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667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5334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8001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066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3335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6129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879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1463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88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89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98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99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10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09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18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27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1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0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0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7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9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8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Titeltext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 anchor="b">
            <a:spAutoFit/>
          </a:bodyPr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24257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27686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111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3454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de.wikipedia.org/wiki/Diskrete_Fourier-Transformation" TargetMode="Externa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443977"/>
            <a:ext cx="8287258" cy="6019801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Oval"/>
          <p:cNvSpPr/>
          <p:nvPr/>
        </p:nvSpPr>
        <p:spPr>
          <a:xfrm>
            <a:off x="2628900" y="660400"/>
            <a:ext cx="355600" cy="317500"/>
          </a:xfrm>
          <a:prstGeom prst="ellips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" name="Linie"/>
          <p:cNvSpPr/>
          <p:nvPr/>
        </p:nvSpPr>
        <p:spPr>
          <a:xfrm flipV="1">
            <a:off x="2819400" y="284311"/>
            <a:ext cx="497" cy="426889"/>
          </a:xfrm>
          <a:prstGeom prst="line">
            <a:avLst/>
          </a:prstGeom>
          <a:ln w="50800">
            <a:solidFill>
              <a:srgbClr val="E324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0" name="Oval"/>
          <p:cNvSpPr/>
          <p:nvPr/>
        </p:nvSpPr>
        <p:spPr>
          <a:xfrm>
            <a:off x="3733800" y="5359400"/>
            <a:ext cx="355600" cy="317500"/>
          </a:xfrm>
          <a:prstGeom prst="ellips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939800"/>
            <a:ext cx="9842500" cy="2984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29400" y="1604903"/>
            <a:ext cx="393701" cy="554098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f(k)"/>
          <p:cNvSpPr/>
          <p:nvPr/>
        </p:nvSpPr>
        <p:spPr>
          <a:xfrm>
            <a:off x="7019094" y="1587500"/>
            <a:ext cx="382861" cy="279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f(k) </a:t>
            </a:r>
          </a:p>
        </p:txBody>
      </p:sp>
      <p:sp>
        <p:nvSpPr>
          <p:cNvPr id="179" name="Betrag(F(u))"/>
          <p:cNvSpPr/>
          <p:nvPr/>
        </p:nvSpPr>
        <p:spPr>
          <a:xfrm>
            <a:off x="6993018" y="1860550"/>
            <a:ext cx="1007158" cy="279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Betrag(F(u))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5400" y="2076214"/>
            <a:ext cx="10147301" cy="2711686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Oval"/>
          <p:cNvSpPr/>
          <p:nvPr/>
        </p:nvSpPr>
        <p:spPr>
          <a:xfrm>
            <a:off x="8305800" y="4406900"/>
            <a:ext cx="1689100" cy="317500"/>
          </a:xfrm>
          <a:prstGeom prst="ellips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3" name="Linie"/>
          <p:cNvSpPr/>
          <p:nvPr/>
        </p:nvSpPr>
        <p:spPr>
          <a:xfrm flipH="1" flipV="1">
            <a:off x="7864003" y="4561752"/>
            <a:ext cx="426890" cy="8"/>
          </a:xfrm>
          <a:prstGeom prst="line">
            <a:avLst/>
          </a:prstGeom>
          <a:ln w="50800">
            <a:solidFill>
              <a:srgbClr val="E324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84700" y="453973"/>
            <a:ext cx="5295901" cy="4870492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package de.dhbwStuttgart.tet;…"/>
          <p:cNvSpPr/>
          <p:nvPr/>
        </p:nvSpPr>
        <p:spPr>
          <a:xfrm>
            <a:off x="114300" y="297932"/>
            <a:ext cx="4440480" cy="6541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931A68"/>
                </a:solidFill>
              </a:rPr>
              <a:t>package</a:t>
            </a:r>
            <a:r>
              <a:t> de.dhbwStuttgart.tet;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931A68"/>
                </a:solidFill>
              </a:rPr>
              <a:t>import</a:t>
            </a:r>
            <a:r>
              <a:t> javax.swing.*;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931A68"/>
                </a:solidFill>
              </a:rPr>
              <a:t>import</a:t>
            </a:r>
            <a:r>
              <a:t> org.math.plot.*;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931A68"/>
                </a:solidFill>
              </a:rPr>
              <a:t>public</a:t>
            </a:r>
            <a:r>
              <a:t> </a:t>
            </a:r>
            <a:r>
              <a:rPr>
                <a:solidFill>
                  <a:srgbClr val="931A68"/>
                </a:solidFill>
              </a:rPr>
              <a:t>class</a:t>
            </a:r>
            <a:r>
              <a:t> Aufgabe_12 {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/**</a:t>
            </a:r>
          </a:p>
          <a:p>
            <a:pPr algn="l">
              <a:defRPr sz="1100">
                <a:solidFill>
                  <a:srgbClr val="91AFCB"/>
                </a:solidFill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000000"/>
                </a:solidFill>
              </a:rPr>
              <a:t>	 </a:t>
            </a:r>
            <a:r>
              <a:rPr>
                <a:solidFill>
                  <a:srgbClr val="4F76CB"/>
                </a:solidFill>
              </a:rPr>
              <a:t>*</a:t>
            </a:r>
            <a:r>
              <a:rPr>
                <a:solidFill>
                  <a:srgbClr val="000000"/>
                </a:solidFill>
              </a:rPr>
              <a:t> </a:t>
            </a:r>
            <a:r>
              <a:t>@param</a:t>
            </a:r>
            <a:r>
              <a:rPr>
                <a:solidFill>
                  <a:srgbClr val="000000"/>
                </a:solidFill>
              </a:rPr>
              <a:t> args</a:t>
            </a:r>
            <a:endParaRPr>
              <a:solidFill>
                <a:srgbClr val="000000"/>
              </a:solidFill>
            </a:endParaR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 */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</a:t>
            </a:r>
            <a:r>
              <a:rPr>
                <a:solidFill>
                  <a:srgbClr val="931A68"/>
                </a:solidFill>
              </a:rPr>
              <a:t>public</a:t>
            </a:r>
            <a:r>
              <a:t> </a:t>
            </a:r>
            <a:r>
              <a:rPr>
                <a:solidFill>
                  <a:srgbClr val="931A68"/>
                </a:solidFill>
              </a:rPr>
              <a:t>static</a:t>
            </a:r>
            <a:r>
              <a:t> </a:t>
            </a:r>
            <a:r>
              <a:rPr>
                <a:solidFill>
                  <a:srgbClr val="931A68"/>
                </a:solidFill>
              </a:rPr>
              <a:t>void</a:t>
            </a:r>
            <a:r>
              <a:t> main(String[] args) {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// define your data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</a:t>
            </a:r>
            <a:r>
              <a:rPr>
                <a:solidFill>
                  <a:srgbClr val="931A68"/>
                </a:solidFill>
              </a:rPr>
              <a:t>double</a:t>
            </a:r>
            <a:r>
              <a:t>[] x = </a:t>
            </a:r>
            <a:r>
              <a:rPr>
                <a:solidFill>
                  <a:srgbClr val="931A68"/>
                </a:solidFill>
              </a:rPr>
              <a:t>new</a:t>
            </a:r>
            <a:r>
              <a:t> </a:t>
            </a:r>
            <a:r>
              <a:rPr>
                <a:solidFill>
                  <a:srgbClr val="931A68"/>
                </a:solidFill>
              </a:rPr>
              <a:t>double</a:t>
            </a:r>
            <a:r>
              <a:t>[200];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</a:t>
            </a:r>
            <a:r>
              <a:rPr>
                <a:solidFill>
                  <a:srgbClr val="931A68"/>
                </a:solidFill>
              </a:rPr>
              <a:t>double</a:t>
            </a:r>
            <a:r>
              <a:t>[] y = </a:t>
            </a:r>
            <a:r>
              <a:rPr>
                <a:solidFill>
                  <a:srgbClr val="931A68"/>
                </a:solidFill>
              </a:rPr>
              <a:t>new</a:t>
            </a:r>
            <a:r>
              <a:t> </a:t>
            </a:r>
            <a:r>
              <a:rPr>
                <a:solidFill>
                  <a:srgbClr val="931A68"/>
                </a:solidFill>
              </a:rPr>
              <a:t>double</a:t>
            </a:r>
            <a:r>
              <a:t>[200];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</a:t>
            </a:r>
            <a:r>
              <a:rPr>
                <a:solidFill>
                  <a:srgbClr val="931A68"/>
                </a:solidFill>
              </a:rPr>
              <a:t>for</a:t>
            </a:r>
            <a:r>
              <a:t> (</a:t>
            </a:r>
            <a:r>
              <a:rPr>
                <a:solidFill>
                  <a:srgbClr val="931A68"/>
                </a:solidFill>
              </a:rPr>
              <a:t>int</a:t>
            </a:r>
            <a:r>
              <a:t> i = 0; i&lt;= 199; i++){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	x[i] = i;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	y[i] = Math.random() - 0.5;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};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</a:t>
            </a:r>
          </a:p>
          <a:p>
            <a:pPr algn="l">
              <a:defRPr sz="11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000000"/>
                </a:solidFill>
              </a:rPr>
              <a:t>		</a:t>
            </a:r>
            <a:r>
              <a:t>// create your PlotPanel</a:t>
            </a:r>
            <a:endParaRPr>
              <a:solidFill>
                <a:srgbClr val="000000"/>
              </a:solidFill>
            </a:endParaR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Plot2DPanel plot = </a:t>
            </a:r>
            <a:r>
              <a:rPr>
                <a:solidFill>
                  <a:srgbClr val="931A68"/>
                </a:solidFill>
              </a:rPr>
              <a:t>new</a:t>
            </a:r>
            <a:r>
              <a:t> Plot2DPanel();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 </a:t>
            </a:r>
          </a:p>
          <a:p>
            <a:pPr algn="l">
              <a:defRPr sz="11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000000"/>
                </a:solidFill>
              </a:rPr>
              <a:t>		</a:t>
            </a:r>
            <a:r>
              <a:t>// add line plot to the PlotPanel</a:t>
            </a:r>
            <a:endParaRPr>
              <a:solidFill>
                <a:srgbClr val="000000"/>
              </a:solidFill>
            </a:endParaR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plot.addLinePlot(</a:t>
            </a:r>
            <a:r>
              <a:rPr>
                <a:solidFill>
                  <a:srgbClr val="3933FF"/>
                </a:solidFill>
              </a:rPr>
              <a:t>"New Plot"</a:t>
            </a:r>
            <a:r>
              <a:t>, x, y);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 </a:t>
            </a:r>
          </a:p>
          <a:p>
            <a:pPr algn="l">
              <a:defRPr sz="11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000000"/>
                </a:solidFill>
              </a:rPr>
              <a:t>		</a:t>
            </a:r>
            <a:r>
              <a:t>// put the PlotPanel in a JFrame</a:t>
            </a:r>
            <a:endParaRPr>
              <a:solidFill>
                <a:srgbClr val="000000"/>
              </a:solidFill>
            </a:endParaR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JFrame frame = </a:t>
            </a:r>
            <a:r>
              <a:rPr>
                <a:solidFill>
                  <a:srgbClr val="931A68"/>
                </a:solidFill>
              </a:rPr>
              <a:t>new</a:t>
            </a:r>
            <a:r>
              <a:t> JFrame(</a:t>
            </a:r>
            <a:r>
              <a:rPr>
                <a:solidFill>
                  <a:srgbClr val="3933FF"/>
                </a:solidFill>
              </a:rPr>
              <a:t>"Plot Panel"</a:t>
            </a:r>
            <a:r>
              <a:t>);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frame.setSize(600, 600);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frame.setContentPane(plot);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frame.setVisible(</a:t>
            </a:r>
            <a:r>
              <a:rPr>
                <a:solidFill>
                  <a:srgbClr val="931A68"/>
                </a:solidFill>
              </a:rPr>
              <a:t>true</a:t>
            </a:r>
            <a:r>
              <a:t>); </a:t>
            </a: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		</a:t>
            </a:r>
          </a:p>
          <a:p>
            <a:pPr algn="l">
              <a:defRPr sz="11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000000"/>
                </a:solidFill>
              </a:rPr>
              <a:t>	} </a:t>
            </a:r>
            <a:r>
              <a:t>//end main      </a:t>
            </a:r>
            <a:endParaRPr>
              <a:solidFill>
                <a:srgbClr val="000000"/>
              </a:solidFill>
            </a:endParaRPr>
          </a:p>
          <a:p>
            <a:pPr algn="l">
              <a:defRPr sz="1100">
                <a:latin typeface="Monaco"/>
                <a:ea typeface="Monaco"/>
                <a:cs typeface="Monaco"/>
                <a:sym typeface="Monaco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900" y="1066800"/>
            <a:ext cx="9715501" cy="4028617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Testbild 3D Plot"/>
          <p:cNvSpPr/>
          <p:nvPr/>
        </p:nvSpPr>
        <p:spPr>
          <a:xfrm>
            <a:off x="3360303" y="1644650"/>
            <a:ext cx="1579043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Testbild 3D Plot</a:t>
            </a:r>
          </a:p>
        </p:txBody>
      </p:sp>
      <p:sp>
        <p:nvSpPr>
          <p:cNvPr id="190" name="Testbild Grauton"/>
          <p:cNvSpPr/>
          <p:nvPr/>
        </p:nvSpPr>
        <p:spPr>
          <a:xfrm>
            <a:off x="6480106" y="1651000"/>
            <a:ext cx="1649029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solidFill>
                  <a:srgbClr val="FFFC41"/>
                </a:solidFill>
              </a:defRPr>
            </a:lvl1pPr>
          </a:lstStyle>
          <a:p>
            <a:pPr/>
            <a:r>
              <a:t>Testbild Grauton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900" y="431800"/>
            <a:ext cx="7086600" cy="38989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Histogramm"/>
          <p:cNvSpPr/>
          <p:nvPr/>
        </p:nvSpPr>
        <p:spPr>
          <a:xfrm>
            <a:off x="4828213" y="730250"/>
            <a:ext cx="1234022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Histogramm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76300"/>
            <a:ext cx="10160000" cy="3329920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estbild"/>
          <p:cNvSpPr/>
          <p:nvPr/>
        </p:nvSpPr>
        <p:spPr>
          <a:xfrm>
            <a:off x="1160344" y="1149350"/>
            <a:ext cx="79736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solidFill>
                  <a:srgbClr val="F5EC00"/>
                </a:solidFill>
              </a:defRPr>
            </a:lvl1pPr>
          </a:lstStyle>
          <a:p>
            <a:pPr/>
            <a:r>
              <a:t>Testbild</a:t>
            </a:r>
          </a:p>
        </p:txBody>
      </p:sp>
      <p:sp>
        <p:nvSpPr>
          <p:cNvPr id="197" name="Tiefpass gefiltert (5x5 Kernel)"/>
          <p:cNvSpPr/>
          <p:nvPr/>
        </p:nvSpPr>
        <p:spPr>
          <a:xfrm>
            <a:off x="3697523" y="1155700"/>
            <a:ext cx="2851188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solidFill>
                  <a:srgbClr val="F5EC00"/>
                </a:solidFill>
              </a:defRPr>
            </a:lvl1pPr>
          </a:lstStyle>
          <a:p>
            <a:pPr/>
            <a:r>
              <a:t>Tiefpass gefiltert (5x5 Kernel)</a:t>
            </a:r>
          </a:p>
        </p:txBody>
      </p:sp>
      <p:sp>
        <p:nvSpPr>
          <p:cNvPr id="198" name="Testbild - Tiefpass"/>
          <p:cNvSpPr/>
          <p:nvPr/>
        </p:nvSpPr>
        <p:spPr>
          <a:xfrm>
            <a:off x="7670558" y="1155700"/>
            <a:ext cx="1712318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solidFill>
                  <a:srgbClr val="F5EC00"/>
                </a:solidFill>
              </a:defRPr>
            </a:lvl1pPr>
          </a:lstStyle>
          <a:p>
            <a:pPr/>
            <a:r>
              <a:t>Testbild - Tiefpass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533400"/>
            <a:ext cx="4128894" cy="4038600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Spektrum des Testbilds"/>
          <p:cNvSpPr/>
          <p:nvPr/>
        </p:nvSpPr>
        <p:spPr>
          <a:xfrm>
            <a:off x="3637545" y="812800"/>
            <a:ext cx="17780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5EC00"/>
                </a:solidFill>
              </a:defRPr>
            </a:lvl1pPr>
          </a:lstStyle>
          <a:p>
            <a:pPr/>
            <a:r>
              <a:t>Spektrum des Testbilds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990600"/>
            <a:ext cx="9248416" cy="3835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Kreukorrelation mit Scheibchen"/>
          <p:cNvSpPr/>
          <p:nvPr/>
        </p:nvSpPr>
        <p:spPr>
          <a:xfrm>
            <a:off x="1796045" y="1231900"/>
            <a:ext cx="17780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5EC00"/>
                </a:solidFill>
              </a:defRPr>
            </a:lvl1pPr>
          </a:lstStyle>
          <a:p>
            <a:pPr/>
            <a:r>
              <a:t>Kreukorrelation mit Scheibchen</a:t>
            </a:r>
          </a:p>
        </p:txBody>
      </p:sp>
      <p:sp>
        <p:nvSpPr>
          <p:cNvPr id="205" name="Kreukorrelation mit Scheibchen…"/>
          <p:cNvSpPr/>
          <p:nvPr/>
        </p:nvSpPr>
        <p:spPr>
          <a:xfrm>
            <a:off x="5588000" y="1231900"/>
            <a:ext cx="36449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800">
                <a:solidFill>
                  <a:srgbClr val="F5EC00"/>
                </a:solidFill>
              </a:defRPr>
            </a:pPr>
            <a:r>
              <a:t>Kreukorrelation mit Scheibchen</a:t>
            </a:r>
          </a:p>
          <a:p>
            <a:pPr>
              <a:defRPr sz="1800">
                <a:solidFill>
                  <a:srgbClr val="F5EC00"/>
                </a:solidFill>
              </a:defRPr>
            </a:pPr>
            <a:r>
              <a:t>minus Testbild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500" y="800100"/>
            <a:ext cx="9779000" cy="4914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0700" y="241300"/>
            <a:ext cx="8356600" cy="31496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Linie"/>
          <p:cNvSpPr/>
          <p:nvPr/>
        </p:nvSpPr>
        <p:spPr>
          <a:xfrm flipV="1">
            <a:off x="3543300" y="106511"/>
            <a:ext cx="497" cy="426889"/>
          </a:xfrm>
          <a:prstGeom prst="line">
            <a:avLst/>
          </a:prstGeom>
          <a:ln w="50800">
            <a:solidFill>
              <a:srgbClr val="E324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" name="Oval"/>
          <p:cNvSpPr/>
          <p:nvPr/>
        </p:nvSpPr>
        <p:spPr>
          <a:xfrm>
            <a:off x="3352800" y="546100"/>
            <a:ext cx="368300" cy="342900"/>
          </a:xfrm>
          <a:prstGeom prst="ellipse">
            <a:avLst/>
          </a:prstGeom>
          <a:solidFill>
            <a:srgbClr val="FEFCDD">
              <a:alpha val="0"/>
            </a:srgbClr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7" name="Rechteck"/>
          <p:cNvSpPr/>
          <p:nvPr/>
        </p:nvSpPr>
        <p:spPr>
          <a:xfrm>
            <a:off x="6629400" y="2413000"/>
            <a:ext cx="1270000" cy="190500"/>
          </a:xfrm>
          <a:prstGeom prst="rect">
            <a:avLst/>
          </a:prstGeom>
          <a:solidFill>
            <a:srgbClr val="E8ECFF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7500" y="1333500"/>
            <a:ext cx="10007600" cy="35433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Linie"/>
          <p:cNvSpPr/>
          <p:nvPr/>
        </p:nvSpPr>
        <p:spPr>
          <a:xfrm flipV="1">
            <a:off x="3238500" y="1236811"/>
            <a:ext cx="497" cy="426889"/>
          </a:xfrm>
          <a:prstGeom prst="line">
            <a:avLst/>
          </a:prstGeom>
          <a:ln w="50800">
            <a:solidFill>
              <a:srgbClr val="E324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" name="Oval"/>
          <p:cNvSpPr/>
          <p:nvPr/>
        </p:nvSpPr>
        <p:spPr>
          <a:xfrm>
            <a:off x="3048000" y="1638300"/>
            <a:ext cx="368300" cy="342900"/>
          </a:xfrm>
          <a:prstGeom prst="ellipse">
            <a:avLst/>
          </a:prstGeom>
          <a:solidFill>
            <a:srgbClr val="FEFCDD">
              <a:alpha val="0"/>
            </a:srgbClr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8100" y="1231900"/>
            <a:ext cx="7543800" cy="127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Quelle: [3]"/>
          <p:cNvSpPr/>
          <p:nvPr/>
        </p:nvSpPr>
        <p:spPr>
          <a:xfrm>
            <a:off x="7541821" y="2343150"/>
            <a:ext cx="632806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000"/>
            </a:lvl1pPr>
          </a:lstStyle>
          <a:p>
            <a:pPr/>
            <a:r>
              <a:t>Quelle: [3]</a:t>
            </a:r>
          </a:p>
        </p:txBody>
      </p:sp>
      <p:sp>
        <p:nvSpPr>
          <p:cNvPr id="155" name="y[n] = ∑ h[k]·x[n−k]  =  (h ∗ x) [n]"/>
          <p:cNvSpPr/>
          <p:nvPr/>
        </p:nvSpPr>
        <p:spPr>
          <a:xfrm>
            <a:off x="2349500" y="3637477"/>
            <a:ext cx="2715853" cy="8022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r>
              <a:t>y[n] =</a:t>
            </a:r>
            <a:r>
              <a:rPr sz="1800"/>
              <a:t> ∑</a:t>
            </a:r>
            <a:r>
              <a:t> h[k]·x[n−k]  =  (h ∗ x) [n]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Die Fourier-Transformation erlaubt es, sich Funktionen mit reellem Argument (und diversen Einschränkungen wie: Integrabilität, Abfall im Unendlichen) aus Schwingungen zusammengesetzt zu denken:…"/>
          <p:cNvSpPr/>
          <p:nvPr/>
        </p:nvSpPr>
        <p:spPr>
          <a:xfrm>
            <a:off x="139700" y="381000"/>
            <a:ext cx="9880600" cy="655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t>Die Fourier-Transformation erlaubt es, sich Funktionen mit reellem Argument (und diversen Einschränkungen wie: Integrabilität, Abfall im Unendlichen) aus Schwingungen zusammengesetzt zu denken: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t>Eine wichtige Erkenntnis der Fourier-Theorie ist, dass die Amplitude  sich ähnlich bestimmen lässt zu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t>Wählen wir einen Radius </a:t>
            </a:r>
            <a:r>
              <a:rPr i="1"/>
              <a:t>R </a:t>
            </a:r>
            <a:r>
              <a:t>so groß, dass außerhalb des Intervalls [-R,R] nur noch ein unwesentlicher Teil von </a:t>
            </a:r>
            <a:r>
              <a:rPr i="1"/>
              <a:t>f </a:t>
            </a:r>
            <a:r>
              <a:t>liegt, ist </a:t>
            </a:r>
            <a:r>
              <a:rPr i="1"/>
              <a:t>f </a:t>
            </a:r>
            <a:r>
              <a:t>außerdem stetig und eine Zahl </a:t>
            </a:r>
            <a:r>
              <a:rPr i="1"/>
              <a:t>N </a:t>
            </a:r>
            <a:r>
              <a:t>so groß gewählt, dass </a:t>
            </a:r>
            <a:r>
              <a:rPr i="1"/>
              <a:t>T:=R/N </a:t>
            </a:r>
            <a:r>
              <a:t>klein genug ist, um </a:t>
            </a:r>
            <a:r>
              <a:rPr i="1"/>
              <a:t>f </a:t>
            </a:r>
            <a:r>
              <a:t>sinnvoll singulär, d. h. durch Funktionswerte </a:t>
            </a:r>
            <a:r>
              <a:rPr i="1"/>
              <a:t>f(kT)</a:t>
            </a:r>
            <a:r>
              <a:t>, abzutasten, so kann das Fourier-Integral in der Transformationsformel sinnvoll durch eine Summe ersetzt werden: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">
                <a:latin typeface="Lucida Grande"/>
                <a:ea typeface="Lucida Grande"/>
                <a:cs typeface="Lucida Grande"/>
                <a:sym typeface="Lucida Grande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">
                <a:latin typeface="Lucida Grande"/>
                <a:ea typeface="Lucida Grande"/>
                <a:cs typeface="Lucida Grande"/>
                <a:sym typeface="Lucida Grande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200">
              <a:latin typeface="Times"/>
              <a:ea typeface="Times"/>
              <a:cs typeface="Times"/>
              <a:sym typeface="Times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t>Das entspricht, bis auf einen konstanten Faktor  , der Berechnungsformel der DFT. Der Vektor </a:t>
            </a:r>
            <a:r>
              <a:rPr i="1"/>
              <a:t>x=(</a:t>
            </a:r>
            <a:endParaRPr i="1"/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i="1"/>
              <a:t>f(-NT), ... ,f(NT) ) </a:t>
            </a:r>
            <a:r>
              <a:t>hat </a:t>
            </a:r>
            <a:r>
              <a:rPr i="1"/>
              <a:t>2N+1 </a:t>
            </a:r>
            <a:r>
              <a:t>Elemente. Wir wissen bereits, dass es ausreicht, die Frequenzkoeffizienten für die </a:t>
            </a:r>
            <a:r>
              <a:rPr i="1"/>
              <a:t>2N+1 </a:t>
            </a:r>
            <a:r>
              <a:t>Frequenzen , n=-N,...,-1,0,1,...,N, zu bestimmen, um die Funktionswerte im Vektor </a:t>
            </a:r>
            <a:r>
              <a:rPr i="1"/>
              <a:t>x </a:t>
            </a:r>
            <a:r>
              <a:t>zu rekonstruieren. Mit der notwendigen Anpassung der Konstanten in der iDFT erhalten wir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t>Der Diskretisierungsabstand im Frequenzbereich ist proportional zu </a:t>
            </a:r>
            <a:r>
              <a:rPr i="1"/>
              <a:t>1/R</a:t>
            </a:r>
            <a:r>
              <a:t>, also nach Voraussetzung ebenfalls klein, so dass diese Berechnung der Diskretisierung der inversen Fourier-Transformation entspricht.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t>Quelle: </a:t>
            </a:r>
            <a:r>
              <a:rPr u="sng">
                <a:hlinkClick r:id="rId2" invalidUrl="" action="" tgtFrame="" tooltip="" history="1" highlightClick="0" endSnd="0"/>
              </a:rPr>
              <a:t>http://de.wikipedia.org/wiki/Diskrete_Fourier-Transformation</a:t>
            </a:r>
          </a:p>
        </p:txBody>
      </p:sp>
      <p:pic>
        <p:nvPicPr>
          <p:cNvPr id="158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87600" y="850900"/>
            <a:ext cx="2667000" cy="698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74900" y="1981200"/>
            <a:ext cx="2692400" cy="63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62200" y="3505200"/>
            <a:ext cx="3721100" cy="596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62200" y="5118100"/>
            <a:ext cx="3721100" cy="596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Datei-Obertonreihe.tiff" descr="Datei-Obertonreih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0"/>
            <a:ext cx="8890000" cy="7493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17500"/>
            <a:ext cx="9906000" cy="3365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Pseudonoise und Betragsspektrum"/>
          <p:cNvSpPr/>
          <p:nvPr/>
        </p:nvSpPr>
        <p:spPr>
          <a:xfrm>
            <a:off x="5021225" y="311150"/>
            <a:ext cx="3286399" cy="342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Pseudonoise und Betragsspektrum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0" y="977900"/>
            <a:ext cx="10515600" cy="300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89800" y="1181100"/>
            <a:ext cx="419100" cy="1041400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f(k)"/>
          <p:cNvSpPr/>
          <p:nvPr/>
        </p:nvSpPr>
        <p:spPr>
          <a:xfrm>
            <a:off x="7692194" y="1143000"/>
            <a:ext cx="382861" cy="279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f(k) </a:t>
            </a:r>
          </a:p>
        </p:txBody>
      </p:sp>
      <p:sp>
        <p:nvSpPr>
          <p:cNvPr id="171" name="Im{F(u)}"/>
          <p:cNvSpPr/>
          <p:nvPr/>
        </p:nvSpPr>
        <p:spPr>
          <a:xfrm>
            <a:off x="7692634" y="1657350"/>
            <a:ext cx="725526" cy="279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Im{F(u)} </a:t>
            </a:r>
          </a:p>
        </p:txBody>
      </p:sp>
      <p:sp>
        <p:nvSpPr>
          <p:cNvPr id="172" name="Betrag(F(u))"/>
          <p:cNvSpPr/>
          <p:nvPr/>
        </p:nvSpPr>
        <p:spPr>
          <a:xfrm>
            <a:off x="7691518" y="1924050"/>
            <a:ext cx="1007158" cy="279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Betrag(F(u)) </a:t>
            </a:r>
          </a:p>
        </p:txBody>
      </p:sp>
      <p:sp>
        <p:nvSpPr>
          <p:cNvPr id="173" name="Re{F(u)}"/>
          <p:cNvSpPr/>
          <p:nvPr/>
        </p:nvSpPr>
        <p:spPr>
          <a:xfrm>
            <a:off x="7688349" y="1416050"/>
            <a:ext cx="736551" cy="279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Re{F(u)} </a:t>
            </a:r>
          </a:p>
        </p:txBody>
      </p:sp>
      <p:pic>
        <p:nvPicPr>
          <p:cNvPr id="174" name="droppedImage.png" descr="dropped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83200" y="5207000"/>
            <a:ext cx="25400" cy="12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