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9"/>
  </p:notesMasterIdLst>
  <p:sldIdLst>
    <p:sldId id="558" r:id="rId2"/>
    <p:sldId id="550" r:id="rId3"/>
    <p:sldId id="543" r:id="rId4"/>
    <p:sldId id="544" r:id="rId5"/>
    <p:sldId id="561" r:id="rId6"/>
    <p:sldId id="564" r:id="rId7"/>
    <p:sldId id="562" r:id="rId8"/>
    <p:sldId id="563" r:id="rId9"/>
    <p:sldId id="559" r:id="rId10"/>
    <p:sldId id="545" r:id="rId11"/>
    <p:sldId id="546" r:id="rId12"/>
    <p:sldId id="551" r:id="rId13"/>
    <p:sldId id="552" r:id="rId14"/>
    <p:sldId id="553" r:id="rId15"/>
    <p:sldId id="547" r:id="rId16"/>
    <p:sldId id="548" r:id="rId17"/>
    <p:sldId id="549" r:id="rId18"/>
    <p:sldId id="554" r:id="rId19"/>
    <p:sldId id="555" r:id="rId20"/>
    <p:sldId id="556" r:id="rId21"/>
    <p:sldId id="569" r:id="rId22"/>
    <p:sldId id="570" r:id="rId23"/>
    <p:sldId id="565" r:id="rId24"/>
    <p:sldId id="566" r:id="rId25"/>
    <p:sldId id="567" r:id="rId26"/>
    <p:sldId id="568" r:id="rId27"/>
    <p:sldId id="557" r:id="rId28"/>
  </p:sldIdLst>
  <p:sldSz cx="9906000" cy="6858000" type="A4"/>
  <p:notesSz cx="6858000" cy="9144000"/>
  <p:defaultTextStyle>
    <a:defPPr>
      <a:defRPr lang="en-US"/>
    </a:defPPr>
    <a:lvl1pPr algn="l" rtl="0" fontAlgn="base">
      <a:spcBef>
        <a:spcPts val="413"/>
      </a:spcBef>
      <a:spcAft>
        <a:spcPct val="0"/>
      </a:spcAft>
      <a:defRPr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1pPr>
    <a:lvl2pPr marL="457200" algn="l" rtl="0" fontAlgn="base">
      <a:spcBef>
        <a:spcPts val="413"/>
      </a:spcBef>
      <a:spcAft>
        <a:spcPct val="0"/>
      </a:spcAft>
      <a:defRPr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2pPr>
    <a:lvl3pPr marL="914400" algn="l" rtl="0" fontAlgn="base">
      <a:spcBef>
        <a:spcPts val="413"/>
      </a:spcBef>
      <a:spcAft>
        <a:spcPct val="0"/>
      </a:spcAft>
      <a:defRPr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3pPr>
    <a:lvl4pPr marL="1371600" algn="l" rtl="0" fontAlgn="base">
      <a:spcBef>
        <a:spcPts val="413"/>
      </a:spcBef>
      <a:spcAft>
        <a:spcPct val="0"/>
      </a:spcAft>
      <a:defRPr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4pPr>
    <a:lvl5pPr marL="1828800" algn="l" rtl="0" fontAlgn="base">
      <a:spcBef>
        <a:spcPts val="413"/>
      </a:spcBef>
      <a:spcAft>
        <a:spcPct val="0"/>
      </a:spcAft>
      <a:defRPr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FD5D0"/>
    <a:srgbClr val="FFAF52"/>
    <a:srgbClr val="E2001A"/>
    <a:srgbClr val="5C6971"/>
    <a:srgbClr val="FFFF66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4" autoAdjust="0"/>
    <p:restoredTop sz="99148" autoAdjust="0"/>
  </p:normalViewPr>
  <p:slideViewPr>
    <p:cSldViewPr>
      <p:cViewPr>
        <p:scale>
          <a:sx n="170" d="100"/>
          <a:sy n="170" d="100"/>
        </p:scale>
        <p:origin x="-720" y="-8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7" d="100"/>
        <a:sy n="137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2" name="Rectangle 2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03763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30200"/>
            <a:ext cx="8534400" cy="469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13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977900"/>
            <a:ext cx="8534400" cy="541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charset="0"/>
              </a:rPr>
              <a:t>Second level</a:t>
            </a:r>
          </a:p>
          <a:p>
            <a:pPr lvl="2"/>
            <a:r>
              <a:rPr lang="en-US" smtClean="0">
                <a:sym typeface="Arial" charset="0"/>
              </a:rPr>
              <a:t>Third level</a:t>
            </a:r>
          </a:p>
          <a:p>
            <a:pPr lvl="3"/>
            <a:r>
              <a:rPr lang="en-US" smtClean="0">
                <a:sym typeface="Arial" charset="0"/>
              </a:rPr>
              <a:t>Fourth level</a:t>
            </a:r>
          </a:p>
          <a:p>
            <a:pPr lvl="4"/>
            <a:r>
              <a:rPr lang="en-US" smtClean="0">
                <a:sym typeface="Arial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 xmlns:p14="http://schemas.microsoft.com/office/powerpoint/2010/main"/>
  <p:hf hdr="0" ftr="0" dt="0"/>
  <p:txStyles>
    <p:titleStyle>
      <a:lvl1pPr marL="39688" algn="l" rtl="0" fontAlgn="base">
        <a:spcBef>
          <a:spcPct val="0"/>
        </a:spcBef>
        <a:spcAft>
          <a:spcPct val="0"/>
        </a:spcAft>
        <a:defRPr sz="2400">
          <a:solidFill>
            <a:srgbClr val="E2001A"/>
          </a:solidFill>
          <a:latin typeface="+mj-lt"/>
          <a:ea typeface="+mj-ea"/>
          <a:cs typeface="+mj-cs"/>
          <a:sym typeface="Arial" charset="0"/>
        </a:defRPr>
      </a:lvl1pPr>
      <a:lvl2pPr marL="39688" algn="l" rtl="0" fontAlgn="base">
        <a:spcBef>
          <a:spcPct val="0"/>
        </a:spcBef>
        <a:spcAft>
          <a:spcPct val="0"/>
        </a:spcAft>
        <a:defRPr sz="2400">
          <a:solidFill>
            <a:srgbClr val="E2001A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2pPr>
      <a:lvl3pPr marL="39688" algn="l" rtl="0" fontAlgn="base">
        <a:spcBef>
          <a:spcPct val="0"/>
        </a:spcBef>
        <a:spcAft>
          <a:spcPct val="0"/>
        </a:spcAft>
        <a:defRPr sz="2400">
          <a:solidFill>
            <a:srgbClr val="E2001A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3pPr>
      <a:lvl4pPr marL="39688" algn="l" rtl="0" fontAlgn="base">
        <a:spcBef>
          <a:spcPct val="0"/>
        </a:spcBef>
        <a:spcAft>
          <a:spcPct val="0"/>
        </a:spcAft>
        <a:defRPr sz="2400">
          <a:solidFill>
            <a:srgbClr val="E2001A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4pPr>
      <a:lvl5pPr marL="39688" algn="l" rtl="0" fontAlgn="base">
        <a:spcBef>
          <a:spcPct val="0"/>
        </a:spcBef>
        <a:spcAft>
          <a:spcPct val="0"/>
        </a:spcAft>
        <a:defRPr sz="2400">
          <a:solidFill>
            <a:srgbClr val="E2001A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5pPr>
      <a:lvl6pPr marL="496888" algn="l" rtl="0" fontAlgn="base">
        <a:spcBef>
          <a:spcPct val="0"/>
        </a:spcBef>
        <a:spcAft>
          <a:spcPct val="0"/>
        </a:spcAft>
        <a:defRPr sz="2400">
          <a:solidFill>
            <a:srgbClr val="E2001A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6pPr>
      <a:lvl7pPr marL="954088" algn="l" rtl="0" fontAlgn="base">
        <a:spcBef>
          <a:spcPct val="0"/>
        </a:spcBef>
        <a:spcAft>
          <a:spcPct val="0"/>
        </a:spcAft>
        <a:defRPr sz="2400">
          <a:solidFill>
            <a:srgbClr val="E2001A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7pPr>
      <a:lvl8pPr marL="1411288" algn="l" rtl="0" fontAlgn="base">
        <a:spcBef>
          <a:spcPct val="0"/>
        </a:spcBef>
        <a:spcAft>
          <a:spcPct val="0"/>
        </a:spcAft>
        <a:defRPr sz="2400">
          <a:solidFill>
            <a:srgbClr val="E2001A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8pPr>
      <a:lvl9pPr marL="1868488" algn="l" rtl="0" fontAlgn="base">
        <a:spcBef>
          <a:spcPct val="0"/>
        </a:spcBef>
        <a:spcAft>
          <a:spcPct val="0"/>
        </a:spcAft>
        <a:defRPr sz="2400">
          <a:solidFill>
            <a:srgbClr val="E2001A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9pPr>
    </p:titleStyle>
    <p:bodyStyle>
      <a:lvl1pPr marL="306388" indent="-304800" algn="l" rtl="0" fontAlgn="base">
        <a:spcBef>
          <a:spcPts val="700"/>
        </a:spcBef>
        <a:spcAft>
          <a:spcPct val="0"/>
        </a:spcAft>
        <a:buClr>
          <a:srgbClr val="5C6971"/>
        </a:buClr>
        <a:buSzPct val="100000"/>
        <a:buFont typeface="Arial" charset="0"/>
        <a:buChar char="•"/>
        <a:defRPr sz="2400">
          <a:solidFill>
            <a:srgbClr val="5C6971"/>
          </a:solidFill>
          <a:latin typeface="+mn-lt"/>
          <a:ea typeface="+mn-ea"/>
          <a:cs typeface="+mn-cs"/>
          <a:sym typeface="Arial" charset="0"/>
        </a:defRPr>
      </a:lvl1pPr>
      <a:lvl2pPr marL="730250" indent="-284163" algn="l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2pPr>
      <a:lvl3pPr marL="1131888" indent="-230188" algn="l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3pPr>
      <a:lvl4pPr marL="15509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4pPr>
      <a:lvl5pPr marL="19700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5pPr>
      <a:lvl6pPr marL="24272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8844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3416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7988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4" Type="http://schemas.openxmlformats.org/officeDocument/2006/relationships/image" Target="../media/image26.emf"/><Relationship Id="rId5" Type="http://schemas.openxmlformats.org/officeDocument/2006/relationships/image" Target="../media/image27.emf"/><Relationship Id="rId6" Type="http://schemas.openxmlformats.org/officeDocument/2006/relationships/image" Target="../media/image2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31.emf"/><Relationship Id="rId5" Type="http://schemas.openxmlformats.org/officeDocument/2006/relationships/image" Target="../media/image32.emf"/><Relationship Id="rId6" Type="http://schemas.openxmlformats.org/officeDocument/2006/relationships/image" Target="../media/image33.emf"/><Relationship Id="rId7" Type="http://schemas.openxmlformats.org/officeDocument/2006/relationships/image" Target="../media/image34.emf"/><Relationship Id="rId8" Type="http://schemas.openxmlformats.org/officeDocument/2006/relationships/image" Target="../media/image3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4" Type="http://schemas.openxmlformats.org/officeDocument/2006/relationships/image" Target="../media/image38.emf"/><Relationship Id="rId5" Type="http://schemas.openxmlformats.org/officeDocument/2006/relationships/image" Target="../media/image39.emf"/><Relationship Id="rId6" Type="http://schemas.openxmlformats.org/officeDocument/2006/relationships/image" Target="../media/image40.emf"/><Relationship Id="rId7" Type="http://schemas.openxmlformats.org/officeDocument/2006/relationships/image" Target="../media/image41.emf"/><Relationship Id="rId8" Type="http://schemas.openxmlformats.org/officeDocument/2006/relationships/image" Target="../media/image42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4" Type="http://schemas.openxmlformats.org/officeDocument/2006/relationships/image" Target="../media/image45.emf"/><Relationship Id="rId5" Type="http://schemas.openxmlformats.org/officeDocument/2006/relationships/image" Target="../media/image46.emf"/><Relationship Id="rId6" Type="http://schemas.openxmlformats.org/officeDocument/2006/relationships/image" Target="../media/image47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4" Type="http://schemas.openxmlformats.org/officeDocument/2006/relationships/image" Target="../media/image50.emf"/><Relationship Id="rId5" Type="http://schemas.openxmlformats.org/officeDocument/2006/relationships/image" Target="../media/image51.emf"/><Relationship Id="rId6" Type="http://schemas.openxmlformats.org/officeDocument/2006/relationships/image" Target="../media/image52.emf"/><Relationship Id="rId7" Type="http://schemas.openxmlformats.org/officeDocument/2006/relationships/image" Target="../media/image5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4" Type="http://schemas.openxmlformats.org/officeDocument/2006/relationships/image" Target="../media/image57.emf"/><Relationship Id="rId5" Type="http://schemas.openxmlformats.org/officeDocument/2006/relationships/image" Target="../media/image58.emf"/><Relationship Id="rId6" Type="http://schemas.openxmlformats.org/officeDocument/2006/relationships/image" Target="../media/image59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4" Type="http://schemas.openxmlformats.org/officeDocument/2006/relationships/image" Target="../media/image62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4.emf"/><Relationship Id="rId3" Type="http://schemas.openxmlformats.org/officeDocument/2006/relationships/image" Target="../media/image6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4" Type="http://schemas.openxmlformats.org/officeDocument/2006/relationships/image" Target="../media/image68.emf"/><Relationship Id="rId5" Type="http://schemas.openxmlformats.org/officeDocument/2006/relationships/image" Target="../media/image69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4" Type="http://schemas.openxmlformats.org/officeDocument/2006/relationships/image" Target="../media/image72.emf"/><Relationship Id="rId5" Type="http://schemas.openxmlformats.org/officeDocument/2006/relationships/image" Target="../media/image73.emf"/><Relationship Id="rId6" Type="http://schemas.openxmlformats.org/officeDocument/2006/relationships/image" Target="../media/image7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4" Type="http://schemas.openxmlformats.org/officeDocument/2006/relationships/image" Target="../media/image77.emf"/><Relationship Id="rId5" Type="http://schemas.openxmlformats.org/officeDocument/2006/relationships/image" Target="../media/image7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9.emf"/><Relationship Id="rId3" Type="http://schemas.openxmlformats.org/officeDocument/2006/relationships/image" Target="../media/image80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8.emf"/><Relationship Id="rId20" Type="http://schemas.openxmlformats.org/officeDocument/2006/relationships/image" Target="../media/image99.emf"/><Relationship Id="rId21" Type="http://schemas.openxmlformats.org/officeDocument/2006/relationships/image" Target="../media/image100.emf"/><Relationship Id="rId22" Type="http://schemas.openxmlformats.org/officeDocument/2006/relationships/image" Target="../media/image101.emf"/><Relationship Id="rId23" Type="http://schemas.openxmlformats.org/officeDocument/2006/relationships/image" Target="../media/image102.emf"/><Relationship Id="rId24" Type="http://schemas.openxmlformats.org/officeDocument/2006/relationships/image" Target="../media/image103.emf"/><Relationship Id="rId10" Type="http://schemas.openxmlformats.org/officeDocument/2006/relationships/image" Target="../media/image89.emf"/><Relationship Id="rId11" Type="http://schemas.openxmlformats.org/officeDocument/2006/relationships/image" Target="../media/image90.emf"/><Relationship Id="rId12" Type="http://schemas.openxmlformats.org/officeDocument/2006/relationships/image" Target="../media/image91.emf"/><Relationship Id="rId13" Type="http://schemas.openxmlformats.org/officeDocument/2006/relationships/image" Target="../media/image92.emf"/><Relationship Id="rId14" Type="http://schemas.openxmlformats.org/officeDocument/2006/relationships/image" Target="../media/image93.emf"/><Relationship Id="rId15" Type="http://schemas.openxmlformats.org/officeDocument/2006/relationships/image" Target="../media/image94.emf"/><Relationship Id="rId16" Type="http://schemas.openxmlformats.org/officeDocument/2006/relationships/image" Target="../media/image95.emf"/><Relationship Id="rId17" Type="http://schemas.openxmlformats.org/officeDocument/2006/relationships/image" Target="../media/image96.emf"/><Relationship Id="rId18" Type="http://schemas.openxmlformats.org/officeDocument/2006/relationships/image" Target="../media/image97.emf"/><Relationship Id="rId19" Type="http://schemas.openxmlformats.org/officeDocument/2006/relationships/image" Target="../media/image9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3" Type="http://schemas.openxmlformats.org/officeDocument/2006/relationships/image" Target="../media/image82.emf"/><Relationship Id="rId4" Type="http://schemas.openxmlformats.org/officeDocument/2006/relationships/image" Target="../media/image83.emf"/><Relationship Id="rId5" Type="http://schemas.openxmlformats.org/officeDocument/2006/relationships/image" Target="../media/image84.emf"/><Relationship Id="rId6" Type="http://schemas.openxmlformats.org/officeDocument/2006/relationships/image" Target="../media/image85.emf"/><Relationship Id="rId7" Type="http://schemas.openxmlformats.org/officeDocument/2006/relationships/image" Target="../media/image86.emf"/><Relationship Id="rId8" Type="http://schemas.openxmlformats.org/officeDocument/2006/relationships/image" Target="../media/image8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emf"/><Relationship Id="rId3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3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6" Type="http://schemas.openxmlformats.org/officeDocument/2006/relationships/image" Target="../media/image15.emf"/><Relationship Id="rId7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emf"/><Relationship Id="rId5" Type="http://schemas.openxmlformats.org/officeDocument/2006/relationships/image" Target="../media/image20.emf"/><Relationship Id="rId6" Type="http://schemas.openxmlformats.org/officeDocument/2006/relationships/image" Target="../media/image21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emf"/><Relationship Id="rId3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62000" y="977900"/>
            <a:ext cx="8534400" cy="695905"/>
          </a:xfrm>
          <a:ln/>
        </p:spPr>
        <p:txBody>
          <a:bodyPr rIns="132080"/>
          <a:lstStyle/>
          <a:p>
            <a:pPr marL="609600" indent="-609600">
              <a:lnSpc>
                <a:spcPct val="150000"/>
              </a:lnSpc>
              <a:buClr>
                <a:srgbClr val="0000CC"/>
              </a:buClr>
              <a:buSzTx/>
              <a:buNone/>
            </a:pPr>
            <a:r>
              <a:rPr lang="en-US" dirty="0" err="1" smtClean="0"/>
              <a:t>Erzeugung</a:t>
            </a:r>
            <a:r>
              <a:rPr lang="en-US" dirty="0" smtClean="0"/>
              <a:t> des </a:t>
            </a:r>
            <a:r>
              <a:rPr lang="en-US" dirty="0" err="1" smtClean="0"/>
              <a:t>modulierten</a:t>
            </a:r>
            <a:r>
              <a:rPr lang="en-US" dirty="0" smtClean="0"/>
              <a:t> Signals</a:t>
            </a:r>
          </a:p>
        </p:txBody>
      </p:sp>
      <p:pic>
        <p:nvPicPr>
          <p:cNvPr id="9233" name="Bild 92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515" y="5184195"/>
            <a:ext cx="3015335" cy="544669"/>
          </a:xfrm>
          <a:prstGeom prst="rect">
            <a:avLst/>
          </a:prstGeom>
        </p:spPr>
      </p:pic>
      <p:grpSp>
        <p:nvGrpSpPr>
          <p:cNvPr id="9241" name="Gruppierung 9240"/>
          <p:cNvGrpSpPr/>
          <p:nvPr/>
        </p:nvGrpSpPr>
        <p:grpSpPr>
          <a:xfrm>
            <a:off x="587515" y="1718810"/>
            <a:ext cx="8282157" cy="3015336"/>
            <a:chOff x="587515" y="1808820"/>
            <a:chExt cx="8282157" cy="3015336"/>
          </a:xfrm>
        </p:grpSpPr>
        <p:sp>
          <p:nvSpPr>
            <p:cNvPr id="9238" name="Rechteck 9237"/>
            <p:cNvSpPr/>
            <p:nvPr/>
          </p:nvSpPr>
          <p:spPr bwMode="auto">
            <a:xfrm>
              <a:off x="1847655" y="1808820"/>
              <a:ext cx="5985665" cy="3015336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rgbClr val="FFAF5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ts val="413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46" name="Rectangle 93"/>
            <p:cNvSpPr>
              <a:spLocks noChangeArrowheads="1"/>
            </p:cNvSpPr>
            <p:nvPr/>
          </p:nvSpPr>
          <p:spPr bwMode="auto">
            <a:xfrm>
              <a:off x="2161531" y="2753925"/>
              <a:ext cx="586224" cy="9901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grpSp>
          <p:nvGrpSpPr>
            <p:cNvPr id="9229" name="Gruppierung 9228"/>
            <p:cNvGrpSpPr/>
            <p:nvPr/>
          </p:nvGrpSpPr>
          <p:grpSpPr>
            <a:xfrm>
              <a:off x="5853100" y="2753925"/>
              <a:ext cx="214313" cy="215900"/>
              <a:chOff x="5053722" y="2644530"/>
              <a:chExt cx="214313" cy="215900"/>
            </a:xfrm>
          </p:grpSpPr>
          <p:sp>
            <p:nvSpPr>
              <p:cNvPr id="8" name="Oval 26"/>
              <p:cNvSpPr>
                <a:spLocks noChangeArrowheads="1"/>
              </p:cNvSpPr>
              <p:nvPr/>
            </p:nvSpPr>
            <p:spPr bwMode="auto">
              <a:xfrm>
                <a:off x="5053722" y="2644530"/>
                <a:ext cx="214313" cy="215900"/>
              </a:xfrm>
              <a:prstGeom prst="ellipse">
                <a:avLst/>
              </a:prstGeom>
              <a:solidFill>
                <a:srgbClr val="FFFFFF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" name="Line 27"/>
              <p:cNvSpPr>
                <a:spLocks noChangeShapeType="1"/>
              </p:cNvSpPr>
              <p:nvPr/>
            </p:nvSpPr>
            <p:spPr bwMode="auto">
              <a:xfrm>
                <a:off x="5085472" y="2679455"/>
                <a:ext cx="147638" cy="153988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0" name="Line 28"/>
              <p:cNvSpPr>
                <a:spLocks noChangeShapeType="1"/>
              </p:cNvSpPr>
              <p:nvPr/>
            </p:nvSpPr>
            <p:spPr bwMode="auto">
              <a:xfrm flipH="1">
                <a:off x="5080710" y="2677868"/>
                <a:ext cx="153987" cy="14605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15" name="Rectangle 39"/>
            <p:cNvSpPr>
              <a:spLocks noChangeArrowheads="1"/>
            </p:cNvSpPr>
            <p:nvPr/>
          </p:nvSpPr>
          <p:spPr bwMode="auto">
            <a:xfrm>
              <a:off x="5583070" y="4393268"/>
              <a:ext cx="74589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000" dirty="0" smtClean="0">
                  <a:solidFill>
                    <a:srgbClr val="5C6971"/>
                  </a:solidFill>
                </a:rPr>
                <a:t>sin</a:t>
              </a:r>
              <a:r>
                <a:rPr lang="en-US" sz="2000" dirty="0">
                  <a:solidFill>
                    <a:srgbClr val="5C6971"/>
                  </a:solidFill>
                </a:rPr>
                <a:t>(</a:t>
              </a:r>
              <a:r>
                <a:rPr lang="en-US" sz="2000" dirty="0" err="1">
                  <a:solidFill>
                    <a:srgbClr val="5C6971"/>
                  </a:solidFill>
                  <a:latin typeface="Symbol" charset="0"/>
                </a:rPr>
                <a:t>w</a:t>
              </a:r>
              <a:r>
                <a:rPr lang="en-US" sz="2000" dirty="0" err="1">
                  <a:solidFill>
                    <a:srgbClr val="5C6971"/>
                  </a:solidFill>
                </a:rPr>
                <a:t>t</a:t>
              </a:r>
              <a:r>
                <a:rPr lang="en-US" sz="2000" dirty="0">
                  <a:solidFill>
                    <a:srgbClr val="5C6971"/>
                  </a:solidFill>
                  <a:latin typeface="Symbol" charset="0"/>
                </a:rPr>
                <a:t>)</a:t>
              </a:r>
            </a:p>
          </p:txBody>
        </p:sp>
        <p:sp>
          <p:nvSpPr>
            <p:cNvPr id="22" name="Rectangle 46"/>
            <p:cNvSpPr>
              <a:spLocks noChangeArrowheads="1"/>
            </p:cNvSpPr>
            <p:nvPr/>
          </p:nvSpPr>
          <p:spPr bwMode="auto">
            <a:xfrm>
              <a:off x="5394945" y="2083045"/>
              <a:ext cx="1065213" cy="42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" name="Rectangle 47"/>
            <p:cNvSpPr>
              <a:spLocks noChangeArrowheads="1"/>
            </p:cNvSpPr>
            <p:nvPr/>
          </p:nvSpPr>
          <p:spPr bwMode="auto">
            <a:xfrm>
              <a:off x="5493060" y="1808820"/>
              <a:ext cx="81715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000" dirty="0" err="1">
                  <a:solidFill>
                    <a:srgbClr val="5C6971"/>
                  </a:solidFill>
                </a:rPr>
                <a:t>c</a:t>
              </a:r>
              <a:r>
                <a:rPr lang="en-US" sz="2000" dirty="0" err="1" smtClean="0">
                  <a:solidFill>
                    <a:srgbClr val="5C6971"/>
                  </a:solidFill>
                </a:rPr>
                <a:t>os</a:t>
              </a:r>
              <a:r>
                <a:rPr lang="en-US" sz="2000" dirty="0" smtClean="0">
                  <a:solidFill>
                    <a:srgbClr val="5C6971"/>
                  </a:solidFill>
                </a:rPr>
                <a:t>(</a:t>
              </a:r>
              <a:r>
                <a:rPr lang="el-GR" sz="2000" dirty="0" err="1" smtClean="0">
                  <a:solidFill>
                    <a:srgbClr val="5C6971"/>
                  </a:solidFill>
                  <a:latin typeface="Symbol" charset="0"/>
                </a:rPr>
                <a:t>ω</a:t>
              </a:r>
              <a:r>
                <a:rPr lang="en-US" sz="2000" dirty="0" smtClean="0">
                  <a:solidFill>
                    <a:srgbClr val="5C6971"/>
                  </a:solidFill>
                </a:rPr>
                <a:t>t</a:t>
              </a:r>
              <a:r>
                <a:rPr lang="en-US" sz="2000" dirty="0">
                  <a:solidFill>
                    <a:srgbClr val="5C6971"/>
                  </a:solidFill>
                  <a:latin typeface="Symbol" charset="0"/>
                </a:rPr>
                <a:t>)</a:t>
              </a:r>
            </a:p>
          </p:txBody>
        </p:sp>
        <p:grpSp>
          <p:nvGrpSpPr>
            <p:cNvPr id="32" name="Group 56"/>
            <p:cNvGrpSpPr>
              <a:grpSpLocks/>
            </p:cNvGrpSpPr>
            <p:nvPr/>
          </p:nvGrpSpPr>
          <p:grpSpPr bwMode="auto">
            <a:xfrm>
              <a:off x="7113240" y="3158970"/>
              <a:ext cx="214312" cy="215900"/>
              <a:chOff x="4968" y="1047"/>
              <a:chExt cx="135" cy="136"/>
            </a:xfrm>
          </p:grpSpPr>
          <p:sp>
            <p:nvSpPr>
              <p:cNvPr id="33" name="Freeform 57"/>
              <p:cNvSpPr>
                <a:spLocks/>
              </p:cNvSpPr>
              <p:nvPr/>
            </p:nvSpPr>
            <p:spPr bwMode="auto">
              <a:xfrm>
                <a:off x="4969" y="1047"/>
                <a:ext cx="134" cy="132"/>
              </a:xfrm>
              <a:custGeom>
                <a:avLst/>
                <a:gdLst>
                  <a:gd name="T0" fmla="*/ 112 w 134"/>
                  <a:gd name="T1" fmla="*/ 16 h 132"/>
                  <a:gd name="T2" fmla="*/ 101 w 134"/>
                  <a:gd name="T3" fmla="*/ 8 h 132"/>
                  <a:gd name="T4" fmla="*/ 88 w 134"/>
                  <a:gd name="T5" fmla="*/ 3 h 132"/>
                  <a:gd name="T6" fmla="*/ 76 w 134"/>
                  <a:gd name="T7" fmla="*/ 0 h 132"/>
                  <a:gd name="T8" fmla="*/ 64 w 134"/>
                  <a:gd name="T9" fmla="*/ 0 h 132"/>
                  <a:gd name="T10" fmla="*/ 52 w 134"/>
                  <a:gd name="T11" fmla="*/ 2 h 132"/>
                  <a:gd name="T12" fmla="*/ 39 w 134"/>
                  <a:gd name="T13" fmla="*/ 6 h 132"/>
                  <a:gd name="T14" fmla="*/ 28 w 134"/>
                  <a:gd name="T15" fmla="*/ 13 h 132"/>
                  <a:gd name="T16" fmla="*/ 18 w 134"/>
                  <a:gd name="T17" fmla="*/ 22 h 132"/>
                  <a:gd name="T18" fmla="*/ 10 w 134"/>
                  <a:gd name="T19" fmla="*/ 33 h 132"/>
                  <a:gd name="T20" fmla="*/ 5 w 134"/>
                  <a:gd name="T21" fmla="*/ 44 h 132"/>
                  <a:gd name="T22" fmla="*/ 1 w 134"/>
                  <a:gd name="T23" fmla="*/ 56 h 132"/>
                  <a:gd name="T24" fmla="*/ 0 w 134"/>
                  <a:gd name="T25" fmla="*/ 70 h 132"/>
                  <a:gd name="T26" fmla="*/ 2 w 134"/>
                  <a:gd name="T27" fmla="*/ 82 h 132"/>
                  <a:gd name="T28" fmla="*/ 7 w 134"/>
                  <a:gd name="T29" fmla="*/ 94 h 132"/>
                  <a:gd name="T30" fmla="*/ 14 w 134"/>
                  <a:gd name="T31" fmla="*/ 106 h 132"/>
                  <a:gd name="T32" fmla="*/ 22 w 134"/>
                  <a:gd name="T33" fmla="*/ 116 h 132"/>
                  <a:gd name="T34" fmla="*/ 34 w 134"/>
                  <a:gd name="T35" fmla="*/ 123 h 132"/>
                  <a:gd name="T36" fmla="*/ 46 w 134"/>
                  <a:gd name="T37" fmla="*/ 129 h 132"/>
                  <a:gd name="T38" fmla="*/ 58 w 134"/>
                  <a:gd name="T39" fmla="*/ 132 h 132"/>
                  <a:gd name="T40" fmla="*/ 72 w 134"/>
                  <a:gd name="T41" fmla="*/ 132 h 132"/>
                  <a:gd name="T42" fmla="*/ 84 w 134"/>
                  <a:gd name="T43" fmla="*/ 130 h 132"/>
                  <a:gd name="T44" fmla="*/ 96 w 134"/>
                  <a:gd name="T45" fmla="*/ 126 h 132"/>
                  <a:gd name="T46" fmla="*/ 107 w 134"/>
                  <a:gd name="T47" fmla="*/ 119 h 132"/>
                  <a:gd name="T48" fmla="*/ 117 w 134"/>
                  <a:gd name="T49" fmla="*/ 110 h 132"/>
                  <a:gd name="T50" fmla="*/ 125 w 134"/>
                  <a:gd name="T51" fmla="*/ 99 h 132"/>
                  <a:gd name="T52" fmla="*/ 131 w 134"/>
                  <a:gd name="T53" fmla="*/ 88 h 132"/>
                  <a:gd name="T54" fmla="*/ 134 w 134"/>
                  <a:gd name="T55" fmla="*/ 75 h 132"/>
                  <a:gd name="T56" fmla="*/ 134 w 134"/>
                  <a:gd name="T57" fmla="*/ 62 h 132"/>
                  <a:gd name="T58" fmla="*/ 132 w 134"/>
                  <a:gd name="T59" fmla="*/ 50 h 132"/>
                  <a:gd name="T60" fmla="*/ 127 w 134"/>
                  <a:gd name="T61" fmla="*/ 37 h 132"/>
                  <a:gd name="T62" fmla="*/ 121 w 134"/>
                  <a:gd name="T63" fmla="*/ 26 h 132"/>
                  <a:gd name="T64" fmla="*/ 112 w 134"/>
                  <a:gd name="T65" fmla="*/ 1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4" h="132">
                    <a:moveTo>
                      <a:pt x="112" y="16"/>
                    </a:moveTo>
                    <a:lnTo>
                      <a:pt x="101" y="8"/>
                    </a:lnTo>
                    <a:lnTo>
                      <a:pt x="88" y="3"/>
                    </a:lnTo>
                    <a:lnTo>
                      <a:pt x="76" y="0"/>
                    </a:lnTo>
                    <a:lnTo>
                      <a:pt x="64" y="0"/>
                    </a:lnTo>
                    <a:lnTo>
                      <a:pt x="52" y="2"/>
                    </a:lnTo>
                    <a:lnTo>
                      <a:pt x="39" y="6"/>
                    </a:lnTo>
                    <a:lnTo>
                      <a:pt x="28" y="13"/>
                    </a:lnTo>
                    <a:lnTo>
                      <a:pt x="18" y="22"/>
                    </a:lnTo>
                    <a:lnTo>
                      <a:pt x="10" y="33"/>
                    </a:lnTo>
                    <a:lnTo>
                      <a:pt x="5" y="44"/>
                    </a:lnTo>
                    <a:lnTo>
                      <a:pt x="1" y="56"/>
                    </a:lnTo>
                    <a:lnTo>
                      <a:pt x="0" y="70"/>
                    </a:lnTo>
                    <a:lnTo>
                      <a:pt x="2" y="82"/>
                    </a:lnTo>
                    <a:lnTo>
                      <a:pt x="7" y="94"/>
                    </a:lnTo>
                    <a:lnTo>
                      <a:pt x="14" y="106"/>
                    </a:lnTo>
                    <a:lnTo>
                      <a:pt x="22" y="116"/>
                    </a:lnTo>
                    <a:lnTo>
                      <a:pt x="34" y="123"/>
                    </a:lnTo>
                    <a:lnTo>
                      <a:pt x="46" y="129"/>
                    </a:lnTo>
                    <a:lnTo>
                      <a:pt x="58" y="132"/>
                    </a:lnTo>
                    <a:lnTo>
                      <a:pt x="72" y="132"/>
                    </a:lnTo>
                    <a:lnTo>
                      <a:pt x="84" y="130"/>
                    </a:lnTo>
                    <a:lnTo>
                      <a:pt x="96" y="126"/>
                    </a:lnTo>
                    <a:lnTo>
                      <a:pt x="107" y="119"/>
                    </a:lnTo>
                    <a:lnTo>
                      <a:pt x="117" y="110"/>
                    </a:lnTo>
                    <a:lnTo>
                      <a:pt x="125" y="99"/>
                    </a:lnTo>
                    <a:lnTo>
                      <a:pt x="131" y="88"/>
                    </a:lnTo>
                    <a:lnTo>
                      <a:pt x="134" y="75"/>
                    </a:lnTo>
                    <a:lnTo>
                      <a:pt x="134" y="62"/>
                    </a:lnTo>
                    <a:lnTo>
                      <a:pt x="132" y="50"/>
                    </a:lnTo>
                    <a:lnTo>
                      <a:pt x="127" y="37"/>
                    </a:lnTo>
                    <a:lnTo>
                      <a:pt x="121" y="26"/>
                    </a:lnTo>
                    <a:lnTo>
                      <a:pt x="112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42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Line 58"/>
              <p:cNvSpPr>
                <a:spLocks noChangeShapeType="1"/>
              </p:cNvSpPr>
              <p:nvPr/>
            </p:nvSpPr>
            <p:spPr bwMode="auto">
              <a:xfrm>
                <a:off x="5032" y="1048"/>
                <a:ext cx="4" cy="135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Line 59"/>
              <p:cNvSpPr>
                <a:spLocks noChangeShapeType="1"/>
              </p:cNvSpPr>
              <p:nvPr/>
            </p:nvSpPr>
            <p:spPr bwMode="auto">
              <a:xfrm flipH="1">
                <a:off x="4968" y="1110"/>
                <a:ext cx="134" cy="5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40" name="Rectangle 86"/>
            <p:cNvSpPr>
              <a:spLocks noChangeArrowheads="1"/>
            </p:cNvSpPr>
            <p:nvPr/>
          </p:nvSpPr>
          <p:spPr bwMode="auto">
            <a:xfrm>
              <a:off x="6213140" y="2168860"/>
              <a:ext cx="144016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 err="1">
                  <a:solidFill>
                    <a:srgbClr val="5C6971"/>
                  </a:solidFill>
                </a:rPr>
                <a:t>Inphasezweig</a:t>
              </a:r>
              <a:r>
                <a:rPr lang="en-US" sz="1400" dirty="0">
                  <a:solidFill>
                    <a:srgbClr val="5C6971"/>
                  </a:solidFill>
                </a:rPr>
                <a:t> der </a:t>
              </a:r>
              <a:r>
                <a:rPr lang="en-US" sz="1400" dirty="0" smtClean="0">
                  <a:solidFill>
                    <a:srgbClr val="5C6971"/>
                  </a:solidFill>
                </a:rPr>
                <a:t>Modulation (I)</a:t>
              </a:r>
              <a:endParaRPr lang="en-US" sz="1400" dirty="0">
                <a:solidFill>
                  <a:srgbClr val="5C6971"/>
                </a:solidFill>
              </a:endParaRPr>
            </a:p>
          </p:txBody>
        </p:sp>
        <p:sp>
          <p:nvSpPr>
            <p:cNvPr id="42" name="Rectangle 89"/>
            <p:cNvSpPr>
              <a:spLocks noChangeArrowheads="1"/>
            </p:cNvSpPr>
            <p:nvPr/>
          </p:nvSpPr>
          <p:spPr bwMode="auto">
            <a:xfrm>
              <a:off x="2161530" y="3252388"/>
              <a:ext cx="957263" cy="40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5" name="Rectangle 92"/>
            <p:cNvSpPr>
              <a:spLocks noChangeArrowheads="1"/>
            </p:cNvSpPr>
            <p:nvPr/>
          </p:nvSpPr>
          <p:spPr bwMode="auto">
            <a:xfrm rot="16200000">
              <a:off x="2185700" y="3136975"/>
              <a:ext cx="57708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latin typeface="FuturaA Bk BT" charset="0"/>
                </a:rPr>
                <a:t> </a:t>
              </a:r>
              <a:r>
                <a:rPr lang="en-US" dirty="0" smtClean="0">
                  <a:solidFill>
                    <a:srgbClr val="000000"/>
                  </a:solidFill>
                  <a:latin typeface="FuturaA Bk BT" charset="0"/>
                </a:rPr>
                <a:t>MUX</a:t>
              </a:r>
              <a:endParaRPr lang="en-US" dirty="0"/>
            </a:p>
          </p:txBody>
        </p:sp>
        <p:sp>
          <p:nvSpPr>
            <p:cNvPr id="50" name="Rectangle 126"/>
            <p:cNvSpPr>
              <a:spLocks noChangeArrowheads="1"/>
            </p:cNvSpPr>
            <p:nvPr/>
          </p:nvSpPr>
          <p:spPr bwMode="auto">
            <a:xfrm>
              <a:off x="6258145" y="3834045"/>
              <a:ext cx="148516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 err="1">
                  <a:solidFill>
                    <a:srgbClr val="5C6971"/>
                  </a:solidFill>
                </a:rPr>
                <a:t>Quadraturzweig</a:t>
              </a:r>
              <a:r>
                <a:rPr lang="en-US" sz="1400" dirty="0">
                  <a:solidFill>
                    <a:srgbClr val="5C6971"/>
                  </a:solidFill>
                </a:rPr>
                <a:t> der </a:t>
              </a:r>
              <a:r>
                <a:rPr lang="en-US" sz="1400" dirty="0" smtClean="0">
                  <a:solidFill>
                    <a:srgbClr val="5C6971"/>
                  </a:solidFill>
                </a:rPr>
                <a:t>Modulation (Q)</a:t>
              </a:r>
              <a:endParaRPr lang="en-US" sz="1400" dirty="0">
                <a:solidFill>
                  <a:srgbClr val="5C6971"/>
                </a:solidFill>
              </a:endParaRPr>
            </a:p>
          </p:txBody>
        </p:sp>
        <p:sp>
          <p:nvSpPr>
            <p:cNvPr id="63" name="Rectangle 148"/>
            <p:cNvSpPr>
              <a:spLocks noChangeArrowheads="1"/>
            </p:cNvSpPr>
            <p:nvPr/>
          </p:nvSpPr>
          <p:spPr bwMode="auto">
            <a:xfrm>
              <a:off x="3917885" y="2663915"/>
              <a:ext cx="765085" cy="430212"/>
            </a:xfrm>
            <a:prstGeom prst="rect">
              <a:avLst/>
            </a:prstGeom>
            <a:solidFill>
              <a:schemeClr val="bg1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219" name="Rechteck 9218"/>
            <p:cNvSpPr/>
            <p:nvPr/>
          </p:nvSpPr>
          <p:spPr>
            <a:xfrm>
              <a:off x="587515" y="3023955"/>
              <a:ext cx="8642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 err="1">
                  <a:solidFill>
                    <a:srgbClr val="5C6971"/>
                  </a:solidFill>
                </a:rPr>
                <a:t>u</a:t>
              </a:r>
              <a:r>
                <a:rPr lang="de-DE" baseline="-25000" dirty="0" err="1">
                  <a:solidFill>
                    <a:srgbClr val="5C6971"/>
                  </a:solidFill>
                </a:rPr>
                <a:t>NF</a:t>
              </a:r>
              <a:r>
                <a:rPr lang="de-DE" dirty="0">
                  <a:solidFill>
                    <a:srgbClr val="5C6971"/>
                  </a:solidFill>
                </a:rPr>
                <a:t>(m)</a:t>
              </a:r>
            </a:p>
          </p:txBody>
        </p:sp>
        <p:sp>
          <p:nvSpPr>
            <p:cNvPr id="74" name="Rectangle 86"/>
            <p:cNvSpPr>
              <a:spLocks noChangeArrowheads="1"/>
            </p:cNvSpPr>
            <p:nvPr/>
          </p:nvSpPr>
          <p:spPr bwMode="auto">
            <a:xfrm>
              <a:off x="632520" y="2708920"/>
              <a:ext cx="63252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rgbClr val="5C6971"/>
                  </a:solidFill>
                </a:rPr>
                <a:t>Bitfolge</a:t>
              </a:r>
              <a:endParaRPr lang="en-US" sz="1400" dirty="0">
                <a:solidFill>
                  <a:srgbClr val="5C6971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927775" y="2519608"/>
              <a:ext cx="7446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 smtClean="0">
                  <a:solidFill>
                    <a:srgbClr val="5C6971"/>
                  </a:solidFill>
                </a:rPr>
                <a:t>u</a:t>
              </a:r>
              <a:r>
                <a:rPr lang="de-DE" baseline="-25000" dirty="0">
                  <a:solidFill>
                    <a:srgbClr val="5C6971"/>
                  </a:solidFill>
                </a:rPr>
                <a:t>1</a:t>
              </a:r>
              <a:r>
                <a:rPr lang="de-DE" dirty="0" smtClean="0">
                  <a:solidFill>
                    <a:srgbClr val="5C6971"/>
                  </a:solidFill>
                </a:rPr>
                <a:t>(</a:t>
              </a:r>
              <a:r>
                <a:rPr lang="de-DE" dirty="0">
                  <a:solidFill>
                    <a:srgbClr val="5C6971"/>
                  </a:solidFill>
                </a:rPr>
                <a:t>m)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927775" y="3673188"/>
              <a:ext cx="7446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 smtClean="0">
                  <a:solidFill>
                    <a:srgbClr val="5C6971"/>
                  </a:solidFill>
                </a:rPr>
                <a:t>u</a:t>
              </a:r>
              <a:r>
                <a:rPr lang="de-DE" baseline="-25000" dirty="0" smtClean="0">
                  <a:solidFill>
                    <a:srgbClr val="5C6971"/>
                  </a:solidFill>
                </a:rPr>
                <a:t>2</a:t>
              </a:r>
              <a:r>
                <a:rPr lang="de-DE" dirty="0" smtClean="0">
                  <a:solidFill>
                    <a:srgbClr val="5C6971"/>
                  </a:solidFill>
                </a:rPr>
                <a:t>(</a:t>
              </a:r>
              <a:r>
                <a:rPr lang="de-DE" dirty="0">
                  <a:solidFill>
                    <a:srgbClr val="5C6971"/>
                  </a:solidFill>
                </a:rPr>
                <a:t>m)</a:t>
              </a:r>
            </a:p>
          </p:txBody>
        </p:sp>
        <p:cxnSp>
          <p:nvCxnSpPr>
            <p:cNvPr id="9223" name="Gerade Verbindung mit Pfeil 9222"/>
            <p:cNvCxnSpPr/>
            <p:nvPr/>
          </p:nvCxnSpPr>
          <p:spPr bwMode="auto">
            <a:xfrm>
              <a:off x="1622630" y="3248980"/>
              <a:ext cx="495055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3" name="Gerade Verbindung mit Pfeil 82"/>
            <p:cNvCxnSpPr/>
            <p:nvPr/>
          </p:nvCxnSpPr>
          <p:spPr bwMode="auto">
            <a:xfrm>
              <a:off x="2792760" y="2888940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5" name="Gerade Verbindung mit Pfeil 84"/>
            <p:cNvCxnSpPr/>
            <p:nvPr/>
          </p:nvCxnSpPr>
          <p:spPr bwMode="auto">
            <a:xfrm>
              <a:off x="2792760" y="3609020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227" name="Rechteck 9226"/>
            <p:cNvSpPr/>
            <p:nvPr/>
          </p:nvSpPr>
          <p:spPr>
            <a:xfrm>
              <a:off x="3917885" y="2663915"/>
              <a:ext cx="7148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dirty="0" smtClean="0">
                  <a:solidFill>
                    <a:srgbClr val="5C6971"/>
                  </a:solidFill>
                  <a:sym typeface="Symbol" charset="0"/>
                </a:rPr>
                <a:t>Φ</a:t>
              </a:r>
              <a:r>
                <a:rPr lang="de-DE" dirty="0" smtClean="0">
                  <a:solidFill>
                    <a:srgbClr val="5C6971"/>
                  </a:solidFill>
                  <a:sym typeface="Symbol" charset="0"/>
                </a:rPr>
                <a:t>(m)</a:t>
              </a:r>
              <a:endParaRPr lang="de-DE" dirty="0">
                <a:solidFill>
                  <a:srgbClr val="5C6971"/>
                </a:solidFill>
              </a:endParaRPr>
            </a:p>
          </p:txBody>
        </p:sp>
        <p:sp>
          <p:nvSpPr>
            <p:cNvPr id="87" name="Rectangle 148"/>
            <p:cNvSpPr>
              <a:spLocks noChangeArrowheads="1"/>
            </p:cNvSpPr>
            <p:nvPr/>
          </p:nvSpPr>
          <p:spPr bwMode="auto">
            <a:xfrm>
              <a:off x="3917885" y="3448163"/>
              <a:ext cx="765085" cy="430212"/>
            </a:xfrm>
            <a:prstGeom prst="rect">
              <a:avLst/>
            </a:prstGeom>
            <a:solidFill>
              <a:schemeClr val="bg1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8" name="Rechteck 87"/>
            <p:cNvSpPr/>
            <p:nvPr/>
          </p:nvSpPr>
          <p:spPr>
            <a:xfrm>
              <a:off x="3917885" y="3448163"/>
              <a:ext cx="7148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dirty="0" smtClean="0">
                  <a:solidFill>
                    <a:srgbClr val="5C6971"/>
                  </a:solidFill>
                  <a:sym typeface="Symbol" charset="0"/>
                </a:rPr>
                <a:t>Φ</a:t>
              </a:r>
              <a:r>
                <a:rPr lang="de-DE" dirty="0" smtClean="0">
                  <a:solidFill>
                    <a:srgbClr val="5C6971"/>
                  </a:solidFill>
                  <a:sym typeface="Symbol" charset="0"/>
                </a:rPr>
                <a:t>(m)</a:t>
              </a:r>
              <a:endParaRPr lang="de-DE" dirty="0">
                <a:solidFill>
                  <a:srgbClr val="5C6971"/>
                </a:solidFill>
              </a:endParaRPr>
            </a:p>
          </p:txBody>
        </p:sp>
        <p:cxnSp>
          <p:nvCxnSpPr>
            <p:cNvPr id="89" name="Gerade Verbindung mit Pfeil 88"/>
            <p:cNvCxnSpPr/>
            <p:nvPr/>
          </p:nvCxnSpPr>
          <p:spPr bwMode="auto">
            <a:xfrm>
              <a:off x="4727975" y="2888940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0" name="Gerade Verbindung mit Pfeil 89"/>
            <p:cNvCxnSpPr/>
            <p:nvPr/>
          </p:nvCxnSpPr>
          <p:spPr bwMode="auto">
            <a:xfrm>
              <a:off x="4727975" y="3673188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228" name="Rechteck 9227"/>
            <p:cNvSpPr/>
            <p:nvPr/>
          </p:nvSpPr>
          <p:spPr>
            <a:xfrm>
              <a:off x="4998005" y="2483895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±</a:t>
              </a:r>
            </a:p>
          </p:txBody>
        </p:sp>
        <p:sp>
          <p:nvSpPr>
            <p:cNvPr id="93" name="Rechteck 92"/>
            <p:cNvSpPr/>
            <p:nvPr/>
          </p:nvSpPr>
          <p:spPr>
            <a:xfrm>
              <a:off x="4998005" y="3673188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±</a:t>
              </a:r>
            </a:p>
          </p:txBody>
        </p:sp>
        <p:grpSp>
          <p:nvGrpSpPr>
            <p:cNvPr id="95" name="Gruppierung 94"/>
            <p:cNvGrpSpPr/>
            <p:nvPr/>
          </p:nvGrpSpPr>
          <p:grpSpPr>
            <a:xfrm>
              <a:off x="5853100" y="3583178"/>
              <a:ext cx="214313" cy="215900"/>
              <a:chOff x="5053722" y="2644530"/>
              <a:chExt cx="214313" cy="215900"/>
            </a:xfrm>
          </p:grpSpPr>
          <p:sp>
            <p:nvSpPr>
              <p:cNvPr id="96" name="Oval 26"/>
              <p:cNvSpPr>
                <a:spLocks noChangeArrowheads="1"/>
              </p:cNvSpPr>
              <p:nvPr/>
            </p:nvSpPr>
            <p:spPr bwMode="auto">
              <a:xfrm>
                <a:off x="5053722" y="2644530"/>
                <a:ext cx="214313" cy="215900"/>
              </a:xfrm>
              <a:prstGeom prst="ellipse">
                <a:avLst/>
              </a:prstGeom>
              <a:solidFill>
                <a:srgbClr val="FFFFFF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7" name="Line 27"/>
              <p:cNvSpPr>
                <a:spLocks noChangeShapeType="1"/>
              </p:cNvSpPr>
              <p:nvPr/>
            </p:nvSpPr>
            <p:spPr bwMode="auto">
              <a:xfrm>
                <a:off x="5085472" y="2679455"/>
                <a:ext cx="147638" cy="153988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8" name="Line 28"/>
              <p:cNvSpPr>
                <a:spLocks noChangeShapeType="1"/>
              </p:cNvSpPr>
              <p:nvPr/>
            </p:nvSpPr>
            <p:spPr bwMode="auto">
              <a:xfrm flipH="1">
                <a:off x="5080710" y="2677868"/>
                <a:ext cx="153987" cy="14605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cxnSp>
          <p:nvCxnSpPr>
            <p:cNvPr id="99" name="Gerade Verbindung mit Pfeil 98"/>
            <p:cNvCxnSpPr/>
            <p:nvPr/>
          </p:nvCxnSpPr>
          <p:spPr bwMode="auto">
            <a:xfrm flipV="1">
              <a:off x="5943110" y="3853210"/>
              <a:ext cx="0" cy="4500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02" name="Gerade Verbindung mit Pfeil 101"/>
            <p:cNvCxnSpPr/>
            <p:nvPr/>
          </p:nvCxnSpPr>
          <p:spPr bwMode="auto">
            <a:xfrm flipH="1">
              <a:off x="5943110" y="2258870"/>
              <a:ext cx="0" cy="4500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04" name="Gerade Verbindung mit Pfeil 103"/>
            <p:cNvCxnSpPr/>
            <p:nvPr/>
          </p:nvCxnSpPr>
          <p:spPr bwMode="auto">
            <a:xfrm>
              <a:off x="6123130" y="2888940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05" name="Gerade Verbindung mit Pfeil 104"/>
            <p:cNvCxnSpPr/>
            <p:nvPr/>
          </p:nvCxnSpPr>
          <p:spPr bwMode="auto">
            <a:xfrm>
              <a:off x="6123130" y="3673188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06" name="Gerade Verbindung mit Pfeil 105"/>
            <p:cNvCxnSpPr/>
            <p:nvPr/>
          </p:nvCxnSpPr>
          <p:spPr bwMode="auto">
            <a:xfrm rot="5400000">
              <a:off x="7090737" y="3001453"/>
              <a:ext cx="225025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07" name="Gerade Verbindung mit Pfeil 106"/>
            <p:cNvCxnSpPr/>
            <p:nvPr/>
          </p:nvCxnSpPr>
          <p:spPr bwMode="auto">
            <a:xfrm rot="16200000" flipV="1">
              <a:off x="7090737" y="3560675"/>
              <a:ext cx="225025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08" name="Gerade Verbindung mit Pfeil 107"/>
            <p:cNvCxnSpPr/>
            <p:nvPr/>
          </p:nvCxnSpPr>
          <p:spPr bwMode="auto">
            <a:xfrm>
              <a:off x="7383270" y="3248980"/>
              <a:ext cx="72008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9" name="Rechteck 108"/>
            <p:cNvSpPr/>
            <p:nvPr/>
          </p:nvSpPr>
          <p:spPr>
            <a:xfrm>
              <a:off x="8193360" y="3068960"/>
              <a:ext cx="6763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>
                  <a:solidFill>
                    <a:srgbClr val="5C6971"/>
                  </a:solidFill>
                </a:rPr>
                <a:t>s</a:t>
              </a:r>
              <a:r>
                <a:rPr lang="de-DE" dirty="0" smtClean="0">
                  <a:solidFill>
                    <a:srgbClr val="5C6971"/>
                  </a:solidFill>
                </a:rPr>
                <a:t>(</a:t>
              </a:r>
              <a:r>
                <a:rPr lang="el-GR" dirty="0" smtClean="0">
                  <a:solidFill>
                    <a:srgbClr val="5C6971"/>
                  </a:solidFill>
                  <a:latin typeface="Symbol" charset="0"/>
                </a:rPr>
                <a:t>ω</a:t>
              </a:r>
              <a:r>
                <a:rPr lang="de-DE" dirty="0" smtClean="0">
                  <a:solidFill>
                    <a:srgbClr val="5C6971"/>
                  </a:solidFill>
                </a:rPr>
                <a:t>t)</a:t>
              </a:r>
              <a:endParaRPr lang="de-DE" dirty="0">
                <a:solidFill>
                  <a:srgbClr val="5C6971"/>
                </a:solidFill>
              </a:endParaRPr>
            </a:p>
          </p:txBody>
        </p:sp>
        <p:pic>
          <p:nvPicPr>
            <p:cNvPr id="9234" name="Bild 92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52700" y="1898830"/>
              <a:ext cx="3015335" cy="544669"/>
            </a:xfrm>
            <a:prstGeom prst="rect">
              <a:avLst/>
            </a:prstGeom>
          </p:spPr>
        </p:pic>
        <p:pic>
          <p:nvPicPr>
            <p:cNvPr id="9235" name="Bild 92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62690" y="4239090"/>
              <a:ext cx="3015335" cy="544670"/>
            </a:xfrm>
            <a:prstGeom prst="rect">
              <a:avLst/>
            </a:prstGeom>
          </p:spPr>
        </p:pic>
      </p:grpSp>
      <p:pic>
        <p:nvPicPr>
          <p:cNvPr id="9237" name="Bild 92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3110" y="4824155"/>
            <a:ext cx="2994226" cy="1260140"/>
          </a:xfrm>
          <a:prstGeom prst="rect">
            <a:avLst/>
          </a:prstGeom>
        </p:spPr>
      </p:pic>
      <p:sp>
        <p:nvSpPr>
          <p:cNvPr id="9240" name="Pfeil nach rechts 9239"/>
          <p:cNvSpPr/>
          <p:nvPr/>
        </p:nvSpPr>
        <p:spPr bwMode="auto">
          <a:xfrm>
            <a:off x="4412940" y="5274205"/>
            <a:ext cx="585065" cy="360040"/>
          </a:xfrm>
          <a:prstGeom prst="rightArrow">
            <a:avLst/>
          </a:prstGeom>
          <a:solidFill>
            <a:srgbClr val="FFAF52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ts val="413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29658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10</a:t>
            </a:fld>
            <a:endParaRPr lang="en-US" dirty="0"/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65" y="278650"/>
            <a:ext cx="4691198" cy="1125125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590" y="1403775"/>
            <a:ext cx="4691198" cy="1125125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465" y="5049180"/>
            <a:ext cx="4691199" cy="1125125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2590" y="3924055"/>
            <a:ext cx="4680520" cy="1122564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2970" y="2618910"/>
            <a:ext cx="4680520" cy="1195707"/>
          </a:xfrm>
          <a:prstGeom prst="rect">
            <a:avLst/>
          </a:prstGeom>
        </p:spPr>
      </p:pic>
      <p:grpSp>
        <p:nvGrpSpPr>
          <p:cNvPr id="11" name="Group 56"/>
          <p:cNvGrpSpPr>
            <a:grpSpLocks/>
          </p:cNvGrpSpPr>
          <p:nvPr/>
        </p:nvGrpSpPr>
        <p:grpSpPr bwMode="auto">
          <a:xfrm>
            <a:off x="3467835" y="3158970"/>
            <a:ext cx="214312" cy="215900"/>
            <a:chOff x="4968" y="1047"/>
            <a:chExt cx="135" cy="136"/>
          </a:xfrm>
        </p:grpSpPr>
        <p:sp>
          <p:nvSpPr>
            <p:cNvPr id="12" name="Freeform 57"/>
            <p:cNvSpPr>
              <a:spLocks/>
            </p:cNvSpPr>
            <p:nvPr/>
          </p:nvSpPr>
          <p:spPr bwMode="auto">
            <a:xfrm>
              <a:off x="4969" y="1047"/>
              <a:ext cx="134" cy="132"/>
            </a:xfrm>
            <a:custGeom>
              <a:avLst/>
              <a:gdLst>
                <a:gd name="T0" fmla="*/ 112 w 134"/>
                <a:gd name="T1" fmla="*/ 16 h 132"/>
                <a:gd name="T2" fmla="*/ 101 w 134"/>
                <a:gd name="T3" fmla="*/ 8 h 132"/>
                <a:gd name="T4" fmla="*/ 88 w 134"/>
                <a:gd name="T5" fmla="*/ 3 h 132"/>
                <a:gd name="T6" fmla="*/ 76 w 134"/>
                <a:gd name="T7" fmla="*/ 0 h 132"/>
                <a:gd name="T8" fmla="*/ 64 w 134"/>
                <a:gd name="T9" fmla="*/ 0 h 132"/>
                <a:gd name="T10" fmla="*/ 52 w 134"/>
                <a:gd name="T11" fmla="*/ 2 h 132"/>
                <a:gd name="T12" fmla="*/ 39 w 134"/>
                <a:gd name="T13" fmla="*/ 6 h 132"/>
                <a:gd name="T14" fmla="*/ 28 w 134"/>
                <a:gd name="T15" fmla="*/ 13 h 132"/>
                <a:gd name="T16" fmla="*/ 18 w 134"/>
                <a:gd name="T17" fmla="*/ 22 h 132"/>
                <a:gd name="T18" fmla="*/ 10 w 134"/>
                <a:gd name="T19" fmla="*/ 33 h 132"/>
                <a:gd name="T20" fmla="*/ 5 w 134"/>
                <a:gd name="T21" fmla="*/ 44 h 132"/>
                <a:gd name="T22" fmla="*/ 1 w 134"/>
                <a:gd name="T23" fmla="*/ 56 h 132"/>
                <a:gd name="T24" fmla="*/ 0 w 134"/>
                <a:gd name="T25" fmla="*/ 70 h 132"/>
                <a:gd name="T26" fmla="*/ 2 w 134"/>
                <a:gd name="T27" fmla="*/ 82 h 132"/>
                <a:gd name="T28" fmla="*/ 7 w 134"/>
                <a:gd name="T29" fmla="*/ 94 h 132"/>
                <a:gd name="T30" fmla="*/ 14 w 134"/>
                <a:gd name="T31" fmla="*/ 106 h 132"/>
                <a:gd name="T32" fmla="*/ 22 w 134"/>
                <a:gd name="T33" fmla="*/ 116 h 132"/>
                <a:gd name="T34" fmla="*/ 34 w 134"/>
                <a:gd name="T35" fmla="*/ 123 h 132"/>
                <a:gd name="T36" fmla="*/ 46 w 134"/>
                <a:gd name="T37" fmla="*/ 129 h 132"/>
                <a:gd name="T38" fmla="*/ 58 w 134"/>
                <a:gd name="T39" fmla="*/ 132 h 132"/>
                <a:gd name="T40" fmla="*/ 72 w 134"/>
                <a:gd name="T41" fmla="*/ 132 h 132"/>
                <a:gd name="T42" fmla="*/ 84 w 134"/>
                <a:gd name="T43" fmla="*/ 130 h 132"/>
                <a:gd name="T44" fmla="*/ 96 w 134"/>
                <a:gd name="T45" fmla="*/ 126 h 132"/>
                <a:gd name="T46" fmla="*/ 107 w 134"/>
                <a:gd name="T47" fmla="*/ 119 h 132"/>
                <a:gd name="T48" fmla="*/ 117 w 134"/>
                <a:gd name="T49" fmla="*/ 110 h 132"/>
                <a:gd name="T50" fmla="*/ 125 w 134"/>
                <a:gd name="T51" fmla="*/ 99 h 132"/>
                <a:gd name="T52" fmla="*/ 131 w 134"/>
                <a:gd name="T53" fmla="*/ 88 h 132"/>
                <a:gd name="T54" fmla="*/ 134 w 134"/>
                <a:gd name="T55" fmla="*/ 75 h 132"/>
                <a:gd name="T56" fmla="*/ 134 w 134"/>
                <a:gd name="T57" fmla="*/ 62 h 132"/>
                <a:gd name="T58" fmla="*/ 132 w 134"/>
                <a:gd name="T59" fmla="*/ 50 h 132"/>
                <a:gd name="T60" fmla="*/ 127 w 134"/>
                <a:gd name="T61" fmla="*/ 37 h 132"/>
                <a:gd name="T62" fmla="*/ 121 w 134"/>
                <a:gd name="T63" fmla="*/ 26 h 132"/>
                <a:gd name="T64" fmla="*/ 112 w 134"/>
                <a:gd name="T65" fmla="*/ 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32">
                  <a:moveTo>
                    <a:pt x="112" y="16"/>
                  </a:moveTo>
                  <a:lnTo>
                    <a:pt x="101" y="8"/>
                  </a:lnTo>
                  <a:lnTo>
                    <a:pt x="88" y="3"/>
                  </a:lnTo>
                  <a:lnTo>
                    <a:pt x="76" y="0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39" y="6"/>
                  </a:lnTo>
                  <a:lnTo>
                    <a:pt x="28" y="13"/>
                  </a:lnTo>
                  <a:lnTo>
                    <a:pt x="18" y="22"/>
                  </a:lnTo>
                  <a:lnTo>
                    <a:pt x="10" y="33"/>
                  </a:lnTo>
                  <a:lnTo>
                    <a:pt x="5" y="44"/>
                  </a:lnTo>
                  <a:lnTo>
                    <a:pt x="1" y="56"/>
                  </a:lnTo>
                  <a:lnTo>
                    <a:pt x="0" y="70"/>
                  </a:lnTo>
                  <a:lnTo>
                    <a:pt x="2" y="82"/>
                  </a:lnTo>
                  <a:lnTo>
                    <a:pt x="7" y="94"/>
                  </a:lnTo>
                  <a:lnTo>
                    <a:pt x="14" y="106"/>
                  </a:lnTo>
                  <a:lnTo>
                    <a:pt x="22" y="116"/>
                  </a:lnTo>
                  <a:lnTo>
                    <a:pt x="34" y="123"/>
                  </a:lnTo>
                  <a:lnTo>
                    <a:pt x="46" y="129"/>
                  </a:lnTo>
                  <a:lnTo>
                    <a:pt x="58" y="132"/>
                  </a:lnTo>
                  <a:lnTo>
                    <a:pt x="72" y="132"/>
                  </a:lnTo>
                  <a:lnTo>
                    <a:pt x="84" y="130"/>
                  </a:lnTo>
                  <a:lnTo>
                    <a:pt x="96" y="126"/>
                  </a:lnTo>
                  <a:lnTo>
                    <a:pt x="107" y="119"/>
                  </a:lnTo>
                  <a:lnTo>
                    <a:pt x="117" y="110"/>
                  </a:lnTo>
                  <a:lnTo>
                    <a:pt x="125" y="99"/>
                  </a:lnTo>
                  <a:lnTo>
                    <a:pt x="131" y="88"/>
                  </a:lnTo>
                  <a:lnTo>
                    <a:pt x="134" y="75"/>
                  </a:lnTo>
                  <a:lnTo>
                    <a:pt x="134" y="62"/>
                  </a:lnTo>
                  <a:lnTo>
                    <a:pt x="132" y="50"/>
                  </a:lnTo>
                  <a:lnTo>
                    <a:pt x="127" y="37"/>
                  </a:lnTo>
                  <a:lnTo>
                    <a:pt x="121" y="26"/>
                  </a:lnTo>
                  <a:lnTo>
                    <a:pt x="112" y="16"/>
                  </a:lnTo>
                  <a:close/>
                </a:path>
              </a:pathLst>
            </a:custGeom>
            <a:solidFill>
              <a:srgbClr val="FFFFFF"/>
            </a:solidFill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3" name="Line 58"/>
            <p:cNvSpPr>
              <a:spLocks noChangeShapeType="1"/>
            </p:cNvSpPr>
            <p:nvPr/>
          </p:nvSpPr>
          <p:spPr bwMode="auto">
            <a:xfrm>
              <a:off x="5032" y="1048"/>
              <a:ext cx="4" cy="1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" name="Line 59"/>
            <p:cNvSpPr>
              <a:spLocks noChangeShapeType="1"/>
            </p:cNvSpPr>
            <p:nvPr/>
          </p:nvSpPr>
          <p:spPr bwMode="auto">
            <a:xfrm flipH="1">
              <a:off x="4968" y="1110"/>
              <a:ext cx="134" cy="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15" name="Gerade Verbindung mit Pfeil 14"/>
          <p:cNvCxnSpPr/>
          <p:nvPr/>
        </p:nvCxnSpPr>
        <p:spPr bwMode="auto">
          <a:xfrm>
            <a:off x="3557845" y="2618912"/>
            <a:ext cx="0" cy="49505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Gerade Verbindung mit Pfeil 15"/>
          <p:cNvCxnSpPr/>
          <p:nvPr/>
        </p:nvCxnSpPr>
        <p:spPr bwMode="auto">
          <a:xfrm flipV="1">
            <a:off x="3557845" y="3448163"/>
            <a:ext cx="0" cy="38588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Gerade Verbindung mit Pfeil 18"/>
          <p:cNvCxnSpPr/>
          <p:nvPr/>
        </p:nvCxnSpPr>
        <p:spPr bwMode="auto">
          <a:xfrm>
            <a:off x="3782870" y="3248980"/>
            <a:ext cx="7200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Rectangle 47"/>
          <p:cNvSpPr>
            <a:spLocks noChangeArrowheads="1"/>
          </p:cNvSpPr>
          <p:nvPr/>
        </p:nvSpPr>
        <p:spPr bwMode="auto">
          <a:xfrm>
            <a:off x="5043010" y="863715"/>
            <a:ext cx="3157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400" dirty="0" smtClean="0">
                <a:solidFill>
                  <a:srgbClr val="E2001A"/>
                </a:solidFill>
              </a:rPr>
              <a:t>s</a:t>
            </a:r>
            <a:r>
              <a:rPr lang="en-US" sz="1400" baseline="-25000" dirty="0" smtClean="0">
                <a:solidFill>
                  <a:srgbClr val="E2001A"/>
                </a:solidFill>
              </a:rPr>
              <a:t>1</a:t>
            </a:r>
            <a:r>
              <a:rPr lang="en-US" sz="1400" dirty="0" smtClean="0">
                <a:solidFill>
                  <a:srgbClr val="E2001A"/>
                </a:solidFill>
              </a:rPr>
              <a:t>(</a:t>
            </a:r>
            <a:r>
              <a:rPr lang="en-US" sz="1400" dirty="0" err="1" smtClean="0">
                <a:solidFill>
                  <a:srgbClr val="E2001A"/>
                </a:solidFill>
              </a:rPr>
              <a:t>i</a:t>
            </a:r>
            <a:r>
              <a:rPr lang="en-US" sz="1400" dirty="0" smtClean="0">
                <a:solidFill>
                  <a:srgbClr val="E2001A"/>
                </a:solidFill>
                <a:latin typeface="Symbol" charset="0"/>
              </a:rPr>
              <a:t>)</a:t>
            </a:r>
            <a:endParaRPr lang="en-US" sz="1400" dirty="0">
              <a:solidFill>
                <a:srgbClr val="E2001A"/>
              </a:solidFill>
              <a:latin typeface="Symbol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4953000" y="458670"/>
            <a:ext cx="510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>
                <a:solidFill>
                  <a:srgbClr val="5C6971"/>
                </a:solidFill>
              </a:rPr>
              <a:t>u</a:t>
            </a:r>
            <a:r>
              <a:rPr lang="de-DE" sz="1400" baseline="-25000" dirty="0" smtClean="0">
                <a:solidFill>
                  <a:srgbClr val="5C6971"/>
                </a:solidFill>
              </a:rPr>
              <a:t>1</a:t>
            </a:r>
            <a:r>
              <a:rPr lang="de-DE" sz="1400" dirty="0" smtClean="0">
                <a:solidFill>
                  <a:srgbClr val="5C6971"/>
                </a:solidFill>
              </a:rPr>
              <a:t>(</a:t>
            </a:r>
            <a:r>
              <a:rPr lang="de-DE" sz="1400" dirty="0">
                <a:solidFill>
                  <a:srgbClr val="5C6971"/>
                </a:solidFill>
              </a:rPr>
              <a:t>i</a:t>
            </a:r>
            <a:r>
              <a:rPr lang="de-DE" sz="1400" dirty="0" smtClean="0">
                <a:solidFill>
                  <a:srgbClr val="5C6971"/>
                </a:solidFill>
              </a:rPr>
              <a:t>)</a:t>
            </a:r>
            <a:endParaRPr lang="de-DE" sz="1400" dirty="0">
              <a:solidFill>
                <a:srgbClr val="5C6971"/>
              </a:solidFill>
            </a:endParaRP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5043010" y="5679250"/>
            <a:ext cx="3157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s</a:t>
            </a:r>
            <a:r>
              <a:rPr lang="en-US" sz="1400" baseline="-25000" dirty="0">
                <a:solidFill>
                  <a:srgbClr val="0000FF"/>
                </a:solidFill>
              </a:rPr>
              <a:t>2</a:t>
            </a:r>
            <a:r>
              <a:rPr lang="en-US" sz="1400" dirty="0" smtClean="0">
                <a:solidFill>
                  <a:srgbClr val="0000FF"/>
                </a:solidFill>
              </a:rPr>
              <a:t>(</a:t>
            </a:r>
            <a:r>
              <a:rPr lang="en-US" sz="1400" dirty="0" err="1" smtClean="0">
                <a:solidFill>
                  <a:srgbClr val="0000FF"/>
                </a:solidFill>
              </a:rPr>
              <a:t>i</a:t>
            </a:r>
            <a:r>
              <a:rPr lang="en-US" sz="1400" dirty="0" smtClean="0">
                <a:solidFill>
                  <a:srgbClr val="0000FF"/>
                </a:solidFill>
                <a:latin typeface="Symbol" charset="0"/>
              </a:rPr>
              <a:t>)</a:t>
            </a:r>
            <a:endParaRPr lang="en-US" sz="1400" dirty="0">
              <a:solidFill>
                <a:srgbClr val="0000FF"/>
              </a:solidFill>
              <a:latin typeface="Symbol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953000" y="5274205"/>
            <a:ext cx="510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 smtClean="0">
                <a:solidFill>
                  <a:srgbClr val="5C6971"/>
                </a:solidFill>
              </a:rPr>
              <a:t>u</a:t>
            </a:r>
            <a:r>
              <a:rPr lang="de-DE" sz="1400" baseline="-25000" dirty="0" smtClean="0">
                <a:solidFill>
                  <a:srgbClr val="5C6971"/>
                </a:solidFill>
              </a:rPr>
              <a:t>2</a:t>
            </a:r>
            <a:r>
              <a:rPr lang="de-DE" sz="1400" dirty="0" smtClean="0">
                <a:solidFill>
                  <a:srgbClr val="5C6971"/>
                </a:solidFill>
              </a:rPr>
              <a:t>(</a:t>
            </a:r>
            <a:r>
              <a:rPr lang="de-DE" sz="1400" dirty="0">
                <a:solidFill>
                  <a:srgbClr val="5C6971"/>
                </a:solidFill>
              </a:rPr>
              <a:t>i</a:t>
            </a:r>
            <a:r>
              <a:rPr lang="de-DE" sz="1400" dirty="0" smtClean="0">
                <a:solidFill>
                  <a:srgbClr val="5C6971"/>
                </a:solidFill>
              </a:rPr>
              <a:t>)</a:t>
            </a:r>
            <a:endParaRPr lang="de-DE" sz="1400" dirty="0">
              <a:solidFill>
                <a:srgbClr val="5C69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808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11</a:t>
            </a:fld>
            <a:endParaRPr lang="en-US" dirty="0"/>
          </a:p>
        </p:txBody>
      </p:sp>
      <p:grpSp>
        <p:nvGrpSpPr>
          <p:cNvPr id="3" name="Gruppierung 2"/>
          <p:cNvGrpSpPr/>
          <p:nvPr/>
        </p:nvGrpSpPr>
        <p:grpSpPr>
          <a:xfrm rot="16200000">
            <a:off x="227474" y="188640"/>
            <a:ext cx="9406045" cy="5265585"/>
            <a:chOff x="227474" y="188640"/>
            <a:chExt cx="9406045" cy="5265585"/>
          </a:xfrm>
        </p:grpSpPr>
        <p:pic>
          <p:nvPicPr>
            <p:cNvPr id="2" name="Bild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53200" y="3744035"/>
              <a:ext cx="2790310" cy="643918"/>
            </a:xfrm>
            <a:prstGeom prst="rect">
              <a:avLst/>
            </a:prstGeom>
          </p:spPr>
        </p:pic>
        <p:pic>
          <p:nvPicPr>
            <p:cNvPr id="4" name="Bild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2490" y="2438890"/>
              <a:ext cx="2790310" cy="756252"/>
            </a:xfrm>
            <a:prstGeom prst="rect">
              <a:avLst/>
            </a:prstGeom>
          </p:spPr>
        </p:pic>
        <p:pic>
          <p:nvPicPr>
            <p:cNvPr id="5" name="Bild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97805" y="1358770"/>
              <a:ext cx="2790310" cy="643918"/>
            </a:xfrm>
            <a:prstGeom prst="rect">
              <a:avLst/>
            </a:prstGeom>
          </p:spPr>
        </p:pic>
        <p:pic>
          <p:nvPicPr>
            <p:cNvPr id="8" name="Bild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53200" y="1358770"/>
              <a:ext cx="2790310" cy="643918"/>
            </a:xfrm>
            <a:prstGeom prst="rect">
              <a:avLst/>
            </a:prstGeom>
          </p:spPr>
        </p:pic>
        <p:pic>
          <p:nvPicPr>
            <p:cNvPr id="9" name="Bild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97805" y="3699030"/>
              <a:ext cx="2790310" cy="643918"/>
            </a:xfrm>
            <a:prstGeom prst="rect">
              <a:avLst/>
            </a:prstGeom>
          </p:spPr>
        </p:pic>
        <p:grpSp>
          <p:nvGrpSpPr>
            <p:cNvPr id="10" name="Gruppierung 9"/>
            <p:cNvGrpSpPr/>
            <p:nvPr/>
          </p:nvGrpSpPr>
          <p:grpSpPr>
            <a:xfrm>
              <a:off x="2387715" y="1583795"/>
              <a:ext cx="214313" cy="215900"/>
              <a:chOff x="5053722" y="2644530"/>
              <a:chExt cx="214313" cy="215900"/>
            </a:xfrm>
          </p:grpSpPr>
          <p:sp>
            <p:nvSpPr>
              <p:cNvPr id="11" name="Oval 26"/>
              <p:cNvSpPr>
                <a:spLocks noChangeArrowheads="1"/>
              </p:cNvSpPr>
              <p:nvPr/>
            </p:nvSpPr>
            <p:spPr bwMode="auto">
              <a:xfrm>
                <a:off x="5053722" y="2644530"/>
                <a:ext cx="214313" cy="215900"/>
              </a:xfrm>
              <a:prstGeom prst="ellipse">
                <a:avLst/>
              </a:prstGeom>
              <a:solidFill>
                <a:srgbClr val="FFFFFF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2" name="Line 27"/>
              <p:cNvSpPr>
                <a:spLocks noChangeShapeType="1"/>
              </p:cNvSpPr>
              <p:nvPr/>
            </p:nvSpPr>
            <p:spPr bwMode="auto">
              <a:xfrm>
                <a:off x="5085472" y="2679455"/>
                <a:ext cx="147638" cy="153988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3" name="Line 28"/>
              <p:cNvSpPr>
                <a:spLocks noChangeShapeType="1"/>
              </p:cNvSpPr>
              <p:nvPr/>
            </p:nvSpPr>
            <p:spPr bwMode="auto">
              <a:xfrm flipH="1">
                <a:off x="5080710" y="2677868"/>
                <a:ext cx="153987" cy="14605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pic>
          <p:nvPicPr>
            <p:cNvPr id="14" name="Bild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62590" y="323655"/>
              <a:ext cx="2790310" cy="550953"/>
            </a:xfrm>
            <a:prstGeom prst="rect">
              <a:avLst/>
            </a:prstGeom>
          </p:spPr>
        </p:pic>
        <p:pic>
          <p:nvPicPr>
            <p:cNvPr id="15" name="Bild 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62590" y="4824155"/>
              <a:ext cx="2790310" cy="537785"/>
            </a:xfrm>
            <a:prstGeom prst="rect">
              <a:avLst/>
            </a:prstGeom>
          </p:spPr>
        </p:pic>
        <p:cxnSp>
          <p:nvCxnSpPr>
            <p:cNvPr id="20" name="Gerade Verbindung mit Pfeil 19"/>
            <p:cNvCxnSpPr/>
            <p:nvPr/>
          </p:nvCxnSpPr>
          <p:spPr bwMode="auto">
            <a:xfrm>
              <a:off x="2477725" y="908722"/>
              <a:ext cx="0" cy="58506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" name="Gerade Verbindung mit Pfeil 20"/>
            <p:cNvCxnSpPr/>
            <p:nvPr/>
          </p:nvCxnSpPr>
          <p:spPr bwMode="auto">
            <a:xfrm flipV="1">
              <a:off x="2477725" y="1898830"/>
              <a:ext cx="0" cy="54006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Gerade Verbindung mit Pfeil 21"/>
            <p:cNvCxnSpPr/>
            <p:nvPr/>
          </p:nvCxnSpPr>
          <p:spPr bwMode="auto">
            <a:xfrm>
              <a:off x="2702750" y="1673805"/>
              <a:ext cx="45005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pSp>
          <p:nvGrpSpPr>
            <p:cNvPr id="26" name="Gruppierung 25"/>
            <p:cNvGrpSpPr/>
            <p:nvPr/>
          </p:nvGrpSpPr>
          <p:grpSpPr>
            <a:xfrm>
              <a:off x="2387715" y="3924055"/>
              <a:ext cx="214313" cy="215900"/>
              <a:chOff x="5053722" y="2644530"/>
              <a:chExt cx="214313" cy="215900"/>
            </a:xfrm>
          </p:grpSpPr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5053722" y="2644530"/>
                <a:ext cx="214313" cy="215900"/>
              </a:xfrm>
              <a:prstGeom prst="ellipse">
                <a:avLst/>
              </a:prstGeom>
              <a:solidFill>
                <a:srgbClr val="FFFFFF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>
                <a:off x="5085472" y="2679455"/>
                <a:ext cx="147638" cy="153988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 flipH="1">
                <a:off x="5080710" y="2677868"/>
                <a:ext cx="153987" cy="14605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cxnSp>
          <p:nvCxnSpPr>
            <p:cNvPr id="30" name="Gerade Verbindung mit Pfeil 29"/>
            <p:cNvCxnSpPr/>
            <p:nvPr/>
          </p:nvCxnSpPr>
          <p:spPr bwMode="auto">
            <a:xfrm>
              <a:off x="2477725" y="3248982"/>
              <a:ext cx="0" cy="58506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1" name="Gerade Verbindung mit Pfeil 30"/>
            <p:cNvCxnSpPr/>
            <p:nvPr/>
          </p:nvCxnSpPr>
          <p:spPr bwMode="auto">
            <a:xfrm flipV="1">
              <a:off x="2477725" y="4239090"/>
              <a:ext cx="0" cy="54006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2" name="Gerade Verbindung mit Pfeil 31"/>
            <p:cNvCxnSpPr/>
            <p:nvPr/>
          </p:nvCxnSpPr>
          <p:spPr bwMode="auto">
            <a:xfrm>
              <a:off x="2702750" y="4014065"/>
              <a:ext cx="45005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5" name="Gerade Verbindung mit Pfeil 34"/>
            <p:cNvCxnSpPr/>
            <p:nvPr/>
          </p:nvCxnSpPr>
          <p:spPr bwMode="auto">
            <a:xfrm>
              <a:off x="6168135" y="1673805"/>
              <a:ext cx="45005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6" name="Gerade Verbindung mit Pfeil 35"/>
            <p:cNvCxnSpPr/>
            <p:nvPr/>
          </p:nvCxnSpPr>
          <p:spPr bwMode="auto">
            <a:xfrm>
              <a:off x="6078125" y="4059070"/>
              <a:ext cx="45005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7" name="Rechteck 36"/>
            <p:cNvSpPr/>
            <p:nvPr/>
          </p:nvSpPr>
          <p:spPr>
            <a:xfrm>
              <a:off x="6078125" y="1313765"/>
              <a:ext cx="51393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 smtClean="0">
                  <a:solidFill>
                    <a:srgbClr val="5C6971"/>
                  </a:solidFill>
                </a:rPr>
                <a:t>LPF</a:t>
              </a:r>
              <a:endParaRPr lang="de-DE" sz="1400" dirty="0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6033120" y="3699030"/>
              <a:ext cx="51393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 smtClean="0">
                  <a:solidFill>
                    <a:srgbClr val="5C6971"/>
                  </a:solidFill>
                </a:rPr>
                <a:t>LPF</a:t>
              </a:r>
              <a:endParaRPr lang="de-DE" sz="1400" dirty="0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7788315" y="278650"/>
              <a:ext cx="1724851" cy="338554"/>
            </a:xfrm>
            <a:prstGeom prst="rect">
              <a:avLst/>
            </a:prstGeom>
            <a:ln>
              <a:solidFill>
                <a:srgbClr val="FFAF52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1600" dirty="0" err="1" smtClean="0">
                  <a:solidFill>
                    <a:schemeClr val="tx1"/>
                  </a:solidFill>
                </a:rPr>
                <a:t>Abbildung</a:t>
              </a:r>
              <a:r>
                <a:rPr lang="en-US" sz="1600" dirty="0" smtClean="0">
                  <a:solidFill>
                    <a:schemeClr val="tx1"/>
                  </a:solidFill>
                </a:rPr>
                <a:t> 2.10.3</a:t>
              </a:r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hteck 39"/>
            <p:cNvSpPr/>
            <p:nvPr/>
          </p:nvSpPr>
          <p:spPr bwMode="auto">
            <a:xfrm>
              <a:off x="227474" y="188640"/>
              <a:ext cx="9406045" cy="5265585"/>
            </a:xfrm>
            <a:prstGeom prst="rect">
              <a:avLst/>
            </a:prstGeom>
            <a:noFill/>
            <a:ln w="6350" cap="flat" cmpd="sng" algn="ctr">
              <a:solidFill>
                <a:srgbClr val="5C69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ts val="413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60808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12</a:t>
            </a:fld>
            <a:endParaRPr lang="en-US" dirty="0"/>
          </a:p>
        </p:txBody>
      </p:sp>
      <p:grpSp>
        <p:nvGrpSpPr>
          <p:cNvPr id="4" name="Gruppierung 3"/>
          <p:cNvGrpSpPr/>
          <p:nvPr/>
        </p:nvGrpSpPr>
        <p:grpSpPr>
          <a:xfrm rot="16200000">
            <a:off x="227474" y="188640"/>
            <a:ext cx="9406045" cy="5265585"/>
            <a:chOff x="227474" y="188640"/>
            <a:chExt cx="9406045" cy="5265585"/>
          </a:xfrm>
        </p:grpSpPr>
        <p:pic>
          <p:nvPicPr>
            <p:cNvPr id="16" name="Bild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53200" y="1358770"/>
              <a:ext cx="2790310" cy="643918"/>
            </a:xfrm>
            <a:prstGeom prst="rect">
              <a:avLst/>
            </a:prstGeom>
          </p:spPr>
        </p:pic>
        <p:pic>
          <p:nvPicPr>
            <p:cNvPr id="6" name="Bild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7805" y="1358770"/>
              <a:ext cx="2790310" cy="643918"/>
            </a:xfrm>
            <a:prstGeom prst="rect">
              <a:avLst/>
            </a:prstGeom>
          </p:spPr>
        </p:pic>
        <p:pic>
          <p:nvPicPr>
            <p:cNvPr id="3" name="Bild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2490" y="2438890"/>
              <a:ext cx="2790310" cy="744055"/>
            </a:xfrm>
            <a:prstGeom prst="rect">
              <a:avLst/>
            </a:prstGeom>
          </p:spPr>
        </p:pic>
        <p:pic>
          <p:nvPicPr>
            <p:cNvPr id="2" name="Bild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53200" y="3744035"/>
              <a:ext cx="2790310" cy="643918"/>
            </a:xfrm>
            <a:prstGeom prst="rect">
              <a:avLst/>
            </a:prstGeom>
          </p:spPr>
        </p:pic>
        <p:pic>
          <p:nvPicPr>
            <p:cNvPr id="9" name="Bild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97805" y="3699030"/>
              <a:ext cx="2790310" cy="643918"/>
            </a:xfrm>
            <a:prstGeom prst="rect">
              <a:avLst/>
            </a:prstGeom>
          </p:spPr>
        </p:pic>
        <p:grpSp>
          <p:nvGrpSpPr>
            <p:cNvPr id="10" name="Gruppierung 9"/>
            <p:cNvGrpSpPr/>
            <p:nvPr/>
          </p:nvGrpSpPr>
          <p:grpSpPr>
            <a:xfrm>
              <a:off x="2387715" y="1583795"/>
              <a:ext cx="214313" cy="215900"/>
              <a:chOff x="5053722" y="2644530"/>
              <a:chExt cx="214313" cy="215900"/>
            </a:xfrm>
          </p:grpSpPr>
          <p:sp>
            <p:nvSpPr>
              <p:cNvPr id="11" name="Oval 26"/>
              <p:cNvSpPr>
                <a:spLocks noChangeArrowheads="1"/>
              </p:cNvSpPr>
              <p:nvPr/>
            </p:nvSpPr>
            <p:spPr bwMode="auto">
              <a:xfrm>
                <a:off x="5053722" y="2644530"/>
                <a:ext cx="214313" cy="215900"/>
              </a:xfrm>
              <a:prstGeom prst="ellipse">
                <a:avLst/>
              </a:prstGeom>
              <a:solidFill>
                <a:srgbClr val="FFFFFF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2" name="Line 27"/>
              <p:cNvSpPr>
                <a:spLocks noChangeShapeType="1"/>
              </p:cNvSpPr>
              <p:nvPr/>
            </p:nvSpPr>
            <p:spPr bwMode="auto">
              <a:xfrm>
                <a:off x="5085472" y="2679455"/>
                <a:ext cx="147638" cy="153988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3" name="Line 28"/>
              <p:cNvSpPr>
                <a:spLocks noChangeShapeType="1"/>
              </p:cNvSpPr>
              <p:nvPr/>
            </p:nvSpPr>
            <p:spPr bwMode="auto">
              <a:xfrm flipH="1">
                <a:off x="5080710" y="2677868"/>
                <a:ext cx="153987" cy="14605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pic>
          <p:nvPicPr>
            <p:cNvPr id="14" name="Bild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62590" y="323655"/>
              <a:ext cx="2790310" cy="550953"/>
            </a:xfrm>
            <a:prstGeom prst="rect">
              <a:avLst/>
            </a:prstGeom>
          </p:spPr>
        </p:pic>
        <p:pic>
          <p:nvPicPr>
            <p:cNvPr id="15" name="Bild 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62590" y="4824155"/>
              <a:ext cx="2790310" cy="537785"/>
            </a:xfrm>
            <a:prstGeom prst="rect">
              <a:avLst/>
            </a:prstGeom>
          </p:spPr>
        </p:pic>
        <p:cxnSp>
          <p:nvCxnSpPr>
            <p:cNvPr id="20" name="Gerade Verbindung mit Pfeil 19"/>
            <p:cNvCxnSpPr/>
            <p:nvPr/>
          </p:nvCxnSpPr>
          <p:spPr bwMode="auto">
            <a:xfrm>
              <a:off x="2477725" y="908722"/>
              <a:ext cx="0" cy="58506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" name="Gerade Verbindung mit Pfeil 20"/>
            <p:cNvCxnSpPr/>
            <p:nvPr/>
          </p:nvCxnSpPr>
          <p:spPr bwMode="auto">
            <a:xfrm flipV="1">
              <a:off x="2477725" y="1898830"/>
              <a:ext cx="0" cy="54006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Gerade Verbindung mit Pfeil 21"/>
            <p:cNvCxnSpPr/>
            <p:nvPr/>
          </p:nvCxnSpPr>
          <p:spPr bwMode="auto">
            <a:xfrm>
              <a:off x="2702750" y="1673805"/>
              <a:ext cx="45005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pSp>
          <p:nvGrpSpPr>
            <p:cNvPr id="26" name="Gruppierung 25"/>
            <p:cNvGrpSpPr/>
            <p:nvPr/>
          </p:nvGrpSpPr>
          <p:grpSpPr>
            <a:xfrm>
              <a:off x="2387715" y="3924055"/>
              <a:ext cx="214313" cy="215900"/>
              <a:chOff x="5053722" y="2644530"/>
              <a:chExt cx="214313" cy="215900"/>
            </a:xfrm>
          </p:grpSpPr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5053722" y="2644530"/>
                <a:ext cx="214313" cy="215900"/>
              </a:xfrm>
              <a:prstGeom prst="ellipse">
                <a:avLst/>
              </a:prstGeom>
              <a:solidFill>
                <a:srgbClr val="FFFFFF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>
                <a:off x="5085472" y="2679455"/>
                <a:ext cx="147638" cy="153988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 flipH="1">
                <a:off x="5080710" y="2677868"/>
                <a:ext cx="153987" cy="14605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cxnSp>
          <p:nvCxnSpPr>
            <p:cNvPr id="30" name="Gerade Verbindung mit Pfeil 29"/>
            <p:cNvCxnSpPr/>
            <p:nvPr/>
          </p:nvCxnSpPr>
          <p:spPr bwMode="auto">
            <a:xfrm>
              <a:off x="2477725" y="3248982"/>
              <a:ext cx="0" cy="58506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1" name="Gerade Verbindung mit Pfeil 30"/>
            <p:cNvCxnSpPr/>
            <p:nvPr/>
          </p:nvCxnSpPr>
          <p:spPr bwMode="auto">
            <a:xfrm flipV="1">
              <a:off x="2477725" y="4239090"/>
              <a:ext cx="0" cy="54006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2" name="Gerade Verbindung mit Pfeil 31"/>
            <p:cNvCxnSpPr/>
            <p:nvPr/>
          </p:nvCxnSpPr>
          <p:spPr bwMode="auto">
            <a:xfrm>
              <a:off x="2702750" y="4014065"/>
              <a:ext cx="45005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5" name="Gerade Verbindung mit Pfeil 34"/>
            <p:cNvCxnSpPr/>
            <p:nvPr/>
          </p:nvCxnSpPr>
          <p:spPr bwMode="auto">
            <a:xfrm>
              <a:off x="6168135" y="1673805"/>
              <a:ext cx="45005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6" name="Gerade Verbindung mit Pfeil 35"/>
            <p:cNvCxnSpPr/>
            <p:nvPr/>
          </p:nvCxnSpPr>
          <p:spPr bwMode="auto">
            <a:xfrm>
              <a:off x="6078125" y="4059070"/>
              <a:ext cx="45005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7" name="Rechteck 36"/>
            <p:cNvSpPr/>
            <p:nvPr/>
          </p:nvSpPr>
          <p:spPr>
            <a:xfrm>
              <a:off x="6078125" y="1313765"/>
              <a:ext cx="51393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 smtClean="0">
                  <a:solidFill>
                    <a:srgbClr val="5C6971"/>
                  </a:solidFill>
                </a:rPr>
                <a:t>LPF</a:t>
              </a:r>
              <a:endParaRPr lang="de-DE" sz="1400" dirty="0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6033120" y="3699030"/>
              <a:ext cx="51393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 smtClean="0">
                  <a:solidFill>
                    <a:srgbClr val="5C6971"/>
                  </a:solidFill>
                </a:rPr>
                <a:t>LPF</a:t>
              </a:r>
              <a:endParaRPr lang="de-DE" sz="1400" dirty="0"/>
            </a:p>
          </p:txBody>
        </p:sp>
        <p:sp>
          <p:nvSpPr>
            <p:cNvPr id="34" name="Rechteck 33"/>
            <p:cNvSpPr/>
            <p:nvPr/>
          </p:nvSpPr>
          <p:spPr>
            <a:xfrm>
              <a:off x="7788315" y="278650"/>
              <a:ext cx="1724851" cy="338554"/>
            </a:xfrm>
            <a:prstGeom prst="rect">
              <a:avLst/>
            </a:prstGeom>
            <a:ln>
              <a:solidFill>
                <a:srgbClr val="FFAF52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1600" dirty="0" err="1" smtClean="0">
                  <a:solidFill>
                    <a:schemeClr val="tx1"/>
                  </a:solidFill>
                </a:rPr>
                <a:t>Abbildung</a:t>
              </a:r>
              <a:r>
                <a:rPr lang="en-US" sz="1600" dirty="0" smtClean="0">
                  <a:solidFill>
                    <a:schemeClr val="tx1"/>
                  </a:solidFill>
                </a:rPr>
                <a:t> 2.10.4</a:t>
              </a:r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hteck 39"/>
            <p:cNvSpPr/>
            <p:nvPr/>
          </p:nvSpPr>
          <p:spPr bwMode="auto">
            <a:xfrm>
              <a:off x="227474" y="188640"/>
              <a:ext cx="9406045" cy="5265585"/>
            </a:xfrm>
            <a:prstGeom prst="rect">
              <a:avLst/>
            </a:prstGeom>
            <a:noFill/>
            <a:ln w="6350" cap="flat" cmpd="sng" algn="ctr">
              <a:solidFill>
                <a:srgbClr val="5C69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ts val="413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513378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77" name="Rechteck 76"/>
          <p:cNvSpPr/>
          <p:nvPr/>
        </p:nvSpPr>
        <p:spPr>
          <a:xfrm>
            <a:off x="2477725" y="683695"/>
            <a:ext cx="582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x</a:t>
            </a:r>
            <a:r>
              <a:rPr lang="de-DE" dirty="0" smtClean="0"/>
              <a:t>(</a:t>
            </a:r>
            <a:r>
              <a:rPr lang="de-DE" dirty="0"/>
              <a:t>n</a:t>
            </a:r>
            <a:r>
              <a:rPr lang="de-DE" dirty="0" smtClean="0"/>
              <a:t>)</a:t>
            </a:r>
            <a:endParaRPr lang="de-DE" dirty="0"/>
          </a:p>
        </p:txBody>
      </p:sp>
      <p:cxnSp>
        <p:nvCxnSpPr>
          <p:cNvPr id="85" name="Gerade Verbindung mit Pfeil 84"/>
          <p:cNvCxnSpPr/>
          <p:nvPr/>
        </p:nvCxnSpPr>
        <p:spPr bwMode="auto">
          <a:xfrm>
            <a:off x="3242810" y="908720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7" name="Rectangle 148"/>
          <p:cNvSpPr>
            <a:spLocks noChangeArrowheads="1"/>
          </p:cNvSpPr>
          <p:nvPr/>
        </p:nvSpPr>
        <p:spPr bwMode="auto">
          <a:xfrm>
            <a:off x="4322930" y="413666"/>
            <a:ext cx="1170130" cy="990110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cxnSp>
        <p:nvCxnSpPr>
          <p:cNvPr id="47" name="Gerade Verbindung mit Pfeil 46"/>
          <p:cNvCxnSpPr/>
          <p:nvPr/>
        </p:nvCxnSpPr>
        <p:spPr bwMode="auto">
          <a:xfrm>
            <a:off x="5493060" y="908720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Rectangle 86"/>
          <p:cNvSpPr>
            <a:spLocks noChangeArrowheads="1"/>
          </p:cNvSpPr>
          <p:nvPr/>
        </p:nvSpPr>
        <p:spPr bwMode="auto">
          <a:xfrm>
            <a:off x="4367935" y="593685"/>
            <a:ext cx="1080120" cy="60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System:</a:t>
            </a:r>
          </a:p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h</a:t>
            </a:r>
            <a:r>
              <a:rPr lang="en-US" baseline="-25000" dirty="0" err="1" smtClean="0">
                <a:solidFill>
                  <a:schemeClr val="tx1"/>
                </a:solidFill>
              </a:rPr>
              <a:t>k</a:t>
            </a:r>
            <a:endParaRPr lang="en-US" baseline="-25000" dirty="0">
              <a:solidFill>
                <a:schemeClr val="tx1"/>
              </a:solidFill>
            </a:endParaRPr>
          </a:p>
        </p:txBody>
      </p:sp>
      <p:sp>
        <p:nvSpPr>
          <p:cNvPr id="49" name="Rechteck 48"/>
          <p:cNvSpPr/>
          <p:nvPr/>
        </p:nvSpPr>
        <p:spPr>
          <a:xfrm>
            <a:off x="6663190" y="683695"/>
            <a:ext cx="595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y</a:t>
            </a:r>
            <a:r>
              <a:rPr lang="de-DE" dirty="0" smtClean="0"/>
              <a:t>(</a:t>
            </a:r>
            <a:r>
              <a:rPr lang="de-DE" dirty="0"/>
              <a:t>n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51" name="Rechteck 50"/>
          <p:cNvSpPr/>
          <p:nvPr/>
        </p:nvSpPr>
        <p:spPr>
          <a:xfrm>
            <a:off x="1892660" y="368660"/>
            <a:ext cx="1576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Eingangssignal</a:t>
            </a:r>
            <a:endParaRPr lang="de-DE" sz="1600" dirty="0"/>
          </a:p>
        </p:txBody>
      </p:sp>
      <p:sp>
        <p:nvSpPr>
          <p:cNvPr id="52" name="Rechteck 51"/>
          <p:cNvSpPr/>
          <p:nvPr/>
        </p:nvSpPr>
        <p:spPr>
          <a:xfrm>
            <a:off x="5988115" y="368660"/>
            <a:ext cx="16333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Ausgangssignal</a:t>
            </a:r>
            <a:endParaRPr lang="de-DE" sz="1600" dirty="0"/>
          </a:p>
        </p:txBody>
      </p:sp>
      <p:sp>
        <p:nvSpPr>
          <p:cNvPr id="53" name="Rechteck 52"/>
          <p:cNvSpPr/>
          <p:nvPr/>
        </p:nvSpPr>
        <p:spPr>
          <a:xfrm>
            <a:off x="5988115" y="1043735"/>
            <a:ext cx="3213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5C6971"/>
                </a:solidFill>
              </a:rPr>
              <a:t>()</a:t>
            </a:r>
            <a:endParaRPr lang="de-DE" sz="1600" dirty="0">
              <a:solidFill>
                <a:srgbClr val="5C6971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2522730" y="2483894"/>
            <a:ext cx="582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x</a:t>
            </a:r>
            <a:r>
              <a:rPr lang="de-DE" dirty="0" smtClean="0"/>
              <a:t>(</a:t>
            </a:r>
            <a:r>
              <a:rPr lang="de-DE" dirty="0"/>
              <a:t>n</a:t>
            </a:r>
            <a:r>
              <a:rPr lang="de-DE" dirty="0" smtClean="0"/>
              <a:t>)</a:t>
            </a:r>
            <a:endParaRPr lang="de-DE" dirty="0"/>
          </a:p>
        </p:txBody>
      </p:sp>
      <p:cxnSp>
        <p:nvCxnSpPr>
          <p:cNvPr id="13" name="Gerade Verbindung mit Pfeil 12"/>
          <p:cNvCxnSpPr/>
          <p:nvPr/>
        </p:nvCxnSpPr>
        <p:spPr bwMode="auto">
          <a:xfrm>
            <a:off x="3287815" y="2708919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Rectangle 148"/>
          <p:cNvSpPr>
            <a:spLocks noChangeArrowheads="1"/>
          </p:cNvSpPr>
          <p:nvPr/>
        </p:nvSpPr>
        <p:spPr bwMode="auto">
          <a:xfrm>
            <a:off x="4367935" y="2213865"/>
            <a:ext cx="1170130" cy="990110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cxnSp>
        <p:nvCxnSpPr>
          <p:cNvPr id="15" name="Gerade Verbindung mit Pfeil 14"/>
          <p:cNvCxnSpPr/>
          <p:nvPr/>
        </p:nvCxnSpPr>
        <p:spPr bwMode="auto">
          <a:xfrm>
            <a:off x="5538065" y="2708919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Rectangle 86"/>
          <p:cNvSpPr>
            <a:spLocks noChangeArrowheads="1"/>
          </p:cNvSpPr>
          <p:nvPr/>
        </p:nvSpPr>
        <p:spPr bwMode="auto">
          <a:xfrm>
            <a:off x="4412940" y="2393884"/>
            <a:ext cx="1080120" cy="844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System:</a:t>
            </a:r>
          </a:p>
          <a:p>
            <a:pPr algn="ctr"/>
            <a:r>
              <a:rPr lang="en-US" dirty="0" err="1">
                <a:solidFill>
                  <a:schemeClr val="tx1"/>
                </a:solidFill>
              </a:rPr>
              <a:t>a</a:t>
            </a:r>
            <a:r>
              <a:rPr lang="en-US" baseline="-25000" dirty="0" err="1" smtClean="0">
                <a:solidFill>
                  <a:schemeClr val="tx1"/>
                </a:solidFill>
              </a:rPr>
              <a:t>k</a:t>
            </a:r>
            <a:r>
              <a:rPr lang="en-US" baseline="-25000" dirty="0" smtClean="0">
                <a:solidFill>
                  <a:schemeClr val="tx1"/>
                </a:solidFill>
              </a:rPr>
              <a:t>,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</a:t>
            </a:r>
            <a:r>
              <a:rPr lang="en-US" baseline="-25000" dirty="0" err="1" smtClean="0">
                <a:solidFill>
                  <a:schemeClr val="tx1"/>
                </a:solidFill>
              </a:rPr>
              <a:t>l</a:t>
            </a:r>
            <a:r>
              <a:rPr lang="en-US" baseline="-25000" dirty="0" smtClean="0">
                <a:solidFill>
                  <a:schemeClr val="tx1"/>
                </a:solidFill>
              </a:rPr>
              <a:t>,</a:t>
            </a:r>
            <a:endParaRPr lang="en-US" baseline="-25000" dirty="0">
              <a:solidFill>
                <a:schemeClr val="tx1"/>
              </a:solidFill>
            </a:endParaRPr>
          </a:p>
          <a:p>
            <a:pPr algn="ctr"/>
            <a:endParaRPr lang="en-US" baseline="-25000" dirty="0">
              <a:solidFill>
                <a:schemeClr val="tx1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708195" y="2483894"/>
            <a:ext cx="595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y</a:t>
            </a:r>
            <a:r>
              <a:rPr lang="de-DE" dirty="0" smtClean="0"/>
              <a:t>(</a:t>
            </a:r>
            <a:r>
              <a:rPr lang="de-DE" dirty="0"/>
              <a:t>n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18" name="Rechteck 17"/>
          <p:cNvSpPr/>
          <p:nvPr/>
        </p:nvSpPr>
        <p:spPr>
          <a:xfrm>
            <a:off x="1937665" y="2168859"/>
            <a:ext cx="1576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Eingangssignal</a:t>
            </a:r>
            <a:endParaRPr lang="de-DE" sz="1600" dirty="0"/>
          </a:p>
        </p:txBody>
      </p:sp>
      <p:sp>
        <p:nvSpPr>
          <p:cNvPr id="19" name="Rechteck 18"/>
          <p:cNvSpPr/>
          <p:nvPr/>
        </p:nvSpPr>
        <p:spPr>
          <a:xfrm>
            <a:off x="6033120" y="2168859"/>
            <a:ext cx="16333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Ausgangssignal</a:t>
            </a:r>
            <a:endParaRPr lang="de-DE" sz="1600" dirty="0"/>
          </a:p>
        </p:txBody>
      </p:sp>
      <p:sp>
        <p:nvSpPr>
          <p:cNvPr id="20" name="Rechteck 19"/>
          <p:cNvSpPr/>
          <p:nvPr/>
        </p:nvSpPr>
        <p:spPr>
          <a:xfrm>
            <a:off x="6033120" y="2843934"/>
            <a:ext cx="1678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5C6971"/>
                </a:solidFill>
              </a:rPr>
              <a:t>(Systemantwort)</a:t>
            </a:r>
            <a:endParaRPr lang="de-DE" sz="1600" dirty="0">
              <a:solidFill>
                <a:srgbClr val="5C69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2576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5450" y="0"/>
            <a:ext cx="4950550" cy="1716796"/>
          </a:xfrm>
          <a:prstGeom prst="rect">
            <a:avLst/>
          </a:prstGeom>
        </p:spPr>
      </p:pic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14</a:t>
            </a:fld>
            <a:endParaRPr lang="en-US" dirty="0"/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0" y="514"/>
            <a:ext cx="4905545" cy="1701189"/>
          </a:xfrm>
          <a:prstGeom prst="rect">
            <a:avLst/>
          </a:prstGeom>
        </p:spPr>
      </p:pic>
      <p:pic>
        <p:nvPicPr>
          <p:cNvPr id="3" name="Bild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1" y="1763815"/>
            <a:ext cx="4931500" cy="1710190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735" y="1718810"/>
            <a:ext cx="4952265" cy="1717391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000" y="3474005"/>
            <a:ext cx="4953000" cy="1717646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2823416" y="278650"/>
            <a:ext cx="14618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5C6971"/>
                </a:solidFill>
              </a:rPr>
              <a:t>Impulsantwort</a:t>
            </a:r>
            <a:endParaRPr lang="de-DE" sz="1600" dirty="0">
              <a:solidFill>
                <a:srgbClr val="5C697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2823416" y="2258870"/>
            <a:ext cx="15191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5C6971"/>
                </a:solidFill>
              </a:rPr>
              <a:t>Sprungantwort</a:t>
            </a:r>
            <a:endParaRPr lang="de-DE" sz="1600" dirty="0">
              <a:solidFill>
                <a:srgbClr val="5C697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8688415" y="120116"/>
            <a:ext cx="673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 smtClean="0">
                <a:solidFill>
                  <a:srgbClr val="5C6971"/>
                </a:solidFill>
              </a:rPr>
              <a:t>f</a:t>
            </a:r>
            <a:r>
              <a:rPr lang="de-DE" sz="1600" baseline="-25000" dirty="0" err="1" smtClean="0">
                <a:solidFill>
                  <a:srgbClr val="5C6971"/>
                </a:solidFill>
              </a:rPr>
              <a:t>T</a:t>
            </a:r>
            <a:r>
              <a:rPr lang="de-DE" sz="1600" dirty="0" smtClean="0">
                <a:solidFill>
                  <a:srgbClr val="5C6971"/>
                </a:solidFill>
              </a:rPr>
              <a:t> = 2</a:t>
            </a:r>
            <a:endParaRPr lang="de-DE" sz="1600" dirty="0">
              <a:solidFill>
                <a:srgbClr val="5C697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8733420" y="1853825"/>
            <a:ext cx="673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 smtClean="0">
                <a:solidFill>
                  <a:srgbClr val="5C6971"/>
                </a:solidFill>
              </a:rPr>
              <a:t>f</a:t>
            </a:r>
            <a:r>
              <a:rPr lang="de-DE" sz="1600" baseline="-25000" dirty="0" err="1" smtClean="0">
                <a:solidFill>
                  <a:srgbClr val="5C6971"/>
                </a:solidFill>
              </a:rPr>
              <a:t>T</a:t>
            </a:r>
            <a:r>
              <a:rPr lang="de-DE" sz="1600" dirty="0" smtClean="0">
                <a:solidFill>
                  <a:srgbClr val="5C6971"/>
                </a:solidFill>
              </a:rPr>
              <a:t> = 4</a:t>
            </a:r>
            <a:endParaRPr lang="de-DE" sz="1600" dirty="0">
              <a:solidFill>
                <a:srgbClr val="5C6971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8733420" y="3654025"/>
            <a:ext cx="673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 smtClean="0">
                <a:solidFill>
                  <a:srgbClr val="5C6971"/>
                </a:solidFill>
              </a:rPr>
              <a:t>f</a:t>
            </a:r>
            <a:r>
              <a:rPr lang="de-DE" sz="1600" baseline="-25000" dirty="0" err="1" smtClean="0">
                <a:solidFill>
                  <a:srgbClr val="5C6971"/>
                </a:solidFill>
              </a:rPr>
              <a:t>T</a:t>
            </a:r>
            <a:r>
              <a:rPr lang="de-DE" sz="1600" dirty="0" smtClean="0">
                <a:solidFill>
                  <a:srgbClr val="5C6971"/>
                </a:solidFill>
              </a:rPr>
              <a:t> = 8</a:t>
            </a:r>
            <a:endParaRPr lang="de-DE" sz="1600" dirty="0">
              <a:solidFill>
                <a:srgbClr val="5C6971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5358045" y="1171781"/>
            <a:ext cx="11342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solidFill>
                  <a:srgbClr val="5C6971"/>
                </a:solidFill>
              </a:rPr>
              <a:t>E</a:t>
            </a:r>
            <a:r>
              <a:rPr lang="de-DE" sz="1200" dirty="0" smtClean="0">
                <a:solidFill>
                  <a:srgbClr val="5C6971"/>
                </a:solidFill>
              </a:rPr>
              <a:t>inschwingen</a:t>
            </a:r>
            <a:endParaRPr lang="de-DE" sz="1200" dirty="0">
              <a:solidFill>
                <a:srgbClr val="5C6971"/>
              </a:solidFill>
            </a:endParaRPr>
          </a:p>
        </p:txBody>
      </p:sp>
      <p:sp>
        <p:nvSpPr>
          <p:cNvPr id="8" name="Geschweifte Klammer links 7"/>
          <p:cNvSpPr/>
          <p:nvPr/>
        </p:nvSpPr>
        <p:spPr bwMode="auto">
          <a:xfrm rot="16200000">
            <a:off x="5763093" y="683694"/>
            <a:ext cx="180020" cy="900101"/>
          </a:xfrm>
          <a:prstGeom prst="leftBrace">
            <a:avLst/>
          </a:prstGeom>
          <a:noFill/>
          <a:ln w="9525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ts val="413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632520" y="4284095"/>
            <a:ext cx="1610737" cy="338554"/>
          </a:xfrm>
          <a:prstGeom prst="rect">
            <a:avLst/>
          </a:prstGeom>
          <a:ln>
            <a:solidFill>
              <a:srgbClr val="FFAF52"/>
            </a:solidFill>
          </a:ln>
        </p:spPr>
        <p:txBody>
          <a:bodyPr wrap="none">
            <a:sp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Abbildung</a:t>
            </a:r>
            <a:r>
              <a:rPr lang="en-US" sz="1600" dirty="0" smtClean="0">
                <a:solidFill>
                  <a:schemeClr val="tx1"/>
                </a:solidFill>
              </a:rPr>
              <a:t> 3.1.5</a:t>
            </a:r>
            <a:endParaRPr lang="de-DE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6073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15</a:t>
            </a:fld>
            <a:endParaRPr lang="en-US" dirty="0"/>
          </a:p>
        </p:txBody>
      </p:sp>
      <p:pic>
        <p:nvPicPr>
          <p:cNvPr id="23" name="Bild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535" y="4824156"/>
            <a:ext cx="4023067" cy="1395155"/>
          </a:xfrm>
          <a:prstGeom prst="rect">
            <a:avLst/>
          </a:prstGeom>
        </p:spPr>
      </p:pic>
      <p:grpSp>
        <p:nvGrpSpPr>
          <p:cNvPr id="2" name="Gruppierung 1"/>
          <p:cNvGrpSpPr/>
          <p:nvPr/>
        </p:nvGrpSpPr>
        <p:grpSpPr>
          <a:xfrm>
            <a:off x="947555" y="458671"/>
            <a:ext cx="7251337" cy="999402"/>
            <a:chOff x="947555" y="413665"/>
            <a:chExt cx="7251337" cy="999402"/>
          </a:xfrm>
        </p:grpSpPr>
        <p:sp>
          <p:nvSpPr>
            <p:cNvPr id="3" name="Rechteck 2"/>
            <p:cNvSpPr/>
            <p:nvPr/>
          </p:nvSpPr>
          <p:spPr>
            <a:xfrm>
              <a:off x="947555" y="683694"/>
              <a:ext cx="5821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x</a:t>
              </a:r>
              <a:r>
                <a:rPr lang="de-DE" dirty="0" smtClean="0"/>
                <a:t>(</a:t>
              </a:r>
              <a:r>
                <a:rPr lang="de-DE" dirty="0"/>
                <a:t>n</a:t>
              </a:r>
              <a:r>
                <a:rPr lang="de-DE" dirty="0" smtClean="0"/>
                <a:t>)</a:t>
              </a:r>
              <a:endParaRPr lang="de-DE" dirty="0"/>
            </a:p>
          </p:txBody>
        </p:sp>
        <p:cxnSp>
          <p:nvCxnSpPr>
            <p:cNvPr id="4" name="Gerade Verbindung mit Pfeil 3"/>
            <p:cNvCxnSpPr/>
            <p:nvPr/>
          </p:nvCxnSpPr>
          <p:spPr bwMode="auto">
            <a:xfrm>
              <a:off x="1712640" y="908719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" name="Rectangle 148"/>
            <p:cNvSpPr>
              <a:spLocks noChangeArrowheads="1"/>
            </p:cNvSpPr>
            <p:nvPr/>
          </p:nvSpPr>
          <p:spPr bwMode="auto">
            <a:xfrm>
              <a:off x="2792760" y="413665"/>
              <a:ext cx="1170130" cy="990110"/>
            </a:xfrm>
            <a:prstGeom prst="rect">
              <a:avLst/>
            </a:prstGeom>
            <a:solidFill>
              <a:schemeClr val="bg1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cxnSp>
          <p:nvCxnSpPr>
            <p:cNvPr id="6" name="Gerade Verbindung mit Pfeil 5"/>
            <p:cNvCxnSpPr>
              <a:stCxn id="5" idx="3"/>
            </p:cNvCxnSpPr>
            <p:nvPr/>
          </p:nvCxnSpPr>
          <p:spPr bwMode="auto">
            <a:xfrm flipV="1">
              <a:off x="3962890" y="908719"/>
              <a:ext cx="1170130" cy="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" name="Rectangle 86"/>
            <p:cNvSpPr>
              <a:spLocks noChangeArrowheads="1"/>
            </p:cNvSpPr>
            <p:nvPr/>
          </p:nvSpPr>
          <p:spPr bwMode="auto">
            <a:xfrm>
              <a:off x="2837765" y="593684"/>
              <a:ext cx="1080120" cy="606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System 1:</a:t>
              </a:r>
            </a:p>
            <a:p>
              <a:pPr algn="ctr"/>
              <a:r>
                <a:rPr lang="en-US" dirty="0" err="1" smtClean="0">
                  <a:solidFill>
                    <a:schemeClr val="tx1"/>
                  </a:solidFill>
                </a:rPr>
                <a:t>h</a:t>
              </a:r>
              <a:r>
                <a:rPr lang="en-US" baseline="-25000" dirty="0" err="1" smtClean="0">
                  <a:solidFill>
                    <a:schemeClr val="tx1"/>
                  </a:solidFill>
                </a:rPr>
                <a:t>k</a:t>
              </a:r>
              <a:endParaRPr 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4232920" y="1043735"/>
              <a:ext cx="6806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 smtClean="0"/>
                <a:t>y</a:t>
              </a:r>
              <a:r>
                <a:rPr lang="de-DE" baseline="-25000" dirty="0" smtClean="0"/>
                <a:t>1</a:t>
              </a:r>
              <a:r>
                <a:rPr lang="de-DE" dirty="0" smtClean="0"/>
                <a:t>(</a:t>
              </a:r>
              <a:r>
                <a:rPr lang="de-DE" dirty="0"/>
                <a:t>n</a:t>
              </a:r>
              <a:r>
                <a:rPr lang="de-DE" dirty="0" smtClean="0"/>
                <a:t>)</a:t>
              </a:r>
              <a:endParaRPr lang="de-DE" dirty="0"/>
            </a:p>
          </p:txBody>
        </p:sp>
        <p:sp>
          <p:nvSpPr>
            <p:cNvPr id="13" name="Rectangle 148"/>
            <p:cNvSpPr>
              <a:spLocks noChangeArrowheads="1"/>
            </p:cNvSpPr>
            <p:nvPr/>
          </p:nvSpPr>
          <p:spPr bwMode="auto">
            <a:xfrm>
              <a:off x="5133020" y="413665"/>
              <a:ext cx="1170130" cy="990110"/>
            </a:xfrm>
            <a:prstGeom prst="rect">
              <a:avLst/>
            </a:prstGeom>
            <a:solidFill>
              <a:schemeClr val="bg1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cxnSp>
          <p:nvCxnSpPr>
            <p:cNvPr id="14" name="Gerade Verbindung mit Pfeil 13"/>
            <p:cNvCxnSpPr/>
            <p:nvPr/>
          </p:nvCxnSpPr>
          <p:spPr bwMode="auto">
            <a:xfrm>
              <a:off x="6303150" y="908719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5" name="Rectangle 86"/>
            <p:cNvSpPr>
              <a:spLocks noChangeArrowheads="1"/>
            </p:cNvSpPr>
            <p:nvPr/>
          </p:nvSpPr>
          <p:spPr bwMode="auto">
            <a:xfrm>
              <a:off x="5178025" y="593684"/>
              <a:ext cx="1080120" cy="606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System 2:</a:t>
              </a:r>
            </a:p>
            <a:p>
              <a:pPr algn="ctr"/>
              <a:r>
                <a:rPr lang="en-US" dirty="0" err="1" smtClean="0">
                  <a:solidFill>
                    <a:schemeClr val="tx1"/>
                  </a:solidFill>
                </a:rPr>
                <a:t>h</a:t>
              </a:r>
              <a:r>
                <a:rPr lang="en-US" baseline="-25000" dirty="0" err="1" smtClean="0">
                  <a:solidFill>
                    <a:schemeClr val="tx1"/>
                  </a:solidFill>
                </a:rPr>
                <a:t>k</a:t>
              </a:r>
              <a:endParaRPr 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7518285" y="683695"/>
              <a:ext cx="6806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 smtClean="0"/>
                <a:t>y</a:t>
              </a:r>
              <a:r>
                <a:rPr lang="de-DE" baseline="-25000" dirty="0" smtClean="0"/>
                <a:t>2</a:t>
              </a:r>
              <a:r>
                <a:rPr lang="de-DE" dirty="0" smtClean="0"/>
                <a:t>(</a:t>
              </a:r>
              <a:r>
                <a:rPr lang="de-DE" dirty="0"/>
                <a:t>n</a:t>
              </a:r>
              <a:r>
                <a:rPr lang="de-DE" dirty="0" smtClean="0"/>
                <a:t>)</a:t>
              </a:r>
              <a:endParaRPr lang="de-DE" dirty="0"/>
            </a:p>
          </p:txBody>
        </p:sp>
      </p:grpSp>
      <p:pic>
        <p:nvPicPr>
          <p:cNvPr id="17" name="Bild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535" y="1763815"/>
            <a:ext cx="4023066" cy="1395155"/>
          </a:xfrm>
          <a:prstGeom prst="rect">
            <a:avLst/>
          </a:prstGeom>
        </p:spPr>
      </p:pic>
      <p:pic>
        <p:nvPicPr>
          <p:cNvPr id="18" name="Bild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3020" y="1763816"/>
            <a:ext cx="4023067" cy="1395155"/>
          </a:xfrm>
          <a:prstGeom prst="rect">
            <a:avLst/>
          </a:prstGeom>
        </p:spPr>
      </p:pic>
      <p:pic>
        <p:nvPicPr>
          <p:cNvPr id="20" name="Bild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535" y="3293986"/>
            <a:ext cx="4023067" cy="1395155"/>
          </a:xfrm>
          <a:prstGeom prst="rect">
            <a:avLst/>
          </a:prstGeom>
        </p:spPr>
      </p:pic>
      <p:pic>
        <p:nvPicPr>
          <p:cNvPr id="22" name="Bild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3020" y="3293986"/>
            <a:ext cx="4023066" cy="1395155"/>
          </a:xfrm>
          <a:prstGeom prst="rect">
            <a:avLst/>
          </a:prstGeom>
        </p:spPr>
      </p:pic>
      <p:pic>
        <p:nvPicPr>
          <p:cNvPr id="24" name="Bild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3020" y="4824156"/>
            <a:ext cx="4005445" cy="1389044"/>
          </a:xfrm>
          <a:prstGeom prst="rect">
            <a:avLst/>
          </a:prstGeom>
        </p:spPr>
      </p:pic>
      <p:sp>
        <p:nvSpPr>
          <p:cNvPr id="25" name="Rechteck 24"/>
          <p:cNvSpPr/>
          <p:nvPr/>
        </p:nvSpPr>
        <p:spPr>
          <a:xfrm>
            <a:off x="7518285" y="1268760"/>
            <a:ext cx="1610737" cy="338554"/>
          </a:xfrm>
          <a:prstGeom prst="rect">
            <a:avLst/>
          </a:prstGeom>
          <a:ln>
            <a:solidFill>
              <a:srgbClr val="FFAF52"/>
            </a:solidFill>
          </a:ln>
        </p:spPr>
        <p:txBody>
          <a:bodyPr wrap="none">
            <a:sp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Abbildung</a:t>
            </a:r>
            <a:r>
              <a:rPr lang="en-US" sz="1600" dirty="0" smtClean="0">
                <a:solidFill>
                  <a:schemeClr val="tx1"/>
                </a:solidFill>
              </a:rPr>
              <a:t> 3.1.6</a:t>
            </a:r>
            <a:endParaRPr lang="de-DE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808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16</a:t>
            </a:fld>
            <a:endParaRPr lang="en-US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620" y="1043735"/>
            <a:ext cx="6900055" cy="321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808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17</a:t>
            </a:fld>
            <a:endParaRPr lang="en-US" dirty="0"/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10" y="458670"/>
            <a:ext cx="3307629" cy="1845205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7248255" y="458670"/>
            <a:ext cx="1496624" cy="338554"/>
          </a:xfrm>
          <a:prstGeom prst="rect">
            <a:avLst/>
          </a:prstGeom>
          <a:ln>
            <a:solidFill>
              <a:srgbClr val="FFAF52"/>
            </a:solidFill>
          </a:ln>
        </p:spPr>
        <p:txBody>
          <a:bodyPr wrap="none">
            <a:sp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Abbildung</a:t>
            </a:r>
            <a:r>
              <a:rPr lang="en-US" sz="1600" dirty="0" smtClean="0">
                <a:solidFill>
                  <a:schemeClr val="tx1"/>
                </a:solidFill>
              </a:rPr>
              <a:t> 3.4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1127575" y="773705"/>
            <a:ext cx="17926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 smtClean="0"/>
              <a:t>Spektrum des Impulses</a:t>
            </a:r>
            <a:endParaRPr lang="de-DE" sz="1200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2880" y="458670"/>
            <a:ext cx="3285365" cy="1832786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4592960" y="773705"/>
            <a:ext cx="21090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 smtClean="0"/>
              <a:t>Spektrum der Impulsantwort</a:t>
            </a:r>
            <a:endParaRPr lang="de-DE" sz="1200" dirty="0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510" y="2438890"/>
            <a:ext cx="3307627" cy="1845205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1127575" y="2618910"/>
            <a:ext cx="20578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 smtClean="0"/>
              <a:t>Spektrum der Zufallszahlen</a:t>
            </a:r>
            <a:endParaRPr lang="de-DE" sz="1200" dirty="0"/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2880" y="2438890"/>
            <a:ext cx="3307628" cy="1845205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4502950" y="2618910"/>
            <a:ext cx="23318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 smtClean="0"/>
              <a:t>Spektrum des Ausgangssignals</a:t>
            </a:r>
            <a:endParaRPr lang="de-DE" sz="1200" dirty="0"/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3250" y="2438890"/>
            <a:ext cx="2284269" cy="1057483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7203250" y="3564015"/>
            <a:ext cx="1728583" cy="5146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/>
              <a:t>x</a:t>
            </a:r>
            <a:r>
              <a:rPr lang="de-DE" sz="1200" dirty="0" smtClean="0"/>
              <a:t>(</a:t>
            </a:r>
            <a:r>
              <a:rPr lang="de-DE" sz="1200" dirty="0" err="1" smtClean="0"/>
              <a:t>n</a:t>
            </a:r>
            <a:r>
              <a:rPr lang="de-DE" sz="1200" dirty="0" smtClean="0"/>
              <a:t>) = Zufallszahlen</a:t>
            </a:r>
          </a:p>
          <a:p>
            <a:r>
              <a:rPr lang="de-DE" sz="1200" dirty="0"/>
              <a:t>y</a:t>
            </a:r>
            <a:r>
              <a:rPr lang="de-DE" sz="1200" dirty="0" smtClean="0"/>
              <a:t>(</a:t>
            </a:r>
            <a:r>
              <a:rPr lang="de-DE" sz="1200" dirty="0" err="1" smtClean="0"/>
              <a:t>n</a:t>
            </a:r>
            <a:r>
              <a:rPr lang="de-DE" sz="1200" dirty="0" smtClean="0"/>
              <a:t>) = Systemausgang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0460808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18</a:t>
            </a:fld>
            <a:endParaRPr lang="en-US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00" y="368660"/>
            <a:ext cx="4800600" cy="876300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75" y="3293985"/>
            <a:ext cx="6921500" cy="2400300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4502950" y="3338990"/>
            <a:ext cx="1685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5C6971"/>
                </a:solidFill>
              </a:rPr>
              <a:t>Sprungantwort</a:t>
            </a:r>
            <a:endParaRPr lang="de-DE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500" y="1358770"/>
            <a:ext cx="4860540" cy="1685582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3377825" y="1403775"/>
            <a:ext cx="13022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 smtClean="0">
                <a:solidFill>
                  <a:srgbClr val="5C6971"/>
                </a:solidFill>
              </a:rPr>
              <a:t>Impulsantwort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719185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 bwMode="auto">
          <a:xfrm>
            <a:off x="2522730" y="863715"/>
            <a:ext cx="4365485" cy="1755195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ts val="413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19</a:t>
            </a:fld>
            <a:endParaRPr lang="en-US" dirty="0"/>
          </a:p>
        </p:txBody>
      </p:sp>
      <p:grpSp>
        <p:nvGrpSpPr>
          <p:cNvPr id="3" name="Gruppierung 2"/>
          <p:cNvGrpSpPr/>
          <p:nvPr/>
        </p:nvGrpSpPr>
        <p:grpSpPr>
          <a:xfrm>
            <a:off x="1172580" y="1133745"/>
            <a:ext cx="7251337" cy="999402"/>
            <a:chOff x="947555" y="413665"/>
            <a:chExt cx="7251337" cy="999402"/>
          </a:xfrm>
        </p:grpSpPr>
        <p:sp>
          <p:nvSpPr>
            <p:cNvPr id="4" name="Rechteck 3"/>
            <p:cNvSpPr/>
            <p:nvPr/>
          </p:nvSpPr>
          <p:spPr>
            <a:xfrm>
              <a:off x="947555" y="683694"/>
              <a:ext cx="5821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x</a:t>
              </a:r>
              <a:r>
                <a:rPr lang="de-DE" dirty="0" smtClean="0"/>
                <a:t>(</a:t>
              </a:r>
              <a:r>
                <a:rPr lang="de-DE" dirty="0"/>
                <a:t>n</a:t>
              </a:r>
              <a:r>
                <a:rPr lang="de-DE" dirty="0" smtClean="0"/>
                <a:t>)</a:t>
              </a:r>
              <a:endParaRPr lang="de-DE" dirty="0"/>
            </a:p>
          </p:txBody>
        </p:sp>
        <p:cxnSp>
          <p:nvCxnSpPr>
            <p:cNvPr id="5" name="Gerade Verbindung mit Pfeil 4"/>
            <p:cNvCxnSpPr/>
            <p:nvPr/>
          </p:nvCxnSpPr>
          <p:spPr bwMode="auto">
            <a:xfrm>
              <a:off x="1712640" y="908719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6" name="Rectangle 148"/>
            <p:cNvSpPr>
              <a:spLocks noChangeArrowheads="1"/>
            </p:cNvSpPr>
            <p:nvPr/>
          </p:nvSpPr>
          <p:spPr bwMode="auto">
            <a:xfrm>
              <a:off x="2792760" y="413665"/>
              <a:ext cx="1170130" cy="990110"/>
            </a:xfrm>
            <a:prstGeom prst="rect">
              <a:avLst/>
            </a:prstGeom>
            <a:solidFill>
              <a:schemeClr val="bg1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cxnSp>
          <p:nvCxnSpPr>
            <p:cNvPr id="8" name="Gerade Verbindung mit Pfeil 7"/>
            <p:cNvCxnSpPr>
              <a:stCxn id="6" idx="3"/>
            </p:cNvCxnSpPr>
            <p:nvPr/>
          </p:nvCxnSpPr>
          <p:spPr bwMode="auto">
            <a:xfrm flipV="1">
              <a:off x="3962890" y="908719"/>
              <a:ext cx="1170130" cy="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Rectangle 86"/>
            <p:cNvSpPr>
              <a:spLocks noChangeArrowheads="1"/>
            </p:cNvSpPr>
            <p:nvPr/>
          </p:nvSpPr>
          <p:spPr bwMode="auto">
            <a:xfrm>
              <a:off x="2837765" y="593684"/>
              <a:ext cx="1080120" cy="606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System 1:</a:t>
              </a:r>
            </a:p>
            <a:p>
              <a:pPr algn="ctr"/>
              <a:r>
                <a:rPr lang="en-US" dirty="0" err="1" smtClean="0">
                  <a:solidFill>
                    <a:schemeClr val="tx1"/>
                  </a:solidFill>
                </a:rPr>
                <a:t>h</a:t>
              </a:r>
              <a:r>
                <a:rPr lang="en-US" baseline="-25000" dirty="0" err="1" smtClean="0">
                  <a:solidFill>
                    <a:schemeClr val="tx1"/>
                  </a:solidFill>
                </a:rPr>
                <a:t>k</a:t>
              </a:r>
              <a:endParaRPr 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4232920" y="1043735"/>
              <a:ext cx="6806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 smtClean="0"/>
                <a:t>y</a:t>
              </a:r>
              <a:r>
                <a:rPr lang="de-DE" baseline="-25000" dirty="0" smtClean="0"/>
                <a:t>1</a:t>
              </a:r>
              <a:r>
                <a:rPr lang="de-DE" dirty="0" smtClean="0"/>
                <a:t>(</a:t>
              </a:r>
              <a:r>
                <a:rPr lang="de-DE" dirty="0"/>
                <a:t>n</a:t>
              </a:r>
              <a:r>
                <a:rPr lang="de-DE" dirty="0" smtClean="0"/>
                <a:t>)</a:t>
              </a:r>
              <a:endParaRPr lang="de-DE" dirty="0"/>
            </a:p>
          </p:txBody>
        </p:sp>
        <p:sp>
          <p:nvSpPr>
            <p:cNvPr id="11" name="Rectangle 148"/>
            <p:cNvSpPr>
              <a:spLocks noChangeArrowheads="1"/>
            </p:cNvSpPr>
            <p:nvPr/>
          </p:nvSpPr>
          <p:spPr bwMode="auto">
            <a:xfrm>
              <a:off x="5133020" y="413665"/>
              <a:ext cx="1170130" cy="990110"/>
            </a:xfrm>
            <a:prstGeom prst="rect">
              <a:avLst/>
            </a:prstGeom>
            <a:solidFill>
              <a:schemeClr val="bg1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cxnSp>
          <p:nvCxnSpPr>
            <p:cNvPr id="12" name="Gerade Verbindung mit Pfeil 11"/>
            <p:cNvCxnSpPr/>
            <p:nvPr/>
          </p:nvCxnSpPr>
          <p:spPr bwMode="auto">
            <a:xfrm>
              <a:off x="6303150" y="908719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" name="Rectangle 86"/>
            <p:cNvSpPr>
              <a:spLocks noChangeArrowheads="1"/>
            </p:cNvSpPr>
            <p:nvPr/>
          </p:nvSpPr>
          <p:spPr bwMode="auto">
            <a:xfrm>
              <a:off x="5178025" y="593684"/>
              <a:ext cx="1080120" cy="606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System 2:</a:t>
              </a:r>
            </a:p>
            <a:p>
              <a:pPr algn="ctr"/>
              <a:r>
                <a:rPr lang="en-US" dirty="0" err="1" smtClean="0">
                  <a:solidFill>
                    <a:schemeClr val="tx1"/>
                  </a:solidFill>
                </a:rPr>
                <a:t>h</a:t>
              </a:r>
              <a:r>
                <a:rPr lang="en-US" baseline="-25000" dirty="0" err="1" smtClean="0">
                  <a:solidFill>
                    <a:schemeClr val="tx1"/>
                  </a:solidFill>
                </a:rPr>
                <a:t>k</a:t>
              </a:r>
              <a:endParaRPr 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7518285" y="683695"/>
              <a:ext cx="6806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 smtClean="0"/>
                <a:t>y</a:t>
              </a:r>
              <a:r>
                <a:rPr lang="de-DE" baseline="-25000" dirty="0" smtClean="0"/>
                <a:t>2</a:t>
              </a:r>
              <a:r>
                <a:rPr lang="de-DE" dirty="0" smtClean="0"/>
                <a:t>(</a:t>
              </a:r>
              <a:r>
                <a:rPr lang="de-DE" dirty="0"/>
                <a:t>n</a:t>
              </a:r>
              <a:r>
                <a:rPr lang="de-DE" dirty="0" smtClean="0"/>
                <a:t>)</a:t>
              </a:r>
              <a:endParaRPr lang="de-DE" dirty="0"/>
            </a:p>
          </p:txBody>
        </p:sp>
      </p:grpSp>
      <p:sp>
        <p:nvSpPr>
          <p:cNvPr id="15" name="Rechteck 14"/>
          <p:cNvSpPr/>
          <p:nvPr/>
        </p:nvSpPr>
        <p:spPr>
          <a:xfrm>
            <a:off x="2567735" y="2213865"/>
            <a:ext cx="1723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Gesamtsystem</a:t>
            </a:r>
            <a:endParaRPr lang="de-DE" dirty="0"/>
          </a:p>
        </p:txBody>
      </p:sp>
      <p:pic>
        <p:nvPicPr>
          <p:cNvPr id="17" name="Bild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570" y="2798930"/>
            <a:ext cx="69215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185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9238" name="Rechteck 9237"/>
          <p:cNvSpPr/>
          <p:nvPr/>
        </p:nvSpPr>
        <p:spPr bwMode="auto">
          <a:xfrm>
            <a:off x="1757645" y="638690"/>
            <a:ext cx="4185465" cy="3060341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AF5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ts val="413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grpSp>
        <p:nvGrpSpPr>
          <p:cNvPr id="9229" name="Gruppierung 9228"/>
          <p:cNvGrpSpPr/>
          <p:nvPr/>
        </p:nvGrpSpPr>
        <p:grpSpPr>
          <a:xfrm>
            <a:off x="3962890" y="1628800"/>
            <a:ext cx="214313" cy="215900"/>
            <a:chOff x="5053722" y="2644530"/>
            <a:chExt cx="214313" cy="215900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>
              <a:off x="5053722" y="2644530"/>
              <a:ext cx="214313" cy="215900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" name="Line 27"/>
            <p:cNvSpPr>
              <a:spLocks noChangeShapeType="1"/>
            </p:cNvSpPr>
            <p:nvPr/>
          </p:nvSpPr>
          <p:spPr bwMode="auto">
            <a:xfrm>
              <a:off x="5085472" y="2679455"/>
              <a:ext cx="147638" cy="15398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" name="Line 28"/>
            <p:cNvSpPr>
              <a:spLocks noChangeShapeType="1"/>
            </p:cNvSpPr>
            <p:nvPr/>
          </p:nvSpPr>
          <p:spPr bwMode="auto">
            <a:xfrm flipH="1">
              <a:off x="5080710" y="2677868"/>
              <a:ext cx="153987" cy="14605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3782870" y="3248980"/>
            <a:ext cx="4511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s</a:t>
            </a:r>
            <a:r>
              <a:rPr lang="en-US" sz="2000" baseline="-25000" dirty="0" smtClean="0">
                <a:solidFill>
                  <a:srgbClr val="0000FF"/>
                </a:solidFill>
              </a:rPr>
              <a:t>2</a:t>
            </a:r>
            <a:r>
              <a:rPr lang="en-US" sz="2000" dirty="0" smtClean="0">
                <a:solidFill>
                  <a:srgbClr val="0000FF"/>
                </a:solidFill>
              </a:rPr>
              <a:t>(</a:t>
            </a:r>
            <a:r>
              <a:rPr lang="en-US" sz="2000" dirty="0" err="1" smtClean="0">
                <a:solidFill>
                  <a:srgbClr val="0000FF"/>
                </a:solidFill>
              </a:rPr>
              <a:t>i</a:t>
            </a:r>
            <a:r>
              <a:rPr lang="en-US" sz="2000" dirty="0" smtClean="0">
                <a:solidFill>
                  <a:srgbClr val="0000FF"/>
                </a:solidFill>
                <a:latin typeface="Symbol" charset="0"/>
              </a:rPr>
              <a:t>)</a:t>
            </a:r>
            <a:endParaRPr lang="en-US" sz="2000" dirty="0">
              <a:solidFill>
                <a:srgbClr val="0000FF"/>
              </a:solidFill>
              <a:latin typeface="Symbol" charset="0"/>
            </a:endParaRP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3504735" y="957920"/>
            <a:ext cx="106521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827875" y="683695"/>
            <a:ext cx="4511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dirty="0" smtClean="0">
                <a:solidFill>
                  <a:srgbClr val="E2001A"/>
                </a:solidFill>
              </a:rPr>
              <a:t>s</a:t>
            </a:r>
            <a:r>
              <a:rPr lang="en-US" sz="2000" baseline="-25000" dirty="0" smtClean="0">
                <a:solidFill>
                  <a:srgbClr val="E2001A"/>
                </a:solidFill>
              </a:rPr>
              <a:t>1</a:t>
            </a:r>
            <a:r>
              <a:rPr lang="en-US" sz="2000" dirty="0" smtClean="0">
                <a:solidFill>
                  <a:srgbClr val="E2001A"/>
                </a:solidFill>
              </a:rPr>
              <a:t>(</a:t>
            </a:r>
            <a:r>
              <a:rPr lang="en-US" sz="2000" dirty="0" err="1" smtClean="0">
                <a:solidFill>
                  <a:srgbClr val="E2001A"/>
                </a:solidFill>
              </a:rPr>
              <a:t>i</a:t>
            </a:r>
            <a:r>
              <a:rPr lang="en-US" sz="2000" dirty="0" smtClean="0">
                <a:solidFill>
                  <a:srgbClr val="E2001A"/>
                </a:solidFill>
                <a:latin typeface="Symbol" charset="0"/>
              </a:rPr>
              <a:t>)</a:t>
            </a:r>
            <a:endParaRPr lang="en-US" sz="2000" dirty="0">
              <a:solidFill>
                <a:srgbClr val="E2001A"/>
              </a:solidFill>
              <a:latin typeface="Symbol" charset="0"/>
            </a:endParaRPr>
          </a:p>
        </p:txBody>
      </p:sp>
      <p:grpSp>
        <p:nvGrpSpPr>
          <p:cNvPr id="32" name="Group 56"/>
          <p:cNvGrpSpPr>
            <a:grpSpLocks/>
          </p:cNvGrpSpPr>
          <p:nvPr/>
        </p:nvGrpSpPr>
        <p:grpSpPr bwMode="auto">
          <a:xfrm>
            <a:off x="5223030" y="2033845"/>
            <a:ext cx="214312" cy="215900"/>
            <a:chOff x="4968" y="1047"/>
            <a:chExt cx="135" cy="136"/>
          </a:xfrm>
        </p:grpSpPr>
        <p:sp>
          <p:nvSpPr>
            <p:cNvPr id="33" name="Freeform 57"/>
            <p:cNvSpPr>
              <a:spLocks/>
            </p:cNvSpPr>
            <p:nvPr/>
          </p:nvSpPr>
          <p:spPr bwMode="auto">
            <a:xfrm>
              <a:off x="4969" y="1047"/>
              <a:ext cx="134" cy="132"/>
            </a:xfrm>
            <a:custGeom>
              <a:avLst/>
              <a:gdLst>
                <a:gd name="T0" fmla="*/ 112 w 134"/>
                <a:gd name="T1" fmla="*/ 16 h 132"/>
                <a:gd name="T2" fmla="*/ 101 w 134"/>
                <a:gd name="T3" fmla="*/ 8 h 132"/>
                <a:gd name="T4" fmla="*/ 88 w 134"/>
                <a:gd name="T5" fmla="*/ 3 h 132"/>
                <a:gd name="T6" fmla="*/ 76 w 134"/>
                <a:gd name="T7" fmla="*/ 0 h 132"/>
                <a:gd name="T8" fmla="*/ 64 w 134"/>
                <a:gd name="T9" fmla="*/ 0 h 132"/>
                <a:gd name="T10" fmla="*/ 52 w 134"/>
                <a:gd name="T11" fmla="*/ 2 h 132"/>
                <a:gd name="T12" fmla="*/ 39 w 134"/>
                <a:gd name="T13" fmla="*/ 6 h 132"/>
                <a:gd name="T14" fmla="*/ 28 w 134"/>
                <a:gd name="T15" fmla="*/ 13 h 132"/>
                <a:gd name="T16" fmla="*/ 18 w 134"/>
                <a:gd name="T17" fmla="*/ 22 h 132"/>
                <a:gd name="T18" fmla="*/ 10 w 134"/>
                <a:gd name="T19" fmla="*/ 33 h 132"/>
                <a:gd name="T20" fmla="*/ 5 w 134"/>
                <a:gd name="T21" fmla="*/ 44 h 132"/>
                <a:gd name="T22" fmla="*/ 1 w 134"/>
                <a:gd name="T23" fmla="*/ 56 h 132"/>
                <a:gd name="T24" fmla="*/ 0 w 134"/>
                <a:gd name="T25" fmla="*/ 70 h 132"/>
                <a:gd name="T26" fmla="*/ 2 w 134"/>
                <a:gd name="T27" fmla="*/ 82 h 132"/>
                <a:gd name="T28" fmla="*/ 7 w 134"/>
                <a:gd name="T29" fmla="*/ 94 h 132"/>
                <a:gd name="T30" fmla="*/ 14 w 134"/>
                <a:gd name="T31" fmla="*/ 106 h 132"/>
                <a:gd name="T32" fmla="*/ 22 w 134"/>
                <a:gd name="T33" fmla="*/ 116 h 132"/>
                <a:gd name="T34" fmla="*/ 34 w 134"/>
                <a:gd name="T35" fmla="*/ 123 h 132"/>
                <a:gd name="T36" fmla="*/ 46 w 134"/>
                <a:gd name="T37" fmla="*/ 129 h 132"/>
                <a:gd name="T38" fmla="*/ 58 w 134"/>
                <a:gd name="T39" fmla="*/ 132 h 132"/>
                <a:gd name="T40" fmla="*/ 72 w 134"/>
                <a:gd name="T41" fmla="*/ 132 h 132"/>
                <a:gd name="T42" fmla="*/ 84 w 134"/>
                <a:gd name="T43" fmla="*/ 130 h 132"/>
                <a:gd name="T44" fmla="*/ 96 w 134"/>
                <a:gd name="T45" fmla="*/ 126 h 132"/>
                <a:gd name="T46" fmla="*/ 107 w 134"/>
                <a:gd name="T47" fmla="*/ 119 h 132"/>
                <a:gd name="T48" fmla="*/ 117 w 134"/>
                <a:gd name="T49" fmla="*/ 110 h 132"/>
                <a:gd name="T50" fmla="*/ 125 w 134"/>
                <a:gd name="T51" fmla="*/ 99 h 132"/>
                <a:gd name="T52" fmla="*/ 131 w 134"/>
                <a:gd name="T53" fmla="*/ 88 h 132"/>
                <a:gd name="T54" fmla="*/ 134 w 134"/>
                <a:gd name="T55" fmla="*/ 75 h 132"/>
                <a:gd name="T56" fmla="*/ 134 w 134"/>
                <a:gd name="T57" fmla="*/ 62 h 132"/>
                <a:gd name="T58" fmla="*/ 132 w 134"/>
                <a:gd name="T59" fmla="*/ 50 h 132"/>
                <a:gd name="T60" fmla="*/ 127 w 134"/>
                <a:gd name="T61" fmla="*/ 37 h 132"/>
                <a:gd name="T62" fmla="*/ 121 w 134"/>
                <a:gd name="T63" fmla="*/ 26 h 132"/>
                <a:gd name="T64" fmla="*/ 112 w 134"/>
                <a:gd name="T65" fmla="*/ 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32">
                  <a:moveTo>
                    <a:pt x="112" y="16"/>
                  </a:moveTo>
                  <a:lnTo>
                    <a:pt x="101" y="8"/>
                  </a:lnTo>
                  <a:lnTo>
                    <a:pt x="88" y="3"/>
                  </a:lnTo>
                  <a:lnTo>
                    <a:pt x="76" y="0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39" y="6"/>
                  </a:lnTo>
                  <a:lnTo>
                    <a:pt x="28" y="13"/>
                  </a:lnTo>
                  <a:lnTo>
                    <a:pt x="18" y="22"/>
                  </a:lnTo>
                  <a:lnTo>
                    <a:pt x="10" y="33"/>
                  </a:lnTo>
                  <a:lnTo>
                    <a:pt x="5" y="44"/>
                  </a:lnTo>
                  <a:lnTo>
                    <a:pt x="1" y="56"/>
                  </a:lnTo>
                  <a:lnTo>
                    <a:pt x="0" y="70"/>
                  </a:lnTo>
                  <a:lnTo>
                    <a:pt x="2" y="82"/>
                  </a:lnTo>
                  <a:lnTo>
                    <a:pt x="7" y="94"/>
                  </a:lnTo>
                  <a:lnTo>
                    <a:pt x="14" y="106"/>
                  </a:lnTo>
                  <a:lnTo>
                    <a:pt x="22" y="116"/>
                  </a:lnTo>
                  <a:lnTo>
                    <a:pt x="34" y="123"/>
                  </a:lnTo>
                  <a:lnTo>
                    <a:pt x="46" y="129"/>
                  </a:lnTo>
                  <a:lnTo>
                    <a:pt x="58" y="132"/>
                  </a:lnTo>
                  <a:lnTo>
                    <a:pt x="72" y="132"/>
                  </a:lnTo>
                  <a:lnTo>
                    <a:pt x="84" y="130"/>
                  </a:lnTo>
                  <a:lnTo>
                    <a:pt x="96" y="126"/>
                  </a:lnTo>
                  <a:lnTo>
                    <a:pt x="107" y="119"/>
                  </a:lnTo>
                  <a:lnTo>
                    <a:pt x="117" y="110"/>
                  </a:lnTo>
                  <a:lnTo>
                    <a:pt x="125" y="99"/>
                  </a:lnTo>
                  <a:lnTo>
                    <a:pt x="131" y="88"/>
                  </a:lnTo>
                  <a:lnTo>
                    <a:pt x="134" y="75"/>
                  </a:lnTo>
                  <a:lnTo>
                    <a:pt x="134" y="62"/>
                  </a:lnTo>
                  <a:lnTo>
                    <a:pt x="132" y="50"/>
                  </a:lnTo>
                  <a:lnTo>
                    <a:pt x="127" y="37"/>
                  </a:lnTo>
                  <a:lnTo>
                    <a:pt x="121" y="26"/>
                  </a:lnTo>
                  <a:lnTo>
                    <a:pt x="112" y="16"/>
                  </a:lnTo>
                  <a:close/>
                </a:path>
              </a:pathLst>
            </a:custGeom>
            <a:solidFill>
              <a:srgbClr val="FFFFFF"/>
            </a:solidFill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4" name="Line 58"/>
            <p:cNvSpPr>
              <a:spLocks noChangeShapeType="1"/>
            </p:cNvSpPr>
            <p:nvPr/>
          </p:nvSpPr>
          <p:spPr bwMode="auto">
            <a:xfrm>
              <a:off x="5032" y="1048"/>
              <a:ext cx="4" cy="1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Line 59"/>
            <p:cNvSpPr>
              <a:spLocks noChangeShapeType="1"/>
            </p:cNvSpPr>
            <p:nvPr/>
          </p:nvSpPr>
          <p:spPr bwMode="auto">
            <a:xfrm flipH="1">
              <a:off x="4968" y="1110"/>
              <a:ext cx="134" cy="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40" name="Rectangle 86"/>
          <p:cNvSpPr>
            <a:spLocks noChangeArrowheads="1"/>
          </p:cNvSpPr>
          <p:nvPr/>
        </p:nvSpPr>
        <p:spPr bwMode="auto">
          <a:xfrm>
            <a:off x="4322930" y="1043735"/>
            <a:ext cx="144016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1400" dirty="0" err="1">
                <a:solidFill>
                  <a:srgbClr val="5C6971"/>
                </a:solidFill>
              </a:rPr>
              <a:t>Inphasezweig</a:t>
            </a:r>
            <a:r>
              <a:rPr lang="en-US" sz="1400" dirty="0">
                <a:solidFill>
                  <a:srgbClr val="5C6971"/>
                </a:solidFill>
              </a:rPr>
              <a:t> der </a:t>
            </a:r>
            <a:r>
              <a:rPr lang="en-US" sz="1400" dirty="0" smtClean="0">
                <a:solidFill>
                  <a:srgbClr val="5C6971"/>
                </a:solidFill>
              </a:rPr>
              <a:t>Modulation (I)</a:t>
            </a:r>
            <a:endParaRPr lang="en-US" sz="1400" dirty="0">
              <a:solidFill>
                <a:srgbClr val="5C6971"/>
              </a:solidFill>
            </a:endParaRPr>
          </a:p>
        </p:txBody>
      </p:sp>
      <p:sp>
        <p:nvSpPr>
          <p:cNvPr id="50" name="Rectangle 126"/>
          <p:cNvSpPr>
            <a:spLocks noChangeArrowheads="1"/>
          </p:cNvSpPr>
          <p:nvPr/>
        </p:nvSpPr>
        <p:spPr bwMode="auto">
          <a:xfrm>
            <a:off x="4367935" y="2708920"/>
            <a:ext cx="148516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1400" dirty="0" err="1">
                <a:solidFill>
                  <a:srgbClr val="5C6971"/>
                </a:solidFill>
              </a:rPr>
              <a:t>Quadraturzweig</a:t>
            </a:r>
            <a:r>
              <a:rPr lang="en-US" sz="1400" dirty="0">
                <a:solidFill>
                  <a:srgbClr val="5C6971"/>
                </a:solidFill>
              </a:rPr>
              <a:t> der </a:t>
            </a:r>
            <a:r>
              <a:rPr lang="en-US" sz="1400" dirty="0" smtClean="0">
                <a:solidFill>
                  <a:srgbClr val="5C6971"/>
                </a:solidFill>
              </a:rPr>
              <a:t>Modulation (Q)</a:t>
            </a:r>
            <a:endParaRPr lang="en-US" sz="1400" dirty="0">
              <a:solidFill>
                <a:srgbClr val="5C6971"/>
              </a:solidFill>
            </a:endParaRPr>
          </a:p>
        </p:txBody>
      </p:sp>
      <p:sp>
        <p:nvSpPr>
          <p:cNvPr id="63" name="Rectangle 148"/>
          <p:cNvSpPr>
            <a:spLocks noChangeArrowheads="1"/>
          </p:cNvSpPr>
          <p:nvPr/>
        </p:nvSpPr>
        <p:spPr bwMode="auto">
          <a:xfrm>
            <a:off x="2027675" y="1538790"/>
            <a:ext cx="765085" cy="430212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77" name="Rechteck 76"/>
          <p:cNvSpPr/>
          <p:nvPr/>
        </p:nvSpPr>
        <p:spPr>
          <a:xfrm>
            <a:off x="1037565" y="1394483"/>
            <a:ext cx="64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5C6971"/>
                </a:solidFill>
              </a:rPr>
              <a:t>U</a:t>
            </a:r>
            <a:r>
              <a:rPr lang="de-DE" baseline="-25000" dirty="0" smtClean="0">
                <a:solidFill>
                  <a:srgbClr val="5C6971"/>
                </a:solidFill>
              </a:rPr>
              <a:t>1</a:t>
            </a:r>
            <a:r>
              <a:rPr lang="de-DE" dirty="0" smtClean="0">
                <a:solidFill>
                  <a:srgbClr val="5C6971"/>
                </a:solidFill>
              </a:rPr>
              <a:t>(</a:t>
            </a:r>
            <a:r>
              <a:rPr lang="de-DE" dirty="0">
                <a:solidFill>
                  <a:srgbClr val="5C6971"/>
                </a:solidFill>
              </a:rPr>
              <a:t>i</a:t>
            </a:r>
            <a:r>
              <a:rPr lang="de-DE" dirty="0" smtClean="0">
                <a:solidFill>
                  <a:srgbClr val="5C6971"/>
                </a:solidFill>
              </a:rPr>
              <a:t>)</a:t>
            </a:r>
            <a:endParaRPr lang="de-DE" dirty="0">
              <a:solidFill>
                <a:srgbClr val="5C6971"/>
              </a:solidFill>
            </a:endParaRPr>
          </a:p>
        </p:txBody>
      </p:sp>
      <p:sp>
        <p:nvSpPr>
          <p:cNvPr id="78" name="Rechteck 77"/>
          <p:cNvSpPr/>
          <p:nvPr/>
        </p:nvSpPr>
        <p:spPr>
          <a:xfrm>
            <a:off x="1037565" y="2548063"/>
            <a:ext cx="603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5C6971"/>
                </a:solidFill>
              </a:rPr>
              <a:t>u</a:t>
            </a:r>
            <a:r>
              <a:rPr lang="de-DE" baseline="-25000" dirty="0" smtClean="0">
                <a:solidFill>
                  <a:srgbClr val="5C6971"/>
                </a:solidFill>
              </a:rPr>
              <a:t>2</a:t>
            </a:r>
            <a:r>
              <a:rPr lang="de-DE" dirty="0" smtClean="0">
                <a:solidFill>
                  <a:srgbClr val="5C6971"/>
                </a:solidFill>
              </a:rPr>
              <a:t>(</a:t>
            </a:r>
            <a:r>
              <a:rPr lang="de-DE" dirty="0">
                <a:solidFill>
                  <a:srgbClr val="5C6971"/>
                </a:solidFill>
              </a:rPr>
              <a:t>i</a:t>
            </a:r>
            <a:r>
              <a:rPr lang="de-DE" dirty="0" smtClean="0">
                <a:solidFill>
                  <a:srgbClr val="5C6971"/>
                </a:solidFill>
              </a:rPr>
              <a:t>)</a:t>
            </a:r>
            <a:endParaRPr lang="de-DE" dirty="0">
              <a:solidFill>
                <a:srgbClr val="5C6971"/>
              </a:solidFill>
            </a:endParaRPr>
          </a:p>
        </p:txBody>
      </p:sp>
      <p:cxnSp>
        <p:nvCxnSpPr>
          <p:cNvPr id="83" name="Gerade Verbindung mit Pfeil 82"/>
          <p:cNvCxnSpPr/>
          <p:nvPr/>
        </p:nvCxnSpPr>
        <p:spPr bwMode="auto">
          <a:xfrm>
            <a:off x="902550" y="1763815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5" name="Gerade Verbindung mit Pfeil 84"/>
          <p:cNvCxnSpPr/>
          <p:nvPr/>
        </p:nvCxnSpPr>
        <p:spPr bwMode="auto">
          <a:xfrm>
            <a:off x="902550" y="2483895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227" name="Rechteck 9226"/>
          <p:cNvSpPr/>
          <p:nvPr/>
        </p:nvSpPr>
        <p:spPr>
          <a:xfrm>
            <a:off x="2027675" y="1538790"/>
            <a:ext cx="573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5C6971"/>
                </a:solidFill>
                <a:sym typeface="Symbol" charset="0"/>
              </a:rPr>
              <a:t>Φ</a:t>
            </a:r>
            <a:r>
              <a:rPr lang="de-DE" dirty="0" smtClean="0">
                <a:solidFill>
                  <a:srgbClr val="5C6971"/>
                </a:solidFill>
                <a:sym typeface="Symbol" charset="0"/>
              </a:rPr>
              <a:t>(i)</a:t>
            </a:r>
            <a:endParaRPr lang="de-DE" dirty="0">
              <a:solidFill>
                <a:srgbClr val="5C6971"/>
              </a:solidFill>
            </a:endParaRPr>
          </a:p>
        </p:txBody>
      </p:sp>
      <p:sp>
        <p:nvSpPr>
          <p:cNvPr id="87" name="Rectangle 148"/>
          <p:cNvSpPr>
            <a:spLocks noChangeArrowheads="1"/>
          </p:cNvSpPr>
          <p:nvPr/>
        </p:nvSpPr>
        <p:spPr bwMode="auto">
          <a:xfrm>
            <a:off x="2027675" y="2323038"/>
            <a:ext cx="765085" cy="430212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88" name="Rechteck 87"/>
          <p:cNvSpPr/>
          <p:nvPr/>
        </p:nvSpPr>
        <p:spPr>
          <a:xfrm>
            <a:off x="2027675" y="2323038"/>
            <a:ext cx="573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5C6971"/>
                </a:solidFill>
                <a:sym typeface="Symbol" charset="0"/>
              </a:rPr>
              <a:t>Φ</a:t>
            </a:r>
            <a:r>
              <a:rPr lang="de-DE" dirty="0" smtClean="0">
                <a:solidFill>
                  <a:srgbClr val="5C6971"/>
                </a:solidFill>
                <a:sym typeface="Symbol" charset="0"/>
              </a:rPr>
              <a:t>(i)</a:t>
            </a:r>
            <a:endParaRPr lang="de-DE" dirty="0">
              <a:solidFill>
                <a:srgbClr val="5C6971"/>
              </a:solidFill>
            </a:endParaRPr>
          </a:p>
        </p:txBody>
      </p:sp>
      <p:cxnSp>
        <p:nvCxnSpPr>
          <p:cNvPr id="89" name="Gerade Verbindung mit Pfeil 88"/>
          <p:cNvCxnSpPr/>
          <p:nvPr/>
        </p:nvCxnSpPr>
        <p:spPr bwMode="auto">
          <a:xfrm>
            <a:off x="2837765" y="1763815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Gerade Verbindung mit Pfeil 89"/>
          <p:cNvCxnSpPr/>
          <p:nvPr/>
        </p:nvCxnSpPr>
        <p:spPr bwMode="auto">
          <a:xfrm>
            <a:off x="2837765" y="2548063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228" name="Rechteck 9227"/>
          <p:cNvSpPr/>
          <p:nvPr/>
        </p:nvSpPr>
        <p:spPr>
          <a:xfrm>
            <a:off x="3107795" y="1358770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±</a:t>
            </a:r>
          </a:p>
        </p:txBody>
      </p:sp>
      <p:sp>
        <p:nvSpPr>
          <p:cNvPr id="93" name="Rechteck 92"/>
          <p:cNvSpPr/>
          <p:nvPr/>
        </p:nvSpPr>
        <p:spPr>
          <a:xfrm>
            <a:off x="3107795" y="254806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±</a:t>
            </a:r>
          </a:p>
        </p:txBody>
      </p:sp>
      <p:grpSp>
        <p:nvGrpSpPr>
          <p:cNvPr id="95" name="Gruppierung 94"/>
          <p:cNvGrpSpPr/>
          <p:nvPr/>
        </p:nvGrpSpPr>
        <p:grpSpPr>
          <a:xfrm>
            <a:off x="3962890" y="2458053"/>
            <a:ext cx="214313" cy="215900"/>
            <a:chOff x="5053722" y="2644530"/>
            <a:chExt cx="214313" cy="215900"/>
          </a:xfrm>
        </p:grpSpPr>
        <p:sp>
          <p:nvSpPr>
            <p:cNvPr id="96" name="Oval 26"/>
            <p:cNvSpPr>
              <a:spLocks noChangeArrowheads="1"/>
            </p:cNvSpPr>
            <p:nvPr/>
          </p:nvSpPr>
          <p:spPr bwMode="auto">
            <a:xfrm>
              <a:off x="5053722" y="2644530"/>
              <a:ext cx="214313" cy="215900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7" name="Line 27"/>
            <p:cNvSpPr>
              <a:spLocks noChangeShapeType="1"/>
            </p:cNvSpPr>
            <p:nvPr/>
          </p:nvSpPr>
          <p:spPr bwMode="auto">
            <a:xfrm>
              <a:off x="5085472" y="2679455"/>
              <a:ext cx="147638" cy="15398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" name="Line 28"/>
            <p:cNvSpPr>
              <a:spLocks noChangeShapeType="1"/>
            </p:cNvSpPr>
            <p:nvPr/>
          </p:nvSpPr>
          <p:spPr bwMode="auto">
            <a:xfrm flipH="1">
              <a:off x="5080710" y="2677868"/>
              <a:ext cx="153987" cy="14605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99" name="Gerade Verbindung mit Pfeil 98"/>
          <p:cNvCxnSpPr/>
          <p:nvPr/>
        </p:nvCxnSpPr>
        <p:spPr bwMode="auto">
          <a:xfrm flipV="1">
            <a:off x="4052900" y="2728085"/>
            <a:ext cx="0" cy="4500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2" name="Gerade Verbindung mit Pfeil 101"/>
          <p:cNvCxnSpPr/>
          <p:nvPr/>
        </p:nvCxnSpPr>
        <p:spPr bwMode="auto">
          <a:xfrm flipH="1">
            <a:off x="4052900" y="1133745"/>
            <a:ext cx="0" cy="4500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4" name="Gerade Verbindung mit Pfeil 103"/>
          <p:cNvCxnSpPr/>
          <p:nvPr/>
        </p:nvCxnSpPr>
        <p:spPr bwMode="auto">
          <a:xfrm>
            <a:off x="4232920" y="1763815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05" name="Gerade Verbindung mit Pfeil 104"/>
          <p:cNvCxnSpPr/>
          <p:nvPr/>
        </p:nvCxnSpPr>
        <p:spPr bwMode="auto">
          <a:xfrm>
            <a:off x="4232920" y="2548063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06" name="Gerade Verbindung mit Pfeil 105"/>
          <p:cNvCxnSpPr/>
          <p:nvPr/>
        </p:nvCxnSpPr>
        <p:spPr bwMode="auto">
          <a:xfrm rot="5400000">
            <a:off x="5200527" y="1876328"/>
            <a:ext cx="22502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7" name="Gerade Verbindung mit Pfeil 106"/>
          <p:cNvCxnSpPr/>
          <p:nvPr/>
        </p:nvCxnSpPr>
        <p:spPr bwMode="auto">
          <a:xfrm rot="16200000" flipV="1">
            <a:off x="5200527" y="2435550"/>
            <a:ext cx="22502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8" name="Gerade Verbindung mit Pfeil 107"/>
          <p:cNvCxnSpPr/>
          <p:nvPr/>
        </p:nvCxnSpPr>
        <p:spPr bwMode="auto">
          <a:xfrm>
            <a:off x="5493060" y="2123855"/>
            <a:ext cx="7200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9" name="Rechteck 108"/>
          <p:cNvSpPr/>
          <p:nvPr/>
        </p:nvSpPr>
        <p:spPr>
          <a:xfrm>
            <a:off x="6303150" y="1943835"/>
            <a:ext cx="5051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5C6971"/>
                </a:solidFill>
              </a:rPr>
              <a:t>s</a:t>
            </a:r>
            <a:r>
              <a:rPr lang="de-DE" dirty="0" smtClean="0">
                <a:solidFill>
                  <a:srgbClr val="5C6971"/>
                </a:solidFill>
              </a:rPr>
              <a:t>(</a:t>
            </a:r>
            <a:r>
              <a:rPr lang="de-DE" dirty="0">
                <a:solidFill>
                  <a:srgbClr val="5C6971"/>
                </a:solidFill>
              </a:rPr>
              <a:t>i</a:t>
            </a:r>
            <a:r>
              <a:rPr lang="de-DE" dirty="0" smtClean="0">
                <a:solidFill>
                  <a:srgbClr val="5C6971"/>
                </a:solidFill>
              </a:rPr>
              <a:t>)</a:t>
            </a:r>
            <a:endParaRPr lang="de-DE" dirty="0">
              <a:solidFill>
                <a:srgbClr val="5C6971"/>
              </a:solidFill>
            </a:endParaRPr>
          </a:p>
        </p:txBody>
      </p:sp>
      <p:grpSp>
        <p:nvGrpSpPr>
          <p:cNvPr id="55" name="Group 56"/>
          <p:cNvGrpSpPr>
            <a:grpSpLocks/>
          </p:cNvGrpSpPr>
          <p:nvPr/>
        </p:nvGrpSpPr>
        <p:grpSpPr bwMode="auto">
          <a:xfrm>
            <a:off x="2342710" y="5409220"/>
            <a:ext cx="214312" cy="215900"/>
            <a:chOff x="4968" y="1047"/>
            <a:chExt cx="135" cy="136"/>
          </a:xfrm>
        </p:grpSpPr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4969" y="1047"/>
              <a:ext cx="134" cy="132"/>
            </a:xfrm>
            <a:custGeom>
              <a:avLst/>
              <a:gdLst>
                <a:gd name="T0" fmla="*/ 112 w 134"/>
                <a:gd name="T1" fmla="*/ 16 h 132"/>
                <a:gd name="T2" fmla="*/ 101 w 134"/>
                <a:gd name="T3" fmla="*/ 8 h 132"/>
                <a:gd name="T4" fmla="*/ 88 w 134"/>
                <a:gd name="T5" fmla="*/ 3 h 132"/>
                <a:gd name="T6" fmla="*/ 76 w 134"/>
                <a:gd name="T7" fmla="*/ 0 h 132"/>
                <a:gd name="T8" fmla="*/ 64 w 134"/>
                <a:gd name="T9" fmla="*/ 0 h 132"/>
                <a:gd name="T10" fmla="*/ 52 w 134"/>
                <a:gd name="T11" fmla="*/ 2 h 132"/>
                <a:gd name="T12" fmla="*/ 39 w 134"/>
                <a:gd name="T13" fmla="*/ 6 h 132"/>
                <a:gd name="T14" fmla="*/ 28 w 134"/>
                <a:gd name="T15" fmla="*/ 13 h 132"/>
                <a:gd name="T16" fmla="*/ 18 w 134"/>
                <a:gd name="T17" fmla="*/ 22 h 132"/>
                <a:gd name="T18" fmla="*/ 10 w 134"/>
                <a:gd name="T19" fmla="*/ 33 h 132"/>
                <a:gd name="T20" fmla="*/ 5 w 134"/>
                <a:gd name="T21" fmla="*/ 44 h 132"/>
                <a:gd name="T22" fmla="*/ 1 w 134"/>
                <a:gd name="T23" fmla="*/ 56 h 132"/>
                <a:gd name="T24" fmla="*/ 0 w 134"/>
                <a:gd name="T25" fmla="*/ 70 h 132"/>
                <a:gd name="T26" fmla="*/ 2 w 134"/>
                <a:gd name="T27" fmla="*/ 82 h 132"/>
                <a:gd name="T28" fmla="*/ 7 w 134"/>
                <a:gd name="T29" fmla="*/ 94 h 132"/>
                <a:gd name="T30" fmla="*/ 14 w 134"/>
                <a:gd name="T31" fmla="*/ 106 h 132"/>
                <a:gd name="T32" fmla="*/ 22 w 134"/>
                <a:gd name="T33" fmla="*/ 116 h 132"/>
                <a:gd name="T34" fmla="*/ 34 w 134"/>
                <a:gd name="T35" fmla="*/ 123 h 132"/>
                <a:gd name="T36" fmla="*/ 46 w 134"/>
                <a:gd name="T37" fmla="*/ 129 h 132"/>
                <a:gd name="T38" fmla="*/ 58 w 134"/>
                <a:gd name="T39" fmla="*/ 132 h 132"/>
                <a:gd name="T40" fmla="*/ 72 w 134"/>
                <a:gd name="T41" fmla="*/ 132 h 132"/>
                <a:gd name="T42" fmla="*/ 84 w 134"/>
                <a:gd name="T43" fmla="*/ 130 h 132"/>
                <a:gd name="T44" fmla="*/ 96 w 134"/>
                <a:gd name="T45" fmla="*/ 126 h 132"/>
                <a:gd name="T46" fmla="*/ 107 w 134"/>
                <a:gd name="T47" fmla="*/ 119 h 132"/>
                <a:gd name="T48" fmla="*/ 117 w 134"/>
                <a:gd name="T49" fmla="*/ 110 h 132"/>
                <a:gd name="T50" fmla="*/ 125 w 134"/>
                <a:gd name="T51" fmla="*/ 99 h 132"/>
                <a:gd name="T52" fmla="*/ 131 w 134"/>
                <a:gd name="T53" fmla="*/ 88 h 132"/>
                <a:gd name="T54" fmla="*/ 134 w 134"/>
                <a:gd name="T55" fmla="*/ 75 h 132"/>
                <a:gd name="T56" fmla="*/ 134 w 134"/>
                <a:gd name="T57" fmla="*/ 62 h 132"/>
                <a:gd name="T58" fmla="*/ 132 w 134"/>
                <a:gd name="T59" fmla="*/ 50 h 132"/>
                <a:gd name="T60" fmla="*/ 127 w 134"/>
                <a:gd name="T61" fmla="*/ 37 h 132"/>
                <a:gd name="T62" fmla="*/ 121 w 134"/>
                <a:gd name="T63" fmla="*/ 26 h 132"/>
                <a:gd name="T64" fmla="*/ 112 w 134"/>
                <a:gd name="T65" fmla="*/ 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32">
                  <a:moveTo>
                    <a:pt x="112" y="16"/>
                  </a:moveTo>
                  <a:lnTo>
                    <a:pt x="101" y="8"/>
                  </a:lnTo>
                  <a:lnTo>
                    <a:pt x="88" y="3"/>
                  </a:lnTo>
                  <a:lnTo>
                    <a:pt x="76" y="0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39" y="6"/>
                  </a:lnTo>
                  <a:lnTo>
                    <a:pt x="28" y="13"/>
                  </a:lnTo>
                  <a:lnTo>
                    <a:pt x="18" y="22"/>
                  </a:lnTo>
                  <a:lnTo>
                    <a:pt x="10" y="33"/>
                  </a:lnTo>
                  <a:lnTo>
                    <a:pt x="5" y="44"/>
                  </a:lnTo>
                  <a:lnTo>
                    <a:pt x="1" y="56"/>
                  </a:lnTo>
                  <a:lnTo>
                    <a:pt x="0" y="70"/>
                  </a:lnTo>
                  <a:lnTo>
                    <a:pt x="2" y="82"/>
                  </a:lnTo>
                  <a:lnTo>
                    <a:pt x="7" y="94"/>
                  </a:lnTo>
                  <a:lnTo>
                    <a:pt x="14" y="106"/>
                  </a:lnTo>
                  <a:lnTo>
                    <a:pt x="22" y="116"/>
                  </a:lnTo>
                  <a:lnTo>
                    <a:pt x="34" y="123"/>
                  </a:lnTo>
                  <a:lnTo>
                    <a:pt x="46" y="129"/>
                  </a:lnTo>
                  <a:lnTo>
                    <a:pt x="58" y="132"/>
                  </a:lnTo>
                  <a:lnTo>
                    <a:pt x="72" y="132"/>
                  </a:lnTo>
                  <a:lnTo>
                    <a:pt x="84" y="130"/>
                  </a:lnTo>
                  <a:lnTo>
                    <a:pt x="96" y="126"/>
                  </a:lnTo>
                  <a:lnTo>
                    <a:pt x="107" y="119"/>
                  </a:lnTo>
                  <a:lnTo>
                    <a:pt x="117" y="110"/>
                  </a:lnTo>
                  <a:lnTo>
                    <a:pt x="125" y="99"/>
                  </a:lnTo>
                  <a:lnTo>
                    <a:pt x="131" y="88"/>
                  </a:lnTo>
                  <a:lnTo>
                    <a:pt x="134" y="75"/>
                  </a:lnTo>
                  <a:lnTo>
                    <a:pt x="134" y="62"/>
                  </a:lnTo>
                  <a:lnTo>
                    <a:pt x="132" y="50"/>
                  </a:lnTo>
                  <a:lnTo>
                    <a:pt x="127" y="37"/>
                  </a:lnTo>
                  <a:lnTo>
                    <a:pt x="121" y="26"/>
                  </a:lnTo>
                  <a:lnTo>
                    <a:pt x="112" y="16"/>
                  </a:lnTo>
                  <a:close/>
                </a:path>
              </a:pathLst>
            </a:custGeom>
            <a:solidFill>
              <a:srgbClr val="FFFFFF"/>
            </a:solidFill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7" name="Line 58"/>
            <p:cNvSpPr>
              <a:spLocks noChangeShapeType="1"/>
            </p:cNvSpPr>
            <p:nvPr/>
          </p:nvSpPr>
          <p:spPr bwMode="auto">
            <a:xfrm>
              <a:off x="5032" y="1048"/>
              <a:ext cx="4" cy="1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8" name="Line 59"/>
            <p:cNvSpPr>
              <a:spLocks noChangeShapeType="1"/>
            </p:cNvSpPr>
            <p:nvPr/>
          </p:nvSpPr>
          <p:spPr bwMode="auto">
            <a:xfrm flipH="1">
              <a:off x="4968" y="1110"/>
              <a:ext cx="134" cy="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59" name="Gerade Verbindung mit Pfeil 58"/>
          <p:cNvCxnSpPr/>
          <p:nvPr/>
        </p:nvCxnSpPr>
        <p:spPr bwMode="auto">
          <a:xfrm rot="5400000">
            <a:off x="2320207" y="5251703"/>
            <a:ext cx="22502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0" name="Gerade Verbindung mit Pfeil 59"/>
          <p:cNvCxnSpPr/>
          <p:nvPr/>
        </p:nvCxnSpPr>
        <p:spPr bwMode="auto">
          <a:xfrm rot="16200000" flipV="1">
            <a:off x="2320207" y="5810925"/>
            <a:ext cx="22502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72986781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80" y="2933945"/>
            <a:ext cx="6921500" cy="2400300"/>
          </a:xfrm>
          <a:prstGeom prst="rect">
            <a:avLst/>
          </a:prstGeom>
        </p:spPr>
      </p:pic>
      <p:pic>
        <p:nvPicPr>
          <p:cNvPr id="2" name="Bild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80" y="368660"/>
            <a:ext cx="6921500" cy="2400300"/>
          </a:xfrm>
          <a:prstGeom prst="rect">
            <a:avLst/>
          </a:prstGeom>
        </p:spPr>
      </p:pic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20</a:t>
            </a:fld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4592960" y="3023955"/>
            <a:ext cx="1685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5C6971"/>
                </a:solidFill>
              </a:rPr>
              <a:t>Sprungantwort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4547955" y="413665"/>
            <a:ext cx="1621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5C6971"/>
                </a:solidFill>
              </a:rPr>
              <a:t>Impulsantwort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9185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21</a:t>
            </a:fld>
            <a:endParaRPr lang="en-US" dirty="0"/>
          </a:p>
        </p:txBody>
      </p:sp>
      <p:sp>
        <p:nvSpPr>
          <p:cNvPr id="10" name="Rechteck 9"/>
          <p:cNvSpPr/>
          <p:nvPr/>
        </p:nvSpPr>
        <p:spPr>
          <a:xfrm>
            <a:off x="722530" y="1403775"/>
            <a:ext cx="19287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 smtClean="0">
                <a:solidFill>
                  <a:srgbClr val="5C6971"/>
                </a:solidFill>
              </a:rPr>
              <a:t>Signalpaar A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722530" y="4374105"/>
            <a:ext cx="19470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 smtClean="0">
                <a:solidFill>
                  <a:srgbClr val="5C6971"/>
                </a:solidFill>
              </a:rPr>
              <a:t>Signalpaar </a:t>
            </a:r>
            <a:r>
              <a:rPr lang="de-DE" sz="2400" dirty="0">
                <a:solidFill>
                  <a:srgbClr val="5C6971"/>
                </a:solidFill>
              </a:rPr>
              <a:t>B</a:t>
            </a:r>
            <a:endParaRPr lang="de-DE" sz="2400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815" y="413665"/>
            <a:ext cx="4597400" cy="2794000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535" y="413665"/>
            <a:ext cx="2489200" cy="914400"/>
          </a:xfrm>
          <a:prstGeom prst="rect">
            <a:avLst/>
          </a:prstGeom>
        </p:spPr>
      </p:pic>
      <p:pic>
        <p:nvPicPr>
          <p:cNvPr id="14" name="Bild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815" y="3380305"/>
            <a:ext cx="4597400" cy="2794000"/>
          </a:xfrm>
          <a:prstGeom prst="rect">
            <a:avLst/>
          </a:prstGeom>
        </p:spPr>
      </p:pic>
      <p:pic>
        <p:nvPicPr>
          <p:cNvPr id="15" name="Bild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530" y="3383995"/>
            <a:ext cx="24892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1932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22</a:t>
            </a:fld>
            <a:endParaRPr lang="en-US" dirty="0"/>
          </a:p>
        </p:txBody>
      </p:sp>
      <p:sp>
        <p:nvSpPr>
          <p:cNvPr id="27" name="Textfeld 26"/>
          <p:cNvSpPr txBox="1"/>
          <p:nvPr/>
        </p:nvSpPr>
        <p:spPr>
          <a:xfrm>
            <a:off x="6933220" y="2663915"/>
            <a:ext cx="495055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de-DE" sz="800" dirty="0"/>
          </a:p>
        </p:txBody>
      </p:sp>
      <p:sp>
        <p:nvSpPr>
          <p:cNvPr id="28" name="Textfeld 27"/>
          <p:cNvSpPr txBox="1"/>
          <p:nvPr/>
        </p:nvSpPr>
        <p:spPr>
          <a:xfrm>
            <a:off x="7023230" y="2258870"/>
            <a:ext cx="495055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de-DE" sz="800" dirty="0"/>
          </a:p>
        </p:txBody>
      </p:sp>
      <p:sp>
        <p:nvSpPr>
          <p:cNvPr id="29" name="Textfeld 28"/>
          <p:cNvSpPr txBox="1"/>
          <p:nvPr/>
        </p:nvSpPr>
        <p:spPr>
          <a:xfrm>
            <a:off x="2297705" y="5004175"/>
            <a:ext cx="495055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de-DE" sz="800" dirty="0"/>
          </a:p>
        </p:txBody>
      </p:sp>
      <p:sp>
        <p:nvSpPr>
          <p:cNvPr id="35" name="Textfeld 34"/>
          <p:cNvSpPr txBox="1"/>
          <p:nvPr/>
        </p:nvSpPr>
        <p:spPr>
          <a:xfrm>
            <a:off x="6708195" y="3068960"/>
            <a:ext cx="495055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de-DE" sz="800" dirty="0"/>
          </a:p>
        </p:txBody>
      </p:sp>
      <p:sp>
        <p:nvSpPr>
          <p:cNvPr id="37" name="Textfeld 36"/>
          <p:cNvSpPr txBox="1"/>
          <p:nvPr/>
        </p:nvSpPr>
        <p:spPr>
          <a:xfrm>
            <a:off x="6033120" y="368660"/>
            <a:ext cx="495055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de-DE" sz="800" dirty="0"/>
          </a:p>
        </p:txBody>
      </p:sp>
      <p:sp>
        <p:nvSpPr>
          <p:cNvPr id="30" name="Textfeld 29"/>
          <p:cNvSpPr txBox="1"/>
          <p:nvPr/>
        </p:nvSpPr>
        <p:spPr>
          <a:xfrm>
            <a:off x="7338265" y="4554125"/>
            <a:ext cx="495055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de-DE" sz="800" dirty="0"/>
          </a:p>
        </p:txBody>
      </p:sp>
      <p:grpSp>
        <p:nvGrpSpPr>
          <p:cNvPr id="13" name="Gruppierung 12"/>
          <p:cNvGrpSpPr/>
          <p:nvPr/>
        </p:nvGrpSpPr>
        <p:grpSpPr>
          <a:xfrm>
            <a:off x="0" y="98630"/>
            <a:ext cx="5223030" cy="4365485"/>
            <a:chOff x="0" y="98630"/>
            <a:chExt cx="5223030" cy="4365485"/>
          </a:xfrm>
        </p:grpSpPr>
        <p:pic>
          <p:nvPicPr>
            <p:cNvPr id="2" name="Bild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474005"/>
              <a:ext cx="5014430" cy="990110"/>
            </a:xfrm>
            <a:prstGeom prst="rect">
              <a:avLst/>
            </a:prstGeom>
          </p:spPr>
        </p:pic>
        <p:pic>
          <p:nvPicPr>
            <p:cNvPr id="11" name="Bild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663915"/>
              <a:ext cx="5223030" cy="1087220"/>
            </a:xfrm>
            <a:prstGeom prst="rect">
              <a:avLst/>
            </a:prstGeom>
          </p:spPr>
        </p:pic>
        <p:pic>
          <p:nvPicPr>
            <p:cNvPr id="10" name="Bild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075684"/>
              <a:ext cx="5178025" cy="903266"/>
            </a:xfrm>
            <a:prstGeom prst="rect">
              <a:avLst/>
            </a:prstGeom>
          </p:spPr>
        </p:pic>
        <p:pic>
          <p:nvPicPr>
            <p:cNvPr id="3" name="Bild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901710"/>
              <a:ext cx="4950550" cy="1357160"/>
            </a:xfrm>
            <a:prstGeom prst="rect">
              <a:avLst/>
            </a:prstGeom>
          </p:spPr>
        </p:pic>
        <p:pic>
          <p:nvPicPr>
            <p:cNvPr id="12" name="Bild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50" y="98630"/>
              <a:ext cx="4950550" cy="984099"/>
            </a:xfrm>
            <a:prstGeom prst="rect">
              <a:avLst/>
            </a:prstGeom>
          </p:spPr>
        </p:pic>
        <p:sp>
          <p:nvSpPr>
            <p:cNvPr id="20" name="Textfeld 19"/>
            <p:cNvSpPr txBox="1"/>
            <p:nvPr/>
          </p:nvSpPr>
          <p:spPr>
            <a:xfrm>
              <a:off x="4502950" y="503675"/>
              <a:ext cx="405045" cy="369332"/>
            </a:xfrm>
            <a:prstGeom prst="rect">
              <a:avLst/>
            </a:prstGeom>
            <a:solidFill>
              <a:srgbClr val="FFFFCC"/>
            </a:solidFill>
            <a:ln>
              <a:solidFill>
                <a:srgbClr val="E2001A"/>
              </a:solidFill>
            </a:ln>
          </p:spPr>
          <p:txBody>
            <a:bodyPr wrap="square" rtlCol="0">
              <a:spAutoFit/>
            </a:bodyPr>
            <a:lstStyle/>
            <a:p>
              <a:endParaRPr lang="de-DE" dirty="0"/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4547953" y="1403775"/>
              <a:ext cx="405045" cy="369332"/>
            </a:xfrm>
            <a:prstGeom prst="rect">
              <a:avLst/>
            </a:prstGeom>
            <a:solidFill>
              <a:srgbClr val="FFFFCC"/>
            </a:solidFill>
            <a:ln>
              <a:solidFill>
                <a:srgbClr val="E2001A"/>
              </a:solidFill>
            </a:ln>
          </p:spPr>
          <p:txBody>
            <a:bodyPr wrap="square" rtlCol="0">
              <a:spAutoFit/>
            </a:bodyPr>
            <a:lstStyle/>
            <a:p>
              <a:endParaRPr lang="de-DE" dirty="0"/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4637965" y="3068960"/>
              <a:ext cx="495055" cy="369332"/>
            </a:xfrm>
            <a:prstGeom prst="rect">
              <a:avLst/>
            </a:prstGeom>
            <a:solidFill>
              <a:srgbClr val="FFFFCC"/>
            </a:solidFill>
            <a:ln>
              <a:solidFill>
                <a:srgbClr val="E2001A"/>
              </a:solidFill>
            </a:ln>
          </p:spPr>
          <p:txBody>
            <a:bodyPr wrap="square" rtlCol="0">
              <a:spAutoFit/>
            </a:bodyPr>
            <a:lstStyle/>
            <a:p>
              <a:endParaRPr lang="de-DE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4637965" y="2438890"/>
              <a:ext cx="495055" cy="369332"/>
            </a:xfrm>
            <a:prstGeom prst="rect">
              <a:avLst/>
            </a:prstGeom>
            <a:solidFill>
              <a:srgbClr val="FFFFCC"/>
            </a:solidFill>
            <a:ln>
              <a:solidFill>
                <a:srgbClr val="E2001A"/>
              </a:solidFill>
            </a:ln>
          </p:spPr>
          <p:txBody>
            <a:bodyPr wrap="square" rtlCol="0">
              <a:spAutoFit/>
            </a:bodyPr>
            <a:lstStyle/>
            <a:p>
              <a:endParaRPr lang="de-DE" dirty="0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2252700" y="188640"/>
              <a:ext cx="495055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de-DE" sz="800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4502951" y="3924055"/>
              <a:ext cx="450050" cy="369332"/>
            </a:xfrm>
            <a:prstGeom prst="rect">
              <a:avLst/>
            </a:prstGeom>
            <a:solidFill>
              <a:srgbClr val="FFFFCC"/>
            </a:solidFill>
            <a:ln>
              <a:solidFill>
                <a:srgbClr val="E2001A"/>
              </a:solidFill>
            </a:ln>
          </p:spPr>
          <p:txBody>
            <a:bodyPr wrap="square" rtlCol="0">
              <a:spAutoFit/>
            </a:bodyPr>
            <a:lstStyle/>
            <a:p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291817975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569" y="4104074"/>
            <a:ext cx="5535616" cy="1277449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570" y="2826429"/>
            <a:ext cx="5536465" cy="1277646"/>
          </a:xfrm>
          <a:prstGeom prst="rect">
            <a:avLst/>
          </a:prstGeom>
        </p:spPr>
      </p:pic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570" y="1538790"/>
            <a:ext cx="5535615" cy="1294830"/>
          </a:xfrm>
          <a:prstGeom prst="rect">
            <a:avLst/>
          </a:prstGeom>
        </p:spPr>
      </p:pic>
      <p:pic>
        <p:nvPicPr>
          <p:cNvPr id="2" name="Bild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570" y="368660"/>
            <a:ext cx="5538065" cy="1332047"/>
          </a:xfrm>
          <a:prstGeom prst="rect">
            <a:avLst/>
          </a:prstGeom>
        </p:spPr>
      </p:pic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23</a:t>
            </a:fld>
            <a:endParaRPr lang="en-US" dirty="0"/>
          </a:p>
        </p:txBody>
      </p:sp>
      <p:sp>
        <p:nvSpPr>
          <p:cNvPr id="11" name="Textfeld 10"/>
          <p:cNvSpPr txBox="1"/>
          <p:nvPr/>
        </p:nvSpPr>
        <p:spPr>
          <a:xfrm>
            <a:off x="5808095" y="1988840"/>
            <a:ext cx="675075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673080" y="3293985"/>
            <a:ext cx="810090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718085" y="4509120"/>
            <a:ext cx="810090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6123130" y="953725"/>
            <a:ext cx="405045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3602850" y="377080"/>
            <a:ext cx="450050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92117285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24</a:t>
            </a:fld>
            <a:endParaRPr lang="en-US" dirty="0"/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222500"/>
            <a:ext cx="6921500" cy="2400300"/>
          </a:xfrm>
          <a:prstGeom prst="rect">
            <a:avLst/>
          </a:prstGeom>
        </p:spPr>
      </p:pic>
      <p:pic>
        <p:nvPicPr>
          <p:cNvPr id="3" name="Bild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900" y="2222500"/>
            <a:ext cx="69215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0849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10849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10849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354324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27</a:t>
            </a:fld>
            <a:endParaRPr lang="en-US" dirty="0"/>
          </a:p>
        </p:txBody>
      </p:sp>
      <p:pic>
        <p:nvPicPr>
          <p:cNvPr id="9217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3500" y="287338"/>
            <a:ext cx="2954338" cy="468312"/>
          </a:xfrm>
          <a:prstGeom prst="rect">
            <a:avLst/>
          </a:prstGeom>
          <a:noFill/>
          <a:ln w="9525" cap="flat">
            <a:noFill/>
            <a:miter lim="800000"/>
            <a:headEnd/>
            <a:tailEnd/>
          </a:ln>
        </p:spPr>
      </p:pic>
      <p:pic>
        <p:nvPicPr>
          <p:cNvPr id="4" name="Bild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25" y="593685"/>
            <a:ext cx="1181100" cy="825500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856" y="503675"/>
            <a:ext cx="775566" cy="765085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515" y="1628800"/>
            <a:ext cx="1168400" cy="901700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7705" y="1583795"/>
            <a:ext cx="1003300" cy="939800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2960" y="5589240"/>
            <a:ext cx="749300" cy="838200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530" y="5454225"/>
            <a:ext cx="1066800" cy="927100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62690" y="2843935"/>
            <a:ext cx="889000" cy="889000"/>
          </a:xfrm>
          <a:prstGeom prst="rect">
            <a:avLst/>
          </a:prstGeom>
        </p:spPr>
      </p:pic>
      <p:pic>
        <p:nvPicPr>
          <p:cNvPr id="13" name="Bild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92860" y="2843935"/>
            <a:ext cx="1079500" cy="787400"/>
          </a:xfrm>
          <a:prstGeom prst="rect">
            <a:avLst/>
          </a:prstGeom>
        </p:spPr>
      </p:pic>
      <p:pic>
        <p:nvPicPr>
          <p:cNvPr id="16" name="Bild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62690" y="4014065"/>
            <a:ext cx="729081" cy="675075"/>
          </a:xfrm>
          <a:prstGeom prst="rect">
            <a:avLst/>
          </a:prstGeom>
        </p:spPr>
      </p:pic>
      <p:pic>
        <p:nvPicPr>
          <p:cNvPr id="17" name="Bild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82870" y="3924055"/>
            <a:ext cx="809079" cy="900100"/>
          </a:xfrm>
          <a:prstGeom prst="rect">
            <a:avLst/>
          </a:prstGeom>
        </p:spPr>
      </p:pic>
      <p:pic>
        <p:nvPicPr>
          <p:cNvPr id="18" name="Bild 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7525" y="4059070"/>
            <a:ext cx="952500" cy="660400"/>
          </a:xfrm>
          <a:prstGeom prst="rect">
            <a:avLst/>
          </a:prstGeom>
        </p:spPr>
      </p:pic>
      <p:pic>
        <p:nvPicPr>
          <p:cNvPr id="19" name="Bild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53000" y="2798930"/>
            <a:ext cx="990600" cy="927100"/>
          </a:xfrm>
          <a:prstGeom prst="rect">
            <a:avLst/>
          </a:prstGeom>
        </p:spPr>
      </p:pic>
      <p:pic>
        <p:nvPicPr>
          <p:cNvPr id="20" name="Bild 1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57645" y="5454225"/>
            <a:ext cx="774208" cy="855095"/>
          </a:xfrm>
          <a:prstGeom prst="rect">
            <a:avLst/>
          </a:prstGeom>
        </p:spPr>
      </p:pic>
      <p:pic>
        <p:nvPicPr>
          <p:cNvPr id="21" name="Bild 2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5988115" y="3969060"/>
            <a:ext cx="810090" cy="810090"/>
          </a:xfrm>
          <a:prstGeom prst="rect">
            <a:avLst/>
          </a:prstGeom>
        </p:spPr>
      </p:pic>
      <p:pic>
        <p:nvPicPr>
          <p:cNvPr id="22" name="Bild 2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02750" y="5454225"/>
            <a:ext cx="750941" cy="720080"/>
          </a:xfrm>
          <a:prstGeom prst="rect">
            <a:avLst/>
          </a:prstGeom>
        </p:spPr>
      </p:pic>
      <p:pic>
        <p:nvPicPr>
          <p:cNvPr id="26" name="Bild 2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V="1">
            <a:off x="3647855" y="5634245"/>
            <a:ext cx="750941" cy="720080"/>
          </a:xfrm>
          <a:prstGeom prst="rect">
            <a:avLst/>
          </a:prstGeom>
        </p:spPr>
      </p:pic>
      <p:pic>
        <p:nvPicPr>
          <p:cNvPr id="27" name="Bild 2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5400000">
            <a:off x="7261114" y="1570937"/>
            <a:ext cx="694363" cy="900100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892660" y="503675"/>
            <a:ext cx="694363" cy="900100"/>
          </a:xfrm>
          <a:prstGeom prst="rect">
            <a:avLst/>
          </a:prstGeom>
        </p:spPr>
      </p:pic>
      <p:pic>
        <p:nvPicPr>
          <p:cNvPr id="23" name="Bild 2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flipH="1">
            <a:off x="2792760" y="503674"/>
            <a:ext cx="540060" cy="977695"/>
          </a:xfrm>
          <a:prstGeom prst="rect">
            <a:avLst/>
          </a:prstGeom>
        </p:spPr>
      </p:pic>
      <p:pic>
        <p:nvPicPr>
          <p:cNvPr id="24" name="Bild 2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727975" y="503675"/>
            <a:ext cx="810090" cy="810090"/>
          </a:xfrm>
          <a:prstGeom prst="rect">
            <a:avLst/>
          </a:prstGeom>
        </p:spPr>
      </p:pic>
      <p:pic>
        <p:nvPicPr>
          <p:cNvPr id="25" name="Bild 2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673080" y="368660"/>
            <a:ext cx="505521" cy="945105"/>
          </a:xfrm>
          <a:prstGeom prst="rect">
            <a:avLst/>
          </a:prstGeom>
        </p:spPr>
      </p:pic>
      <p:pic>
        <p:nvPicPr>
          <p:cNvPr id="28" name="Bild 27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168135" y="2798930"/>
            <a:ext cx="732009" cy="810090"/>
          </a:xfrm>
          <a:prstGeom prst="rect">
            <a:avLst/>
          </a:prstGeom>
        </p:spPr>
      </p:pic>
      <p:pic>
        <p:nvPicPr>
          <p:cNvPr id="29" name="Bild 28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383270" y="2798930"/>
            <a:ext cx="784212" cy="765085"/>
          </a:xfrm>
          <a:prstGeom prst="rect">
            <a:avLst/>
          </a:prstGeom>
        </p:spPr>
      </p:pic>
      <p:pic>
        <p:nvPicPr>
          <p:cNvPr id="31" name="Bild 3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798205" y="413665"/>
            <a:ext cx="799836" cy="81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1473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77525" y="368660"/>
            <a:ext cx="8534400" cy="695905"/>
          </a:xfrm>
          <a:ln/>
        </p:spPr>
        <p:txBody>
          <a:bodyPr rIns="132080"/>
          <a:lstStyle/>
          <a:p>
            <a:pPr marL="609600" indent="-609600">
              <a:lnSpc>
                <a:spcPct val="150000"/>
              </a:lnSpc>
              <a:buClr>
                <a:srgbClr val="0000CC"/>
              </a:buClr>
              <a:buSzTx/>
              <a:buNone/>
            </a:pPr>
            <a:r>
              <a:rPr lang="en-US" dirty="0" err="1" smtClean="0"/>
              <a:t>Erzeugung</a:t>
            </a:r>
            <a:r>
              <a:rPr lang="en-US" dirty="0" smtClean="0"/>
              <a:t> des </a:t>
            </a:r>
            <a:r>
              <a:rPr lang="en-US" dirty="0" err="1" smtClean="0"/>
              <a:t>modulierten</a:t>
            </a:r>
            <a:r>
              <a:rPr lang="en-US" dirty="0" smtClean="0"/>
              <a:t> Signals</a:t>
            </a:r>
          </a:p>
        </p:txBody>
      </p:sp>
      <p:sp>
        <p:nvSpPr>
          <p:cNvPr id="9238" name="Rechteck 9237"/>
          <p:cNvSpPr/>
          <p:nvPr/>
        </p:nvSpPr>
        <p:spPr bwMode="auto">
          <a:xfrm>
            <a:off x="3557845" y="1718810"/>
            <a:ext cx="4275475" cy="3015336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AF5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ts val="413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grpSp>
        <p:nvGrpSpPr>
          <p:cNvPr id="9229" name="Gruppierung 9228"/>
          <p:cNvGrpSpPr/>
          <p:nvPr/>
        </p:nvGrpSpPr>
        <p:grpSpPr>
          <a:xfrm>
            <a:off x="5853100" y="2663915"/>
            <a:ext cx="214313" cy="215900"/>
            <a:chOff x="5053722" y="2644530"/>
            <a:chExt cx="214313" cy="215900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>
              <a:off x="5053722" y="2644530"/>
              <a:ext cx="214313" cy="215900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" name="Line 27"/>
            <p:cNvSpPr>
              <a:spLocks noChangeShapeType="1"/>
            </p:cNvSpPr>
            <p:nvPr/>
          </p:nvSpPr>
          <p:spPr bwMode="auto">
            <a:xfrm>
              <a:off x="5085472" y="2679455"/>
              <a:ext cx="147638" cy="15398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" name="Line 28"/>
            <p:cNvSpPr>
              <a:spLocks noChangeShapeType="1"/>
            </p:cNvSpPr>
            <p:nvPr/>
          </p:nvSpPr>
          <p:spPr bwMode="auto">
            <a:xfrm flipH="1">
              <a:off x="5080710" y="2677868"/>
              <a:ext cx="153987" cy="14605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716998" y="4284095"/>
            <a:ext cx="4511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</a:rPr>
              <a:t>s</a:t>
            </a:r>
            <a:r>
              <a:rPr lang="en-US" sz="2000" baseline="-25000" dirty="0" smtClean="0">
                <a:solidFill>
                  <a:srgbClr val="008000"/>
                </a:solidFill>
              </a:rPr>
              <a:t>2</a:t>
            </a:r>
            <a:r>
              <a:rPr lang="en-US" sz="2000" dirty="0" smtClean="0">
                <a:solidFill>
                  <a:srgbClr val="008000"/>
                </a:solidFill>
              </a:rPr>
              <a:t>(</a:t>
            </a:r>
            <a:r>
              <a:rPr lang="en-US" sz="2000" dirty="0" err="1" smtClean="0">
                <a:solidFill>
                  <a:srgbClr val="008000"/>
                </a:solidFill>
              </a:rPr>
              <a:t>i</a:t>
            </a:r>
            <a:r>
              <a:rPr lang="en-US" sz="2000" dirty="0" smtClean="0">
                <a:solidFill>
                  <a:srgbClr val="008000"/>
                </a:solidFill>
                <a:latin typeface="Symbol" charset="0"/>
              </a:rPr>
              <a:t>)</a:t>
            </a:r>
            <a:endParaRPr lang="en-US" sz="2000" dirty="0">
              <a:solidFill>
                <a:srgbClr val="008000"/>
              </a:solidFill>
              <a:latin typeface="Symbol" charset="0"/>
            </a:endParaRP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5394945" y="1993035"/>
            <a:ext cx="106521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5671993" y="1718810"/>
            <a:ext cx="4511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</a:t>
            </a:r>
            <a:r>
              <a:rPr lang="en-US" sz="2000" baseline="-25000" dirty="0" smtClean="0">
                <a:solidFill>
                  <a:srgbClr val="FF0000"/>
                </a:solidFill>
              </a:rPr>
              <a:t>1</a:t>
            </a:r>
            <a:r>
              <a:rPr lang="en-US" sz="2000" dirty="0" smtClean="0">
                <a:solidFill>
                  <a:srgbClr val="FF0000"/>
                </a:solidFill>
              </a:rPr>
              <a:t>(</a:t>
            </a:r>
            <a:r>
              <a:rPr lang="en-US" sz="2000" dirty="0" err="1" smtClean="0">
                <a:solidFill>
                  <a:srgbClr val="FF0000"/>
                </a:solidFill>
              </a:rPr>
              <a:t>i</a:t>
            </a:r>
            <a:r>
              <a:rPr lang="en-US" sz="2000" dirty="0" smtClean="0">
                <a:solidFill>
                  <a:srgbClr val="FF0000"/>
                </a:solidFill>
                <a:latin typeface="Symbol" charset="0"/>
              </a:rPr>
              <a:t>)</a:t>
            </a:r>
            <a:endParaRPr lang="en-US" sz="2000" dirty="0">
              <a:solidFill>
                <a:srgbClr val="FF0000"/>
              </a:solidFill>
              <a:latin typeface="Symbol" charset="0"/>
            </a:endParaRPr>
          </a:p>
        </p:txBody>
      </p:sp>
      <p:grpSp>
        <p:nvGrpSpPr>
          <p:cNvPr id="32" name="Group 56"/>
          <p:cNvGrpSpPr>
            <a:grpSpLocks/>
          </p:cNvGrpSpPr>
          <p:nvPr/>
        </p:nvGrpSpPr>
        <p:grpSpPr bwMode="auto">
          <a:xfrm>
            <a:off x="7113240" y="3068960"/>
            <a:ext cx="214312" cy="215900"/>
            <a:chOff x="4968" y="1047"/>
            <a:chExt cx="135" cy="136"/>
          </a:xfrm>
        </p:grpSpPr>
        <p:sp>
          <p:nvSpPr>
            <p:cNvPr id="33" name="Freeform 57"/>
            <p:cNvSpPr>
              <a:spLocks/>
            </p:cNvSpPr>
            <p:nvPr/>
          </p:nvSpPr>
          <p:spPr bwMode="auto">
            <a:xfrm>
              <a:off x="4969" y="1047"/>
              <a:ext cx="134" cy="132"/>
            </a:xfrm>
            <a:custGeom>
              <a:avLst/>
              <a:gdLst>
                <a:gd name="T0" fmla="*/ 112 w 134"/>
                <a:gd name="T1" fmla="*/ 16 h 132"/>
                <a:gd name="T2" fmla="*/ 101 w 134"/>
                <a:gd name="T3" fmla="*/ 8 h 132"/>
                <a:gd name="T4" fmla="*/ 88 w 134"/>
                <a:gd name="T5" fmla="*/ 3 h 132"/>
                <a:gd name="T6" fmla="*/ 76 w 134"/>
                <a:gd name="T7" fmla="*/ 0 h 132"/>
                <a:gd name="T8" fmla="*/ 64 w 134"/>
                <a:gd name="T9" fmla="*/ 0 h 132"/>
                <a:gd name="T10" fmla="*/ 52 w 134"/>
                <a:gd name="T11" fmla="*/ 2 h 132"/>
                <a:gd name="T12" fmla="*/ 39 w 134"/>
                <a:gd name="T13" fmla="*/ 6 h 132"/>
                <a:gd name="T14" fmla="*/ 28 w 134"/>
                <a:gd name="T15" fmla="*/ 13 h 132"/>
                <a:gd name="T16" fmla="*/ 18 w 134"/>
                <a:gd name="T17" fmla="*/ 22 h 132"/>
                <a:gd name="T18" fmla="*/ 10 w 134"/>
                <a:gd name="T19" fmla="*/ 33 h 132"/>
                <a:gd name="T20" fmla="*/ 5 w 134"/>
                <a:gd name="T21" fmla="*/ 44 h 132"/>
                <a:gd name="T22" fmla="*/ 1 w 134"/>
                <a:gd name="T23" fmla="*/ 56 h 132"/>
                <a:gd name="T24" fmla="*/ 0 w 134"/>
                <a:gd name="T25" fmla="*/ 70 h 132"/>
                <a:gd name="T26" fmla="*/ 2 w 134"/>
                <a:gd name="T27" fmla="*/ 82 h 132"/>
                <a:gd name="T28" fmla="*/ 7 w 134"/>
                <a:gd name="T29" fmla="*/ 94 h 132"/>
                <a:gd name="T30" fmla="*/ 14 w 134"/>
                <a:gd name="T31" fmla="*/ 106 h 132"/>
                <a:gd name="T32" fmla="*/ 22 w 134"/>
                <a:gd name="T33" fmla="*/ 116 h 132"/>
                <a:gd name="T34" fmla="*/ 34 w 134"/>
                <a:gd name="T35" fmla="*/ 123 h 132"/>
                <a:gd name="T36" fmla="*/ 46 w 134"/>
                <a:gd name="T37" fmla="*/ 129 h 132"/>
                <a:gd name="T38" fmla="*/ 58 w 134"/>
                <a:gd name="T39" fmla="*/ 132 h 132"/>
                <a:gd name="T40" fmla="*/ 72 w 134"/>
                <a:gd name="T41" fmla="*/ 132 h 132"/>
                <a:gd name="T42" fmla="*/ 84 w 134"/>
                <a:gd name="T43" fmla="*/ 130 h 132"/>
                <a:gd name="T44" fmla="*/ 96 w 134"/>
                <a:gd name="T45" fmla="*/ 126 h 132"/>
                <a:gd name="T46" fmla="*/ 107 w 134"/>
                <a:gd name="T47" fmla="*/ 119 h 132"/>
                <a:gd name="T48" fmla="*/ 117 w 134"/>
                <a:gd name="T49" fmla="*/ 110 h 132"/>
                <a:gd name="T50" fmla="*/ 125 w 134"/>
                <a:gd name="T51" fmla="*/ 99 h 132"/>
                <a:gd name="T52" fmla="*/ 131 w 134"/>
                <a:gd name="T53" fmla="*/ 88 h 132"/>
                <a:gd name="T54" fmla="*/ 134 w 134"/>
                <a:gd name="T55" fmla="*/ 75 h 132"/>
                <a:gd name="T56" fmla="*/ 134 w 134"/>
                <a:gd name="T57" fmla="*/ 62 h 132"/>
                <a:gd name="T58" fmla="*/ 132 w 134"/>
                <a:gd name="T59" fmla="*/ 50 h 132"/>
                <a:gd name="T60" fmla="*/ 127 w 134"/>
                <a:gd name="T61" fmla="*/ 37 h 132"/>
                <a:gd name="T62" fmla="*/ 121 w 134"/>
                <a:gd name="T63" fmla="*/ 26 h 132"/>
                <a:gd name="T64" fmla="*/ 112 w 134"/>
                <a:gd name="T65" fmla="*/ 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32">
                  <a:moveTo>
                    <a:pt x="112" y="16"/>
                  </a:moveTo>
                  <a:lnTo>
                    <a:pt x="101" y="8"/>
                  </a:lnTo>
                  <a:lnTo>
                    <a:pt x="88" y="3"/>
                  </a:lnTo>
                  <a:lnTo>
                    <a:pt x="76" y="0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39" y="6"/>
                  </a:lnTo>
                  <a:lnTo>
                    <a:pt x="28" y="13"/>
                  </a:lnTo>
                  <a:lnTo>
                    <a:pt x="18" y="22"/>
                  </a:lnTo>
                  <a:lnTo>
                    <a:pt x="10" y="33"/>
                  </a:lnTo>
                  <a:lnTo>
                    <a:pt x="5" y="44"/>
                  </a:lnTo>
                  <a:lnTo>
                    <a:pt x="1" y="56"/>
                  </a:lnTo>
                  <a:lnTo>
                    <a:pt x="0" y="70"/>
                  </a:lnTo>
                  <a:lnTo>
                    <a:pt x="2" y="82"/>
                  </a:lnTo>
                  <a:lnTo>
                    <a:pt x="7" y="94"/>
                  </a:lnTo>
                  <a:lnTo>
                    <a:pt x="14" y="106"/>
                  </a:lnTo>
                  <a:lnTo>
                    <a:pt x="22" y="116"/>
                  </a:lnTo>
                  <a:lnTo>
                    <a:pt x="34" y="123"/>
                  </a:lnTo>
                  <a:lnTo>
                    <a:pt x="46" y="129"/>
                  </a:lnTo>
                  <a:lnTo>
                    <a:pt x="58" y="132"/>
                  </a:lnTo>
                  <a:lnTo>
                    <a:pt x="72" y="132"/>
                  </a:lnTo>
                  <a:lnTo>
                    <a:pt x="84" y="130"/>
                  </a:lnTo>
                  <a:lnTo>
                    <a:pt x="96" y="126"/>
                  </a:lnTo>
                  <a:lnTo>
                    <a:pt x="107" y="119"/>
                  </a:lnTo>
                  <a:lnTo>
                    <a:pt x="117" y="110"/>
                  </a:lnTo>
                  <a:lnTo>
                    <a:pt x="125" y="99"/>
                  </a:lnTo>
                  <a:lnTo>
                    <a:pt x="131" y="88"/>
                  </a:lnTo>
                  <a:lnTo>
                    <a:pt x="134" y="75"/>
                  </a:lnTo>
                  <a:lnTo>
                    <a:pt x="134" y="62"/>
                  </a:lnTo>
                  <a:lnTo>
                    <a:pt x="132" y="50"/>
                  </a:lnTo>
                  <a:lnTo>
                    <a:pt x="127" y="37"/>
                  </a:lnTo>
                  <a:lnTo>
                    <a:pt x="121" y="26"/>
                  </a:lnTo>
                  <a:lnTo>
                    <a:pt x="112" y="16"/>
                  </a:lnTo>
                  <a:close/>
                </a:path>
              </a:pathLst>
            </a:custGeom>
            <a:solidFill>
              <a:srgbClr val="FFFFFF"/>
            </a:solidFill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4" name="Line 58"/>
            <p:cNvSpPr>
              <a:spLocks noChangeShapeType="1"/>
            </p:cNvSpPr>
            <p:nvPr/>
          </p:nvSpPr>
          <p:spPr bwMode="auto">
            <a:xfrm>
              <a:off x="5032" y="1048"/>
              <a:ext cx="4" cy="1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Line 59"/>
            <p:cNvSpPr>
              <a:spLocks noChangeShapeType="1"/>
            </p:cNvSpPr>
            <p:nvPr/>
          </p:nvSpPr>
          <p:spPr bwMode="auto">
            <a:xfrm flipH="1">
              <a:off x="4968" y="1110"/>
              <a:ext cx="134" cy="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42" name="Rectangle 89"/>
          <p:cNvSpPr>
            <a:spLocks noChangeArrowheads="1"/>
          </p:cNvSpPr>
          <p:nvPr/>
        </p:nvSpPr>
        <p:spPr bwMode="auto">
          <a:xfrm>
            <a:off x="2161530" y="3162378"/>
            <a:ext cx="95726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3" name="Rectangle 148"/>
          <p:cNvSpPr>
            <a:spLocks noChangeArrowheads="1"/>
          </p:cNvSpPr>
          <p:nvPr/>
        </p:nvSpPr>
        <p:spPr bwMode="auto">
          <a:xfrm>
            <a:off x="3917885" y="2573905"/>
            <a:ext cx="765085" cy="430212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19" name="Rechteck 9218"/>
          <p:cNvSpPr/>
          <p:nvPr/>
        </p:nvSpPr>
        <p:spPr>
          <a:xfrm>
            <a:off x="1487615" y="2978950"/>
            <a:ext cx="65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 smtClean="0">
                <a:solidFill>
                  <a:srgbClr val="5C6971"/>
                </a:solidFill>
              </a:rPr>
              <a:t>u</a:t>
            </a:r>
            <a:r>
              <a:rPr lang="de-DE" dirty="0" smtClean="0">
                <a:solidFill>
                  <a:srgbClr val="5C6971"/>
                </a:solidFill>
              </a:rPr>
              <a:t>(</a:t>
            </a:r>
            <a:r>
              <a:rPr lang="de-DE" dirty="0">
                <a:solidFill>
                  <a:srgbClr val="5C6971"/>
                </a:solidFill>
              </a:rPr>
              <a:t>m)</a:t>
            </a:r>
          </a:p>
        </p:txBody>
      </p:sp>
      <p:sp>
        <p:nvSpPr>
          <p:cNvPr id="74" name="Rectangle 86"/>
          <p:cNvSpPr>
            <a:spLocks noChangeArrowheads="1"/>
          </p:cNvSpPr>
          <p:nvPr/>
        </p:nvSpPr>
        <p:spPr bwMode="auto">
          <a:xfrm>
            <a:off x="1577625" y="2663915"/>
            <a:ext cx="6325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5C6971"/>
                </a:solidFill>
              </a:rPr>
              <a:t>Bitfolge</a:t>
            </a:r>
            <a:endParaRPr lang="en-US" sz="1400" dirty="0">
              <a:solidFill>
                <a:srgbClr val="5C6971"/>
              </a:solidFill>
            </a:endParaRPr>
          </a:p>
        </p:txBody>
      </p:sp>
      <p:sp>
        <p:nvSpPr>
          <p:cNvPr id="77" name="Rechteck 76"/>
          <p:cNvSpPr/>
          <p:nvPr/>
        </p:nvSpPr>
        <p:spPr>
          <a:xfrm>
            <a:off x="2927775" y="2429598"/>
            <a:ext cx="65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5C6971"/>
                </a:solidFill>
              </a:rPr>
              <a:t>u</a:t>
            </a:r>
            <a:r>
              <a:rPr lang="de-DE" dirty="0" smtClean="0">
                <a:solidFill>
                  <a:srgbClr val="5C6971"/>
                </a:solidFill>
              </a:rPr>
              <a:t>(m</a:t>
            </a:r>
            <a:r>
              <a:rPr lang="de-DE" dirty="0">
                <a:solidFill>
                  <a:srgbClr val="5C6971"/>
                </a:solidFill>
              </a:rPr>
              <a:t>)</a:t>
            </a:r>
          </a:p>
        </p:txBody>
      </p:sp>
      <p:sp>
        <p:nvSpPr>
          <p:cNvPr id="78" name="Rechteck 77"/>
          <p:cNvSpPr/>
          <p:nvPr/>
        </p:nvSpPr>
        <p:spPr>
          <a:xfrm>
            <a:off x="2927775" y="3583178"/>
            <a:ext cx="65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 smtClean="0">
                <a:solidFill>
                  <a:srgbClr val="5C6971"/>
                </a:solidFill>
              </a:rPr>
              <a:t>u</a:t>
            </a:r>
            <a:r>
              <a:rPr lang="de-DE" dirty="0" smtClean="0">
                <a:solidFill>
                  <a:srgbClr val="5C6971"/>
                </a:solidFill>
              </a:rPr>
              <a:t>(</a:t>
            </a:r>
            <a:r>
              <a:rPr lang="de-DE" dirty="0">
                <a:solidFill>
                  <a:srgbClr val="5C6971"/>
                </a:solidFill>
              </a:rPr>
              <a:t>m)</a:t>
            </a:r>
          </a:p>
        </p:txBody>
      </p:sp>
      <p:cxnSp>
        <p:nvCxnSpPr>
          <p:cNvPr id="9223" name="Gerade Verbindung mit Pfeil 9222"/>
          <p:cNvCxnSpPr/>
          <p:nvPr/>
        </p:nvCxnSpPr>
        <p:spPr bwMode="auto">
          <a:xfrm>
            <a:off x="2297705" y="3158970"/>
            <a:ext cx="49505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3" name="Gerade Verbindung mit Pfeil 82"/>
          <p:cNvCxnSpPr/>
          <p:nvPr/>
        </p:nvCxnSpPr>
        <p:spPr bwMode="auto">
          <a:xfrm>
            <a:off x="2792760" y="2798930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5" name="Gerade Verbindung mit Pfeil 84"/>
          <p:cNvCxnSpPr/>
          <p:nvPr/>
        </p:nvCxnSpPr>
        <p:spPr bwMode="auto">
          <a:xfrm>
            <a:off x="2792760" y="3519010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227" name="Rechteck 9226"/>
          <p:cNvSpPr/>
          <p:nvPr/>
        </p:nvSpPr>
        <p:spPr>
          <a:xfrm>
            <a:off x="3917885" y="2573905"/>
            <a:ext cx="714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5C6971"/>
                </a:solidFill>
                <a:sym typeface="Symbol" charset="0"/>
              </a:rPr>
              <a:t>Φ</a:t>
            </a:r>
            <a:r>
              <a:rPr lang="de-DE" dirty="0" smtClean="0">
                <a:solidFill>
                  <a:srgbClr val="5C6971"/>
                </a:solidFill>
                <a:sym typeface="Symbol" charset="0"/>
              </a:rPr>
              <a:t>(m)</a:t>
            </a:r>
            <a:endParaRPr lang="de-DE" dirty="0">
              <a:solidFill>
                <a:srgbClr val="5C6971"/>
              </a:solidFill>
            </a:endParaRPr>
          </a:p>
        </p:txBody>
      </p:sp>
      <p:sp>
        <p:nvSpPr>
          <p:cNvPr id="87" name="Rectangle 148"/>
          <p:cNvSpPr>
            <a:spLocks noChangeArrowheads="1"/>
          </p:cNvSpPr>
          <p:nvPr/>
        </p:nvSpPr>
        <p:spPr bwMode="auto">
          <a:xfrm>
            <a:off x="3917885" y="3358153"/>
            <a:ext cx="765085" cy="430212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88" name="Rechteck 87"/>
          <p:cNvSpPr/>
          <p:nvPr/>
        </p:nvSpPr>
        <p:spPr>
          <a:xfrm>
            <a:off x="3917885" y="3358153"/>
            <a:ext cx="714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5C6971"/>
                </a:solidFill>
                <a:sym typeface="Symbol" charset="0"/>
              </a:rPr>
              <a:t>Φ</a:t>
            </a:r>
            <a:r>
              <a:rPr lang="de-DE" dirty="0" smtClean="0">
                <a:solidFill>
                  <a:srgbClr val="5C6971"/>
                </a:solidFill>
                <a:sym typeface="Symbol" charset="0"/>
              </a:rPr>
              <a:t>(m)</a:t>
            </a:r>
            <a:endParaRPr lang="de-DE" dirty="0">
              <a:solidFill>
                <a:srgbClr val="5C6971"/>
              </a:solidFill>
            </a:endParaRPr>
          </a:p>
        </p:txBody>
      </p:sp>
      <p:cxnSp>
        <p:nvCxnSpPr>
          <p:cNvPr id="89" name="Gerade Verbindung mit Pfeil 88"/>
          <p:cNvCxnSpPr/>
          <p:nvPr/>
        </p:nvCxnSpPr>
        <p:spPr bwMode="auto">
          <a:xfrm>
            <a:off x="4727975" y="2798930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Gerade Verbindung mit Pfeil 89"/>
          <p:cNvCxnSpPr/>
          <p:nvPr/>
        </p:nvCxnSpPr>
        <p:spPr bwMode="auto">
          <a:xfrm>
            <a:off x="4727975" y="3583178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228" name="Rechteck 9227"/>
          <p:cNvSpPr/>
          <p:nvPr/>
        </p:nvSpPr>
        <p:spPr>
          <a:xfrm>
            <a:off x="4998005" y="2393885"/>
            <a:ext cx="503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/>
              <a:t>± 1</a:t>
            </a:r>
            <a:endParaRPr lang="de-DE" dirty="0"/>
          </a:p>
        </p:txBody>
      </p:sp>
      <p:sp>
        <p:nvSpPr>
          <p:cNvPr id="93" name="Rechteck 92"/>
          <p:cNvSpPr/>
          <p:nvPr/>
        </p:nvSpPr>
        <p:spPr>
          <a:xfrm>
            <a:off x="4998005" y="3583178"/>
            <a:ext cx="503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/>
              <a:t>± 1</a:t>
            </a:r>
            <a:endParaRPr lang="de-DE" dirty="0"/>
          </a:p>
        </p:txBody>
      </p:sp>
      <p:grpSp>
        <p:nvGrpSpPr>
          <p:cNvPr id="95" name="Gruppierung 94"/>
          <p:cNvGrpSpPr/>
          <p:nvPr/>
        </p:nvGrpSpPr>
        <p:grpSpPr>
          <a:xfrm>
            <a:off x="5853100" y="3493168"/>
            <a:ext cx="214313" cy="215900"/>
            <a:chOff x="5053722" y="2644530"/>
            <a:chExt cx="214313" cy="215900"/>
          </a:xfrm>
        </p:grpSpPr>
        <p:sp>
          <p:nvSpPr>
            <p:cNvPr id="96" name="Oval 26"/>
            <p:cNvSpPr>
              <a:spLocks noChangeArrowheads="1"/>
            </p:cNvSpPr>
            <p:nvPr/>
          </p:nvSpPr>
          <p:spPr bwMode="auto">
            <a:xfrm>
              <a:off x="5053722" y="2644530"/>
              <a:ext cx="214313" cy="215900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7" name="Line 27"/>
            <p:cNvSpPr>
              <a:spLocks noChangeShapeType="1"/>
            </p:cNvSpPr>
            <p:nvPr/>
          </p:nvSpPr>
          <p:spPr bwMode="auto">
            <a:xfrm>
              <a:off x="5085472" y="2679455"/>
              <a:ext cx="147638" cy="15398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" name="Line 28"/>
            <p:cNvSpPr>
              <a:spLocks noChangeShapeType="1"/>
            </p:cNvSpPr>
            <p:nvPr/>
          </p:nvSpPr>
          <p:spPr bwMode="auto">
            <a:xfrm flipH="1">
              <a:off x="5080710" y="2677868"/>
              <a:ext cx="153987" cy="14605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99" name="Gerade Verbindung mit Pfeil 98"/>
          <p:cNvCxnSpPr/>
          <p:nvPr/>
        </p:nvCxnSpPr>
        <p:spPr bwMode="auto">
          <a:xfrm flipV="1">
            <a:off x="5943110" y="3763200"/>
            <a:ext cx="0" cy="4500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2" name="Gerade Verbindung mit Pfeil 101"/>
          <p:cNvCxnSpPr/>
          <p:nvPr/>
        </p:nvCxnSpPr>
        <p:spPr bwMode="auto">
          <a:xfrm flipH="1">
            <a:off x="5943110" y="2168860"/>
            <a:ext cx="0" cy="4500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4" name="Gerade Verbindung mit Pfeil 103"/>
          <p:cNvCxnSpPr/>
          <p:nvPr/>
        </p:nvCxnSpPr>
        <p:spPr bwMode="auto">
          <a:xfrm>
            <a:off x="6123130" y="2798930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05" name="Gerade Verbindung mit Pfeil 104"/>
          <p:cNvCxnSpPr/>
          <p:nvPr/>
        </p:nvCxnSpPr>
        <p:spPr bwMode="auto">
          <a:xfrm>
            <a:off x="6123130" y="3583178"/>
            <a:ext cx="10801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06" name="Gerade Verbindung mit Pfeil 105"/>
          <p:cNvCxnSpPr/>
          <p:nvPr/>
        </p:nvCxnSpPr>
        <p:spPr bwMode="auto">
          <a:xfrm rot="5400000">
            <a:off x="7090737" y="2911443"/>
            <a:ext cx="22502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7" name="Gerade Verbindung mit Pfeil 106"/>
          <p:cNvCxnSpPr/>
          <p:nvPr/>
        </p:nvCxnSpPr>
        <p:spPr bwMode="auto">
          <a:xfrm rot="16200000" flipV="1">
            <a:off x="7090737" y="3470665"/>
            <a:ext cx="22502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8" name="Gerade Verbindung mit Pfeil 107"/>
          <p:cNvCxnSpPr/>
          <p:nvPr/>
        </p:nvCxnSpPr>
        <p:spPr bwMode="auto">
          <a:xfrm>
            <a:off x="7383270" y="3158970"/>
            <a:ext cx="7200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9" name="Rechteck 108"/>
          <p:cNvSpPr/>
          <p:nvPr/>
        </p:nvSpPr>
        <p:spPr>
          <a:xfrm>
            <a:off x="8193360" y="2978950"/>
            <a:ext cx="5051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5C6971"/>
                </a:solidFill>
              </a:rPr>
              <a:t>s</a:t>
            </a:r>
            <a:r>
              <a:rPr lang="de-DE" dirty="0" smtClean="0">
                <a:solidFill>
                  <a:srgbClr val="5C6971"/>
                </a:solidFill>
              </a:rPr>
              <a:t>(</a:t>
            </a:r>
            <a:r>
              <a:rPr lang="de-DE" dirty="0">
                <a:solidFill>
                  <a:srgbClr val="5C6971"/>
                </a:solidFill>
              </a:rPr>
              <a:t>i</a:t>
            </a:r>
            <a:r>
              <a:rPr lang="de-DE" dirty="0" smtClean="0">
                <a:solidFill>
                  <a:srgbClr val="5C6971"/>
                </a:solidFill>
              </a:rPr>
              <a:t>)</a:t>
            </a:r>
            <a:endParaRPr lang="de-DE" dirty="0">
              <a:solidFill>
                <a:srgbClr val="5C6971"/>
              </a:solidFill>
            </a:endParaRPr>
          </a:p>
        </p:txBody>
      </p:sp>
      <p:cxnSp>
        <p:nvCxnSpPr>
          <p:cNvPr id="3" name="Gerade Verbindung 2"/>
          <p:cNvCxnSpPr/>
          <p:nvPr/>
        </p:nvCxnSpPr>
        <p:spPr bwMode="auto">
          <a:xfrm>
            <a:off x="2522730" y="3248980"/>
            <a:ext cx="914400" cy="914400"/>
          </a:xfrm>
          <a:prstGeom prst="lin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Gerade Verbindung 4"/>
          <p:cNvCxnSpPr/>
          <p:nvPr/>
        </p:nvCxnSpPr>
        <p:spPr bwMode="auto">
          <a:xfrm>
            <a:off x="2792760" y="2798930"/>
            <a:ext cx="0" cy="7200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Bild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540" y="1704146"/>
            <a:ext cx="2700300" cy="533181"/>
          </a:xfrm>
          <a:prstGeom prst="rect">
            <a:avLst/>
          </a:prstGeom>
        </p:spPr>
      </p:pic>
      <p:sp>
        <p:nvSpPr>
          <p:cNvPr id="60" name="Rectangle 47"/>
          <p:cNvSpPr>
            <a:spLocks noChangeArrowheads="1"/>
          </p:cNvSpPr>
          <p:nvPr/>
        </p:nvSpPr>
        <p:spPr bwMode="auto">
          <a:xfrm>
            <a:off x="6978225" y="2393885"/>
            <a:ext cx="5081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s</a:t>
            </a:r>
            <a:r>
              <a:rPr lang="en-US" sz="2000" dirty="0" smtClean="0">
                <a:solidFill>
                  <a:srgbClr val="FF0000"/>
                </a:solidFill>
              </a:rPr>
              <a:t>’</a:t>
            </a:r>
            <a:r>
              <a:rPr lang="en-US" sz="2000" baseline="-25000" dirty="0" smtClean="0">
                <a:solidFill>
                  <a:srgbClr val="FF0000"/>
                </a:solidFill>
              </a:rPr>
              <a:t>1</a:t>
            </a:r>
            <a:r>
              <a:rPr lang="en-US" sz="2000" dirty="0" smtClean="0">
                <a:solidFill>
                  <a:srgbClr val="FF0000"/>
                </a:solidFill>
              </a:rPr>
              <a:t>(</a:t>
            </a:r>
            <a:r>
              <a:rPr lang="en-US" sz="2000" dirty="0" err="1" smtClean="0">
                <a:solidFill>
                  <a:srgbClr val="FF0000"/>
                </a:solidFill>
              </a:rPr>
              <a:t>i</a:t>
            </a:r>
            <a:r>
              <a:rPr lang="en-US" sz="2000" dirty="0" smtClean="0">
                <a:solidFill>
                  <a:srgbClr val="FF0000"/>
                </a:solidFill>
                <a:latin typeface="Symbol" charset="0"/>
              </a:rPr>
              <a:t>)</a:t>
            </a:r>
            <a:endParaRPr lang="en-US" sz="2000" dirty="0">
              <a:solidFill>
                <a:srgbClr val="FF0000"/>
              </a:solidFill>
              <a:latin typeface="Symbol" charset="0"/>
            </a:endParaRPr>
          </a:p>
        </p:txBody>
      </p:sp>
      <p:sp>
        <p:nvSpPr>
          <p:cNvPr id="61" name="Rectangle 39"/>
          <p:cNvSpPr>
            <a:spLocks noChangeArrowheads="1"/>
          </p:cNvSpPr>
          <p:nvPr/>
        </p:nvSpPr>
        <p:spPr bwMode="auto">
          <a:xfrm>
            <a:off x="6978225" y="3744035"/>
            <a:ext cx="5081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s</a:t>
            </a:r>
            <a:r>
              <a:rPr lang="en-US" sz="2000" dirty="0" smtClean="0">
                <a:solidFill>
                  <a:srgbClr val="008000"/>
                </a:solidFill>
              </a:rPr>
              <a:t>’</a:t>
            </a:r>
            <a:r>
              <a:rPr lang="en-US" sz="2000" baseline="-25000" dirty="0" smtClean="0">
                <a:solidFill>
                  <a:srgbClr val="008000"/>
                </a:solidFill>
              </a:rPr>
              <a:t>2</a:t>
            </a:r>
            <a:r>
              <a:rPr lang="en-US" sz="2000" dirty="0" smtClean="0">
                <a:solidFill>
                  <a:srgbClr val="008000"/>
                </a:solidFill>
              </a:rPr>
              <a:t>(</a:t>
            </a:r>
            <a:r>
              <a:rPr lang="en-US" sz="2000" dirty="0" err="1" smtClean="0">
                <a:solidFill>
                  <a:srgbClr val="008000"/>
                </a:solidFill>
              </a:rPr>
              <a:t>i</a:t>
            </a:r>
            <a:r>
              <a:rPr lang="en-US" sz="2000" dirty="0" smtClean="0">
                <a:solidFill>
                  <a:srgbClr val="008000"/>
                </a:solidFill>
                <a:latin typeface="Symbol" charset="0"/>
              </a:rPr>
              <a:t>)</a:t>
            </a:r>
            <a:endParaRPr lang="en-US" sz="2000" dirty="0">
              <a:solidFill>
                <a:srgbClr val="008000"/>
              </a:solidFill>
              <a:latin typeface="Symbo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2477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4</a:t>
            </a:fld>
            <a:endParaRPr lang="en-US" dirty="0"/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535" y="458670"/>
            <a:ext cx="2940327" cy="1305145"/>
          </a:xfrm>
          <a:prstGeom prst="rect">
            <a:avLst/>
          </a:prstGeom>
        </p:spPr>
      </p:pic>
      <p:pic>
        <p:nvPicPr>
          <p:cNvPr id="3" name="Bild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875" y="458670"/>
            <a:ext cx="4597400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68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996" y="2483896"/>
            <a:ext cx="3976380" cy="3466802"/>
          </a:xfrm>
          <a:prstGeom prst="rect">
            <a:avLst/>
          </a:prstGeom>
        </p:spPr>
      </p:pic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5</a:t>
            </a:fld>
            <a:endParaRPr lang="en-US" dirty="0"/>
          </a:p>
        </p:txBody>
      </p:sp>
      <p:cxnSp>
        <p:nvCxnSpPr>
          <p:cNvPr id="4" name="Gerade Verbindung mit Pfeil 3"/>
          <p:cNvCxnSpPr/>
          <p:nvPr/>
        </p:nvCxnSpPr>
        <p:spPr bwMode="auto">
          <a:xfrm>
            <a:off x="5943110" y="4239090"/>
            <a:ext cx="1935215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E2001A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5" name="Gerade Verbindung mit Pfeil 14"/>
          <p:cNvCxnSpPr/>
          <p:nvPr/>
        </p:nvCxnSpPr>
        <p:spPr bwMode="auto">
          <a:xfrm rot="16200000">
            <a:off x="5920608" y="4216587"/>
            <a:ext cx="1935215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800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17" name="Rechteck 16"/>
          <p:cNvSpPr/>
          <p:nvPr/>
        </p:nvSpPr>
        <p:spPr>
          <a:xfrm>
            <a:off x="7244961" y="4059070"/>
            <a:ext cx="363334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E2001A"/>
                </a:solidFill>
                <a:sym typeface="Symbol" charset="0"/>
              </a:rPr>
              <a:t>s</a:t>
            </a:r>
            <a:r>
              <a:rPr lang="de-DE" sz="1600" baseline="-25000" dirty="0" smtClean="0">
                <a:solidFill>
                  <a:srgbClr val="E2001A"/>
                </a:solidFill>
                <a:sym typeface="Symbol" charset="0"/>
              </a:rPr>
              <a:t>1</a:t>
            </a:r>
            <a:endParaRPr lang="de-DE" sz="1600" baseline="-25000" dirty="0">
              <a:solidFill>
                <a:srgbClr val="E2001A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708195" y="3429000"/>
            <a:ext cx="363334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008000"/>
                </a:solidFill>
                <a:sym typeface="Symbol" charset="0"/>
              </a:rPr>
              <a:t>s</a:t>
            </a:r>
            <a:r>
              <a:rPr lang="de-DE" sz="1600" baseline="-25000" dirty="0">
                <a:solidFill>
                  <a:srgbClr val="008000"/>
                </a:solidFill>
                <a:sym typeface="Symbol" charset="0"/>
              </a:rPr>
              <a:t>2</a:t>
            </a:r>
            <a:endParaRPr lang="de-DE" sz="1600" baseline="-25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1455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6</a:t>
            </a:fld>
            <a:endParaRPr lang="en-US" dirty="0"/>
          </a:p>
        </p:txBody>
      </p:sp>
      <p:grpSp>
        <p:nvGrpSpPr>
          <p:cNvPr id="9" name="Gruppierung 8"/>
          <p:cNvGrpSpPr/>
          <p:nvPr/>
        </p:nvGrpSpPr>
        <p:grpSpPr>
          <a:xfrm>
            <a:off x="5673080" y="1088740"/>
            <a:ext cx="3960439" cy="3452904"/>
            <a:chOff x="4907995" y="2483895"/>
            <a:chExt cx="3960439" cy="3452904"/>
          </a:xfrm>
        </p:grpSpPr>
        <p:pic>
          <p:nvPicPr>
            <p:cNvPr id="10" name="Bild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7995" y="2483895"/>
              <a:ext cx="3960439" cy="3452904"/>
            </a:xfrm>
            <a:prstGeom prst="rect">
              <a:avLst/>
            </a:prstGeom>
          </p:spPr>
        </p:pic>
        <p:cxnSp>
          <p:nvCxnSpPr>
            <p:cNvPr id="11" name="Gerade Verbindung mit Pfeil 10"/>
            <p:cNvCxnSpPr/>
            <p:nvPr/>
          </p:nvCxnSpPr>
          <p:spPr bwMode="auto">
            <a:xfrm>
              <a:off x="5943110" y="4239090"/>
              <a:ext cx="1935215" cy="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E2001A"/>
              </a:solidFill>
              <a:prstDash val="solid"/>
              <a:round/>
              <a:headEnd type="arrow"/>
              <a:tailEnd type="arrow"/>
            </a:ln>
            <a:effectLst/>
          </p:spPr>
        </p:cxnSp>
        <p:cxnSp>
          <p:nvCxnSpPr>
            <p:cNvPr id="12" name="Gerade Verbindung mit Pfeil 11"/>
            <p:cNvCxnSpPr/>
            <p:nvPr/>
          </p:nvCxnSpPr>
          <p:spPr bwMode="auto">
            <a:xfrm rot="16200000">
              <a:off x="5920608" y="4216587"/>
              <a:ext cx="1935215" cy="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3" name="Rechteck 12"/>
            <p:cNvSpPr/>
            <p:nvPr/>
          </p:nvSpPr>
          <p:spPr>
            <a:xfrm>
              <a:off x="7244961" y="4059070"/>
              <a:ext cx="363334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de-DE" sz="1600" dirty="0" smtClean="0">
                  <a:solidFill>
                    <a:srgbClr val="E2001A"/>
                  </a:solidFill>
                  <a:sym typeface="Symbol" charset="0"/>
                </a:rPr>
                <a:t>s</a:t>
              </a:r>
              <a:r>
                <a:rPr lang="de-DE" sz="1600" baseline="-25000" dirty="0" smtClean="0">
                  <a:solidFill>
                    <a:srgbClr val="E2001A"/>
                  </a:solidFill>
                  <a:sym typeface="Symbol" charset="0"/>
                </a:rPr>
                <a:t>1</a:t>
              </a:r>
              <a:endParaRPr lang="de-DE" sz="1600" baseline="-25000" dirty="0">
                <a:solidFill>
                  <a:srgbClr val="E2001A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6708195" y="3429000"/>
              <a:ext cx="363334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de-DE" sz="1600" dirty="0" smtClean="0">
                  <a:solidFill>
                    <a:srgbClr val="0000FF"/>
                  </a:solidFill>
                  <a:sym typeface="Symbol" charset="0"/>
                </a:rPr>
                <a:t>s</a:t>
              </a:r>
              <a:r>
                <a:rPr lang="de-DE" sz="1600" baseline="-25000" dirty="0">
                  <a:solidFill>
                    <a:srgbClr val="0000FF"/>
                  </a:solidFill>
                  <a:sym typeface="Symbol" charset="0"/>
                </a:rPr>
                <a:t>2</a:t>
              </a:r>
              <a:endParaRPr lang="de-DE" sz="1600" baseline="-25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6" name="Gruppierung 15"/>
          <p:cNvGrpSpPr/>
          <p:nvPr/>
        </p:nvGrpSpPr>
        <p:grpSpPr>
          <a:xfrm>
            <a:off x="11342" y="773705"/>
            <a:ext cx="4999251" cy="3754025"/>
            <a:chOff x="898854" y="2258870"/>
            <a:chExt cx="4999251" cy="3754025"/>
          </a:xfrm>
        </p:grpSpPr>
        <p:pic>
          <p:nvPicPr>
            <p:cNvPr id="19" name="Bild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2610" y="2573905"/>
              <a:ext cx="3944480" cy="3438990"/>
            </a:xfrm>
            <a:prstGeom prst="rect">
              <a:avLst/>
            </a:prstGeom>
          </p:spPr>
        </p:pic>
        <p:sp>
          <p:nvSpPr>
            <p:cNvPr id="20" name="Rechteck 19"/>
            <p:cNvSpPr/>
            <p:nvPr/>
          </p:nvSpPr>
          <p:spPr>
            <a:xfrm>
              <a:off x="5201781" y="4149080"/>
              <a:ext cx="696324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el-GR" sz="1600" dirty="0" smtClean="0">
                  <a:solidFill>
                    <a:srgbClr val="5C6971"/>
                  </a:solidFill>
                  <a:sym typeface="Symbol" charset="0"/>
                </a:rPr>
                <a:t>Φ</a:t>
              </a:r>
              <a:r>
                <a:rPr lang="de-DE" sz="1600" dirty="0" smtClean="0">
                  <a:solidFill>
                    <a:srgbClr val="5C6971"/>
                  </a:solidFill>
                  <a:sym typeface="Symbol" charset="0"/>
                </a:rPr>
                <a:t> = 0</a:t>
              </a:r>
              <a:endParaRPr lang="de-DE" sz="1600" dirty="0">
                <a:solidFill>
                  <a:srgbClr val="5C6971"/>
                </a:solidFill>
              </a:endParaRPr>
            </a:p>
          </p:txBody>
        </p:sp>
        <p:sp>
          <p:nvSpPr>
            <p:cNvPr id="21" name="Freihandform 20"/>
            <p:cNvSpPr/>
            <p:nvPr/>
          </p:nvSpPr>
          <p:spPr>
            <a:xfrm flipV="1">
              <a:off x="4322930" y="3068960"/>
              <a:ext cx="635548" cy="1263896"/>
            </a:xfrm>
            <a:custGeom>
              <a:avLst/>
              <a:gdLst>
                <a:gd name="connsiteX0" fmla="*/ 680553 w 680553"/>
                <a:gd name="connsiteY0" fmla="*/ 0 h 1263896"/>
                <a:gd name="connsiteX1" fmla="*/ 650172 w 680553"/>
                <a:gd name="connsiteY1" fmla="*/ 291668 h 1263896"/>
                <a:gd name="connsiteX2" fmla="*/ 552950 w 680553"/>
                <a:gd name="connsiteY2" fmla="*/ 571184 h 1263896"/>
                <a:gd name="connsiteX3" fmla="*/ 413193 w 680553"/>
                <a:gd name="connsiteY3" fmla="*/ 838546 h 1263896"/>
                <a:gd name="connsiteX4" fmla="*/ 218749 w 680553"/>
                <a:gd name="connsiteY4" fmla="*/ 1069450 h 1263896"/>
                <a:gd name="connsiteX5" fmla="*/ 0 w 680553"/>
                <a:gd name="connsiteY5" fmla="*/ 1263896 h 126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0553" h="1263896">
                  <a:moveTo>
                    <a:pt x="680553" y="0"/>
                  </a:moveTo>
                  <a:cubicBezTo>
                    <a:pt x="675996" y="98235"/>
                    <a:pt x="671439" y="196471"/>
                    <a:pt x="650172" y="291668"/>
                  </a:cubicBezTo>
                  <a:cubicBezTo>
                    <a:pt x="628905" y="386865"/>
                    <a:pt x="592446" y="480038"/>
                    <a:pt x="552950" y="571184"/>
                  </a:cubicBezTo>
                  <a:cubicBezTo>
                    <a:pt x="513454" y="662330"/>
                    <a:pt x="468893" y="755502"/>
                    <a:pt x="413193" y="838546"/>
                  </a:cubicBezTo>
                  <a:cubicBezTo>
                    <a:pt x="357493" y="921590"/>
                    <a:pt x="287614" y="998558"/>
                    <a:pt x="218749" y="1069450"/>
                  </a:cubicBezTo>
                  <a:cubicBezTo>
                    <a:pt x="149884" y="1140342"/>
                    <a:pt x="0" y="1263896"/>
                    <a:pt x="0" y="1263896"/>
                  </a:cubicBezTo>
                </a:path>
              </a:pathLst>
            </a:custGeom>
            <a:ln w="12700" cmpd="sng">
              <a:solidFill>
                <a:srgbClr val="FF6600"/>
              </a:solidFill>
              <a:headEnd type="none"/>
              <a:tailEnd type="arrow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ts val="413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3017785" y="2258870"/>
              <a:ext cx="894896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el-GR" sz="1600" dirty="0" smtClean="0">
                  <a:solidFill>
                    <a:srgbClr val="5C6971"/>
                  </a:solidFill>
                  <a:sym typeface="Symbol" charset="0"/>
                </a:rPr>
                <a:t>Φ</a:t>
              </a:r>
              <a:r>
                <a:rPr lang="de-DE" sz="1600" dirty="0" smtClean="0">
                  <a:solidFill>
                    <a:srgbClr val="5C6971"/>
                  </a:solidFill>
                  <a:sym typeface="Symbol" charset="0"/>
                </a:rPr>
                <a:t> = </a:t>
              </a:r>
              <a:r>
                <a:rPr lang="el-GR" sz="1600" dirty="0" smtClean="0">
                  <a:solidFill>
                    <a:srgbClr val="5C6971"/>
                  </a:solidFill>
                  <a:sym typeface="Symbol" charset="0"/>
                </a:rPr>
                <a:t>π</a:t>
              </a:r>
              <a:r>
                <a:rPr lang="de-DE" sz="1600" dirty="0" smtClean="0">
                  <a:solidFill>
                    <a:srgbClr val="5C6971"/>
                  </a:solidFill>
                  <a:sym typeface="Symbol" charset="0"/>
                </a:rPr>
                <a:t>/2</a:t>
              </a:r>
              <a:endParaRPr lang="de-DE" sz="1600" dirty="0">
                <a:solidFill>
                  <a:srgbClr val="5C697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898854" y="4104075"/>
              <a:ext cx="723776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el-GR" sz="1600" dirty="0" smtClean="0">
                  <a:solidFill>
                    <a:srgbClr val="5C6971"/>
                  </a:solidFill>
                  <a:sym typeface="Symbol" charset="0"/>
                </a:rPr>
                <a:t>Φ</a:t>
              </a:r>
              <a:r>
                <a:rPr lang="de-DE" sz="1600" dirty="0" smtClean="0">
                  <a:solidFill>
                    <a:srgbClr val="5C6971"/>
                  </a:solidFill>
                  <a:sym typeface="Symbol" charset="0"/>
                </a:rPr>
                <a:t> = </a:t>
              </a:r>
              <a:r>
                <a:rPr lang="el-GR" sz="1600" dirty="0" smtClean="0">
                  <a:solidFill>
                    <a:srgbClr val="5C6971"/>
                  </a:solidFill>
                  <a:sym typeface="Symbol" charset="0"/>
                </a:rPr>
                <a:t>π</a:t>
              </a:r>
              <a:endParaRPr lang="de-DE" sz="1600" dirty="0">
                <a:solidFill>
                  <a:srgbClr val="5C697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502950" y="4779150"/>
              <a:ext cx="1350048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2001A"/>
              </a:solidFill>
            </a:ln>
          </p:spPr>
          <p:txBody>
            <a:bodyPr wrap="none">
              <a:spAutoFit/>
            </a:bodyPr>
            <a:lstStyle/>
            <a:p>
              <a:r>
                <a:rPr lang="de-DE" sz="1600" dirty="0" err="1" smtClean="0">
                  <a:solidFill>
                    <a:srgbClr val="5C6971"/>
                  </a:solidFill>
                  <a:sym typeface="Symbol" charset="0"/>
                </a:rPr>
                <a:t>u</a:t>
              </a:r>
              <a:r>
                <a:rPr lang="de-DE" sz="1600" baseline="-25000" dirty="0" err="1" smtClean="0">
                  <a:solidFill>
                    <a:srgbClr val="5C6971"/>
                  </a:solidFill>
                  <a:sym typeface="Symbol" charset="0"/>
                </a:rPr>
                <a:t>PSK</a:t>
              </a:r>
              <a:r>
                <a:rPr lang="de-DE" sz="1600" dirty="0" smtClean="0">
                  <a:solidFill>
                    <a:srgbClr val="5C6971"/>
                  </a:solidFill>
                  <a:sym typeface="Symbol" charset="0"/>
                </a:rPr>
                <a:t> = 1 * </a:t>
              </a:r>
              <a:r>
                <a:rPr lang="de-DE" sz="1600" dirty="0" err="1" smtClean="0">
                  <a:solidFill>
                    <a:srgbClr val="5C6971"/>
                  </a:solidFill>
                  <a:sym typeface="Symbol" charset="0"/>
                </a:rPr>
                <a:t>u</a:t>
              </a:r>
              <a:r>
                <a:rPr lang="de-DE" sz="1600" baseline="-25000" dirty="0" err="1" smtClean="0">
                  <a:solidFill>
                    <a:srgbClr val="5C6971"/>
                  </a:solidFill>
                  <a:sym typeface="Symbol" charset="0"/>
                </a:rPr>
                <a:t>T</a:t>
              </a:r>
              <a:endParaRPr lang="de-DE" sz="1600" baseline="-25000" dirty="0">
                <a:solidFill>
                  <a:srgbClr val="5C6971"/>
                </a:solidFill>
              </a:endParaRPr>
            </a:p>
          </p:txBody>
        </p:sp>
        <p:cxnSp>
          <p:nvCxnSpPr>
            <p:cNvPr id="25" name="Gerade Verbindung mit Pfeil 24"/>
            <p:cNvCxnSpPr>
              <a:stCxn id="24" idx="0"/>
            </p:cNvCxnSpPr>
            <p:nvPr/>
          </p:nvCxnSpPr>
          <p:spPr bwMode="auto">
            <a:xfrm flipH="1" flipV="1">
              <a:off x="4953000" y="4374106"/>
              <a:ext cx="224974" cy="4050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E2001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6" name="Rechteck 25"/>
            <p:cNvSpPr/>
            <p:nvPr/>
          </p:nvSpPr>
          <p:spPr>
            <a:xfrm>
              <a:off x="1397605" y="4755631"/>
              <a:ext cx="1418376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2001A"/>
              </a:solidFill>
            </a:ln>
          </p:spPr>
          <p:txBody>
            <a:bodyPr wrap="none">
              <a:spAutoFit/>
            </a:bodyPr>
            <a:lstStyle/>
            <a:p>
              <a:r>
                <a:rPr lang="de-DE" sz="1600" dirty="0" err="1" smtClean="0">
                  <a:solidFill>
                    <a:srgbClr val="5C6971"/>
                  </a:solidFill>
                  <a:sym typeface="Symbol" charset="0"/>
                </a:rPr>
                <a:t>u</a:t>
              </a:r>
              <a:r>
                <a:rPr lang="de-DE" sz="1600" baseline="-25000" dirty="0" err="1" smtClean="0">
                  <a:solidFill>
                    <a:srgbClr val="5C6971"/>
                  </a:solidFill>
                  <a:sym typeface="Symbol" charset="0"/>
                </a:rPr>
                <a:t>PSK</a:t>
              </a:r>
              <a:r>
                <a:rPr lang="de-DE" sz="1600" dirty="0" smtClean="0">
                  <a:solidFill>
                    <a:srgbClr val="5C6971"/>
                  </a:solidFill>
                  <a:sym typeface="Symbol" charset="0"/>
                </a:rPr>
                <a:t> = -1 * </a:t>
              </a:r>
              <a:r>
                <a:rPr lang="de-DE" sz="1600" dirty="0" err="1" smtClean="0">
                  <a:solidFill>
                    <a:srgbClr val="5C6971"/>
                  </a:solidFill>
                  <a:sym typeface="Symbol" charset="0"/>
                </a:rPr>
                <a:t>u</a:t>
              </a:r>
              <a:r>
                <a:rPr lang="de-DE" sz="1600" baseline="-25000" dirty="0" err="1" smtClean="0">
                  <a:solidFill>
                    <a:srgbClr val="5C6971"/>
                  </a:solidFill>
                  <a:sym typeface="Symbol" charset="0"/>
                </a:rPr>
                <a:t>T</a:t>
              </a:r>
              <a:endParaRPr lang="de-DE" sz="1600" baseline="-25000" dirty="0">
                <a:solidFill>
                  <a:srgbClr val="5C6971"/>
                </a:solidFill>
              </a:endParaRPr>
            </a:p>
          </p:txBody>
        </p:sp>
        <p:cxnSp>
          <p:nvCxnSpPr>
            <p:cNvPr id="27" name="Gerade Verbindung mit Pfeil 26"/>
            <p:cNvCxnSpPr/>
            <p:nvPr/>
          </p:nvCxnSpPr>
          <p:spPr bwMode="auto">
            <a:xfrm flipH="1" flipV="1">
              <a:off x="1892660" y="4374105"/>
              <a:ext cx="10172" cy="40504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E2001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19178513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7</a:t>
            </a:fld>
            <a:endParaRPr lang="en-US" dirty="0"/>
          </a:p>
        </p:txBody>
      </p:sp>
      <p:pic>
        <p:nvPicPr>
          <p:cNvPr id="32" name="Bild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54" y="1935214"/>
            <a:ext cx="4950550" cy="954134"/>
          </a:xfrm>
          <a:prstGeom prst="rect">
            <a:avLst/>
          </a:prstGeom>
        </p:spPr>
      </p:pic>
      <p:pic>
        <p:nvPicPr>
          <p:cNvPr id="31" name="Bild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4" y="945104"/>
            <a:ext cx="4950550" cy="977497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5" y="0"/>
            <a:ext cx="4950550" cy="977496"/>
          </a:xfrm>
          <a:prstGeom prst="rect">
            <a:avLst/>
          </a:prstGeom>
        </p:spPr>
      </p:pic>
      <p:sp>
        <p:nvSpPr>
          <p:cNvPr id="20" name="Textfeld 19"/>
          <p:cNvSpPr txBox="1"/>
          <p:nvPr/>
        </p:nvSpPr>
        <p:spPr>
          <a:xfrm>
            <a:off x="4547954" y="450049"/>
            <a:ext cx="405045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4547953" y="1305144"/>
            <a:ext cx="405045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4547954" y="2295254"/>
            <a:ext cx="405045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grpSp>
        <p:nvGrpSpPr>
          <p:cNvPr id="36" name="Gruppierung 35"/>
          <p:cNvGrpSpPr/>
          <p:nvPr/>
        </p:nvGrpSpPr>
        <p:grpSpPr>
          <a:xfrm>
            <a:off x="47455" y="2933945"/>
            <a:ext cx="4966266" cy="3382386"/>
            <a:chOff x="5043010" y="818710"/>
            <a:chExt cx="4966266" cy="3382386"/>
          </a:xfrm>
        </p:grpSpPr>
        <p:pic>
          <p:nvPicPr>
            <p:cNvPr id="34" name="Bild 3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43010" y="1763815"/>
              <a:ext cx="4966266" cy="990110"/>
            </a:xfrm>
            <a:prstGeom prst="rect">
              <a:avLst/>
            </a:prstGeom>
          </p:spPr>
        </p:pic>
        <p:pic>
          <p:nvPicPr>
            <p:cNvPr id="33" name="Bild 3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43010" y="818710"/>
              <a:ext cx="4950550" cy="872240"/>
            </a:xfrm>
            <a:prstGeom prst="rect">
              <a:avLst/>
            </a:prstGeom>
          </p:spPr>
        </p:pic>
        <p:pic>
          <p:nvPicPr>
            <p:cNvPr id="11" name="Bild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43010" y="2843935"/>
              <a:ext cx="4950550" cy="1357161"/>
            </a:xfrm>
            <a:prstGeom prst="rect">
              <a:avLst/>
            </a:prstGeom>
          </p:spPr>
        </p:pic>
        <p:sp>
          <p:nvSpPr>
            <p:cNvPr id="24" name="Textfeld 23"/>
            <p:cNvSpPr txBox="1"/>
            <p:nvPr/>
          </p:nvSpPr>
          <p:spPr>
            <a:xfrm>
              <a:off x="9363490" y="1133745"/>
              <a:ext cx="540059" cy="369332"/>
            </a:xfrm>
            <a:prstGeom prst="rect">
              <a:avLst/>
            </a:prstGeom>
            <a:solidFill>
              <a:srgbClr val="FFFFCC"/>
            </a:solidFill>
            <a:ln>
              <a:solidFill>
                <a:srgbClr val="E2001A"/>
              </a:solidFill>
            </a:ln>
          </p:spPr>
          <p:txBody>
            <a:bodyPr wrap="square" rtlCol="0">
              <a:spAutoFit/>
            </a:bodyPr>
            <a:lstStyle/>
            <a:p>
              <a:endParaRPr lang="de-DE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9423617" y="2168860"/>
              <a:ext cx="524937" cy="369332"/>
            </a:xfrm>
            <a:prstGeom prst="rect">
              <a:avLst/>
            </a:prstGeom>
            <a:solidFill>
              <a:srgbClr val="FFFFCC"/>
            </a:solidFill>
            <a:ln>
              <a:solidFill>
                <a:srgbClr val="E2001A"/>
              </a:solidFill>
            </a:ln>
          </p:spPr>
          <p:txBody>
            <a:bodyPr wrap="square" rtlCol="0">
              <a:spAutoFit/>
            </a:bodyPr>
            <a:lstStyle/>
            <a:p>
              <a:endParaRPr lang="de-DE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9498506" y="3429000"/>
              <a:ext cx="450050" cy="369332"/>
            </a:xfrm>
            <a:prstGeom prst="rect">
              <a:avLst/>
            </a:prstGeom>
            <a:solidFill>
              <a:srgbClr val="FFFFCC"/>
            </a:solidFill>
            <a:ln>
              <a:solidFill>
                <a:srgbClr val="E2001A"/>
              </a:solidFill>
            </a:ln>
          </p:spPr>
          <p:txBody>
            <a:bodyPr wrap="square" rtlCol="0">
              <a:spAutoFit/>
            </a:bodyPr>
            <a:lstStyle/>
            <a:p>
              <a:endParaRPr lang="de-DE" dirty="0"/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7203250" y="873296"/>
              <a:ext cx="495055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de-DE" sz="800" dirty="0"/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7293260" y="1763815"/>
              <a:ext cx="495055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de-DE" sz="8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7293260" y="2888940"/>
              <a:ext cx="495055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de-DE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643041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8</a:t>
            </a:fld>
            <a:endParaRPr lang="en-US" dirty="0"/>
          </a:p>
        </p:txBody>
      </p:sp>
      <p:pic>
        <p:nvPicPr>
          <p:cNvPr id="32" name="Bild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92" y="98630"/>
            <a:ext cx="4950550" cy="954134"/>
          </a:xfrm>
          <a:prstGeom prst="rect">
            <a:avLst/>
          </a:prstGeom>
        </p:spPr>
      </p:pic>
      <p:pic>
        <p:nvPicPr>
          <p:cNvPr id="31" name="Bild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2" y="1043735"/>
            <a:ext cx="4950550" cy="977497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92" y="2078850"/>
            <a:ext cx="4950550" cy="1357161"/>
          </a:xfrm>
          <a:prstGeom prst="rect">
            <a:avLst/>
          </a:prstGeom>
        </p:spPr>
      </p:pic>
      <p:sp>
        <p:nvSpPr>
          <p:cNvPr id="20" name="Textfeld 19"/>
          <p:cNvSpPr txBox="1"/>
          <p:nvPr/>
        </p:nvSpPr>
        <p:spPr>
          <a:xfrm>
            <a:off x="4536492" y="368660"/>
            <a:ext cx="405045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4536492" y="1439199"/>
            <a:ext cx="405045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9423618" y="2204284"/>
            <a:ext cx="524937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4536492" y="2663915"/>
            <a:ext cx="450050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7203251" y="908720"/>
            <a:ext cx="495055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de-DE" sz="800" dirty="0"/>
          </a:p>
        </p:txBody>
      </p:sp>
      <p:sp>
        <p:nvSpPr>
          <p:cNvPr id="28" name="Textfeld 27"/>
          <p:cNvSpPr txBox="1"/>
          <p:nvPr/>
        </p:nvSpPr>
        <p:spPr>
          <a:xfrm>
            <a:off x="7293261" y="1799239"/>
            <a:ext cx="495055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de-DE" sz="800" dirty="0"/>
          </a:p>
        </p:txBody>
      </p:sp>
      <p:sp>
        <p:nvSpPr>
          <p:cNvPr id="29" name="Textfeld 28"/>
          <p:cNvSpPr txBox="1"/>
          <p:nvPr/>
        </p:nvSpPr>
        <p:spPr>
          <a:xfrm>
            <a:off x="2196232" y="2078850"/>
            <a:ext cx="495055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de-DE" sz="800" dirty="0"/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8" y="3429000"/>
            <a:ext cx="4979404" cy="1149093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4322930" y="3834045"/>
            <a:ext cx="585065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5" y="4554125"/>
            <a:ext cx="4996160" cy="1152960"/>
          </a:xfrm>
          <a:prstGeom prst="rect">
            <a:avLst/>
          </a:prstGeom>
        </p:spPr>
      </p:pic>
      <p:sp>
        <p:nvSpPr>
          <p:cNvPr id="24" name="Textfeld 23"/>
          <p:cNvSpPr txBox="1"/>
          <p:nvPr/>
        </p:nvSpPr>
        <p:spPr>
          <a:xfrm>
            <a:off x="4322930" y="4914165"/>
            <a:ext cx="585065" cy="369332"/>
          </a:xfrm>
          <a:prstGeom prst="rect">
            <a:avLst/>
          </a:prstGeom>
          <a:solidFill>
            <a:srgbClr val="FFFFCC"/>
          </a:solidFill>
          <a:ln>
            <a:solidFill>
              <a:srgbClr val="E2001A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617927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810125" y="6401190"/>
            <a:ext cx="284163" cy="313175"/>
          </a:xfrm>
          <a:prstGeom prst="rect">
            <a:avLst/>
          </a:prstGeom>
        </p:spPr>
        <p:txBody>
          <a:bodyPr/>
          <a:lstStyle/>
          <a:p>
            <a:fld id="{43D6280E-394E-4341-896C-35DB9E220FB5}" type="slidenum">
              <a:rPr lang="en-US"/>
              <a:pPr/>
              <a:t>9</a:t>
            </a:fld>
            <a:endParaRPr lang="en-US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10" y="773705"/>
            <a:ext cx="3314700" cy="1092200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915" y="773705"/>
            <a:ext cx="45974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3053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Leere Präsentation">
  <a:themeElements>
    <a:clrScheme name="Benutzerdefinier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BFBFBF"/>
      </a:folHlink>
    </a:clrScheme>
    <a:fontScheme name="Leere Präsentation">
      <a:majorFont>
        <a:latin typeface="Arial"/>
        <a:ea typeface="ヒラギノ角ゴ ProN W3"/>
        <a:cs typeface="ヒラギノ角ゴ ProN W3"/>
      </a:majorFont>
      <a:minorFont>
        <a:latin typeface="Arial"/>
        <a:ea typeface="ヒラギノ角ゴ ProN W3"/>
        <a:cs typeface="ヒラギノ角ゴ ProN W3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413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413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350</Words>
  <Characters>0</Characters>
  <Application>Microsoft Macintosh PowerPoint</Application>
  <PresentationFormat>A4-Papier (210x297 mm)</PresentationFormat>
  <Lines>0</Lines>
  <Paragraphs>136</Paragraphs>
  <Slides>27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28" baseType="lpstr">
      <vt:lpstr>Leere 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Stephan Rupp</dc:creator>
  <cp:keywords/>
  <dc:description/>
  <cp:lastModifiedBy>Stephan Rupp</cp:lastModifiedBy>
  <cp:revision>343</cp:revision>
  <cp:lastPrinted>2014-04-05T10:32:31Z</cp:lastPrinted>
  <dcterms:modified xsi:type="dcterms:W3CDTF">2017-10-17T19:54:49Z</dcterms:modified>
</cp:coreProperties>
</file>