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9"/>
  </p:notesMasterIdLst>
  <p:sldIdLst>
    <p:sldId id="256" r:id="rId2"/>
    <p:sldId id="319" r:id="rId3"/>
    <p:sldId id="520" r:id="rId4"/>
    <p:sldId id="511" r:id="rId5"/>
    <p:sldId id="535" r:id="rId6"/>
    <p:sldId id="512" r:id="rId7"/>
    <p:sldId id="521" r:id="rId8"/>
    <p:sldId id="522" r:id="rId9"/>
    <p:sldId id="510" r:id="rId10"/>
    <p:sldId id="514" r:id="rId11"/>
    <p:sldId id="525" r:id="rId12"/>
    <p:sldId id="515" r:id="rId13"/>
    <p:sldId id="516" r:id="rId14"/>
    <p:sldId id="526" r:id="rId15"/>
    <p:sldId id="528" r:id="rId16"/>
    <p:sldId id="539" r:id="rId17"/>
    <p:sldId id="534" r:id="rId18"/>
    <p:sldId id="527" r:id="rId19"/>
    <p:sldId id="523" r:id="rId20"/>
    <p:sldId id="524" r:id="rId21"/>
    <p:sldId id="518" r:id="rId22"/>
    <p:sldId id="538" r:id="rId23"/>
    <p:sldId id="540" r:id="rId24"/>
    <p:sldId id="541" r:id="rId25"/>
    <p:sldId id="542" r:id="rId26"/>
    <p:sldId id="529" r:id="rId27"/>
    <p:sldId id="509" r:id="rId28"/>
  </p:sldIdLst>
  <p:sldSz cx="9906000" cy="6858000" type="A4"/>
  <p:notesSz cx="6858000" cy="9144000"/>
  <p:defaultTextStyle>
    <a:defPPr>
      <a:defRPr lang="en-US"/>
    </a:defPPr>
    <a:lvl1pPr algn="l" rtl="0" fontAlgn="base">
      <a:spcBef>
        <a:spcPts val="413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ts val="413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ts val="413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ts val="413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ts val="413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AF52"/>
    <a:srgbClr val="E2001A"/>
    <a:srgbClr val="5C6971"/>
    <a:srgbClr val="FFFF66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09" autoAdjust="0"/>
  </p:normalViewPr>
  <p:slideViewPr>
    <p:cSldViewPr>
      <p:cViewPr varScale="1">
        <p:scale>
          <a:sx n="106" d="100"/>
          <a:sy n="106" d="100"/>
        </p:scale>
        <p:origin x="-496" y="-10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56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6" Type="http://schemas.openxmlformats.org/officeDocument/2006/relationships/image" Target="../media/image44.emf"/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0376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079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  <a:ln/>
        </p:spPr>
        <p:txBody>
          <a:bodyPr/>
          <a:lstStyle/>
          <a:p>
            <a:fld id="{7ABC825F-0519-6D49-AE63-178C67C96DF5}" type="slidenum">
              <a:rPr lang="de-DE"/>
              <a:pPr/>
              <a:t>3</a:t>
            </a:fld>
            <a:endParaRPr lang="de-DE"/>
          </a:p>
        </p:txBody>
      </p:sp>
      <p:sp>
        <p:nvSpPr>
          <p:cNvPr id="215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6175" cy="34305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117" y="4360692"/>
            <a:ext cx="5009767" cy="4079923"/>
          </a:xfrm>
        </p:spPr>
        <p:txBody>
          <a:bodyPr lIns="88695" tIns="44346" rIns="88695" bIns="44346" anchor="t"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073882" y="6399330"/>
            <a:ext cx="284163" cy="279400"/>
          </a:xfrm>
        </p:spPr>
        <p:txBody>
          <a:bodyPr/>
          <a:lstStyle>
            <a:lvl1pPr>
              <a:defRPr/>
            </a:lvl1pPr>
          </a:lstStyle>
          <a:p>
            <a:fld id="{A371995E-4ED6-43CD-B6A5-E34F11F9751A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0200"/>
            <a:ext cx="8534400" cy="46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13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77900"/>
            <a:ext cx="85344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028877" y="6399330"/>
            <a:ext cx="284163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fld id="{BA97FCF7-B80B-422F-BECD-C37B9F1AEEC4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767535" y="6399330"/>
            <a:ext cx="3992689" cy="18466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Kommunikationstechnik</a:t>
            </a:r>
            <a:r>
              <a:rPr lang="en-US" sz="1200" baseline="0" dirty="0" smtClean="0">
                <a:solidFill>
                  <a:schemeClr val="tx1"/>
                </a:solidFill>
                <a:cs typeface="Arial" charset="0"/>
              </a:rPr>
              <a:t> B</a:t>
            </a:r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1, </a:t>
            </a:r>
            <a:r>
              <a:rPr lang="en-US" sz="1200" dirty="0">
                <a:solidFill>
                  <a:schemeClr val="tx1"/>
                </a:solidFill>
                <a:cs typeface="Arial" charset="0"/>
              </a:rPr>
              <a:t>S. </a:t>
            </a:r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Rupp, A. </a:t>
            </a:r>
            <a:r>
              <a:rPr lang="en-US" sz="1200" dirty="0" err="1" smtClean="0">
                <a:solidFill>
                  <a:schemeClr val="tx1"/>
                </a:solidFill>
                <a:cs typeface="Arial" charset="0"/>
              </a:rPr>
              <a:t>Gärtner-Niemann</a:t>
            </a:r>
            <a:endParaRPr lang="en-US" sz="12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6528175" y="6399330"/>
            <a:ext cx="2684263" cy="184666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200" dirty="0">
                <a:solidFill>
                  <a:schemeClr val="tx1"/>
                </a:solidFill>
                <a:cs typeface="Arial" charset="0"/>
              </a:rPr>
              <a:t>4</a:t>
            </a:r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. </a:t>
            </a:r>
            <a:r>
              <a:rPr lang="en-US" sz="1200" dirty="0">
                <a:solidFill>
                  <a:schemeClr val="tx1"/>
                </a:solidFill>
                <a:cs typeface="Arial" charset="0"/>
              </a:rPr>
              <a:t>Semester, </a:t>
            </a:r>
            <a:r>
              <a:rPr lang="de-DE" sz="1200" noProof="0" dirty="0" smtClean="0">
                <a:solidFill>
                  <a:schemeClr val="tx1"/>
                </a:solidFill>
                <a:cs typeface="Arial" charset="0"/>
              </a:rPr>
              <a:t>Nachrichtentechnik</a:t>
            </a:r>
            <a:r>
              <a:rPr lang="en-US" sz="1200" dirty="0" smtClean="0">
                <a:solidFill>
                  <a:schemeClr val="tx1"/>
                </a:solidFill>
                <a:cs typeface="Arial" charset="0"/>
              </a:rPr>
              <a:t>, 2014</a:t>
            </a:r>
            <a:endParaRPr lang="en-US" sz="1200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 xmlns:p14="http://schemas.microsoft.com/office/powerpoint/2010/main"/>
  <p:hf hdr="0" ftr="0" dt="0"/>
  <p:txStyles>
    <p:titleStyle>
      <a:lvl1pPr marL="396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+mj-lt"/>
          <a:ea typeface="+mj-ea"/>
          <a:cs typeface="+mj-cs"/>
          <a:sym typeface="Arial" charset="0"/>
        </a:defRPr>
      </a:lvl1pPr>
      <a:lvl2pPr marL="396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2400">
          <a:solidFill>
            <a:srgbClr val="E2001A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06388" indent="-304800" algn="l" rtl="0" fontAlgn="base">
        <a:spcBef>
          <a:spcPts val="700"/>
        </a:spcBef>
        <a:spcAft>
          <a:spcPct val="0"/>
        </a:spcAft>
        <a:buClr>
          <a:srgbClr val="5C6971"/>
        </a:buClr>
        <a:buSzPct val="100000"/>
        <a:buFont typeface="Arial" charset="0"/>
        <a:buChar char="•"/>
        <a:defRPr sz="2400">
          <a:solidFill>
            <a:srgbClr val="5C6971"/>
          </a:solidFill>
          <a:latin typeface="+mn-lt"/>
          <a:ea typeface="+mn-ea"/>
          <a:cs typeface="+mn-cs"/>
          <a:sym typeface="Arial" charset="0"/>
        </a:defRPr>
      </a:lvl1pPr>
      <a:lvl2pPr marL="730250" indent="-284163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30188" algn="l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509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970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4272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8844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3416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7988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1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33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4" Type="http://schemas.openxmlformats.org/officeDocument/2006/relationships/image" Target="../media/image38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43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4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9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0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41.emf"/><Relationship Id="rId10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oleObject" Target="../embeddings/oleObject7.bin"/><Relationship Id="rId6" Type="http://schemas.openxmlformats.org/officeDocument/2006/relationships/image" Target="../media/image4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9" Type="http://schemas.openxmlformats.org/officeDocument/2006/relationships/image" Target="../media/image10.jpeg"/><Relationship Id="rId10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812540" y="1808820"/>
            <a:ext cx="8534400" cy="533515"/>
          </a:xfrm>
          <a:ln/>
        </p:spPr>
        <p:txBody>
          <a:bodyPr rIns="132026"/>
          <a:lstStyle/>
          <a:p>
            <a:r>
              <a:rPr lang="en-US" sz="3200" dirty="0" smtClean="0"/>
              <a:t>Kommunikationstechnik B </a:t>
            </a:r>
            <a:br>
              <a:rPr lang="en-US" sz="3200" dirty="0" smtClean="0"/>
            </a:br>
            <a:r>
              <a:rPr lang="en-US" sz="3200" dirty="0" smtClean="0"/>
              <a:t>Teil 1 – </a:t>
            </a:r>
            <a:r>
              <a:rPr lang="de-DE" sz="3200" smtClean="0"/>
              <a:t>Einführung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idx="1"/>
          </p:nvPr>
        </p:nvSpPr>
        <p:spPr>
          <a:xfrm>
            <a:off x="902550" y="3023955"/>
            <a:ext cx="8393850" cy="1125125"/>
          </a:xfrm>
          <a:ln/>
        </p:spPr>
        <p:txBody>
          <a:bodyPr rIns="132080"/>
          <a:lstStyle/>
          <a:p>
            <a:pPr marL="0" indent="0">
              <a:buNone/>
            </a:pPr>
            <a:r>
              <a:rPr lang="en-US" dirty="0"/>
              <a:t>Stephan Rupp</a:t>
            </a:r>
          </a:p>
          <a:p>
            <a:pPr marL="0" indent="0">
              <a:buNone/>
            </a:pPr>
            <a:r>
              <a:rPr lang="de-DE" dirty="0" smtClean="0"/>
              <a:t>Nachrichtentechnik</a:t>
            </a:r>
            <a:endParaRPr lang="de-DE" dirty="0"/>
          </a:p>
        </p:txBody>
      </p:sp>
      <p:pic>
        <p:nvPicPr>
          <p:cNvPr id="3073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00600"/>
            <a:ext cx="9906000" cy="165417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/>
          </p:cNvSpPr>
          <p:nvPr/>
        </p:nvSpPr>
        <p:spPr bwMode="auto">
          <a:xfrm>
            <a:off x="0" y="5434013"/>
            <a:ext cx="9918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67367" bIns="38100"/>
          <a:lstStyle/>
          <a:p>
            <a:pPr algn="ctr"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www.dhbw-stuttgart.de </a:t>
            </a:r>
          </a:p>
        </p:txBody>
      </p:sp>
      <p:pic>
        <p:nvPicPr>
          <p:cNvPr id="3075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520" y="368660"/>
            <a:ext cx="4519613" cy="719137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10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Amplitudenmodulation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977900"/>
            <a:ext cx="8534400" cy="740910"/>
          </a:xfrm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err="1" smtClean="0"/>
              <a:t>Prinzip</a:t>
            </a:r>
            <a:r>
              <a:rPr lang="en-US" dirty="0" smtClean="0"/>
              <a:t>: Amplitude des </a:t>
            </a:r>
            <a:r>
              <a:rPr lang="en-US" dirty="0" err="1" smtClean="0"/>
              <a:t>Trägers</a:t>
            </a:r>
            <a:r>
              <a:rPr lang="en-US" dirty="0" smtClean="0"/>
              <a:t> </a:t>
            </a:r>
            <a:r>
              <a:rPr lang="en-US" dirty="0" err="1" smtClean="0"/>
              <a:t>folgt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Nutzsignal</a:t>
            </a:r>
            <a:endParaRPr lang="de-DE" dirty="0" smtClean="0"/>
          </a:p>
          <a:p>
            <a:pPr marL="0" indent="0">
              <a:lnSpc>
                <a:spcPct val="150000"/>
              </a:lnSpc>
              <a:buClr>
                <a:srgbClr val="0000CC"/>
              </a:buClr>
              <a:buSzTx/>
              <a:buNone/>
            </a:pPr>
            <a:endParaRPr lang="de-DE" dirty="0" smtClean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30" y="1763815"/>
            <a:ext cx="4318000" cy="3263900"/>
          </a:xfrm>
          <a:prstGeom prst="rect">
            <a:avLst/>
          </a:prstGeom>
        </p:spPr>
      </p:pic>
      <p:grpSp>
        <p:nvGrpSpPr>
          <p:cNvPr id="6" name="Gruppierung 5"/>
          <p:cNvGrpSpPr/>
          <p:nvPr/>
        </p:nvGrpSpPr>
        <p:grpSpPr>
          <a:xfrm>
            <a:off x="8463390" y="2303875"/>
            <a:ext cx="837365" cy="1179422"/>
            <a:chOff x="8643410" y="2303875"/>
            <a:chExt cx="837365" cy="1179422"/>
          </a:xfrm>
        </p:grpSpPr>
        <p:pic>
          <p:nvPicPr>
            <p:cNvPr id="2" name="Bild 1" descr="087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410" y="2303875"/>
              <a:ext cx="837365" cy="837365"/>
            </a:xfrm>
            <a:prstGeom prst="rect">
              <a:avLst/>
            </a:prstGeom>
          </p:spPr>
        </p:pic>
        <p:sp>
          <p:nvSpPr>
            <p:cNvPr id="5" name="Textfeld 4"/>
            <p:cNvSpPr txBox="1"/>
            <p:nvPr/>
          </p:nvSpPr>
          <p:spPr>
            <a:xfrm>
              <a:off x="8778425" y="3113965"/>
              <a:ext cx="672254" cy="369332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Ü1.1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1241804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11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Amplitudenmodulatiom</a:t>
            </a:r>
            <a:endParaRPr lang="en-US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40" y="908720"/>
            <a:ext cx="78740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922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12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Amplitudenmodulation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err="1" smtClean="0"/>
              <a:t>Berechnung</a:t>
            </a:r>
            <a:r>
              <a:rPr lang="en-US" dirty="0" smtClean="0"/>
              <a:t> im </a:t>
            </a:r>
            <a:r>
              <a:rPr lang="en-US" dirty="0" err="1" smtClean="0"/>
              <a:t>Zeitbereich</a:t>
            </a:r>
            <a:endParaRPr lang="en-US" dirty="0" smtClean="0"/>
          </a:p>
          <a:p>
            <a:pPr marL="0" indent="0">
              <a:lnSpc>
                <a:spcPct val="150000"/>
              </a:lnSpc>
              <a:buClr>
                <a:srgbClr val="0000CC"/>
              </a:buClr>
              <a:buSzTx/>
              <a:buNone/>
            </a:pPr>
            <a:endParaRPr lang="de-DE" sz="1000" dirty="0" smtClean="0"/>
          </a:p>
          <a:p>
            <a:pPr marL="0" indent="0">
              <a:lnSpc>
                <a:spcPct val="150000"/>
              </a:lnSpc>
              <a:buClr>
                <a:srgbClr val="0000CC"/>
              </a:buClr>
              <a:buSzTx/>
              <a:buNone/>
            </a:pPr>
            <a:endParaRPr lang="de-DE" dirty="0" smtClean="0"/>
          </a:p>
        </p:txBody>
      </p:sp>
      <p:grpSp>
        <p:nvGrpSpPr>
          <p:cNvPr id="11" name="Gruppierung 10"/>
          <p:cNvGrpSpPr/>
          <p:nvPr/>
        </p:nvGrpSpPr>
        <p:grpSpPr>
          <a:xfrm>
            <a:off x="8508395" y="1583795"/>
            <a:ext cx="837365" cy="1179422"/>
            <a:chOff x="8643410" y="2303875"/>
            <a:chExt cx="837365" cy="1179422"/>
          </a:xfrm>
        </p:grpSpPr>
        <p:pic>
          <p:nvPicPr>
            <p:cNvPr id="13" name="Bild 12" descr="08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410" y="2303875"/>
              <a:ext cx="837365" cy="837365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8778425" y="3113965"/>
              <a:ext cx="672254" cy="369332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Ü1.2</a:t>
              </a:r>
              <a:endParaRPr lang="de-DE" dirty="0"/>
            </a:p>
          </p:txBody>
        </p:sp>
      </p:grpSp>
      <p:pic>
        <p:nvPicPr>
          <p:cNvPr id="2" name="Bild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535" y="1898830"/>
            <a:ext cx="3784600" cy="508000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7775" y="2505796"/>
            <a:ext cx="5265585" cy="65317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141651" y="2528900"/>
            <a:ext cx="1506204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err="1" smtClean="0"/>
              <a:t>Hilfestellung</a:t>
            </a:r>
            <a:r>
              <a:rPr lang="en-US" dirty="0" smtClean="0"/>
              <a:t>:</a:t>
            </a:r>
            <a:endParaRPr lang="en-US" dirty="0"/>
          </a:p>
        </p:txBody>
      </p:sp>
      <p:grpSp>
        <p:nvGrpSpPr>
          <p:cNvPr id="16" name="Gruppierung 15"/>
          <p:cNvGrpSpPr/>
          <p:nvPr/>
        </p:nvGrpSpPr>
        <p:grpSpPr>
          <a:xfrm>
            <a:off x="857545" y="3338990"/>
            <a:ext cx="6667500" cy="2367750"/>
            <a:chOff x="857545" y="3338990"/>
            <a:chExt cx="6667500" cy="2367750"/>
          </a:xfrm>
        </p:grpSpPr>
        <p:pic>
          <p:nvPicPr>
            <p:cNvPr id="6" name="Bild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2550" y="3338990"/>
              <a:ext cx="4965700" cy="546100"/>
            </a:xfrm>
            <a:prstGeom prst="rect">
              <a:avLst/>
            </a:prstGeom>
          </p:spPr>
        </p:pic>
        <p:pic>
          <p:nvPicPr>
            <p:cNvPr id="15" name="Bild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7545" y="3789040"/>
              <a:ext cx="6667500" cy="1917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41804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80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13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Amplitudenmodulation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err="1" smtClean="0"/>
              <a:t>Spektrum</a:t>
            </a:r>
            <a:r>
              <a:rPr lang="en-US" dirty="0" smtClean="0"/>
              <a:t> (</a:t>
            </a:r>
            <a:r>
              <a:rPr lang="en-US" dirty="0" err="1" smtClean="0"/>
              <a:t>qualitativ</a:t>
            </a:r>
            <a:r>
              <a:rPr lang="en-US" dirty="0" smtClean="0"/>
              <a:t>)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Transformation in den Frequenzbereich liefert Spektrallinien bei den Frequenzen</a:t>
            </a:r>
            <a:r>
              <a:rPr lang="de-DE" dirty="0"/>
              <a:t> </a:t>
            </a:r>
            <a:r>
              <a:rPr lang="de-DE" dirty="0" smtClean="0"/>
              <a:t>der </a:t>
            </a:r>
            <a:r>
              <a:rPr lang="de-DE" dirty="0"/>
              <a:t>c</a:t>
            </a:r>
            <a:r>
              <a:rPr lang="de-DE" dirty="0" smtClean="0"/>
              <a:t>os-Terme</a:t>
            </a:r>
          </a:p>
          <a:p>
            <a:pPr marL="0" indent="0">
              <a:lnSpc>
                <a:spcPct val="150000"/>
              </a:lnSpc>
              <a:buClr>
                <a:srgbClr val="0000CC"/>
              </a:buClr>
              <a:buSzTx/>
              <a:buNone/>
            </a:pPr>
            <a:endParaRPr lang="de-DE" dirty="0" smtClean="0"/>
          </a:p>
        </p:txBody>
      </p:sp>
      <p:pic>
        <p:nvPicPr>
          <p:cNvPr id="6" name="Bild 5" descr="Am2_spec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20" y="2978950"/>
            <a:ext cx="4516140" cy="2436212"/>
          </a:xfrm>
          <a:prstGeom prst="rect">
            <a:avLst/>
          </a:prstGeom>
        </p:spPr>
      </p:pic>
      <p:sp>
        <p:nvSpPr>
          <p:cNvPr id="8" name="Rectangle 82"/>
          <p:cNvSpPr>
            <a:spLocks/>
          </p:cNvSpPr>
          <p:nvPr/>
        </p:nvSpPr>
        <p:spPr bwMode="auto">
          <a:xfrm>
            <a:off x="1487615" y="5499230"/>
            <a:ext cx="2610290" cy="27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74238" bIns="34290" anchor="ctr"/>
          <a:lstStyle/>
          <a:p>
            <a:pPr marL="4763" defTabSz="822325"/>
            <a:r>
              <a:rPr lang="en-US" sz="1000" dirty="0" err="1" smtClean="0">
                <a:solidFill>
                  <a:schemeClr val="tx1"/>
                </a:solidFill>
                <a:latin typeface="Lucida Grande" charset="0"/>
                <a:sym typeface="Lucida Grande" charset="0"/>
              </a:rPr>
              <a:t>Quelle</a:t>
            </a:r>
            <a:r>
              <a:rPr lang="en-US" sz="1000" dirty="0" smtClean="0">
                <a:solidFill>
                  <a:schemeClr val="tx1"/>
                </a:solidFill>
                <a:latin typeface="Lucida Grande" charset="0"/>
                <a:sym typeface="Lucida Grande" charset="0"/>
              </a:rPr>
              <a:t>: </a:t>
            </a:r>
            <a:r>
              <a:rPr lang="en-US" sz="1000" dirty="0" err="1" smtClean="0">
                <a:solidFill>
                  <a:schemeClr val="tx1"/>
                </a:solidFill>
                <a:latin typeface="Lucida Grande" charset="0"/>
                <a:sym typeface="Lucida Grande" charset="0"/>
              </a:rPr>
              <a:t>WikiCommons</a:t>
            </a:r>
            <a:endParaRPr lang="en-US" sz="1000" dirty="0">
              <a:solidFill>
                <a:schemeClr val="tx1"/>
              </a:solidFill>
              <a:latin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1804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14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Amplitudenmodulation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err="1" smtClean="0"/>
              <a:t>Berechnung</a:t>
            </a:r>
            <a:r>
              <a:rPr lang="en-US" dirty="0" smtClean="0"/>
              <a:t> im </a:t>
            </a:r>
            <a:r>
              <a:rPr lang="en-US" dirty="0" err="1" smtClean="0"/>
              <a:t>Frequenzbereich</a:t>
            </a:r>
            <a:r>
              <a:rPr lang="en-US" dirty="0" smtClean="0"/>
              <a:t> (1)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35" y="1898830"/>
            <a:ext cx="88392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756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15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Amplitudenmodulation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err="1" smtClean="0"/>
              <a:t>Berechnung</a:t>
            </a:r>
            <a:r>
              <a:rPr lang="en-US" dirty="0" smtClean="0"/>
              <a:t> im </a:t>
            </a:r>
            <a:r>
              <a:rPr lang="en-US" dirty="0" err="1" smtClean="0"/>
              <a:t>Frequenzbereich</a:t>
            </a:r>
            <a:r>
              <a:rPr lang="en-US" dirty="0" smtClean="0"/>
              <a:t> (2)</a:t>
            </a:r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endParaRPr lang="en-US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610" y="1988840"/>
            <a:ext cx="6654800" cy="250190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532620" y="4644135"/>
            <a:ext cx="648072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/>
              <a:t>Das </a:t>
            </a:r>
            <a:r>
              <a:rPr lang="en-US" dirty="0" err="1"/>
              <a:t>Spektrum</a:t>
            </a:r>
            <a:r>
              <a:rPr lang="en-US" dirty="0"/>
              <a:t>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x</a:t>
            </a:r>
            <a:r>
              <a:rPr lang="en-US" dirty="0" smtClean="0"/>
              <a:t>(f) des </a:t>
            </a:r>
            <a:r>
              <a:rPr lang="en-US" dirty="0"/>
              <a:t>Signals x(t) </a:t>
            </a:r>
            <a:r>
              <a:rPr lang="en-US" dirty="0" err="1"/>
              <a:t>wird</a:t>
            </a:r>
            <a:r>
              <a:rPr lang="en-US" dirty="0"/>
              <a:t> um die </a:t>
            </a:r>
            <a:r>
              <a:rPr lang="en-US" dirty="0" err="1"/>
              <a:t>Trägerfrequenz</a:t>
            </a:r>
            <a:r>
              <a:rPr lang="en-US" dirty="0"/>
              <a:t> </a:t>
            </a:r>
            <a:r>
              <a:rPr lang="en-US" dirty="0" err="1"/>
              <a:t>verschoben</a:t>
            </a:r>
            <a:r>
              <a:rPr lang="en-US" dirty="0"/>
              <a:t>.</a:t>
            </a:r>
          </a:p>
        </p:txBody>
      </p:sp>
      <p:grpSp>
        <p:nvGrpSpPr>
          <p:cNvPr id="8" name="Gruppierung 7"/>
          <p:cNvGrpSpPr/>
          <p:nvPr/>
        </p:nvGrpSpPr>
        <p:grpSpPr>
          <a:xfrm>
            <a:off x="8193360" y="4239090"/>
            <a:ext cx="837365" cy="1179422"/>
            <a:chOff x="8643410" y="2303875"/>
            <a:chExt cx="837365" cy="1179422"/>
          </a:xfrm>
        </p:grpSpPr>
        <p:pic>
          <p:nvPicPr>
            <p:cNvPr id="9" name="Bild 8" descr="087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410" y="2303875"/>
              <a:ext cx="837365" cy="837365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8778425" y="3113965"/>
              <a:ext cx="672254" cy="369332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Ü1.3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4889505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16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Amplitudenmodulation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err="1" smtClean="0"/>
              <a:t>Hüllkurvendetektor</a:t>
            </a:r>
            <a:endParaRPr lang="en-US" dirty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Gleichrichten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Glätten</a:t>
            </a:r>
            <a:endParaRPr lang="en-US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  <a:buNone/>
            </a:pPr>
            <a:endParaRPr lang="en-US" dirty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  <a:buNone/>
            </a:pPr>
            <a:r>
              <a:rPr lang="en-US" dirty="0" err="1" smtClean="0"/>
              <a:t>Synchrone</a:t>
            </a:r>
            <a:r>
              <a:rPr lang="en-US" dirty="0" smtClean="0"/>
              <a:t> Demodulation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Multiplikation mit einem Träger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Beseitigung der hochfrequenten Anteile</a:t>
            </a:r>
          </a:p>
          <a:p>
            <a:pPr marL="0" indent="0">
              <a:lnSpc>
                <a:spcPct val="150000"/>
              </a:lnSpc>
              <a:buClr>
                <a:srgbClr val="0000CC"/>
              </a:buClr>
              <a:buSzTx/>
              <a:buNone/>
            </a:pPr>
            <a:endParaRPr lang="de-DE" dirty="0" smtClean="0"/>
          </a:p>
        </p:txBody>
      </p:sp>
      <p:grpSp>
        <p:nvGrpSpPr>
          <p:cNvPr id="6" name="Gruppierung 5"/>
          <p:cNvGrpSpPr/>
          <p:nvPr/>
        </p:nvGrpSpPr>
        <p:grpSpPr>
          <a:xfrm>
            <a:off x="8283370" y="4104075"/>
            <a:ext cx="837365" cy="1179422"/>
            <a:chOff x="8643410" y="2303875"/>
            <a:chExt cx="837365" cy="1179422"/>
          </a:xfrm>
        </p:grpSpPr>
        <p:pic>
          <p:nvPicPr>
            <p:cNvPr id="8" name="Bild 7" descr="08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410" y="2303875"/>
              <a:ext cx="837365" cy="837365"/>
            </a:xfrm>
            <a:prstGeom prst="rect">
              <a:avLst/>
            </a:prstGeom>
          </p:spPr>
        </p:pic>
        <p:sp>
          <p:nvSpPr>
            <p:cNvPr id="9" name="Textfeld 8"/>
            <p:cNvSpPr txBox="1"/>
            <p:nvPr/>
          </p:nvSpPr>
          <p:spPr>
            <a:xfrm>
              <a:off x="8778425" y="3113965"/>
              <a:ext cx="672254" cy="369332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Ü1.4</a:t>
              </a:r>
              <a:endParaRPr lang="de-DE" dirty="0"/>
            </a:p>
          </p:txBody>
        </p:sp>
      </p:grpSp>
      <p:pic>
        <p:nvPicPr>
          <p:cNvPr id="2" name="Bild 1" descr="C_Simple_envelope_detector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70" y="1268760"/>
            <a:ext cx="4587141" cy="1884180"/>
          </a:xfrm>
          <a:prstGeom prst="rect">
            <a:avLst/>
          </a:prstGeom>
        </p:spPr>
      </p:pic>
      <p:sp>
        <p:nvSpPr>
          <p:cNvPr id="10" name="Rectangle 82"/>
          <p:cNvSpPr>
            <a:spLocks/>
          </p:cNvSpPr>
          <p:nvPr/>
        </p:nvSpPr>
        <p:spPr bwMode="auto">
          <a:xfrm>
            <a:off x="4953000" y="2888940"/>
            <a:ext cx="2610290" cy="27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74238" bIns="34290" anchor="ctr"/>
          <a:lstStyle/>
          <a:p>
            <a:pPr marL="4763" defTabSz="822325"/>
            <a:r>
              <a:rPr lang="en-US" sz="1000" dirty="0" err="1" smtClean="0">
                <a:solidFill>
                  <a:schemeClr val="tx1"/>
                </a:solidFill>
                <a:latin typeface="Lucida Grande" charset="0"/>
                <a:sym typeface="Lucida Grande" charset="0"/>
              </a:rPr>
              <a:t>Quelle</a:t>
            </a:r>
            <a:r>
              <a:rPr lang="en-US" sz="1000" dirty="0" smtClean="0">
                <a:solidFill>
                  <a:schemeClr val="tx1"/>
                </a:solidFill>
                <a:latin typeface="Lucida Grande" charset="0"/>
                <a:sym typeface="Lucida Grande" charset="0"/>
              </a:rPr>
              <a:t>: </a:t>
            </a:r>
            <a:r>
              <a:rPr lang="en-US" sz="1000" dirty="0" err="1" smtClean="0">
                <a:solidFill>
                  <a:schemeClr val="tx1"/>
                </a:solidFill>
                <a:latin typeface="Lucida Grande" charset="0"/>
                <a:sym typeface="Lucida Grande" charset="0"/>
              </a:rPr>
              <a:t>WikiCommons</a:t>
            </a:r>
            <a:endParaRPr lang="en-US" sz="1000" dirty="0">
              <a:solidFill>
                <a:schemeClr val="tx1"/>
              </a:solidFill>
              <a:latin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677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17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Amplitudenmodulation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977900"/>
            <a:ext cx="8534400" cy="4296305"/>
          </a:xfrm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err="1" smtClean="0"/>
              <a:t>Synchrone</a:t>
            </a:r>
            <a:r>
              <a:rPr lang="en-US" dirty="0" smtClean="0"/>
              <a:t> Demodulation</a:t>
            </a:r>
          </a:p>
          <a:p>
            <a:pPr marL="0" indent="0">
              <a:lnSpc>
                <a:spcPct val="150000"/>
              </a:lnSpc>
              <a:buClr>
                <a:srgbClr val="0000CC"/>
              </a:buClr>
              <a:buSzTx/>
              <a:buNone/>
            </a:pPr>
            <a:endParaRPr lang="de-DE" dirty="0" smtClean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55" y="5454225"/>
            <a:ext cx="3240360" cy="466832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955" y="5454225"/>
            <a:ext cx="1935215" cy="436664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545" y="1673805"/>
            <a:ext cx="7048500" cy="1320800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555" y="3023955"/>
            <a:ext cx="8335391" cy="204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181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18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Amplitudenmodulation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err="1" smtClean="0"/>
              <a:t>Bandbreite</a:t>
            </a:r>
            <a:endParaRPr lang="en-US" dirty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err="1" smtClean="0"/>
              <a:t>u</a:t>
            </a:r>
            <a:r>
              <a:rPr lang="de-DE" baseline="-25000" dirty="0" err="1" smtClean="0"/>
              <a:t>NF</a:t>
            </a:r>
            <a:r>
              <a:rPr lang="de-DE" dirty="0" smtClean="0"/>
              <a:t>: Audio-Signal mit 5 kHz Bandbreite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Bandbreite des modulierten Signals?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endParaRPr lang="de-DE" sz="1000" dirty="0"/>
          </a:p>
          <a:p>
            <a:pPr marL="0" indent="0">
              <a:lnSpc>
                <a:spcPct val="150000"/>
              </a:lnSpc>
              <a:buClr>
                <a:srgbClr val="E2001A"/>
              </a:buClr>
              <a:buSzTx/>
              <a:buNone/>
            </a:pPr>
            <a:r>
              <a:rPr lang="de-DE" dirty="0" smtClean="0"/>
              <a:t>Effizienz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Wirkungsgrad = Verhältnis Signalleistung zur gesamten Leistung (inkl. Träger)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Einschätzung?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30756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19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Inhalt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smtClean="0"/>
              <a:t>Modulationsverfahren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Einführung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Amplitudenmodulation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>
                <a:solidFill>
                  <a:srgbClr val="E2001A"/>
                </a:solidFill>
              </a:rPr>
              <a:t>Frequenzmodulation</a:t>
            </a:r>
          </a:p>
        </p:txBody>
      </p:sp>
    </p:spTree>
    <p:extLst>
      <p:ext uri="{BB962C8B-B14F-4D97-AF65-F5344CB8AC3E}">
        <p14:creationId xmlns:p14="http://schemas.microsoft.com/office/powerpoint/2010/main" val="10587032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2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Inhalt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smtClean="0"/>
              <a:t>Modulationsverfahren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>
                <a:solidFill>
                  <a:srgbClr val="E2001A"/>
                </a:solidFill>
              </a:rPr>
              <a:t>Einführung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Amplitudenmodulation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dirty="0" smtClean="0"/>
              <a:t>Frequenzmodulation</a:t>
            </a:r>
          </a:p>
          <a:p>
            <a:pPr marL="0" indent="0">
              <a:lnSpc>
                <a:spcPct val="150000"/>
              </a:lnSpc>
              <a:buClr>
                <a:srgbClr val="0000CC"/>
              </a:buClr>
              <a:buSzTx/>
              <a:buNone/>
            </a:pPr>
            <a:endParaRPr lang="de-DE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7535" y="989130"/>
            <a:ext cx="8534400" cy="3790020"/>
          </a:xfrm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err="1" smtClean="0"/>
              <a:t>Funktionsprinzip</a:t>
            </a:r>
            <a:r>
              <a:rPr lang="en-US" dirty="0" smtClean="0"/>
              <a:t>: FM-</a:t>
            </a:r>
            <a:r>
              <a:rPr lang="en-US" dirty="0" err="1" smtClean="0"/>
              <a:t>Empfänger</a:t>
            </a:r>
            <a:endParaRPr lang="en-US" dirty="0" smtClean="0"/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endParaRPr lang="en-US" dirty="0" smtClean="0"/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endParaRPr lang="en-US" dirty="0" smtClean="0"/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endParaRPr lang="en-US" dirty="0" smtClean="0"/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endParaRPr lang="en-US" dirty="0" smtClean="0"/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buClr>
                <a:srgbClr val="0000CC"/>
              </a:buClr>
              <a:buSzTx/>
              <a:buNone/>
            </a:pPr>
            <a:endParaRPr lang="de-DE" dirty="0" smtClean="0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20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Radioempfänger</a:t>
            </a:r>
            <a:endParaRPr lang="en-US" dirty="0"/>
          </a:p>
        </p:txBody>
      </p:sp>
      <p:pic>
        <p:nvPicPr>
          <p:cNvPr id="4" name="Bild 3" descr="Amfm3-en-d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5" y="1898830"/>
            <a:ext cx="3251200" cy="2540000"/>
          </a:xfrm>
          <a:prstGeom prst="rect">
            <a:avLst/>
          </a:prstGeom>
        </p:spPr>
      </p:pic>
      <p:sp>
        <p:nvSpPr>
          <p:cNvPr id="17" name="Rectangle 82"/>
          <p:cNvSpPr>
            <a:spLocks/>
          </p:cNvSpPr>
          <p:nvPr/>
        </p:nvSpPr>
        <p:spPr bwMode="auto">
          <a:xfrm>
            <a:off x="812540" y="4329100"/>
            <a:ext cx="2610290" cy="27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74238" bIns="34290" anchor="ctr"/>
          <a:lstStyle/>
          <a:p>
            <a:pPr marL="4763" defTabSz="822325"/>
            <a:r>
              <a:rPr lang="en-US" sz="1000" dirty="0" err="1" smtClean="0">
                <a:solidFill>
                  <a:schemeClr val="tx1"/>
                </a:solidFill>
                <a:latin typeface="Lucida Grande" charset="0"/>
                <a:sym typeface="Lucida Grande" charset="0"/>
              </a:rPr>
              <a:t>Quelle</a:t>
            </a:r>
            <a:r>
              <a:rPr lang="en-US" sz="1000" dirty="0" smtClean="0">
                <a:solidFill>
                  <a:schemeClr val="tx1"/>
                </a:solidFill>
                <a:latin typeface="Lucida Grande" charset="0"/>
                <a:sym typeface="Lucida Grande" charset="0"/>
              </a:rPr>
              <a:t>: </a:t>
            </a:r>
            <a:r>
              <a:rPr lang="en-US" sz="1000" dirty="0" err="1" smtClean="0">
                <a:solidFill>
                  <a:schemeClr val="tx1"/>
                </a:solidFill>
                <a:latin typeface="Lucida Grande" charset="0"/>
                <a:sym typeface="Lucida Grande" charset="0"/>
              </a:rPr>
              <a:t>WikiCommons</a:t>
            </a:r>
            <a:endParaRPr lang="en-US" sz="1000" dirty="0">
              <a:solidFill>
                <a:schemeClr val="tx1"/>
              </a:solidFill>
              <a:latin typeface="Lucida Grande" charset="0"/>
              <a:sym typeface="Lucida Grande" charset="0"/>
            </a:endParaRPr>
          </a:p>
        </p:txBody>
      </p:sp>
      <p:pic>
        <p:nvPicPr>
          <p:cNvPr id="18" name="Bild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3070" y="1673805"/>
            <a:ext cx="3543300" cy="3263900"/>
          </a:xfrm>
          <a:prstGeom prst="rect">
            <a:avLst/>
          </a:prstGeom>
        </p:spPr>
      </p:pic>
      <p:sp>
        <p:nvSpPr>
          <p:cNvPr id="2" name="Pfeil nach oben 1"/>
          <p:cNvSpPr/>
          <p:nvPr/>
        </p:nvSpPr>
        <p:spPr bwMode="auto">
          <a:xfrm>
            <a:off x="7518285" y="2933945"/>
            <a:ext cx="405045" cy="450050"/>
          </a:xfrm>
          <a:prstGeom prst="upArrow">
            <a:avLst/>
          </a:prstGeom>
          <a:solidFill>
            <a:srgbClr val="FFAF52"/>
          </a:solidFill>
          <a:ln w="9525" cap="flat" cmpd="sng" algn="ctr">
            <a:solidFill>
              <a:srgbClr val="E2001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413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6784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21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Frequenzmodulation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977900"/>
            <a:ext cx="8534400" cy="740910"/>
          </a:xfrm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err="1" smtClean="0"/>
              <a:t>Prinzip</a:t>
            </a:r>
            <a:r>
              <a:rPr lang="en-US" dirty="0" smtClean="0"/>
              <a:t>: </a:t>
            </a:r>
            <a:r>
              <a:rPr lang="en-US" dirty="0" err="1" smtClean="0"/>
              <a:t>Trägerfrequenz</a:t>
            </a:r>
            <a:r>
              <a:rPr lang="en-US" dirty="0" smtClean="0"/>
              <a:t> </a:t>
            </a:r>
            <a:r>
              <a:rPr lang="en-US" dirty="0" err="1" smtClean="0"/>
              <a:t>folgt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Nutzsignal</a:t>
            </a:r>
            <a:endParaRPr lang="en-US" dirty="0" smtClean="0"/>
          </a:p>
          <a:p>
            <a:pPr marL="0" indent="0">
              <a:lnSpc>
                <a:spcPct val="150000"/>
              </a:lnSpc>
              <a:buClr>
                <a:srgbClr val="0000CC"/>
              </a:buClr>
              <a:buSzTx/>
              <a:buNone/>
            </a:pPr>
            <a:endParaRPr lang="de-DE" dirty="0" smtClean="0"/>
          </a:p>
        </p:txBody>
      </p:sp>
      <p:sp>
        <p:nvSpPr>
          <p:cNvPr id="4" name="Rechteck 3"/>
          <p:cNvSpPr/>
          <p:nvPr/>
        </p:nvSpPr>
        <p:spPr>
          <a:xfrm>
            <a:off x="4907995" y="1718810"/>
            <a:ext cx="108234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</a:pPr>
            <a:r>
              <a:rPr lang="de-DE" sz="2400" dirty="0" smtClean="0">
                <a:solidFill>
                  <a:srgbClr val="5C6971"/>
                </a:solidFill>
              </a:rPr>
              <a:t>Träger</a:t>
            </a:r>
            <a:endParaRPr lang="en-US" sz="2400" dirty="0">
              <a:solidFill>
                <a:srgbClr val="5C697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953000" y="2483895"/>
            <a:ext cx="227748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</a:pPr>
            <a:r>
              <a:rPr lang="de-DE" sz="2400" dirty="0" smtClean="0">
                <a:solidFill>
                  <a:srgbClr val="5C6971"/>
                </a:solidFill>
              </a:rPr>
              <a:t>Trägerfrequenz</a:t>
            </a:r>
            <a:endParaRPr lang="en-US" sz="2400" dirty="0">
              <a:solidFill>
                <a:srgbClr val="5C697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67535" y="4014065"/>
            <a:ext cx="430688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</a:pPr>
            <a:r>
              <a:rPr lang="de-DE" sz="2400" dirty="0" smtClean="0">
                <a:solidFill>
                  <a:srgbClr val="5C6971"/>
                </a:solidFill>
              </a:rPr>
              <a:t>Mit harmonischem Nutzsignal: </a:t>
            </a:r>
            <a:endParaRPr lang="en-US" sz="2400" dirty="0">
              <a:solidFill>
                <a:srgbClr val="5C6971"/>
              </a:solidFill>
            </a:endParaRP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576663"/>
              </p:ext>
            </p:extLst>
          </p:nvPr>
        </p:nvGraphicFramePr>
        <p:xfrm>
          <a:off x="5178025" y="4149080"/>
          <a:ext cx="2745305" cy="554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Formel" r:id="rId4" imgW="1193800" imgH="241300" progId="Equation.3">
                  <p:embed/>
                </p:oleObj>
              </mc:Choice>
              <mc:Fallback>
                <p:oleObj name="Formel" r:id="rId4" imgW="11938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78025" y="4149080"/>
                        <a:ext cx="2745305" cy="554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33745"/>
              </p:ext>
            </p:extLst>
          </p:nvPr>
        </p:nvGraphicFramePr>
        <p:xfrm>
          <a:off x="812540" y="2663915"/>
          <a:ext cx="3015335" cy="556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Formel" r:id="rId6" imgW="1308100" imgH="241300" progId="Equation.3">
                  <p:embed/>
                </p:oleObj>
              </mc:Choice>
              <mc:Fallback>
                <p:oleObj name="Formel" r:id="rId6" imgW="1308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2540" y="2663915"/>
                        <a:ext cx="3015335" cy="556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802769"/>
              </p:ext>
            </p:extLst>
          </p:nvPr>
        </p:nvGraphicFramePr>
        <p:xfrm>
          <a:off x="857545" y="4779150"/>
          <a:ext cx="3080437" cy="527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Formel" r:id="rId8" imgW="1409700" imgH="241300" progId="Equation.3">
                  <p:embed/>
                </p:oleObj>
              </mc:Choice>
              <mc:Fallback>
                <p:oleObj name="Formel" r:id="rId8" imgW="1409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57545" y="4779150"/>
                        <a:ext cx="3080437" cy="527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hteck 19"/>
          <p:cNvSpPr/>
          <p:nvPr/>
        </p:nvSpPr>
        <p:spPr>
          <a:xfrm>
            <a:off x="4953000" y="3203975"/>
            <a:ext cx="191831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</a:pPr>
            <a:r>
              <a:rPr lang="de-DE" sz="2400" dirty="0" smtClean="0">
                <a:solidFill>
                  <a:srgbClr val="5C6971"/>
                </a:solidFill>
              </a:rPr>
              <a:t>Trägerphase</a:t>
            </a:r>
            <a:endParaRPr lang="en-US" sz="2400" dirty="0">
              <a:solidFill>
                <a:srgbClr val="5C6971"/>
              </a:solidFill>
            </a:endParaRPr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849165"/>
              </p:ext>
            </p:extLst>
          </p:nvPr>
        </p:nvGraphicFramePr>
        <p:xfrm>
          <a:off x="812540" y="3383995"/>
          <a:ext cx="900100" cy="45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Formel" r:id="rId10" imgW="406400" imgH="203200" progId="Equation.3">
                  <p:embed/>
                </p:oleObj>
              </mc:Choice>
              <mc:Fallback>
                <p:oleObj name="Formel" r:id="rId10" imgW="406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12540" y="3383995"/>
                        <a:ext cx="900100" cy="45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069620"/>
              </p:ext>
            </p:extLst>
          </p:nvPr>
        </p:nvGraphicFramePr>
        <p:xfrm>
          <a:off x="1982670" y="3383995"/>
          <a:ext cx="990110" cy="452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Formel" r:id="rId12" imgW="444500" imgH="203200" progId="Equation.3">
                  <p:embed/>
                </p:oleObj>
              </mc:Choice>
              <mc:Fallback>
                <p:oleObj name="Formel" r:id="rId12" imgW="444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82670" y="3383995"/>
                        <a:ext cx="990110" cy="452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hteck 18"/>
          <p:cNvSpPr/>
          <p:nvPr/>
        </p:nvSpPr>
        <p:spPr>
          <a:xfrm>
            <a:off x="1712640" y="3338990"/>
            <a:ext cx="425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∫</a:t>
            </a:r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239762"/>
              </p:ext>
            </p:extLst>
          </p:nvPr>
        </p:nvGraphicFramePr>
        <p:xfrm>
          <a:off x="857545" y="1898829"/>
          <a:ext cx="2475275" cy="553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Formel" r:id="rId14" imgW="1079500" imgH="241300" progId="Equation.3">
                  <p:embed/>
                </p:oleObj>
              </mc:Choice>
              <mc:Fallback>
                <p:oleObj name="Formel" r:id="rId14" imgW="1079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57545" y="1898829"/>
                        <a:ext cx="2475275" cy="553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41804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22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Frequenzmodulation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977899"/>
            <a:ext cx="8534400" cy="5286415"/>
          </a:xfrm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err="1" smtClean="0"/>
              <a:t>Modulationsindex</a:t>
            </a:r>
            <a:endParaRPr lang="en-US" dirty="0" smtClean="0"/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endParaRPr lang="en-US" dirty="0"/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endParaRPr lang="en-US" dirty="0" smtClean="0"/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err="1" smtClean="0"/>
              <a:t>Beispiel</a:t>
            </a:r>
            <a:r>
              <a:rPr lang="en-US" dirty="0" smtClean="0"/>
              <a:t>: UKW-</a:t>
            </a:r>
            <a:r>
              <a:rPr lang="en-US" dirty="0" err="1" smtClean="0"/>
              <a:t>Hörfunk</a:t>
            </a:r>
            <a:endParaRPr lang="en-US" dirty="0" smtClean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el-GR" sz="2000" dirty="0" smtClean="0"/>
              <a:t>Δ</a:t>
            </a:r>
            <a:r>
              <a:rPr lang="de-DE" sz="2000" dirty="0" err="1" smtClean="0"/>
              <a:t>f</a:t>
            </a:r>
            <a:r>
              <a:rPr lang="de-DE" sz="2000" baseline="-25000" dirty="0" err="1" smtClean="0"/>
              <a:t>T</a:t>
            </a:r>
            <a:r>
              <a:rPr lang="de-DE" sz="2000" dirty="0" smtClean="0"/>
              <a:t> = 75 kHz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2000" dirty="0" err="1" smtClean="0"/>
              <a:t>f</a:t>
            </a:r>
            <a:r>
              <a:rPr lang="de-DE" sz="2000" baseline="-25000" dirty="0" err="1" smtClean="0"/>
              <a:t>S</a:t>
            </a:r>
            <a:r>
              <a:rPr lang="de-DE" sz="2000" dirty="0" smtClean="0"/>
              <a:t> = 15 kHz</a:t>
            </a:r>
          </a:p>
          <a:p>
            <a:pPr marL="0" indent="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de-DE" sz="2000" dirty="0" smtClean="0"/>
              <a:t>=&gt;    </a:t>
            </a:r>
            <a:r>
              <a:rPr lang="el-GR" sz="2000" dirty="0" smtClean="0"/>
              <a:t>η</a:t>
            </a:r>
            <a:r>
              <a:rPr lang="de-DE" sz="2000" dirty="0" smtClean="0"/>
              <a:t> = 5</a:t>
            </a:r>
          </a:p>
          <a:p>
            <a:pPr marL="0" indent="0">
              <a:lnSpc>
                <a:spcPct val="150000"/>
              </a:lnSpc>
              <a:buClr>
                <a:srgbClr val="0000CC"/>
              </a:buClr>
              <a:buSzTx/>
              <a:buNone/>
            </a:pPr>
            <a:endParaRPr lang="de-DE" dirty="0" smtClean="0"/>
          </a:p>
        </p:txBody>
      </p:sp>
      <p:pic>
        <p:nvPicPr>
          <p:cNvPr id="3" name="Bild 2" descr="Frequenzmodula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125" y="908720"/>
            <a:ext cx="2962926" cy="5049180"/>
          </a:xfrm>
          <a:prstGeom prst="rect">
            <a:avLst/>
          </a:prstGeom>
        </p:spPr>
      </p:pic>
      <p:sp>
        <p:nvSpPr>
          <p:cNvPr id="8" name="Rectangle 82"/>
          <p:cNvSpPr>
            <a:spLocks/>
          </p:cNvSpPr>
          <p:nvPr/>
        </p:nvSpPr>
        <p:spPr bwMode="auto">
          <a:xfrm>
            <a:off x="6213140" y="5949280"/>
            <a:ext cx="2610290" cy="27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74238" bIns="34290" anchor="ctr"/>
          <a:lstStyle/>
          <a:p>
            <a:pPr marL="4763" defTabSz="822325"/>
            <a:r>
              <a:rPr lang="en-US" sz="1000" dirty="0" err="1" smtClean="0">
                <a:solidFill>
                  <a:schemeClr val="tx1"/>
                </a:solidFill>
                <a:latin typeface="Lucida Grande" charset="0"/>
                <a:sym typeface="Lucida Grande" charset="0"/>
              </a:rPr>
              <a:t>Quelle</a:t>
            </a:r>
            <a:r>
              <a:rPr lang="en-US" sz="1000" dirty="0" smtClean="0">
                <a:solidFill>
                  <a:schemeClr val="tx1"/>
                </a:solidFill>
                <a:latin typeface="Lucida Grande" charset="0"/>
                <a:sym typeface="Lucida Grande" charset="0"/>
              </a:rPr>
              <a:t>: </a:t>
            </a:r>
            <a:r>
              <a:rPr lang="en-US" sz="1000" dirty="0" err="1" smtClean="0">
                <a:solidFill>
                  <a:schemeClr val="tx1"/>
                </a:solidFill>
                <a:latin typeface="Lucida Grande" charset="0"/>
                <a:sym typeface="Lucida Grande" charset="0"/>
              </a:rPr>
              <a:t>WikiCommons</a:t>
            </a:r>
            <a:endParaRPr lang="en-US" sz="1000" dirty="0">
              <a:solidFill>
                <a:schemeClr val="tx1"/>
              </a:solidFill>
              <a:latin typeface="Lucida Grande" charset="0"/>
              <a:sym typeface="Lucida Grande" charset="0"/>
            </a:endParaRPr>
          </a:p>
        </p:txBody>
      </p:sp>
      <p:sp>
        <p:nvSpPr>
          <p:cNvPr id="9" name="Rectangle 82"/>
          <p:cNvSpPr>
            <a:spLocks/>
          </p:cNvSpPr>
          <p:nvPr/>
        </p:nvSpPr>
        <p:spPr bwMode="auto">
          <a:xfrm>
            <a:off x="7608295" y="3699030"/>
            <a:ext cx="1395155" cy="27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74238" bIns="34290" anchor="ctr"/>
          <a:lstStyle/>
          <a:p>
            <a:pPr marL="4763" defTabSz="822325"/>
            <a:r>
              <a:rPr lang="en-US" sz="1200" dirty="0" err="1" smtClean="0">
                <a:solidFill>
                  <a:schemeClr val="tx1"/>
                </a:solidFill>
                <a:latin typeface="Lucida Grande" charset="0"/>
                <a:sym typeface="Lucida Grande" charset="0"/>
              </a:rPr>
              <a:t>Trägerfrequenz</a:t>
            </a:r>
            <a:endParaRPr lang="en-US" sz="1200" dirty="0">
              <a:solidFill>
                <a:schemeClr val="tx1"/>
              </a:solidFill>
              <a:latin typeface="Lucida Grande" charset="0"/>
              <a:sym typeface="Lucida Grande" charset="0"/>
            </a:endParaRPr>
          </a:p>
        </p:txBody>
      </p:sp>
      <p:sp>
        <p:nvSpPr>
          <p:cNvPr id="10" name="Rectangle 82"/>
          <p:cNvSpPr>
            <a:spLocks/>
          </p:cNvSpPr>
          <p:nvPr/>
        </p:nvSpPr>
        <p:spPr bwMode="auto">
          <a:xfrm>
            <a:off x="7608295" y="5319210"/>
            <a:ext cx="1395155" cy="27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74238" bIns="34290" anchor="ctr"/>
          <a:lstStyle/>
          <a:p>
            <a:pPr marL="4763" defTabSz="822325"/>
            <a:r>
              <a:rPr lang="en-US" sz="1200" dirty="0" err="1" smtClean="0">
                <a:solidFill>
                  <a:schemeClr val="tx1"/>
                </a:solidFill>
                <a:latin typeface="Lucida Grande" charset="0"/>
                <a:sym typeface="Lucida Grande" charset="0"/>
              </a:rPr>
              <a:t>Trägerphase</a:t>
            </a:r>
            <a:endParaRPr lang="en-US" sz="1200" dirty="0">
              <a:solidFill>
                <a:schemeClr val="tx1"/>
              </a:solidFill>
              <a:latin typeface="Lucida Grande" charset="0"/>
              <a:sym typeface="Lucida Grande" charset="0"/>
            </a:endParaRP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812675"/>
              </p:ext>
            </p:extLst>
          </p:nvPr>
        </p:nvGraphicFramePr>
        <p:xfrm>
          <a:off x="857544" y="1853825"/>
          <a:ext cx="990111" cy="841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Formel" r:id="rId5" imgW="508000" imgH="431800" progId="Equation.3">
                  <p:embed/>
                </p:oleObj>
              </mc:Choice>
              <mc:Fallback>
                <p:oleObj name="Formel" r:id="rId5" imgW="5080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7544" y="1853825"/>
                        <a:ext cx="990111" cy="841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/>
          <p:cNvSpPr/>
          <p:nvPr/>
        </p:nvSpPr>
        <p:spPr>
          <a:xfrm>
            <a:off x="2432720" y="1853825"/>
            <a:ext cx="2827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Frequenzhub</a:t>
            </a:r>
            <a:r>
              <a:rPr lang="en-US" dirty="0" smtClean="0"/>
              <a:t> des </a:t>
            </a:r>
            <a:r>
              <a:rPr lang="en-US" dirty="0" err="1" smtClean="0"/>
              <a:t>Trägers</a:t>
            </a:r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2432720" y="2258870"/>
            <a:ext cx="2969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Grenzfrequenz</a:t>
            </a:r>
            <a:r>
              <a:rPr lang="en-US" dirty="0" smtClean="0"/>
              <a:t> des Signals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51568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23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Frequenzmodulation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err="1" smtClean="0"/>
              <a:t>Bandbreite</a:t>
            </a:r>
            <a:r>
              <a:rPr lang="en-US" dirty="0" smtClean="0"/>
              <a:t> des </a:t>
            </a:r>
            <a:r>
              <a:rPr lang="en-US" dirty="0" err="1"/>
              <a:t>m</a:t>
            </a:r>
            <a:r>
              <a:rPr lang="en-US" dirty="0" err="1" smtClean="0"/>
              <a:t>odulierten</a:t>
            </a:r>
            <a:r>
              <a:rPr lang="en-US" dirty="0" smtClean="0"/>
              <a:t> Signals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2000" dirty="0" smtClean="0"/>
              <a:t>B</a:t>
            </a:r>
            <a:r>
              <a:rPr lang="de-DE" sz="2000" baseline="-25000" dirty="0" smtClean="0"/>
              <a:t>10% </a:t>
            </a:r>
            <a:r>
              <a:rPr lang="de-DE" sz="2000" dirty="0" smtClean="0"/>
              <a:t>= 2 (</a:t>
            </a:r>
            <a:r>
              <a:rPr lang="el-GR" sz="2000" dirty="0" smtClean="0"/>
              <a:t>Δ</a:t>
            </a:r>
            <a:r>
              <a:rPr lang="de-DE" sz="2000" dirty="0" err="1" smtClean="0"/>
              <a:t>f</a:t>
            </a:r>
            <a:r>
              <a:rPr lang="de-DE" sz="2000" baseline="-25000" dirty="0" err="1" smtClean="0"/>
              <a:t>T</a:t>
            </a:r>
            <a:r>
              <a:rPr lang="de-DE" sz="2000" dirty="0" smtClean="0"/>
              <a:t> + </a:t>
            </a:r>
            <a:r>
              <a:rPr lang="de-DE" sz="2000" dirty="0" err="1" smtClean="0"/>
              <a:t>f</a:t>
            </a:r>
            <a:r>
              <a:rPr lang="de-DE" sz="2000" baseline="-25000" dirty="0" err="1" smtClean="0"/>
              <a:t>S</a:t>
            </a:r>
            <a:r>
              <a:rPr lang="de-DE" sz="2000" dirty="0" smtClean="0"/>
              <a:t>) = 2 </a:t>
            </a:r>
            <a:r>
              <a:rPr lang="de-DE" sz="2000" dirty="0" err="1" smtClean="0"/>
              <a:t>f</a:t>
            </a:r>
            <a:r>
              <a:rPr lang="de-DE" sz="2000" baseline="-25000" dirty="0" err="1" smtClean="0"/>
              <a:t>S</a:t>
            </a:r>
            <a:r>
              <a:rPr lang="de-DE" sz="2000" baseline="-25000" dirty="0" smtClean="0"/>
              <a:t> </a:t>
            </a:r>
            <a:r>
              <a:rPr lang="de-DE" sz="2000" dirty="0" smtClean="0"/>
              <a:t>(</a:t>
            </a:r>
            <a:r>
              <a:rPr lang="el-GR" sz="2000" dirty="0"/>
              <a:t>η</a:t>
            </a:r>
            <a:r>
              <a:rPr lang="de-DE" sz="2000" dirty="0" smtClean="0"/>
              <a:t> </a:t>
            </a:r>
            <a:r>
              <a:rPr lang="de-DE" sz="2000" dirty="0"/>
              <a:t>+ 1</a:t>
            </a:r>
            <a:r>
              <a:rPr lang="de-DE" sz="2000" dirty="0" smtClean="0"/>
              <a:t>) 	</a:t>
            </a:r>
            <a:r>
              <a:rPr lang="de-DE" sz="1800" dirty="0" smtClean="0"/>
              <a:t>alle Spektrallinien &gt;10% des Trägers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2000" dirty="0" smtClean="0"/>
              <a:t>B</a:t>
            </a:r>
            <a:r>
              <a:rPr lang="de-DE" sz="2000" baseline="-25000" dirty="0" smtClean="0"/>
              <a:t>1%   </a:t>
            </a:r>
            <a:r>
              <a:rPr lang="de-DE" sz="2000" dirty="0" smtClean="0"/>
              <a:t>= </a:t>
            </a:r>
            <a:r>
              <a:rPr lang="de-DE" sz="2000" dirty="0"/>
              <a:t>2 (</a:t>
            </a:r>
            <a:r>
              <a:rPr lang="el-GR" sz="2000" dirty="0"/>
              <a:t>Δ</a:t>
            </a:r>
            <a:r>
              <a:rPr lang="de-DE" sz="2000" dirty="0" err="1"/>
              <a:t>f</a:t>
            </a:r>
            <a:r>
              <a:rPr lang="de-DE" sz="2000" baseline="-25000" dirty="0" err="1"/>
              <a:t>T</a:t>
            </a:r>
            <a:r>
              <a:rPr lang="de-DE" sz="2000" dirty="0"/>
              <a:t> + </a:t>
            </a:r>
            <a:r>
              <a:rPr lang="de-DE" sz="2000" dirty="0" err="1"/>
              <a:t>f</a:t>
            </a:r>
            <a:r>
              <a:rPr lang="de-DE" sz="2000" baseline="-25000" dirty="0" err="1"/>
              <a:t>S</a:t>
            </a:r>
            <a:r>
              <a:rPr lang="de-DE" sz="2000" dirty="0"/>
              <a:t>) = 2 </a:t>
            </a:r>
            <a:r>
              <a:rPr lang="de-DE" sz="2000" dirty="0" err="1"/>
              <a:t>f</a:t>
            </a:r>
            <a:r>
              <a:rPr lang="de-DE" sz="2000" baseline="-25000" dirty="0" err="1"/>
              <a:t>S</a:t>
            </a:r>
            <a:r>
              <a:rPr lang="de-DE" sz="2000" baseline="-25000" dirty="0"/>
              <a:t> </a:t>
            </a:r>
            <a:r>
              <a:rPr lang="de-DE" sz="2000" dirty="0"/>
              <a:t>(</a:t>
            </a:r>
            <a:r>
              <a:rPr lang="el-GR" sz="2000" dirty="0"/>
              <a:t>η</a:t>
            </a:r>
            <a:r>
              <a:rPr lang="de-DE" sz="2000" dirty="0"/>
              <a:t> + </a:t>
            </a:r>
            <a:r>
              <a:rPr lang="de-DE" sz="2000" dirty="0" smtClean="0"/>
              <a:t>2) </a:t>
            </a:r>
            <a:r>
              <a:rPr lang="de-DE" sz="2000" dirty="0"/>
              <a:t>	</a:t>
            </a:r>
            <a:r>
              <a:rPr lang="de-DE" sz="1800" dirty="0"/>
              <a:t>alle Spektrallinien &gt;</a:t>
            </a:r>
            <a:r>
              <a:rPr lang="de-DE" sz="1800" dirty="0" smtClean="0"/>
              <a:t>1% </a:t>
            </a:r>
            <a:r>
              <a:rPr lang="de-DE" sz="1800" dirty="0"/>
              <a:t>des </a:t>
            </a:r>
            <a:r>
              <a:rPr lang="de-DE" sz="1800" dirty="0" smtClean="0"/>
              <a:t>Trägers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en-US" sz="2000" dirty="0" err="1" smtClean="0"/>
              <a:t>Beispiel</a:t>
            </a:r>
            <a:r>
              <a:rPr lang="en-US" sz="2000" dirty="0" smtClean="0"/>
              <a:t> </a:t>
            </a:r>
            <a:r>
              <a:rPr lang="en-US" sz="2000" dirty="0"/>
              <a:t>UKW-</a:t>
            </a:r>
            <a:r>
              <a:rPr lang="en-US" sz="2000" dirty="0" err="1" smtClean="0"/>
              <a:t>Hörfunk</a:t>
            </a:r>
            <a:r>
              <a:rPr lang="en-US" sz="2000" dirty="0" smtClean="0"/>
              <a:t>: </a:t>
            </a:r>
            <a:r>
              <a:rPr lang="de-DE" sz="2000" dirty="0"/>
              <a:t>B</a:t>
            </a:r>
            <a:r>
              <a:rPr lang="de-DE" sz="2000" baseline="-25000" dirty="0"/>
              <a:t>10% </a:t>
            </a:r>
            <a:r>
              <a:rPr lang="de-DE" sz="2000" dirty="0"/>
              <a:t>= </a:t>
            </a:r>
            <a:r>
              <a:rPr lang="de-DE" sz="2000" dirty="0" smtClean="0"/>
              <a:t>180 kHz für Mono Signal (400 kHz für Stereo inkl. 60 Hz RDS)</a:t>
            </a:r>
            <a:endParaRPr lang="de-DE" sz="2000" dirty="0"/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endParaRPr lang="de-DE" sz="1000" dirty="0"/>
          </a:p>
          <a:p>
            <a:pPr marL="0" indent="0">
              <a:lnSpc>
                <a:spcPct val="150000"/>
              </a:lnSpc>
              <a:buClr>
                <a:srgbClr val="E2001A"/>
              </a:buClr>
              <a:buSzTx/>
              <a:buNone/>
            </a:pPr>
            <a:r>
              <a:rPr lang="de-DE" dirty="0" smtClean="0"/>
              <a:t>Analytische Berechnung des Spektrums: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2000" dirty="0" smtClean="0"/>
              <a:t>Näherungsweise für </a:t>
            </a:r>
            <a:r>
              <a:rPr lang="el-GR" sz="2000" dirty="0" smtClean="0"/>
              <a:t>η</a:t>
            </a:r>
            <a:r>
              <a:rPr lang="de-DE" sz="2000" dirty="0" smtClean="0"/>
              <a:t> &lt;&lt; 1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</a:pPr>
            <a:r>
              <a:rPr lang="de-DE" sz="2000" dirty="0" smtClean="0"/>
              <a:t>Beliebige </a:t>
            </a:r>
            <a:r>
              <a:rPr lang="el-GR" sz="2000" dirty="0" smtClean="0"/>
              <a:t>η</a:t>
            </a:r>
            <a:r>
              <a:rPr lang="de-DE" sz="2000" dirty="0" smtClean="0"/>
              <a:t>: Tabellen</a:t>
            </a:r>
            <a:endParaRPr lang="en-US" sz="2000" dirty="0"/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</a:pPr>
            <a:endParaRPr lang="de-DE" sz="1800" dirty="0" smtClean="0"/>
          </a:p>
          <a:p>
            <a:pPr marL="0" indent="0">
              <a:lnSpc>
                <a:spcPct val="150000"/>
              </a:lnSpc>
              <a:buClr>
                <a:srgbClr val="0000CC"/>
              </a:buClr>
              <a:buSzTx/>
              <a:buNone/>
            </a:pPr>
            <a:endParaRPr lang="de-DE" sz="1800" dirty="0"/>
          </a:p>
          <a:p>
            <a:pPr marL="0" indent="0">
              <a:lnSpc>
                <a:spcPct val="150000"/>
              </a:lnSpc>
              <a:buClr>
                <a:srgbClr val="0000CC"/>
              </a:buClr>
              <a:buSzTx/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7707458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24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Frequenzmodulation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smtClean="0"/>
              <a:t>Modulation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harmonischem</a:t>
            </a:r>
            <a:r>
              <a:rPr lang="en-US" dirty="0" smtClean="0"/>
              <a:t> </a:t>
            </a:r>
            <a:r>
              <a:rPr lang="en-US" dirty="0" err="1" smtClean="0"/>
              <a:t>Nutzsignal</a:t>
            </a:r>
            <a:endParaRPr lang="en-US" dirty="0" smtClean="0"/>
          </a:p>
          <a:p>
            <a:pPr marL="0" indent="0">
              <a:lnSpc>
                <a:spcPct val="150000"/>
              </a:lnSpc>
              <a:buClr>
                <a:srgbClr val="0000CC"/>
              </a:buClr>
              <a:buSzTx/>
              <a:buNone/>
            </a:pPr>
            <a:endParaRPr lang="de-DE" dirty="0" smtClean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40" y="1808820"/>
            <a:ext cx="6413500" cy="3276600"/>
          </a:xfrm>
          <a:prstGeom prst="rect">
            <a:avLst/>
          </a:prstGeom>
        </p:spPr>
      </p:pic>
      <p:grpSp>
        <p:nvGrpSpPr>
          <p:cNvPr id="8" name="Gruppierung 7"/>
          <p:cNvGrpSpPr/>
          <p:nvPr/>
        </p:nvGrpSpPr>
        <p:grpSpPr>
          <a:xfrm>
            <a:off x="8553400" y="3924055"/>
            <a:ext cx="837365" cy="1179422"/>
            <a:chOff x="8643410" y="2303875"/>
            <a:chExt cx="837365" cy="1179422"/>
          </a:xfrm>
        </p:grpSpPr>
        <p:pic>
          <p:nvPicPr>
            <p:cNvPr id="9" name="Bild 8" descr="087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410" y="2303875"/>
              <a:ext cx="837365" cy="837365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8778425" y="3113965"/>
              <a:ext cx="672254" cy="369332"/>
            </a:xfrm>
            <a:prstGeom prst="rect">
              <a:avLst/>
            </a:prstGeom>
            <a:noFill/>
            <a:ln>
              <a:solidFill>
                <a:srgbClr val="FF66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Ü1.8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7707458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80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25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Frequenzmodulation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smtClean="0"/>
              <a:t>Modulation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kleinen</a:t>
            </a:r>
            <a:r>
              <a:rPr lang="en-US" dirty="0" smtClean="0"/>
              <a:t> </a:t>
            </a:r>
            <a:r>
              <a:rPr lang="en-US" dirty="0" err="1" smtClean="0"/>
              <a:t>Modulationsindizes</a:t>
            </a:r>
            <a:r>
              <a:rPr lang="en-US" dirty="0" smtClean="0"/>
              <a:t> (</a:t>
            </a:r>
            <a:r>
              <a:rPr lang="el-GR" dirty="0"/>
              <a:t>η</a:t>
            </a:r>
            <a:r>
              <a:rPr lang="de-DE" dirty="0"/>
              <a:t> &lt;&lt; </a:t>
            </a:r>
            <a:r>
              <a:rPr lang="de-DE" dirty="0" smtClean="0"/>
              <a:t>1)</a:t>
            </a:r>
            <a:endParaRPr lang="de-DE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545" y="1808820"/>
            <a:ext cx="61468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162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26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smtClean="0"/>
              <a:t>Modulationsverfahren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err="1" smtClean="0"/>
              <a:t>Wo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 </a:t>
            </a:r>
            <a:r>
              <a:rPr lang="en-US" dirty="0" err="1" smtClean="0"/>
              <a:t>analoge</a:t>
            </a:r>
            <a:r>
              <a:rPr lang="en-US" dirty="0" smtClean="0"/>
              <a:t> Modulationsverfahren </a:t>
            </a:r>
            <a:r>
              <a:rPr lang="en-US" dirty="0" err="1" smtClean="0"/>
              <a:t>heute</a:t>
            </a:r>
            <a:r>
              <a:rPr lang="en-US" dirty="0" smtClean="0"/>
              <a:t> </a:t>
            </a:r>
            <a:r>
              <a:rPr lang="en-US" dirty="0" err="1" smtClean="0"/>
              <a:t>eingesetzt</a:t>
            </a:r>
            <a:r>
              <a:rPr lang="en-US" dirty="0" smtClean="0"/>
              <a:t>:</a:t>
            </a:r>
          </a:p>
          <a:p>
            <a:pPr marL="609600" indent="-609600">
              <a:lnSpc>
                <a:spcPct val="120000"/>
              </a:lnSpc>
              <a:buClr>
                <a:srgbClr val="E2001A"/>
              </a:buClr>
              <a:buSzTx/>
            </a:pPr>
            <a:r>
              <a:rPr lang="de-DE" sz="2000" dirty="0" smtClean="0"/>
              <a:t>Mittelwellen-Radio?</a:t>
            </a:r>
          </a:p>
          <a:p>
            <a:pPr marL="609600" indent="-609600">
              <a:lnSpc>
                <a:spcPct val="120000"/>
              </a:lnSpc>
              <a:buClr>
                <a:srgbClr val="E2001A"/>
              </a:buClr>
              <a:buSzTx/>
            </a:pPr>
            <a:r>
              <a:rPr lang="de-DE" sz="2000" dirty="0"/>
              <a:t>U</a:t>
            </a:r>
            <a:r>
              <a:rPr lang="de-DE" sz="2000" dirty="0" smtClean="0"/>
              <a:t>KW-Radio?</a:t>
            </a:r>
          </a:p>
          <a:p>
            <a:pPr marL="609600" indent="-609600">
              <a:lnSpc>
                <a:spcPct val="120000"/>
              </a:lnSpc>
              <a:buClr>
                <a:srgbClr val="E2001A"/>
              </a:buClr>
              <a:buSzTx/>
            </a:pPr>
            <a:r>
              <a:rPr lang="de-DE" sz="2000" dirty="0" smtClean="0"/>
              <a:t>DAB (Digital Audio Broadcast)?</a:t>
            </a:r>
          </a:p>
          <a:p>
            <a:pPr marL="609600" indent="-609600">
              <a:lnSpc>
                <a:spcPct val="120000"/>
              </a:lnSpc>
              <a:buClr>
                <a:srgbClr val="E2001A"/>
              </a:buClr>
              <a:buSzTx/>
            </a:pPr>
            <a:r>
              <a:rPr lang="de-DE" sz="2000" dirty="0" smtClean="0"/>
              <a:t>Terrestrisches Fernsehen (TV)?</a:t>
            </a:r>
          </a:p>
          <a:p>
            <a:pPr marL="609600" indent="-609600">
              <a:lnSpc>
                <a:spcPct val="120000"/>
              </a:lnSpc>
              <a:buClr>
                <a:srgbClr val="E2001A"/>
              </a:buClr>
              <a:buSzTx/>
            </a:pPr>
            <a:r>
              <a:rPr lang="de-DE" sz="2000" dirty="0" err="1" smtClean="0"/>
              <a:t>Sat</a:t>
            </a:r>
            <a:r>
              <a:rPr lang="de-DE" sz="2000" dirty="0" smtClean="0"/>
              <a:t>-TV?</a:t>
            </a:r>
          </a:p>
          <a:p>
            <a:pPr marL="609600" indent="-609600">
              <a:lnSpc>
                <a:spcPct val="120000"/>
              </a:lnSpc>
              <a:buClr>
                <a:srgbClr val="E2001A"/>
              </a:buClr>
              <a:buSzTx/>
            </a:pPr>
            <a:r>
              <a:rPr lang="de-DE" sz="2000" dirty="0" smtClean="0"/>
              <a:t>Kabel-TV?</a:t>
            </a:r>
          </a:p>
          <a:p>
            <a:pPr marL="609600" indent="-609600">
              <a:lnSpc>
                <a:spcPct val="120000"/>
              </a:lnSpc>
              <a:buClr>
                <a:srgbClr val="E2001A"/>
              </a:buClr>
              <a:buSzTx/>
            </a:pPr>
            <a:r>
              <a:rPr lang="de-DE" sz="2000" dirty="0" smtClean="0"/>
              <a:t>Mobilfunk?</a:t>
            </a:r>
          </a:p>
          <a:p>
            <a:pPr marL="609600" indent="-609600">
              <a:lnSpc>
                <a:spcPct val="120000"/>
              </a:lnSpc>
              <a:buClr>
                <a:srgbClr val="E2001A"/>
              </a:buClr>
              <a:buSzTx/>
            </a:pPr>
            <a:r>
              <a:rPr lang="de-DE" sz="2000" dirty="0" smtClean="0"/>
              <a:t>GPS?</a:t>
            </a:r>
          </a:p>
          <a:p>
            <a:pPr marL="609600" indent="-609600">
              <a:lnSpc>
                <a:spcPct val="120000"/>
              </a:lnSpc>
              <a:buClr>
                <a:srgbClr val="E2001A"/>
              </a:buClr>
              <a:buSzTx/>
            </a:pPr>
            <a:r>
              <a:rPr lang="de-DE" sz="2000" dirty="0" smtClean="0"/>
              <a:t>...</a:t>
            </a:r>
          </a:p>
          <a:p>
            <a:pPr marL="609600" indent="-609600">
              <a:buClr>
                <a:srgbClr val="0000CC"/>
              </a:buClr>
              <a:buSzTx/>
            </a:pPr>
            <a:endParaRPr lang="de-DE" sz="2000" dirty="0" smtClean="0"/>
          </a:p>
          <a:p>
            <a:pPr marL="0" indent="0">
              <a:lnSpc>
                <a:spcPct val="150000"/>
              </a:lnSpc>
              <a:buClr>
                <a:srgbClr val="0000CC"/>
              </a:buClr>
              <a:buSzTx/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845090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D6280E-394E-4341-896C-35DB9E220FB5}" type="slidenum">
              <a:rPr lang="en-US"/>
              <a:pPr/>
              <a:t>27</a:t>
            </a:fld>
            <a:endParaRPr lang="en-US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smtClean="0"/>
              <a:t>Kommunikationstechnik B</a:t>
            </a:r>
            <a:endParaRPr lang="en-US" dirty="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762000" y="977900"/>
            <a:ext cx="85344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609600" lvl="0" indent="-609600">
              <a:lnSpc>
                <a:spcPct val="150000"/>
              </a:lnSpc>
              <a:spcBef>
                <a:spcPts val="700"/>
              </a:spcBef>
              <a:buClr>
                <a:srgbClr val="0000CC"/>
              </a:buClr>
            </a:pPr>
            <a:endParaRPr lang="en-US" sz="24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 algn="ctr">
              <a:lnSpc>
                <a:spcPct val="150000"/>
              </a:lnSpc>
              <a:spcBef>
                <a:spcPts val="700"/>
              </a:spcBef>
              <a:buClr>
                <a:srgbClr val="0000CC"/>
              </a:buClr>
            </a:pPr>
            <a:endParaRPr lang="en-US" sz="4000" kern="0" dirty="0" smtClean="0">
              <a:solidFill>
                <a:srgbClr val="5C6971"/>
              </a:solidFill>
              <a:latin typeface="+mn-lt"/>
              <a:ea typeface="+mn-ea"/>
              <a:cs typeface="+mn-cs"/>
            </a:endParaRPr>
          </a:p>
          <a:p>
            <a:pPr marL="609600" lvl="0" indent="-609600" algn="ctr">
              <a:lnSpc>
                <a:spcPct val="150000"/>
              </a:lnSpc>
              <a:spcBef>
                <a:spcPts val="700"/>
              </a:spcBef>
              <a:buClr>
                <a:srgbClr val="0000CC"/>
              </a:buClr>
            </a:pPr>
            <a:r>
              <a:rPr lang="en-US" sz="4000" kern="0" dirty="0" smtClean="0">
                <a:solidFill>
                  <a:srgbClr val="5C6971"/>
                </a:solidFill>
                <a:latin typeface="+mn-lt"/>
                <a:ea typeface="+mn-ea"/>
                <a:cs typeface="+mn-cs"/>
              </a:rPr>
              <a:t>ENDE Teil 1</a:t>
            </a:r>
          </a:p>
          <a:p>
            <a:pPr marL="609600" lvl="0" indent="-609600">
              <a:lnSpc>
                <a:spcPct val="150000"/>
              </a:lnSpc>
              <a:spcBef>
                <a:spcPts val="700"/>
              </a:spcBef>
              <a:buClr>
                <a:srgbClr val="0000CC"/>
              </a:buClr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5C6971"/>
              </a:solidFill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  <a:p>
            <a:pPr marL="609600" indent="-609600">
              <a:lnSpc>
                <a:spcPct val="150000"/>
              </a:lnSpc>
              <a:spcBef>
                <a:spcPts val="700"/>
              </a:spcBef>
              <a:buClr>
                <a:srgbClr val="0000CC"/>
              </a:buClr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C697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charset="0"/>
              </a:rPr>
              <a:t>        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474" name="Rectangle 2"/>
          <p:cNvSpPr>
            <a:spLocks noChangeArrowheads="1"/>
          </p:cNvSpPr>
          <p:nvPr/>
        </p:nvSpPr>
        <p:spPr bwMode="auto">
          <a:xfrm>
            <a:off x="0" y="636866"/>
            <a:ext cx="99060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grpSp>
        <p:nvGrpSpPr>
          <p:cNvPr id="2153475" name="Group 3"/>
          <p:cNvGrpSpPr>
            <a:grpSpLocks/>
          </p:cNvGrpSpPr>
          <p:nvPr/>
        </p:nvGrpSpPr>
        <p:grpSpPr bwMode="auto">
          <a:xfrm>
            <a:off x="452306" y="3824917"/>
            <a:ext cx="9185407" cy="2218065"/>
            <a:chOff x="293" y="2637"/>
            <a:chExt cx="5942" cy="1529"/>
          </a:xfrm>
        </p:grpSpPr>
        <p:sp>
          <p:nvSpPr>
            <p:cNvPr id="2153476" name="AutoShape 4"/>
            <p:cNvSpPr>
              <a:spLocks noChangeArrowheads="1"/>
            </p:cNvSpPr>
            <p:nvPr/>
          </p:nvSpPr>
          <p:spPr bwMode="auto">
            <a:xfrm>
              <a:off x="293" y="2637"/>
              <a:ext cx="5942" cy="281"/>
            </a:xfrm>
            <a:prstGeom prst="homePlate">
              <a:avLst>
                <a:gd name="adj" fmla="val 39580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67799" tIns="33900" rIns="67799" bIns="33900" anchor="ctr">
              <a:spAutoFit/>
            </a:bodyPr>
            <a:lstStyle/>
            <a:p>
              <a:pPr defTabSz="827088" eaLnBrk="0" hangingPunct="0"/>
              <a:endParaRPr lang="en-GB" sz="2200">
                <a:solidFill>
                  <a:schemeClr val="tx1"/>
                </a:solidFill>
                <a:latin typeface="FuturaA Bk BT" charset="0"/>
              </a:endParaRPr>
            </a:p>
          </p:txBody>
        </p:sp>
        <p:pic>
          <p:nvPicPr>
            <p:cNvPr id="2153477" name="Picture 5" descr="operato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2" y="2937"/>
              <a:ext cx="926" cy="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3478" name="Picture 6" descr="we_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" y="2996"/>
              <a:ext cx="603" cy="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3479" name="Text Box 7"/>
            <p:cNvSpPr txBox="1">
              <a:spLocks noChangeArrowheads="1"/>
            </p:cNvSpPr>
            <p:nvPr/>
          </p:nvSpPr>
          <p:spPr bwMode="auto">
            <a:xfrm>
              <a:off x="1087" y="3919"/>
              <a:ext cx="628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67799" tIns="33900" rIns="67799" bIns="33900" anchor="ctr">
              <a:spAutoFit/>
            </a:bodyPr>
            <a:lstStyle>
              <a:lvl1pPr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14338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7088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41425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55763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129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701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273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845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de-DE" sz="1600" b="1">
                  <a:latin typeface="FuturaA Bk BT" charset="0"/>
                </a:rPr>
                <a:t>Telefon</a:t>
              </a:r>
              <a:endParaRPr lang="de-DE" sz="2200">
                <a:latin typeface="FuturaA Bk BT" charset="0"/>
              </a:endParaRPr>
            </a:p>
          </p:txBody>
        </p:sp>
        <p:sp>
          <p:nvSpPr>
            <p:cNvPr id="2153480" name="AutoShape 8"/>
            <p:cNvSpPr>
              <a:spLocks noChangeArrowheads="1"/>
            </p:cNvSpPr>
            <p:nvPr/>
          </p:nvSpPr>
          <p:spPr bwMode="auto">
            <a:xfrm>
              <a:off x="1934" y="3928"/>
              <a:ext cx="3273" cy="238"/>
            </a:xfrm>
            <a:prstGeom prst="homePlate">
              <a:avLst>
                <a:gd name="adj" fmla="val 59355"/>
              </a:avLst>
            </a:prstGeom>
            <a:solidFill>
              <a:srgbClr val="FFFFCC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67799" tIns="33900" rIns="67799" bIns="33900" anchor="ctr">
              <a:spAutoFit/>
            </a:bodyPr>
            <a:lstStyle/>
            <a:p>
              <a:endParaRPr lang="de-DE"/>
            </a:p>
          </p:txBody>
        </p:sp>
        <p:sp>
          <p:nvSpPr>
            <p:cNvPr id="2153481" name="Text Box 9"/>
            <p:cNvSpPr txBox="1">
              <a:spLocks noChangeArrowheads="1"/>
            </p:cNvSpPr>
            <p:nvPr/>
          </p:nvSpPr>
          <p:spPr bwMode="auto">
            <a:xfrm>
              <a:off x="1948" y="3949"/>
              <a:ext cx="3386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67799" tIns="33900" rIns="67799" bIns="33900" anchor="ctr">
              <a:spAutoFit/>
            </a:bodyPr>
            <a:lstStyle>
              <a:lvl1pPr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14338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7088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41425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55763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129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701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273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845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de-DE" sz="1600" b="1">
                  <a:latin typeface="FuturaA Bk BT" charset="0"/>
                </a:rPr>
                <a:t>Telekommunikationsnetze (Leitung)</a:t>
              </a:r>
              <a:endParaRPr lang="de-DE" sz="2200">
                <a:latin typeface="FuturaA Bk BT" charset="0"/>
              </a:endParaRPr>
            </a:p>
          </p:txBody>
        </p:sp>
      </p:grpSp>
      <p:grpSp>
        <p:nvGrpSpPr>
          <p:cNvPr id="2153482" name="Group 10"/>
          <p:cNvGrpSpPr>
            <a:grpSpLocks/>
          </p:cNvGrpSpPr>
          <p:nvPr/>
        </p:nvGrpSpPr>
        <p:grpSpPr bwMode="auto">
          <a:xfrm>
            <a:off x="1258723" y="683140"/>
            <a:ext cx="1362011" cy="642361"/>
            <a:chOff x="848" y="413"/>
            <a:chExt cx="881" cy="443"/>
          </a:xfrm>
          <a:solidFill>
            <a:srgbClr val="FFFFCC"/>
          </a:solidFill>
        </p:grpSpPr>
        <p:sp>
          <p:nvSpPr>
            <p:cNvPr id="2153483" name="AutoShape 11"/>
            <p:cNvSpPr>
              <a:spLocks noChangeArrowheads="1"/>
            </p:cNvSpPr>
            <p:nvPr/>
          </p:nvSpPr>
          <p:spPr bwMode="auto">
            <a:xfrm>
              <a:off x="848" y="413"/>
              <a:ext cx="881" cy="443"/>
            </a:xfrm>
            <a:prstGeom prst="cloudCallout">
              <a:avLst>
                <a:gd name="adj1" fmla="val -45458"/>
                <a:gd name="adj2" fmla="val 93778"/>
              </a:avLst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2762" tIns="41381" rIns="82762" bIns="41381" anchor="ctr">
              <a:spAutoFit/>
            </a:bodyPr>
            <a:lstStyle/>
            <a:p>
              <a:pPr defTabSz="827088" eaLnBrk="0" hangingPunct="0"/>
              <a:endParaRPr lang="en-GB" sz="2200">
                <a:solidFill>
                  <a:schemeClr val="tx1"/>
                </a:solidFill>
                <a:latin typeface="FuturaA Bk BT" charset="0"/>
              </a:endParaRPr>
            </a:p>
          </p:txBody>
        </p:sp>
        <p:sp>
          <p:nvSpPr>
            <p:cNvPr id="2153484" name="Line 12"/>
            <p:cNvSpPr>
              <a:spLocks noChangeShapeType="1"/>
            </p:cNvSpPr>
            <p:nvPr/>
          </p:nvSpPr>
          <p:spPr bwMode="auto">
            <a:xfrm flipV="1">
              <a:off x="979" y="643"/>
              <a:ext cx="624" cy="0"/>
            </a:xfrm>
            <a:prstGeom prst="line">
              <a:avLst/>
            </a:prstGeom>
            <a:grp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2762" tIns="41381" rIns="82762" bIns="41381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2153486" name="Group 14"/>
          <p:cNvGrpSpPr>
            <a:grpSpLocks/>
          </p:cNvGrpSpPr>
          <p:nvPr/>
        </p:nvGrpSpPr>
        <p:grpSpPr bwMode="auto">
          <a:xfrm>
            <a:off x="479973" y="1674814"/>
            <a:ext cx="1661170" cy="2523771"/>
            <a:chOff x="310" y="1155"/>
            <a:chExt cx="1075" cy="1740"/>
          </a:xfrm>
        </p:grpSpPr>
        <p:sp>
          <p:nvSpPr>
            <p:cNvPr id="2153487" name="Text Box 15"/>
            <p:cNvSpPr txBox="1">
              <a:spLocks noChangeArrowheads="1"/>
            </p:cNvSpPr>
            <p:nvPr/>
          </p:nvSpPr>
          <p:spPr bwMode="auto">
            <a:xfrm>
              <a:off x="414" y="2673"/>
              <a:ext cx="393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4908" tIns="37454" rIns="74908" bIns="37454">
              <a:spAutoFit/>
            </a:bodyPr>
            <a:lstStyle>
              <a:lvl1pPr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14338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7088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41425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55763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129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701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273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845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de-DE" sz="1600" b="1">
                  <a:latin typeface="FuturaA Bk BT" charset="0"/>
                </a:rPr>
                <a:t>1861</a:t>
              </a:r>
              <a:endParaRPr lang="de-DE" sz="2200">
                <a:latin typeface="FuturaA Bk BT" charset="0"/>
              </a:endParaRPr>
            </a:p>
          </p:txBody>
        </p:sp>
        <p:sp>
          <p:nvSpPr>
            <p:cNvPr id="2153488" name="Line 16"/>
            <p:cNvSpPr>
              <a:spLocks noChangeShapeType="1"/>
            </p:cNvSpPr>
            <p:nvPr/>
          </p:nvSpPr>
          <p:spPr bwMode="auto">
            <a:xfrm flipH="1" flipV="1">
              <a:off x="590" y="1910"/>
              <a:ext cx="0" cy="7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4908" tIns="37454" rIns="74908" bIns="37454">
              <a:spAutoFit/>
            </a:bodyPr>
            <a:lstStyle/>
            <a:p>
              <a:endParaRPr lang="de-DE"/>
            </a:p>
          </p:txBody>
        </p:sp>
        <p:grpSp>
          <p:nvGrpSpPr>
            <p:cNvPr id="2153489" name="Group 17"/>
            <p:cNvGrpSpPr>
              <a:grpSpLocks/>
            </p:cNvGrpSpPr>
            <p:nvPr/>
          </p:nvGrpSpPr>
          <p:grpSpPr bwMode="auto">
            <a:xfrm>
              <a:off x="310" y="1155"/>
              <a:ext cx="1075" cy="1223"/>
              <a:chOff x="430" y="454"/>
              <a:chExt cx="1075" cy="1223"/>
            </a:xfrm>
          </p:grpSpPr>
          <p:pic>
            <p:nvPicPr>
              <p:cNvPr id="2153490" name="Picture 18" descr="reis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" y="454"/>
                <a:ext cx="1075" cy="1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53491" name="Text Box 19"/>
              <p:cNvSpPr txBox="1">
                <a:spLocks noChangeArrowheads="1"/>
              </p:cNvSpPr>
              <p:nvPr/>
            </p:nvSpPr>
            <p:spPr bwMode="auto">
              <a:xfrm>
                <a:off x="463" y="1455"/>
                <a:ext cx="671" cy="2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74908" tIns="37454" rIns="74908" bIns="37454">
                <a:spAutoFit/>
              </a:bodyPr>
              <a:lstStyle>
                <a:lvl1pPr algn="l" defTabSz="827088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414338" algn="l" defTabSz="827088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827088" algn="l" defTabSz="827088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241425" algn="l" defTabSz="827088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1655763" algn="l" defTabSz="827088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112963" defTabSz="8270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570163" defTabSz="8270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027363" defTabSz="8270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484563" defTabSz="8270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de-DE" sz="1600" b="1">
                    <a:solidFill>
                      <a:schemeClr val="bg1"/>
                    </a:solidFill>
                    <a:latin typeface="FuturaA Bk BT" charset="0"/>
                  </a:rPr>
                  <a:t>J. P. Reis</a:t>
                </a:r>
                <a:endParaRPr lang="de-DE" sz="2200">
                  <a:latin typeface="FuturaA Bk BT" charset="0"/>
                </a:endParaRPr>
              </a:p>
            </p:txBody>
          </p:sp>
        </p:grpSp>
      </p:grpSp>
      <p:grpSp>
        <p:nvGrpSpPr>
          <p:cNvPr id="2153492" name="Group 20"/>
          <p:cNvGrpSpPr>
            <a:grpSpLocks/>
          </p:cNvGrpSpPr>
          <p:nvPr/>
        </p:nvGrpSpPr>
        <p:grpSpPr bwMode="auto">
          <a:xfrm>
            <a:off x="2483164" y="574675"/>
            <a:ext cx="2017113" cy="3625498"/>
            <a:chOff x="1606" y="396"/>
            <a:chExt cx="1305" cy="2500"/>
          </a:xfrm>
        </p:grpSpPr>
        <p:sp>
          <p:nvSpPr>
            <p:cNvPr id="2153493" name="Text Box 21"/>
            <p:cNvSpPr txBox="1">
              <a:spLocks noChangeArrowheads="1"/>
            </p:cNvSpPr>
            <p:nvPr/>
          </p:nvSpPr>
          <p:spPr bwMode="auto">
            <a:xfrm>
              <a:off x="1606" y="2674"/>
              <a:ext cx="393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4908" tIns="37454" rIns="74908" bIns="37454">
              <a:spAutoFit/>
            </a:bodyPr>
            <a:lstStyle>
              <a:lvl1pPr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14338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7088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41425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55763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129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701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273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845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de-DE" sz="1600" b="1">
                  <a:latin typeface="FuturaA Bk BT" charset="0"/>
                </a:rPr>
                <a:t>1899</a:t>
              </a:r>
              <a:endParaRPr lang="de-DE" sz="2200">
                <a:latin typeface="FuturaA Bk BT" charset="0"/>
              </a:endParaRPr>
            </a:p>
          </p:txBody>
        </p:sp>
        <p:sp>
          <p:nvSpPr>
            <p:cNvPr id="2153494" name="Line 22"/>
            <p:cNvSpPr>
              <a:spLocks noChangeShapeType="1"/>
            </p:cNvSpPr>
            <p:nvPr/>
          </p:nvSpPr>
          <p:spPr bwMode="auto">
            <a:xfrm flipV="1">
              <a:off x="1828" y="1584"/>
              <a:ext cx="0" cy="10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74908" tIns="37454" rIns="74908" bIns="37454">
              <a:spAutoFit/>
            </a:bodyPr>
            <a:lstStyle/>
            <a:p>
              <a:endParaRPr lang="de-DE"/>
            </a:p>
          </p:txBody>
        </p:sp>
        <p:grpSp>
          <p:nvGrpSpPr>
            <p:cNvPr id="2153495" name="Group 23"/>
            <p:cNvGrpSpPr>
              <a:grpSpLocks/>
            </p:cNvGrpSpPr>
            <p:nvPr/>
          </p:nvGrpSpPr>
          <p:grpSpPr bwMode="auto">
            <a:xfrm>
              <a:off x="1759" y="396"/>
              <a:ext cx="1152" cy="1189"/>
              <a:chOff x="1793" y="338"/>
              <a:chExt cx="1152" cy="1189"/>
            </a:xfrm>
          </p:grpSpPr>
          <p:pic>
            <p:nvPicPr>
              <p:cNvPr id="2153496" name="Picture 24" descr="marconi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3" y="434"/>
                <a:ext cx="968" cy="10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53497" name="Text Box 25"/>
              <p:cNvSpPr txBox="1">
                <a:spLocks noChangeArrowheads="1"/>
              </p:cNvSpPr>
              <p:nvPr/>
            </p:nvSpPr>
            <p:spPr bwMode="auto">
              <a:xfrm>
                <a:off x="1801" y="1291"/>
                <a:ext cx="784" cy="2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74908" tIns="37454" rIns="74908" bIns="37454">
                <a:spAutoFit/>
              </a:bodyPr>
              <a:lstStyle>
                <a:lvl1pPr algn="l" defTabSz="827088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414338" algn="l" defTabSz="827088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827088" algn="l" defTabSz="827088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241425" algn="l" defTabSz="827088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1655763" algn="l" defTabSz="827088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112963" defTabSz="8270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570163" defTabSz="8270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027363" defTabSz="8270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484563" defTabSz="8270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de-DE" sz="1600" b="1">
                    <a:solidFill>
                      <a:schemeClr val="bg1"/>
                    </a:solidFill>
                    <a:latin typeface="FuturaA Bk BT" charset="0"/>
                  </a:rPr>
                  <a:t>G. Marconi</a:t>
                </a:r>
                <a:endParaRPr lang="de-DE" sz="2200">
                  <a:latin typeface="FuturaA Bk BT" charset="0"/>
                </a:endParaRPr>
              </a:p>
            </p:txBody>
          </p:sp>
          <p:grpSp>
            <p:nvGrpSpPr>
              <p:cNvPr id="2153498" name="Group 26"/>
              <p:cNvGrpSpPr>
                <a:grpSpLocks/>
              </p:cNvGrpSpPr>
              <p:nvPr/>
            </p:nvGrpSpPr>
            <p:grpSpPr bwMode="auto">
              <a:xfrm>
                <a:off x="2788" y="338"/>
                <a:ext cx="157" cy="364"/>
                <a:chOff x="2788" y="338"/>
                <a:chExt cx="157" cy="364"/>
              </a:xfrm>
            </p:grpSpPr>
            <p:sp>
              <p:nvSpPr>
                <p:cNvPr id="2153499" name="Bogen 27"/>
                <p:cNvSpPr>
                  <a:spLocks/>
                </p:cNvSpPr>
                <p:nvPr/>
              </p:nvSpPr>
              <p:spPr bwMode="auto">
                <a:xfrm>
                  <a:off x="2788" y="459"/>
                  <a:ext cx="98" cy="243"/>
                </a:xfrm>
                <a:custGeom>
                  <a:avLst/>
                  <a:gdLst>
                    <a:gd name="G0" fmla="+- 0 0 0"/>
                    <a:gd name="G1" fmla="+- 21531 0 0"/>
                    <a:gd name="G2" fmla="+- 21600 0 0"/>
                    <a:gd name="T0" fmla="*/ 1721 w 18850"/>
                    <a:gd name="T1" fmla="*/ 0 h 21531"/>
                    <a:gd name="T2" fmla="*/ 18850 w 18850"/>
                    <a:gd name="T3" fmla="*/ 10984 h 21531"/>
                    <a:gd name="T4" fmla="*/ 0 w 18850"/>
                    <a:gd name="T5" fmla="*/ 21531 h 215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850" h="21531" fill="none" extrusionOk="0">
                      <a:moveTo>
                        <a:pt x="1721" y="-1"/>
                      </a:moveTo>
                      <a:cubicBezTo>
                        <a:pt x="8905" y="573"/>
                        <a:pt x="15330" y="4694"/>
                        <a:pt x="18849" y="10984"/>
                      </a:cubicBezTo>
                    </a:path>
                    <a:path w="18850" h="21531" stroke="0" extrusionOk="0">
                      <a:moveTo>
                        <a:pt x="1721" y="-1"/>
                      </a:moveTo>
                      <a:cubicBezTo>
                        <a:pt x="8905" y="573"/>
                        <a:pt x="15330" y="4694"/>
                        <a:pt x="18849" y="10984"/>
                      </a:cubicBezTo>
                      <a:lnTo>
                        <a:pt x="0" y="21531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74908" tIns="37454" rIns="74908" bIns="37454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153500" name="Bogen 28"/>
                <p:cNvSpPr>
                  <a:spLocks/>
                </p:cNvSpPr>
                <p:nvPr/>
              </p:nvSpPr>
              <p:spPr bwMode="auto">
                <a:xfrm>
                  <a:off x="2813" y="404"/>
                  <a:ext cx="98" cy="24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0753"/>
                    <a:gd name="T1" fmla="*/ 0 h 21600"/>
                    <a:gd name="T2" fmla="*/ 20753 w 20753"/>
                    <a:gd name="T3" fmla="*/ 15612 h 21600"/>
                    <a:gd name="T4" fmla="*/ 0 w 20753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753" h="21600" fill="none" extrusionOk="0">
                      <a:moveTo>
                        <a:pt x="0" y="-1"/>
                      </a:moveTo>
                      <a:cubicBezTo>
                        <a:pt x="9623" y="-1"/>
                        <a:pt x="18085" y="6365"/>
                        <a:pt x="20753" y="15611"/>
                      </a:cubicBezTo>
                    </a:path>
                    <a:path w="20753" h="21600" stroke="0" extrusionOk="0">
                      <a:moveTo>
                        <a:pt x="0" y="-1"/>
                      </a:moveTo>
                      <a:cubicBezTo>
                        <a:pt x="9623" y="-1"/>
                        <a:pt x="18085" y="6365"/>
                        <a:pt x="20753" y="15611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74908" tIns="37454" rIns="74908" bIns="37454">
                  <a:spAutoFit/>
                </a:bodyPr>
                <a:lstStyle/>
                <a:p>
                  <a:endParaRPr lang="de-DE"/>
                </a:p>
              </p:txBody>
            </p:sp>
            <p:sp>
              <p:nvSpPr>
                <p:cNvPr id="2153501" name="Bogen 29"/>
                <p:cNvSpPr>
                  <a:spLocks/>
                </p:cNvSpPr>
                <p:nvPr/>
              </p:nvSpPr>
              <p:spPr bwMode="auto">
                <a:xfrm>
                  <a:off x="2847" y="338"/>
                  <a:ext cx="98" cy="24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515"/>
                    <a:gd name="T1" fmla="*/ 0 h 21600"/>
                    <a:gd name="T2" fmla="*/ 21515 w 21515"/>
                    <a:gd name="T3" fmla="*/ 19689 h 21600"/>
                    <a:gd name="T4" fmla="*/ 0 w 21515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515" h="21600" fill="none" extrusionOk="0">
                      <a:moveTo>
                        <a:pt x="0" y="-1"/>
                      </a:moveTo>
                      <a:cubicBezTo>
                        <a:pt x="11188" y="-1"/>
                        <a:pt x="20525" y="8544"/>
                        <a:pt x="21515" y="19688"/>
                      </a:cubicBezTo>
                    </a:path>
                    <a:path w="21515" h="21600" stroke="0" extrusionOk="0">
                      <a:moveTo>
                        <a:pt x="0" y="-1"/>
                      </a:moveTo>
                      <a:cubicBezTo>
                        <a:pt x="11188" y="-1"/>
                        <a:pt x="20525" y="8544"/>
                        <a:pt x="21515" y="19688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66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74908" tIns="37454" rIns="74908" bIns="37454">
                  <a:spAutoFit/>
                </a:bodyPr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153502" name="Text Box 30"/>
          <p:cNvSpPr txBox="1">
            <a:spLocks noChangeArrowheads="1"/>
          </p:cNvSpPr>
          <p:nvPr/>
        </p:nvSpPr>
        <p:spPr bwMode="auto">
          <a:xfrm>
            <a:off x="2968933" y="5969001"/>
            <a:ext cx="857033" cy="42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762" tIns="41381" rIns="82762" bIns="41381">
            <a:spAutoFit/>
          </a:bodyPr>
          <a:lstStyle>
            <a:lvl1pPr algn="l" defTabSz="8270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14338" algn="l" defTabSz="8270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7088" algn="l" defTabSz="8270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41425" algn="l" defTabSz="8270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55763" algn="l" defTabSz="8270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129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701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273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845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de-DE" sz="2200" b="1">
                <a:solidFill>
                  <a:schemeClr val="accent2"/>
                </a:solidFill>
                <a:latin typeface="FuturaA Bk BT" charset="0"/>
              </a:rPr>
              <a:t>teuer</a:t>
            </a:r>
            <a:endParaRPr lang="de-DE" sz="2200">
              <a:latin typeface="FuturaA Bk BT" charset="0"/>
            </a:endParaRPr>
          </a:p>
        </p:txBody>
      </p:sp>
      <p:grpSp>
        <p:nvGrpSpPr>
          <p:cNvPr id="2153503" name="Group 31"/>
          <p:cNvGrpSpPr>
            <a:grpSpLocks/>
          </p:cNvGrpSpPr>
          <p:nvPr/>
        </p:nvGrpSpPr>
        <p:grpSpPr bwMode="auto">
          <a:xfrm>
            <a:off x="4526430" y="2330451"/>
            <a:ext cx="3649460" cy="2987675"/>
            <a:chOff x="2928" y="1607"/>
            <a:chExt cx="2361" cy="2059"/>
          </a:xfrm>
        </p:grpSpPr>
        <p:sp>
          <p:nvSpPr>
            <p:cNvPr id="2153504" name="Text Box 32"/>
            <p:cNvSpPr txBox="1">
              <a:spLocks noChangeArrowheads="1"/>
            </p:cNvSpPr>
            <p:nvPr/>
          </p:nvSpPr>
          <p:spPr bwMode="auto">
            <a:xfrm>
              <a:off x="3083" y="2665"/>
              <a:ext cx="361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0270" tIns="25136" rIns="50270" bIns="25136">
              <a:spAutoFit/>
            </a:bodyPr>
            <a:lstStyle>
              <a:lvl1pPr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14338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7088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41425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55763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129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701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273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845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de-DE" sz="1600" b="1">
                  <a:latin typeface="FuturaA Bk BT" charset="0"/>
                </a:rPr>
                <a:t>1947</a:t>
              </a:r>
              <a:endParaRPr lang="de-DE" sz="2200">
                <a:latin typeface="FuturaA Bk BT" charset="0"/>
              </a:endParaRPr>
            </a:p>
          </p:txBody>
        </p:sp>
        <p:sp>
          <p:nvSpPr>
            <p:cNvPr id="2153505" name="Text Box 33"/>
            <p:cNvSpPr txBox="1">
              <a:spLocks noChangeArrowheads="1"/>
            </p:cNvSpPr>
            <p:nvPr/>
          </p:nvSpPr>
          <p:spPr bwMode="auto">
            <a:xfrm>
              <a:off x="2928" y="2416"/>
              <a:ext cx="707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0270" tIns="25136" rIns="50270" bIns="25136">
              <a:spAutoFit/>
            </a:bodyPr>
            <a:lstStyle>
              <a:lvl1pPr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14338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7088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41425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55763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129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701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273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845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de-DE" sz="1600" b="1">
                  <a:latin typeface="FuturaA Bk BT" charset="0"/>
                </a:rPr>
                <a:t>Transistor</a:t>
              </a:r>
              <a:endParaRPr lang="de-DE" sz="2200">
                <a:latin typeface="FuturaA Bk BT" charset="0"/>
              </a:endParaRPr>
            </a:p>
          </p:txBody>
        </p:sp>
        <p:sp>
          <p:nvSpPr>
            <p:cNvPr id="2153506" name="Text Box 34"/>
            <p:cNvSpPr txBox="1">
              <a:spLocks noChangeArrowheads="1"/>
            </p:cNvSpPr>
            <p:nvPr/>
          </p:nvSpPr>
          <p:spPr bwMode="auto">
            <a:xfrm>
              <a:off x="4712" y="2436"/>
              <a:ext cx="368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0270" tIns="25136" rIns="50270" bIns="25136">
              <a:spAutoFit/>
            </a:bodyPr>
            <a:lstStyle>
              <a:lvl1pPr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14338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7088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41425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55763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129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701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273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845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de-DE" sz="1600" b="1">
                  <a:latin typeface="FuturaA Bk BT" charset="0"/>
                </a:rPr>
                <a:t>GSM</a:t>
              </a:r>
              <a:endParaRPr lang="de-DE" sz="2200">
                <a:latin typeface="FuturaA Bk BT" charset="0"/>
              </a:endParaRPr>
            </a:p>
          </p:txBody>
        </p:sp>
        <p:sp>
          <p:nvSpPr>
            <p:cNvPr id="2153507" name="Text Box 35"/>
            <p:cNvSpPr txBox="1">
              <a:spLocks noChangeArrowheads="1"/>
            </p:cNvSpPr>
            <p:nvPr/>
          </p:nvSpPr>
          <p:spPr bwMode="auto">
            <a:xfrm>
              <a:off x="4752" y="2953"/>
              <a:ext cx="343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0270" tIns="25136" rIns="50270" bIns="25136">
              <a:spAutoFit/>
            </a:bodyPr>
            <a:lstStyle>
              <a:lvl1pPr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14338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7088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41425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55763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129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701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273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845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de-DE" sz="1600" b="1">
                  <a:latin typeface="FuturaA Bk BT" charset="0"/>
                </a:rPr>
                <a:t>Web</a:t>
              </a:r>
              <a:endParaRPr lang="de-DE" sz="2200">
                <a:latin typeface="FuturaA Bk BT" charset="0"/>
              </a:endParaRPr>
            </a:p>
          </p:txBody>
        </p:sp>
        <p:sp>
          <p:nvSpPr>
            <p:cNvPr id="2153508" name="Line 36"/>
            <p:cNvSpPr>
              <a:spLocks noChangeShapeType="1"/>
            </p:cNvSpPr>
            <p:nvPr/>
          </p:nvSpPr>
          <p:spPr bwMode="auto">
            <a:xfrm flipV="1">
              <a:off x="3297" y="2612"/>
              <a:ext cx="0" cy="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0270" tIns="25136" rIns="50270" bIns="25136">
              <a:spAutoFit/>
            </a:bodyPr>
            <a:lstStyle/>
            <a:p>
              <a:endParaRPr lang="de-DE"/>
            </a:p>
          </p:txBody>
        </p:sp>
        <p:sp>
          <p:nvSpPr>
            <p:cNvPr id="2153509" name="Text Box 37"/>
            <p:cNvSpPr txBox="1">
              <a:spLocks noChangeArrowheads="1"/>
            </p:cNvSpPr>
            <p:nvPr/>
          </p:nvSpPr>
          <p:spPr bwMode="auto">
            <a:xfrm>
              <a:off x="3838" y="2223"/>
              <a:ext cx="253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0270" tIns="25136" rIns="50270" bIns="25136">
              <a:spAutoFit/>
            </a:bodyPr>
            <a:lstStyle>
              <a:lvl1pPr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14338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7088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41425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55763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129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701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273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845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de-DE" sz="1600" b="1">
                  <a:latin typeface="FuturaA Bk BT" charset="0"/>
                </a:rPr>
                <a:t>TV</a:t>
              </a:r>
              <a:endParaRPr lang="de-DE" sz="2200">
                <a:latin typeface="FuturaA Bk BT" charset="0"/>
              </a:endParaRPr>
            </a:p>
          </p:txBody>
        </p:sp>
        <p:pic>
          <p:nvPicPr>
            <p:cNvPr id="2153510" name="Picture 38" descr="transistor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0" y="2081"/>
              <a:ext cx="442" cy="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3511" name="Picture 39" descr="hellochie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7" y="1607"/>
              <a:ext cx="672" cy="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3512" name="Picture 4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9" y="3179"/>
              <a:ext cx="660" cy="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153513" name="Text Box 41"/>
            <p:cNvSpPr txBox="1">
              <a:spLocks noChangeArrowheads="1"/>
            </p:cNvSpPr>
            <p:nvPr/>
          </p:nvSpPr>
          <p:spPr bwMode="auto">
            <a:xfrm>
              <a:off x="3899" y="2953"/>
              <a:ext cx="671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0270" tIns="25136" rIns="50270" bIns="25136">
              <a:spAutoFit/>
            </a:bodyPr>
            <a:lstStyle>
              <a:lvl1pPr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14338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7088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41425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55763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129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701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273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845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de-DE" sz="1600" b="1">
                  <a:latin typeface="FuturaA Bk BT" charset="0"/>
                </a:rPr>
                <a:t>Glasfaser</a:t>
              </a:r>
              <a:endParaRPr lang="de-DE" sz="2200">
                <a:latin typeface="FuturaA Bk BT" charset="0"/>
              </a:endParaRPr>
            </a:p>
          </p:txBody>
        </p:sp>
      </p:grpSp>
      <p:sp>
        <p:nvSpPr>
          <p:cNvPr id="2153514" name="Text Box 42"/>
          <p:cNvSpPr txBox="1">
            <a:spLocks noChangeArrowheads="1"/>
          </p:cNvSpPr>
          <p:nvPr/>
        </p:nvSpPr>
        <p:spPr bwMode="auto">
          <a:xfrm>
            <a:off x="6865567" y="2108201"/>
            <a:ext cx="1592210" cy="32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762" tIns="41381" rIns="82762" bIns="41381">
            <a:spAutoFit/>
          </a:bodyPr>
          <a:lstStyle>
            <a:lvl1pPr algn="l" defTabSz="8270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14338" algn="l" defTabSz="8270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7088" algn="l" defTabSz="8270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41425" algn="l" defTabSz="8270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55763" algn="l" defTabSz="8270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129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701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273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845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de-DE" sz="1600" b="1" dirty="0">
                <a:solidFill>
                  <a:schemeClr val="accent2"/>
                </a:solidFill>
                <a:latin typeface="FuturaA Bk BT" charset="0"/>
              </a:rPr>
              <a:t>Digitalisierung</a:t>
            </a:r>
            <a:endParaRPr lang="de-DE" sz="2200" dirty="0">
              <a:latin typeface="FuturaA Bk BT" charset="0"/>
            </a:endParaRPr>
          </a:p>
        </p:txBody>
      </p:sp>
      <p:grpSp>
        <p:nvGrpSpPr>
          <p:cNvPr id="2153515" name="Group 43"/>
          <p:cNvGrpSpPr>
            <a:grpSpLocks/>
          </p:cNvGrpSpPr>
          <p:nvPr/>
        </p:nvGrpSpPr>
        <p:grpSpPr bwMode="auto">
          <a:xfrm>
            <a:off x="8193302" y="3159263"/>
            <a:ext cx="1259757" cy="1532074"/>
            <a:chOff x="5300" y="2178"/>
            <a:chExt cx="815" cy="1056"/>
          </a:xfrm>
        </p:grpSpPr>
        <p:sp>
          <p:nvSpPr>
            <p:cNvPr id="2153517" name="Line 45"/>
            <p:cNvSpPr>
              <a:spLocks noChangeShapeType="1"/>
            </p:cNvSpPr>
            <p:nvPr/>
          </p:nvSpPr>
          <p:spPr bwMode="auto">
            <a:xfrm>
              <a:off x="5300" y="2178"/>
              <a:ext cx="0" cy="10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7799" tIns="33900" rIns="67799" bIns="33900">
              <a:spAutoFit/>
            </a:bodyPr>
            <a:lstStyle/>
            <a:p>
              <a:endParaRPr lang="de-DE"/>
            </a:p>
          </p:txBody>
        </p:sp>
        <p:sp>
          <p:nvSpPr>
            <p:cNvPr id="2153518" name="Text Box 46"/>
            <p:cNvSpPr txBox="1">
              <a:spLocks noChangeArrowheads="1"/>
            </p:cNvSpPr>
            <p:nvPr/>
          </p:nvSpPr>
          <p:spPr bwMode="auto">
            <a:xfrm>
              <a:off x="5347" y="2665"/>
              <a:ext cx="384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7799" tIns="33900" rIns="67799" bIns="33900">
              <a:spAutoFit/>
            </a:bodyPr>
            <a:lstStyle>
              <a:lvl1pPr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14338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7088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41425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55763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129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701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273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845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de-DE" sz="1600" b="1">
                  <a:latin typeface="FuturaA Bk BT" charset="0"/>
                </a:rPr>
                <a:t>2001</a:t>
              </a:r>
              <a:endParaRPr lang="de-DE" sz="2200">
                <a:latin typeface="FuturaA Bk BT" charset="0"/>
              </a:endParaRPr>
            </a:p>
          </p:txBody>
        </p:sp>
        <p:sp>
          <p:nvSpPr>
            <p:cNvPr id="2153519" name="Text Box 47"/>
            <p:cNvSpPr txBox="1">
              <a:spLocks noChangeArrowheads="1"/>
            </p:cNvSpPr>
            <p:nvPr/>
          </p:nvSpPr>
          <p:spPr bwMode="auto">
            <a:xfrm>
              <a:off x="5731" y="2666"/>
              <a:ext cx="384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7799" tIns="33900" rIns="67799" bIns="33900">
              <a:spAutoFit/>
            </a:bodyPr>
            <a:lstStyle>
              <a:lvl1pPr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14338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7088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41425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55763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129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701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273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845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de-DE" sz="1600" b="1">
                  <a:latin typeface="FuturaA Bk BT" charset="0"/>
                </a:rPr>
                <a:t>2010</a:t>
              </a:r>
              <a:endParaRPr lang="de-DE" sz="2200">
                <a:latin typeface="FuturaA Bk BT" charset="0"/>
              </a:endParaRPr>
            </a:p>
          </p:txBody>
        </p:sp>
      </p:grpSp>
      <p:grpSp>
        <p:nvGrpSpPr>
          <p:cNvPr id="2153521" name="Group 49"/>
          <p:cNvGrpSpPr>
            <a:grpSpLocks/>
          </p:cNvGrpSpPr>
          <p:nvPr/>
        </p:nvGrpSpPr>
        <p:grpSpPr bwMode="auto">
          <a:xfrm>
            <a:off x="3029212" y="685800"/>
            <a:ext cx="4055076" cy="3490638"/>
            <a:chOff x="1977" y="475"/>
            <a:chExt cx="2623" cy="2407"/>
          </a:xfrm>
        </p:grpSpPr>
        <p:grpSp>
          <p:nvGrpSpPr>
            <p:cNvPr id="2153522" name="Group 50"/>
            <p:cNvGrpSpPr>
              <a:grpSpLocks/>
            </p:cNvGrpSpPr>
            <p:nvPr/>
          </p:nvGrpSpPr>
          <p:grpSpPr bwMode="auto">
            <a:xfrm>
              <a:off x="1977" y="475"/>
              <a:ext cx="2623" cy="2185"/>
              <a:chOff x="1977" y="475"/>
              <a:chExt cx="2623" cy="2185"/>
            </a:xfrm>
          </p:grpSpPr>
          <p:sp>
            <p:nvSpPr>
              <p:cNvPr id="2153523" name="Line 51"/>
              <p:cNvSpPr>
                <a:spLocks noChangeShapeType="1"/>
              </p:cNvSpPr>
              <p:nvPr/>
            </p:nvSpPr>
            <p:spPr bwMode="auto">
              <a:xfrm flipH="1" flipV="1">
                <a:off x="2529" y="2285"/>
                <a:ext cx="0" cy="3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5541" tIns="27771" rIns="55541" bIns="27771">
                <a:spAutoFit/>
              </a:bodyPr>
              <a:lstStyle/>
              <a:p>
                <a:endParaRPr lang="de-DE"/>
              </a:p>
            </p:txBody>
          </p:sp>
          <p:pic>
            <p:nvPicPr>
              <p:cNvPr id="2153524" name="Picture 52" descr="ve301x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4" y="1667"/>
                <a:ext cx="671" cy="8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53525" name="Text Box 53"/>
              <p:cNvSpPr txBox="1">
                <a:spLocks noChangeArrowheads="1"/>
              </p:cNvSpPr>
              <p:nvPr/>
            </p:nvSpPr>
            <p:spPr bwMode="auto">
              <a:xfrm>
                <a:off x="1977" y="2395"/>
                <a:ext cx="441" cy="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5541" tIns="27771" rIns="55541" bIns="27771">
                <a:spAutoFit/>
              </a:bodyPr>
              <a:lstStyle>
                <a:lvl1pPr algn="l" defTabSz="827088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414338" algn="l" defTabSz="827088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827088" algn="l" defTabSz="827088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241425" algn="l" defTabSz="827088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1655763" algn="l" defTabSz="827088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112963" defTabSz="8270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570163" defTabSz="8270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027363" defTabSz="8270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484563" defTabSz="8270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de-DE" sz="1600" b="1">
                    <a:latin typeface="FuturaA Bk BT" charset="0"/>
                  </a:rPr>
                  <a:t>Radio</a:t>
                </a:r>
                <a:endParaRPr lang="de-DE" sz="2200">
                  <a:latin typeface="FuturaA Bk BT" charset="0"/>
                </a:endParaRPr>
              </a:p>
            </p:txBody>
          </p:sp>
          <p:sp>
            <p:nvSpPr>
              <p:cNvPr id="2153526" name="Text Box 54"/>
              <p:cNvSpPr txBox="1">
                <a:spLocks noChangeArrowheads="1"/>
              </p:cNvSpPr>
              <p:nvPr/>
            </p:nvSpPr>
            <p:spPr bwMode="auto">
              <a:xfrm>
                <a:off x="3928" y="2173"/>
                <a:ext cx="73" cy="2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5541" tIns="27771" rIns="55541" bIns="27771">
                <a:spAutoFit/>
              </a:bodyPr>
              <a:lstStyle>
                <a:lvl1pPr algn="l" defTabSz="827088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414338" algn="l" defTabSz="827088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827088" algn="l" defTabSz="827088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241425" algn="l" defTabSz="827088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1655763" algn="l" defTabSz="827088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112963" defTabSz="8270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570163" defTabSz="8270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027363" defTabSz="8270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484563" defTabSz="8270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endParaRPr lang="en-GB" sz="2200">
                  <a:latin typeface="FuturaA Bk BT" charset="0"/>
                </a:endParaRPr>
              </a:p>
            </p:txBody>
          </p:sp>
          <p:sp>
            <p:nvSpPr>
              <p:cNvPr id="2153528" name="Text Box 56"/>
              <p:cNvSpPr txBox="1">
                <a:spLocks noChangeArrowheads="1"/>
              </p:cNvSpPr>
              <p:nvPr/>
            </p:nvSpPr>
            <p:spPr bwMode="auto">
              <a:xfrm>
                <a:off x="2898" y="1234"/>
                <a:ext cx="1261" cy="208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5541" tIns="27771" rIns="55541" bIns="27771">
                <a:spAutoFit/>
              </a:bodyPr>
              <a:lstStyle>
                <a:lvl1pPr algn="l" defTabSz="827088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414338" algn="l" defTabSz="827088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827088" algn="l" defTabSz="827088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241425" algn="l" defTabSz="827088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1655763" algn="l" defTabSz="827088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112963" defTabSz="8270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570163" defTabSz="8270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027363" defTabSz="8270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484563" defTabSz="8270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de-DE" sz="1600" b="1" dirty="0">
                    <a:latin typeface="FuturaA Bk BT" charset="0"/>
                  </a:rPr>
                  <a:t>Verteilnetze (Funk)</a:t>
                </a:r>
                <a:endParaRPr lang="de-DE" sz="2200" dirty="0">
                  <a:latin typeface="FuturaA Bk BT" charset="0"/>
                </a:endParaRPr>
              </a:p>
            </p:txBody>
          </p:sp>
          <p:pic>
            <p:nvPicPr>
              <p:cNvPr id="2153529" name="Picture 57" descr="TVanim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3" y="1670"/>
                <a:ext cx="795" cy="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53530" name="Picture 58" descr="telstar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00" y="475"/>
                <a:ext cx="500" cy="6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53531" name="Text Box 59"/>
              <p:cNvSpPr txBox="1">
                <a:spLocks noChangeArrowheads="1"/>
              </p:cNvSpPr>
              <p:nvPr/>
            </p:nvSpPr>
            <p:spPr bwMode="auto">
              <a:xfrm>
                <a:off x="3557" y="929"/>
                <a:ext cx="508" cy="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55541" tIns="27771" rIns="55541" bIns="27771">
                <a:spAutoFit/>
              </a:bodyPr>
              <a:lstStyle>
                <a:lvl1pPr algn="l" defTabSz="827088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414338" algn="l" defTabSz="827088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827088" algn="l" defTabSz="827088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241425" algn="l" defTabSz="827088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1655763" algn="l" defTabSz="827088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112963" defTabSz="8270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570163" defTabSz="8270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027363" defTabSz="8270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484563" defTabSz="82708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de-DE" sz="1600" b="1">
                    <a:latin typeface="FuturaA Bk BT" charset="0"/>
                  </a:rPr>
                  <a:t>Satellit</a:t>
                </a:r>
                <a:endParaRPr lang="de-DE" sz="2200">
                  <a:latin typeface="FuturaA Bk BT" charset="0"/>
                </a:endParaRPr>
              </a:p>
            </p:txBody>
          </p:sp>
        </p:grpSp>
        <p:sp>
          <p:nvSpPr>
            <p:cNvPr id="2153532" name="Text Box 60"/>
            <p:cNvSpPr txBox="1">
              <a:spLocks noChangeArrowheads="1"/>
            </p:cNvSpPr>
            <p:nvPr/>
          </p:nvSpPr>
          <p:spPr bwMode="auto">
            <a:xfrm>
              <a:off x="2358" y="2674"/>
              <a:ext cx="368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5541" tIns="27771" rIns="55541" bIns="27771">
              <a:spAutoFit/>
            </a:bodyPr>
            <a:lstStyle>
              <a:lvl1pPr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14338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7088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41425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55763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129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701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273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845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de-DE" sz="1600" b="1">
                  <a:latin typeface="FuturaA Bk BT" charset="0"/>
                </a:rPr>
                <a:t>1923</a:t>
              </a:r>
              <a:endParaRPr lang="de-DE" sz="2200">
                <a:latin typeface="FuturaA Bk BT" charset="0"/>
              </a:endParaRPr>
            </a:p>
          </p:txBody>
        </p:sp>
      </p:grpSp>
      <p:sp>
        <p:nvSpPr>
          <p:cNvPr id="2153533" name="Text Box 61"/>
          <p:cNvSpPr txBox="1">
            <a:spLocks noChangeArrowheads="1"/>
          </p:cNvSpPr>
          <p:nvPr/>
        </p:nvSpPr>
        <p:spPr bwMode="auto">
          <a:xfrm>
            <a:off x="4484434" y="2141538"/>
            <a:ext cx="825348" cy="42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762" tIns="41381" rIns="82762" bIns="41381">
            <a:spAutoFit/>
          </a:bodyPr>
          <a:lstStyle>
            <a:lvl1pPr algn="l" defTabSz="8270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14338" algn="l" defTabSz="8270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7088" algn="l" defTabSz="8270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41425" algn="l" defTabSz="8270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55763" algn="l" defTabSz="8270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129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701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273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845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de-DE" sz="2200" b="1">
                <a:solidFill>
                  <a:srgbClr val="FF6600"/>
                </a:solidFill>
                <a:latin typeface="FuturaA Bk BT" charset="0"/>
              </a:rPr>
              <a:t>billig</a:t>
            </a:r>
            <a:endParaRPr lang="de-DE" sz="2200">
              <a:latin typeface="FuturaA Bk BT" charset="0"/>
            </a:endParaRPr>
          </a:p>
        </p:txBody>
      </p:sp>
      <p:grpSp>
        <p:nvGrpSpPr>
          <p:cNvPr id="2153534" name="Group 62"/>
          <p:cNvGrpSpPr>
            <a:grpSpLocks/>
          </p:cNvGrpSpPr>
          <p:nvPr/>
        </p:nvGrpSpPr>
        <p:grpSpPr bwMode="auto">
          <a:xfrm>
            <a:off x="4065588" y="5956300"/>
            <a:ext cx="5222003" cy="421862"/>
            <a:chOff x="2630" y="4106"/>
            <a:chExt cx="3378" cy="291"/>
          </a:xfrm>
        </p:grpSpPr>
        <p:sp>
          <p:nvSpPr>
            <p:cNvPr id="2153535" name="Text Box 63"/>
            <p:cNvSpPr txBox="1">
              <a:spLocks noChangeArrowheads="1"/>
            </p:cNvSpPr>
            <p:nvPr/>
          </p:nvSpPr>
          <p:spPr bwMode="auto">
            <a:xfrm>
              <a:off x="5474" y="4106"/>
              <a:ext cx="53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762" tIns="41381" rIns="82762" bIns="41381">
              <a:spAutoFit/>
            </a:bodyPr>
            <a:lstStyle>
              <a:lvl1pPr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14338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7088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41425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55763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129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701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273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845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de-DE" sz="2200" b="1">
                  <a:solidFill>
                    <a:srgbClr val="FF6600"/>
                  </a:solidFill>
                  <a:latin typeface="FuturaA Bk BT" charset="0"/>
                </a:rPr>
                <a:t>billig</a:t>
              </a:r>
              <a:endParaRPr lang="de-DE" sz="2200">
                <a:latin typeface="FuturaA Bk BT" charset="0"/>
              </a:endParaRPr>
            </a:p>
          </p:txBody>
        </p:sp>
        <p:sp>
          <p:nvSpPr>
            <p:cNvPr id="2153536" name="Line 64"/>
            <p:cNvSpPr>
              <a:spLocks noChangeShapeType="1"/>
            </p:cNvSpPr>
            <p:nvPr/>
          </p:nvSpPr>
          <p:spPr bwMode="auto">
            <a:xfrm>
              <a:off x="2630" y="4262"/>
              <a:ext cx="2823" cy="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2762" tIns="41381" rIns="82762" bIns="41381">
              <a:spAutoFit/>
            </a:bodyPr>
            <a:lstStyle/>
            <a:p>
              <a:endParaRPr lang="de-DE"/>
            </a:p>
          </p:txBody>
        </p:sp>
      </p:grpSp>
      <p:sp>
        <p:nvSpPr>
          <p:cNvPr id="2153537" name="Text Box 65"/>
          <p:cNvSpPr txBox="1">
            <a:spLocks noChangeArrowheads="1"/>
          </p:cNvSpPr>
          <p:nvPr/>
        </p:nvSpPr>
        <p:spPr bwMode="auto">
          <a:xfrm>
            <a:off x="6258145" y="1853825"/>
            <a:ext cx="1365515" cy="205184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 lIns="0" tIns="0" rIns="82762" bIns="0">
            <a:spAutoFit/>
          </a:bodyPr>
          <a:lstStyle>
            <a:lvl1pPr algn="l" defTabSz="8270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14338" algn="l" defTabSz="8270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7088" algn="l" defTabSz="8270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41425" algn="l" defTabSz="8270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55763" algn="l" defTabSz="8270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129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701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273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845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de-DE" sz="1600" b="1" dirty="0">
                <a:latin typeface="FuturaA Bk BT" charset="0"/>
              </a:rPr>
              <a:t>, Leitung)</a:t>
            </a:r>
            <a:endParaRPr lang="de-DE" sz="2200" dirty="0">
              <a:latin typeface="FuturaA Bk BT" charset="0"/>
            </a:endParaRPr>
          </a:p>
        </p:txBody>
      </p:sp>
      <p:sp>
        <p:nvSpPr>
          <p:cNvPr id="2153538" name="Text Box 66"/>
          <p:cNvSpPr txBox="1">
            <a:spLocks noChangeArrowheads="1"/>
          </p:cNvSpPr>
          <p:nvPr/>
        </p:nvSpPr>
        <p:spPr bwMode="auto">
          <a:xfrm>
            <a:off x="6483170" y="5769260"/>
            <a:ext cx="1073150" cy="22570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 lIns="0" tIns="0" rIns="82762" bIns="0">
            <a:spAutoFit/>
          </a:bodyPr>
          <a:lstStyle>
            <a:lvl1pPr algn="l" defTabSz="8270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14338" algn="l" defTabSz="8270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7088" algn="l" defTabSz="8270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41425" algn="l" defTabSz="8270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55763" algn="l" defTabSz="8270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129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701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273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845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de-DE" sz="1600" b="1" dirty="0">
                <a:latin typeface="FuturaA Bk BT" charset="0"/>
              </a:rPr>
              <a:t>, Funk)</a:t>
            </a:r>
            <a:endParaRPr lang="de-DE" sz="2200" dirty="0">
              <a:latin typeface="FuturaA Bk BT" charset="0"/>
            </a:endParaRPr>
          </a:p>
        </p:txBody>
      </p:sp>
      <p:grpSp>
        <p:nvGrpSpPr>
          <p:cNvPr id="2153539" name="Group 67"/>
          <p:cNvGrpSpPr>
            <a:grpSpLocks/>
          </p:cNvGrpSpPr>
          <p:nvPr/>
        </p:nvGrpSpPr>
        <p:grpSpPr bwMode="auto">
          <a:xfrm>
            <a:off x="8156973" y="3319463"/>
            <a:ext cx="1749028" cy="327025"/>
            <a:chOff x="4743" y="2091"/>
            <a:chExt cx="1017" cy="206"/>
          </a:xfrm>
        </p:grpSpPr>
        <p:sp>
          <p:nvSpPr>
            <p:cNvPr id="2153540" name="Text Box 68"/>
            <p:cNvSpPr txBox="1">
              <a:spLocks noChangeArrowheads="1"/>
            </p:cNvSpPr>
            <p:nvPr/>
          </p:nvSpPr>
          <p:spPr bwMode="auto">
            <a:xfrm>
              <a:off x="4743" y="2091"/>
              <a:ext cx="1017" cy="20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2762" tIns="41381" rIns="82762" bIns="41381">
              <a:spAutoFit/>
            </a:bodyPr>
            <a:lstStyle>
              <a:lvl1pPr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414338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827088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241425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655763" algn="l" defTabSz="827088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1129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5701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0273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484563" defTabSz="82708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de-DE" sz="1600" b="1">
                  <a:latin typeface="FuturaA Bk BT" charset="0"/>
                </a:rPr>
                <a:t>alle Netze</a:t>
              </a:r>
              <a:endParaRPr lang="de-DE" sz="2200">
                <a:latin typeface="FuturaA Bk BT" charset="0"/>
              </a:endParaRPr>
            </a:p>
          </p:txBody>
        </p:sp>
      </p:grpSp>
      <p:sp>
        <p:nvSpPr>
          <p:cNvPr id="2153542" name="Rectangle 70"/>
          <p:cNvSpPr>
            <a:spLocks noChangeArrowheads="1"/>
          </p:cNvSpPr>
          <p:nvPr/>
        </p:nvSpPr>
        <p:spPr bwMode="auto">
          <a:xfrm>
            <a:off x="2662238" y="1"/>
            <a:ext cx="458324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A3F25F"/>
                    </a:gs>
                    <a:gs pos="100000">
                      <a:srgbClr val="A3F25F">
                        <a:gamma/>
                        <a:tint val="89804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89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4138" tIns="41275" rIns="84138" bIns="41275" anchor="ctr"/>
          <a:lstStyle/>
          <a:p>
            <a:pPr marL="93663" algn="l" defTabSz="850900" eaLnBrk="0" hangingPunct="0">
              <a:buClr>
                <a:srgbClr val="006BB2"/>
              </a:buClr>
              <a:buSzPct val="75000"/>
              <a:buFont typeface="Wingdings 3" charset="0"/>
              <a:buNone/>
            </a:pPr>
            <a:r>
              <a:rPr lang="de-DE" sz="3200" b="1" dirty="0">
                <a:solidFill>
                  <a:srgbClr val="E2001A"/>
                </a:solidFill>
                <a:latin typeface="Arial" charset="0"/>
                <a:sym typeface="Monotype Sorts" charset="0"/>
              </a:rPr>
              <a:t> Ein Blick zurück</a:t>
            </a:r>
          </a:p>
        </p:txBody>
      </p:sp>
      <p:sp>
        <p:nvSpPr>
          <p:cNvPr id="2153543" name="Text Box 71"/>
          <p:cNvSpPr txBox="1">
            <a:spLocks noChangeArrowheads="1"/>
          </p:cNvSpPr>
          <p:nvPr/>
        </p:nvSpPr>
        <p:spPr bwMode="auto">
          <a:xfrm>
            <a:off x="7049427" y="3878264"/>
            <a:ext cx="650081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4908" tIns="37454" rIns="74908" bIns="37454">
            <a:spAutoFit/>
          </a:bodyPr>
          <a:lstStyle>
            <a:lvl1pPr algn="l" defTabSz="8270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14338" algn="l" defTabSz="8270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7088" algn="l" defTabSz="8270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41425" algn="l" defTabSz="8270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55763" algn="l" defTabSz="8270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129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701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273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845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de-DE" sz="1600" b="1">
                <a:latin typeface="FuturaA Bk BT" charset="0"/>
              </a:rPr>
              <a:t>1991</a:t>
            </a:r>
            <a:endParaRPr lang="de-DE" sz="2200">
              <a:latin typeface="FuturaA Bk BT" charset="0"/>
            </a:endParaRPr>
          </a:p>
        </p:txBody>
      </p:sp>
      <p:sp>
        <p:nvSpPr>
          <p:cNvPr id="73" name="Text Box 42"/>
          <p:cNvSpPr txBox="1">
            <a:spLocks noChangeArrowheads="1"/>
          </p:cNvSpPr>
          <p:nvPr/>
        </p:nvSpPr>
        <p:spPr bwMode="auto">
          <a:xfrm>
            <a:off x="8529689" y="2618910"/>
            <a:ext cx="919550" cy="32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762" tIns="41381" rIns="82762" bIns="41381">
            <a:spAutoFit/>
          </a:bodyPr>
          <a:lstStyle>
            <a:lvl1pPr algn="l" defTabSz="8270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414338" algn="l" defTabSz="8270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27088" algn="l" defTabSz="8270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41425" algn="l" defTabSz="8270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655763" algn="l" defTabSz="8270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129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5701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273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4845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de-DE" sz="1600" b="1" dirty="0" smtClean="0">
                <a:solidFill>
                  <a:schemeClr val="accent2"/>
                </a:solidFill>
                <a:latin typeface="FuturaA Bk BT" charset="0"/>
              </a:rPr>
              <a:t>Internet</a:t>
            </a:r>
            <a:endParaRPr lang="de-DE" sz="2200" dirty="0">
              <a:latin typeface="FuturaA Bk BT" charset="0"/>
            </a:endParaRPr>
          </a:p>
        </p:txBody>
      </p:sp>
      <p:sp>
        <p:nvSpPr>
          <p:cNvPr id="2" name="Rechteckiger Pfeil 1"/>
          <p:cNvSpPr/>
          <p:nvPr/>
        </p:nvSpPr>
        <p:spPr bwMode="auto">
          <a:xfrm rot="5400000" flipH="1">
            <a:off x="7878324" y="4779149"/>
            <a:ext cx="1575175" cy="765085"/>
          </a:xfrm>
          <a:prstGeom prst="bentArrow">
            <a:avLst>
              <a:gd name="adj1" fmla="val 36179"/>
              <a:gd name="adj2" fmla="val 25000"/>
              <a:gd name="adj3" fmla="val 29368"/>
              <a:gd name="adj4" fmla="val 43750"/>
            </a:avLst>
          </a:prstGeom>
          <a:solidFill>
            <a:srgbClr val="FFFFCC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413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N W3" charset="0"/>
              <a:cs typeface="ヒラギノ角ゴ ProN W3" charset="0"/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993820"/>
      </p:ext>
    </p:extLst>
  </p:cSld>
  <p:clrMapOvr>
    <a:masterClrMapping/>
  </p:clrMapOvr>
  <p:transition xmlns:p14="http://schemas.microsoft.com/office/powerpoint/2010/main" spd="slow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3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5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5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5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5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215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5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53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15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53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3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15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53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53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53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53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502" grpId="0" autoUpdateAnimBg="0"/>
      <p:bldP spid="2153514" grpId="0" autoUpdateAnimBg="0"/>
      <p:bldP spid="2153533" grpId="0" autoUpdateAnimBg="0"/>
      <p:bldP spid="2153537" grpId="0" animBg="1" autoUpdateAnimBg="0"/>
      <p:bldP spid="2153538" grpId="0" animBg="1" autoUpdateAnimBg="0"/>
      <p:bldP spid="2153543" grpId="0"/>
      <p:bldP spid="73" grpId="0" autoUpdateAnimBg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625" y="1448780"/>
            <a:ext cx="6819911" cy="4603440"/>
          </a:xfrm>
          <a:prstGeom prst="rect">
            <a:avLst/>
          </a:prstGeom>
        </p:spPr>
      </p:pic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4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smtClean="0"/>
              <a:t>Radio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funktioniert</a:t>
            </a:r>
            <a:r>
              <a:rPr lang="en-US" dirty="0" smtClean="0"/>
              <a:t> das?</a:t>
            </a:r>
          </a:p>
          <a:p>
            <a:pPr marL="0" indent="0">
              <a:lnSpc>
                <a:spcPct val="150000"/>
              </a:lnSpc>
              <a:buClr>
                <a:srgbClr val="0000CC"/>
              </a:buClr>
              <a:buSzTx/>
              <a:buNone/>
            </a:pPr>
            <a:endParaRPr lang="de-DE" dirty="0" smtClean="0"/>
          </a:p>
        </p:txBody>
      </p:sp>
      <p:pic>
        <p:nvPicPr>
          <p:cNvPr id="5" name="Bild 4" descr="spaceou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92" y="2579524"/>
            <a:ext cx="12700" cy="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371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5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Elektromagnetische</a:t>
            </a:r>
            <a:r>
              <a:rPr lang="en-US" dirty="0" smtClean="0"/>
              <a:t> </a:t>
            </a:r>
            <a:r>
              <a:rPr lang="en-US" dirty="0" err="1" smtClean="0"/>
              <a:t>Wellen</a:t>
            </a:r>
            <a:endParaRPr lang="en-US" dirty="0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3023450" y="2425170"/>
            <a:ext cx="5854700" cy="1219200"/>
            <a:chOff x="0" y="0"/>
            <a:chExt cx="3688" cy="768"/>
          </a:xfrm>
        </p:grpSpPr>
        <p:sp>
          <p:nvSpPr>
            <p:cNvPr id="8" name="Oval 1"/>
            <p:cNvSpPr>
              <a:spLocks/>
            </p:cNvSpPr>
            <p:nvPr/>
          </p:nvSpPr>
          <p:spPr bwMode="auto">
            <a:xfrm>
              <a:off x="24" y="32"/>
              <a:ext cx="3640" cy="712"/>
            </a:xfrm>
            <a:prstGeom prst="ellipse">
              <a:avLst/>
            </a:prstGeom>
            <a:solidFill>
              <a:srgbClr val="66FF66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>
                      <a:alpha val="29999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pic>
          <p:nvPicPr>
            <p:cNvPr id="9" name="Picture 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8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5372950" y="3352270"/>
            <a:ext cx="2730500" cy="1943100"/>
            <a:chOff x="0" y="0"/>
            <a:chExt cx="1720" cy="1224"/>
          </a:xfrm>
        </p:grpSpPr>
        <p:sp>
          <p:nvSpPr>
            <p:cNvPr id="11" name="Oval 4"/>
            <p:cNvSpPr>
              <a:spLocks/>
            </p:cNvSpPr>
            <p:nvPr/>
          </p:nvSpPr>
          <p:spPr bwMode="auto">
            <a:xfrm>
              <a:off x="24" y="24"/>
              <a:ext cx="1672" cy="1176"/>
            </a:xfrm>
            <a:prstGeom prst="ellipse">
              <a:avLst/>
            </a:prstGeom>
            <a:solidFill>
              <a:srgbClr val="FFFF00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>
                      <a:alpha val="29999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pic>
          <p:nvPicPr>
            <p:cNvPr id="12" name="Picture 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20" cy="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3086950" y="3339570"/>
            <a:ext cx="2603500" cy="1943100"/>
            <a:chOff x="0" y="0"/>
            <a:chExt cx="1640" cy="1224"/>
          </a:xfrm>
        </p:grpSpPr>
        <p:sp>
          <p:nvSpPr>
            <p:cNvPr id="14" name="Oval 7"/>
            <p:cNvSpPr>
              <a:spLocks/>
            </p:cNvSpPr>
            <p:nvPr/>
          </p:nvSpPr>
          <p:spPr bwMode="auto">
            <a:xfrm>
              <a:off x="32" y="24"/>
              <a:ext cx="1584" cy="1176"/>
            </a:xfrm>
            <a:prstGeom prst="ellipse">
              <a:avLst/>
            </a:prstGeom>
            <a:solidFill>
              <a:srgbClr val="66FFCC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>
                      <a:alpha val="29999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pic>
          <p:nvPicPr>
            <p:cNvPr id="15" name="Picture 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40" cy="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graphicFrame>
        <p:nvGraphicFramePr>
          <p:cNvPr id="16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954632"/>
              </p:ext>
            </p:extLst>
          </p:nvPr>
        </p:nvGraphicFramePr>
        <p:xfrm>
          <a:off x="902550" y="1583795"/>
          <a:ext cx="7199313" cy="2752728"/>
        </p:xfrm>
        <a:graphic>
          <a:graphicData uri="http://schemas.openxmlformats.org/drawingml/2006/table">
            <a:tbl>
              <a:tblPr/>
              <a:tblGrid>
                <a:gridCol w="2252663"/>
                <a:gridCol w="2382837"/>
                <a:gridCol w="2563813"/>
              </a:tblGrid>
              <a:tr h="4524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C697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Wellenlängen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C697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Schall (Luft)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C697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Licht (Freiraum)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C697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Frequenz</a:t>
                      </a:r>
                    </a:p>
                  </a:txBody>
                  <a:tcPr marL="50800" marR="50800" marT="50800" marB="50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C697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300 m/s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C697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300 * 10</a:t>
                      </a:r>
                      <a:r>
                        <a:rPr kumimoji="0" lang="en-US" sz="1800" b="0" i="0" u="none" strike="noStrike" cap="none" normalizeH="0" baseline="32000">
                          <a:ln>
                            <a:noFill/>
                          </a:ln>
                          <a:solidFill>
                            <a:srgbClr val="5C697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6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5C697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 m/s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C697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 kHz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C697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300 mm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C697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300 km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C697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10 kHz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C697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30 mm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C697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30 km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C697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 MHz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C697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300 µm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C697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300 m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C697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1 GHz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C697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300 nm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5C6971"/>
                          </a:solidFill>
                          <a:effectLst/>
                          <a:latin typeface="Arial" charset="0"/>
                          <a:ea typeface="ヒラギノ角ゴ ProN W3" charset="0"/>
                          <a:cs typeface="ヒラギノ角ゴ ProN W3" charset="0"/>
                          <a:sym typeface="Arial" charset="0"/>
                        </a:rPr>
                        <a:t>300 mm</a:t>
                      </a:r>
                    </a:p>
                  </a:txBody>
                  <a:tcPr marL="50800" marR="50800" marT="50800" marB="50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75"/>
          <p:cNvSpPr>
            <a:spLocks/>
          </p:cNvSpPr>
          <p:nvPr/>
        </p:nvSpPr>
        <p:spPr bwMode="auto">
          <a:xfrm>
            <a:off x="3709250" y="4546070"/>
            <a:ext cx="1339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>
                <a:solidFill>
                  <a:schemeClr val="tx1"/>
                </a:solidFill>
                <a:ea typeface="ＭＳ Ｐゴシック" charset="0"/>
                <a:cs typeface="Arial" charset="0"/>
              </a:rPr>
              <a:t>Ultraschall</a:t>
            </a:r>
          </a:p>
        </p:txBody>
      </p:sp>
      <p:sp>
        <p:nvSpPr>
          <p:cNvPr id="18" name="Rectangle 80"/>
          <p:cNvSpPr>
            <a:spLocks/>
          </p:cNvSpPr>
          <p:nvPr/>
        </p:nvSpPr>
        <p:spPr bwMode="auto">
          <a:xfrm>
            <a:off x="8116150" y="2831570"/>
            <a:ext cx="8032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>
                <a:solidFill>
                  <a:schemeClr val="tx1"/>
                </a:solidFill>
                <a:ea typeface="ＭＳ Ｐゴシック" charset="0"/>
                <a:cs typeface="Arial" charset="0"/>
              </a:rPr>
              <a:t>Audio</a:t>
            </a:r>
          </a:p>
        </p:txBody>
      </p:sp>
      <p:sp>
        <p:nvSpPr>
          <p:cNvPr id="19" name="Rectangle 83"/>
          <p:cNvSpPr>
            <a:spLocks/>
          </p:cNvSpPr>
          <p:nvPr/>
        </p:nvSpPr>
        <p:spPr bwMode="auto">
          <a:xfrm>
            <a:off x="5942863" y="4546070"/>
            <a:ext cx="17367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>
                <a:solidFill>
                  <a:schemeClr val="tx1"/>
                </a:solidFill>
                <a:ea typeface="ＭＳ Ｐゴシック" charset="0"/>
                <a:cs typeface="Arial" charset="0"/>
              </a:rPr>
              <a:t>Hochfrequenz</a:t>
            </a:r>
          </a:p>
        </p:txBody>
      </p:sp>
      <p:sp>
        <p:nvSpPr>
          <p:cNvPr id="33" name="Rectangle 82"/>
          <p:cNvSpPr>
            <a:spLocks/>
          </p:cNvSpPr>
          <p:nvPr/>
        </p:nvSpPr>
        <p:spPr bwMode="auto">
          <a:xfrm>
            <a:off x="947555" y="4734145"/>
            <a:ext cx="1710190" cy="126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74238" bIns="34290" anchor="ctr"/>
          <a:lstStyle/>
          <a:p>
            <a:pPr marL="4763" defTabSz="822325">
              <a:lnSpc>
                <a:spcPct val="120000"/>
              </a:lnSpc>
            </a:pPr>
            <a:r>
              <a:rPr lang="en-US" sz="1400" dirty="0" err="1" smtClean="0">
                <a:solidFill>
                  <a:schemeClr val="tx1"/>
                </a:solidFill>
                <a:latin typeface="+mn-lt"/>
                <a:sym typeface="Lucida Grande" charset="0"/>
              </a:rPr>
              <a:t>Mittelwelle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sym typeface="Lucida Grande" charset="0"/>
              </a:rPr>
              <a:t>?</a:t>
            </a:r>
          </a:p>
          <a:p>
            <a:pPr marL="4763" defTabSz="822325">
              <a:lnSpc>
                <a:spcPct val="120000"/>
              </a:lnSpc>
            </a:pPr>
            <a:r>
              <a:rPr lang="en-US" sz="1400" dirty="0" err="1" smtClean="0">
                <a:solidFill>
                  <a:schemeClr val="tx1"/>
                </a:solidFill>
                <a:latin typeface="+mn-lt"/>
                <a:sym typeface="Lucida Grande" charset="0"/>
              </a:rPr>
              <a:t>Kurzwelle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sym typeface="Lucida Grande" charset="0"/>
              </a:rPr>
              <a:t>?</a:t>
            </a:r>
          </a:p>
          <a:p>
            <a:pPr marL="4763" defTabSz="822325">
              <a:lnSpc>
                <a:spcPct val="120000"/>
              </a:lnSpc>
            </a:pPr>
            <a:r>
              <a:rPr lang="en-US" sz="1400" dirty="0" smtClean="0">
                <a:solidFill>
                  <a:schemeClr val="tx1"/>
                </a:solidFill>
                <a:latin typeface="+mn-lt"/>
                <a:sym typeface="Lucida Grande" charset="0"/>
              </a:rPr>
              <a:t>Ultra-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sym typeface="Lucida Grande" charset="0"/>
              </a:rPr>
              <a:t>Kurzwelle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sym typeface="Lucida Grande" charset="0"/>
              </a:rPr>
              <a:t>?</a:t>
            </a:r>
          </a:p>
          <a:p>
            <a:pPr marL="4763" defTabSz="822325">
              <a:lnSpc>
                <a:spcPct val="120000"/>
              </a:lnSpc>
            </a:pPr>
            <a:r>
              <a:rPr lang="en-US" sz="1400" dirty="0" err="1" smtClean="0">
                <a:solidFill>
                  <a:schemeClr val="tx1"/>
                </a:solidFill>
                <a:latin typeface="+mn-lt"/>
                <a:sym typeface="Lucida Grande" charset="0"/>
              </a:rPr>
              <a:t>Mobilfunk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sym typeface="Lucida Grande" charset="0"/>
              </a:rPr>
              <a:t>?</a:t>
            </a:r>
          </a:p>
          <a:p>
            <a:pPr marL="4763" defTabSz="822325"/>
            <a:r>
              <a:rPr lang="en-US" sz="1400" dirty="0" smtClean="0">
                <a:solidFill>
                  <a:schemeClr val="tx1"/>
                </a:solidFill>
                <a:latin typeface="+mn-lt"/>
                <a:sym typeface="Lucida Grande" charset="0"/>
              </a:rPr>
              <a:t> </a:t>
            </a:r>
            <a:endParaRPr lang="en-US" sz="1400" dirty="0">
              <a:solidFill>
                <a:schemeClr val="tx1"/>
              </a:solidFill>
              <a:latin typeface="+mn-lt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3580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540" y="1628800"/>
            <a:ext cx="5715635" cy="3589419"/>
          </a:xfrm>
          <a:prstGeom prst="rect">
            <a:avLst/>
          </a:prstGeom>
        </p:spPr>
      </p:pic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6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Radioempfänger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err="1" smtClean="0"/>
              <a:t>Mittelwellenempfänger</a:t>
            </a:r>
            <a:r>
              <a:rPr lang="en-US" dirty="0" smtClean="0"/>
              <a:t> (AM)</a:t>
            </a:r>
          </a:p>
          <a:p>
            <a:pPr marL="0" indent="0">
              <a:lnSpc>
                <a:spcPct val="150000"/>
              </a:lnSpc>
              <a:buClr>
                <a:srgbClr val="0000CC"/>
              </a:buClr>
              <a:buSzTx/>
              <a:buNone/>
            </a:pPr>
            <a:endParaRPr lang="de-DE" dirty="0" smtClean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3160" y="908720"/>
            <a:ext cx="3230815" cy="239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804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7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Radioempfänger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0" y="989130"/>
            <a:ext cx="8534400" cy="5410200"/>
          </a:xfrm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err="1" smtClean="0"/>
              <a:t>Etwas</a:t>
            </a:r>
            <a:r>
              <a:rPr lang="en-US" dirty="0" smtClean="0"/>
              <a:t> </a:t>
            </a:r>
            <a:r>
              <a:rPr lang="en-US" dirty="0" err="1" smtClean="0"/>
              <a:t>moderner</a:t>
            </a:r>
            <a:r>
              <a:rPr lang="en-US" dirty="0" smtClean="0"/>
              <a:t>: </a:t>
            </a:r>
            <a:r>
              <a:rPr lang="en-US" dirty="0" err="1" smtClean="0"/>
              <a:t>Transistorradio</a:t>
            </a:r>
            <a:r>
              <a:rPr lang="en-US" dirty="0" smtClean="0"/>
              <a:t> (AM)</a:t>
            </a:r>
            <a:endParaRPr lang="de-DE" dirty="0" smtClean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565" y="1853825"/>
            <a:ext cx="7670800" cy="3200400"/>
          </a:xfrm>
          <a:prstGeom prst="rect">
            <a:avLst/>
          </a:prstGeom>
        </p:spPr>
      </p:pic>
      <p:sp>
        <p:nvSpPr>
          <p:cNvPr id="9" name="Rectangle 82"/>
          <p:cNvSpPr>
            <a:spLocks/>
          </p:cNvSpPr>
          <p:nvPr/>
        </p:nvSpPr>
        <p:spPr bwMode="auto">
          <a:xfrm>
            <a:off x="3602850" y="5274205"/>
            <a:ext cx="5310590" cy="27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74238" bIns="34290" anchor="ctr"/>
          <a:lstStyle/>
          <a:p>
            <a:pPr marL="4763" algn="ctr" defTabSz="822325"/>
            <a:r>
              <a:rPr lang="en-US" sz="1000" dirty="0" err="1" smtClean="0">
                <a:solidFill>
                  <a:schemeClr val="tx1"/>
                </a:solidFill>
                <a:latin typeface="Lucida Grande" charset="0"/>
                <a:sym typeface="Lucida Grande" charset="0"/>
              </a:rPr>
              <a:t>Quelle</a:t>
            </a:r>
            <a:r>
              <a:rPr lang="en-US" sz="1000" dirty="0" smtClean="0">
                <a:solidFill>
                  <a:schemeClr val="tx1"/>
                </a:solidFill>
                <a:latin typeface="Lucida Grande" charset="0"/>
                <a:sym typeface="Lucida Grande" charset="0"/>
              </a:rPr>
              <a:t>: http</a:t>
            </a:r>
            <a:r>
              <a:rPr lang="en-US" sz="1000" dirty="0">
                <a:solidFill>
                  <a:schemeClr val="tx1"/>
                </a:solidFill>
                <a:latin typeface="Lucida Grande" charset="0"/>
                <a:sym typeface="Lucida Grande" charset="0"/>
              </a:rPr>
              <a:t>://www.elektronik-labor.de/Lernpakete/</a:t>
            </a:r>
            <a:r>
              <a:rPr lang="en-US" sz="1000" dirty="0" smtClean="0">
                <a:solidFill>
                  <a:schemeClr val="tx1"/>
                </a:solidFill>
                <a:latin typeface="Lucida Grande" charset="0"/>
                <a:sym typeface="Lucida Grande" charset="0"/>
              </a:rPr>
              <a:t>SteckRadio.htm</a:t>
            </a:r>
          </a:p>
          <a:p>
            <a:pPr marL="4763" algn="l" defTabSz="822325"/>
            <a:r>
              <a:rPr lang="en-US" sz="1000" dirty="0" smtClean="0">
                <a:solidFill>
                  <a:schemeClr val="tx1"/>
                </a:solidFill>
                <a:latin typeface="Lucida Grande" charset="0"/>
                <a:sym typeface="Lucida Grande" charset="0"/>
              </a:rPr>
              <a:t> </a:t>
            </a:r>
            <a:endParaRPr lang="en-US" sz="1000" dirty="0">
              <a:solidFill>
                <a:schemeClr val="tx1"/>
              </a:solidFill>
              <a:latin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5767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7535" y="989130"/>
            <a:ext cx="8534400" cy="3790020"/>
          </a:xfrm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err="1" smtClean="0"/>
              <a:t>Funktionsprinzip</a:t>
            </a:r>
            <a:r>
              <a:rPr lang="en-US" dirty="0" smtClean="0"/>
              <a:t>: AM-</a:t>
            </a:r>
            <a:r>
              <a:rPr lang="en-US" dirty="0" err="1" smtClean="0"/>
              <a:t>Empfänger</a:t>
            </a:r>
            <a:endParaRPr lang="en-US" dirty="0" smtClean="0"/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endParaRPr lang="en-US" dirty="0" smtClean="0"/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endParaRPr lang="en-US" dirty="0" smtClean="0"/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endParaRPr lang="en-US" dirty="0" smtClean="0"/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endParaRPr lang="en-US" dirty="0" smtClean="0"/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buClr>
                <a:srgbClr val="0000CC"/>
              </a:buClr>
              <a:buSzTx/>
              <a:buNone/>
            </a:pPr>
            <a:endParaRPr lang="de-DE" dirty="0" smtClean="0"/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8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Radioempfänger</a:t>
            </a:r>
            <a:endParaRPr lang="en-US" dirty="0"/>
          </a:p>
        </p:txBody>
      </p:sp>
      <p:pic>
        <p:nvPicPr>
          <p:cNvPr id="4" name="Bild 3" descr="Amfm3-en-d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5" y="1898830"/>
            <a:ext cx="3251200" cy="2540000"/>
          </a:xfrm>
          <a:prstGeom prst="rect">
            <a:avLst/>
          </a:prstGeom>
        </p:spPr>
      </p:pic>
      <p:grpSp>
        <p:nvGrpSpPr>
          <p:cNvPr id="19" name="Gruppierung 18"/>
          <p:cNvGrpSpPr/>
          <p:nvPr/>
        </p:nvGrpSpPr>
        <p:grpSpPr>
          <a:xfrm>
            <a:off x="4142910" y="2753925"/>
            <a:ext cx="1620180" cy="720080"/>
            <a:chOff x="4142910" y="2753925"/>
            <a:chExt cx="1620180" cy="720080"/>
          </a:xfrm>
        </p:grpSpPr>
        <p:sp>
          <p:nvSpPr>
            <p:cNvPr id="5" name="Pfeil nach rechts 4"/>
            <p:cNvSpPr/>
            <p:nvPr/>
          </p:nvSpPr>
          <p:spPr bwMode="auto">
            <a:xfrm>
              <a:off x="4142910" y="2933945"/>
              <a:ext cx="495055" cy="495055"/>
            </a:xfrm>
            <a:prstGeom prst="rightArrow">
              <a:avLst/>
            </a:prstGeom>
            <a:solidFill>
              <a:srgbClr val="FFFFCC"/>
            </a:solidFill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413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  <p:sp>
          <p:nvSpPr>
            <p:cNvPr id="11" name="Rectangle 82"/>
            <p:cNvSpPr>
              <a:spLocks/>
            </p:cNvSpPr>
            <p:nvPr/>
          </p:nvSpPr>
          <p:spPr bwMode="auto">
            <a:xfrm>
              <a:off x="4727975" y="2753925"/>
              <a:ext cx="1035115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290" tIns="34290" rIns="74238" bIns="34290" anchor="ctr"/>
            <a:lstStyle/>
            <a:p>
              <a:pPr marL="4763" algn="ctr" defTabSz="822325">
                <a:lnSpc>
                  <a:spcPct val="120000"/>
                </a:lnSpc>
              </a:pPr>
              <a:r>
                <a:rPr lang="en-US" sz="1400" dirty="0" err="1" smtClean="0">
                  <a:solidFill>
                    <a:schemeClr val="tx1"/>
                  </a:solidFill>
                  <a:latin typeface="+mn-lt"/>
                  <a:sym typeface="Lucida Grande" charset="0"/>
                </a:rPr>
                <a:t>Frequenz-bereich</a:t>
              </a:r>
              <a:r>
                <a:rPr lang="en-US" sz="1400" dirty="0" smtClean="0">
                  <a:solidFill>
                    <a:schemeClr val="tx1"/>
                  </a:solidFill>
                  <a:latin typeface="+mn-lt"/>
                  <a:sym typeface="Lucida Grande" charset="0"/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  <a:latin typeface="+mn-lt"/>
                  <a:sym typeface="Lucida Grande" charset="0"/>
                </a:rPr>
                <a:t>abstimmen</a:t>
              </a:r>
              <a:r>
                <a:rPr lang="en-US" sz="1400" dirty="0" smtClean="0">
                  <a:solidFill>
                    <a:schemeClr val="tx1"/>
                  </a:solidFill>
                  <a:latin typeface="+mn-lt"/>
                  <a:sym typeface="Lucida Grande" charset="0"/>
                </a:rPr>
                <a:t> </a:t>
              </a:r>
              <a:endParaRPr lang="en-US" sz="1400" dirty="0">
                <a:solidFill>
                  <a:schemeClr val="tx1"/>
                </a:solidFill>
                <a:latin typeface="+mn-lt"/>
                <a:sym typeface="Lucida Grande" charset="0"/>
              </a:endParaRPr>
            </a:p>
          </p:txBody>
        </p:sp>
      </p:grpSp>
      <p:grpSp>
        <p:nvGrpSpPr>
          <p:cNvPr id="21" name="Gruppierung 20"/>
          <p:cNvGrpSpPr/>
          <p:nvPr/>
        </p:nvGrpSpPr>
        <p:grpSpPr>
          <a:xfrm>
            <a:off x="7563290" y="2618910"/>
            <a:ext cx="1800200" cy="1260140"/>
            <a:chOff x="7563290" y="2618910"/>
            <a:chExt cx="1800200" cy="1260140"/>
          </a:xfrm>
        </p:grpSpPr>
        <p:sp>
          <p:nvSpPr>
            <p:cNvPr id="12" name="Rectangle 82"/>
            <p:cNvSpPr>
              <a:spLocks/>
            </p:cNvSpPr>
            <p:nvPr/>
          </p:nvSpPr>
          <p:spPr bwMode="auto">
            <a:xfrm>
              <a:off x="8058345" y="2618910"/>
              <a:ext cx="1305145" cy="1260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290" tIns="34290" rIns="74238" bIns="34290" anchor="ctr"/>
            <a:lstStyle/>
            <a:p>
              <a:pPr marL="4763" algn="ctr" defTabSz="822325">
                <a:lnSpc>
                  <a:spcPct val="120000"/>
                </a:lnSpc>
              </a:pPr>
              <a:r>
                <a:rPr lang="en-US" sz="1400" dirty="0" err="1" smtClean="0">
                  <a:solidFill>
                    <a:schemeClr val="tx1"/>
                  </a:solidFill>
                  <a:latin typeface="+mn-lt"/>
                  <a:sym typeface="Lucida Grande" charset="0"/>
                </a:rPr>
                <a:t>hochfrequente</a:t>
              </a:r>
              <a:r>
                <a:rPr lang="en-US" sz="1400" dirty="0" smtClean="0">
                  <a:solidFill>
                    <a:schemeClr val="tx1"/>
                  </a:solidFill>
                  <a:latin typeface="+mn-lt"/>
                  <a:sym typeface="Lucida Grande" charset="0"/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  <a:latin typeface="+mn-lt"/>
                  <a:sym typeface="Lucida Grande" charset="0"/>
                </a:rPr>
                <a:t>Anteile</a:t>
              </a:r>
              <a:r>
                <a:rPr lang="en-US" sz="1400" dirty="0" smtClean="0">
                  <a:solidFill>
                    <a:schemeClr val="tx1"/>
                  </a:solidFill>
                  <a:latin typeface="+mn-lt"/>
                  <a:sym typeface="Lucida Grande" charset="0"/>
                </a:rPr>
                <a:t> </a:t>
              </a:r>
              <a:r>
                <a:rPr lang="en-US" sz="1400" dirty="0" err="1" smtClean="0">
                  <a:solidFill>
                    <a:schemeClr val="tx1"/>
                  </a:solidFill>
                  <a:latin typeface="+mn-lt"/>
                  <a:sym typeface="Lucida Grande" charset="0"/>
                </a:rPr>
                <a:t>beseitigen</a:t>
              </a:r>
              <a:r>
                <a:rPr lang="en-US" sz="1400" dirty="0" smtClean="0">
                  <a:solidFill>
                    <a:schemeClr val="tx1"/>
                  </a:solidFill>
                  <a:latin typeface="+mn-lt"/>
                  <a:sym typeface="Lucida Grande" charset="0"/>
                </a:rPr>
                <a:t>? </a:t>
              </a:r>
            </a:p>
            <a:p>
              <a:pPr marL="4763" algn="l" defTabSz="822325"/>
              <a:r>
                <a:rPr lang="en-US" sz="1400" dirty="0" smtClean="0">
                  <a:solidFill>
                    <a:schemeClr val="tx1"/>
                  </a:solidFill>
                  <a:latin typeface="+mn-lt"/>
                  <a:sym typeface="Lucida Grande" charset="0"/>
                </a:rPr>
                <a:t> </a:t>
              </a:r>
              <a:endParaRPr lang="en-US" sz="1400" dirty="0">
                <a:solidFill>
                  <a:schemeClr val="tx1"/>
                </a:solidFill>
                <a:latin typeface="+mn-lt"/>
                <a:sym typeface="Lucida Grande" charset="0"/>
              </a:endParaRPr>
            </a:p>
          </p:txBody>
        </p:sp>
        <p:sp>
          <p:nvSpPr>
            <p:cNvPr id="15" name="Pfeil nach rechts 14"/>
            <p:cNvSpPr/>
            <p:nvPr/>
          </p:nvSpPr>
          <p:spPr bwMode="auto">
            <a:xfrm>
              <a:off x="7563290" y="2933945"/>
              <a:ext cx="495055" cy="495055"/>
            </a:xfrm>
            <a:prstGeom prst="rightArrow">
              <a:avLst/>
            </a:prstGeom>
            <a:solidFill>
              <a:srgbClr val="FFFFCC"/>
            </a:solidFill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413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grpSp>
        <p:nvGrpSpPr>
          <p:cNvPr id="20" name="Gruppierung 19"/>
          <p:cNvGrpSpPr/>
          <p:nvPr/>
        </p:nvGrpSpPr>
        <p:grpSpPr>
          <a:xfrm>
            <a:off x="5898105" y="2888940"/>
            <a:ext cx="1575175" cy="720080"/>
            <a:chOff x="5898105" y="2888940"/>
            <a:chExt cx="1575175" cy="720080"/>
          </a:xfrm>
        </p:grpSpPr>
        <p:sp>
          <p:nvSpPr>
            <p:cNvPr id="13" name="Rectangle 82"/>
            <p:cNvSpPr>
              <a:spLocks/>
            </p:cNvSpPr>
            <p:nvPr/>
          </p:nvSpPr>
          <p:spPr bwMode="auto">
            <a:xfrm>
              <a:off x="6438165" y="2888940"/>
              <a:ext cx="1035115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4290" tIns="34290" rIns="74238" bIns="34290" anchor="ctr"/>
            <a:lstStyle/>
            <a:p>
              <a:pPr marL="4763" algn="ctr" defTabSz="822325">
                <a:lnSpc>
                  <a:spcPct val="120000"/>
                </a:lnSpc>
              </a:pPr>
              <a:r>
                <a:rPr lang="en-US" sz="1400" dirty="0" smtClean="0">
                  <a:solidFill>
                    <a:schemeClr val="tx1"/>
                  </a:solidFill>
                  <a:latin typeface="+mn-lt"/>
                  <a:sym typeface="Lucida Grande" charset="0"/>
                </a:rPr>
                <a:t>Signal </a:t>
              </a:r>
              <a:r>
                <a:rPr lang="en-US" sz="1400" dirty="0" err="1" smtClean="0">
                  <a:solidFill>
                    <a:schemeClr val="tx1"/>
                  </a:solidFill>
                  <a:latin typeface="+mn-lt"/>
                  <a:sym typeface="Lucida Grande" charset="0"/>
                </a:rPr>
                <a:t>verstärken</a:t>
              </a:r>
              <a:endParaRPr lang="en-US" sz="1400" dirty="0" smtClean="0">
                <a:solidFill>
                  <a:schemeClr val="tx1"/>
                </a:solidFill>
                <a:latin typeface="+mn-lt"/>
                <a:sym typeface="Lucida Grande" charset="0"/>
              </a:endParaRPr>
            </a:p>
            <a:p>
              <a:pPr marL="4763" algn="l" defTabSz="822325"/>
              <a:r>
                <a:rPr lang="en-US" sz="1400" dirty="0" smtClean="0">
                  <a:solidFill>
                    <a:schemeClr val="tx1"/>
                  </a:solidFill>
                  <a:latin typeface="+mn-lt"/>
                  <a:sym typeface="Lucida Grande" charset="0"/>
                </a:rPr>
                <a:t> </a:t>
              </a:r>
              <a:endParaRPr lang="en-US" sz="1400" dirty="0">
                <a:solidFill>
                  <a:schemeClr val="tx1"/>
                </a:solidFill>
                <a:latin typeface="+mn-lt"/>
                <a:sym typeface="Lucida Grande" charset="0"/>
              </a:endParaRPr>
            </a:p>
          </p:txBody>
        </p:sp>
        <p:sp>
          <p:nvSpPr>
            <p:cNvPr id="16" name="Pfeil nach rechts 15"/>
            <p:cNvSpPr/>
            <p:nvPr/>
          </p:nvSpPr>
          <p:spPr bwMode="auto">
            <a:xfrm>
              <a:off x="5898105" y="2933945"/>
              <a:ext cx="495055" cy="495055"/>
            </a:xfrm>
            <a:prstGeom prst="rightArrow">
              <a:avLst/>
            </a:prstGeom>
            <a:solidFill>
              <a:srgbClr val="FFFFCC"/>
            </a:solidFill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ts val="413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endParaRPr>
            </a:p>
          </p:txBody>
        </p:sp>
      </p:grpSp>
      <p:sp>
        <p:nvSpPr>
          <p:cNvPr id="17" name="Rectangle 82"/>
          <p:cNvSpPr>
            <a:spLocks/>
          </p:cNvSpPr>
          <p:nvPr/>
        </p:nvSpPr>
        <p:spPr bwMode="auto">
          <a:xfrm>
            <a:off x="812540" y="4329100"/>
            <a:ext cx="2610290" cy="27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34290" tIns="34290" rIns="74238" bIns="34290" anchor="ctr"/>
          <a:lstStyle/>
          <a:p>
            <a:pPr marL="4763" defTabSz="822325"/>
            <a:r>
              <a:rPr lang="en-US" sz="1000" dirty="0" err="1" smtClean="0">
                <a:solidFill>
                  <a:schemeClr val="tx1"/>
                </a:solidFill>
                <a:latin typeface="Lucida Grande" charset="0"/>
                <a:sym typeface="Lucida Grande" charset="0"/>
              </a:rPr>
              <a:t>Quelle</a:t>
            </a:r>
            <a:r>
              <a:rPr lang="en-US" sz="1000" dirty="0" smtClean="0">
                <a:solidFill>
                  <a:schemeClr val="tx1"/>
                </a:solidFill>
                <a:latin typeface="Lucida Grande" charset="0"/>
                <a:sym typeface="Lucida Grande" charset="0"/>
              </a:rPr>
              <a:t>: </a:t>
            </a:r>
            <a:r>
              <a:rPr lang="en-US" sz="1000" dirty="0" err="1" smtClean="0">
                <a:solidFill>
                  <a:schemeClr val="tx1"/>
                </a:solidFill>
                <a:latin typeface="Lucida Grande" charset="0"/>
                <a:sym typeface="Lucida Grande" charset="0"/>
              </a:rPr>
              <a:t>WikiCommons</a:t>
            </a:r>
            <a:endParaRPr lang="en-US" sz="1000" dirty="0">
              <a:solidFill>
                <a:schemeClr val="tx1"/>
              </a:solidFill>
              <a:latin typeface="Lucida Grande" charset="0"/>
              <a:sym typeface="Lucida Grande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857545" y="4779150"/>
            <a:ext cx="7108737" cy="9993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sz="2000" dirty="0" err="1">
                <a:latin typeface="+mn-lt"/>
              </a:rPr>
              <a:t>erzeugt</a:t>
            </a:r>
            <a:r>
              <a:rPr lang="en-US" dirty="0"/>
              <a:t> man </a:t>
            </a:r>
            <a:r>
              <a:rPr lang="en-US" dirty="0" err="1"/>
              <a:t>ein</a:t>
            </a:r>
            <a:r>
              <a:rPr lang="en-US" dirty="0"/>
              <a:t> AM-</a:t>
            </a:r>
            <a:r>
              <a:rPr lang="en-US" dirty="0" err="1"/>
              <a:t>moduliertes</a:t>
            </a:r>
            <a:r>
              <a:rPr lang="en-US" dirty="0"/>
              <a:t> </a:t>
            </a:r>
            <a:r>
              <a:rPr lang="en-US" dirty="0" smtClean="0"/>
              <a:t>Signal (Modulation, Sender)?</a:t>
            </a:r>
          </a:p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empfängt</a:t>
            </a:r>
            <a:r>
              <a:rPr lang="en-US" dirty="0" smtClean="0"/>
              <a:t> man Radio (Demodulation)?</a:t>
            </a:r>
          </a:p>
        </p:txBody>
      </p:sp>
    </p:spTree>
    <p:extLst>
      <p:ext uri="{BB962C8B-B14F-4D97-AF65-F5344CB8AC3E}">
        <p14:creationId xmlns:p14="http://schemas.microsoft.com/office/powerpoint/2010/main" val="42767590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10125" y="6354324"/>
            <a:ext cx="284163" cy="313175"/>
          </a:xfrm>
        </p:spPr>
        <p:txBody>
          <a:bodyPr/>
          <a:lstStyle/>
          <a:p>
            <a:fld id="{43D6280E-394E-4341-896C-35DB9E220FB5}" type="slidenum">
              <a:rPr lang="en-US"/>
              <a:pPr/>
              <a:t>9</a:t>
            </a:fld>
            <a:endParaRPr lang="en-US" dirty="0"/>
          </a:p>
        </p:txBody>
      </p:sp>
      <p:pic>
        <p:nvPicPr>
          <p:cNvPr id="9217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87338"/>
            <a:ext cx="2954338" cy="4683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22530" y="278650"/>
            <a:ext cx="8573870" cy="521450"/>
          </a:xfrm>
          <a:ln/>
        </p:spPr>
        <p:txBody>
          <a:bodyPr rIns="132026"/>
          <a:lstStyle/>
          <a:p>
            <a:r>
              <a:rPr lang="en-US" dirty="0" err="1" smtClean="0"/>
              <a:t>Inhalt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/>
          <a:lstStyle/>
          <a:p>
            <a:pPr marL="609600" indent="-609600">
              <a:lnSpc>
                <a:spcPct val="150000"/>
              </a:lnSpc>
              <a:buClr>
                <a:srgbClr val="0000CC"/>
              </a:buClr>
              <a:buSzTx/>
              <a:buNone/>
            </a:pPr>
            <a:r>
              <a:rPr lang="en-US" dirty="0" smtClean="0"/>
              <a:t>Modulationsverfahren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  <a:buFont typeface="Arial"/>
              <a:buChar char="•"/>
            </a:pPr>
            <a:r>
              <a:rPr lang="de-DE" dirty="0" smtClean="0"/>
              <a:t>Einführung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  <a:buFont typeface="Arial"/>
              <a:buChar char="•"/>
            </a:pPr>
            <a:r>
              <a:rPr lang="de-DE" dirty="0" smtClean="0">
                <a:solidFill>
                  <a:srgbClr val="E2001A"/>
                </a:solidFill>
              </a:rPr>
              <a:t>Amplitudenmodulation</a:t>
            </a:r>
          </a:p>
          <a:p>
            <a:pPr marL="609600" indent="-609600">
              <a:lnSpc>
                <a:spcPct val="150000"/>
              </a:lnSpc>
              <a:buClr>
                <a:srgbClr val="E2001A"/>
              </a:buClr>
              <a:buSzTx/>
              <a:buFont typeface="Arial"/>
              <a:buChar char="•"/>
            </a:pPr>
            <a:r>
              <a:rPr lang="de-DE" dirty="0" smtClean="0"/>
              <a:t>Frequenzmodulation</a:t>
            </a:r>
          </a:p>
        </p:txBody>
      </p:sp>
    </p:spTree>
    <p:extLst>
      <p:ext uri="{BB962C8B-B14F-4D97-AF65-F5344CB8AC3E}">
        <p14:creationId xmlns:p14="http://schemas.microsoft.com/office/powerpoint/2010/main" val="27714246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BFBFBF"/>
      </a:folHlink>
    </a:clrScheme>
    <a:fontScheme name="Leere Präsentation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413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413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500</Words>
  <Characters>0</Characters>
  <Application>Microsoft Macintosh PowerPoint</Application>
  <PresentationFormat>A4-Papier (210x297 mm)</PresentationFormat>
  <Lines>0</Lines>
  <Paragraphs>219</Paragraphs>
  <Slides>27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9" baseType="lpstr">
      <vt:lpstr>Leere Präsentation</vt:lpstr>
      <vt:lpstr>Formel</vt:lpstr>
      <vt:lpstr>Kommunikationstechnik B  Teil 1 – Einführung </vt:lpstr>
      <vt:lpstr>Inhalt</vt:lpstr>
      <vt:lpstr>PowerPoint-Präsentation</vt:lpstr>
      <vt:lpstr>Radio</vt:lpstr>
      <vt:lpstr>Elektromagnetische Wellen</vt:lpstr>
      <vt:lpstr>Radioempfänger</vt:lpstr>
      <vt:lpstr>Radioempfänger</vt:lpstr>
      <vt:lpstr>Radioempfänger</vt:lpstr>
      <vt:lpstr>Inhalt</vt:lpstr>
      <vt:lpstr>Amplitudenmodulation</vt:lpstr>
      <vt:lpstr>Amplitudenmodulatiom</vt:lpstr>
      <vt:lpstr>Amplitudenmodulation</vt:lpstr>
      <vt:lpstr>Amplitudenmodulation</vt:lpstr>
      <vt:lpstr>Amplitudenmodulation</vt:lpstr>
      <vt:lpstr>Amplitudenmodulation</vt:lpstr>
      <vt:lpstr>Amplitudenmodulation</vt:lpstr>
      <vt:lpstr>Amplitudenmodulation</vt:lpstr>
      <vt:lpstr>Amplitudenmodulation</vt:lpstr>
      <vt:lpstr>Inhalt</vt:lpstr>
      <vt:lpstr>Radioempfänger</vt:lpstr>
      <vt:lpstr>Frequenzmodulation</vt:lpstr>
      <vt:lpstr>Frequenzmodulation</vt:lpstr>
      <vt:lpstr>Frequenzmodulation</vt:lpstr>
      <vt:lpstr>Frequenzmodulation</vt:lpstr>
      <vt:lpstr>Frequenzmodulation</vt:lpstr>
      <vt:lpstr>Modulationsverfahren</vt:lpstr>
      <vt:lpstr>Kommunikationstechnik 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Stephan Rupp</dc:creator>
  <cp:keywords/>
  <dc:description/>
  <cp:lastModifiedBy>Stephan Rupp</cp:lastModifiedBy>
  <cp:revision>215</cp:revision>
  <cp:lastPrinted>2014-03-19T20:35:16Z</cp:lastPrinted>
  <dcterms:modified xsi:type="dcterms:W3CDTF">2014-03-23T14:58:26Z</dcterms:modified>
</cp:coreProperties>
</file>