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3"/>
  </p:notesMasterIdLst>
  <p:sldIdLst>
    <p:sldId id="256" r:id="rId2"/>
    <p:sldId id="522" r:id="rId3"/>
    <p:sldId id="319" r:id="rId4"/>
    <p:sldId id="524" r:id="rId5"/>
    <p:sldId id="537" r:id="rId6"/>
    <p:sldId id="523" r:id="rId7"/>
    <p:sldId id="533" r:id="rId8"/>
    <p:sldId id="538" r:id="rId9"/>
    <p:sldId id="539" r:id="rId10"/>
    <p:sldId id="540" r:id="rId11"/>
    <p:sldId id="541" r:id="rId12"/>
    <p:sldId id="534" r:id="rId13"/>
    <p:sldId id="551" r:id="rId14"/>
    <p:sldId id="529" r:id="rId15"/>
    <p:sldId id="542" r:id="rId16"/>
    <p:sldId id="545" r:id="rId17"/>
    <p:sldId id="543" r:id="rId18"/>
    <p:sldId id="544" r:id="rId19"/>
    <p:sldId id="549" r:id="rId20"/>
    <p:sldId id="552" r:id="rId21"/>
    <p:sldId id="509" r:id="rId22"/>
  </p:sldIdLst>
  <p:sldSz cx="9906000" cy="6858000" type="A4"/>
  <p:notesSz cx="6858000" cy="9144000"/>
  <p:defaultTextStyle>
    <a:defPPr>
      <a:defRPr lang="en-US"/>
    </a:defPPr>
    <a:lvl1pPr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FD5D0"/>
    <a:srgbClr val="FFAF52"/>
    <a:srgbClr val="E2001A"/>
    <a:srgbClr val="5C6971"/>
    <a:srgbClr val="FFFF66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9" autoAdjust="0"/>
    <p:restoredTop sz="88409" autoAdjust="0"/>
  </p:normalViewPr>
  <p:slideViewPr>
    <p:cSldViewPr>
      <p:cViewPr>
        <p:scale>
          <a:sx n="108" d="100"/>
          <a:sy n="108" d="100"/>
        </p:scale>
        <p:origin x="-1576" y="-5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0376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073882" y="6399330"/>
            <a:ext cx="284163" cy="279400"/>
          </a:xfrm>
        </p:spPr>
        <p:txBody>
          <a:bodyPr/>
          <a:lstStyle>
            <a:lvl1pPr>
              <a:defRPr/>
            </a:lvl1pPr>
          </a:lstStyle>
          <a:p>
            <a:fld id="{A371995E-4ED6-43CD-B6A5-E34F11F9751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0200"/>
            <a:ext cx="85344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13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028877" y="6399330"/>
            <a:ext cx="28416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fld id="{BA97FCF7-B80B-422F-BECD-C37B9F1AEEC4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767535" y="6439689"/>
            <a:ext cx="3992689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Kommunikationstechnik</a:t>
            </a:r>
            <a:r>
              <a:rPr lang="en-US" sz="1200" baseline="0" dirty="0" smtClean="0">
                <a:solidFill>
                  <a:schemeClr val="tx1"/>
                </a:solidFill>
                <a:cs typeface="Arial" charset="0"/>
              </a:rPr>
              <a:t> B2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cs typeface="Arial" charset="0"/>
              </a:rPr>
              <a:t>S. 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Rupp, A. </a:t>
            </a:r>
            <a:r>
              <a:rPr lang="en-US" sz="1200" dirty="0" err="1" smtClean="0">
                <a:solidFill>
                  <a:schemeClr val="tx1"/>
                </a:solidFill>
                <a:cs typeface="Arial" charset="0"/>
              </a:rPr>
              <a:t>Gärtner-Niemann</a:t>
            </a:r>
            <a:endParaRPr lang="en-US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6528175" y="6439689"/>
            <a:ext cx="2684263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 dirty="0">
                <a:solidFill>
                  <a:schemeClr val="tx1"/>
                </a:solidFill>
                <a:cs typeface="Arial" charset="0"/>
              </a:rPr>
              <a:t>4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. </a:t>
            </a:r>
            <a:r>
              <a:rPr lang="en-US" sz="1200" dirty="0">
                <a:solidFill>
                  <a:schemeClr val="tx1"/>
                </a:solidFill>
                <a:cs typeface="Arial" charset="0"/>
              </a:rPr>
              <a:t>Semester, </a:t>
            </a:r>
            <a:r>
              <a:rPr lang="de-DE" sz="1200" noProof="0" dirty="0" smtClean="0">
                <a:solidFill>
                  <a:schemeClr val="tx1"/>
                </a:solidFill>
                <a:cs typeface="Arial" charset="0"/>
              </a:rPr>
              <a:t>Nachrichtentechnik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, 2014</a:t>
            </a:r>
            <a:endParaRPr lang="en-US" sz="12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xmlns:p14="http://schemas.microsoft.com/office/powerpoint/2010/main"/>
  <p:hf hdr="0" ftr="0" dt="0"/>
  <p:txStyles>
    <p:titleStyle>
      <a:lvl1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+mj-lt"/>
          <a:ea typeface="+mj-ea"/>
          <a:cs typeface="+mj-cs"/>
          <a:sym typeface="Arial" charset="0"/>
        </a:defRPr>
      </a:lvl1pPr>
      <a:lvl2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06388" indent="-304800" algn="l" rtl="0" fontAlgn="base">
        <a:spcBef>
          <a:spcPts val="700"/>
        </a:spcBef>
        <a:spcAft>
          <a:spcPct val="0"/>
        </a:spcAft>
        <a:buClr>
          <a:srgbClr val="5C6971"/>
        </a:buClr>
        <a:buSzPct val="100000"/>
        <a:buFont typeface="Arial" charset="0"/>
        <a:buChar char="•"/>
        <a:defRPr sz="2400">
          <a:solidFill>
            <a:srgbClr val="5C6971"/>
          </a:solidFill>
          <a:latin typeface="+mn-lt"/>
          <a:ea typeface="+mn-ea"/>
          <a:cs typeface="+mn-cs"/>
          <a:sym typeface="Arial" charset="0"/>
        </a:defRPr>
      </a:lvl1pPr>
      <a:lvl2pPr marL="730250" indent="-284163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30188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509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970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427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884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41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798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oleObject" Target="../embeddings/oleObject4.bin"/><Relationship Id="rId5" Type="http://schemas.openxmlformats.org/officeDocument/2006/relationships/image" Target="../media/image21.emf"/><Relationship Id="rId6" Type="http://schemas.openxmlformats.org/officeDocument/2006/relationships/image" Target="../media/image3.png"/><Relationship Id="rId7" Type="http://schemas.openxmlformats.org/officeDocument/2006/relationships/oleObject" Target="../embeddings/oleObject5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2.emf"/><Relationship Id="rId7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812540" y="1808820"/>
            <a:ext cx="8534400" cy="533515"/>
          </a:xfrm>
          <a:ln/>
        </p:spPr>
        <p:txBody>
          <a:bodyPr rIns="132026"/>
          <a:lstStyle/>
          <a:p>
            <a:r>
              <a:rPr lang="en-US" sz="3200" dirty="0" smtClean="0"/>
              <a:t>Kommunikationstechnik B </a:t>
            </a:r>
            <a:br>
              <a:rPr lang="en-US" sz="3200" dirty="0" smtClean="0"/>
            </a:br>
            <a:r>
              <a:rPr lang="en-US" sz="3200" dirty="0" smtClean="0"/>
              <a:t>Teil 2 – </a:t>
            </a:r>
            <a:r>
              <a:rPr lang="de-DE" sz="3200" dirty="0" smtClean="0"/>
              <a:t>Digitale Modulationsverfahren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idx="1"/>
          </p:nvPr>
        </p:nvSpPr>
        <p:spPr>
          <a:xfrm>
            <a:off x="902550" y="3023955"/>
            <a:ext cx="8393850" cy="1125125"/>
          </a:xfrm>
          <a:ln/>
        </p:spPr>
        <p:txBody>
          <a:bodyPr rIns="132080"/>
          <a:lstStyle/>
          <a:p>
            <a:pPr marL="0" indent="0">
              <a:buNone/>
            </a:pPr>
            <a:r>
              <a:rPr lang="en-US" dirty="0"/>
              <a:t>Stephan Rupp</a:t>
            </a:r>
          </a:p>
          <a:p>
            <a:pPr marL="0" indent="0">
              <a:buNone/>
            </a:pPr>
            <a:r>
              <a:rPr lang="de-DE" dirty="0" smtClean="0"/>
              <a:t>Nachrichtentechnik</a:t>
            </a:r>
            <a:endParaRPr lang="de-DE" dirty="0"/>
          </a:p>
        </p:txBody>
      </p:sp>
      <p:pic>
        <p:nvPicPr>
          <p:cNvPr id="3073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9906000" cy="16541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/>
          </p:cNvSpPr>
          <p:nvPr/>
        </p:nvSpPr>
        <p:spPr bwMode="auto">
          <a:xfrm>
            <a:off x="0" y="5434013"/>
            <a:ext cx="9918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67367" bIns="38100"/>
          <a:lstStyle/>
          <a:p>
            <a:pPr algn="ctr"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www.dhbw-stuttgart.de </a:t>
            </a: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0" y="368660"/>
            <a:ext cx="4519613" cy="71913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401190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10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smtClean="0"/>
              <a:t>Frequenzumtastung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smtClean="0">
                <a:sym typeface="Symbol" charset="0"/>
              </a:rPr>
              <a:t>Minimum </a:t>
            </a:r>
            <a:r>
              <a:rPr lang="en-US" dirty="0">
                <a:sym typeface="Symbol" charset="0"/>
              </a:rPr>
              <a:t>Shift Keying (MSK)</a:t>
            </a:r>
            <a:endParaRPr lang="en-US" dirty="0" smtClean="0"/>
          </a:p>
          <a:p>
            <a:pPr>
              <a:lnSpc>
                <a:spcPct val="140000"/>
              </a:lnSpc>
              <a:buClr>
                <a:srgbClr val="E2001A"/>
              </a:buClr>
            </a:pPr>
            <a:r>
              <a:rPr lang="en-US" sz="1800" dirty="0" err="1" smtClean="0">
                <a:sym typeface="Symbol" charset="0"/>
              </a:rPr>
              <a:t>kontinuierliche</a:t>
            </a:r>
            <a:r>
              <a:rPr lang="en-US" sz="1800" dirty="0" smtClean="0">
                <a:sym typeface="Symbol" charset="0"/>
              </a:rPr>
              <a:t> </a:t>
            </a:r>
            <a:r>
              <a:rPr lang="en-US" sz="1800" dirty="0" err="1" smtClean="0">
                <a:sym typeface="Symbol" charset="0"/>
              </a:rPr>
              <a:t>Phasenübergänge</a:t>
            </a:r>
            <a:r>
              <a:rPr lang="en-US" sz="1800" dirty="0" smtClean="0">
                <a:sym typeface="Symbol" charset="0"/>
              </a:rPr>
              <a:t> (</a:t>
            </a:r>
            <a:r>
              <a:rPr lang="en-US" sz="1800" dirty="0" err="1">
                <a:sym typeface="Symbol" charset="0"/>
              </a:rPr>
              <a:t>Ü</a:t>
            </a:r>
            <a:r>
              <a:rPr lang="en-US" sz="1800" dirty="0" err="1" smtClean="0">
                <a:sym typeface="Symbol" charset="0"/>
              </a:rPr>
              <a:t>bergabe</a:t>
            </a:r>
            <a:r>
              <a:rPr lang="en-US" sz="1800" dirty="0" smtClean="0">
                <a:sym typeface="Symbol" charset="0"/>
              </a:rPr>
              <a:t> am </a:t>
            </a:r>
            <a:r>
              <a:rPr lang="en-US" sz="1800" dirty="0" err="1" smtClean="0">
                <a:sym typeface="Symbol" charset="0"/>
              </a:rPr>
              <a:t>Nulldurchgang</a:t>
            </a:r>
            <a:r>
              <a:rPr lang="en-US" sz="1800" dirty="0" smtClean="0">
                <a:sym typeface="Symbol" charset="0"/>
              </a:rPr>
              <a:t>)</a:t>
            </a:r>
          </a:p>
          <a:p>
            <a:pPr>
              <a:lnSpc>
                <a:spcPct val="140000"/>
              </a:lnSpc>
              <a:buClr>
                <a:srgbClr val="E2001A"/>
              </a:buClr>
            </a:pPr>
            <a:r>
              <a:rPr lang="en-US" sz="1800" dirty="0">
                <a:sym typeface="Symbol" charset="0"/>
              </a:rPr>
              <a:t>f</a:t>
            </a:r>
            <a:r>
              <a:rPr lang="en-US" sz="1800" baseline="-25000" dirty="0">
                <a:sym typeface="Symbol" charset="0"/>
              </a:rPr>
              <a:t>T1</a:t>
            </a:r>
            <a:r>
              <a:rPr lang="en-US" sz="1800" dirty="0">
                <a:sym typeface="Symbol" charset="0"/>
              </a:rPr>
              <a:t> = 2 </a:t>
            </a:r>
            <a:r>
              <a:rPr lang="en-US" sz="1800" dirty="0" smtClean="0">
                <a:sym typeface="Symbol" charset="0"/>
              </a:rPr>
              <a:t>f</a:t>
            </a:r>
            <a:r>
              <a:rPr lang="en-US" sz="1800" baseline="-25000" dirty="0" smtClean="0">
                <a:sym typeface="Symbol" charset="0"/>
              </a:rPr>
              <a:t>T2</a:t>
            </a:r>
            <a:endParaRPr lang="en-US" sz="1800" dirty="0" smtClean="0">
              <a:sym typeface="Symbol" charset="0"/>
            </a:endParaRPr>
          </a:p>
          <a:p>
            <a:pPr>
              <a:lnSpc>
                <a:spcPct val="140000"/>
              </a:lnSpc>
              <a:buClr>
                <a:srgbClr val="E2001A"/>
              </a:buClr>
            </a:pPr>
            <a:r>
              <a:rPr lang="en-US" sz="1800" dirty="0" err="1" smtClean="0">
                <a:sym typeface="Symbol" charset="0"/>
              </a:rPr>
              <a:t>Auswahl</a:t>
            </a:r>
            <a:r>
              <a:rPr lang="en-US" sz="1800" dirty="0" smtClean="0">
                <a:sym typeface="Symbol" charset="0"/>
              </a:rPr>
              <a:t> </a:t>
            </a:r>
            <a:r>
              <a:rPr lang="en-US" sz="1800" dirty="0" err="1" smtClean="0">
                <a:sym typeface="Symbol" charset="0"/>
              </a:rPr>
              <a:t>zwischen</a:t>
            </a:r>
            <a:r>
              <a:rPr lang="en-US" sz="1800" dirty="0" smtClean="0">
                <a:sym typeface="Symbol" charset="0"/>
              </a:rPr>
              <a:t> </a:t>
            </a:r>
            <a:r>
              <a:rPr lang="en-US" sz="1800" dirty="0">
                <a:sym typeface="Symbol" charset="0"/>
              </a:rPr>
              <a:t>f</a:t>
            </a:r>
            <a:r>
              <a:rPr lang="en-US" sz="1800" baseline="-25000" dirty="0">
                <a:sym typeface="Symbol" charset="0"/>
              </a:rPr>
              <a:t>T1</a:t>
            </a:r>
            <a:r>
              <a:rPr lang="en-US" sz="1800" dirty="0">
                <a:sym typeface="Symbol" charset="0"/>
              </a:rPr>
              <a:t> </a:t>
            </a:r>
            <a:r>
              <a:rPr lang="en-US" sz="1800" dirty="0" smtClean="0">
                <a:sym typeface="Symbol" charset="0"/>
              </a:rPr>
              <a:t>und f</a:t>
            </a:r>
            <a:r>
              <a:rPr lang="en-US" sz="1800" baseline="-25000" dirty="0" smtClean="0">
                <a:sym typeface="Symbol" charset="0"/>
              </a:rPr>
              <a:t>T2</a:t>
            </a:r>
            <a:r>
              <a:rPr lang="en-US" sz="1800" dirty="0" smtClean="0">
                <a:sym typeface="Symbol" charset="0"/>
              </a:rPr>
              <a:t> </a:t>
            </a:r>
            <a:r>
              <a:rPr lang="en-US" sz="1800" dirty="0" err="1" smtClean="0">
                <a:sym typeface="Symbol" charset="0"/>
              </a:rPr>
              <a:t>durch</a:t>
            </a:r>
            <a:r>
              <a:rPr lang="en-US" sz="1800" dirty="0" smtClean="0">
                <a:sym typeface="Symbol" charset="0"/>
              </a:rPr>
              <a:t> </a:t>
            </a:r>
            <a:r>
              <a:rPr lang="en-US" sz="1800" dirty="0" err="1" smtClean="0">
                <a:sym typeface="Symbol" charset="0"/>
              </a:rPr>
              <a:t>Nutzsignal</a:t>
            </a:r>
            <a:r>
              <a:rPr lang="en-US" sz="1800" dirty="0" smtClean="0">
                <a:sym typeface="Symbol" charset="0"/>
              </a:rPr>
              <a:t>: </a:t>
            </a:r>
          </a:p>
          <a:p>
            <a:pPr lvl="1">
              <a:lnSpc>
                <a:spcPct val="140000"/>
              </a:lnSpc>
              <a:buClr>
                <a:srgbClr val="E2001A"/>
              </a:buClr>
            </a:pPr>
            <a:r>
              <a:rPr lang="en-US" sz="1800" dirty="0" smtClean="0">
                <a:solidFill>
                  <a:srgbClr val="5C6971"/>
                </a:solidFill>
                <a:sym typeface="Symbol" charset="0"/>
              </a:rPr>
              <a:t>4 </a:t>
            </a:r>
            <a:r>
              <a:rPr lang="en-US" sz="1800" dirty="0" err="1" smtClean="0">
                <a:solidFill>
                  <a:srgbClr val="5C6971"/>
                </a:solidFill>
                <a:sym typeface="Symbol" charset="0"/>
              </a:rPr>
              <a:t>mögliche</a:t>
            </a:r>
            <a:r>
              <a:rPr lang="en-US" sz="1800" dirty="0" smtClean="0">
                <a:solidFill>
                  <a:srgbClr val="5C6971"/>
                </a:solidFill>
                <a:sym typeface="Symbol" charset="0"/>
              </a:rPr>
              <a:t> </a:t>
            </a:r>
            <a:r>
              <a:rPr lang="en-US" sz="1800" dirty="0" err="1" smtClean="0">
                <a:solidFill>
                  <a:srgbClr val="5C6971"/>
                </a:solidFill>
                <a:sym typeface="Symbol" charset="0"/>
              </a:rPr>
              <a:t>Zustände</a:t>
            </a:r>
            <a:r>
              <a:rPr lang="en-US" sz="1800" dirty="0" smtClean="0">
                <a:solidFill>
                  <a:srgbClr val="5C6971"/>
                </a:solidFill>
                <a:sym typeface="Symbol" charset="0"/>
              </a:rPr>
              <a:t> (+f</a:t>
            </a:r>
            <a:r>
              <a:rPr lang="en-US" sz="1800" baseline="-25000" dirty="0" smtClean="0">
                <a:solidFill>
                  <a:srgbClr val="5C6971"/>
                </a:solidFill>
                <a:sym typeface="Symbol" charset="0"/>
              </a:rPr>
              <a:t>T1,</a:t>
            </a:r>
            <a:r>
              <a:rPr lang="en-US" sz="1800" dirty="0" smtClean="0">
                <a:solidFill>
                  <a:srgbClr val="5C6971"/>
                </a:solidFill>
                <a:sym typeface="Symbol" charset="0"/>
              </a:rPr>
              <a:t> -f</a:t>
            </a:r>
            <a:r>
              <a:rPr lang="en-US" sz="1800" baseline="-25000" dirty="0" smtClean="0">
                <a:solidFill>
                  <a:srgbClr val="5C6971"/>
                </a:solidFill>
                <a:sym typeface="Symbol" charset="0"/>
              </a:rPr>
              <a:t>T1</a:t>
            </a:r>
            <a:r>
              <a:rPr lang="en-US" sz="1800" dirty="0" smtClean="0">
                <a:solidFill>
                  <a:srgbClr val="5C6971"/>
                </a:solidFill>
                <a:sym typeface="Symbol" charset="0"/>
              </a:rPr>
              <a:t>, +f</a:t>
            </a:r>
            <a:r>
              <a:rPr lang="en-US" sz="1800" baseline="-25000" dirty="0" smtClean="0">
                <a:solidFill>
                  <a:srgbClr val="5C6971"/>
                </a:solidFill>
                <a:sym typeface="Symbol" charset="0"/>
              </a:rPr>
              <a:t>T2,</a:t>
            </a:r>
            <a:r>
              <a:rPr lang="en-US" sz="1800" dirty="0" smtClean="0">
                <a:solidFill>
                  <a:srgbClr val="5C6971"/>
                </a:solidFill>
                <a:sym typeface="Symbol" charset="0"/>
              </a:rPr>
              <a:t> -f</a:t>
            </a:r>
            <a:r>
              <a:rPr lang="en-US" sz="1800" baseline="-25000" dirty="0" smtClean="0">
                <a:solidFill>
                  <a:srgbClr val="5C6971"/>
                </a:solidFill>
                <a:sym typeface="Symbol" charset="0"/>
              </a:rPr>
              <a:t>T2</a:t>
            </a:r>
            <a:r>
              <a:rPr lang="en-US" sz="1800" dirty="0" smtClean="0">
                <a:solidFill>
                  <a:srgbClr val="5C6971"/>
                </a:solidFill>
                <a:sym typeface="Symbol" charset="0"/>
              </a:rPr>
              <a:t>)</a:t>
            </a:r>
          </a:p>
          <a:p>
            <a:pPr>
              <a:lnSpc>
                <a:spcPct val="140000"/>
              </a:lnSpc>
              <a:buClr>
                <a:srgbClr val="E2001A"/>
              </a:buClr>
            </a:pPr>
            <a:r>
              <a:rPr lang="en-US" sz="1800" dirty="0" err="1" smtClean="0">
                <a:sym typeface="Symbol" charset="0"/>
              </a:rPr>
              <a:t>Abwechselnd</a:t>
            </a:r>
            <a:r>
              <a:rPr lang="en-US" sz="1800" dirty="0" smtClean="0">
                <a:sym typeface="Symbol" charset="0"/>
              </a:rPr>
              <a:t> </a:t>
            </a:r>
            <a:r>
              <a:rPr lang="en-US" sz="1800" dirty="0" err="1" smtClean="0">
                <a:sym typeface="Symbol" charset="0"/>
              </a:rPr>
              <a:t>Aufteilung</a:t>
            </a:r>
            <a:r>
              <a:rPr lang="en-US" sz="1800" dirty="0" smtClean="0">
                <a:sym typeface="Symbol" charset="0"/>
              </a:rPr>
              <a:t> des Signals s(</a:t>
            </a:r>
            <a:r>
              <a:rPr lang="en-US" sz="1800" dirty="0" err="1" smtClean="0">
                <a:sym typeface="Symbol" charset="0"/>
              </a:rPr>
              <a:t>i</a:t>
            </a:r>
            <a:r>
              <a:rPr lang="en-US" sz="1800" dirty="0" smtClean="0">
                <a:sym typeface="Symbol" charset="0"/>
              </a:rPr>
              <a:t>) auf </a:t>
            </a:r>
            <a:r>
              <a:rPr lang="en-US" sz="1800" dirty="0" err="1" smtClean="0">
                <a:sym typeface="Symbol" charset="0"/>
              </a:rPr>
              <a:t>Kanäl</a:t>
            </a:r>
            <a:r>
              <a:rPr lang="en-US" sz="1800" dirty="0" err="1">
                <a:sym typeface="Symbol" charset="0"/>
              </a:rPr>
              <a:t>e</a:t>
            </a:r>
            <a:r>
              <a:rPr lang="en-US" sz="1800" dirty="0" smtClean="0">
                <a:sym typeface="Symbol" charset="0"/>
              </a:rPr>
              <a:t> s</a:t>
            </a:r>
            <a:r>
              <a:rPr lang="en-US" sz="1800" baseline="-25000" dirty="0" smtClean="0">
                <a:sym typeface="Symbol" charset="0"/>
              </a:rPr>
              <a:t>1</a:t>
            </a:r>
            <a:r>
              <a:rPr lang="en-US" sz="1800" dirty="0" smtClean="0">
                <a:sym typeface="Symbol" charset="0"/>
              </a:rPr>
              <a:t>(</a:t>
            </a:r>
            <a:r>
              <a:rPr lang="en-US" sz="1800" dirty="0" err="1" smtClean="0">
                <a:sym typeface="Symbol" charset="0"/>
              </a:rPr>
              <a:t>i</a:t>
            </a:r>
            <a:r>
              <a:rPr lang="en-US" sz="1800" dirty="0" smtClean="0">
                <a:sym typeface="Symbol" charset="0"/>
              </a:rPr>
              <a:t>) und s</a:t>
            </a:r>
            <a:r>
              <a:rPr lang="en-US" sz="1800" baseline="-25000" dirty="0" smtClean="0">
                <a:sym typeface="Symbol" charset="0"/>
              </a:rPr>
              <a:t>2</a:t>
            </a:r>
            <a:r>
              <a:rPr lang="en-US" sz="1800" dirty="0" smtClean="0">
                <a:sym typeface="Symbol" charset="0"/>
              </a:rPr>
              <a:t>(</a:t>
            </a:r>
            <a:r>
              <a:rPr lang="en-US" sz="1800" dirty="0" err="1" smtClean="0">
                <a:sym typeface="Symbol" charset="0"/>
              </a:rPr>
              <a:t>i</a:t>
            </a:r>
            <a:r>
              <a:rPr lang="en-US" sz="1800" dirty="0" smtClean="0">
                <a:sym typeface="Symbol" charset="0"/>
              </a:rPr>
              <a:t>) (</a:t>
            </a:r>
            <a:r>
              <a:rPr lang="en-US" sz="1800" dirty="0" err="1" smtClean="0">
                <a:sym typeface="Symbol" charset="0"/>
              </a:rPr>
              <a:t>mit</a:t>
            </a:r>
            <a:r>
              <a:rPr lang="en-US" sz="1800" dirty="0" smtClean="0">
                <a:sym typeface="Symbol" charset="0"/>
              </a:rPr>
              <a:t> </a:t>
            </a:r>
            <a:r>
              <a:rPr lang="en-US" sz="1800" dirty="0" err="1" smtClean="0">
                <a:sym typeface="Symbol" charset="0"/>
              </a:rPr>
              <a:t>Verdopplung</a:t>
            </a:r>
            <a:r>
              <a:rPr lang="en-US" sz="1800" dirty="0" smtClean="0">
                <a:sym typeface="Symbol" charset="0"/>
              </a:rPr>
              <a:t> der </a:t>
            </a:r>
            <a:r>
              <a:rPr lang="en-US" sz="1800" dirty="0" err="1" smtClean="0">
                <a:sym typeface="Symbol" charset="0"/>
              </a:rPr>
              <a:t>Bitdauer</a:t>
            </a:r>
            <a:r>
              <a:rPr lang="en-US" sz="1800" dirty="0" smtClean="0">
                <a:sym typeface="Symbol" charset="0"/>
              </a:rPr>
              <a:t>):</a:t>
            </a:r>
          </a:p>
          <a:p>
            <a:pPr marL="1588" indent="0">
              <a:lnSpc>
                <a:spcPct val="140000"/>
              </a:lnSpc>
              <a:buClr>
                <a:srgbClr val="E2001A"/>
              </a:buClr>
              <a:buNone/>
            </a:pPr>
            <a:endParaRPr lang="en-US" sz="1800" dirty="0" smtClean="0">
              <a:sym typeface="Symbol" charset="0"/>
            </a:endParaRPr>
          </a:p>
          <a:p>
            <a:pPr>
              <a:lnSpc>
                <a:spcPct val="140000"/>
              </a:lnSpc>
              <a:buClr>
                <a:srgbClr val="E2001A"/>
              </a:buClr>
            </a:pPr>
            <a:endParaRPr lang="en-US" sz="1800" dirty="0" smtClean="0">
              <a:sym typeface="Symbol" charset="0"/>
            </a:endParaRPr>
          </a:p>
          <a:p>
            <a:pPr>
              <a:lnSpc>
                <a:spcPct val="140000"/>
              </a:lnSpc>
              <a:buClr>
                <a:srgbClr val="E2001A"/>
              </a:buClr>
            </a:pPr>
            <a:endParaRPr lang="en-US" sz="1800" dirty="0" smtClean="0">
              <a:sym typeface="Symbol" charset="0"/>
            </a:endParaRPr>
          </a:p>
          <a:p>
            <a:pPr>
              <a:lnSpc>
                <a:spcPct val="140000"/>
              </a:lnSpc>
              <a:buClr>
                <a:srgbClr val="E2001A"/>
              </a:buClr>
            </a:pPr>
            <a:r>
              <a:rPr lang="en-US" sz="1800" dirty="0" err="1" smtClean="0">
                <a:sym typeface="Symbol" charset="0"/>
              </a:rPr>
              <a:t>Modulationsindex</a:t>
            </a:r>
            <a:r>
              <a:rPr lang="en-US" sz="1800" dirty="0" smtClean="0">
                <a:sym typeface="Symbol" charset="0"/>
              </a:rPr>
              <a:t> = 0,5 (Hub </a:t>
            </a:r>
            <a:r>
              <a:rPr lang="en-US" sz="1800" dirty="0" err="1" smtClean="0">
                <a:sym typeface="Symbol" charset="0"/>
              </a:rPr>
              <a:t>entspricht</a:t>
            </a:r>
            <a:r>
              <a:rPr lang="en-US" sz="1800" dirty="0" smtClean="0">
                <a:sym typeface="Symbol" charset="0"/>
              </a:rPr>
              <a:t> </a:t>
            </a:r>
            <a:r>
              <a:rPr lang="en-US" sz="1800" dirty="0" err="1" smtClean="0">
                <a:sym typeface="Symbol" charset="0"/>
              </a:rPr>
              <a:t>halber</a:t>
            </a:r>
            <a:r>
              <a:rPr lang="en-US" sz="1800" dirty="0" smtClean="0">
                <a:sym typeface="Symbol" charset="0"/>
              </a:rPr>
              <a:t> </a:t>
            </a:r>
            <a:r>
              <a:rPr lang="en-US" sz="1800" dirty="0" err="1" smtClean="0">
                <a:sym typeface="Symbol" charset="0"/>
              </a:rPr>
              <a:t>Signalbandbreite</a:t>
            </a:r>
            <a:r>
              <a:rPr lang="en-US" sz="1800" dirty="0" smtClean="0">
                <a:sym typeface="Symbol" charset="0"/>
              </a:rPr>
              <a:t>)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910" y="4239090"/>
            <a:ext cx="4203700" cy="14478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670" y="4464115"/>
            <a:ext cx="1409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952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35" y="1808820"/>
            <a:ext cx="9318485" cy="3434731"/>
          </a:xfrm>
          <a:prstGeom prst="rect">
            <a:avLst/>
          </a:prstGeom>
        </p:spPr>
      </p:pic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401190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smtClean="0"/>
              <a:t>Minimum Shift Keying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>
                <a:sym typeface="Symbol" charset="0"/>
              </a:rPr>
              <a:t>Beispiel</a:t>
            </a:r>
            <a:r>
              <a:rPr lang="en-US" dirty="0">
                <a:sym typeface="Symbol" charset="0"/>
              </a:rPr>
              <a:t>:</a:t>
            </a:r>
            <a:endParaRPr lang="en-US" dirty="0" smtClean="0"/>
          </a:p>
        </p:txBody>
      </p:sp>
      <p:grpSp>
        <p:nvGrpSpPr>
          <p:cNvPr id="5" name="Gruppierung 4"/>
          <p:cNvGrpSpPr/>
          <p:nvPr/>
        </p:nvGrpSpPr>
        <p:grpSpPr>
          <a:xfrm>
            <a:off x="7383270" y="4977175"/>
            <a:ext cx="807867" cy="1071407"/>
            <a:chOff x="7383270" y="4977175"/>
            <a:chExt cx="807867" cy="1071407"/>
          </a:xfrm>
        </p:grpSpPr>
        <p:sp>
          <p:nvSpPr>
            <p:cNvPr id="10" name="Textfeld 9"/>
            <p:cNvSpPr txBox="1"/>
            <p:nvPr/>
          </p:nvSpPr>
          <p:spPr>
            <a:xfrm>
              <a:off x="7428275" y="5679250"/>
              <a:ext cx="672254" cy="369332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Ü2.4</a:t>
              </a:r>
              <a:endParaRPr lang="de-DE" dirty="0"/>
            </a:p>
          </p:txBody>
        </p:sp>
        <p:pic>
          <p:nvPicPr>
            <p:cNvPr id="12" name="Bild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83270" y="4977175"/>
              <a:ext cx="807867" cy="702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1290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401190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Inhalt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Digitale</a:t>
            </a:r>
            <a:r>
              <a:rPr lang="en-US" dirty="0" smtClean="0"/>
              <a:t> Modulationsverfahren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err="1" smtClean="0"/>
              <a:t>Amplitudenumtastung</a:t>
            </a:r>
            <a:r>
              <a:rPr lang="de-DE" dirty="0" smtClean="0"/>
              <a:t> (ASK)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err="1" smtClean="0"/>
              <a:t>Frequenzumtastung</a:t>
            </a:r>
            <a:r>
              <a:rPr lang="de-DE" dirty="0" smtClean="0"/>
              <a:t> (FSK)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err="1" smtClean="0">
                <a:solidFill>
                  <a:srgbClr val="FF0000"/>
                </a:solidFill>
              </a:rPr>
              <a:t>Phasenumtastung</a:t>
            </a:r>
            <a:r>
              <a:rPr lang="de-DE" dirty="0" smtClean="0">
                <a:solidFill>
                  <a:srgbClr val="FF0000"/>
                </a:solidFill>
              </a:rPr>
              <a:t> (PSK)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/>
              <a:t>Quadratur-Amplitudenmodulation (QAM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35325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70" y="2708920"/>
            <a:ext cx="5774580" cy="2430270"/>
          </a:xfrm>
          <a:prstGeom prst="rect">
            <a:avLst/>
          </a:prstGeom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033556"/>
              </p:ext>
            </p:extLst>
          </p:nvPr>
        </p:nvGraphicFramePr>
        <p:xfrm>
          <a:off x="1065989" y="2078850"/>
          <a:ext cx="3256941" cy="49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Formel" r:id="rId4" imgW="1587500" imgH="241300" progId="Equation.3">
                  <p:embed/>
                </p:oleObj>
              </mc:Choice>
              <mc:Fallback>
                <p:oleObj name="Formel" r:id="rId4" imgW="1587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5989" y="2078850"/>
                        <a:ext cx="3256941" cy="495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401190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13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Phasenumtastung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7534" y="1313765"/>
            <a:ext cx="8280921" cy="24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06388" indent="-304800" algn="l" rtl="0" fontAlgn="base">
              <a:spcBef>
                <a:spcPts val="700"/>
              </a:spcBef>
              <a:spcAft>
                <a:spcPct val="0"/>
              </a:spcAft>
              <a:buClr>
                <a:srgbClr val="5C6971"/>
              </a:buClr>
              <a:buSzPct val="100000"/>
              <a:buFont typeface="Arial" charset="0"/>
              <a:buChar char="•"/>
              <a:defRPr sz="2400">
                <a:solidFill>
                  <a:srgbClr val="5C697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0250" indent="-284163" algn="l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31888" indent="-230188" algn="l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1588" indent="0">
              <a:buNone/>
            </a:pPr>
            <a:r>
              <a:rPr lang="en-US" sz="1800" dirty="0" err="1" smtClean="0"/>
              <a:t>Digitale</a:t>
            </a:r>
            <a:r>
              <a:rPr lang="en-US" sz="1800" dirty="0" smtClean="0"/>
              <a:t> Form der </a:t>
            </a:r>
            <a:r>
              <a:rPr lang="en-US" sz="1800" dirty="0" err="1" smtClean="0"/>
              <a:t>Phasenmodulation</a:t>
            </a:r>
            <a:endParaRPr lang="en-US" sz="1800" dirty="0" smtClean="0"/>
          </a:p>
          <a:p>
            <a:pPr>
              <a:buClr>
                <a:srgbClr val="E2001A"/>
              </a:buClr>
            </a:pPr>
            <a:r>
              <a:rPr lang="en-US" sz="1800" dirty="0" err="1" smtClean="0"/>
              <a:t>moduliertes</a:t>
            </a:r>
            <a:r>
              <a:rPr lang="en-US" sz="1800" dirty="0" smtClean="0"/>
              <a:t> Signal</a:t>
            </a:r>
          </a:p>
          <a:p>
            <a:pPr>
              <a:buClr>
                <a:srgbClr val="E2001A"/>
              </a:buClr>
            </a:pPr>
            <a:endParaRPr lang="en-US" sz="200" dirty="0" smtClean="0"/>
          </a:p>
          <a:p>
            <a:pPr algn="r">
              <a:buClr>
                <a:srgbClr val="E2001A"/>
              </a:buClr>
              <a:buFontTx/>
              <a:buNone/>
            </a:pPr>
            <a:r>
              <a:rPr lang="en-US" sz="1800" dirty="0" err="1" smtClean="0"/>
              <a:t>mit</a:t>
            </a:r>
            <a:r>
              <a:rPr lang="en-US" sz="1800" dirty="0" smtClean="0"/>
              <a:t> m = 1,…, M und 0 </a:t>
            </a:r>
            <a:r>
              <a:rPr lang="en-US" sz="1800" dirty="0" smtClean="0">
                <a:sym typeface="Symbol" charset="0"/>
              </a:rPr>
              <a:t> t  T</a:t>
            </a:r>
          </a:p>
          <a:p>
            <a:pPr>
              <a:buClr>
                <a:srgbClr val="E2001A"/>
              </a:buClr>
              <a:buFontTx/>
              <a:buNone/>
            </a:pPr>
            <a:endParaRPr lang="en-US" sz="600" dirty="0" smtClean="0">
              <a:sym typeface="Symbol" charset="0"/>
            </a:endParaRPr>
          </a:p>
          <a:p>
            <a:pPr>
              <a:buClr>
                <a:srgbClr val="E2001A"/>
              </a:buClr>
            </a:pPr>
            <a:endParaRPr lang="en-US" sz="1800" dirty="0" smtClean="0">
              <a:sym typeface="Symbol" charset="0"/>
            </a:endParaRPr>
          </a:p>
          <a:p>
            <a:pPr>
              <a:buClr>
                <a:srgbClr val="E2001A"/>
              </a:buClr>
            </a:pPr>
            <a:endParaRPr lang="en-US" sz="1800" dirty="0">
              <a:sym typeface="Symbol" charset="0"/>
            </a:endParaRPr>
          </a:p>
          <a:p>
            <a:pPr>
              <a:buClr>
                <a:srgbClr val="E2001A"/>
              </a:buClr>
            </a:pPr>
            <a:endParaRPr lang="en-US" sz="1800" dirty="0" smtClean="0">
              <a:sym typeface="Symbol" charset="0"/>
            </a:endParaRPr>
          </a:p>
          <a:p>
            <a:pPr>
              <a:buClr>
                <a:srgbClr val="E2001A"/>
              </a:buClr>
            </a:pPr>
            <a:endParaRPr lang="en-US" sz="1800" dirty="0">
              <a:sym typeface="Symbol" charset="0"/>
            </a:endParaRPr>
          </a:p>
          <a:p>
            <a:pPr>
              <a:buClr>
                <a:srgbClr val="E2001A"/>
              </a:buClr>
            </a:pPr>
            <a:endParaRPr lang="en-US" sz="1800" dirty="0" smtClean="0">
              <a:sym typeface="Symbol" charset="0"/>
            </a:endParaRPr>
          </a:p>
          <a:p>
            <a:pPr>
              <a:buClr>
                <a:srgbClr val="E2001A"/>
              </a:buClr>
            </a:pPr>
            <a:endParaRPr lang="en-US" sz="1800" dirty="0">
              <a:sym typeface="Symbol" charset="0"/>
            </a:endParaRPr>
          </a:p>
          <a:p>
            <a:pPr>
              <a:buClr>
                <a:srgbClr val="E2001A"/>
              </a:buClr>
            </a:pPr>
            <a:endParaRPr lang="en-US" sz="1800" dirty="0" smtClean="0">
              <a:sym typeface="Symbol" charset="0"/>
            </a:endParaRPr>
          </a:p>
          <a:p>
            <a:pPr>
              <a:buClr>
                <a:srgbClr val="E2001A"/>
              </a:buClr>
            </a:pPr>
            <a:r>
              <a:rPr lang="en-US" sz="1800" dirty="0" err="1" smtClean="0">
                <a:sym typeface="Symbol" charset="0"/>
              </a:rPr>
              <a:t>Diskrete</a:t>
            </a:r>
            <a:r>
              <a:rPr lang="en-US" sz="1800" dirty="0" smtClean="0">
                <a:sym typeface="Symbol" charset="0"/>
              </a:rPr>
              <a:t> </a:t>
            </a:r>
            <a:r>
              <a:rPr lang="en-US" sz="1800" dirty="0" err="1" smtClean="0">
                <a:sym typeface="Symbol" charset="0"/>
              </a:rPr>
              <a:t>Phasen</a:t>
            </a:r>
            <a:r>
              <a:rPr lang="en-US" sz="1800" dirty="0" smtClean="0">
                <a:sym typeface="Symbol" charset="0"/>
              </a:rPr>
              <a:t> </a:t>
            </a:r>
            <a:r>
              <a:rPr lang="el-GR" sz="1800" dirty="0" smtClean="0">
                <a:sym typeface="Symbol" charset="0"/>
              </a:rPr>
              <a:t>φ</a:t>
            </a:r>
            <a:r>
              <a:rPr lang="en-US" sz="1800" baseline="-25000" dirty="0" smtClean="0">
                <a:sym typeface="Symbol" charset="0"/>
              </a:rPr>
              <a:t>m </a:t>
            </a:r>
          </a:p>
        </p:txBody>
      </p:sp>
      <p:sp>
        <p:nvSpPr>
          <p:cNvPr id="2" name="Rechteck 1"/>
          <p:cNvSpPr/>
          <p:nvPr/>
        </p:nvSpPr>
        <p:spPr>
          <a:xfrm>
            <a:off x="7068235" y="2708920"/>
            <a:ext cx="1275234" cy="16891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ym typeface="Symbol" charset="0"/>
              </a:rPr>
              <a:t>Beispiel</a:t>
            </a:r>
            <a:r>
              <a:rPr lang="en-US" dirty="0" smtClean="0">
                <a:sym typeface="Symbol" charset="0"/>
              </a:rPr>
              <a:t>: </a:t>
            </a:r>
          </a:p>
          <a:p>
            <a:r>
              <a:rPr lang="el-GR" dirty="0" smtClean="0">
                <a:sym typeface="Symbol" charset="0"/>
              </a:rPr>
              <a:t>Φ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baseline="-25000" dirty="0" smtClean="0"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= 0</a:t>
            </a:r>
            <a:endParaRPr lang="en-US" baseline="-25000" dirty="0">
              <a:sym typeface="Symbol" charset="0"/>
            </a:endParaRPr>
          </a:p>
          <a:p>
            <a:r>
              <a:rPr lang="el-GR" dirty="0" smtClean="0">
                <a:sym typeface="Symbol" charset="0"/>
              </a:rPr>
              <a:t>Φ</a:t>
            </a:r>
            <a:r>
              <a:rPr lang="en-US" baseline="-25000" dirty="0">
                <a:sym typeface="Symbol" charset="0"/>
              </a:rPr>
              <a:t>2</a:t>
            </a:r>
            <a:r>
              <a:rPr lang="en-US" dirty="0" smtClean="0">
                <a:sym typeface="Symbol" charset="0"/>
              </a:rPr>
              <a:t>=  </a:t>
            </a:r>
            <a:r>
              <a:rPr lang="el-GR" dirty="0" smtClean="0">
                <a:sym typeface="Symbol" charset="0"/>
              </a:rPr>
              <a:t>π</a:t>
            </a:r>
            <a:endParaRPr lang="de-DE" dirty="0" smtClean="0">
              <a:sym typeface="Symbol" charset="0"/>
            </a:endParaRPr>
          </a:p>
          <a:p>
            <a:endParaRPr lang="de-DE" dirty="0">
              <a:sym typeface="Symbol" charset="0"/>
            </a:endParaRPr>
          </a:p>
          <a:p>
            <a:r>
              <a:rPr lang="de-DE" dirty="0" smtClean="0">
                <a:sym typeface="Symbol" charset="0"/>
              </a:rPr>
              <a:t>Allgemein: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315487"/>
              </p:ext>
            </p:extLst>
          </p:nvPr>
        </p:nvGraphicFramePr>
        <p:xfrm>
          <a:off x="7113240" y="4374105"/>
          <a:ext cx="1485165" cy="780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Formel" r:id="rId7" imgW="749300" imgH="393700" progId="Equation.3">
                  <p:embed/>
                </p:oleObj>
              </mc:Choice>
              <mc:Fallback>
                <p:oleObj name="Formel" r:id="rId7" imgW="749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13240" y="4374105"/>
                        <a:ext cx="1485165" cy="780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5464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401190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14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Phasenumtastung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Darstellung</a:t>
            </a:r>
            <a:r>
              <a:rPr lang="en-US" dirty="0" smtClean="0"/>
              <a:t> im </a:t>
            </a:r>
            <a:r>
              <a:rPr lang="en-US" dirty="0" err="1" smtClean="0"/>
              <a:t>Kreisdiagramm</a:t>
            </a: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Kodierung der Signale: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605" y="2348880"/>
            <a:ext cx="3314700" cy="558800"/>
          </a:xfrm>
          <a:prstGeom prst="rect">
            <a:avLst/>
          </a:prstGeom>
        </p:spPr>
      </p:pic>
      <p:grpSp>
        <p:nvGrpSpPr>
          <p:cNvPr id="30" name="Gruppierung 29"/>
          <p:cNvGrpSpPr/>
          <p:nvPr/>
        </p:nvGrpSpPr>
        <p:grpSpPr>
          <a:xfrm>
            <a:off x="4367935" y="1943835"/>
            <a:ext cx="4999251" cy="3754025"/>
            <a:chOff x="898854" y="2258870"/>
            <a:chExt cx="4999251" cy="3754025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2610" y="2573905"/>
              <a:ext cx="3944480" cy="3438990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5201781" y="4149080"/>
              <a:ext cx="69632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l-GR" sz="1600" dirty="0" smtClean="0">
                  <a:solidFill>
                    <a:srgbClr val="5C6971"/>
                  </a:solidFill>
                  <a:sym typeface="Symbol" charset="0"/>
                </a:rPr>
                <a:t>Φ</a:t>
              </a:r>
              <a:r>
                <a:rPr lang="de-DE" sz="1600" dirty="0" smtClean="0">
                  <a:solidFill>
                    <a:srgbClr val="5C6971"/>
                  </a:solidFill>
                  <a:sym typeface="Symbol" charset="0"/>
                </a:rPr>
                <a:t> = 0</a:t>
              </a:r>
              <a:endParaRPr lang="de-DE" sz="1600" dirty="0">
                <a:solidFill>
                  <a:srgbClr val="5C6971"/>
                </a:solidFill>
              </a:endParaRPr>
            </a:p>
          </p:txBody>
        </p:sp>
        <p:sp>
          <p:nvSpPr>
            <p:cNvPr id="20" name="Freihandform 19"/>
            <p:cNvSpPr/>
            <p:nvPr/>
          </p:nvSpPr>
          <p:spPr>
            <a:xfrm flipV="1">
              <a:off x="4322930" y="3068960"/>
              <a:ext cx="635548" cy="1263896"/>
            </a:xfrm>
            <a:custGeom>
              <a:avLst/>
              <a:gdLst>
                <a:gd name="connsiteX0" fmla="*/ 680553 w 680553"/>
                <a:gd name="connsiteY0" fmla="*/ 0 h 1263896"/>
                <a:gd name="connsiteX1" fmla="*/ 650172 w 680553"/>
                <a:gd name="connsiteY1" fmla="*/ 291668 h 1263896"/>
                <a:gd name="connsiteX2" fmla="*/ 552950 w 680553"/>
                <a:gd name="connsiteY2" fmla="*/ 571184 h 1263896"/>
                <a:gd name="connsiteX3" fmla="*/ 413193 w 680553"/>
                <a:gd name="connsiteY3" fmla="*/ 838546 h 1263896"/>
                <a:gd name="connsiteX4" fmla="*/ 218749 w 680553"/>
                <a:gd name="connsiteY4" fmla="*/ 1069450 h 1263896"/>
                <a:gd name="connsiteX5" fmla="*/ 0 w 680553"/>
                <a:gd name="connsiteY5" fmla="*/ 1263896 h 126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0553" h="1263896">
                  <a:moveTo>
                    <a:pt x="680553" y="0"/>
                  </a:moveTo>
                  <a:cubicBezTo>
                    <a:pt x="675996" y="98235"/>
                    <a:pt x="671439" y="196471"/>
                    <a:pt x="650172" y="291668"/>
                  </a:cubicBezTo>
                  <a:cubicBezTo>
                    <a:pt x="628905" y="386865"/>
                    <a:pt x="592446" y="480038"/>
                    <a:pt x="552950" y="571184"/>
                  </a:cubicBezTo>
                  <a:cubicBezTo>
                    <a:pt x="513454" y="662330"/>
                    <a:pt x="468893" y="755502"/>
                    <a:pt x="413193" y="838546"/>
                  </a:cubicBezTo>
                  <a:cubicBezTo>
                    <a:pt x="357493" y="921590"/>
                    <a:pt x="287614" y="998558"/>
                    <a:pt x="218749" y="1069450"/>
                  </a:cubicBezTo>
                  <a:cubicBezTo>
                    <a:pt x="149884" y="1140342"/>
                    <a:pt x="0" y="1263896"/>
                    <a:pt x="0" y="1263896"/>
                  </a:cubicBezTo>
                </a:path>
              </a:pathLst>
            </a:custGeom>
            <a:ln w="12700" cmpd="sng">
              <a:solidFill>
                <a:srgbClr val="FF6600"/>
              </a:solidFill>
              <a:headEnd type="none"/>
              <a:tailEnd type="arrow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3017785" y="2258870"/>
              <a:ext cx="89489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l-GR" sz="1600" dirty="0" smtClean="0">
                  <a:solidFill>
                    <a:srgbClr val="5C6971"/>
                  </a:solidFill>
                  <a:sym typeface="Symbol" charset="0"/>
                </a:rPr>
                <a:t>Φ</a:t>
              </a:r>
              <a:r>
                <a:rPr lang="de-DE" sz="1600" dirty="0" smtClean="0">
                  <a:solidFill>
                    <a:srgbClr val="5C6971"/>
                  </a:solidFill>
                  <a:sym typeface="Symbol" charset="0"/>
                </a:rPr>
                <a:t> = </a:t>
              </a:r>
              <a:r>
                <a:rPr lang="el-GR" sz="1600" dirty="0" smtClean="0">
                  <a:solidFill>
                    <a:srgbClr val="5C6971"/>
                  </a:solidFill>
                  <a:sym typeface="Symbol" charset="0"/>
                </a:rPr>
                <a:t>π</a:t>
              </a:r>
              <a:r>
                <a:rPr lang="de-DE" sz="1600" dirty="0" smtClean="0">
                  <a:solidFill>
                    <a:srgbClr val="5C6971"/>
                  </a:solidFill>
                  <a:sym typeface="Symbol" charset="0"/>
                </a:rPr>
                <a:t>/2</a:t>
              </a:r>
              <a:endParaRPr lang="de-DE" sz="1600" dirty="0">
                <a:solidFill>
                  <a:srgbClr val="5C6971"/>
                </a:solidFill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898854" y="4104075"/>
              <a:ext cx="72377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l-GR" sz="1600" dirty="0" smtClean="0">
                  <a:solidFill>
                    <a:srgbClr val="5C6971"/>
                  </a:solidFill>
                  <a:sym typeface="Symbol" charset="0"/>
                </a:rPr>
                <a:t>Φ</a:t>
              </a:r>
              <a:r>
                <a:rPr lang="de-DE" sz="1600" dirty="0" smtClean="0">
                  <a:solidFill>
                    <a:srgbClr val="5C6971"/>
                  </a:solidFill>
                  <a:sym typeface="Symbol" charset="0"/>
                </a:rPr>
                <a:t> = </a:t>
              </a:r>
              <a:r>
                <a:rPr lang="el-GR" sz="1600" dirty="0" smtClean="0">
                  <a:solidFill>
                    <a:srgbClr val="5C6971"/>
                  </a:solidFill>
                  <a:sym typeface="Symbol" charset="0"/>
                </a:rPr>
                <a:t>π</a:t>
              </a:r>
              <a:endParaRPr lang="de-DE" sz="1600" dirty="0">
                <a:solidFill>
                  <a:srgbClr val="5C6971"/>
                </a:solidFill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4502950" y="4779150"/>
              <a:ext cx="135004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2001A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600" dirty="0" err="1" smtClean="0">
                  <a:solidFill>
                    <a:srgbClr val="5C6971"/>
                  </a:solidFill>
                  <a:sym typeface="Symbol" charset="0"/>
                </a:rPr>
                <a:t>u</a:t>
              </a:r>
              <a:r>
                <a:rPr lang="de-DE" sz="1600" baseline="-25000" dirty="0" err="1" smtClean="0">
                  <a:solidFill>
                    <a:srgbClr val="5C6971"/>
                  </a:solidFill>
                  <a:sym typeface="Symbol" charset="0"/>
                </a:rPr>
                <a:t>PSK</a:t>
              </a:r>
              <a:r>
                <a:rPr lang="de-DE" sz="1600" dirty="0" smtClean="0">
                  <a:solidFill>
                    <a:srgbClr val="5C6971"/>
                  </a:solidFill>
                  <a:sym typeface="Symbol" charset="0"/>
                </a:rPr>
                <a:t> = 1 * </a:t>
              </a:r>
              <a:r>
                <a:rPr lang="de-DE" sz="1600" dirty="0" err="1" smtClean="0">
                  <a:solidFill>
                    <a:srgbClr val="5C6971"/>
                  </a:solidFill>
                  <a:sym typeface="Symbol" charset="0"/>
                </a:rPr>
                <a:t>u</a:t>
              </a:r>
              <a:r>
                <a:rPr lang="de-DE" sz="1600" baseline="-25000" dirty="0" err="1" smtClean="0">
                  <a:solidFill>
                    <a:srgbClr val="5C6971"/>
                  </a:solidFill>
                  <a:sym typeface="Symbol" charset="0"/>
                </a:rPr>
                <a:t>T</a:t>
              </a:r>
              <a:endParaRPr lang="de-DE" sz="1600" baseline="-25000" dirty="0">
                <a:solidFill>
                  <a:srgbClr val="5C6971"/>
                </a:solidFill>
              </a:endParaRPr>
            </a:p>
          </p:txBody>
        </p:sp>
        <p:cxnSp>
          <p:nvCxnSpPr>
            <p:cNvPr id="18" name="Gerade Verbindung mit Pfeil 17"/>
            <p:cNvCxnSpPr>
              <a:stCxn id="23" idx="0"/>
            </p:cNvCxnSpPr>
            <p:nvPr/>
          </p:nvCxnSpPr>
          <p:spPr bwMode="auto">
            <a:xfrm flipH="1" flipV="1">
              <a:off x="4953000" y="4374106"/>
              <a:ext cx="224974" cy="40504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E2001A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Rechteck 31"/>
            <p:cNvSpPr/>
            <p:nvPr/>
          </p:nvSpPr>
          <p:spPr>
            <a:xfrm>
              <a:off x="1397605" y="4755631"/>
              <a:ext cx="1418376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2001A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600" dirty="0" err="1" smtClean="0">
                  <a:solidFill>
                    <a:srgbClr val="5C6971"/>
                  </a:solidFill>
                  <a:sym typeface="Symbol" charset="0"/>
                </a:rPr>
                <a:t>u</a:t>
              </a:r>
              <a:r>
                <a:rPr lang="de-DE" sz="1600" baseline="-25000" dirty="0" err="1" smtClean="0">
                  <a:solidFill>
                    <a:srgbClr val="5C6971"/>
                  </a:solidFill>
                  <a:sym typeface="Symbol" charset="0"/>
                </a:rPr>
                <a:t>PSK</a:t>
              </a:r>
              <a:r>
                <a:rPr lang="de-DE" sz="1600" dirty="0" smtClean="0">
                  <a:solidFill>
                    <a:srgbClr val="5C6971"/>
                  </a:solidFill>
                  <a:sym typeface="Symbol" charset="0"/>
                </a:rPr>
                <a:t> = -1 * </a:t>
              </a:r>
              <a:r>
                <a:rPr lang="de-DE" sz="1600" dirty="0" err="1" smtClean="0">
                  <a:solidFill>
                    <a:srgbClr val="5C6971"/>
                  </a:solidFill>
                  <a:sym typeface="Symbol" charset="0"/>
                </a:rPr>
                <a:t>u</a:t>
              </a:r>
              <a:r>
                <a:rPr lang="de-DE" sz="1600" baseline="-25000" dirty="0" err="1" smtClean="0">
                  <a:solidFill>
                    <a:srgbClr val="5C6971"/>
                  </a:solidFill>
                  <a:sym typeface="Symbol" charset="0"/>
                </a:rPr>
                <a:t>T</a:t>
              </a:r>
              <a:endParaRPr lang="de-DE" sz="1600" baseline="-25000" dirty="0">
                <a:solidFill>
                  <a:srgbClr val="5C6971"/>
                </a:solidFill>
              </a:endParaRPr>
            </a:p>
          </p:txBody>
        </p:sp>
        <p:cxnSp>
          <p:nvCxnSpPr>
            <p:cNvPr id="33" name="Gerade Verbindung mit Pfeil 32"/>
            <p:cNvCxnSpPr/>
            <p:nvPr/>
          </p:nvCxnSpPr>
          <p:spPr bwMode="auto">
            <a:xfrm flipH="1" flipV="1">
              <a:off x="1892660" y="4374105"/>
              <a:ext cx="10172" cy="40504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E2001A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22629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401190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Phasenumtastung</a:t>
            </a:r>
            <a:r>
              <a:rPr lang="en-US" dirty="0" smtClean="0"/>
              <a:t>: QPSK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Vier</a:t>
            </a:r>
            <a:r>
              <a:rPr lang="en-US" dirty="0" smtClean="0"/>
              <a:t> </a:t>
            </a:r>
            <a:r>
              <a:rPr lang="en-US" dirty="0" err="1" smtClean="0"/>
              <a:t>diskrete</a:t>
            </a:r>
            <a:r>
              <a:rPr lang="en-US" dirty="0" smtClean="0"/>
              <a:t> </a:t>
            </a:r>
            <a:r>
              <a:rPr lang="en-US" dirty="0" err="1" smtClean="0"/>
              <a:t>Phasen</a:t>
            </a:r>
            <a:r>
              <a:rPr lang="en-US" dirty="0" smtClean="0"/>
              <a:t> (</a:t>
            </a:r>
            <a:r>
              <a:rPr lang="en-US" dirty="0" err="1" smtClean="0"/>
              <a:t>Quadraturphasenumtastung</a:t>
            </a:r>
            <a:r>
              <a:rPr lang="en-US" dirty="0" smtClean="0"/>
              <a:t>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Quadratur: </a:t>
            </a:r>
            <a:r>
              <a:rPr lang="de-DE" sz="2000" dirty="0" err="1" smtClean="0"/>
              <a:t>Zuordung</a:t>
            </a:r>
            <a:r>
              <a:rPr lang="de-DE" sz="2000" dirty="0" smtClean="0"/>
              <a:t> zu zwei orthogonalen Signalen s</a:t>
            </a:r>
            <a:r>
              <a:rPr lang="de-DE" sz="2000" baseline="-25000" dirty="0" smtClean="0"/>
              <a:t>1</a:t>
            </a:r>
            <a:r>
              <a:rPr lang="de-DE" sz="2000" dirty="0" smtClean="0"/>
              <a:t> und s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</a:t>
            </a:r>
            <a:r>
              <a:rPr lang="de-DE" sz="1600" dirty="0" smtClean="0"/>
              <a:t>(die jeweils um 0 bzw. </a:t>
            </a:r>
            <a:r>
              <a:rPr lang="el-GR" sz="1600" dirty="0" smtClean="0"/>
              <a:t>π</a:t>
            </a:r>
            <a:r>
              <a:rPr lang="de-DE" sz="1600" dirty="0" smtClean="0"/>
              <a:t> getastet </a:t>
            </a:r>
            <a:r>
              <a:rPr lang="de-DE" sz="1600" dirty="0" smtClean="0"/>
              <a:t>werden</a:t>
            </a: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Orthogonale Träger:</a:t>
            </a:r>
            <a:endParaRPr lang="de-DE" sz="2000" dirty="0" smtClean="0"/>
          </a:p>
          <a:p>
            <a:pPr marL="1033462" lvl="1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>
                <a:solidFill>
                  <a:srgbClr val="5C6971"/>
                </a:solidFill>
              </a:rPr>
              <a:t>s</a:t>
            </a:r>
            <a:r>
              <a:rPr lang="de-DE" sz="2000" baseline="-25000" dirty="0" smtClean="0">
                <a:solidFill>
                  <a:srgbClr val="5C6971"/>
                </a:solidFill>
              </a:rPr>
              <a:t>1</a:t>
            </a:r>
            <a:r>
              <a:rPr lang="de-DE" sz="2000" dirty="0" smtClean="0">
                <a:solidFill>
                  <a:srgbClr val="5C6971"/>
                </a:solidFill>
              </a:rPr>
              <a:t>(t</a:t>
            </a:r>
            <a:r>
              <a:rPr lang="de-DE" sz="2000" dirty="0">
                <a:solidFill>
                  <a:srgbClr val="5C6971"/>
                </a:solidFill>
              </a:rPr>
              <a:t>) = </a:t>
            </a:r>
            <a:r>
              <a:rPr lang="de-DE" sz="2000" dirty="0" smtClean="0">
                <a:solidFill>
                  <a:srgbClr val="5C6971"/>
                </a:solidFill>
              </a:rPr>
              <a:t>cos(</a:t>
            </a:r>
            <a:r>
              <a:rPr lang="el-GR" sz="2000" dirty="0" smtClean="0">
                <a:solidFill>
                  <a:srgbClr val="5C6971"/>
                </a:solidFill>
              </a:rPr>
              <a:t>ω</a:t>
            </a:r>
            <a:r>
              <a:rPr lang="de-DE" sz="2000" baseline="-25000" dirty="0" smtClean="0">
                <a:solidFill>
                  <a:srgbClr val="5C6971"/>
                </a:solidFill>
              </a:rPr>
              <a:t>T </a:t>
            </a:r>
            <a:r>
              <a:rPr lang="de-DE" sz="2000" dirty="0" smtClean="0">
                <a:solidFill>
                  <a:srgbClr val="5C6971"/>
                </a:solidFill>
              </a:rPr>
              <a:t>t)</a:t>
            </a:r>
          </a:p>
          <a:p>
            <a:pPr marL="1033462" lvl="1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>
                <a:solidFill>
                  <a:srgbClr val="5C6971"/>
                </a:solidFill>
              </a:rPr>
              <a:t>s</a:t>
            </a:r>
            <a:r>
              <a:rPr lang="de-DE" sz="2000" baseline="-25000" dirty="0">
                <a:solidFill>
                  <a:srgbClr val="5C6971"/>
                </a:solidFill>
              </a:rPr>
              <a:t>2</a:t>
            </a:r>
            <a:r>
              <a:rPr lang="de-DE" sz="2000" dirty="0" smtClean="0">
                <a:solidFill>
                  <a:srgbClr val="5C6971"/>
                </a:solidFill>
              </a:rPr>
              <a:t>(</a:t>
            </a:r>
            <a:r>
              <a:rPr lang="de-DE" sz="2000" dirty="0">
                <a:solidFill>
                  <a:srgbClr val="5C6971"/>
                </a:solidFill>
              </a:rPr>
              <a:t>t) </a:t>
            </a:r>
            <a:r>
              <a:rPr lang="de-DE" sz="2000" dirty="0" smtClean="0">
                <a:solidFill>
                  <a:srgbClr val="5C6971"/>
                </a:solidFill>
              </a:rPr>
              <a:t>= sin(</a:t>
            </a:r>
            <a:r>
              <a:rPr lang="el-GR" sz="2000" dirty="0" smtClean="0">
                <a:solidFill>
                  <a:srgbClr val="5C6971"/>
                </a:solidFill>
              </a:rPr>
              <a:t>ω</a:t>
            </a:r>
            <a:r>
              <a:rPr lang="de-DE" sz="2000" baseline="-25000" dirty="0" smtClean="0">
                <a:solidFill>
                  <a:srgbClr val="5C6971"/>
                </a:solidFill>
              </a:rPr>
              <a:t>T </a:t>
            </a:r>
            <a:r>
              <a:rPr lang="de-DE" sz="2000" dirty="0" smtClean="0">
                <a:solidFill>
                  <a:srgbClr val="5C6971"/>
                </a:solidFill>
              </a:rPr>
              <a:t>t</a:t>
            </a:r>
            <a:r>
              <a:rPr lang="de-DE" sz="2000" dirty="0">
                <a:solidFill>
                  <a:srgbClr val="5C6971"/>
                </a:solidFill>
              </a:rPr>
              <a:t>)</a:t>
            </a:r>
          </a:p>
          <a:p>
            <a:pPr marL="1033462" lvl="1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2000" dirty="0" smtClean="0"/>
          </a:p>
        </p:txBody>
      </p:sp>
      <p:grpSp>
        <p:nvGrpSpPr>
          <p:cNvPr id="3" name="Gruppierung 2"/>
          <p:cNvGrpSpPr/>
          <p:nvPr/>
        </p:nvGrpSpPr>
        <p:grpSpPr>
          <a:xfrm>
            <a:off x="4907995" y="2483895"/>
            <a:ext cx="3960439" cy="3452904"/>
            <a:chOff x="4907995" y="2483895"/>
            <a:chExt cx="3960439" cy="3452904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7995" y="2483895"/>
              <a:ext cx="3960439" cy="3452904"/>
            </a:xfrm>
            <a:prstGeom prst="rect">
              <a:avLst/>
            </a:prstGeom>
          </p:spPr>
        </p:pic>
        <p:cxnSp>
          <p:nvCxnSpPr>
            <p:cNvPr id="4" name="Gerade Verbindung mit Pfeil 3"/>
            <p:cNvCxnSpPr/>
            <p:nvPr/>
          </p:nvCxnSpPr>
          <p:spPr bwMode="auto">
            <a:xfrm>
              <a:off x="5943110" y="4239090"/>
              <a:ext cx="1935215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E2001A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5" name="Gerade Verbindung mit Pfeil 14"/>
            <p:cNvCxnSpPr/>
            <p:nvPr/>
          </p:nvCxnSpPr>
          <p:spPr bwMode="auto">
            <a:xfrm rot="16200000">
              <a:off x="5920608" y="4216587"/>
              <a:ext cx="1935215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7" name="Rechteck 16"/>
            <p:cNvSpPr/>
            <p:nvPr/>
          </p:nvSpPr>
          <p:spPr>
            <a:xfrm>
              <a:off x="7244961" y="4059070"/>
              <a:ext cx="36333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de-DE" sz="1600" dirty="0" smtClean="0">
                  <a:solidFill>
                    <a:srgbClr val="E2001A"/>
                  </a:solidFill>
                  <a:sym typeface="Symbol" charset="0"/>
                </a:rPr>
                <a:t>s</a:t>
              </a:r>
              <a:r>
                <a:rPr lang="de-DE" sz="1600" baseline="-25000" dirty="0" smtClean="0">
                  <a:solidFill>
                    <a:srgbClr val="E2001A"/>
                  </a:solidFill>
                  <a:sym typeface="Symbol" charset="0"/>
                </a:rPr>
                <a:t>1</a:t>
              </a:r>
              <a:endParaRPr lang="de-DE" sz="1600" baseline="-25000" dirty="0">
                <a:solidFill>
                  <a:srgbClr val="E2001A"/>
                </a:solidFill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6708195" y="3429000"/>
              <a:ext cx="36333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de-DE" sz="1600" dirty="0" smtClean="0">
                  <a:solidFill>
                    <a:srgbClr val="0000FF"/>
                  </a:solidFill>
                  <a:sym typeface="Symbol" charset="0"/>
                </a:rPr>
                <a:t>s</a:t>
              </a:r>
              <a:r>
                <a:rPr lang="de-DE" sz="1600" baseline="-25000" dirty="0">
                  <a:solidFill>
                    <a:srgbClr val="0000FF"/>
                  </a:solidFill>
                  <a:sym typeface="Symbol" charset="0"/>
                </a:rPr>
                <a:t>2</a:t>
              </a:r>
              <a:endParaRPr lang="de-DE" sz="1600" baseline="-250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2477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850" y="3474005"/>
            <a:ext cx="5760640" cy="2424404"/>
          </a:xfrm>
          <a:prstGeom prst="rect">
            <a:avLst/>
          </a:prstGeom>
        </p:spPr>
      </p:pic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401190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16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Beispiel</a:t>
            </a:r>
            <a:r>
              <a:rPr lang="en-US" dirty="0" smtClean="0"/>
              <a:t>: QPSK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de-DE" sz="2000" dirty="0" smtClean="0"/>
              <a:t>Nutzsignal:</a:t>
            </a:r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sz="2000" dirty="0" smtClean="0"/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de-DE" sz="2000" dirty="0" smtClean="0"/>
              <a:t>Kodierung:</a:t>
            </a:r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sz="2000" dirty="0" smtClean="0"/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de-DE" sz="2000" dirty="0" smtClean="0"/>
              <a:t>Moduliertes Signal: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850" y="1178750"/>
            <a:ext cx="5760640" cy="1040563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850" y="2303875"/>
            <a:ext cx="1409700" cy="9144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088015" y="2303875"/>
            <a:ext cx="2430270" cy="863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3462" lvl="1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600" dirty="0">
                <a:solidFill>
                  <a:srgbClr val="5C6971"/>
                </a:solidFill>
              </a:rPr>
              <a:t>s</a:t>
            </a:r>
            <a:r>
              <a:rPr lang="de-DE" sz="1600" baseline="-25000" dirty="0">
                <a:solidFill>
                  <a:srgbClr val="5C6971"/>
                </a:solidFill>
              </a:rPr>
              <a:t>1</a:t>
            </a:r>
            <a:r>
              <a:rPr lang="de-DE" sz="1600" dirty="0">
                <a:solidFill>
                  <a:srgbClr val="5C6971"/>
                </a:solidFill>
              </a:rPr>
              <a:t>(t) = cos(</a:t>
            </a:r>
            <a:r>
              <a:rPr lang="el-GR" sz="1600" dirty="0">
                <a:solidFill>
                  <a:srgbClr val="5C6971"/>
                </a:solidFill>
              </a:rPr>
              <a:t>ω</a:t>
            </a:r>
            <a:r>
              <a:rPr lang="de-DE" sz="1600" baseline="-25000" dirty="0">
                <a:solidFill>
                  <a:srgbClr val="5C6971"/>
                </a:solidFill>
              </a:rPr>
              <a:t>T </a:t>
            </a:r>
            <a:r>
              <a:rPr lang="de-DE" sz="1600" dirty="0">
                <a:solidFill>
                  <a:srgbClr val="5C6971"/>
                </a:solidFill>
              </a:rPr>
              <a:t>t)</a:t>
            </a:r>
          </a:p>
          <a:p>
            <a:pPr marL="1033462" lvl="1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600" dirty="0">
                <a:solidFill>
                  <a:srgbClr val="5C6971"/>
                </a:solidFill>
              </a:rPr>
              <a:t>s</a:t>
            </a:r>
            <a:r>
              <a:rPr lang="de-DE" sz="1600" baseline="-25000" dirty="0">
                <a:solidFill>
                  <a:srgbClr val="5C6971"/>
                </a:solidFill>
              </a:rPr>
              <a:t>2</a:t>
            </a:r>
            <a:r>
              <a:rPr lang="de-DE" sz="1600" dirty="0">
                <a:solidFill>
                  <a:srgbClr val="5C6971"/>
                </a:solidFill>
              </a:rPr>
              <a:t>(t) = sin(</a:t>
            </a:r>
            <a:r>
              <a:rPr lang="el-GR" sz="1600" dirty="0">
                <a:solidFill>
                  <a:srgbClr val="5C6971"/>
                </a:solidFill>
              </a:rPr>
              <a:t>ω</a:t>
            </a:r>
            <a:r>
              <a:rPr lang="de-DE" sz="1600" baseline="-25000" dirty="0">
                <a:solidFill>
                  <a:srgbClr val="5C6971"/>
                </a:solidFill>
              </a:rPr>
              <a:t>T </a:t>
            </a:r>
            <a:r>
              <a:rPr lang="de-DE" sz="1600" dirty="0">
                <a:solidFill>
                  <a:srgbClr val="5C6971"/>
                </a:solidFill>
              </a:rPr>
              <a:t>t)</a:t>
            </a: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540" y="3834045"/>
            <a:ext cx="1892300" cy="1460500"/>
          </a:xfrm>
          <a:prstGeom prst="rect">
            <a:avLst/>
          </a:prstGeom>
        </p:spPr>
      </p:pic>
      <p:grpSp>
        <p:nvGrpSpPr>
          <p:cNvPr id="13" name="Gruppierung 12"/>
          <p:cNvGrpSpPr/>
          <p:nvPr/>
        </p:nvGrpSpPr>
        <p:grpSpPr>
          <a:xfrm>
            <a:off x="8778425" y="4915815"/>
            <a:ext cx="672254" cy="1114762"/>
            <a:chOff x="8778425" y="4915815"/>
            <a:chExt cx="672254" cy="1114762"/>
          </a:xfrm>
        </p:grpSpPr>
        <p:sp>
          <p:nvSpPr>
            <p:cNvPr id="17" name="Textfeld 16"/>
            <p:cNvSpPr txBox="1"/>
            <p:nvPr/>
          </p:nvSpPr>
          <p:spPr>
            <a:xfrm rot="20386125">
              <a:off x="8778425" y="5661245"/>
              <a:ext cx="672254" cy="369332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Ü2.6</a:t>
              </a:r>
              <a:endParaRPr lang="de-DE" dirty="0"/>
            </a:p>
          </p:txBody>
        </p:sp>
        <p:pic>
          <p:nvPicPr>
            <p:cNvPr id="19" name="Bild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002791">
              <a:off x="8831748" y="4915815"/>
              <a:ext cx="598108" cy="669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2477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401190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17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smtClean="0"/>
              <a:t>QPSK Sender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977900"/>
            <a:ext cx="8534400" cy="695905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Erzeugung</a:t>
            </a:r>
            <a:r>
              <a:rPr lang="en-US" dirty="0" smtClean="0"/>
              <a:t> des </a:t>
            </a:r>
            <a:r>
              <a:rPr lang="en-US" dirty="0" err="1" smtClean="0"/>
              <a:t>modulierten</a:t>
            </a:r>
            <a:r>
              <a:rPr lang="en-US" dirty="0" smtClean="0"/>
              <a:t> Signals</a:t>
            </a:r>
          </a:p>
        </p:txBody>
      </p:sp>
      <p:pic>
        <p:nvPicPr>
          <p:cNvPr id="9233" name="Bild 92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15" y="5184195"/>
            <a:ext cx="3015335" cy="544669"/>
          </a:xfrm>
          <a:prstGeom prst="rect">
            <a:avLst/>
          </a:prstGeom>
        </p:spPr>
      </p:pic>
      <p:grpSp>
        <p:nvGrpSpPr>
          <p:cNvPr id="9241" name="Gruppierung 9240"/>
          <p:cNvGrpSpPr/>
          <p:nvPr/>
        </p:nvGrpSpPr>
        <p:grpSpPr>
          <a:xfrm>
            <a:off x="587515" y="1718810"/>
            <a:ext cx="8251950" cy="3015336"/>
            <a:chOff x="587515" y="1808820"/>
            <a:chExt cx="8251950" cy="3015336"/>
          </a:xfrm>
        </p:grpSpPr>
        <p:sp>
          <p:nvSpPr>
            <p:cNvPr id="9238" name="Rechteck 9237"/>
            <p:cNvSpPr/>
            <p:nvPr/>
          </p:nvSpPr>
          <p:spPr bwMode="auto">
            <a:xfrm>
              <a:off x="1847655" y="1808820"/>
              <a:ext cx="5985665" cy="3015336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rgbClr val="FFAF5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6" name="Rectangle 93"/>
            <p:cNvSpPr>
              <a:spLocks noChangeArrowheads="1"/>
            </p:cNvSpPr>
            <p:nvPr/>
          </p:nvSpPr>
          <p:spPr bwMode="auto">
            <a:xfrm>
              <a:off x="2161531" y="2753925"/>
              <a:ext cx="586224" cy="990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29" name="Gruppierung 9228"/>
            <p:cNvGrpSpPr/>
            <p:nvPr/>
          </p:nvGrpSpPr>
          <p:grpSpPr>
            <a:xfrm>
              <a:off x="5853100" y="2753925"/>
              <a:ext cx="214313" cy="215900"/>
              <a:chOff x="5053722" y="2644530"/>
              <a:chExt cx="214313" cy="215900"/>
            </a:xfrm>
          </p:grpSpPr>
          <p:sp>
            <p:nvSpPr>
              <p:cNvPr id="8" name="Oval 26"/>
              <p:cNvSpPr>
                <a:spLocks noChangeArrowheads="1"/>
              </p:cNvSpPr>
              <p:nvPr/>
            </p:nvSpPr>
            <p:spPr bwMode="auto">
              <a:xfrm>
                <a:off x="5053722" y="2644530"/>
                <a:ext cx="214313" cy="215900"/>
              </a:xfrm>
              <a:prstGeom prst="ellipse">
                <a:avLst/>
              </a:prstGeom>
              <a:solidFill>
                <a:srgbClr val="FFFFFF"/>
              </a:solid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Line 27"/>
              <p:cNvSpPr>
                <a:spLocks noChangeShapeType="1"/>
              </p:cNvSpPr>
              <p:nvPr/>
            </p:nvSpPr>
            <p:spPr bwMode="auto">
              <a:xfrm>
                <a:off x="5085472" y="2679455"/>
                <a:ext cx="147638" cy="15398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" name="Line 28"/>
              <p:cNvSpPr>
                <a:spLocks noChangeShapeType="1"/>
              </p:cNvSpPr>
              <p:nvPr/>
            </p:nvSpPr>
            <p:spPr bwMode="auto">
              <a:xfrm flipH="1">
                <a:off x="5080710" y="2677868"/>
                <a:ext cx="153987" cy="14605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5" name="Rectangle 39"/>
            <p:cNvSpPr>
              <a:spLocks noChangeArrowheads="1"/>
            </p:cNvSpPr>
            <p:nvPr/>
          </p:nvSpPr>
          <p:spPr bwMode="auto">
            <a:xfrm>
              <a:off x="5583070" y="4393268"/>
              <a:ext cx="7458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5C6971"/>
                  </a:solidFill>
                </a:rPr>
                <a:t>sin</a:t>
              </a:r>
              <a:r>
                <a:rPr lang="en-US" sz="2000" dirty="0">
                  <a:solidFill>
                    <a:srgbClr val="5C6971"/>
                  </a:solidFill>
                </a:rPr>
                <a:t>(</a:t>
              </a:r>
              <a:r>
                <a:rPr lang="en-US" sz="2000" dirty="0" err="1">
                  <a:solidFill>
                    <a:srgbClr val="5C6971"/>
                  </a:solidFill>
                  <a:latin typeface="Symbol" charset="0"/>
                </a:rPr>
                <a:t>w</a:t>
              </a:r>
              <a:r>
                <a:rPr lang="en-US" sz="2000" dirty="0" err="1">
                  <a:solidFill>
                    <a:srgbClr val="5C6971"/>
                  </a:solidFill>
                </a:rPr>
                <a:t>t</a:t>
              </a:r>
              <a:r>
                <a:rPr lang="en-US" sz="2000" dirty="0">
                  <a:solidFill>
                    <a:srgbClr val="5C6971"/>
                  </a:solidFill>
                  <a:latin typeface="Symbol" charset="0"/>
                </a:rPr>
                <a:t>)</a:t>
              </a:r>
            </a:p>
          </p:txBody>
        </p:sp>
        <p:sp>
          <p:nvSpPr>
            <p:cNvPr id="22" name="Rectangle 46"/>
            <p:cNvSpPr>
              <a:spLocks noChangeArrowheads="1"/>
            </p:cNvSpPr>
            <p:nvPr/>
          </p:nvSpPr>
          <p:spPr bwMode="auto">
            <a:xfrm>
              <a:off x="5394945" y="2083045"/>
              <a:ext cx="1065213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47"/>
            <p:cNvSpPr>
              <a:spLocks noChangeArrowheads="1"/>
            </p:cNvSpPr>
            <p:nvPr/>
          </p:nvSpPr>
          <p:spPr bwMode="auto">
            <a:xfrm>
              <a:off x="5493060" y="1808820"/>
              <a:ext cx="8171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err="1">
                  <a:solidFill>
                    <a:srgbClr val="5C6971"/>
                  </a:solidFill>
                </a:rPr>
                <a:t>c</a:t>
              </a:r>
              <a:r>
                <a:rPr lang="en-US" sz="2000" dirty="0" err="1" smtClean="0">
                  <a:solidFill>
                    <a:srgbClr val="5C6971"/>
                  </a:solidFill>
                </a:rPr>
                <a:t>os</a:t>
              </a:r>
              <a:r>
                <a:rPr lang="en-US" sz="2000" dirty="0" smtClean="0">
                  <a:solidFill>
                    <a:srgbClr val="5C6971"/>
                  </a:solidFill>
                </a:rPr>
                <a:t>(</a:t>
              </a:r>
              <a:r>
                <a:rPr lang="el-GR" sz="2000" dirty="0" err="1" smtClean="0">
                  <a:solidFill>
                    <a:srgbClr val="5C6971"/>
                  </a:solidFill>
                  <a:latin typeface="Symbol" charset="0"/>
                </a:rPr>
                <a:t>ω</a:t>
              </a:r>
              <a:r>
                <a:rPr lang="en-US" sz="2000" dirty="0" smtClean="0">
                  <a:solidFill>
                    <a:srgbClr val="5C6971"/>
                  </a:solidFill>
                </a:rPr>
                <a:t>t</a:t>
              </a:r>
              <a:r>
                <a:rPr lang="en-US" sz="2000" dirty="0">
                  <a:solidFill>
                    <a:srgbClr val="5C6971"/>
                  </a:solidFill>
                  <a:latin typeface="Symbol" charset="0"/>
                </a:rPr>
                <a:t>)</a:t>
              </a:r>
            </a:p>
          </p:txBody>
        </p:sp>
        <p:grpSp>
          <p:nvGrpSpPr>
            <p:cNvPr id="32" name="Group 56"/>
            <p:cNvGrpSpPr>
              <a:grpSpLocks/>
            </p:cNvGrpSpPr>
            <p:nvPr/>
          </p:nvGrpSpPr>
          <p:grpSpPr bwMode="auto">
            <a:xfrm>
              <a:off x="7113240" y="3158970"/>
              <a:ext cx="214312" cy="215900"/>
              <a:chOff x="4968" y="1047"/>
              <a:chExt cx="135" cy="136"/>
            </a:xfrm>
          </p:grpSpPr>
          <p:sp>
            <p:nvSpPr>
              <p:cNvPr id="33" name="Freeform 57"/>
              <p:cNvSpPr>
                <a:spLocks/>
              </p:cNvSpPr>
              <p:nvPr/>
            </p:nvSpPr>
            <p:spPr bwMode="auto">
              <a:xfrm>
                <a:off x="4969" y="1047"/>
                <a:ext cx="134" cy="132"/>
              </a:xfrm>
              <a:custGeom>
                <a:avLst/>
                <a:gdLst>
                  <a:gd name="T0" fmla="*/ 112 w 134"/>
                  <a:gd name="T1" fmla="*/ 16 h 132"/>
                  <a:gd name="T2" fmla="*/ 101 w 134"/>
                  <a:gd name="T3" fmla="*/ 8 h 132"/>
                  <a:gd name="T4" fmla="*/ 88 w 134"/>
                  <a:gd name="T5" fmla="*/ 3 h 132"/>
                  <a:gd name="T6" fmla="*/ 76 w 134"/>
                  <a:gd name="T7" fmla="*/ 0 h 132"/>
                  <a:gd name="T8" fmla="*/ 64 w 134"/>
                  <a:gd name="T9" fmla="*/ 0 h 132"/>
                  <a:gd name="T10" fmla="*/ 52 w 134"/>
                  <a:gd name="T11" fmla="*/ 2 h 132"/>
                  <a:gd name="T12" fmla="*/ 39 w 134"/>
                  <a:gd name="T13" fmla="*/ 6 h 132"/>
                  <a:gd name="T14" fmla="*/ 28 w 134"/>
                  <a:gd name="T15" fmla="*/ 13 h 132"/>
                  <a:gd name="T16" fmla="*/ 18 w 134"/>
                  <a:gd name="T17" fmla="*/ 22 h 132"/>
                  <a:gd name="T18" fmla="*/ 10 w 134"/>
                  <a:gd name="T19" fmla="*/ 33 h 132"/>
                  <a:gd name="T20" fmla="*/ 5 w 134"/>
                  <a:gd name="T21" fmla="*/ 44 h 132"/>
                  <a:gd name="T22" fmla="*/ 1 w 134"/>
                  <a:gd name="T23" fmla="*/ 56 h 132"/>
                  <a:gd name="T24" fmla="*/ 0 w 134"/>
                  <a:gd name="T25" fmla="*/ 70 h 132"/>
                  <a:gd name="T26" fmla="*/ 2 w 134"/>
                  <a:gd name="T27" fmla="*/ 82 h 132"/>
                  <a:gd name="T28" fmla="*/ 7 w 134"/>
                  <a:gd name="T29" fmla="*/ 94 h 132"/>
                  <a:gd name="T30" fmla="*/ 14 w 134"/>
                  <a:gd name="T31" fmla="*/ 106 h 132"/>
                  <a:gd name="T32" fmla="*/ 22 w 134"/>
                  <a:gd name="T33" fmla="*/ 116 h 132"/>
                  <a:gd name="T34" fmla="*/ 34 w 134"/>
                  <a:gd name="T35" fmla="*/ 123 h 132"/>
                  <a:gd name="T36" fmla="*/ 46 w 134"/>
                  <a:gd name="T37" fmla="*/ 129 h 132"/>
                  <a:gd name="T38" fmla="*/ 58 w 134"/>
                  <a:gd name="T39" fmla="*/ 132 h 132"/>
                  <a:gd name="T40" fmla="*/ 72 w 134"/>
                  <a:gd name="T41" fmla="*/ 132 h 132"/>
                  <a:gd name="T42" fmla="*/ 84 w 134"/>
                  <a:gd name="T43" fmla="*/ 130 h 132"/>
                  <a:gd name="T44" fmla="*/ 96 w 134"/>
                  <a:gd name="T45" fmla="*/ 126 h 132"/>
                  <a:gd name="T46" fmla="*/ 107 w 134"/>
                  <a:gd name="T47" fmla="*/ 119 h 132"/>
                  <a:gd name="T48" fmla="*/ 117 w 134"/>
                  <a:gd name="T49" fmla="*/ 110 h 132"/>
                  <a:gd name="T50" fmla="*/ 125 w 134"/>
                  <a:gd name="T51" fmla="*/ 99 h 132"/>
                  <a:gd name="T52" fmla="*/ 131 w 134"/>
                  <a:gd name="T53" fmla="*/ 88 h 132"/>
                  <a:gd name="T54" fmla="*/ 134 w 134"/>
                  <a:gd name="T55" fmla="*/ 75 h 132"/>
                  <a:gd name="T56" fmla="*/ 134 w 134"/>
                  <a:gd name="T57" fmla="*/ 62 h 132"/>
                  <a:gd name="T58" fmla="*/ 132 w 134"/>
                  <a:gd name="T59" fmla="*/ 50 h 132"/>
                  <a:gd name="T60" fmla="*/ 127 w 134"/>
                  <a:gd name="T61" fmla="*/ 37 h 132"/>
                  <a:gd name="T62" fmla="*/ 121 w 134"/>
                  <a:gd name="T63" fmla="*/ 26 h 132"/>
                  <a:gd name="T64" fmla="*/ 112 w 134"/>
                  <a:gd name="T65" fmla="*/ 1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4" h="132">
                    <a:moveTo>
                      <a:pt x="112" y="16"/>
                    </a:moveTo>
                    <a:lnTo>
                      <a:pt x="101" y="8"/>
                    </a:lnTo>
                    <a:lnTo>
                      <a:pt x="88" y="3"/>
                    </a:lnTo>
                    <a:lnTo>
                      <a:pt x="76" y="0"/>
                    </a:lnTo>
                    <a:lnTo>
                      <a:pt x="64" y="0"/>
                    </a:lnTo>
                    <a:lnTo>
                      <a:pt x="52" y="2"/>
                    </a:lnTo>
                    <a:lnTo>
                      <a:pt x="39" y="6"/>
                    </a:lnTo>
                    <a:lnTo>
                      <a:pt x="28" y="13"/>
                    </a:lnTo>
                    <a:lnTo>
                      <a:pt x="18" y="22"/>
                    </a:lnTo>
                    <a:lnTo>
                      <a:pt x="10" y="33"/>
                    </a:lnTo>
                    <a:lnTo>
                      <a:pt x="5" y="44"/>
                    </a:lnTo>
                    <a:lnTo>
                      <a:pt x="1" y="56"/>
                    </a:lnTo>
                    <a:lnTo>
                      <a:pt x="0" y="70"/>
                    </a:lnTo>
                    <a:lnTo>
                      <a:pt x="2" y="82"/>
                    </a:lnTo>
                    <a:lnTo>
                      <a:pt x="7" y="94"/>
                    </a:lnTo>
                    <a:lnTo>
                      <a:pt x="14" y="106"/>
                    </a:lnTo>
                    <a:lnTo>
                      <a:pt x="22" y="116"/>
                    </a:lnTo>
                    <a:lnTo>
                      <a:pt x="34" y="123"/>
                    </a:lnTo>
                    <a:lnTo>
                      <a:pt x="46" y="129"/>
                    </a:lnTo>
                    <a:lnTo>
                      <a:pt x="58" y="132"/>
                    </a:lnTo>
                    <a:lnTo>
                      <a:pt x="72" y="132"/>
                    </a:lnTo>
                    <a:lnTo>
                      <a:pt x="84" y="130"/>
                    </a:lnTo>
                    <a:lnTo>
                      <a:pt x="96" y="126"/>
                    </a:lnTo>
                    <a:lnTo>
                      <a:pt x="107" y="119"/>
                    </a:lnTo>
                    <a:lnTo>
                      <a:pt x="117" y="110"/>
                    </a:lnTo>
                    <a:lnTo>
                      <a:pt x="125" y="99"/>
                    </a:lnTo>
                    <a:lnTo>
                      <a:pt x="131" y="88"/>
                    </a:lnTo>
                    <a:lnTo>
                      <a:pt x="134" y="75"/>
                    </a:lnTo>
                    <a:lnTo>
                      <a:pt x="134" y="62"/>
                    </a:lnTo>
                    <a:lnTo>
                      <a:pt x="132" y="50"/>
                    </a:lnTo>
                    <a:lnTo>
                      <a:pt x="127" y="37"/>
                    </a:lnTo>
                    <a:lnTo>
                      <a:pt x="121" y="26"/>
                    </a:lnTo>
                    <a:lnTo>
                      <a:pt x="11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Line 58"/>
              <p:cNvSpPr>
                <a:spLocks noChangeShapeType="1"/>
              </p:cNvSpPr>
              <p:nvPr/>
            </p:nvSpPr>
            <p:spPr bwMode="auto">
              <a:xfrm>
                <a:off x="5032" y="1048"/>
                <a:ext cx="4" cy="13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Line 59"/>
              <p:cNvSpPr>
                <a:spLocks noChangeShapeType="1"/>
              </p:cNvSpPr>
              <p:nvPr/>
            </p:nvSpPr>
            <p:spPr bwMode="auto">
              <a:xfrm flipH="1">
                <a:off x="4968" y="1110"/>
                <a:ext cx="134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0" name="Rectangle 86"/>
            <p:cNvSpPr>
              <a:spLocks noChangeArrowheads="1"/>
            </p:cNvSpPr>
            <p:nvPr/>
          </p:nvSpPr>
          <p:spPr bwMode="auto">
            <a:xfrm>
              <a:off x="6213140" y="2168860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1400" dirty="0" err="1">
                  <a:solidFill>
                    <a:srgbClr val="5C6971"/>
                  </a:solidFill>
                </a:rPr>
                <a:t>Inphasezweig</a:t>
              </a:r>
              <a:r>
                <a:rPr lang="en-US" sz="1400" dirty="0">
                  <a:solidFill>
                    <a:srgbClr val="5C6971"/>
                  </a:solidFill>
                </a:rPr>
                <a:t> der </a:t>
              </a:r>
              <a:r>
                <a:rPr lang="en-US" sz="1400" dirty="0" smtClean="0">
                  <a:solidFill>
                    <a:srgbClr val="5C6971"/>
                  </a:solidFill>
                </a:rPr>
                <a:t>Modulation (I)</a:t>
              </a:r>
              <a:endParaRPr lang="en-US" sz="1400" dirty="0">
                <a:solidFill>
                  <a:srgbClr val="5C6971"/>
                </a:solidFill>
              </a:endParaRPr>
            </a:p>
          </p:txBody>
        </p:sp>
        <p:sp>
          <p:nvSpPr>
            <p:cNvPr id="42" name="Rectangle 89"/>
            <p:cNvSpPr>
              <a:spLocks noChangeArrowheads="1"/>
            </p:cNvSpPr>
            <p:nvPr/>
          </p:nvSpPr>
          <p:spPr bwMode="auto">
            <a:xfrm>
              <a:off x="2161530" y="3252388"/>
              <a:ext cx="957263" cy="40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Rectangle 92"/>
            <p:cNvSpPr>
              <a:spLocks noChangeArrowheads="1"/>
            </p:cNvSpPr>
            <p:nvPr/>
          </p:nvSpPr>
          <p:spPr bwMode="auto">
            <a:xfrm rot="16200000">
              <a:off x="2185700" y="3136975"/>
              <a:ext cx="57708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FuturaA Bk BT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FuturaA Bk BT" charset="0"/>
                </a:rPr>
                <a:t>MUX</a:t>
              </a:r>
              <a:endParaRPr lang="en-US" dirty="0"/>
            </a:p>
          </p:txBody>
        </p:sp>
        <p:sp>
          <p:nvSpPr>
            <p:cNvPr id="50" name="Rectangle 126"/>
            <p:cNvSpPr>
              <a:spLocks noChangeArrowheads="1"/>
            </p:cNvSpPr>
            <p:nvPr/>
          </p:nvSpPr>
          <p:spPr bwMode="auto">
            <a:xfrm>
              <a:off x="6258145" y="3834045"/>
              <a:ext cx="14851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1400" dirty="0" err="1">
                  <a:solidFill>
                    <a:srgbClr val="5C6971"/>
                  </a:solidFill>
                </a:rPr>
                <a:t>Quadraturzweig</a:t>
              </a:r>
              <a:r>
                <a:rPr lang="en-US" sz="1400" dirty="0">
                  <a:solidFill>
                    <a:srgbClr val="5C6971"/>
                  </a:solidFill>
                </a:rPr>
                <a:t> der </a:t>
              </a:r>
              <a:r>
                <a:rPr lang="en-US" sz="1400" dirty="0" smtClean="0">
                  <a:solidFill>
                    <a:srgbClr val="5C6971"/>
                  </a:solidFill>
                </a:rPr>
                <a:t>Modulation (Q)</a:t>
              </a:r>
              <a:endParaRPr lang="en-US" sz="1400" dirty="0">
                <a:solidFill>
                  <a:srgbClr val="5C6971"/>
                </a:solidFill>
              </a:endParaRPr>
            </a:p>
          </p:txBody>
        </p:sp>
        <p:sp>
          <p:nvSpPr>
            <p:cNvPr id="63" name="Rectangle 148"/>
            <p:cNvSpPr>
              <a:spLocks noChangeArrowheads="1"/>
            </p:cNvSpPr>
            <p:nvPr/>
          </p:nvSpPr>
          <p:spPr bwMode="auto">
            <a:xfrm>
              <a:off x="3917885" y="2663915"/>
              <a:ext cx="765085" cy="430212"/>
            </a:xfrm>
            <a:prstGeom prst="rect">
              <a:avLst/>
            </a:prstGeom>
            <a:solidFill>
              <a:schemeClr val="bg1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19" name="Rechteck 9218"/>
            <p:cNvSpPr/>
            <p:nvPr/>
          </p:nvSpPr>
          <p:spPr>
            <a:xfrm>
              <a:off x="587515" y="3023955"/>
              <a:ext cx="8642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err="1">
                  <a:solidFill>
                    <a:srgbClr val="5C6971"/>
                  </a:solidFill>
                </a:rPr>
                <a:t>u</a:t>
              </a:r>
              <a:r>
                <a:rPr lang="de-DE" baseline="-25000" dirty="0" err="1">
                  <a:solidFill>
                    <a:srgbClr val="5C6971"/>
                  </a:solidFill>
                </a:rPr>
                <a:t>NF</a:t>
              </a:r>
              <a:r>
                <a:rPr lang="de-DE" dirty="0">
                  <a:solidFill>
                    <a:srgbClr val="5C6971"/>
                  </a:solidFill>
                </a:rPr>
                <a:t>(m)</a:t>
              </a:r>
            </a:p>
          </p:txBody>
        </p:sp>
        <p:sp>
          <p:nvSpPr>
            <p:cNvPr id="74" name="Rectangle 86"/>
            <p:cNvSpPr>
              <a:spLocks noChangeArrowheads="1"/>
            </p:cNvSpPr>
            <p:nvPr/>
          </p:nvSpPr>
          <p:spPr bwMode="auto">
            <a:xfrm>
              <a:off x="632520" y="2708920"/>
              <a:ext cx="63252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5C6971"/>
                  </a:solidFill>
                </a:rPr>
                <a:t>Bitfolge</a:t>
              </a:r>
              <a:endParaRPr lang="en-US" sz="1400" dirty="0">
                <a:solidFill>
                  <a:srgbClr val="5C6971"/>
                </a:solidFill>
              </a:endParaRPr>
            </a:p>
          </p:txBody>
        </p:sp>
        <p:sp>
          <p:nvSpPr>
            <p:cNvPr id="77" name="Rechteck 76"/>
            <p:cNvSpPr/>
            <p:nvPr/>
          </p:nvSpPr>
          <p:spPr>
            <a:xfrm>
              <a:off x="2927775" y="2519608"/>
              <a:ext cx="744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>
                  <a:solidFill>
                    <a:srgbClr val="5C6971"/>
                  </a:solidFill>
                </a:rPr>
                <a:t>u</a:t>
              </a:r>
              <a:r>
                <a:rPr lang="de-DE" baseline="-25000" dirty="0">
                  <a:solidFill>
                    <a:srgbClr val="5C6971"/>
                  </a:solidFill>
                </a:rPr>
                <a:t>1</a:t>
              </a:r>
              <a:r>
                <a:rPr lang="de-DE" dirty="0" smtClean="0">
                  <a:solidFill>
                    <a:srgbClr val="5C6971"/>
                  </a:solidFill>
                </a:rPr>
                <a:t>(</a:t>
              </a:r>
              <a:r>
                <a:rPr lang="de-DE" dirty="0">
                  <a:solidFill>
                    <a:srgbClr val="5C6971"/>
                  </a:solidFill>
                </a:rPr>
                <a:t>m)</a:t>
              </a:r>
            </a:p>
          </p:txBody>
        </p:sp>
        <p:sp>
          <p:nvSpPr>
            <p:cNvPr id="78" name="Rechteck 77"/>
            <p:cNvSpPr/>
            <p:nvPr/>
          </p:nvSpPr>
          <p:spPr>
            <a:xfrm>
              <a:off x="2927775" y="3673188"/>
              <a:ext cx="744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>
                  <a:solidFill>
                    <a:srgbClr val="5C6971"/>
                  </a:solidFill>
                </a:rPr>
                <a:t>u</a:t>
              </a:r>
              <a:r>
                <a:rPr lang="de-DE" baseline="-25000" dirty="0" smtClean="0">
                  <a:solidFill>
                    <a:srgbClr val="5C6971"/>
                  </a:solidFill>
                </a:rPr>
                <a:t>2</a:t>
              </a:r>
              <a:r>
                <a:rPr lang="de-DE" dirty="0" smtClean="0">
                  <a:solidFill>
                    <a:srgbClr val="5C6971"/>
                  </a:solidFill>
                </a:rPr>
                <a:t>(</a:t>
              </a:r>
              <a:r>
                <a:rPr lang="de-DE" dirty="0">
                  <a:solidFill>
                    <a:srgbClr val="5C6971"/>
                  </a:solidFill>
                </a:rPr>
                <a:t>m)</a:t>
              </a:r>
            </a:p>
          </p:txBody>
        </p:sp>
        <p:cxnSp>
          <p:nvCxnSpPr>
            <p:cNvPr id="9223" name="Gerade Verbindung mit Pfeil 9222"/>
            <p:cNvCxnSpPr/>
            <p:nvPr/>
          </p:nvCxnSpPr>
          <p:spPr bwMode="auto">
            <a:xfrm>
              <a:off x="1622630" y="3248980"/>
              <a:ext cx="49505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" name="Gerade Verbindung mit Pfeil 82"/>
            <p:cNvCxnSpPr/>
            <p:nvPr/>
          </p:nvCxnSpPr>
          <p:spPr bwMode="auto">
            <a:xfrm>
              <a:off x="2792760" y="2888940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Gerade Verbindung mit Pfeil 84"/>
            <p:cNvCxnSpPr/>
            <p:nvPr/>
          </p:nvCxnSpPr>
          <p:spPr bwMode="auto">
            <a:xfrm>
              <a:off x="2792760" y="3609020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227" name="Rechteck 9226"/>
            <p:cNvSpPr/>
            <p:nvPr/>
          </p:nvSpPr>
          <p:spPr>
            <a:xfrm>
              <a:off x="3917885" y="2663915"/>
              <a:ext cx="714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>
                  <a:solidFill>
                    <a:srgbClr val="5C6971"/>
                  </a:solidFill>
                  <a:sym typeface="Symbol" charset="0"/>
                </a:rPr>
                <a:t>Φ</a:t>
              </a:r>
              <a:r>
                <a:rPr lang="de-DE" dirty="0" smtClean="0">
                  <a:solidFill>
                    <a:srgbClr val="5C6971"/>
                  </a:solidFill>
                  <a:sym typeface="Symbol" charset="0"/>
                </a:rPr>
                <a:t>(m)</a:t>
              </a:r>
              <a:endParaRPr lang="de-DE" dirty="0">
                <a:solidFill>
                  <a:srgbClr val="5C6971"/>
                </a:solidFill>
              </a:endParaRPr>
            </a:p>
          </p:txBody>
        </p:sp>
        <p:sp>
          <p:nvSpPr>
            <p:cNvPr id="87" name="Rectangle 148"/>
            <p:cNvSpPr>
              <a:spLocks noChangeArrowheads="1"/>
            </p:cNvSpPr>
            <p:nvPr/>
          </p:nvSpPr>
          <p:spPr bwMode="auto">
            <a:xfrm>
              <a:off x="3917885" y="3448163"/>
              <a:ext cx="765085" cy="430212"/>
            </a:xfrm>
            <a:prstGeom prst="rect">
              <a:avLst/>
            </a:prstGeom>
            <a:solidFill>
              <a:schemeClr val="bg1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3917885" y="3448163"/>
              <a:ext cx="714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>
                  <a:solidFill>
                    <a:srgbClr val="5C6971"/>
                  </a:solidFill>
                  <a:sym typeface="Symbol" charset="0"/>
                </a:rPr>
                <a:t>Φ</a:t>
              </a:r>
              <a:r>
                <a:rPr lang="de-DE" dirty="0" smtClean="0">
                  <a:solidFill>
                    <a:srgbClr val="5C6971"/>
                  </a:solidFill>
                  <a:sym typeface="Symbol" charset="0"/>
                </a:rPr>
                <a:t>(m)</a:t>
              </a:r>
              <a:endParaRPr lang="de-DE" dirty="0">
                <a:solidFill>
                  <a:srgbClr val="5C6971"/>
                </a:solidFill>
              </a:endParaRPr>
            </a:p>
          </p:txBody>
        </p:sp>
        <p:cxnSp>
          <p:nvCxnSpPr>
            <p:cNvPr id="89" name="Gerade Verbindung mit Pfeil 88"/>
            <p:cNvCxnSpPr/>
            <p:nvPr/>
          </p:nvCxnSpPr>
          <p:spPr bwMode="auto">
            <a:xfrm>
              <a:off x="4727975" y="2888940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0" name="Gerade Verbindung mit Pfeil 89"/>
            <p:cNvCxnSpPr/>
            <p:nvPr/>
          </p:nvCxnSpPr>
          <p:spPr bwMode="auto">
            <a:xfrm>
              <a:off x="4727975" y="3673188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228" name="Rechteck 9227"/>
            <p:cNvSpPr/>
            <p:nvPr/>
          </p:nvSpPr>
          <p:spPr>
            <a:xfrm>
              <a:off x="4998005" y="2483895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±</a:t>
              </a:r>
            </a:p>
          </p:txBody>
        </p:sp>
        <p:sp>
          <p:nvSpPr>
            <p:cNvPr id="93" name="Rechteck 92"/>
            <p:cNvSpPr/>
            <p:nvPr/>
          </p:nvSpPr>
          <p:spPr>
            <a:xfrm>
              <a:off x="4998005" y="3673188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±</a:t>
              </a:r>
            </a:p>
          </p:txBody>
        </p:sp>
        <p:grpSp>
          <p:nvGrpSpPr>
            <p:cNvPr id="95" name="Gruppierung 94"/>
            <p:cNvGrpSpPr/>
            <p:nvPr/>
          </p:nvGrpSpPr>
          <p:grpSpPr>
            <a:xfrm>
              <a:off x="5853100" y="3583178"/>
              <a:ext cx="214313" cy="215900"/>
              <a:chOff x="5053722" y="2644530"/>
              <a:chExt cx="214313" cy="215900"/>
            </a:xfrm>
          </p:grpSpPr>
          <p:sp>
            <p:nvSpPr>
              <p:cNvPr id="96" name="Oval 26"/>
              <p:cNvSpPr>
                <a:spLocks noChangeArrowheads="1"/>
              </p:cNvSpPr>
              <p:nvPr/>
            </p:nvSpPr>
            <p:spPr bwMode="auto">
              <a:xfrm>
                <a:off x="5053722" y="2644530"/>
                <a:ext cx="214313" cy="215900"/>
              </a:xfrm>
              <a:prstGeom prst="ellipse">
                <a:avLst/>
              </a:prstGeom>
              <a:solidFill>
                <a:srgbClr val="FFFFFF"/>
              </a:solid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" name="Line 27"/>
              <p:cNvSpPr>
                <a:spLocks noChangeShapeType="1"/>
              </p:cNvSpPr>
              <p:nvPr/>
            </p:nvSpPr>
            <p:spPr bwMode="auto">
              <a:xfrm>
                <a:off x="5085472" y="2679455"/>
                <a:ext cx="147638" cy="15398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" name="Line 28"/>
              <p:cNvSpPr>
                <a:spLocks noChangeShapeType="1"/>
              </p:cNvSpPr>
              <p:nvPr/>
            </p:nvSpPr>
            <p:spPr bwMode="auto">
              <a:xfrm flipH="1">
                <a:off x="5080710" y="2677868"/>
                <a:ext cx="153987" cy="14605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cxnSp>
          <p:nvCxnSpPr>
            <p:cNvPr id="99" name="Gerade Verbindung mit Pfeil 98"/>
            <p:cNvCxnSpPr/>
            <p:nvPr/>
          </p:nvCxnSpPr>
          <p:spPr bwMode="auto">
            <a:xfrm flipV="1">
              <a:off x="5943110" y="3853210"/>
              <a:ext cx="0" cy="450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2" name="Gerade Verbindung mit Pfeil 101"/>
            <p:cNvCxnSpPr/>
            <p:nvPr/>
          </p:nvCxnSpPr>
          <p:spPr bwMode="auto">
            <a:xfrm flipH="1">
              <a:off x="5943110" y="2258870"/>
              <a:ext cx="0" cy="450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4" name="Gerade Verbindung mit Pfeil 103"/>
            <p:cNvCxnSpPr/>
            <p:nvPr/>
          </p:nvCxnSpPr>
          <p:spPr bwMode="auto">
            <a:xfrm>
              <a:off x="6123130" y="2888940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5" name="Gerade Verbindung mit Pfeil 104"/>
            <p:cNvCxnSpPr/>
            <p:nvPr/>
          </p:nvCxnSpPr>
          <p:spPr bwMode="auto">
            <a:xfrm>
              <a:off x="6123130" y="3673188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6" name="Gerade Verbindung mit Pfeil 105"/>
            <p:cNvCxnSpPr/>
            <p:nvPr/>
          </p:nvCxnSpPr>
          <p:spPr bwMode="auto">
            <a:xfrm rot="5400000">
              <a:off x="7090737" y="3001453"/>
              <a:ext cx="22502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7" name="Gerade Verbindung mit Pfeil 106"/>
            <p:cNvCxnSpPr/>
            <p:nvPr/>
          </p:nvCxnSpPr>
          <p:spPr bwMode="auto">
            <a:xfrm rot="16200000" flipV="1">
              <a:off x="7090737" y="3560675"/>
              <a:ext cx="22502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8" name="Gerade Verbindung mit Pfeil 107"/>
            <p:cNvCxnSpPr/>
            <p:nvPr/>
          </p:nvCxnSpPr>
          <p:spPr bwMode="auto">
            <a:xfrm>
              <a:off x="7383270" y="3248980"/>
              <a:ext cx="72008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9" name="Rechteck 108"/>
            <p:cNvSpPr/>
            <p:nvPr/>
          </p:nvSpPr>
          <p:spPr>
            <a:xfrm>
              <a:off x="8193360" y="3068960"/>
              <a:ext cx="6461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rgbClr val="5C6971"/>
                  </a:solidFill>
                </a:rPr>
                <a:t>s</a:t>
              </a:r>
              <a:r>
                <a:rPr lang="de-DE" dirty="0" smtClean="0">
                  <a:solidFill>
                    <a:srgbClr val="5C6971"/>
                  </a:solidFill>
                </a:rPr>
                <a:t>(</a:t>
              </a:r>
              <a:r>
                <a:rPr lang="de-DE" dirty="0">
                  <a:solidFill>
                    <a:srgbClr val="5C6971"/>
                  </a:solidFill>
                </a:rPr>
                <a:t>m)</a:t>
              </a:r>
            </a:p>
          </p:txBody>
        </p:sp>
        <p:pic>
          <p:nvPicPr>
            <p:cNvPr id="9234" name="Bild 92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2700" y="1898830"/>
              <a:ext cx="3015335" cy="544669"/>
            </a:xfrm>
            <a:prstGeom prst="rect">
              <a:avLst/>
            </a:prstGeom>
          </p:spPr>
        </p:pic>
        <p:pic>
          <p:nvPicPr>
            <p:cNvPr id="9235" name="Bild 92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2690" y="4239090"/>
              <a:ext cx="3015335" cy="544670"/>
            </a:xfrm>
            <a:prstGeom prst="rect">
              <a:avLst/>
            </a:prstGeom>
          </p:spPr>
        </p:pic>
      </p:grpSp>
      <p:pic>
        <p:nvPicPr>
          <p:cNvPr id="9237" name="Bild 92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110" y="4824155"/>
            <a:ext cx="2994226" cy="1260140"/>
          </a:xfrm>
          <a:prstGeom prst="rect">
            <a:avLst/>
          </a:prstGeom>
        </p:spPr>
      </p:pic>
      <p:sp>
        <p:nvSpPr>
          <p:cNvPr id="9240" name="Pfeil nach rechts 9239"/>
          <p:cNvSpPr/>
          <p:nvPr/>
        </p:nvSpPr>
        <p:spPr bwMode="auto">
          <a:xfrm>
            <a:off x="4412940" y="5274205"/>
            <a:ext cx="585065" cy="360040"/>
          </a:xfrm>
          <a:prstGeom prst="rightArrow">
            <a:avLst/>
          </a:prstGeom>
          <a:solidFill>
            <a:srgbClr val="FFAF5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477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401190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18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smtClean="0"/>
              <a:t>QPSK </a:t>
            </a:r>
            <a:r>
              <a:rPr lang="en-US" dirty="0" err="1" smtClean="0"/>
              <a:t>Empfänger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Aufgabe</a:t>
            </a:r>
            <a:r>
              <a:rPr lang="en-US" dirty="0" smtClean="0"/>
              <a:t>: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Wie ist ein QPSK Empfänger aufgebaut?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Könnte man auf die Multiplexer verzichten und stattdessen zwei unabhängige Signale u</a:t>
            </a:r>
            <a:r>
              <a:rPr lang="de-DE" sz="2000" baseline="-25000" dirty="0" smtClean="0"/>
              <a:t>1</a:t>
            </a:r>
            <a:r>
              <a:rPr lang="de-DE" sz="2000" dirty="0" smtClean="0"/>
              <a:t> und u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senden bzw</a:t>
            </a:r>
            <a:r>
              <a:rPr lang="de-DE" sz="2000" dirty="0"/>
              <a:t>.</a:t>
            </a:r>
            <a:r>
              <a:rPr lang="de-DE" sz="2000" dirty="0" smtClean="0"/>
              <a:t> empfangen?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Wieso kommen sich diese Signale </a:t>
            </a:r>
            <a:r>
              <a:rPr lang="de-DE" sz="2000" dirty="0"/>
              <a:t>u</a:t>
            </a:r>
            <a:r>
              <a:rPr lang="de-DE" sz="2000" baseline="-25000" dirty="0"/>
              <a:t>1</a:t>
            </a:r>
            <a:r>
              <a:rPr lang="de-DE" sz="2000" dirty="0"/>
              <a:t> und u</a:t>
            </a:r>
            <a:r>
              <a:rPr lang="de-DE" sz="2000" baseline="-25000" dirty="0"/>
              <a:t>2</a:t>
            </a:r>
            <a:r>
              <a:rPr lang="de-DE" sz="2000" dirty="0"/>
              <a:t> </a:t>
            </a:r>
            <a:r>
              <a:rPr lang="de-DE" sz="2000" dirty="0" smtClean="0"/>
              <a:t>bei der Modulation </a:t>
            </a:r>
            <a:r>
              <a:rPr lang="de-DE" sz="2000" dirty="0" err="1" smtClean="0"/>
              <a:t>bzw</a:t>
            </a:r>
            <a:r>
              <a:rPr lang="de-DE" sz="2000" dirty="0" smtClean="0"/>
              <a:t>, Demodulation nicht in die Quere?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Was bedeutet orthogonal? Was sind orthogonale Funktionen bzw. Signale? </a:t>
            </a:r>
          </a:p>
        </p:txBody>
      </p:sp>
    </p:spTree>
    <p:extLst>
      <p:ext uri="{BB962C8B-B14F-4D97-AF65-F5344CB8AC3E}">
        <p14:creationId xmlns:p14="http://schemas.microsoft.com/office/powerpoint/2010/main" val="34482477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401190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19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Inhalt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Digitale</a:t>
            </a:r>
            <a:r>
              <a:rPr lang="en-US" dirty="0" smtClean="0"/>
              <a:t> Modulationsverfahren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err="1" smtClean="0"/>
              <a:t>Amplitudenumtastung</a:t>
            </a:r>
            <a:r>
              <a:rPr lang="de-DE" dirty="0" smtClean="0"/>
              <a:t> (ASK)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err="1" smtClean="0"/>
              <a:t>Frequenzumtastung</a:t>
            </a:r>
            <a:r>
              <a:rPr lang="de-DE" dirty="0" smtClean="0"/>
              <a:t> (FSK)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err="1" smtClean="0"/>
              <a:t>Phasenumtastung</a:t>
            </a:r>
            <a:r>
              <a:rPr lang="de-DE" dirty="0" smtClean="0"/>
              <a:t> (PSK)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>
                <a:solidFill>
                  <a:srgbClr val="E2001A"/>
                </a:solidFill>
              </a:rPr>
              <a:t>Quadratur-Amplitudenmodulation (QAM</a:t>
            </a:r>
            <a:r>
              <a:rPr lang="de-DE" dirty="0" smtClean="0">
                <a:solidFill>
                  <a:srgbClr val="E2001A"/>
                </a:solidFill>
              </a:rPr>
              <a:t>)</a:t>
            </a:r>
            <a:endParaRPr lang="de-DE" dirty="0">
              <a:solidFill>
                <a:srgbClr val="E2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763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99330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2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Digitale</a:t>
            </a:r>
            <a:r>
              <a:rPr lang="en-US" dirty="0" smtClean="0"/>
              <a:t> </a:t>
            </a:r>
            <a:r>
              <a:rPr lang="en-US" dirty="0"/>
              <a:t>Modulationsverfahren</a:t>
            </a:r>
            <a:br>
              <a:rPr lang="en-US" dirty="0"/>
            </a:br>
            <a:endParaRPr lang="en-US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25" y="1223755"/>
            <a:ext cx="8432800" cy="45466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293260" y="1088740"/>
            <a:ext cx="14927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sz="2400" dirty="0" err="1">
                <a:solidFill>
                  <a:srgbClr val="5C6971"/>
                </a:solidFill>
              </a:rPr>
              <a:t>Übersicht</a:t>
            </a:r>
            <a:endParaRPr lang="en-US" sz="2400" dirty="0">
              <a:solidFill>
                <a:srgbClr val="5C697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033120" y="1583795"/>
            <a:ext cx="723363" cy="397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sz="1400" b="1" dirty="0" smtClean="0"/>
              <a:t>Signal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81438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767535" y="1313766"/>
            <a:ext cx="8550950" cy="41404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06388" indent="-304800" algn="l" rtl="0" fontAlgn="base">
              <a:spcBef>
                <a:spcPts val="700"/>
              </a:spcBef>
              <a:spcAft>
                <a:spcPct val="0"/>
              </a:spcAft>
              <a:buClr>
                <a:srgbClr val="5C6971"/>
              </a:buClr>
              <a:buSzPct val="100000"/>
              <a:buFont typeface="Arial" charset="0"/>
              <a:buChar char="•"/>
              <a:defRPr sz="2400">
                <a:solidFill>
                  <a:srgbClr val="5C697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0250" indent="-284163" algn="l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31888" indent="-230188" algn="l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1588" indent="0">
              <a:buNone/>
            </a:pPr>
            <a:r>
              <a:rPr lang="en-US" sz="1800" dirty="0" err="1" smtClean="0"/>
              <a:t>Kombination</a:t>
            </a:r>
            <a:r>
              <a:rPr lang="en-US" sz="1800" dirty="0" smtClean="0"/>
              <a:t> </a:t>
            </a:r>
            <a:r>
              <a:rPr lang="en-US" sz="1800" dirty="0" err="1" smtClean="0"/>
              <a:t>aus</a:t>
            </a:r>
            <a:r>
              <a:rPr lang="en-US" sz="1800" dirty="0" smtClean="0"/>
              <a:t> ASK und PSK</a:t>
            </a:r>
          </a:p>
          <a:p>
            <a:pPr>
              <a:buClr>
                <a:srgbClr val="E2001A"/>
              </a:buClr>
            </a:pPr>
            <a:r>
              <a:rPr lang="en-US" sz="1800" dirty="0" err="1" smtClean="0"/>
              <a:t>Zuordung</a:t>
            </a:r>
            <a:r>
              <a:rPr lang="en-US" sz="1800" dirty="0" smtClean="0"/>
              <a:t> der Bits </a:t>
            </a:r>
            <a:r>
              <a:rPr lang="en-US" sz="1800" dirty="0" err="1" smtClean="0"/>
              <a:t>zu</a:t>
            </a:r>
            <a:endParaRPr lang="en-US" sz="1800" dirty="0" smtClean="0"/>
          </a:p>
          <a:p>
            <a:pPr lvl="1">
              <a:buClr>
                <a:srgbClr val="E2001A"/>
              </a:buClr>
            </a:pPr>
            <a:r>
              <a:rPr lang="en-US" sz="1800" dirty="0" err="1" smtClean="0">
                <a:solidFill>
                  <a:srgbClr val="5C6971"/>
                </a:solidFill>
                <a:sym typeface="Symbol" charset="0"/>
              </a:rPr>
              <a:t>Verschiedenen</a:t>
            </a:r>
            <a:r>
              <a:rPr lang="en-US" sz="1800" dirty="0" smtClean="0">
                <a:solidFill>
                  <a:srgbClr val="5C6971"/>
                </a:solidFill>
                <a:sym typeface="Symbol" charset="0"/>
              </a:rPr>
              <a:t> </a:t>
            </a:r>
            <a:r>
              <a:rPr lang="en-US" sz="1800" dirty="0" err="1" smtClean="0">
                <a:solidFill>
                  <a:srgbClr val="5C6971"/>
                </a:solidFill>
                <a:sym typeface="Symbol" charset="0"/>
              </a:rPr>
              <a:t>Amplituden</a:t>
            </a:r>
            <a:r>
              <a:rPr lang="en-US" sz="1800" dirty="0" smtClean="0">
                <a:solidFill>
                  <a:srgbClr val="5C6971"/>
                </a:solidFill>
                <a:sym typeface="Symbol" charset="0"/>
              </a:rPr>
              <a:t> (ASK)</a:t>
            </a:r>
          </a:p>
          <a:p>
            <a:pPr lvl="1">
              <a:buClr>
                <a:srgbClr val="E2001A"/>
              </a:buClr>
            </a:pPr>
            <a:r>
              <a:rPr lang="en-US" sz="1800" dirty="0" err="1" smtClean="0">
                <a:solidFill>
                  <a:srgbClr val="5C6971"/>
                </a:solidFill>
                <a:sym typeface="Symbol" charset="0"/>
              </a:rPr>
              <a:t>Verschiedenen</a:t>
            </a:r>
            <a:r>
              <a:rPr lang="en-US" sz="1800" dirty="0" smtClean="0">
                <a:solidFill>
                  <a:srgbClr val="5C6971"/>
                </a:solidFill>
                <a:sym typeface="Symbol" charset="0"/>
              </a:rPr>
              <a:t> </a:t>
            </a:r>
            <a:r>
              <a:rPr lang="en-US" sz="1800" dirty="0" err="1" smtClean="0">
                <a:solidFill>
                  <a:srgbClr val="5C6971"/>
                </a:solidFill>
                <a:sym typeface="Symbol" charset="0"/>
              </a:rPr>
              <a:t>Phasen</a:t>
            </a:r>
            <a:r>
              <a:rPr lang="en-US" sz="1800" dirty="0" smtClean="0">
                <a:solidFill>
                  <a:srgbClr val="5C6971"/>
                </a:solidFill>
                <a:sym typeface="Symbol" charset="0"/>
              </a:rPr>
              <a:t> (PSK)</a:t>
            </a:r>
          </a:p>
          <a:p>
            <a:pPr>
              <a:buClr>
                <a:srgbClr val="E2001A"/>
              </a:buClr>
            </a:pPr>
            <a:r>
              <a:rPr lang="en-US" sz="1800" dirty="0" err="1" smtClean="0">
                <a:sym typeface="Symbol" charset="0"/>
              </a:rPr>
              <a:t>Quadratur</a:t>
            </a:r>
            <a:r>
              <a:rPr lang="en-US" sz="1800" dirty="0" smtClean="0">
                <a:sym typeface="Symbol" charset="0"/>
              </a:rPr>
              <a:t>: </a:t>
            </a:r>
          </a:p>
          <a:p>
            <a:pPr marL="1588" indent="0">
              <a:buClr>
                <a:srgbClr val="E2001A"/>
              </a:buClr>
              <a:buNone/>
            </a:pPr>
            <a:r>
              <a:rPr lang="en-US" sz="1800" dirty="0">
                <a:sym typeface="Symbol" charset="0"/>
              </a:rPr>
              <a:t> </a:t>
            </a:r>
            <a:r>
              <a:rPr lang="en-US" sz="1800" dirty="0" smtClean="0">
                <a:sym typeface="Symbol" charset="0"/>
              </a:rPr>
              <a:t>    </a:t>
            </a:r>
            <a:r>
              <a:rPr lang="en-US" sz="1800" dirty="0" err="1" smtClean="0">
                <a:sym typeface="Symbol" charset="0"/>
              </a:rPr>
              <a:t>Verwendung</a:t>
            </a:r>
            <a:r>
              <a:rPr lang="en-US" sz="1800" dirty="0" smtClean="0">
                <a:sym typeface="Symbol" charset="0"/>
              </a:rPr>
              <a:t> </a:t>
            </a:r>
            <a:r>
              <a:rPr lang="en-US" sz="1800" dirty="0" err="1" smtClean="0">
                <a:sym typeface="Symbol" charset="0"/>
              </a:rPr>
              <a:t>orthogonaler</a:t>
            </a:r>
            <a:r>
              <a:rPr lang="en-US" sz="1800" dirty="0" smtClean="0">
                <a:sym typeface="Symbol" charset="0"/>
              </a:rPr>
              <a:t> </a:t>
            </a:r>
            <a:r>
              <a:rPr lang="en-US" sz="1800" dirty="0" err="1" smtClean="0">
                <a:sym typeface="Symbol" charset="0"/>
              </a:rPr>
              <a:t>Träger</a:t>
            </a:r>
            <a:endParaRPr lang="en-US" sz="1800" baseline="-25000" dirty="0" smtClean="0">
              <a:sym typeface="Symbol" charset="0"/>
            </a:endParaRPr>
          </a:p>
          <a:p>
            <a:pPr>
              <a:buClr>
                <a:srgbClr val="E2001A"/>
              </a:buClr>
            </a:pPr>
            <a:r>
              <a:rPr lang="en-US" sz="1800" dirty="0" err="1" smtClean="0">
                <a:sym typeface="Symbol" charset="0"/>
              </a:rPr>
              <a:t>Beispiel</a:t>
            </a:r>
            <a:r>
              <a:rPr lang="en-US" sz="1800" dirty="0" smtClean="0">
                <a:sym typeface="Symbol" charset="0"/>
              </a:rPr>
              <a:t>: m = 2 =&gt; 2</a:t>
            </a:r>
            <a:r>
              <a:rPr lang="en-US" sz="1800" baseline="30000" dirty="0" smtClean="0">
                <a:sym typeface="Symbol" charset="0"/>
              </a:rPr>
              <a:t>m</a:t>
            </a:r>
            <a:r>
              <a:rPr lang="en-US" sz="1800" dirty="0" smtClean="0">
                <a:sym typeface="Symbol" charset="0"/>
              </a:rPr>
              <a:t> = 4 </a:t>
            </a:r>
          </a:p>
          <a:p>
            <a:pPr marL="1588" indent="0">
              <a:buClr>
                <a:srgbClr val="E2001A"/>
              </a:buClr>
              <a:buNone/>
            </a:pPr>
            <a:r>
              <a:rPr lang="en-US" sz="1800" dirty="0" smtClean="0">
                <a:sym typeface="Symbol" charset="0"/>
              </a:rPr>
              <a:t>     </a:t>
            </a:r>
            <a:r>
              <a:rPr lang="en-US" sz="1800" dirty="0" err="1" smtClean="0">
                <a:sym typeface="Symbol" charset="0"/>
              </a:rPr>
              <a:t>Signalwerte</a:t>
            </a:r>
            <a:r>
              <a:rPr lang="en-US" sz="1800" dirty="0" smtClean="0">
                <a:sym typeface="Symbol" charset="0"/>
              </a:rPr>
              <a:t> der </a:t>
            </a:r>
            <a:r>
              <a:rPr lang="en-US" sz="1800" dirty="0" err="1" smtClean="0">
                <a:sym typeface="Symbol" charset="0"/>
              </a:rPr>
              <a:t>Eingangssignale</a:t>
            </a:r>
            <a:endParaRPr lang="en-US" sz="1800" baseline="-25000" dirty="0" smtClean="0">
              <a:sym typeface="Symbol" charset="0"/>
            </a:endParaRPr>
          </a:p>
          <a:p>
            <a:pPr lvl="1">
              <a:buClr>
                <a:srgbClr val="E2001A"/>
              </a:buClr>
            </a:pPr>
            <a:r>
              <a:rPr lang="en-US" sz="1800" dirty="0">
                <a:solidFill>
                  <a:srgbClr val="5C6971"/>
                </a:solidFill>
                <a:sym typeface="Symbol" charset="0"/>
              </a:rPr>
              <a:t>u</a:t>
            </a:r>
            <a:r>
              <a:rPr lang="en-US" sz="1800" baseline="-25000" dirty="0" smtClean="0">
                <a:solidFill>
                  <a:srgbClr val="5C6971"/>
                </a:solidFill>
                <a:sym typeface="Symbol" charset="0"/>
              </a:rPr>
              <a:t>1</a:t>
            </a:r>
            <a:r>
              <a:rPr lang="en-US" sz="1800" dirty="0" smtClean="0">
                <a:solidFill>
                  <a:srgbClr val="5C6971"/>
                </a:solidFill>
                <a:sym typeface="Symbol" charset="0"/>
              </a:rPr>
              <a:t>(m): -1; -0,5; 0,5; </a:t>
            </a:r>
            <a:r>
              <a:rPr lang="en-US" sz="1800" dirty="0">
                <a:solidFill>
                  <a:srgbClr val="5C6971"/>
                </a:solidFill>
                <a:sym typeface="Symbol" charset="0"/>
              </a:rPr>
              <a:t>1</a:t>
            </a:r>
            <a:endParaRPr lang="en-US" sz="1800" dirty="0" smtClean="0">
              <a:solidFill>
                <a:srgbClr val="5C6971"/>
              </a:solidFill>
              <a:sym typeface="Symbol" charset="0"/>
            </a:endParaRPr>
          </a:p>
          <a:p>
            <a:pPr lvl="1">
              <a:buClr>
                <a:srgbClr val="E2001A"/>
              </a:buClr>
            </a:pPr>
            <a:r>
              <a:rPr lang="en-US" sz="1800" dirty="0" smtClean="0">
                <a:solidFill>
                  <a:srgbClr val="5C6971"/>
                </a:solidFill>
                <a:sym typeface="Symbol" charset="0"/>
              </a:rPr>
              <a:t>u</a:t>
            </a:r>
            <a:r>
              <a:rPr lang="en-US" sz="1800" baseline="-25000" dirty="0" smtClean="0">
                <a:solidFill>
                  <a:srgbClr val="5C6971"/>
                </a:solidFill>
                <a:sym typeface="Symbol" charset="0"/>
              </a:rPr>
              <a:t>2</a:t>
            </a:r>
            <a:r>
              <a:rPr lang="en-US" sz="1800" dirty="0" smtClean="0">
                <a:solidFill>
                  <a:srgbClr val="5C6971"/>
                </a:solidFill>
                <a:sym typeface="Symbol" charset="0"/>
              </a:rPr>
              <a:t>(</a:t>
            </a:r>
            <a:r>
              <a:rPr lang="en-US" sz="1800" dirty="0">
                <a:solidFill>
                  <a:srgbClr val="5C6971"/>
                </a:solidFill>
                <a:sym typeface="Symbol" charset="0"/>
              </a:rPr>
              <a:t>m): </a:t>
            </a:r>
            <a:r>
              <a:rPr lang="en-US" sz="1800" dirty="0" smtClean="0">
                <a:solidFill>
                  <a:srgbClr val="5C6971"/>
                </a:solidFill>
                <a:sym typeface="Symbol" charset="0"/>
              </a:rPr>
              <a:t>-1; -0,5; 0,5; </a:t>
            </a:r>
            <a:r>
              <a:rPr lang="en-US" sz="1800" dirty="0">
                <a:solidFill>
                  <a:srgbClr val="5C6971"/>
                </a:solidFill>
                <a:sym typeface="Symbol" charset="0"/>
              </a:rPr>
              <a:t>1</a:t>
            </a:r>
            <a:endParaRPr lang="en-US" sz="1800" dirty="0" smtClean="0">
              <a:solidFill>
                <a:srgbClr val="5C6971"/>
              </a:solidFill>
              <a:sym typeface="Symbol" charset="0"/>
            </a:endParaRPr>
          </a:p>
          <a:p>
            <a:pPr marL="446087" lvl="1" indent="0">
              <a:buClr>
                <a:srgbClr val="E2001A"/>
              </a:buClr>
              <a:buNone/>
            </a:pPr>
            <a:endParaRPr lang="en-US" sz="1800" dirty="0">
              <a:sym typeface="Symbol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401190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20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Quadraturamplitudenmodulation</a:t>
            </a:r>
            <a:r>
              <a:rPr lang="en-US" dirty="0" smtClean="0"/>
              <a:t> (QAM)</a:t>
            </a:r>
            <a:endParaRPr lang="en-US" dirty="0"/>
          </a:p>
        </p:txBody>
      </p:sp>
      <p:grpSp>
        <p:nvGrpSpPr>
          <p:cNvPr id="9230" name="Gruppierung 9229"/>
          <p:cNvGrpSpPr/>
          <p:nvPr/>
        </p:nvGrpSpPr>
        <p:grpSpPr>
          <a:xfrm>
            <a:off x="5268035" y="1673805"/>
            <a:ext cx="3960440" cy="3452904"/>
            <a:chOff x="5268035" y="1673805"/>
            <a:chExt cx="3960440" cy="3452904"/>
          </a:xfrm>
        </p:grpSpPr>
        <p:pic>
          <p:nvPicPr>
            <p:cNvPr id="3" name="Bild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8035" y="1673805"/>
              <a:ext cx="3960440" cy="3452904"/>
            </a:xfrm>
            <a:prstGeom prst="rect">
              <a:avLst/>
            </a:prstGeom>
          </p:spPr>
        </p:pic>
        <p:cxnSp>
          <p:nvCxnSpPr>
            <p:cNvPr id="26" name="Gerade Verbindung mit Pfeil 25"/>
            <p:cNvCxnSpPr/>
            <p:nvPr/>
          </p:nvCxnSpPr>
          <p:spPr bwMode="auto">
            <a:xfrm>
              <a:off x="5673080" y="3383995"/>
              <a:ext cx="315035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E2001A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0" name="Gerade Verbindung mit Pfeil 29"/>
            <p:cNvCxnSpPr/>
            <p:nvPr/>
          </p:nvCxnSpPr>
          <p:spPr bwMode="auto">
            <a:xfrm flipV="1">
              <a:off x="7248255" y="1853826"/>
              <a:ext cx="0" cy="310534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216" name="Gerade Verbindung 9215"/>
            <p:cNvCxnSpPr/>
            <p:nvPr/>
          </p:nvCxnSpPr>
          <p:spPr bwMode="auto">
            <a:xfrm>
              <a:off x="8013340" y="3338990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Gerade Verbindung 38"/>
            <p:cNvCxnSpPr/>
            <p:nvPr/>
          </p:nvCxnSpPr>
          <p:spPr bwMode="auto">
            <a:xfrm>
              <a:off x="6483170" y="3338990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Gerade Verbindung 39"/>
            <p:cNvCxnSpPr/>
            <p:nvPr/>
          </p:nvCxnSpPr>
          <p:spPr bwMode="auto">
            <a:xfrm rot="16200000">
              <a:off x="7248255" y="4104075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Gerade Verbindung 40"/>
            <p:cNvCxnSpPr/>
            <p:nvPr/>
          </p:nvCxnSpPr>
          <p:spPr bwMode="auto">
            <a:xfrm rot="16200000">
              <a:off x="7248255" y="2573905"/>
              <a:ext cx="0" cy="9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24" name="Gerade Verbindung 9223"/>
            <p:cNvCxnSpPr/>
            <p:nvPr/>
          </p:nvCxnSpPr>
          <p:spPr bwMode="auto">
            <a:xfrm>
              <a:off x="5358045" y="2618910"/>
              <a:ext cx="37804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 Verbindung 44"/>
            <p:cNvCxnSpPr/>
            <p:nvPr/>
          </p:nvCxnSpPr>
          <p:spPr bwMode="auto">
            <a:xfrm>
              <a:off x="5358045" y="4149080"/>
              <a:ext cx="37804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rade Verbindung 45"/>
            <p:cNvCxnSpPr/>
            <p:nvPr/>
          </p:nvCxnSpPr>
          <p:spPr bwMode="auto">
            <a:xfrm>
              <a:off x="5358045" y="1853825"/>
              <a:ext cx="37804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Gerade Verbindung 46"/>
            <p:cNvCxnSpPr/>
            <p:nvPr/>
          </p:nvCxnSpPr>
          <p:spPr bwMode="auto">
            <a:xfrm>
              <a:off x="5358045" y="4959170"/>
              <a:ext cx="37804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Gerade Verbindung 47"/>
            <p:cNvCxnSpPr/>
            <p:nvPr/>
          </p:nvCxnSpPr>
          <p:spPr bwMode="auto">
            <a:xfrm flipV="1">
              <a:off x="8013340" y="1808820"/>
              <a:ext cx="0" cy="31953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FD5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Gerade Verbindung 51"/>
            <p:cNvCxnSpPr/>
            <p:nvPr/>
          </p:nvCxnSpPr>
          <p:spPr bwMode="auto">
            <a:xfrm flipV="1">
              <a:off x="6483170" y="1808820"/>
              <a:ext cx="0" cy="31953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FD5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Gerade Verbindung 52"/>
            <p:cNvCxnSpPr/>
            <p:nvPr/>
          </p:nvCxnSpPr>
          <p:spPr bwMode="auto">
            <a:xfrm flipV="1">
              <a:off x="8778425" y="1808820"/>
              <a:ext cx="0" cy="31953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FD5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Gerade Verbindung 53"/>
            <p:cNvCxnSpPr/>
            <p:nvPr/>
          </p:nvCxnSpPr>
          <p:spPr bwMode="auto">
            <a:xfrm flipV="1">
              <a:off x="5718085" y="1808820"/>
              <a:ext cx="0" cy="31953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FD5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Raute 55"/>
            <p:cNvSpPr/>
            <p:nvPr/>
          </p:nvSpPr>
          <p:spPr bwMode="auto">
            <a:xfrm>
              <a:off x="8733420" y="1808820"/>
              <a:ext cx="135015" cy="135015"/>
            </a:xfrm>
            <a:prstGeom prst="diamond">
              <a:avLst/>
            </a:prstGeom>
            <a:solidFill>
              <a:srgbClr val="E2001A"/>
            </a:solidFill>
            <a:ln w="9525" cap="flat" cmpd="sng" algn="ctr">
              <a:solidFill>
                <a:srgbClr val="FFAF5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57" name="Raute 56"/>
            <p:cNvSpPr/>
            <p:nvPr/>
          </p:nvSpPr>
          <p:spPr bwMode="auto">
            <a:xfrm>
              <a:off x="8733420" y="2573905"/>
              <a:ext cx="135015" cy="135015"/>
            </a:xfrm>
            <a:prstGeom prst="diamond">
              <a:avLst/>
            </a:prstGeom>
            <a:solidFill>
              <a:srgbClr val="E2001A"/>
            </a:solidFill>
            <a:ln w="9525" cap="flat" cmpd="sng" algn="ctr">
              <a:solidFill>
                <a:srgbClr val="FFAF5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58" name="Raute 57"/>
            <p:cNvSpPr/>
            <p:nvPr/>
          </p:nvSpPr>
          <p:spPr bwMode="auto">
            <a:xfrm>
              <a:off x="6438165" y="4059070"/>
              <a:ext cx="135015" cy="135015"/>
            </a:xfrm>
            <a:prstGeom prst="diamond">
              <a:avLst/>
            </a:prstGeom>
            <a:solidFill>
              <a:srgbClr val="E2001A"/>
            </a:solidFill>
            <a:ln w="9525" cap="flat" cmpd="sng" algn="ctr">
              <a:solidFill>
                <a:srgbClr val="FFAF5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59" name="Raute 58"/>
            <p:cNvSpPr/>
            <p:nvPr/>
          </p:nvSpPr>
          <p:spPr bwMode="auto">
            <a:xfrm>
              <a:off x="5673080" y="4104075"/>
              <a:ext cx="135015" cy="135015"/>
            </a:xfrm>
            <a:prstGeom prst="diamond">
              <a:avLst/>
            </a:prstGeom>
            <a:solidFill>
              <a:srgbClr val="E2001A"/>
            </a:solidFill>
            <a:ln w="9525" cap="flat" cmpd="sng" algn="ctr">
              <a:solidFill>
                <a:srgbClr val="FFAF5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1" name="Raute 60"/>
            <p:cNvSpPr/>
            <p:nvPr/>
          </p:nvSpPr>
          <p:spPr bwMode="auto">
            <a:xfrm>
              <a:off x="5673080" y="1808820"/>
              <a:ext cx="135015" cy="135015"/>
            </a:xfrm>
            <a:prstGeom prst="diamond">
              <a:avLst/>
            </a:prstGeom>
            <a:solidFill>
              <a:srgbClr val="E2001A"/>
            </a:solidFill>
            <a:ln w="9525" cap="flat" cmpd="sng" algn="ctr">
              <a:solidFill>
                <a:srgbClr val="FFAF5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2" name="Raute 61"/>
            <p:cNvSpPr/>
            <p:nvPr/>
          </p:nvSpPr>
          <p:spPr bwMode="auto">
            <a:xfrm>
              <a:off x="6438165" y="1808820"/>
              <a:ext cx="135015" cy="135015"/>
            </a:xfrm>
            <a:prstGeom prst="diamond">
              <a:avLst/>
            </a:prstGeom>
            <a:solidFill>
              <a:srgbClr val="E2001A"/>
            </a:solidFill>
            <a:ln w="9525" cap="flat" cmpd="sng" algn="ctr">
              <a:solidFill>
                <a:srgbClr val="FFAF5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3" name="Raute 62"/>
            <p:cNvSpPr/>
            <p:nvPr/>
          </p:nvSpPr>
          <p:spPr bwMode="auto">
            <a:xfrm>
              <a:off x="7968335" y="1808820"/>
              <a:ext cx="135015" cy="135015"/>
            </a:xfrm>
            <a:prstGeom prst="diamond">
              <a:avLst/>
            </a:prstGeom>
            <a:solidFill>
              <a:srgbClr val="E2001A"/>
            </a:solidFill>
            <a:ln w="9525" cap="flat" cmpd="sng" algn="ctr">
              <a:solidFill>
                <a:srgbClr val="FFAF5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4" name="Raute 63"/>
            <p:cNvSpPr/>
            <p:nvPr/>
          </p:nvSpPr>
          <p:spPr bwMode="auto">
            <a:xfrm>
              <a:off x="7968335" y="4104075"/>
              <a:ext cx="135015" cy="135015"/>
            </a:xfrm>
            <a:prstGeom prst="diamond">
              <a:avLst/>
            </a:prstGeom>
            <a:solidFill>
              <a:srgbClr val="E2001A"/>
            </a:solidFill>
            <a:ln w="9525" cap="flat" cmpd="sng" algn="ctr">
              <a:solidFill>
                <a:srgbClr val="FFAF5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5" name="Raute 64"/>
            <p:cNvSpPr/>
            <p:nvPr/>
          </p:nvSpPr>
          <p:spPr bwMode="auto">
            <a:xfrm>
              <a:off x="7968335" y="2573905"/>
              <a:ext cx="135015" cy="135015"/>
            </a:xfrm>
            <a:prstGeom prst="diamond">
              <a:avLst/>
            </a:prstGeom>
            <a:solidFill>
              <a:srgbClr val="E2001A"/>
            </a:solidFill>
            <a:ln w="9525" cap="flat" cmpd="sng" algn="ctr">
              <a:solidFill>
                <a:srgbClr val="FFAF5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8" name="Raute 67"/>
            <p:cNvSpPr/>
            <p:nvPr/>
          </p:nvSpPr>
          <p:spPr bwMode="auto">
            <a:xfrm>
              <a:off x="5673080" y="2573905"/>
              <a:ext cx="135015" cy="135015"/>
            </a:xfrm>
            <a:prstGeom prst="diamond">
              <a:avLst/>
            </a:prstGeom>
            <a:solidFill>
              <a:srgbClr val="E2001A"/>
            </a:solidFill>
            <a:ln w="9525" cap="flat" cmpd="sng" algn="ctr">
              <a:solidFill>
                <a:srgbClr val="FFAF5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9" name="Raute 68"/>
            <p:cNvSpPr/>
            <p:nvPr/>
          </p:nvSpPr>
          <p:spPr bwMode="auto">
            <a:xfrm>
              <a:off x="6438165" y="2573905"/>
              <a:ext cx="135015" cy="135015"/>
            </a:xfrm>
            <a:prstGeom prst="diamond">
              <a:avLst/>
            </a:prstGeom>
            <a:solidFill>
              <a:srgbClr val="E2001A"/>
            </a:solidFill>
            <a:ln w="9525" cap="flat" cmpd="sng" algn="ctr">
              <a:solidFill>
                <a:srgbClr val="FFAF5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70" name="Raute 69"/>
            <p:cNvSpPr/>
            <p:nvPr/>
          </p:nvSpPr>
          <p:spPr bwMode="auto">
            <a:xfrm>
              <a:off x="5673080" y="4914165"/>
              <a:ext cx="135015" cy="135015"/>
            </a:xfrm>
            <a:prstGeom prst="diamond">
              <a:avLst/>
            </a:prstGeom>
            <a:solidFill>
              <a:srgbClr val="E2001A"/>
            </a:solidFill>
            <a:ln w="9525" cap="flat" cmpd="sng" algn="ctr">
              <a:solidFill>
                <a:srgbClr val="FFAF5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71" name="Raute 70"/>
            <p:cNvSpPr/>
            <p:nvPr/>
          </p:nvSpPr>
          <p:spPr bwMode="auto">
            <a:xfrm>
              <a:off x="8733420" y="4104075"/>
              <a:ext cx="135015" cy="135015"/>
            </a:xfrm>
            <a:prstGeom prst="diamond">
              <a:avLst/>
            </a:prstGeom>
            <a:solidFill>
              <a:srgbClr val="E2001A"/>
            </a:solidFill>
            <a:ln w="9525" cap="flat" cmpd="sng" algn="ctr">
              <a:solidFill>
                <a:srgbClr val="FFAF5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73" name="Raute 72"/>
            <p:cNvSpPr/>
            <p:nvPr/>
          </p:nvSpPr>
          <p:spPr bwMode="auto">
            <a:xfrm>
              <a:off x="6438165" y="4914165"/>
              <a:ext cx="135015" cy="135015"/>
            </a:xfrm>
            <a:prstGeom prst="diamond">
              <a:avLst/>
            </a:prstGeom>
            <a:solidFill>
              <a:srgbClr val="E2001A"/>
            </a:solidFill>
            <a:ln w="9525" cap="flat" cmpd="sng" algn="ctr">
              <a:solidFill>
                <a:srgbClr val="FFAF5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74" name="Raute 73"/>
            <p:cNvSpPr/>
            <p:nvPr/>
          </p:nvSpPr>
          <p:spPr bwMode="auto">
            <a:xfrm>
              <a:off x="8733420" y="4914165"/>
              <a:ext cx="135015" cy="135015"/>
            </a:xfrm>
            <a:prstGeom prst="diamond">
              <a:avLst/>
            </a:prstGeom>
            <a:solidFill>
              <a:srgbClr val="E2001A"/>
            </a:solidFill>
            <a:ln w="9525" cap="flat" cmpd="sng" algn="ctr">
              <a:solidFill>
                <a:srgbClr val="FFAF5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75" name="Raute 74"/>
            <p:cNvSpPr/>
            <p:nvPr/>
          </p:nvSpPr>
          <p:spPr bwMode="auto">
            <a:xfrm>
              <a:off x="7968335" y="4914165"/>
              <a:ext cx="135015" cy="135015"/>
            </a:xfrm>
            <a:prstGeom prst="diamond">
              <a:avLst/>
            </a:prstGeom>
            <a:solidFill>
              <a:srgbClr val="E2001A"/>
            </a:solidFill>
            <a:ln w="9525" cap="flat" cmpd="sng" algn="ctr">
              <a:solidFill>
                <a:srgbClr val="FFAF5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2306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280E-394E-4341-896C-35DB9E220FB5}" type="slidenum">
              <a:rPr lang="en-US"/>
              <a:pPr/>
              <a:t>21</a:t>
            </a:fld>
            <a:endParaRPr lang="en-US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smtClean="0"/>
              <a:t>Kommunikationstechnik B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lang="en-US" sz="24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 algn="ctr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lang="en-US" sz="4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 algn="ctr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r>
              <a:rPr lang="en-US" sz="4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ENDE Teil 2</a:t>
            </a:r>
          </a:p>
          <a:p>
            <a:pPr marL="609600" lvl="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        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401190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Inhalt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en-US" dirty="0" err="1" smtClean="0"/>
              <a:t>Digitale</a:t>
            </a:r>
            <a:r>
              <a:rPr lang="en-US" dirty="0" smtClean="0"/>
              <a:t> Modulationsverfahren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err="1" smtClean="0">
                <a:solidFill>
                  <a:srgbClr val="E2001A"/>
                </a:solidFill>
              </a:rPr>
              <a:t>Amplitudenumtastung</a:t>
            </a:r>
            <a:r>
              <a:rPr lang="de-DE" dirty="0" smtClean="0">
                <a:solidFill>
                  <a:srgbClr val="E2001A"/>
                </a:solidFill>
              </a:rPr>
              <a:t> (ASK)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err="1" smtClean="0"/>
              <a:t>Frequenzumtastung</a:t>
            </a:r>
            <a:r>
              <a:rPr lang="de-DE" dirty="0" smtClean="0"/>
              <a:t> (FSK)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err="1" smtClean="0"/>
              <a:t>Phasenumtastung</a:t>
            </a:r>
            <a:r>
              <a:rPr lang="de-DE" dirty="0" smtClean="0"/>
              <a:t> (PSK)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Quadratur-Amplitudenmodulation (QAM)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401190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Amplitudenumtastung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7535" y="1313764"/>
            <a:ext cx="5040560" cy="4905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06388" indent="-304800" algn="l" rtl="0" fontAlgn="base">
              <a:spcBef>
                <a:spcPts val="700"/>
              </a:spcBef>
              <a:spcAft>
                <a:spcPct val="0"/>
              </a:spcAft>
              <a:buClr>
                <a:srgbClr val="5C6971"/>
              </a:buClr>
              <a:buSzPct val="100000"/>
              <a:buFont typeface="Arial" charset="0"/>
              <a:buChar char="•"/>
              <a:defRPr sz="2400">
                <a:solidFill>
                  <a:srgbClr val="5C697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0250" indent="-284163" algn="l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31888" indent="-230188" algn="l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1588" indent="0">
              <a:lnSpc>
                <a:spcPct val="110000"/>
              </a:lnSpc>
              <a:buClr>
                <a:srgbClr val="E2001A"/>
              </a:buClr>
              <a:buNone/>
            </a:pPr>
            <a:r>
              <a:rPr lang="en-US" sz="1800" dirty="0" err="1" smtClean="0"/>
              <a:t>Digitale</a:t>
            </a:r>
            <a:r>
              <a:rPr lang="en-US" sz="1800" dirty="0" smtClean="0"/>
              <a:t> Form der </a:t>
            </a:r>
            <a:r>
              <a:rPr lang="en-US" sz="1800" dirty="0" err="1" smtClean="0"/>
              <a:t>Amplitudenmodulation</a:t>
            </a:r>
            <a:endParaRPr lang="en-US" sz="1800" dirty="0" smtClean="0"/>
          </a:p>
          <a:p>
            <a:pPr>
              <a:lnSpc>
                <a:spcPct val="110000"/>
              </a:lnSpc>
              <a:buClr>
                <a:srgbClr val="E2001A"/>
              </a:buClr>
            </a:pPr>
            <a:r>
              <a:rPr lang="en-US" sz="1800" dirty="0" err="1" smtClean="0"/>
              <a:t>moduliertes</a:t>
            </a:r>
            <a:r>
              <a:rPr lang="en-US" sz="1800" dirty="0" smtClean="0"/>
              <a:t> Signal</a:t>
            </a:r>
          </a:p>
          <a:p>
            <a:pPr algn="r">
              <a:lnSpc>
                <a:spcPct val="110000"/>
              </a:lnSpc>
              <a:buClr>
                <a:srgbClr val="E2001A"/>
              </a:buClr>
              <a:buFontTx/>
              <a:buNone/>
            </a:pPr>
            <a:endParaRPr lang="en-US" sz="1000" dirty="0"/>
          </a:p>
          <a:p>
            <a:pPr algn="r">
              <a:lnSpc>
                <a:spcPct val="110000"/>
              </a:lnSpc>
              <a:buClr>
                <a:srgbClr val="E2001A"/>
              </a:buClr>
              <a:buFontTx/>
              <a:buNone/>
            </a:pPr>
            <a:r>
              <a:rPr lang="en-US" sz="1800" dirty="0" smtClean="0"/>
              <a:t> 	</a:t>
            </a:r>
            <a:endParaRPr lang="en-US" sz="800" dirty="0" smtClean="0"/>
          </a:p>
          <a:p>
            <a:pPr>
              <a:lnSpc>
                <a:spcPct val="110000"/>
              </a:lnSpc>
              <a:buClr>
                <a:srgbClr val="E2001A"/>
              </a:buClr>
            </a:pPr>
            <a:r>
              <a:rPr lang="en-US" sz="1800" dirty="0" err="1" smtClean="0"/>
              <a:t>mit</a:t>
            </a:r>
            <a:r>
              <a:rPr lang="en-US" sz="1800" dirty="0" smtClean="0"/>
              <a:t> der Amplitude</a:t>
            </a:r>
          </a:p>
          <a:p>
            <a:pPr>
              <a:lnSpc>
                <a:spcPct val="110000"/>
              </a:lnSpc>
              <a:buClr>
                <a:srgbClr val="E2001A"/>
              </a:buClr>
            </a:pPr>
            <a:endParaRPr lang="en-US" sz="800" dirty="0" smtClean="0"/>
          </a:p>
          <a:p>
            <a:pPr algn="r">
              <a:lnSpc>
                <a:spcPct val="110000"/>
              </a:lnSpc>
              <a:buClr>
                <a:srgbClr val="E2001A"/>
              </a:buClr>
              <a:buNone/>
            </a:pPr>
            <a:endParaRPr lang="en-US" sz="1800" dirty="0" smtClean="0"/>
          </a:p>
          <a:p>
            <a:pPr>
              <a:lnSpc>
                <a:spcPct val="110000"/>
              </a:lnSpc>
              <a:buClr>
                <a:srgbClr val="E2001A"/>
              </a:buClr>
              <a:buNone/>
            </a:pPr>
            <a:r>
              <a:rPr lang="en-US" sz="1800" dirty="0"/>
              <a:t> </a:t>
            </a:r>
            <a:r>
              <a:rPr lang="en-US" sz="1800" dirty="0" smtClean="0"/>
              <a:t>   </a:t>
            </a:r>
            <a:r>
              <a:rPr lang="en-US" sz="1800" dirty="0" err="1" smtClean="0"/>
              <a:t>wobei</a:t>
            </a:r>
            <a:r>
              <a:rPr lang="en-US" sz="1800" dirty="0" smtClean="0"/>
              <a:t> m = 1</a:t>
            </a:r>
            <a:r>
              <a:rPr lang="en-US" sz="1800" dirty="0"/>
              <a:t>,</a:t>
            </a:r>
            <a:r>
              <a:rPr lang="en-US" sz="1800" dirty="0" smtClean="0"/>
              <a:t>…, M;  0 </a:t>
            </a:r>
            <a:r>
              <a:rPr lang="en-US" sz="1800" dirty="0" smtClean="0">
                <a:sym typeface="Symbol" charset="0"/>
              </a:rPr>
              <a:t> t  T</a:t>
            </a:r>
            <a:endParaRPr lang="en-US" sz="1800" dirty="0"/>
          </a:p>
          <a:p>
            <a:pPr algn="r">
              <a:lnSpc>
                <a:spcPct val="110000"/>
              </a:lnSpc>
              <a:buClr>
                <a:srgbClr val="E2001A"/>
              </a:buClr>
              <a:buNone/>
            </a:pPr>
            <a:endParaRPr lang="en-US" sz="800" dirty="0" smtClean="0"/>
          </a:p>
          <a:p>
            <a:pPr>
              <a:lnSpc>
                <a:spcPct val="110000"/>
              </a:lnSpc>
              <a:buClr>
                <a:srgbClr val="E2001A"/>
              </a:buClr>
            </a:pPr>
            <a:r>
              <a:rPr lang="en-US" sz="1800" dirty="0" err="1" smtClean="0"/>
              <a:t>Einfachste</a:t>
            </a:r>
            <a:r>
              <a:rPr lang="en-US" sz="1800" dirty="0" smtClean="0"/>
              <a:t> Form von g(t):</a:t>
            </a:r>
            <a:br>
              <a:rPr lang="en-US" sz="1800" dirty="0" smtClean="0"/>
            </a:br>
            <a:r>
              <a:rPr lang="en-US" sz="1800" dirty="0" err="1" smtClean="0"/>
              <a:t>Rechteckpuls</a:t>
            </a:r>
            <a:r>
              <a:rPr lang="en-US" sz="1800" dirty="0" smtClean="0"/>
              <a:t> der </a:t>
            </a:r>
            <a:r>
              <a:rPr lang="en-US" sz="1800" dirty="0" err="1" smtClean="0"/>
              <a:t>Dauer</a:t>
            </a:r>
            <a:r>
              <a:rPr lang="en-US" sz="1800" dirty="0" smtClean="0"/>
              <a:t> T</a:t>
            </a:r>
          </a:p>
          <a:p>
            <a:pPr>
              <a:lnSpc>
                <a:spcPct val="110000"/>
              </a:lnSpc>
              <a:buClr>
                <a:srgbClr val="E2001A"/>
              </a:buClr>
            </a:pPr>
            <a:endParaRPr lang="en-US" sz="1800" dirty="0" smtClean="0"/>
          </a:p>
          <a:p>
            <a:pPr>
              <a:lnSpc>
                <a:spcPct val="110000"/>
              </a:lnSpc>
              <a:buClr>
                <a:srgbClr val="E2001A"/>
              </a:buClr>
            </a:pPr>
            <a:r>
              <a:rPr lang="en-US" sz="1800" dirty="0" err="1" smtClean="0"/>
              <a:t>Einfachste</a:t>
            </a:r>
            <a:r>
              <a:rPr lang="en-US" sz="1800" dirty="0" smtClean="0"/>
              <a:t> </a:t>
            </a:r>
            <a:r>
              <a:rPr lang="en-US" sz="1800" dirty="0" err="1" smtClean="0"/>
              <a:t>Variante</a:t>
            </a:r>
            <a:r>
              <a:rPr lang="en-US" sz="1800" dirty="0" smtClean="0"/>
              <a:t> der ASK: On-Off-Keying (OOK) </a:t>
            </a:r>
            <a:r>
              <a:rPr lang="en-US" sz="1800" dirty="0" err="1" smtClean="0"/>
              <a:t>mit</a:t>
            </a:r>
            <a:r>
              <a:rPr lang="en-US" sz="1800" dirty="0" smtClean="0"/>
              <a:t> A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=0 und A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=1</a:t>
            </a:r>
            <a:endParaRPr lang="en-US" sz="18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835475"/>
              </p:ext>
            </p:extLst>
          </p:nvPr>
        </p:nvGraphicFramePr>
        <p:xfrm>
          <a:off x="992560" y="2258870"/>
          <a:ext cx="3686504" cy="49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Formel" r:id="rId4" imgW="1803400" imgH="241300" progId="Equation.3">
                  <p:embed/>
                </p:oleObj>
              </mc:Choice>
              <mc:Fallback>
                <p:oleObj name="Formel" r:id="rId4" imgW="1803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2560" y="2258870"/>
                        <a:ext cx="3686504" cy="49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677736"/>
              </p:ext>
            </p:extLst>
          </p:nvPr>
        </p:nvGraphicFramePr>
        <p:xfrm>
          <a:off x="992560" y="3264932"/>
          <a:ext cx="2317109" cy="524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Formel" r:id="rId6" imgW="1066800" imgH="241300" progId="Equation.3">
                  <p:embed/>
                </p:oleObj>
              </mc:Choice>
              <mc:Fallback>
                <p:oleObj name="Formel" r:id="rId6" imgW="1066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2560" y="3264932"/>
                        <a:ext cx="2317109" cy="524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Bild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7905" y="2888940"/>
            <a:ext cx="5403050" cy="2273909"/>
          </a:xfrm>
          <a:prstGeom prst="rect">
            <a:avLst/>
          </a:prstGeom>
        </p:spPr>
      </p:pic>
      <p:grpSp>
        <p:nvGrpSpPr>
          <p:cNvPr id="10" name="Gruppierung 9"/>
          <p:cNvGrpSpPr/>
          <p:nvPr/>
        </p:nvGrpSpPr>
        <p:grpSpPr>
          <a:xfrm>
            <a:off x="8508395" y="4779150"/>
            <a:ext cx="999780" cy="1179422"/>
            <a:chOff x="8643410" y="2303875"/>
            <a:chExt cx="999780" cy="1179422"/>
          </a:xfrm>
        </p:grpSpPr>
        <p:pic>
          <p:nvPicPr>
            <p:cNvPr id="11" name="Bild 10" descr="087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10" y="2303875"/>
              <a:ext cx="837365" cy="837365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8778425" y="3113965"/>
              <a:ext cx="864765" cy="369332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Ü2.1.1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922629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401190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Amplitudenumtastung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Spektrum</a:t>
            </a: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Modulation mit Träger </a:t>
            </a:r>
            <a:r>
              <a:rPr lang="de-DE" dirty="0" err="1"/>
              <a:t>f</a:t>
            </a:r>
            <a:r>
              <a:rPr lang="de-DE" baseline="-25000" dirty="0" err="1" smtClean="0"/>
              <a:t>T</a:t>
            </a:r>
            <a:r>
              <a:rPr lang="de-DE" dirty="0" smtClean="0"/>
              <a:t>: Verschiebung </a:t>
            </a:r>
            <a:r>
              <a:rPr lang="de-DE" dirty="0"/>
              <a:t>um </a:t>
            </a:r>
            <a:r>
              <a:rPr lang="de-DE" dirty="0" smtClean="0"/>
              <a:t>± </a:t>
            </a:r>
            <a:r>
              <a:rPr lang="de-DE" dirty="0" err="1" smtClean="0"/>
              <a:t>f</a:t>
            </a:r>
            <a:r>
              <a:rPr lang="de-DE" baseline="-25000" dirty="0" err="1" smtClean="0"/>
              <a:t>T</a:t>
            </a:r>
            <a:r>
              <a:rPr lang="de-DE" baseline="-25000" dirty="0" smtClean="0"/>
              <a:t> </a:t>
            </a:r>
            <a:r>
              <a:rPr lang="de-DE" sz="1800" dirty="0" smtClean="0"/>
              <a:t>(und Spiegelung am Träger)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Spektrum S(f) des digitalen Signals (Rechteck)?</a:t>
            </a:r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sz="2000" dirty="0" smtClean="0"/>
          </a:p>
        </p:txBody>
      </p:sp>
      <p:grpSp>
        <p:nvGrpSpPr>
          <p:cNvPr id="2" name="Gruppierung 1"/>
          <p:cNvGrpSpPr/>
          <p:nvPr/>
        </p:nvGrpSpPr>
        <p:grpSpPr>
          <a:xfrm>
            <a:off x="6483170" y="4824155"/>
            <a:ext cx="864765" cy="1044407"/>
            <a:chOff x="8643410" y="4914165"/>
            <a:chExt cx="864765" cy="1044407"/>
          </a:xfrm>
        </p:grpSpPr>
        <p:sp>
          <p:nvSpPr>
            <p:cNvPr id="9" name="Textfeld 8"/>
            <p:cNvSpPr txBox="1"/>
            <p:nvPr/>
          </p:nvSpPr>
          <p:spPr>
            <a:xfrm>
              <a:off x="8643410" y="5589240"/>
              <a:ext cx="864765" cy="369332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Ü2.1.2</a:t>
              </a:r>
              <a:endParaRPr lang="de-DE" dirty="0"/>
            </a:p>
          </p:txBody>
        </p:sp>
        <p:pic>
          <p:nvPicPr>
            <p:cNvPr id="10" name="Bild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8702559" y="4914165"/>
              <a:ext cx="750941" cy="720080"/>
            </a:xfrm>
            <a:prstGeom prst="rect">
              <a:avLst/>
            </a:prstGeom>
          </p:spPr>
        </p:pic>
      </p:grpSp>
      <p:pic>
        <p:nvPicPr>
          <p:cNvPr id="3" name="Bild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605" y="3474004"/>
            <a:ext cx="4598410" cy="256528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998005" y="3564015"/>
            <a:ext cx="5270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dirty="0">
                <a:solidFill>
                  <a:srgbClr val="E2001A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46430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401190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6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Amplitudenumtastung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977900"/>
            <a:ext cx="6756286" cy="541020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Beispiel</a:t>
            </a:r>
            <a:r>
              <a:rPr lang="en-US" dirty="0" smtClean="0"/>
              <a:t>: DCF77 (</a:t>
            </a:r>
            <a:r>
              <a:rPr lang="en-US" dirty="0" err="1" smtClean="0"/>
              <a:t>Uhrzeit</a:t>
            </a:r>
            <a:r>
              <a:rPr lang="en-US" dirty="0" smtClean="0"/>
              <a:t> per </a:t>
            </a:r>
            <a:r>
              <a:rPr lang="en-US" dirty="0" err="1" smtClean="0"/>
              <a:t>Langwelle</a:t>
            </a:r>
            <a:r>
              <a:rPr lang="en-US" dirty="0" smtClean="0"/>
              <a:t>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Signal:</a:t>
            </a:r>
          </a:p>
          <a:p>
            <a:pPr marL="1033462" lvl="1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Träger 77,5 kHz, </a:t>
            </a:r>
            <a:r>
              <a:rPr lang="de-DE" sz="2000" dirty="0"/>
              <a:t>j</a:t>
            </a:r>
            <a:r>
              <a:rPr lang="de-DE" sz="2000" dirty="0" smtClean="0"/>
              <a:t>ede Sekunde einmal abgesenkt auf 15% für</a:t>
            </a:r>
          </a:p>
          <a:p>
            <a:pPr marL="1033462" lvl="1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„0“: 100 ms</a:t>
            </a:r>
          </a:p>
          <a:p>
            <a:pPr marL="1033462" lvl="1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„1“: 200 ms</a:t>
            </a:r>
          </a:p>
          <a:p>
            <a:pPr marL="1033462" lvl="1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/>
              <a:t>a</a:t>
            </a:r>
            <a:r>
              <a:rPr lang="de-DE" sz="2000" dirty="0" smtClean="0"/>
              <a:t>ußer zur 59. Sekunde (hiermit Synchronisation der Uhren zur folgenden 0-ten Sekunde)</a:t>
            </a:r>
          </a:p>
          <a:p>
            <a:pPr marL="1033462" lvl="1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Somit 59 Bits pro Minute für Zeitinformation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1624" y="2663915"/>
            <a:ext cx="4511886" cy="1872433"/>
          </a:xfrm>
          <a:prstGeom prst="rect">
            <a:avLst/>
          </a:prstGeom>
        </p:spPr>
      </p:pic>
      <p:grpSp>
        <p:nvGrpSpPr>
          <p:cNvPr id="8" name="Gruppierung 7"/>
          <p:cNvGrpSpPr/>
          <p:nvPr/>
        </p:nvGrpSpPr>
        <p:grpSpPr>
          <a:xfrm>
            <a:off x="8193360" y="4779150"/>
            <a:ext cx="750941" cy="1179422"/>
            <a:chOff x="8418385" y="4104075"/>
            <a:chExt cx="750941" cy="1179422"/>
          </a:xfrm>
        </p:grpSpPr>
        <p:sp>
          <p:nvSpPr>
            <p:cNvPr id="9" name="Textfeld 8"/>
            <p:cNvSpPr txBox="1"/>
            <p:nvPr/>
          </p:nvSpPr>
          <p:spPr>
            <a:xfrm>
              <a:off x="8418385" y="4914165"/>
              <a:ext cx="672254" cy="369332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Ü2.2</a:t>
              </a:r>
              <a:endParaRPr lang="de-DE" dirty="0"/>
            </a:p>
          </p:txBody>
        </p:sp>
        <p:pic>
          <p:nvPicPr>
            <p:cNvPr id="10" name="Bild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8385" y="4104075"/>
              <a:ext cx="750941" cy="72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629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401190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Inhalt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en-US" dirty="0" err="1" smtClean="0"/>
              <a:t>Digitale</a:t>
            </a:r>
            <a:r>
              <a:rPr lang="en-US" dirty="0" smtClean="0"/>
              <a:t> Modulationsverfahren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err="1" smtClean="0"/>
              <a:t>Amplitudenumtastung</a:t>
            </a:r>
            <a:r>
              <a:rPr lang="de-DE" dirty="0" smtClean="0"/>
              <a:t> (ASK)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err="1" smtClean="0">
                <a:solidFill>
                  <a:srgbClr val="E2001A"/>
                </a:solidFill>
              </a:rPr>
              <a:t>Frequenzumtastung</a:t>
            </a:r>
            <a:r>
              <a:rPr lang="de-DE" dirty="0" smtClean="0">
                <a:solidFill>
                  <a:srgbClr val="E2001A"/>
                </a:solidFill>
              </a:rPr>
              <a:t> (FSK)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err="1" smtClean="0"/>
              <a:t>Phasenumtastung</a:t>
            </a:r>
            <a:r>
              <a:rPr lang="de-DE" dirty="0" smtClean="0"/>
              <a:t> (PSK)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/>
              <a:t>Quadratur-Amplitudenmodulation (QAM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35325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401190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8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smtClean="0"/>
              <a:t>Frequenzumtastung 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7534" y="1313765"/>
            <a:ext cx="8280921" cy="24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06388" indent="-304800" algn="l" rtl="0" fontAlgn="base">
              <a:spcBef>
                <a:spcPts val="700"/>
              </a:spcBef>
              <a:spcAft>
                <a:spcPct val="0"/>
              </a:spcAft>
              <a:buClr>
                <a:srgbClr val="5C6971"/>
              </a:buClr>
              <a:buSzPct val="100000"/>
              <a:buFont typeface="Arial" charset="0"/>
              <a:buChar char="•"/>
              <a:defRPr sz="2400">
                <a:solidFill>
                  <a:srgbClr val="5C697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0250" indent="-284163" algn="l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31888" indent="-230188" algn="l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1588" indent="0">
              <a:buNone/>
            </a:pPr>
            <a:r>
              <a:rPr lang="en-US" sz="1800" dirty="0" err="1" smtClean="0"/>
              <a:t>Digitale</a:t>
            </a:r>
            <a:r>
              <a:rPr lang="en-US" sz="1800" dirty="0" smtClean="0"/>
              <a:t> Form der </a:t>
            </a:r>
            <a:r>
              <a:rPr lang="en-US" sz="1800" dirty="0" err="1" smtClean="0"/>
              <a:t>Frequenzmodulation</a:t>
            </a:r>
            <a:endParaRPr lang="en-US" sz="1800" dirty="0" smtClean="0"/>
          </a:p>
          <a:p>
            <a:pPr>
              <a:buClr>
                <a:srgbClr val="E2001A"/>
              </a:buClr>
            </a:pPr>
            <a:r>
              <a:rPr lang="en-US" sz="1800" dirty="0" err="1" smtClean="0"/>
              <a:t>moduliertes</a:t>
            </a:r>
            <a:r>
              <a:rPr lang="en-US" sz="1800" dirty="0" smtClean="0"/>
              <a:t> Signal</a:t>
            </a:r>
          </a:p>
          <a:p>
            <a:pPr>
              <a:buClr>
                <a:srgbClr val="E2001A"/>
              </a:buClr>
            </a:pPr>
            <a:endParaRPr lang="en-US" sz="200" dirty="0" smtClean="0"/>
          </a:p>
          <a:p>
            <a:pPr algn="r">
              <a:buClr>
                <a:srgbClr val="E2001A"/>
              </a:buClr>
              <a:buFontTx/>
              <a:buNone/>
            </a:pPr>
            <a:r>
              <a:rPr lang="en-US" sz="1800" dirty="0" err="1" smtClean="0"/>
              <a:t>mit</a:t>
            </a:r>
            <a:r>
              <a:rPr lang="en-US" sz="1800" dirty="0" smtClean="0"/>
              <a:t> m = 1,…, M und 0 </a:t>
            </a:r>
            <a:r>
              <a:rPr lang="en-US" sz="1800" dirty="0" smtClean="0">
                <a:sym typeface="Symbol" charset="0"/>
              </a:rPr>
              <a:t> t  T</a:t>
            </a:r>
          </a:p>
          <a:p>
            <a:pPr>
              <a:buClr>
                <a:srgbClr val="E2001A"/>
              </a:buClr>
              <a:buFontTx/>
              <a:buNone/>
            </a:pPr>
            <a:endParaRPr lang="en-US" sz="600" dirty="0" smtClean="0">
              <a:sym typeface="Symbol" charset="0"/>
            </a:endParaRPr>
          </a:p>
          <a:p>
            <a:pPr>
              <a:buClr>
                <a:srgbClr val="E2001A"/>
              </a:buClr>
            </a:pPr>
            <a:endParaRPr lang="en-US" sz="1800" dirty="0" smtClean="0">
              <a:sym typeface="Symbol" charset="0"/>
            </a:endParaRPr>
          </a:p>
          <a:p>
            <a:pPr>
              <a:buClr>
                <a:srgbClr val="E2001A"/>
              </a:buClr>
            </a:pPr>
            <a:endParaRPr lang="en-US" sz="1800" dirty="0">
              <a:sym typeface="Symbol" charset="0"/>
            </a:endParaRPr>
          </a:p>
          <a:p>
            <a:pPr>
              <a:buClr>
                <a:srgbClr val="E2001A"/>
              </a:buClr>
            </a:pPr>
            <a:endParaRPr lang="en-US" sz="1800" dirty="0" smtClean="0">
              <a:sym typeface="Symbol" charset="0"/>
            </a:endParaRPr>
          </a:p>
          <a:p>
            <a:pPr>
              <a:buClr>
                <a:srgbClr val="E2001A"/>
              </a:buClr>
            </a:pPr>
            <a:endParaRPr lang="en-US" sz="1800" dirty="0">
              <a:sym typeface="Symbol" charset="0"/>
            </a:endParaRPr>
          </a:p>
          <a:p>
            <a:pPr>
              <a:buClr>
                <a:srgbClr val="E2001A"/>
              </a:buClr>
            </a:pPr>
            <a:endParaRPr lang="en-US" sz="1800" dirty="0" smtClean="0">
              <a:sym typeface="Symbol" charset="0"/>
            </a:endParaRPr>
          </a:p>
          <a:p>
            <a:pPr>
              <a:buClr>
                <a:srgbClr val="E2001A"/>
              </a:buClr>
            </a:pPr>
            <a:endParaRPr lang="en-US" sz="1800" dirty="0">
              <a:sym typeface="Symbol" charset="0"/>
            </a:endParaRPr>
          </a:p>
          <a:p>
            <a:pPr>
              <a:buClr>
                <a:srgbClr val="E2001A"/>
              </a:buClr>
            </a:pPr>
            <a:endParaRPr lang="en-US" sz="1800" dirty="0" smtClean="0">
              <a:sym typeface="Symbol" charset="0"/>
            </a:endParaRPr>
          </a:p>
          <a:p>
            <a:pPr>
              <a:buClr>
                <a:srgbClr val="E2001A"/>
              </a:buClr>
            </a:pPr>
            <a:r>
              <a:rPr lang="en-US" sz="1800" dirty="0" err="1" smtClean="0">
                <a:sym typeface="Symbol" charset="0"/>
              </a:rPr>
              <a:t>Diskrete</a:t>
            </a:r>
            <a:r>
              <a:rPr lang="en-US" sz="1800" dirty="0" smtClean="0">
                <a:sym typeface="Symbol" charset="0"/>
              </a:rPr>
              <a:t> </a:t>
            </a:r>
            <a:r>
              <a:rPr lang="en-US" sz="1800" dirty="0" err="1" smtClean="0">
                <a:sym typeface="Symbol" charset="0"/>
              </a:rPr>
              <a:t>Frequenzen</a:t>
            </a:r>
            <a:r>
              <a:rPr lang="en-US" sz="1800" dirty="0" smtClean="0">
                <a:sym typeface="Symbol" charset="0"/>
              </a:rPr>
              <a:t> </a:t>
            </a:r>
            <a:r>
              <a:rPr lang="en-US" sz="1800" dirty="0" err="1" smtClean="0">
                <a:sym typeface="Symbol" charset="0"/>
              </a:rPr>
              <a:t>f</a:t>
            </a:r>
            <a:r>
              <a:rPr lang="en-US" sz="1800" baseline="-25000" dirty="0" err="1" smtClean="0">
                <a:sym typeface="Symbol" charset="0"/>
              </a:rPr>
              <a:t>Tm</a:t>
            </a:r>
            <a:endParaRPr lang="en-US" sz="1800" baseline="-25000" dirty="0" smtClean="0">
              <a:sym typeface="Symbo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023230" y="4779150"/>
            <a:ext cx="2064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ym typeface="Symbol" charset="0"/>
              </a:rPr>
              <a:t>Beispiel</a:t>
            </a:r>
            <a:r>
              <a:rPr lang="en-US" dirty="0" smtClean="0">
                <a:sym typeface="Symbol" charset="0"/>
              </a:rPr>
              <a:t>: f</a:t>
            </a:r>
            <a:r>
              <a:rPr lang="en-US" baseline="-25000" dirty="0">
                <a:sym typeface="Symbol" charset="0"/>
              </a:rPr>
              <a:t>T</a:t>
            </a:r>
            <a:r>
              <a:rPr lang="en-US" baseline="-25000" dirty="0" smtClean="0">
                <a:sym typeface="Symbol" charset="0"/>
              </a:rPr>
              <a:t>2</a:t>
            </a:r>
            <a:r>
              <a:rPr lang="en-US" dirty="0" smtClean="0">
                <a:sym typeface="Symbol" charset="0"/>
              </a:rPr>
              <a:t> = 2 f</a:t>
            </a:r>
            <a:r>
              <a:rPr lang="en-US" baseline="-25000" dirty="0">
                <a:sym typeface="Symbol" charset="0"/>
              </a:rPr>
              <a:t>T</a:t>
            </a:r>
            <a:r>
              <a:rPr lang="en-US" baseline="-25000" dirty="0" smtClean="0">
                <a:sym typeface="Symbol" charset="0"/>
              </a:rPr>
              <a:t>1</a:t>
            </a:r>
            <a:r>
              <a:rPr lang="en-US" dirty="0" smtClean="0">
                <a:sym typeface="Symbol" charset="0"/>
              </a:rPr>
              <a:t> </a:t>
            </a:r>
            <a:endParaRPr lang="de-DE" dirty="0"/>
          </a:p>
        </p:txBody>
      </p:sp>
      <p:grpSp>
        <p:nvGrpSpPr>
          <p:cNvPr id="10" name="Gruppierung 9"/>
          <p:cNvGrpSpPr/>
          <p:nvPr/>
        </p:nvGrpSpPr>
        <p:grpSpPr>
          <a:xfrm>
            <a:off x="7923330" y="3113965"/>
            <a:ext cx="1044785" cy="1035115"/>
            <a:chOff x="6753200" y="4959170"/>
            <a:chExt cx="1044785" cy="1035115"/>
          </a:xfrm>
        </p:grpSpPr>
        <p:pic>
          <p:nvPicPr>
            <p:cNvPr id="11" name="Bild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3200" y="4959170"/>
              <a:ext cx="889000" cy="889000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6933220" y="5624953"/>
              <a:ext cx="86476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Ü2.3.1</a:t>
              </a:r>
              <a:endParaRPr lang="de-DE" dirty="0"/>
            </a:p>
          </p:txBody>
        </p:sp>
      </p:grp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527045"/>
              </p:ext>
            </p:extLst>
          </p:nvPr>
        </p:nvGraphicFramePr>
        <p:xfrm>
          <a:off x="1082570" y="2123855"/>
          <a:ext cx="2937175" cy="45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Formel" r:id="rId5" imgW="1574800" imgH="241300" progId="Equation.3">
                  <p:embed/>
                </p:oleObj>
              </mc:Choice>
              <mc:Fallback>
                <p:oleObj name="Formel" r:id="rId5" imgW="1574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2570" y="2123855"/>
                        <a:ext cx="2937175" cy="450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570" y="2708920"/>
            <a:ext cx="5808095" cy="245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26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670" y="4284095"/>
            <a:ext cx="3379800" cy="1885467"/>
          </a:xfrm>
          <a:prstGeom prst="rect">
            <a:avLst/>
          </a:prstGeom>
        </p:spPr>
      </p:pic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401190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smtClean="0"/>
              <a:t>Frequenzumtastung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Spektrum</a:t>
            </a:r>
            <a:endParaRPr lang="en-US" dirty="0" smtClean="0"/>
          </a:p>
          <a:p>
            <a:pPr>
              <a:lnSpc>
                <a:spcPct val="140000"/>
              </a:lnSpc>
              <a:buClr>
                <a:srgbClr val="E2001A"/>
              </a:buClr>
            </a:pPr>
            <a:r>
              <a:rPr lang="en-US" sz="2000" dirty="0" err="1">
                <a:sym typeface="Symbol" charset="0"/>
              </a:rPr>
              <a:t>Frequenzhub</a:t>
            </a:r>
            <a:r>
              <a:rPr lang="en-US" sz="2000" dirty="0">
                <a:sym typeface="Symbol" charset="0"/>
              </a:rPr>
              <a:t>: </a:t>
            </a:r>
            <a:r>
              <a:rPr lang="en-US" sz="2000" dirty="0" err="1">
                <a:sym typeface="Symbol" charset="0"/>
              </a:rPr>
              <a:t>Abstand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zwischen</a:t>
            </a:r>
            <a:r>
              <a:rPr lang="en-US" sz="2000" dirty="0">
                <a:sym typeface="Symbol" charset="0"/>
              </a:rPr>
              <a:t> den </a:t>
            </a:r>
            <a:r>
              <a:rPr lang="en-US" sz="2000" dirty="0" err="1">
                <a:sym typeface="Symbol" charset="0"/>
              </a:rPr>
              <a:t>diskreten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Frequenzen</a:t>
            </a:r>
            <a:endParaRPr lang="en-US" sz="2000" dirty="0">
              <a:sym typeface="Symbol" charset="0"/>
            </a:endParaRPr>
          </a:p>
          <a:p>
            <a:pPr>
              <a:lnSpc>
                <a:spcPct val="140000"/>
              </a:lnSpc>
              <a:buClr>
                <a:srgbClr val="E2001A"/>
              </a:buClr>
            </a:pPr>
            <a:r>
              <a:rPr lang="en-US" sz="2000" dirty="0">
                <a:sym typeface="Symbol" charset="0"/>
              </a:rPr>
              <a:t>Hub </a:t>
            </a:r>
            <a:r>
              <a:rPr lang="en-US" sz="2000" dirty="0" err="1">
                <a:sym typeface="Symbol" charset="0"/>
              </a:rPr>
              <a:t>bestimmt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 err="1">
                <a:sym typeface="Symbol" charset="0"/>
              </a:rPr>
              <a:t>Bandbreite</a:t>
            </a:r>
            <a:endParaRPr lang="en-US" sz="2000" dirty="0">
              <a:sym typeface="Symbol" charset="0"/>
            </a:endParaRPr>
          </a:p>
          <a:p>
            <a:pPr>
              <a:lnSpc>
                <a:spcPct val="140000"/>
              </a:lnSpc>
              <a:buClr>
                <a:srgbClr val="E2001A"/>
              </a:buClr>
            </a:pPr>
            <a:r>
              <a:rPr lang="en-US" sz="2000" dirty="0" err="1">
                <a:sym typeface="Symbol" charset="0"/>
              </a:rPr>
              <a:t>Modulationsindex</a:t>
            </a:r>
            <a:r>
              <a:rPr lang="en-US" sz="2000" dirty="0">
                <a:sym typeface="Symbol" charset="0"/>
              </a:rPr>
              <a:t>: Hub/</a:t>
            </a:r>
            <a:r>
              <a:rPr lang="en-US" sz="2000" dirty="0" smtClean="0">
                <a:sym typeface="Symbol" charset="0"/>
              </a:rPr>
              <a:t>Bitrate</a:t>
            </a:r>
          </a:p>
          <a:p>
            <a:pPr>
              <a:lnSpc>
                <a:spcPct val="140000"/>
              </a:lnSpc>
              <a:buClr>
                <a:srgbClr val="E2001A"/>
              </a:buClr>
            </a:pPr>
            <a:r>
              <a:rPr lang="en-US" sz="2000" dirty="0" err="1" smtClean="0">
                <a:sym typeface="Symbol" charset="0"/>
              </a:rPr>
              <a:t>Bedeutung</a:t>
            </a:r>
            <a:r>
              <a:rPr lang="en-US" sz="2000" dirty="0" smtClean="0">
                <a:sym typeface="Symbol" charset="0"/>
              </a:rPr>
              <a:t> des </a:t>
            </a:r>
            <a:r>
              <a:rPr lang="en-US" sz="2000" dirty="0" err="1" smtClean="0">
                <a:sym typeface="Symbol" charset="0"/>
              </a:rPr>
              <a:t>kontinuierlichen</a:t>
            </a:r>
            <a:r>
              <a:rPr lang="en-US" sz="2000" dirty="0" smtClean="0">
                <a:sym typeface="Symbol" charset="0"/>
              </a:rPr>
              <a:t> </a:t>
            </a:r>
            <a:r>
              <a:rPr lang="en-US" sz="2000" dirty="0" err="1" smtClean="0">
                <a:sym typeface="Symbol" charset="0"/>
              </a:rPr>
              <a:t>Übergangs</a:t>
            </a:r>
            <a:r>
              <a:rPr lang="en-US" sz="2000" dirty="0" smtClean="0">
                <a:sym typeface="Symbol" charset="0"/>
              </a:rPr>
              <a:t> </a:t>
            </a:r>
            <a:r>
              <a:rPr lang="en-US" sz="2000" dirty="0" err="1" smtClean="0">
                <a:sym typeface="Symbol" charset="0"/>
              </a:rPr>
              <a:t>zwischen</a:t>
            </a:r>
            <a:r>
              <a:rPr lang="en-US" sz="2000" dirty="0" smtClean="0">
                <a:sym typeface="Symbol" charset="0"/>
              </a:rPr>
              <a:t> den </a:t>
            </a:r>
            <a:r>
              <a:rPr lang="en-US" sz="2000" dirty="0" err="1" smtClean="0">
                <a:sym typeface="Symbol" charset="0"/>
              </a:rPr>
              <a:t>Frequenzen</a:t>
            </a:r>
            <a:r>
              <a:rPr lang="en-US" sz="2000" dirty="0" smtClean="0">
                <a:sym typeface="Symbol" charset="0"/>
              </a:rPr>
              <a:t> (</a:t>
            </a:r>
            <a:r>
              <a:rPr lang="en-US" sz="2000" dirty="0" err="1" smtClean="0">
                <a:sym typeface="Symbol" charset="0"/>
              </a:rPr>
              <a:t>ohne</a:t>
            </a:r>
            <a:r>
              <a:rPr lang="en-US" sz="2000" dirty="0" smtClean="0">
                <a:sym typeface="Symbol" charset="0"/>
              </a:rPr>
              <a:t> </a:t>
            </a:r>
            <a:r>
              <a:rPr lang="en-US" sz="2000" dirty="0" err="1" smtClean="0">
                <a:sym typeface="Symbol" charset="0"/>
              </a:rPr>
              <a:t>Phasensprünge</a:t>
            </a:r>
            <a:r>
              <a:rPr lang="en-US" sz="2000" dirty="0" smtClean="0">
                <a:sym typeface="Symbol" charset="0"/>
              </a:rPr>
              <a:t>)?</a:t>
            </a:r>
            <a:endParaRPr lang="en-US" sz="2000" dirty="0">
              <a:sym typeface="Symbol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862990" y="4149080"/>
            <a:ext cx="5270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dirty="0">
                <a:solidFill>
                  <a:srgbClr val="E2001A"/>
                </a:solidFill>
              </a:rPr>
              <a:t>?</a:t>
            </a:r>
          </a:p>
        </p:txBody>
      </p:sp>
      <p:grpSp>
        <p:nvGrpSpPr>
          <p:cNvPr id="8" name="Gruppierung 7"/>
          <p:cNvGrpSpPr/>
          <p:nvPr/>
        </p:nvGrpSpPr>
        <p:grpSpPr>
          <a:xfrm>
            <a:off x="6483170" y="4824155"/>
            <a:ext cx="864765" cy="1044407"/>
            <a:chOff x="6483170" y="4824155"/>
            <a:chExt cx="864765" cy="1044407"/>
          </a:xfrm>
        </p:grpSpPr>
        <p:sp>
          <p:nvSpPr>
            <p:cNvPr id="9" name="Textfeld 8"/>
            <p:cNvSpPr txBox="1"/>
            <p:nvPr/>
          </p:nvSpPr>
          <p:spPr>
            <a:xfrm>
              <a:off x="6483170" y="5499230"/>
              <a:ext cx="864765" cy="369332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Ü2.3.2</a:t>
              </a:r>
              <a:endParaRPr lang="de-DE" dirty="0"/>
            </a:p>
          </p:txBody>
        </p:sp>
        <p:pic>
          <p:nvPicPr>
            <p:cNvPr id="13" name="Bild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3190" y="4824155"/>
              <a:ext cx="570469" cy="630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1724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ere Präsentation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BFBFBF"/>
      </a:folHlink>
    </a:clrScheme>
    <a:fontScheme name="Leere Präsentatio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413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413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703</Words>
  <Characters>0</Characters>
  <Application>Microsoft Macintosh PowerPoint</Application>
  <PresentationFormat>A4-Papier (210x297 mm)</PresentationFormat>
  <Lines>0</Lines>
  <Paragraphs>201</Paragraphs>
  <Slides>21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Leere Präsentation</vt:lpstr>
      <vt:lpstr>Formel</vt:lpstr>
      <vt:lpstr>Kommunikationstechnik B  Teil 2 – Digitale Modulationsverfahren </vt:lpstr>
      <vt:lpstr>Digitale Modulationsverfahren </vt:lpstr>
      <vt:lpstr>Inhalt</vt:lpstr>
      <vt:lpstr>Amplitudenumtastung</vt:lpstr>
      <vt:lpstr>Amplitudenumtastung</vt:lpstr>
      <vt:lpstr>Amplitudenumtastung</vt:lpstr>
      <vt:lpstr>Inhalt</vt:lpstr>
      <vt:lpstr>Frequenzumtastung </vt:lpstr>
      <vt:lpstr>Frequenzumtastung</vt:lpstr>
      <vt:lpstr>Frequenzumtastung</vt:lpstr>
      <vt:lpstr>Minimum Shift Keying</vt:lpstr>
      <vt:lpstr>Inhalt</vt:lpstr>
      <vt:lpstr>Phasenumtastung </vt:lpstr>
      <vt:lpstr>Phasenumtastung</vt:lpstr>
      <vt:lpstr>Phasenumtastung: QPSK</vt:lpstr>
      <vt:lpstr>Beispiel: QPSK</vt:lpstr>
      <vt:lpstr>QPSK Sender</vt:lpstr>
      <vt:lpstr>QPSK Empfänger</vt:lpstr>
      <vt:lpstr>Inhalt</vt:lpstr>
      <vt:lpstr>Quadraturamplitudenmodulation (QAM)</vt:lpstr>
      <vt:lpstr>Kommunikationstechnik 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Stephan Rupp</dc:creator>
  <cp:keywords/>
  <dc:description/>
  <cp:lastModifiedBy>Stephan Rupp</cp:lastModifiedBy>
  <cp:revision>296</cp:revision>
  <cp:lastPrinted>2014-04-05T10:32:31Z</cp:lastPrinted>
  <dcterms:modified xsi:type="dcterms:W3CDTF">2014-05-18T06:39:56Z</dcterms:modified>
</cp:coreProperties>
</file>