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21"/>
  </p:notesMasterIdLst>
  <p:sldIdLst>
    <p:sldId id="256" r:id="rId2"/>
    <p:sldId id="319" r:id="rId3"/>
    <p:sldId id="522" r:id="rId4"/>
    <p:sldId id="523" r:id="rId5"/>
    <p:sldId id="538" r:id="rId6"/>
    <p:sldId id="535" r:id="rId7"/>
    <p:sldId id="524" r:id="rId8"/>
    <p:sldId id="536" r:id="rId9"/>
    <p:sldId id="526" r:id="rId10"/>
    <p:sldId id="540" r:id="rId11"/>
    <p:sldId id="537" r:id="rId12"/>
    <p:sldId id="530" r:id="rId13"/>
    <p:sldId id="539" r:id="rId14"/>
    <p:sldId id="541" r:id="rId15"/>
    <p:sldId id="544" r:id="rId16"/>
    <p:sldId id="542" r:id="rId17"/>
    <p:sldId id="546" r:id="rId18"/>
    <p:sldId id="545" r:id="rId19"/>
    <p:sldId id="509" r:id="rId20"/>
  </p:sldIdLst>
  <p:sldSz cx="9906000" cy="6858000" type="A4"/>
  <p:notesSz cx="6858000" cy="9144000"/>
  <p:defaultTextStyle>
    <a:defPPr>
      <a:defRPr lang="en-US"/>
    </a:defPPr>
    <a:lvl1pPr algn="l" rtl="0" fontAlgn="base">
      <a:spcBef>
        <a:spcPts val="413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1pPr>
    <a:lvl2pPr marL="457200" algn="l" rtl="0" fontAlgn="base">
      <a:spcBef>
        <a:spcPts val="413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2pPr>
    <a:lvl3pPr marL="914400" algn="l" rtl="0" fontAlgn="base">
      <a:spcBef>
        <a:spcPts val="413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3pPr>
    <a:lvl4pPr marL="1371600" algn="l" rtl="0" fontAlgn="base">
      <a:spcBef>
        <a:spcPts val="413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4pPr>
    <a:lvl5pPr marL="1828800" algn="l" rtl="0" fontAlgn="base">
      <a:spcBef>
        <a:spcPts val="413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AF52"/>
    <a:srgbClr val="E2001A"/>
    <a:srgbClr val="5C6971"/>
    <a:srgbClr val="FFFF66"/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494" autoAdjust="0"/>
  </p:normalViewPr>
  <p:slideViewPr>
    <p:cSldViewPr>
      <p:cViewPr>
        <p:scale>
          <a:sx n="125" d="100"/>
          <a:sy n="125" d="100"/>
        </p:scale>
        <p:origin x="-1240" y="-224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56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2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03763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073882" y="6399330"/>
            <a:ext cx="284163" cy="279400"/>
          </a:xfrm>
        </p:spPr>
        <p:txBody>
          <a:bodyPr/>
          <a:lstStyle>
            <a:lvl1pPr>
              <a:defRPr/>
            </a:lvl1pPr>
          </a:lstStyle>
          <a:p>
            <a:fld id="{A371995E-4ED6-43CD-B6A5-E34F11F9751A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30200"/>
            <a:ext cx="8534400" cy="469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91413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977900"/>
            <a:ext cx="8534400" cy="541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charset="0"/>
              </a:rPr>
              <a:t>Second level</a:t>
            </a:r>
          </a:p>
          <a:p>
            <a:pPr lvl="2"/>
            <a:r>
              <a:rPr lang="en-US" smtClean="0">
                <a:sym typeface="Arial" charset="0"/>
              </a:rPr>
              <a:t>Third level</a:t>
            </a:r>
          </a:p>
          <a:p>
            <a:pPr lvl="3"/>
            <a:r>
              <a:rPr lang="en-US" smtClean="0">
                <a:sym typeface="Arial" charset="0"/>
              </a:rPr>
              <a:t>Fourth level</a:t>
            </a:r>
          </a:p>
          <a:p>
            <a:pPr lvl="4"/>
            <a:r>
              <a:rPr lang="en-US" smtClean="0">
                <a:sym typeface="Arial" charset="0"/>
              </a:rPr>
              <a:t>Fifth level</a:t>
            </a:r>
          </a:p>
        </p:txBody>
      </p:sp>
      <p:sp>
        <p:nvSpPr>
          <p:cNvPr id="2051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5028877" y="6399330"/>
            <a:ext cx="284163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200">
                <a:solidFill>
                  <a:schemeClr val="tx1"/>
                </a:solidFill>
                <a:cs typeface="Arial" charset="0"/>
              </a:defRPr>
            </a:lvl1pPr>
          </a:lstStyle>
          <a:p>
            <a:fld id="{BA97FCF7-B80B-422F-BECD-C37B9F1AEEC4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6" name="Rectangle 3"/>
          <p:cNvSpPr>
            <a:spLocks/>
          </p:cNvSpPr>
          <p:nvPr/>
        </p:nvSpPr>
        <p:spPr bwMode="auto">
          <a:xfrm>
            <a:off x="767535" y="6399330"/>
            <a:ext cx="3992689" cy="184666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200" dirty="0" smtClean="0">
                <a:solidFill>
                  <a:schemeClr val="tx1"/>
                </a:solidFill>
                <a:cs typeface="Arial" charset="0"/>
              </a:rPr>
              <a:t>Kommunikationstechnik</a:t>
            </a:r>
            <a:r>
              <a:rPr lang="en-US" sz="1200" baseline="0" dirty="0" smtClean="0">
                <a:solidFill>
                  <a:schemeClr val="tx1"/>
                </a:solidFill>
                <a:cs typeface="Arial" charset="0"/>
              </a:rPr>
              <a:t> B</a:t>
            </a:r>
            <a:r>
              <a:rPr lang="en-US" sz="1200" dirty="0" smtClean="0">
                <a:solidFill>
                  <a:schemeClr val="tx1"/>
                </a:solidFill>
                <a:cs typeface="Arial" charset="0"/>
              </a:rPr>
              <a:t>1, </a:t>
            </a:r>
            <a:r>
              <a:rPr lang="en-US" sz="1200" dirty="0">
                <a:solidFill>
                  <a:schemeClr val="tx1"/>
                </a:solidFill>
                <a:cs typeface="Arial" charset="0"/>
              </a:rPr>
              <a:t>S. </a:t>
            </a:r>
            <a:r>
              <a:rPr lang="en-US" sz="1200" dirty="0" smtClean="0">
                <a:solidFill>
                  <a:schemeClr val="tx1"/>
                </a:solidFill>
                <a:cs typeface="Arial" charset="0"/>
              </a:rPr>
              <a:t>Rupp, A. </a:t>
            </a:r>
            <a:r>
              <a:rPr lang="en-US" sz="1200" dirty="0" err="1" smtClean="0">
                <a:solidFill>
                  <a:schemeClr val="tx1"/>
                </a:solidFill>
                <a:cs typeface="Arial" charset="0"/>
              </a:rPr>
              <a:t>Gärtner-Niemann</a:t>
            </a:r>
            <a:endParaRPr lang="en-US" sz="12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6528175" y="6399330"/>
            <a:ext cx="2684263" cy="184666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200" dirty="0">
                <a:solidFill>
                  <a:schemeClr val="tx1"/>
                </a:solidFill>
                <a:cs typeface="Arial" charset="0"/>
              </a:rPr>
              <a:t>4</a:t>
            </a:r>
            <a:r>
              <a:rPr lang="en-US" sz="1200" dirty="0" smtClean="0">
                <a:solidFill>
                  <a:schemeClr val="tx1"/>
                </a:solidFill>
                <a:cs typeface="Arial" charset="0"/>
              </a:rPr>
              <a:t>. </a:t>
            </a:r>
            <a:r>
              <a:rPr lang="en-US" sz="1200" dirty="0">
                <a:solidFill>
                  <a:schemeClr val="tx1"/>
                </a:solidFill>
                <a:cs typeface="Arial" charset="0"/>
              </a:rPr>
              <a:t>Semester, </a:t>
            </a:r>
            <a:r>
              <a:rPr lang="de-DE" sz="1200" noProof="0" dirty="0" smtClean="0">
                <a:solidFill>
                  <a:schemeClr val="tx1"/>
                </a:solidFill>
                <a:cs typeface="Arial" charset="0"/>
              </a:rPr>
              <a:t>Nachrichtentechnik</a:t>
            </a:r>
            <a:r>
              <a:rPr lang="en-US" sz="1200" dirty="0" smtClean="0">
                <a:solidFill>
                  <a:schemeClr val="tx1"/>
                </a:solidFill>
                <a:cs typeface="Arial" charset="0"/>
              </a:rPr>
              <a:t>, 2014</a:t>
            </a:r>
            <a:endParaRPr lang="en-US" sz="1200" dirty="0">
              <a:solidFill>
                <a:schemeClr val="tx1"/>
              </a:solidFill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ransition xmlns:p14="http://schemas.microsoft.com/office/powerpoint/2010/main"/>
  <p:hf hdr="0" ftr="0" dt="0"/>
  <p:txStyles>
    <p:titleStyle>
      <a:lvl1pPr marL="39688" algn="l" rtl="0" fontAlgn="base">
        <a:spcBef>
          <a:spcPct val="0"/>
        </a:spcBef>
        <a:spcAft>
          <a:spcPct val="0"/>
        </a:spcAft>
        <a:defRPr sz="2400">
          <a:solidFill>
            <a:srgbClr val="E2001A"/>
          </a:solidFill>
          <a:latin typeface="+mj-lt"/>
          <a:ea typeface="+mj-ea"/>
          <a:cs typeface="+mj-cs"/>
          <a:sym typeface="Arial" charset="0"/>
        </a:defRPr>
      </a:lvl1pPr>
      <a:lvl2pPr marL="39688" algn="l" rtl="0" fontAlgn="base">
        <a:spcBef>
          <a:spcPct val="0"/>
        </a:spcBef>
        <a:spcAft>
          <a:spcPct val="0"/>
        </a:spcAft>
        <a:defRPr sz="2400">
          <a:solidFill>
            <a:srgbClr val="E2001A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2pPr>
      <a:lvl3pPr marL="39688" algn="l" rtl="0" fontAlgn="base">
        <a:spcBef>
          <a:spcPct val="0"/>
        </a:spcBef>
        <a:spcAft>
          <a:spcPct val="0"/>
        </a:spcAft>
        <a:defRPr sz="2400">
          <a:solidFill>
            <a:srgbClr val="E2001A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3pPr>
      <a:lvl4pPr marL="39688" algn="l" rtl="0" fontAlgn="base">
        <a:spcBef>
          <a:spcPct val="0"/>
        </a:spcBef>
        <a:spcAft>
          <a:spcPct val="0"/>
        </a:spcAft>
        <a:defRPr sz="2400">
          <a:solidFill>
            <a:srgbClr val="E2001A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4pPr>
      <a:lvl5pPr marL="39688" algn="l" rtl="0" fontAlgn="base">
        <a:spcBef>
          <a:spcPct val="0"/>
        </a:spcBef>
        <a:spcAft>
          <a:spcPct val="0"/>
        </a:spcAft>
        <a:defRPr sz="2400">
          <a:solidFill>
            <a:srgbClr val="E2001A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5pPr>
      <a:lvl6pPr marL="496888" algn="l" rtl="0" fontAlgn="base">
        <a:spcBef>
          <a:spcPct val="0"/>
        </a:spcBef>
        <a:spcAft>
          <a:spcPct val="0"/>
        </a:spcAft>
        <a:defRPr sz="2400">
          <a:solidFill>
            <a:srgbClr val="E2001A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954088" algn="l" rtl="0" fontAlgn="base">
        <a:spcBef>
          <a:spcPct val="0"/>
        </a:spcBef>
        <a:spcAft>
          <a:spcPct val="0"/>
        </a:spcAft>
        <a:defRPr sz="2400">
          <a:solidFill>
            <a:srgbClr val="E2001A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1411288" algn="l" rtl="0" fontAlgn="base">
        <a:spcBef>
          <a:spcPct val="0"/>
        </a:spcBef>
        <a:spcAft>
          <a:spcPct val="0"/>
        </a:spcAft>
        <a:defRPr sz="2400">
          <a:solidFill>
            <a:srgbClr val="E2001A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1868488" algn="l" rtl="0" fontAlgn="base">
        <a:spcBef>
          <a:spcPct val="0"/>
        </a:spcBef>
        <a:spcAft>
          <a:spcPct val="0"/>
        </a:spcAft>
        <a:defRPr sz="2400">
          <a:solidFill>
            <a:srgbClr val="E2001A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marL="306388" indent="-304800" algn="l" rtl="0" fontAlgn="base">
        <a:spcBef>
          <a:spcPts val="700"/>
        </a:spcBef>
        <a:spcAft>
          <a:spcPct val="0"/>
        </a:spcAft>
        <a:buClr>
          <a:srgbClr val="5C6971"/>
        </a:buClr>
        <a:buSzPct val="100000"/>
        <a:buFont typeface="Arial" charset="0"/>
        <a:buChar char="•"/>
        <a:defRPr sz="2400">
          <a:solidFill>
            <a:srgbClr val="5C6971"/>
          </a:solidFill>
          <a:latin typeface="+mn-lt"/>
          <a:ea typeface="+mn-ea"/>
          <a:cs typeface="+mn-cs"/>
          <a:sym typeface="Arial" charset="0"/>
        </a:defRPr>
      </a:lvl1pPr>
      <a:lvl2pPr marL="730250" indent="-284163" algn="l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31888" indent="-230188" algn="l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5509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19700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24272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8844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3416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7988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5" Type="http://schemas.openxmlformats.org/officeDocument/2006/relationships/image" Target="../media/image19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2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5" Type="http://schemas.openxmlformats.org/officeDocument/2006/relationships/image" Target="../media/image27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6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812540" y="1808820"/>
            <a:ext cx="8534400" cy="533515"/>
          </a:xfrm>
          <a:ln/>
        </p:spPr>
        <p:txBody>
          <a:bodyPr rIns="132026"/>
          <a:lstStyle/>
          <a:p>
            <a:r>
              <a:rPr lang="en-US" sz="3200" dirty="0" smtClean="0"/>
              <a:t>Kommunikationstechnik B </a:t>
            </a:r>
            <a:br>
              <a:rPr lang="en-US" sz="3200" dirty="0" smtClean="0"/>
            </a:br>
            <a:r>
              <a:rPr lang="en-US" sz="3200" dirty="0" smtClean="0"/>
              <a:t>Teil 3 – </a:t>
            </a:r>
            <a:r>
              <a:rPr lang="de-DE" sz="3200" dirty="0" smtClean="0"/>
              <a:t>Signalverarbeitung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idx="1"/>
          </p:nvPr>
        </p:nvSpPr>
        <p:spPr>
          <a:xfrm>
            <a:off x="902550" y="3023955"/>
            <a:ext cx="8393850" cy="1125125"/>
          </a:xfrm>
          <a:ln/>
        </p:spPr>
        <p:txBody>
          <a:bodyPr rIns="132080"/>
          <a:lstStyle/>
          <a:p>
            <a:pPr marL="0" indent="0">
              <a:buNone/>
            </a:pPr>
            <a:r>
              <a:rPr lang="en-US" dirty="0"/>
              <a:t>Stephan Rupp</a:t>
            </a:r>
          </a:p>
          <a:p>
            <a:pPr marL="0" indent="0">
              <a:buNone/>
            </a:pPr>
            <a:r>
              <a:rPr lang="de-DE" dirty="0" smtClean="0"/>
              <a:t>Nachrichtentechnik</a:t>
            </a:r>
            <a:endParaRPr lang="de-DE" dirty="0"/>
          </a:p>
        </p:txBody>
      </p:sp>
      <p:pic>
        <p:nvPicPr>
          <p:cNvPr id="3073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00600"/>
            <a:ext cx="9906000" cy="1654175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/>
          </p:cNvSpPr>
          <p:nvPr/>
        </p:nvSpPr>
        <p:spPr bwMode="auto">
          <a:xfrm>
            <a:off x="0" y="5434013"/>
            <a:ext cx="99187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67367" bIns="38100"/>
          <a:lstStyle/>
          <a:p>
            <a:pPr algn="ctr">
              <a:spcBef>
                <a:spcPct val="0"/>
              </a:spcBef>
            </a:pPr>
            <a:r>
              <a:rPr lang="en-US" sz="2000">
                <a:solidFill>
                  <a:srgbClr val="FFFFFF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www.dhbw-stuttgart.de </a:t>
            </a:r>
          </a:p>
        </p:txBody>
      </p:sp>
      <p:pic>
        <p:nvPicPr>
          <p:cNvPr id="3075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520" y="368660"/>
            <a:ext cx="4519613" cy="719137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10125" y="6354324"/>
            <a:ext cx="284163" cy="313175"/>
          </a:xfrm>
        </p:spPr>
        <p:txBody>
          <a:bodyPr/>
          <a:lstStyle/>
          <a:p>
            <a:fld id="{43D6280E-394E-4341-896C-35DB9E220FB5}" type="slidenum">
              <a:rPr lang="en-US"/>
              <a:pPr/>
              <a:t>10</a:t>
            </a:fld>
            <a:endParaRPr lang="en-US" dirty="0"/>
          </a:p>
        </p:txBody>
      </p:sp>
      <p:pic>
        <p:nvPicPr>
          <p:cNvPr id="9217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22530" y="278650"/>
            <a:ext cx="8573870" cy="521450"/>
          </a:xfrm>
          <a:ln/>
        </p:spPr>
        <p:txBody>
          <a:bodyPr rIns="132026"/>
          <a:lstStyle/>
          <a:p>
            <a:r>
              <a:rPr lang="en-US" dirty="0" smtClean="0"/>
              <a:t>Infinite Impulse Response (IIR)</a:t>
            </a:r>
            <a:endParaRPr lang="en-US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  <a:buNone/>
            </a:pPr>
            <a:r>
              <a:rPr lang="en-US" dirty="0" smtClean="0"/>
              <a:t>IIR-Filter: </a:t>
            </a:r>
            <a:endParaRPr lang="es-ES_tradnl" sz="1800" dirty="0" smtClean="0"/>
          </a:p>
          <a:p>
            <a:pPr marL="0" indent="0">
              <a:lnSpc>
                <a:spcPct val="150000"/>
              </a:lnSpc>
              <a:buClr>
                <a:srgbClr val="E2001A"/>
              </a:buClr>
              <a:buSzTx/>
              <a:buNone/>
            </a:pPr>
            <a:endParaRPr lang="es-ES_tradnl" sz="1800" dirty="0"/>
          </a:p>
          <a:p>
            <a:pPr marL="0" indent="0">
              <a:lnSpc>
                <a:spcPct val="150000"/>
              </a:lnSpc>
              <a:buClr>
                <a:srgbClr val="E2001A"/>
              </a:buClr>
              <a:buSzTx/>
              <a:buNone/>
            </a:pPr>
            <a:r>
              <a:rPr lang="es-ES_tradnl" sz="1800" dirty="0" smtClean="0"/>
              <a:t>		</a:t>
            </a:r>
          </a:p>
          <a:p>
            <a:pPr marL="0" indent="0">
              <a:lnSpc>
                <a:spcPct val="150000"/>
              </a:lnSpc>
              <a:buClr>
                <a:srgbClr val="E2001A"/>
              </a:buClr>
              <a:buSzTx/>
              <a:buNone/>
            </a:pPr>
            <a:endParaRPr lang="es-ES_tradnl" sz="1800" dirty="0"/>
          </a:p>
          <a:p>
            <a:pPr marL="0" indent="0">
              <a:lnSpc>
                <a:spcPct val="150000"/>
              </a:lnSpc>
              <a:buClr>
                <a:srgbClr val="E2001A"/>
              </a:buClr>
              <a:buSzTx/>
              <a:buNone/>
            </a:pPr>
            <a:endParaRPr lang="es-ES_tradnl" sz="1800" dirty="0" smtClean="0"/>
          </a:p>
          <a:p>
            <a:pPr marL="0" indent="0">
              <a:lnSpc>
                <a:spcPct val="150000"/>
              </a:lnSpc>
              <a:buClr>
                <a:srgbClr val="E2001A"/>
              </a:buClr>
              <a:buSzTx/>
              <a:buNone/>
            </a:pPr>
            <a:endParaRPr lang="es-ES_tradnl" sz="1800" dirty="0"/>
          </a:p>
          <a:p>
            <a:pPr marL="0" indent="0">
              <a:lnSpc>
                <a:spcPct val="150000"/>
              </a:lnSpc>
              <a:buClr>
                <a:srgbClr val="E2001A"/>
              </a:buClr>
              <a:buSzTx/>
              <a:buNone/>
            </a:pPr>
            <a:endParaRPr lang="es-ES_tradnl" sz="1800" dirty="0" smtClean="0"/>
          </a:p>
          <a:p>
            <a:pPr marL="0" indent="0">
              <a:lnSpc>
                <a:spcPct val="150000"/>
              </a:lnSpc>
              <a:buClr>
                <a:srgbClr val="E2001A"/>
              </a:buClr>
              <a:buSzTx/>
              <a:buNone/>
            </a:pPr>
            <a:r>
              <a:rPr lang="es-ES_tradnl" sz="1800" dirty="0" err="1" smtClean="0"/>
              <a:t>Beispiel</a:t>
            </a:r>
            <a:r>
              <a:rPr lang="es-ES_tradnl" sz="1800" dirty="0" smtClean="0"/>
              <a:t>: y</a:t>
            </a:r>
            <a:r>
              <a:rPr lang="es-ES_tradnl" sz="1800" dirty="0"/>
              <a:t>[n] = a</a:t>
            </a:r>
            <a:r>
              <a:rPr lang="es-ES_tradnl" sz="1800" baseline="-25000" dirty="0"/>
              <a:t>0</a:t>
            </a:r>
            <a:r>
              <a:rPr lang="es-ES_tradnl" sz="1800" dirty="0"/>
              <a:t> ·x[n]   -  b</a:t>
            </a:r>
            <a:r>
              <a:rPr lang="es-ES_tradnl" sz="1800" baseline="-25000" dirty="0"/>
              <a:t>1</a:t>
            </a:r>
            <a:r>
              <a:rPr lang="es-ES_tradnl" sz="1800" dirty="0"/>
              <a:t> · y[n−1</a:t>
            </a:r>
            <a:r>
              <a:rPr lang="es-ES_tradnl" sz="1800" dirty="0" smtClean="0"/>
              <a:t>]</a:t>
            </a:r>
            <a:endParaRPr lang="es-ES_tradnl" sz="1800" dirty="0"/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es-ES_tradnl" sz="1800" dirty="0" err="1" smtClean="0"/>
              <a:t>Wahl</a:t>
            </a:r>
            <a:r>
              <a:rPr lang="es-ES_tradnl" sz="1800" dirty="0" smtClean="0"/>
              <a:t> der </a:t>
            </a:r>
            <a:r>
              <a:rPr lang="es-ES_tradnl" sz="1800" dirty="0" err="1" smtClean="0"/>
              <a:t>Koeffizienten</a:t>
            </a:r>
            <a:r>
              <a:rPr lang="es-ES_tradnl" sz="1800" dirty="0" smtClean="0"/>
              <a:t>?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es-ES_tradnl" sz="1800" dirty="0" err="1" smtClean="0"/>
              <a:t>Systemverhalten</a:t>
            </a:r>
            <a:r>
              <a:rPr lang="es-ES_tradnl" sz="1800" dirty="0" smtClean="0"/>
              <a:t>? </a:t>
            </a:r>
            <a:r>
              <a:rPr lang="es-ES_tradnl" sz="1800" dirty="0" err="1" smtClean="0"/>
              <a:t>Stabilität</a:t>
            </a:r>
            <a:r>
              <a:rPr lang="es-ES_tradnl" sz="1800" dirty="0" smtClean="0"/>
              <a:t>?</a:t>
            </a:r>
            <a:endParaRPr lang="de-DE" sz="1800" dirty="0" smtClean="0"/>
          </a:p>
        </p:txBody>
      </p:sp>
      <p:grpSp>
        <p:nvGrpSpPr>
          <p:cNvPr id="2" name="Gruppierung 1"/>
          <p:cNvGrpSpPr/>
          <p:nvPr/>
        </p:nvGrpSpPr>
        <p:grpSpPr>
          <a:xfrm>
            <a:off x="8598405" y="4779150"/>
            <a:ext cx="784212" cy="1179422"/>
            <a:chOff x="8508395" y="3023955"/>
            <a:chExt cx="784212" cy="1179422"/>
          </a:xfrm>
        </p:grpSpPr>
        <p:sp>
          <p:nvSpPr>
            <p:cNvPr id="10" name="Textfeld 9"/>
            <p:cNvSpPr txBox="1"/>
            <p:nvPr/>
          </p:nvSpPr>
          <p:spPr>
            <a:xfrm>
              <a:off x="8508395" y="3834045"/>
              <a:ext cx="672254" cy="369332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Ü3.3</a:t>
              </a:r>
              <a:endParaRPr lang="de-DE" dirty="0"/>
            </a:p>
          </p:txBody>
        </p:sp>
        <p:pic>
          <p:nvPicPr>
            <p:cNvPr id="11" name="Bild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08395" y="3023955"/>
              <a:ext cx="784212" cy="765085"/>
            </a:xfrm>
            <a:prstGeom prst="rect">
              <a:avLst/>
            </a:prstGeom>
          </p:spPr>
        </p:pic>
      </p:grpSp>
      <p:grpSp>
        <p:nvGrpSpPr>
          <p:cNvPr id="4" name="Gruppierung 3"/>
          <p:cNvGrpSpPr/>
          <p:nvPr/>
        </p:nvGrpSpPr>
        <p:grpSpPr>
          <a:xfrm>
            <a:off x="2252700" y="1673805"/>
            <a:ext cx="5773719" cy="1069615"/>
            <a:chOff x="1937665" y="2168859"/>
            <a:chExt cx="5773719" cy="1069615"/>
          </a:xfrm>
        </p:grpSpPr>
        <p:sp>
          <p:nvSpPr>
            <p:cNvPr id="12" name="Rechteck 11"/>
            <p:cNvSpPr/>
            <p:nvPr/>
          </p:nvSpPr>
          <p:spPr>
            <a:xfrm>
              <a:off x="2522730" y="2483894"/>
              <a:ext cx="5821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dirty="0"/>
                <a:t>x</a:t>
              </a:r>
              <a:r>
                <a:rPr lang="de-DE" dirty="0" smtClean="0"/>
                <a:t>(</a:t>
              </a:r>
              <a:r>
                <a:rPr lang="de-DE" dirty="0"/>
                <a:t>n</a:t>
              </a:r>
              <a:r>
                <a:rPr lang="de-DE" dirty="0" smtClean="0"/>
                <a:t>)</a:t>
              </a:r>
              <a:endParaRPr lang="de-DE" dirty="0"/>
            </a:p>
          </p:txBody>
        </p:sp>
        <p:cxnSp>
          <p:nvCxnSpPr>
            <p:cNvPr id="13" name="Gerade Verbindung mit Pfeil 12"/>
            <p:cNvCxnSpPr/>
            <p:nvPr/>
          </p:nvCxnSpPr>
          <p:spPr bwMode="auto">
            <a:xfrm>
              <a:off x="3287815" y="2708919"/>
              <a:ext cx="108012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4" name="Rectangle 148"/>
            <p:cNvSpPr>
              <a:spLocks noChangeArrowheads="1"/>
            </p:cNvSpPr>
            <p:nvPr/>
          </p:nvSpPr>
          <p:spPr bwMode="auto">
            <a:xfrm>
              <a:off x="4367935" y="2213865"/>
              <a:ext cx="1170130" cy="990110"/>
            </a:xfrm>
            <a:prstGeom prst="rect">
              <a:avLst/>
            </a:prstGeom>
            <a:solidFill>
              <a:schemeClr val="bg1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cxnSp>
          <p:nvCxnSpPr>
            <p:cNvPr id="15" name="Gerade Verbindung mit Pfeil 14"/>
            <p:cNvCxnSpPr/>
            <p:nvPr/>
          </p:nvCxnSpPr>
          <p:spPr bwMode="auto">
            <a:xfrm>
              <a:off x="5538065" y="2708919"/>
              <a:ext cx="108012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6" name="Rectangle 86"/>
            <p:cNvSpPr>
              <a:spLocks noChangeArrowheads="1"/>
            </p:cNvSpPr>
            <p:nvPr/>
          </p:nvSpPr>
          <p:spPr bwMode="auto">
            <a:xfrm>
              <a:off x="4412940" y="2393884"/>
              <a:ext cx="1080120" cy="844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System:</a:t>
              </a:r>
            </a:p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a</a:t>
              </a:r>
              <a:r>
                <a:rPr lang="en-US" baseline="-25000" dirty="0" err="1" smtClean="0">
                  <a:solidFill>
                    <a:schemeClr val="tx1"/>
                  </a:solidFill>
                </a:rPr>
                <a:t>k</a:t>
              </a:r>
              <a:r>
                <a:rPr lang="en-US" baseline="-25000" dirty="0" smtClean="0">
                  <a:solidFill>
                    <a:schemeClr val="tx1"/>
                  </a:solidFill>
                </a:rPr>
                <a:t>,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</a:rPr>
                <a:t>b</a:t>
              </a:r>
              <a:r>
                <a:rPr lang="en-US" baseline="-25000" dirty="0" err="1" smtClean="0">
                  <a:solidFill>
                    <a:schemeClr val="tx1"/>
                  </a:solidFill>
                </a:rPr>
                <a:t>l</a:t>
              </a:r>
              <a:r>
                <a:rPr lang="en-US" baseline="-25000" dirty="0" smtClean="0">
                  <a:solidFill>
                    <a:schemeClr val="tx1"/>
                  </a:solidFill>
                </a:rPr>
                <a:t>,</a:t>
              </a:r>
              <a:endParaRPr lang="en-US" baseline="-25000" dirty="0">
                <a:solidFill>
                  <a:schemeClr val="tx1"/>
                </a:solidFill>
              </a:endParaRPr>
            </a:p>
            <a:p>
              <a:pPr algn="ctr"/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7" name="Rechteck 16"/>
            <p:cNvSpPr/>
            <p:nvPr/>
          </p:nvSpPr>
          <p:spPr>
            <a:xfrm>
              <a:off x="6708195" y="2483894"/>
              <a:ext cx="59502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dirty="0" err="1"/>
                <a:t>y</a:t>
              </a:r>
              <a:r>
                <a:rPr lang="de-DE" dirty="0" smtClean="0"/>
                <a:t>(</a:t>
              </a:r>
              <a:r>
                <a:rPr lang="de-DE" dirty="0"/>
                <a:t>n</a:t>
              </a:r>
              <a:r>
                <a:rPr lang="de-DE" dirty="0" smtClean="0"/>
                <a:t>)</a:t>
              </a:r>
              <a:endParaRPr lang="de-DE" dirty="0"/>
            </a:p>
          </p:txBody>
        </p:sp>
        <p:sp>
          <p:nvSpPr>
            <p:cNvPr id="18" name="Rechteck 17"/>
            <p:cNvSpPr/>
            <p:nvPr/>
          </p:nvSpPr>
          <p:spPr>
            <a:xfrm>
              <a:off x="1937665" y="2168859"/>
              <a:ext cx="157637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600" dirty="0" smtClean="0"/>
                <a:t>Eingangssignal</a:t>
              </a:r>
              <a:endParaRPr lang="de-DE" sz="1600" dirty="0"/>
            </a:p>
          </p:txBody>
        </p:sp>
        <p:sp>
          <p:nvSpPr>
            <p:cNvPr id="19" name="Rechteck 18"/>
            <p:cNvSpPr/>
            <p:nvPr/>
          </p:nvSpPr>
          <p:spPr>
            <a:xfrm>
              <a:off x="6033120" y="2168859"/>
              <a:ext cx="163338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600" dirty="0" smtClean="0"/>
                <a:t>Ausgangssignal</a:t>
              </a:r>
              <a:endParaRPr lang="de-DE" sz="1600" dirty="0"/>
            </a:p>
          </p:txBody>
        </p:sp>
        <p:sp>
          <p:nvSpPr>
            <p:cNvPr id="20" name="Rechteck 19"/>
            <p:cNvSpPr/>
            <p:nvPr/>
          </p:nvSpPr>
          <p:spPr>
            <a:xfrm>
              <a:off x="6033120" y="2843934"/>
              <a:ext cx="167826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600" dirty="0" smtClean="0">
                  <a:solidFill>
                    <a:srgbClr val="5C6971"/>
                  </a:solidFill>
                </a:rPr>
                <a:t>(Systemantwort)</a:t>
              </a:r>
              <a:endParaRPr lang="de-DE" sz="1600" dirty="0">
                <a:solidFill>
                  <a:srgbClr val="5C6971"/>
                </a:solidFill>
              </a:endParaRPr>
            </a:p>
          </p:txBody>
        </p:sp>
      </p:grpSp>
      <p:pic>
        <p:nvPicPr>
          <p:cNvPr id="5" name="Bild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7604" y="3140856"/>
            <a:ext cx="3105345" cy="1076900"/>
          </a:xfrm>
          <a:prstGeom prst="rect">
            <a:avLst/>
          </a:prstGeom>
        </p:spPr>
      </p:pic>
      <p:sp>
        <p:nvSpPr>
          <p:cNvPr id="21" name="Rechteck 20"/>
          <p:cNvSpPr/>
          <p:nvPr/>
        </p:nvSpPr>
        <p:spPr>
          <a:xfrm>
            <a:off x="2522730" y="3429000"/>
            <a:ext cx="864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solidFill>
                  <a:srgbClr val="5C6971"/>
                </a:solidFill>
              </a:rPr>
              <a:t>Impuls</a:t>
            </a:r>
            <a:endParaRPr lang="de-DE" dirty="0">
              <a:solidFill>
                <a:srgbClr val="5C6971"/>
              </a:solidFill>
            </a:endParaRPr>
          </a:p>
        </p:txBody>
      </p:sp>
      <p:sp>
        <p:nvSpPr>
          <p:cNvPr id="22" name="Pfeil nach rechts 21"/>
          <p:cNvSpPr/>
          <p:nvPr/>
        </p:nvSpPr>
        <p:spPr bwMode="auto">
          <a:xfrm>
            <a:off x="4998005" y="3429000"/>
            <a:ext cx="495055" cy="405045"/>
          </a:xfrm>
          <a:prstGeom prst="rightArrow">
            <a:avLst/>
          </a:prstGeom>
          <a:solidFill>
            <a:srgbClr val="FFAF52"/>
          </a:solidFill>
          <a:ln w="9525" cap="flat" cmpd="sng" algn="ctr">
            <a:solidFill>
              <a:srgbClr val="E2001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413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6078125" y="5004175"/>
            <a:ext cx="5270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solidFill>
                  <a:srgbClr val="E2001A"/>
                </a:solidFill>
              </a:rPr>
              <a:t>?</a:t>
            </a:r>
            <a:endParaRPr lang="de-DE" sz="4800" dirty="0">
              <a:solidFill>
                <a:srgbClr val="E2001A"/>
              </a:solidFill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4772980" y="3834045"/>
            <a:ext cx="900101" cy="637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600" dirty="0">
                <a:solidFill>
                  <a:srgbClr val="5C6971"/>
                </a:solidFill>
              </a:rPr>
              <a:t>a</a:t>
            </a:r>
            <a:r>
              <a:rPr lang="de-DE" sz="1600" baseline="-25000" dirty="0" smtClean="0">
                <a:solidFill>
                  <a:srgbClr val="5C6971"/>
                </a:solidFill>
              </a:rPr>
              <a:t>0</a:t>
            </a:r>
            <a:r>
              <a:rPr lang="de-DE" sz="1600" dirty="0" smtClean="0">
                <a:solidFill>
                  <a:srgbClr val="5C6971"/>
                </a:solidFill>
              </a:rPr>
              <a:t>=1,8</a:t>
            </a:r>
          </a:p>
          <a:p>
            <a:pPr algn="ctr"/>
            <a:r>
              <a:rPr lang="de-DE" sz="1600" dirty="0">
                <a:solidFill>
                  <a:srgbClr val="5C6971"/>
                </a:solidFill>
              </a:rPr>
              <a:t>b</a:t>
            </a:r>
            <a:r>
              <a:rPr lang="de-DE" sz="1600" baseline="-25000" dirty="0" smtClean="0">
                <a:solidFill>
                  <a:srgbClr val="5C6971"/>
                </a:solidFill>
              </a:rPr>
              <a:t>1</a:t>
            </a:r>
            <a:r>
              <a:rPr lang="de-DE" sz="1600" dirty="0" smtClean="0">
                <a:solidFill>
                  <a:srgbClr val="5C6971"/>
                </a:solidFill>
              </a:rPr>
              <a:t>=0,8</a:t>
            </a:r>
            <a:endParaRPr lang="de-DE" sz="1600" dirty="0">
              <a:solidFill>
                <a:srgbClr val="5C6971"/>
              </a:solidFill>
            </a:endParaRPr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8115" y="3113965"/>
            <a:ext cx="3114632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4667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10125" y="6354324"/>
            <a:ext cx="284163" cy="313175"/>
          </a:xfrm>
        </p:spPr>
        <p:txBody>
          <a:bodyPr/>
          <a:lstStyle/>
          <a:p>
            <a:fld id="{43D6280E-394E-4341-896C-35DB9E220FB5}" type="slidenum">
              <a:rPr lang="en-US"/>
              <a:pPr/>
              <a:t>11</a:t>
            </a:fld>
            <a:endParaRPr lang="en-US" dirty="0"/>
          </a:p>
        </p:txBody>
      </p:sp>
      <p:pic>
        <p:nvPicPr>
          <p:cNvPr id="9217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22530" y="278650"/>
            <a:ext cx="8573870" cy="521450"/>
          </a:xfrm>
          <a:ln/>
        </p:spPr>
        <p:txBody>
          <a:bodyPr rIns="132026"/>
          <a:lstStyle/>
          <a:p>
            <a:r>
              <a:rPr lang="en-US" dirty="0" err="1" smtClean="0"/>
              <a:t>Inhalt</a:t>
            </a:r>
            <a:endParaRPr lang="en-US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  <a:buNone/>
            </a:pPr>
            <a:r>
              <a:rPr lang="en-US" dirty="0" err="1" smtClean="0"/>
              <a:t>Signalverarbeitung</a:t>
            </a:r>
            <a:endParaRPr lang="en-US" dirty="0" smtClean="0"/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dirty="0" smtClean="0"/>
              <a:t>Faltung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dirty="0" smtClean="0"/>
              <a:t>FIR-Filter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dirty="0" smtClean="0"/>
              <a:t>IIR-Filter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dirty="0" smtClean="0">
                <a:solidFill>
                  <a:srgbClr val="E2001A"/>
                </a:solidFill>
              </a:rPr>
              <a:t>Übertragungsfunktion</a:t>
            </a:r>
          </a:p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</a:pPr>
            <a:endParaRPr lang="de-DE" dirty="0" smtClean="0"/>
          </a:p>
          <a:p>
            <a:pPr marL="0" indent="0">
              <a:lnSpc>
                <a:spcPct val="150000"/>
              </a:lnSpc>
              <a:buClr>
                <a:srgbClr val="0000CC"/>
              </a:buClr>
              <a:buSzTx/>
              <a:buNone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3096703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10125" y="6354324"/>
            <a:ext cx="284163" cy="313175"/>
          </a:xfrm>
        </p:spPr>
        <p:txBody>
          <a:bodyPr/>
          <a:lstStyle/>
          <a:p>
            <a:fld id="{43D6280E-394E-4341-896C-35DB9E220FB5}" type="slidenum">
              <a:rPr lang="en-US"/>
              <a:pPr/>
              <a:t>12</a:t>
            </a:fld>
            <a:endParaRPr lang="en-US" dirty="0"/>
          </a:p>
        </p:txBody>
      </p:sp>
      <p:pic>
        <p:nvPicPr>
          <p:cNvPr id="9217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22530" y="278650"/>
            <a:ext cx="8573870" cy="521450"/>
          </a:xfrm>
          <a:ln/>
        </p:spPr>
        <p:txBody>
          <a:bodyPr rIns="132026"/>
          <a:lstStyle/>
          <a:p>
            <a:r>
              <a:rPr lang="en-US" dirty="0" err="1" smtClean="0"/>
              <a:t>Übertragungsfunktion</a:t>
            </a:r>
            <a:endParaRPr lang="en-US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  <a:buNone/>
            </a:pPr>
            <a:r>
              <a:rPr lang="en-US" dirty="0" smtClean="0"/>
              <a:t>Definition</a:t>
            </a:r>
            <a:endParaRPr lang="en-US" dirty="0" smtClean="0"/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endParaRPr lang="de-DE" dirty="0" smtClean="0"/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endParaRPr lang="de-DE" dirty="0"/>
          </a:p>
          <a:p>
            <a:pPr marL="0" indent="0">
              <a:lnSpc>
                <a:spcPct val="150000"/>
              </a:lnSpc>
              <a:buClr>
                <a:srgbClr val="E2001A"/>
              </a:buClr>
              <a:buSzTx/>
              <a:buNone/>
            </a:pPr>
            <a:endParaRPr lang="de-DE" dirty="0"/>
          </a:p>
          <a:p>
            <a:pPr marL="0" indent="0">
              <a:lnSpc>
                <a:spcPct val="150000"/>
              </a:lnSpc>
              <a:buClr>
                <a:srgbClr val="E2001A"/>
              </a:buClr>
              <a:buSzTx/>
              <a:buNone/>
            </a:pPr>
            <a:endParaRPr lang="de-DE" sz="800" dirty="0"/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sz="1800" dirty="0" smtClean="0"/>
              <a:t>Übertragungsfunktion: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sz="1800" dirty="0" smtClean="0"/>
              <a:t>Wahl des Eingangssignals:</a:t>
            </a:r>
          </a:p>
          <a:p>
            <a:pPr marL="1033462" lvl="1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sz="1800" dirty="0" smtClean="0"/>
              <a:t>Impuls: X(</a:t>
            </a:r>
            <a:r>
              <a:rPr lang="de-DE" sz="1800" dirty="0" err="1" smtClean="0"/>
              <a:t>u</a:t>
            </a:r>
            <a:r>
              <a:rPr lang="de-DE" sz="1800" dirty="0" smtClean="0"/>
              <a:t>), Y(</a:t>
            </a:r>
            <a:r>
              <a:rPr lang="de-DE" sz="1800" dirty="0" err="1" smtClean="0"/>
              <a:t>u</a:t>
            </a:r>
            <a:r>
              <a:rPr lang="de-DE" sz="1800" dirty="0" smtClean="0"/>
              <a:t>), H(</a:t>
            </a:r>
            <a:r>
              <a:rPr lang="de-DE" sz="1800" dirty="0" err="1" smtClean="0"/>
              <a:t>u</a:t>
            </a:r>
            <a:r>
              <a:rPr lang="de-DE" sz="1800" dirty="0" smtClean="0"/>
              <a:t>)?</a:t>
            </a:r>
          </a:p>
          <a:p>
            <a:pPr marL="1033462" lvl="1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sz="1800" dirty="0" smtClean="0"/>
              <a:t>Signal mit variabler Frequenz f?</a:t>
            </a:r>
          </a:p>
        </p:txBody>
      </p:sp>
      <p:grpSp>
        <p:nvGrpSpPr>
          <p:cNvPr id="5" name="Gruppierung 4"/>
          <p:cNvGrpSpPr/>
          <p:nvPr/>
        </p:nvGrpSpPr>
        <p:grpSpPr>
          <a:xfrm>
            <a:off x="1847655" y="1718810"/>
            <a:ext cx="5683830" cy="1764487"/>
            <a:chOff x="2252700" y="1583795"/>
            <a:chExt cx="5683830" cy="1764487"/>
          </a:xfrm>
        </p:grpSpPr>
        <p:grpSp>
          <p:nvGrpSpPr>
            <p:cNvPr id="6" name="Gruppierung 5"/>
            <p:cNvGrpSpPr/>
            <p:nvPr/>
          </p:nvGrpSpPr>
          <p:grpSpPr>
            <a:xfrm>
              <a:off x="2252700" y="1583795"/>
              <a:ext cx="5683830" cy="945105"/>
              <a:chOff x="1937665" y="2168859"/>
              <a:chExt cx="5683830" cy="945105"/>
            </a:xfrm>
          </p:grpSpPr>
          <p:sp>
            <p:nvSpPr>
              <p:cNvPr id="8" name="Rechteck 7"/>
              <p:cNvSpPr/>
              <p:nvPr/>
            </p:nvSpPr>
            <p:spPr>
              <a:xfrm>
                <a:off x="2522730" y="2483894"/>
                <a:ext cx="5821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dirty="0"/>
                  <a:t>x</a:t>
                </a:r>
                <a:r>
                  <a:rPr lang="de-DE" dirty="0" smtClean="0"/>
                  <a:t>(</a:t>
                </a:r>
                <a:r>
                  <a:rPr lang="de-DE" dirty="0"/>
                  <a:t>n</a:t>
                </a:r>
                <a:r>
                  <a:rPr lang="de-DE" dirty="0" smtClean="0"/>
                  <a:t>)</a:t>
                </a:r>
                <a:endParaRPr lang="de-DE" dirty="0"/>
              </a:p>
            </p:txBody>
          </p:sp>
          <p:cxnSp>
            <p:nvCxnSpPr>
              <p:cNvPr id="9" name="Gerade Verbindung mit Pfeil 8"/>
              <p:cNvCxnSpPr/>
              <p:nvPr/>
            </p:nvCxnSpPr>
            <p:spPr bwMode="auto">
              <a:xfrm>
                <a:off x="3287815" y="2708919"/>
                <a:ext cx="108012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10" name="Rectangle 148"/>
              <p:cNvSpPr>
                <a:spLocks noChangeArrowheads="1"/>
              </p:cNvSpPr>
              <p:nvPr/>
            </p:nvSpPr>
            <p:spPr bwMode="auto">
              <a:xfrm>
                <a:off x="4367935" y="2258870"/>
                <a:ext cx="1170130" cy="855094"/>
              </a:xfrm>
              <a:prstGeom prst="rect">
                <a:avLst/>
              </a:prstGeom>
              <a:solidFill>
                <a:schemeClr val="bg1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cxnSp>
            <p:nvCxnSpPr>
              <p:cNvPr id="11" name="Gerade Verbindung mit Pfeil 10"/>
              <p:cNvCxnSpPr/>
              <p:nvPr/>
            </p:nvCxnSpPr>
            <p:spPr bwMode="auto">
              <a:xfrm>
                <a:off x="5538065" y="2708919"/>
                <a:ext cx="108012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12" name="Rectangle 86"/>
              <p:cNvSpPr>
                <a:spLocks noChangeArrowheads="1"/>
              </p:cNvSpPr>
              <p:nvPr/>
            </p:nvSpPr>
            <p:spPr bwMode="auto">
              <a:xfrm>
                <a:off x="4412940" y="2528899"/>
                <a:ext cx="1080120" cy="5146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System</a:t>
                </a:r>
                <a:endParaRPr lang="en-US" baseline="-25000" dirty="0">
                  <a:solidFill>
                    <a:schemeClr val="tx1"/>
                  </a:solidFill>
                </a:endParaRPr>
              </a:p>
              <a:p>
                <a:pPr algn="ctr"/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Rechteck 12"/>
              <p:cNvSpPr/>
              <p:nvPr/>
            </p:nvSpPr>
            <p:spPr>
              <a:xfrm>
                <a:off x="6708195" y="2483894"/>
                <a:ext cx="5950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dirty="0" err="1"/>
                  <a:t>y</a:t>
                </a:r>
                <a:r>
                  <a:rPr lang="de-DE" dirty="0" smtClean="0"/>
                  <a:t>(</a:t>
                </a:r>
                <a:r>
                  <a:rPr lang="de-DE" dirty="0"/>
                  <a:t>n</a:t>
                </a:r>
                <a:r>
                  <a:rPr lang="de-DE" dirty="0" smtClean="0"/>
                  <a:t>)</a:t>
                </a:r>
                <a:endParaRPr lang="de-DE" dirty="0"/>
              </a:p>
            </p:txBody>
          </p:sp>
          <p:sp>
            <p:nvSpPr>
              <p:cNvPr id="14" name="Rechteck 13"/>
              <p:cNvSpPr/>
              <p:nvPr/>
            </p:nvSpPr>
            <p:spPr>
              <a:xfrm>
                <a:off x="1937665" y="2168859"/>
                <a:ext cx="157637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sz="1600" dirty="0" smtClean="0"/>
                  <a:t>Eingangssignal</a:t>
                </a:r>
                <a:endParaRPr lang="de-DE" sz="1600" dirty="0"/>
              </a:p>
            </p:txBody>
          </p:sp>
          <p:sp>
            <p:nvSpPr>
              <p:cNvPr id="15" name="Rechteck 14"/>
              <p:cNvSpPr/>
              <p:nvPr/>
            </p:nvSpPr>
            <p:spPr>
              <a:xfrm>
                <a:off x="5988115" y="2168859"/>
                <a:ext cx="163338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sz="1600" dirty="0" smtClean="0"/>
                  <a:t>Ausgangssignal</a:t>
                </a:r>
                <a:endParaRPr lang="de-DE" sz="1600" dirty="0"/>
              </a:p>
            </p:txBody>
          </p:sp>
        </p:grpSp>
        <p:sp>
          <p:nvSpPr>
            <p:cNvPr id="17" name="Pfeil nach rechts 16"/>
            <p:cNvSpPr/>
            <p:nvPr/>
          </p:nvSpPr>
          <p:spPr bwMode="auto">
            <a:xfrm rot="5400000">
              <a:off x="2837765" y="2438890"/>
              <a:ext cx="495055" cy="405045"/>
            </a:xfrm>
            <a:prstGeom prst="rightArrow">
              <a:avLst/>
            </a:prstGeom>
            <a:solidFill>
              <a:srgbClr val="FFAF52"/>
            </a:solidFill>
            <a:ln w="9525" cap="flat" cmpd="sng" algn="ctr">
              <a:solidFill>
                <a:srgbClr val="E2001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ts val="413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18" name="Pfeil nach rechts 17"/>
            <p:cNvSpPr/>
            <p:nvPr/>
          </p:nvSpPr>
          <p:spPr bwMode="auto">
            <a:xfrm rot="5400000">
              <a:off x="7113240" y="2438890"/>
              <a:ext cx="495055" cy="405045"/>
            </a:xfrm>
            <a:prstGeom prst="rightArrow">
              <a:avLst/>
            </a:prstGeom>
            <a:solidFill>
              <a:srgbClr val="FFAF52"/>
            </a:solidFill>
            <a:ln w="9525" cap="flat" cmpd="sng" algn="ctr">
              <a:solidFill>
                <a:srgbClr val="E2001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ts val="413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2" name="Rechteck 1"/>
            <p:cNvSpPr/>
            <p:nvPr/>
          </p:nvSpPr>
          <p:spPr>
            <a:xfrm>
              <a:off x="2792760" y="2978950"/>
              <a:ext cx="62074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dirty="0" smtClean="0"/>
                <a:t>X(</a:t>
              </a:r>
              <a:r>
                <a:rPr lang="de-DE" dirty="0" err="1" smtClean="0"/>
                <a:t>u</a:t>
              </a:r>
              <a:r>
                <a:rPr lang="de-DE" dirty="0" smtClean="0"/>
                <a:t>)</a:t>
              </a:r>
              <a:endParaRPr lang="de-DE" dirty="0"/>
            </a:p>
          </p:txBody>
        </p:sp>
        <p:sp>
          <p:nvSpPr>
            <p:cNvPr id="3" name="Rechteck 2"/>
            <p:cNvSpPr/>
            <p:nvPr/>
          </p:nvSpPr>
          <p:spPr>
            <a:xfrm>
              <a:off x="7023230" y="2978950"/>
              <a:ext cx="62074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dirty="0" smtClean="0"/>
                <a:t>Y(</a:t>
              </a:r>
              <a:r>
                <a:rPr lang="de-DE" dirty="0" err="1" smtClean="0"/>
                <a:t>u</a:t>
              </a:r>
              <a:r>
                <a:rPr lang="de-DE" dirty="0" smtClean="0"/>
                <a:t>)</a:t>
              </a:r>
              <a:endParaRPr lang="de-DE" dirty="0"/>
            </a:p>
          </p:txBody>
        </p:sp>
        <p:sp>
          <p:nvSpPr>
            <p:cNvPr id="20" name="Rechteck 19"/>
            <p:cNvSpPr/>
            <p:nvPr/>
          </p:nvSpPr>
          <p:spPr>
            <a:xfrm>
              <a:off x="4187915" y="2574194"/>
              <a:ext cx="2250250" cy="584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DE" sz="1600" dirty="0" smtClean="0">
                  <a:solidFill>
                    <a:srgbClr val="5C6971"/>
                  </a:solidFill>
                </a:rPr>
                <a:t>Transformation in den Frequenzbereich</a:t>
              </a:r>
              <a:endParaRPr lang="de-DE" sz="1600" dirty="0">
                <a:solidFill>
                  <a:srgbClr val="5C6971"/>
                </a:solidFill>
              </a:endParaRPr>
            </a:p>
          </p:txBody>
        </p:sp>
      </p:grpSp>
      <p:sp>
        <p:nvSpPr>
          <p:cNvPr id="4" name="Rechteck 3"/>
          <p:cNvSpPr/>
          <p:nvPr/>
        </p:nvSpPr>
        <p:spPr>
          <a:xfrm>
            <a:off x="3962890" y="3924055"/>
            <a:ext cx="1956936" cy="369332"/>
          </a:xfrm>
          <a:prstGeom prst="rect">
            <a:avLst/>
          </a:prstGeom>
          <a:ln>
            <a:solidFill>
              <a:srgbClr val="E2001A"/>
            </a:solidFill>
          </a:ln>
        </p:spPr>
        <p:txBody>
          <a:bodyPr wrap="none">
            <a:spAutoFit/>
          </a:bodyPr>
          <a:lstStyle/>
          <a:p>
            <a:r>
              <a:rPr lang="de-DE" dirty="0"/>
              <a:t>H(</a:t>
            </a:r>
            <a:r>
              <a:rPr lang="de-DE" dirty="0" err="1"/>
              <a:t>u</a:t>
            </a:r>
            <a:r>
              <a:rPr lang="de-DE" dirty="0"/>
              <a:t>) = Y(</a:t>
            </a:r>
            <a:r>
              <a:rPr lang="de-DE" dirty="0" err="1"/>
              <a:t>u</a:t>
            </a:r>
            <a:r>
              <a:rPr lang="de-DE" dirty="0"/>
              <a:t>) / X(</a:t>
            </a:r>
            <a:r>
              <a:rPr lang="de-DE" dirty="0" err="1"/>
              <a:t>u</a:t>
            </a:r>
            <a:r>
              <a:rPr lang="de-DE" dirty="0"/>
              <a:t>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26298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10125" y="6354324"/>
            <a:ext cx="284163" cy="313175"/>
          </a:xfrm>
        </p:spPr>
        <p:txBody>
          <a:bodyPr/>
          <a:lstStyle/>
          <a:p>
            <a:fld id="{43D6280E-394E-4341-896C-35DB9E220FB5}" type="slidenum">
              <a:rPr lang="en-US"/>
              <a:pPr/>
              <a:t>13</a:t>
            </a:fld>
            <a:endParaRPr lang="en-US" dirty="0"/>
          </a:p>
        </p:txBody>
      </p:sp>
      <p:pic>
        <p:nvPicPr>
          <p:cNvPr id="9217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22530" y="278650"/>
            <a:ext cx="8573870" cy="521450"/>
          </a:xfrm>
          <a:ln/>
        </p:spPr>
        <p:txBody>
          <a:bodyPr rIns="132026"/>
          <a:lstStyle/>
          <a:p>
            <a:r>
              <a:rPr lang="en-US" dirty="0" err="1" smtClean="0"/>
              <a:t>Übertragungsfunktion</a:t>
            </a:r>
            <a:endParaRPr lang="en-US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62000" y="977900"/>
            <a:ext cx="8534400" cy="830920"/>
          </a:xfrm>
          <a:ln/>
        </p:spPr>
        <p:txBody>
          <a:bodyPr rIns="132080"/>
          <a:lstStyle/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  <a:buNone/>
            </a:pPr>
            <a:r>
              <a:rPr lang="en-US" dirty="0" err="1" smtClean="0"/>
              <a:t>Beispiel</a:t>
            </a:r>
            <a:r>
              <a:rPr lang="en-US" dirty="0" smtClean="0"/>
              <a:t>: x(n) = </a:t>
            </a:r>
            <a:r>
              <a:rPr lang="el-GR" dirty="0" smtClean="0"/>
              <a:t>δ</a:t>
            </a:r>
            <a:r>
              <a:rPr lang="en-US" dirty="0" smtClean="0"/>
              <a:t>(0) (</a:t>
            </a:r>
            <a:r>
              <a:rPr lang="en-US" dirty="0" err="1" smtClean="0"/>
              <a:t>Impuls</a:t>
            </a:r>
            <a:r>
              <a:rPr lang="en-US" dirty="0" smtClean="0"/>
              <a:t>)</a:t>
            </a:r>
            <a:endParaRPr lang="en-US" dirty="0" smtClean="0"/>
          </a:p>
        </p:txBody>
      </p:sp>
      <p:cxnSp>
        <p:nvCxnSpPr>
          <p:cNvPr id="15" name="Gerade Verbindung mit Pfeil 14"/>
          <p:cNvCxnSpPr/>
          <p:nvPr/>
        </p:nvCxnSpPr>
        <p:spPr bwMode="auto">
          <a:xfrm>
            <a:off x="3197805" y="2438890"/>
            <a:ext cx="108012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Rectangle 148"/>
          <p:cNvSpPr>
            <a:spLocks noChangeArrowheads="1"/>
          </p:cNvSpPr>
          <p:nvPr/>
        </p:nvSpPr>
        <p:spPr bwMode="auto">
          <a:xfrm>
            <a:off x="4277925" y="1988841"/>
            <a:ext cx="1170130" cy="855094"/>
          </a:xfrm>
          <a:prstGeom prst="rect">
            <a:avLst/>
          </a:prstGeom>
          <a:solidFill>
            <a:schemeClr val="bg1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cxnSp>
        <p:nvCxnSpPr>
          <p:cNvPr id="17" name="Gerade Verbindung mit Pfeil 16"/>
          <p:cNvCxnSpPr/>
          <p:nvPr/>
        </p:nvCxnSpPr>
        <p:spPr bwMode="auto">
          <a:xfrm>
            <a:off x="5448055" y="2438890"/>
            <a:ext cx="108012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Rectangle 86"/>
          <p:cNvSpPr>
            <a:spLocks noChangeArrowheads="1"/>
          </p:cNvSpPr>
          <p:nvPr/>
        </p:nvSpPr>
        <p:spPr bwMode="auto">
          <a:xfrm>
            <a:off x="4322930" y="2258870"/>
            <a:ext cx="1080120" cy="514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System</a:t>
            </a:r>
            <a:endParaRPr lang="en-US" baseline="-25000" dirty="0">
              <a:solidFill>
                <a:schemeClr val="tx1"/>
              </a:solidFill>
            </a:endParaRPr>
          </a:p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1847655" y="1898830"/>
            <a:ext cx="18840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 smtClean="0"/>
              <a:t>Eingangsspektrum</a:t>
            </a:r>
            <a:endParaRPr lang="de-DE" sz="1600" dirty="0"/>
          </a:p>
        </p:txBody>
      </p:sp>
      <p:sp>
        <p:nvSpPr>
          <p:cNvPr id="21" name="Rechteck 20"/>
          <p:cNvSpPr/>
          <p:nvPr/>
        </p:nvSpPr>
        <p:spPr>
          <a:xfrm>
            <a:off x="5898105" y="1898830"/>
            <a:ext cx="19410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 smtClean="0"/>
              <a:t>Ausgangsspektrum</a:t>
            </a:r>
            <a:endParaRPr lang="de-DE" sz="1600" dirty="0"/>
          </a:p>
        </p:txBody>
      </p:sp>
      <p:sp>
        <p:nvSpPr>
          <p:cNvPr id="11" name="Rechteck 10"/>
          <p:cNvSpPr/>
          <p:nvPr/>
        </p:nvSpPr>
        <p:spPr>
          <a:xfrm>
            <a:off x="2387715" y="2258870"/>
            <a:ext cx="6207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X(</a:t>
            </a:r>
            <a:r>
              <a:rPr lang="de-DE" dirty="0" err="1" smtClean="0"/>
              <a:t>u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12" name="Rechteck 11"/>
          <p:cNvSpPr/>
          <p:nvPr/>
        </p:nvSpPr>
        <p:spPr>
          <a:xfrm>
            <a:off x="6663190" y="2258870"/>
            <a:ext cx="6207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Y(</a:t>
            </a:r>
            <a:r>
              <a:rPr lang="de-DE" dirty="0" err="1" smtClean="0"/>
              <a:t>u</a:t>
            </a:r>
            <a:r>
              <a:rPr lang="de-DE" dirty="0" smtClean="0"/>
              <a:t>)</a:t>
            </a:r>
            <a:endParaRPr lang="de-DE" dirty="0"/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555" y="3068960"/>
            <a:ext cx="3064765" cy="1709721"/>
          </a:xfrm>
          <a:prstGeom prst="rect">
            <a:avLst/>
          </a:prstGeom>
        </p:spPr>
      </p:pic>
      <p:sp>
        <p:nvSpPr>
          <p:cNvPr id="23" name="Pfeil nach rechts 22"/>
          <p:cNvSpPr/>
          <p:nvPr/>
        </p:nvSpPr>
        <p:spPr bwMode="auto">
          <a:xfrm>
            <a:off x="4592960" y="3654025"/>
            <a:ext cx="495055" cy="405045"/>
          </a:xfrm>
          <a:prstGeom prst="rightArrow">
            <a:avLst/>
          </a:prstGeom>
          <a:solidFill>
            <a:srgbClr val="FFAF52"/>
          </a:solidFill>
          <a:ln w="9525" cap="flat" cmpd="sng" algn="ctr">
            <a:solidFill>
              <a:srgbClr val="E2001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413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1262590" y="3429000"/>
            <a:ext cx="19292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solidFill>
                  <a:srgbClr val="5C6971"/>
                </a:solidFill>
              </a:rPr>
              <a:t>Impuls-Spektrum</a:t>
            </a:r>
            <a:endParaRPr lang="de-DE" dirty="0">
              <a:solidFill>
                <a:srgbClr val="5C6971"/>
              </a:solidFill>
            </a:endParaRP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8095" y="3158970"/>
            <a:ext cx="3060340" cy="1707252"/>
          </a:xfrm>
          <a:prstGeom prst="rect">
            <a:avLst/>
          </a:prstGeom>
        </p:spPr>
      </p:pic>
      <p:sp>
        <p:nvSpPr>
          <p:cNvPr id="26" name="Rechteck 25"/>
          <p:cNvSpPr/>
          <p:nvPr/>
        </p:nvSpPr>
        <p:spPr>
          <a:xfrm>
            <a:off x="4097905" y="4149080"/>
            <a:ext cx="15751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600" dirty="0" err="1">
                <a:solidFill>
                  <a:srgbClr val="5C6971"/>
                </a:solidFill>
              </a:rPr>
              <a:t>h</a:t>
            </a:r>
            <a:r>
              <a:rPr lang="de-DE" sz="1600" baseline="-25000" dirty="0" err="1" smtClean="0">
                <a:solidFill>
                  <a:srgbClr val="5C6971"/>
                </a:solidFill>
              </a:rPr>
              <a:t>k</a:t>
            </a:r>
            <a:r>
              <a:rPr lang="de-DE" sz="1600" dirty="0" smtClean="0">
                <a:solidFill>
                  <a:srgbClr val="5C6971"/>
                </a:solidFill>
              </a:rPr>
              <a:t>=0,2; N=4</a:t>
            </a:r>
            <a:endParaRPr lang="de-DE" sz="1600" dirty="0" smtClean="0">
              <a:solidFill>
                <a:srgbClr val="5C6971"/>
              </a:solidFill>
            </a:endParaRPr>
          </a:p>
        </p:txBody>
      </p:sp>
      <p:sp>
        <p:nvSpPr>
          <p:cNvPr id="27" name="Rechteck 26"/>
          <p:cNvSpPr/>
          <p:nvPr/>
        </p:nvSpPr>
        <p:spPr>
          <a:xfrm>
            <a:off x="6438165" y="3429000"/>
            <a:ext cx="2391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solidFill>
                  <a:srgbClr val="5C6971"/>
                </a:solidFill>
              </a:rPr>
              <a:t>Übertragungsfunktion</a:t>
            </a:r>
            <a:endParaRPr lang="de-DE" dirty="0">
              <a:solidFill>
                <a:srgbClr val="5C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9739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10125" y="6354324"/>
            <a:ext cx="284163" cy="313175"/>
          </a:xfrm>
        </p:spPr>
        <p:txBody>
          <a:bodyPr/>
          <a:lstStyle/>
          <a:p>
            <a:fld id="{43D6280E-394E-4341-896C-35DB9E220FB5}" type="slidenum">
              <a:rPr lang="en-US"/>
              <a:pPr/>
              <a:t>14</a:t>
            </a:fld>
            <a:endParaRPr lang="en-US" dirty="0"/>
          </a:p>
        </p:txBody>
      </p:sp>
      <p:pic>
        <p:nvPicPr>
          <p:cNvPr id="9217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22530" y="278650"/>
            <a:ext cx="8573870" cy="521450"/>
          </a:xfrm>
          <a:ln/>
        </p:spPr>
        <p:txBody>
          <a:bodyPr rIns="132026"/>
          <a:lstStyle/>
          <a:p>
            <a:r>
              <a:rPr lang="en-US" dirty="0" err="1" smtClean="0"/>
              <a:t>Übertragungsfunktion</a:t>
            </a:r>
            <a:endParaRPr lang="en-US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62000" y="977900"/>
            <a:ext cx="8534400" cy="740910"/>
          </a:xfrm>
          <a:ln/>
        </p:spPr>
        <p:txBody>
          <a:bodyPr rIns="132080"/>
          <a:lstStyle/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  <a:buNone/>
            </a:pPr>
            <a:r>
              <a:rPr lang="en-US" dirty="0" err="1" smtClean="0"/>
              <a:t>Betrag</a:t>
            </a:r>
            <a:r>
              <a:rPr lang="en-US" dirty="0" smtClean="0"/>
              <a:t> und Phase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endParaRPr lang="en-US" dirty="0"/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endParaRPr lang="en-US" dirty="0" smtClean="0"/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endParaRPr lang="en-US" dirty="0"/>
          </a:p>
          <a:p>
            <a:pPr marL="0" indent="0">
              <a:lnSpc>
                <a:spcPct val="150000"/>
              </a:lnSpc>
              <a:buClr>
                <a:srgbClr val="E2001A"/>
              </a:buClr>
              <a:buSzTx/>
              <a:buNone/>
            </a:pPr>
            <a:endParaRPr lang="en-US" dirty="0"/>
          </a:p>
          <a:p>
            <a:pPr marL="0" indent="0">
              <a:lnSpc>
                <a:spcPct val="150000"/>
              </a:lnSpc>
              <a:buClr>
                <a:srgbClr val="E2001A"/>
              </a:buClr>
              <a:buSzTx/>
              <a:buNone/>
            </a:pPr>
            <a:r>
              <a:rPr lang="en-US" sz="1600" dirty="0" err="1" smtClean="0"/>
              <a:t>Berechnung</a:t>
            </a:r>
            <a:r>
              <a:rPr lang="en-US" sz="1600" dirty="0" smtClean="0"/>
              <a:t> der Phase </a:t>
            </a:r>
            <a:r>
              <a:rPr lang="en-US" sz="1600" dirty="0" err="1" smtClean="0"/>
              <a:t>erfordert</a:t>
            </a:r>
            <a:endParaRPr lang="en-US" sz="1600" dirty="0" smtClean="0"/>
          </a:p>
          <a:p>
            <a:pPr marL="285750" indent="-285750">
              <a:lnSpc>
                <a:spcPct val="150000"/>
              </a:lnSpc>
              <a:buClr>
                <a:srgbClr val="E2001A"/>
              </a:buClr>
              <a:buSzTx/>
            </a:pPr>
            <a:r>
              <a:rPr lang="en-US" sz="1600" dirty="0" err="1" smtClean="0"/>
              <a:t>Detektion</a:t>
            </a:r>
            <a:r>
              <a:rPr lang="en-US" sz="1600" dirty="0" smtClean="0"/>
              <a:t> von </a:t>
            </a:r>
            <a:r>
              <a:rPr lang="en-US" sz="1600" dirty="0" err="1" smtClean="0"/>
              <a:t>Nullstellen</a:t>
            </a:r>
            <a:r>
              <a:rPr lang="en-US" sz="1600" dirty="0" smtClean="0"/>
              <a:t> (z.B. |Im|&lt;0,001)</a:t>
            </a:r>
          </a:p>
          <a:p>
            <a:pPr marL="285750" indent="-285750">
              <a:lnSpc>
                <a:spcPct val="150000"/>
              </a:lnSpc>
              <a:buClr>
                <a:srgbClr val="E2001A"/>
              </a:buClr>
              <a:buSzTx/>
            </a:pPr>
            <a:r>
              <a:rPr lang="en-US" sz="1600" dirty="0" err="1" smtClean="0"/>
              <a:t>Detektion</a:t>
            </a:r>
            <a:r>
              <a:rPr lang="en-US" sz="1600" dirty="0" smtClean="0"/>
              <a:t> von </a:t>
            </a:r>
            <a:r>
              <a:rPr lang="en-US" sz="1600" dirty="0" err="1" smtClean="0"/>
              <a:t>Polen</a:t>
            </a:r>
            <a:r>
              <a:rPr lang="en-US" sz="1600" dirty="0" smtClean="0"/>
              <a:t> (z.B. </a:t>
            </a:r>
            <a:r>
              <a:rPr lang="en-US" sz="1600" dirty="0"/>
              <a:t>|</a:t>
            </a:r>
            <a:r>
              <a:rPr lang="en-US" sz="1600" dirty="0" smtClean="0"/>
              <a:t>Re|&lt;0,001) </a:t>
            </a:r>
          </a:p>
          <a:p>
            <a:pPr marL="285750" indent="-285750">
              <a:lnSpc>
                <a:spcPct val="150000"/>
              </a:lnSpc>
              <a:buClr>
                <a:srgbClr val="E2001A"/>
              </a:buClr>
              <a:buSzTx/>
            </a:pPr>
            <a:r>
              <a:rPr lang="en-US" sz="1600" dirty="0" err="1" smtClean="0"/>
              <a:t>Detektion</a:t>
            </a:r>
            <a:r>
              <a:rPr lang="en-US" sz="1600" dirty="0" smtClean="0"/>
              <a:t> von </a:t>
            </a:r>
            <a:r>
              <a:rPr lang="en-US" sz="1600" dirty="0" err="1" smtClean="0"/>
              <a:t>Sprüngen</a:t>
            </a:r>
            <a:r>
              <a:rPr lang="en-US" sz="1600" dirty="0" smtClean="0"/>
              <a:t> (</a:t>
            </a:r>
            <a:r>
              <a:rPr lang="en-US" sz="1600" dirty="0" err="1" smtClean="0"/>
              <a:t>arctan</a:t>
            </a:r>
            <a:r>
              <a:rPr lang="en-US" sz="1600" dirty="0" smtClean="0"/>
              <a:t> </a:t>
            </a:r>
            <a:r>
              <a:rPr lang="el-GR" sz="1600" dirty="0" smtClean="0"/>
              <a:t>φ</a:t>
            </a:r>
            <a:r>
              <a:rPr lang="en-US" sz="1600" dirty="0" smtClean="0"/>
              <a:t>)</a:t>
            </a:r>
            <a:r>
              <a:rPr lang="en-US" sz="1600" dirty="0" smtClean="0"/>
              <a:t> </a:t>
            </a:r>
            <a:endParaRPr lang="en-US" sz="1600" dirty="0" smtClean="0"/>
          </a:p>
        </p:txBody>
      </p:sp>
      <p:pic>
        <p:nvPicPr>
          <p:cNvPr id="16" name="Bild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545" y="2033845"/>
            <a:ext cx="3600400" cy="2008532"/>
          </a:xfrm>
          <a:prstGeom prst="rect">
            <a:avLst/>
          </a:prstGeom>
        </p:spPr>
      </p:pic>
      <p:sp>
        <p:nvSpPr>
          <p:cNvPr id="17" name="Pfeil nach rechts 16"/>
          <p:cNvSpPr/>
          <p:nvPr/>
        </p:nvSpPr>
        <p:spPr bwMode="auto">
          <a:xfrm>
            <a:off x="4637965" y="3203975"/>
            <a:ext cx="495055" cy="405045"/>
          </a:xfrm>
          <a:prstGeom prst="rightArrow">
            <a:avLst/>
          </a:prstGeom>
          <a:solidFill>
            <a:srgbClr val="FFAF52"/>
          </a:solidFill>
          <a:ln w="9525" cap="flat" cmpd="sng" algn="ctr">
            <a:solidFill>
              <a:srgbClr val="E2001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413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8035" y="1313765"/>
            <a:ext cx="3600400" cy="2008532"/>
          </a:xfrm>
          <a:prstGeom prst="rect">
            <a:avLst/>
          </a:prstGeom>
        </p:spPr>
      </p:pic>
      <p:pic>
        <p:nvPicPr>
          <p:cNvPr id="3" name="Bild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8035" y="3474005"/>
            <a:ext cx="3600400" cy="2008532"/>
          </a:xfrm>
          <a:prstGeom prst="rect">
            <a:avLst/>
          </a:prstGeom>
        </p:spPr>
      </p:pic>
      <p:sp>
        <p:nvSpPr>
          <p:cNvPr id="20" name="Rechteck 19"/>
          <p:cNvSpPr/>
          <p:nvPr/>
        </p:nvSpPr>
        <p:spPr>
          <a:xfrm>
            <a:off x="6708195" y="1628800"/>
            <a:ext cx="1865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solidFill>
                  <a:srgbClr val="5C6971"/>
                </a:solidFill>
              </a:rPr>
              <a:t>Amplitudengang</a:t>
            </a:r>
            <a:endParaRPr lang="de-DE" dirty="0">
              <a:solidFill>
                <a:srgbClr val="5C6971"/>
              </a:solidFill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6798205" y="3654025"/>
            <a:ext cx="14810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solidFill>
                  <a:srgbClr val="5C6971"/>
                </a:solidFill>
              </a:rPr>
              <a:t>Phas</a:t>
            </a:r>
            <a:r>
              <a:rPr lang="de-DE" dirty="0" smtClean="0">
                <a:solidFill>
                  <a:srgbClr val="5C6971"/>
                </a:solidFill>
              </a:rPr>
              <a:t>engang</a:t>
            </a:r>
            <a:endParaRPr lang="de-DE" dirty="0">
              <a:solidFill>
                <a:srgbClr val="5C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5873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10125" y="6354324"/>
            <a:ext cx="284163" cy="313175"/>
          </a:xfrm>
        </p:spPr>
        <p:txBody>
          <a:bodyPr/>
          <a:lstStyle/>
          <a:p>
            <a:fld id="{43D6280E-394E-4341-896C-35DB9E220FB5}" type="slidenum">
              <a:rPr lang="en-US"/>
              <a:pPr/>
              <a:t>15</a:t>
            </a:fld>
            <a:endParaRPr lang="en-US" dirty="0"/>
          </a:p>
        </p:txBody>
      </p:sp>
      <p:pic>
        <p:nvPicPr>
          <p:cNvPr id="9217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22530" y="278650"/>
            <a:ext cx="8573870" cy="521450"/>
          </a:xfrm>
          <a:ln/>
        </p:spPr>
        <p:txBody>
          <a:bodyPr rIns="132026"/>
          <a:lstStyle/>
          <a:p>
            <a:r>
              <a:rPr lang="en-US" dirty="0" err="1" smtClean="0"/>
              <a:t>Übertragungsfunktion</a:t>
            </a:r>
            <a:endParaRPr lang="en-US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62000" y="977900"/>
            <a:ext cx="8241450" cy="740910"/>
          </a:xfrm>
          <a:ln/>
        </p:spPr>
        <p:txBody>
          <a:bodyPr rIns="132080"/>
          <a:lstStyle/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  <a:buNone/>
            </a:pPr>
            <a:r>
              <a:rPr lang="en-US" dirty="0" err="1" smtClean="0"/>
              <a:t>Beispiel</a:t>
            </a:r>
            <a:r>
              <a:rPr lang="en-US" dirty="0" smtClean="0"/>
              <a:t>: x(n) = sin(2</a:t>
            </a:r>
            <a:r>
              <a:rPr lang="el-GR" dirty="0" smtClean="0"/>
              <a:t>π</a:t>
            </a:r>
            <a:r>
              <a:rPr lang="en-US" dirty="0" smtClean="0"/>
              <a:t>f t +</a:t>
            </a:r>
            <a:r>
              <a:rPr lang="el-GR" dirty="0" smtClean="0"/>
              <a:t>φ</a:t>
            </a:r>
            <a:r>
              <a:rPr lang="de-DE" baseline="-25000" dirty="0" smtClean="0"/>
              <a:t>0</a:t>
            </a:r>
            <a:r>
              <a:rPr lang="en-US" dirty="0" smtClean="0"/>
              <a:t>) </a:t>
            </a: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steigender</a:t>
            </a:r>
            <a:r>
              <a:rPr lang="en-US" dirty="0" smtClean="0"/>
              <a:t> </a:t>
            </a:r>
            <a:r>
              <a:rPr lang="en-US" dirty="0" err="1" smtClean="0"/>
              <a:t>Frequenz</a:t>
            </a:r>
            <a:endParaRPr lang="el-GR" dirty="0"/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sz="1800" dirty="0" smtClean="0"/>
              <a:t>Ausmessen des Frequenzgangs mit diskreten Messpunkten </a:t>
            </a:r>
            <a:r>
              <a:rPr lang="de-DE" sz="1800" dirty="0" err="1" smtClean="0"/>
              <a:t>f</a:t>
            </a:r>
            <a:r>
              <a:rPr lang="de-DE" sz="1800" baseline="-25000" dirty="0" err="1" smtClean="0"/>
              <a:t>i</a:t>
            </a:r>
            <a:r>
              <a:rPr lang="de-DE" sz="1800" baseline="-25000" dirty="0" smtClean="0"/>
              <a:t> </a:t>
            </a:r>
            <a:r>
              <a:rPr lang="de-DE" sz="1800" dirty="0" smtClean="0"/>
              <a:t>=&gt; S(</a:t>
            </a:r>
            <a:r>
              <a:rPr lang="de-DE" sz="1800" dirty="0" err="1" smtClean="0"/>
              <a:t>f</a:t>
            </a:r>
            <a:r>
              <a:rPr lang="de-DE" sz="1800" baseline="-25000" dirty="0" err="1" smtClean="0"/>
              <a:t>i</a:t>
            </a:r>
            <a:r>
              <a:rPr lang="de-DE" sz="1800" dirty="0" smtClean="0"/>
              <a:t>), (am einfachsten nach Betrag und Phase abzulesen)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sz="1800" dirty="0" smtClean="0"/>
              <a:t>Bzw. automatisiertes Testsignal (Sinus-</a:t>
            </a:r>
            <a:r>
              <a:rPr lang="de-DE" sz="1800" dirty="0" err="1" smtClean="0"/>
              <a:t>Sweep</a:t>
            </a:r>
            <a:r>
              <a:rPr lang="de-DE" sz="1800" dirty="0" smtClean="0"/>
              <a:t>, mit gleicher Dauer pro Frequenz zur korrekten Skalierung der Amplitude)</a:t>
            </a:r>
            <a:endParaRPr lang="en-US" sz="1800" baseline="-25000" dirty="0" smtClean="0"/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615" y="3519010"/>
            <a:ext cx="6255695" cy="216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1184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10125" y="6354324"/>
            <a:ext cx="284163" cy="313175"/>
          </a:xfrm>
        </p:spPr>
        <p:txBody>
          <a:bodyPr/>
          <a:lstStyle/>
          <a:p>
            <a:fld id="{43D6280E-394E-4341-896C-35DB9E220FB5}" type="slidenum">
              <a:rPr lang="en-US"/>
              <a:pPr/>
              <a:t>16</a:t>
            </a:fld>
            <a:endParaRPr lang="en-US" dirty="0"/>
          </a:p>
        </p:txBody>
      </p:sp>
      <p:pic>
        <p:nvPicPr>
          <p:cNvPr id="9217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22530" y="278650"/>
            <a:ext cx="8573870" cy="521450"/>
          </a:xfrm>
          <a:ln/>
        </p:spPr>
        <p:txBody>
          <a:bodyPr rIns="132026"/>
          <a:lstStyle/>
          <a:p>
            <a:r>
              <a:rPr lang="en-US" dirty="0" err="1" smtClean="0"/>
              <a:t>Übertragungsfunktion</a:t>
            </a:r>
            <a:endParaRPr lang="en-US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62000" y="977900"/>
            <a:ext cx="8534400" cy="740910"/>
          </a:xfrm>
          <a:ln/>
        </p:spPr>
        <p:txBody>
          <a:bodyPr rIns="132080"/>
          <a:lstStyle/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  <a:buNone/>
            </a:pPr>
            <a:r>
              <a:rPr lang="en-US" sz="2000" dirty="0" err="1" smtClean="0"/>
              <a:t>Beispiel</a:t>
            </a:r>
            <a:r>
              <a:rPr lang="en-US" sz="2000" dirty="0" smtClean="0"/>
              <a:t>: x(n) = </a:t>
            </a:r>
            <a:r>
              <a:rPr lang="en-US" sz="2000" dirty="0" err="1" smtClean="0"/>
              <a:t>Rauschen</a:t>
            </a:r>
            <a:r>
              <a:rPr lang="en-US" sz="2000" dirty="0" smtClean="0"/>
              <a:t> (</a:t>
            </a:r>
            <a:r>
              <a:rPr lang="en-US" sz="2000" dirty="0" err="1" smtClean="0"/>
              <a:t>Zufallszahlen</a:t>
            </a:r>
            <a:r>
              <a:rPr lang="en-US" sz="2000" dirty="0" smtClean="0"/>
              <a:t>) –  </a:t>
            </a:r>
            <a:r>
              <a:rPr lang="en-US" sz="2000" dirty="0" err="1" smtClean="0"/>
              <a:t>Zeitbereich</a:t>
            </a:r>
            <a:r>
              <a:rPr lang="en-US" sz="2000" dirty="0" smtClean="0"/>
              <a:t> </a:t>
            </a:r>
            <a:endParaRPr lang="en-US" sz="2000" dirty="0" smtClean="0"/>
          </a:p>
        </p:txBody>
      </p:sp>
      <p:cxnSp>
        <p:nvCxnSpPr>
          <p:cNvPr id="6" name="Gerade Verbindung mit Pfeil 5"/>
          <p:cNvCxnSpPr/>
          <p:nvPr/>
        </p:nvCxnSpPr>
        <p:spPr bwMode="auto">
          <a:xfrm>
            <a:off x="3197805" y="2573905"/>
            <a:ext cx="108012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Rectangle 148"/>
          <p:cNvSpPr>
            <a:spLocks noChangeArrowheads="1"/>
          </p:cNvSpPr>
          <p:nvPr/>
        </p:nvSpPr>
        <p:spPr bwMode="auto">
          <a:xfrm>
            <a:off x="4277925" y="2123856"/>
            <a:ext cx="1170130" cy="855094"/>
          </a:xfrm>
          <a:prstGeom prst="rect">
            <a:avLst/>
          </a:prstGeom>
          <a:solidFill>
            <a:schemeClr val="bg1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cxnSp>
        <p:nvCxnSpPr>
          <p:cNvPr id="9" name="Gerade Verbindung mit Pfeil 8"/>
          <p:cNvCxnSpPr/>
          <p:nvPr/>
        </p:nvCxnSpPr>
        <p:spPr bwMode="auto">
          <a:xfrm>
            <a:off x="5448055" y="2573905"/>
            <a:ext cx="108012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Rectangle 86"/>
          <p:cNvSpPr>
            <a:spLocks noChangeArrowheads="1"/>
          </p:cNvSpPr>
          <p:nvPr/>
        </p:nvSpPr>
        <p:spPr bwMode="auto">
          <a:xfrm>
            <a:off x="4322930" y="2393885"/>
            <a:ext cx="1080120" cy="514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System</a:t>
            </a:r>
            <a:endParaRPr lang="en-US" baseline="-25000" dirty="0">
              <a:solidFill>
                <a:schemeClr val="tx1"/>
              </a:solidFill>
            </a:endParaRPr>
          </a:p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1847655" y="2033845"/>
            <a:ext cx="15763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 smtClean="0"/>
              <a:t>Eingangssignal</a:t>
            </a:r>
            <a:endParaRPr lang="de-DE" sz="1600" dirty="0"/>
          </a:p>
        </p:txBody>
      </p:sp>
      <p:sp>
        <p:nvSpPr>
          <p:cNvPr id="12" name="Rechteck 11"/>
          <p:cNvSpPr/>
          <p:nvPr/>
        </p:nvSpPr>
        <p:spPr>
          <a:xfrm>
            <a:off x="5898105" y="2033845"/>
            <a:ext cx="16333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 smtClean="0"/>
              <a:t>Ausgangssignal</a:t>
            </a:r>
            <a:endParaRPr lang="de-DE" sz="1600" dirty="0"/>
          </a:p>
        </p:txBody>
      </p:sp>
      <p:sp>
        <p:nvSpPr>
          <p:cNvPr id="13" name="Rechteck 12"/>
          <p:cNvSpPr/>
          <p:nvPr/>
        </p:nvSpPr>
        <p:spPr>
          <a:xfrm>
            <a:off x="2387715" y="2393885"/>
            <a:ext cx="5821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x</a:t>
            </a:r>
            <a:r>
              <a:rPr lang="de-DE" dirty="0" smtClean="0"/>
              <a:t>(</a:t>
            </a:r>
            <a:r>
              <a:rPr lang="de-DE" dirty="0" err="1" smtClean="0"/>
              <a:t>n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14" name="Rechteck 13"/>
          <p:cNvSpPr/>
          <p:nvPr/>
        </p:nvSpPr>
        <p:spPr>
          <a:xfrm>
            <a:off x="6663190" y="2393885"/>
            <a:ext cx="595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y</a:t>
            </a:r>
            <a:r>
              <a:rPr lang="de-DE" dirty="0" smtClean="0"/>
              <a:t>(</a:t>
            </a:r>
            <a:r>
              <a:rPr lang="de-DE" dirty="0" err="1"/>
              <a:t>n</a:t>
            </a:r>
            <a:r>
              <a:rPr lang="de-DE" dirty="0" smtClean="0"/>
              <a:t>)</a:t>
            </a:r>
            <a:endParaRPr lang="de-DE" dirty="0"/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565" y="3293985"/>
            <a:ext cx="3195355" cy="1108114"/>
          </a:xfrm>
          <a:prstGeom prst="rect">
            <a:avLst/>
          </a:prstGeom>
        </p:spPr>
      </p:pic>
      <p:sp>
        <p:nvSpPr>
          <p:cNvPr id="18" name="Pfeil nach rechts 17"/>
          <p:cNvSpPr/>
          <p:nvPr/>
        </p:nvSpPr>
        <p:spPr bwMode="auto">
          <a:xfrm>
            <a:off x="4592960" y="3474005"/>
            <a:ext cx="495055" cy="405045"/>
          </a:xfrm>
          <a:prstGeom prst="rightArrow">
            <a:avLst/>
          </a:prstGeom>
          <a:solidFill>
            <a:srgbClr val="FFAF52"/>
          </a:solidFill>
          <a:ln w="9525" cap="flat" cmpd="sng" algn="ctr">
            <a:solidFill>
              <a:srgbClr val="E2001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413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4277925" y="3969060"/>
            <a:ext cx="1125125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600" dirty="0" err="1">
                <a:solidFill>
                  <a:srgbClr val="5C6971"/>
                </a:solidFill>
              </a:rPr>
              <a:t>h</a:t>
            </a:r>
            <a:r>
              <a:rPr lang="de-DE" sz="1600" baseline="-25000" dirty="0" err="1" smtClean="0">
                <a:solidFill>
                  <a:srgbClr val="5C6971"/>
                </a:solidFill>
              </a:rPr>
              <a:t>k</a:t>
            </a:r>
            <a:r>
              <a:rPr lang="de-DE" sz="1600" dirty="0" smtClean="0">
                <a:solidFill>
                  <a:srgbClr val="5C6971"/>
                </a:solidFill>
              </a:rPr>
              <a:t>=0,2; N=4</a:t>
            </a:r>
            <a:endParaRPr lang="de-DE" sz="1600" dirty="0" smtClean="0">
              <a:solidFill>
                <a:srgbClr val="5C6971"/>
              </a:solidFill>
            </a:endParaRPr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8055" y="3383995"/>
            <a:ext cx="3195355" cy="1108114"/>
          </a:xfrm>
          <a:prstGeom prst="rect">
            <a:avLst/>
          </a:prstGeom>
        </p:spPr>
      </p:pic>
      <p:sp>
        <p:nvSpPr>
          <p:cNvPr id="21" name="Rechteck 20"/>
          <p:cNvSpPr/>
          <p:nvPr/>
        </p:nvSpPr>
        <p:spPr>
          <a:xfrm>
            <a:off x="5358045" y="4599130"/>
            <a:ext cx="38200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smtClean="0">
                <a:solidFill>
                  <a:srgbClr val="5C6971"/>
                </a:solidFill>
              </a:rPr>
              <a:t>Bemerkung: Tiefpass-Charakter deutlich zu erkennen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6948046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10125" y="6354324"/>
            <a:ext cx="284163" cy="313175"/>
          </a:xfrm>
        </p:spPr>
        <p:txBody>
          <a:bodyPr/>
          <a:lstStyle/>
          <a:p>
            <a:fld id="{43D6280E-394E-4341-896C-35DB9E220FB5}" type="slidenum">
              <a:rPr lang="en-US"/>
              <a:pPr/>
              <a:t>17</a:t>
            </a:fld>
            <a:endParaRPr lang="en-US" dirty="0"/>
          </a:p>
        </p:txBody>
      </p:sp>
      <p:pic>
        <p:nvPicPr>
          <p:cNvPr id="9217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22530" y="278650"/>
            <a:ext cx="8573870" cy="521450"/>
          </a:xfrm>
          <a:ln/>
        </p:spPr>
        <p:txBody>
          <a:bodyPr rIns="132026"/>
          <a:lstStyle/>
          <a:p>
            <a:r>
              <a:rPr lang="en-US" dirty="0" err="1" smtClean="0"/>
              <a:t>Übertragungsfunktion</a:t>
            </a:r>
            <a:endParaRPr lang="en-US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62000" y="977900"/>
            <a:ext cx="8534400" cy="740910"/>
          </a:xfrm>
          <a:ln/>
        </p:spPr>
        <p:txBody>
          <a:bodyPr rIns="132080"/>
          <a:lstStyle/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  <a:buNone/>
            </a:pPr>
            <a:r>
              <a:rPr lang="en-US" sz="2000" dirty="0" err="1" smtClean="0"/>
              <a:t>Beispiel</a:t>
            </a:r>
            <a:r>
              <a:rPr lang="en-US" sz="2000" dirty="0" smtClean="0"/>
              <a:t>: x(n) = </a:t>
            </a:r>
            <a:r>
              <a:rPr lang="en-US" sz="2000" dirty="0" err="1" smtClean="0"/>
              <a:t>Rauschen</a:t>
            </a:r>
            <a:r>
              <a:rPr lang="en-US" sz="2000" dirty="0" smtClean="0"/>
              <a:t>  –  </a:t>
            </a:r>
            <a:r>
              <a:rPr lang="en-US" sz="2000" dirty="0" err="1" smtClean="0"/>
              <a:t>Spektrum</a:t>
            </a:r>
            <a:r>
              <a:rPr lang="en-US" sz="2000" dirty="0" smtClean="0"/>
              <a:t> des </a:t>
            </a:r>
            <a:r>
              <a:rPr lang="en-US" sz="2000" dirty="0" err="1" smtClean="0"/>
              <a:t>Eingangssingals</a:t>
            </a:r>
            <a:endParaRPr lang="en-US" sz="2000" dirty="0" smtClean="0"/>
          </a:p>
        </p:txBody>
      </p:sp>
      <p:sp>
        <p:nvSpPr>
          <p:cNvPr id="18" name="Pfeil nach rechts 17"/>
          <p:cNvSpPr/>
          <p:nvPr/>
        </p:nvSpPr>
        <p:spPr bwMode="auto">
          <a:xfrm rot="5400000">
            <a:off x="2657745" y="3293985"/>
            <a:ext cx="495055" cy="405045"/>
          </a:xfrm>
          <a:prstGeom prst="rightArrow">
            <a:avLst/>
          </a:prstGeom>
          <a:solidFill>
            <a:srgbClr val="FFAF52"/>
          </a:solidFill>
          <a:ln w="9525" cap="flat" cmpd="sng" algn="ctr">
            <a:solidFill>
              <a:srgbClr val="E2001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413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555" y="3789040"/>
            <a:ext cx="3872345" cy="2160240"/>
          </a:xfrm>
          <a:prstGeom prst="rect">
            <a:avLst/>
          </a:prstGeom>
        </p:spPr>
      </p:pic>
      <p:pic>
        <p:nvPicPr>
          <p:cNvPr id="5" name="Bild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555" y="1808820"/>
            <a:ext cx="3893289" cy="1350150"/>
          </a:xfrm>
          <a:prstGeom prst="rect">
            <a:avLst/>
          </a:prstGeom>
        </p:spPr>
      </p:pic>
      <p:sp>
        <p:nvSpPr>
          <p:cNvPr id="19" name="Rechteck 18"/>
          <p:cNvSpPr/>
          <p:nvPr/>
        </p:nvSpPr>
        <p:spPr>
          <a:xfrm>
            <a:off x="4998005" y="1763815"/>
            <a:ext cx="4095455" cy="3552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  <a:buFont typeface="Arial"/>
              <a:buChar char="•"/>
            </a:pPr>
            <a:r>
              <a:rPr lang="de-DE" dirty="0" smtClean="0">
                <a:solidFill>
                  <a:srgbClr val="5C6971"/>
                </a:solidFill>
              </a:rPr>
              <a:t>Breitbandiges Spektrum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  <a:buFont typeface="Arial"/>
              <a:buChar char="•"/>
            </a:pPr>
            <a:r>
              <a:rPr lang="de-DE" dirty="0" smtClean="0">
                <a:solidFill>
                  <a:srgbClr val="5C6971"/>
                </a:solidFill>
              </a:rPr>
              <a:t>Repräsentiert Leistung des Eingangssignals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  <a:buFont typeface="Arial"/>
              <a:buChar char="•"/>
            </a:pPr>
            <a:r>
              <a:rPr lang="de-DE" dirty="0" smtClean="0">
                <a:solidFill>
                  <a:srgbClr val="5C6971"/>
                </a:solidFill>
              </a:rPr>
              <a:t>Zur Messung des Amplitudengangs geeignet (durch Mittelung mehrerer Messungen)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  <a:buFont typeface="Arial"/>
              <a:buChar char="•"/>
            </a:pPr>
            <a:endParaRPr lang="de-DE" dirty="0" smtClean="0">
              <a:solidFill>
                <a:srgbClr val="5C6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1233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10125" y="6354324"/>
            <a:ext cx="284163" cy="313175"/>
          </a:xfrm>
        </p:spPr>
        <p:txBody>
          <a:bodyPr/>
          <a:lstStyle/>
          <a:p>
            <a:fld id="{43D6280E-394E-4341-896C-35DB9E220FB5}" type="slidenum">
              <a:rPr lang="en-US"/>
              <a:pPr/>
              <a:t>18</a:t>
            </a:fld>
            <a:endParaRPr lang="en-US" dirty="0"/>
          </a:p>
        </p:txBody>
      </p:sp>
      <p:pic>
        <p:nvPicPr>
          <p:cNvPr id="9217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22530" y="278650"/>
            <a:ext cx="8573870" cy="521450"/>
          </a:xfrm>
          <a:ln/>
        </p:spPr>
        <p:txBody>
          <a:bodyPr rIns="132026"/>
          <a:lstStyle/>
          <a:p>
            <a:r>
              <a:rPr lang="en-US" dirty="0" err="1" smtClean="0"/>
              <a:t>Übertragungsfunktion</a:t>
            </a:r>
            <a:endParaRPr lang="en-US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62000" y="977900"/>
            <a:ext cx="8534400" cy="740910"/>
          </a:xfrm>
          <a:ln/>
        </p:spPr>
        <p:txBody>
          <a:bodyPr rIns="132080"/>
          <a:lstStyle/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  <a:buNone/>
            </a:pPr>
            <a:r>
              <a:rPr lang="en-US" sz="2000" dirty="0" err="1" smtClean="0"/>
              <a:t>Beispiel</a:t>
            </a:r>
            <a:r>
              <a:rPr lang="en-US" sz="2000" dirty="0" smtClean="0"/>
              <a:t>: x(n) = </a:t>
            </a:r>
            <a:r>
              <a:rPr lang="en-US" sz="2000" dirty="0" err="1" smtClean="0"/>
              <a:t>Rauschen</a:t>
            </a:r>
            <a:r>
              <a:rPr lang="en-US" sz="2000" dirty="0" smtClean="0"/>
              <a:t> </a:t>
            </a:r>
            <a:r>
              <a:rPr lang="en-US" sz="2000" dirty="0"/>
              <a:t>– </a:t>
            </a:r>
            <a:r>
              <a:rPr lang="en-US" sz="2000" dirty="0" err="1" smtClean="0"/>
              <a:t>Frequenzbereich</a:t>
            </a:r>
            <a:endParaRPr lang="en-US" sz="2000" dirty="0" smtClean="0"/>
          </a:p>
        </p:txBody>
      </p:sp>
      <p:cxnSp>
        <p:nvCxnSpPr>
          <p:cNvPr id="6" name="Gerade Verbindung mit Pfeil 5"/>
          <p:cNvCxnSpPr/>
          <p:nvPr/>
        </p:nvCxnSpPr>
        <p:spPr bwMode="auto">
          <a:xfrm>
            <a:off x="3197805" y="2438890"/>
            <a:ext cx="108012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Rectangle 148"/>
          <p:cNvSpPr>
            <a:spLocks noChangeArrowheads="1"/>
          </p:cNvSpPr>
          <p:nvPr/>
        </p:nvSpPr>
        <p:spPr bwMode="auto">
          <a:xfrm>
            <a:off x="4277925" y="1988841"/>
            <a:ext cx="1170130" cy="855094"/>
          </a:xfrm>
          <a:prstGeom prst="rect">
            <a:avLst/>
          </a:prstGeom>
          <a:solidFill>
            <a:schemeClr val="bg1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cxnSp>
        <p:nvCxnSpPr>
          <p:cNvPr id="9" name="Gerade Verbindung mit Pfeil 8"/>
          <p:cNvCxnSpPr/>
          <p:nvPr/>
        </p:nvCxnSpPr>
        <p:spPr bwMode="auto">
          <a:xfrm>
            <a:off x="5448055" y="2438890"/>
            <a:ext cx="108012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Rectangle 86"/>
          <p:cNvSpPr>
            <a:spLocks noChangeArrowheads="1"/>
          </p:cNvSpPr>
          <p:nvPr/>
        </p:nvSpPr>
        <p:spPr bwMode="auto">
          <a:xfrm>
            <a:off x="4322930" y="2258870"/>
            <a:ext cx="1080120" cy="514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System</a:t>
            </a:r>
            <a:endParaRPr lang="en-US" baseline="-25000" dirty="0">
              <a:solidFill>
                <a:schemeClr val="tx1"/>
              </a:solidFill>
            </a:endParaRPr>
          </a:p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1847655" y="1898830"/>
            <a:ext cx="18840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 smtClean="0"/>
              <a:t>Eingangsspektrum</a:t>
            </a:r>
            <a:endParaRPr lang="de-DE" sz="1600" dirty="0"/>
          </a:p>
        </p:txBody>
      </p:sp>
      <p:sp>
        <p:nvSpPr>
          <p:cNvPr id="12" name="Rechteck 11"/>
          <p:cNvSpPr/>
          <p:nvPr/>
        </p:nvSpPr>
        <p:spPr>
          <a:xfrm>
            <a:off x="5898105" y="1898830"/>
            <a:ext cx="19410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 smtClean="0"/>
              <a:t>Ausgangsspektrum</a:t>
            </a:r>
            <a:endParaRPr lang="de-DE" sz="1600" dirty="0"/>
          </a:p>
        </p:txBody>
      </p:sp>
      <p:sp>
        <p:nvSpPr>
          <p:cNvPr id="13" name="Rechteck 12"/>
          <p:cNvSpPr/>
          <p:nvPr/>
        </p:nvSpPr>
        <p:spPr>
          <a:xfrm>
            <a:off x="2387715" y="2258870"/>
            <a:ext cx="6207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X(</a:t>
            </a:r>
            <a:r>
              <a:rPr lang="de-DE" dirty="0" err="1" smtClean="0"/>
              <a:t>u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14" name="Rechteck 13"/>
          <p:cNvSpPr/>
          <p:nvPr/>
        </p:nvSpPr>
        <p:spPr>
          <a:xfrm>
            <a:off x="6663190" y="2258870"/>
            <a:ext cx="6207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Y(</a:t>
            </a:r>
            <a:r>
              <a:rPr lang="de-DE" dirty="0" err="1" smtClean="0"/>
              <a:t>u</a:t>
            </a:r>
            <a:r>
              <a:rPr lang="de-DE" dirty="0" smtClean="0"/>
              <a:t>)</a:t>
            </a:r>
            <a:endParaRPr lang="de-DE" dirty="0"/>
          </a:p>
        </p:txBody>
      </p:sp>
      <p:grpSp>
        <p:nvGrpSpPr>
          <p:cNvPr id="15" name="Gruppierung 14"/>
          <p:cNvGrpSpPr/>
          <p:nvPr/>
        </p:nvGrpSpPr>
        <p:grpSpPr>
          <a:xfrm>
            <a:off x="8283370" y="5094185"/>
            <a:ext cx="1181100" cy="1134417"/>
            <a:chOff x="7968335" y="3609020"/>
            <a:chExt cx="1181100" cy="1134417"/>
          </a:xfrm>
        </p:grpSpPr>
        <p:pic>
          <p:nvPicPr>
            <p:cNvPr id="16" name="Bild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68335" y="3609020"/>
              <a:ext cx="1181100" cy="825500"/>
            </a:xfrm>
            <a:prstGeom prst="rect">
              <a:avLst/>
            </a:prstGeom>
          </p:spPr>
        </p:pic>
        <p:sp>
          <p:nvSpPr>
            <p:cNvPr id="17" name="Textfeld 16"/>
            <p:cNvSpPr txBox="1"/>
            <p:nvPr/>
          </p:nvSpPr>
          <p:spPr>
            <a:xfrm>
              <a:off x="7968335" y="4374105"/>
              <a:ext cx="990110" cy="369332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 smtClean="0"/>
                <a:t>Ü3.4</a:t>
              </a:r>
              <a:endParaRPr lang="de-DE" dirty="0"/>
            </a:p>
          </p:txBody>
        </p:sp>
      </p:grpSp>
      <p:pic>
        <p:nvPicPr>
          <p:cNvPr id="18" name="Bild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540" y="3158970"/>
            <a:ext cx="3388302" cy="1890210"/>
          </a:xfrm>
          <a:prstGeom prst="rect">
            <a:avLst/>
          </a:prstGeom>
        </p:spPr>
      </p:pic>
      <p:sp>
        <p:nvSpPr>
          <p:cNvPr id="19" name="Pfeil nach rechts 18"/>
          <p:cNvSpPr/>
          <p:nvPr/>
        </p:nvSpPr>
        <p:spPr bwMode="auto">
          <a:xfrm>
            <a:off x="4592960" y="3609020"/>
            <a:ext cx="495055" cy="405045"/>
          </a:xfrm>
          <a:prstGeom prst="rightArrow">
            <a:avLst/>
          </a:prstGeom>
          <a:solidFill>
            <a:srgbClr val="FFAF52"/>
          </a:solidFill>
          <a:ln w="9525" cap="flat" cmpd="sng" algn="ctr">
            <a:solidFill>
              <a:srgbClr val="E2001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413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8055" y="3158970"/>
            <a:ext cx="3388301" cy="1890210"/>
          </a:xfrm>
          <a:prstGeom prst="rect">
            <a:avLst/>
          </a:prstGeom>
        </p:spPr>
      </p:pic>
      <p:sp>
        <p:nvSpPr>
          <p:cNvPr id="20" name="Rechteck 19"/>
          <p:cNvSpPr/>
          <p:nvPr/>
        </p:nvSpPr>
        <p:spPr>
          <a:xfrm>
            <a:off x="4277925" y="4059359"/>
            <a:ext cx="1125125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600" dirty="0" err="1">
                <a:solidFill>
                  <a:srgbClr val="5C6971"/>
                </a:solidFill>
              </a:rPr>
              <a:t>h</a:t>
            </a:r>
            <a:r>
              <a:rPr lang="de-DE" sz="1600" baseline="-25000" dirty="0" err="1" smtClean="0">
                <a:solidFill>
                  <a:srgbClr val="5C6971"/>
                </a:solidFill>
              </a:rPr>
              <a:t>k</a:t>
            </a:r>
            <a:r>
              <a:rPr lang="de-DE" sz="1600" dirty="0" smtClean="0">
                <a:solidFill>
                  <a:srgbClr val="5C6971"/>
                </a:solidFill>
              </a:rPr>
              <a:t>=0,2; N=4</a:t>
            </a:r>
            <a:endParaRPr lang="de-DE" sz="1600" dirty="0" smtClean="0">
              <a:solidFill>
                <a:srgbClr val="5C6971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812540" y="5184195"/>
            <a:ext cx="32727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smtClean="0">
                <a:solidFill>
                  <a:srgbClr val="5C6971"/>
                </a:solidFill>
              </a:rPr>
              <a:t>Bemerkung: einzelne Messung (Berechnung)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0013057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6280E-394E-4341-896C-35DB9E220FB5}" type="slidenum">
              <a:rPr lang="en-US"/>
              <a:pPr/>
              <a:t>19</a:t>
            </a:fld>
            <a:endParaRPr lang="en-US"/>
          </a:p>
        </p:txBody>
      </p:sp>
      <p:pic>
        <p:nvPicPr>
          <p:cNvPr id="9217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22530" y="278650"/>
            <a:ext cx="8573870" cy="521450"/>
          </a:xfrm>
          <a:ln/>
        </p:spPr>
        <p:txBody>
          <a:bodyPr rIns="132026"/>
          <a:lstStyle/>
          <a:p>
            <a:r>
              <a:rPr lang="en-US" dirty="0" smtClean="0"/>
              <a:t>Kommunikationstechnik B</a:t>
            </a:r>
            <a:endParaRPr lang="en-US" dirty="0"/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762000" y="977900"/>
            <a:ext cx="8534400" cy="541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132080" bIns="50800" numCol="1" anchor="t" anchorCtr="0" compatLnSpc="1">
            <a:prstTxWarp prst="textNoShape">
              <a:avLst/>
            </a:prstTxWarp>
          </a:bodyPr>
          <a:lstStyle/>
          <a:p>
            <a:pPr marL="609600" lvl="0" indent="-609600">
              <a:lnSpc>
                <a:spcPct val="150000"/>
              </a:lnSpc>
              <a:spcBef>
                <a:spcPts val="700"/>
              </a:spcBef>
              <a:buClr>
                <a:srgbClr val="0000CC"/>
              </a:buClr>
            </a:pPr>
            <a:endParaRPr lang="en-US" sz="2400" kern="0" dirty="0" smtClean="0">
              <a:solidFill>
                <a:srgbClr val="5C6971"/>
              </a:solidFill>
              <a:latin typeface="+mn-lt"/>
              <a:ea typeface="+mn-ea"/>
              <a:cs typeface="+mn-cs"/>
            </a:endParaRPr>
          </a:p>
          <a:p>
            <a:pPr marL="609600" lvl="0" indent="-609600" algn="ctr">
              <a:lnSpc>
                <a:spcPct val="150000"/>
              </a:lnSpc>
              <a:spcBef>
                <a:spcPts val="700"/>
              </a:spcBef>
              <a:buClr>
                <a:srgbClr val="0000CC"/>
              </a:buClr>
            </a:pPr>
            <a:endParaRPr lang="en-US" sz="4000" kern="0" dirty="0" smtClean="0">
              <a:solidFill>
                <a:srgbClr val="5C6971"/>
              </a:solidFill>
              <a:latin typeface="+mn-lt"/>
              <a:ea typeface="+mn-ea"/>
              <a:cs typeface="+mn-cs"/>
            </a:endParaRPr>
          </a:p>
          <a:p>
            <a:pPr marL="609600" lvl="0" indent="-609600" algn="ctr">
              <a:lnSpc>
                <a:spcPct val="150000"/>
              </a:lnSpc>
              <a:spcBef>
                <a:spcPts val="700"/>
              </a:spcBef>
              <a:buClr>
                <a:srgbClr val="0000CC"/>
              </a:buClr>
            </a:pPr>
            <a:r>
              <a:rPr lang="en-US" sz="4000" kern="0" dirty="0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ENDE Teil 3</a:t>
            </a:r>
          </a:p>
          <a:p>
            <a:pPr marL="609600" lvl="0" indent="-609600">
              <a:lnSpc>
                <a:spcPct val="150000"/>
              </a:lnSpc>
              <a:spcBef>
                <a:spcPts val="700"/>
              </a:spcBef>
              <a:buClr>
                <a:srgbClr val="0000CC"/>
              </a:buClr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5C6971"/>
              </a:solidFill>
              <a:effectLst/>
              <a:uLnTx/>
              <a:uFillTx/>
              <a:latin typeface="+mn-lt"/>
              <a:ea typeface="+mn-ea"/>
              <a:cs typeface="+mn-cs"/>
              <a:sym typeface="Arial" charset="0"/>
            </a:endParaRPr>
          </a:p>
          <a:p>
            <a:pPr marL="609600" indent="-609600">
              <a:lnSpc>
                <a:spcPct val="150000"/>
              </a:lnSpc>
              <a:spcBef>
                <a:spcPts val="700"/>
              </a:spcBef>
              <a:buClr>
                <a:srgbClr val="0000CC"/>
              </a:buClr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C697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charset="0"/>
              </a:rPr>
              <a:t>         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10125" y="6354324"/>
            <a:ext cx="284163" cy="313175"/>
          </a:xfrm>
        </p:spPr>
        <p:txBody>
          <a:bodyPr/>
          <a:lstStyle/>
          <a:p>
            <a:fld id="{43D6280E-394E-4341-896C-35DB9E220FB5}" type="slidenum">
              <a:rPr lang="en-US"/>
              <a:pPr/>
              <a:t>2</a:t>
            </a:fld>
            <a:endParaRPr lang="en-US" dirty="0"/>
          </a:p>
        </p:txBody>
      </p:sp>
      <p:pic>
        <p:nvPicPr>
          <p:cNvPr id="9217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22530" y="278650"/>
            <a:ext cx="8573870" cy="521450"/>
          </a:xfrm>
          <a:ln/>
        </p:spPr>
        <p:txBody>
          <a:bodyPr rIns="132026"/>
          <a:lstStyle/>
          <a:p>
            <a:r>
              <a:rPr lang="en-US" dirty="0" err="1" smtClean="0"/>
              <a:t>Inhalt</a:t>
            </a:r>
            <a:endParaRPr lang="en-US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  <a:buNone/>
            </a:pPr>
            <a:r>
              <a:rPr lang="en-US" dirty="0" err="1" smtClean="0"/>
              <a:t>Signalverarbeitung</a:t>
            </a:r>
            <a:endParaRPr lang="en-US" dirty="0" smtClean="0"/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dirty="0" smtClean="0">
                <a:solidFill>
                  <a:srgbClr val="E2001A"/>
                </a:solidFill>
              </a:rPr>
              <a:t>Faltung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dirty="0" smtClean="0"/>
              <a:t>FIR-Filter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dirty="0" smtClean="0"/>
              <a:t>IIR-Filter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dirty="0" smtClean="0"/>
              <a:t>Übertragungsfunktion</a:t>
            </a:r>
          </a:p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</a:pPr>
            <a:endParaRPr lang="de-DE" dirty="0" smtClean="0"/>
          </a:p>
          <a:p>
            <a:pPr marL="0" indent="0">
              <a:lnSpc>
                <a:spcPct val="150000"/>
              </a:lnSpc>
              <a:buClr>
                <a:srgbClr val="0000CC"/>
              </a:buClr>
              <a:buSzTx/>
              <a:buNone/>
            </a:pPr>
            <a:endParaRPr lang="de-DE" dirty="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10125" y="6354324"/>
            <a:ext cx="284163" cy="313175"/>
          </a:xfrm>
        </p:spPr>
        <p:txBody>
          <a:bodyPr/>
          <a:lstStyle/>
          <a:p>
            <a:fld id="{43D6280E-394E-4341-896C-35DB9E220FB5}" type="slidenum">
              <a:rPr lang="en-US"/>
              <a:pPr/>
              <a:t>3</a:t>
            </a:fld>
            <a:endParaRPr lang="en-US" dirty="0"/>
          </a:p>
        </p:txBody>
      </p:sp>
      <p:pic>
        <p:nvPicPr>
          <p:cNvPr id="9217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22530" y="278650"/>
            <a:ext cx="8573870" cy="521450"/>
          </a:xfrm>
          <a:ln/>
        </p:spPr>
        <p:txBody>
          <a:bodyPr rIns="132026"/>
          <a:lstStyle/>
          <a:p>
            <a:r>
              <a:rPr lang="en-US" dirty="0" err="1" smtClean="0"/>
              <a:t>Faltung</a:t>
            </a:r>
            <a:endParaRPr lang="en-US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  <a:buNone/>
            </a:pPr>
            <a:r>
              <a:rPr lang="en-US" dirty="0" err="1" smtClean="0"/>
              <a:t>Systembeschreibung</a:t>
            </a:r>
            <a:endParaRPr lang="en-US" dirty="0" smtClean="0"/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endParaRPr lang="de-DE" dirty="0" smtClean="0"/>
          </a:p>
          <a:p>
            <a:pPr marL="0" indent="0">
              <a:lnSpc>
                <a:spcPct val="150000"/>
              </a:lnSpc>
              <a:buClr>
                <a:srgbClr val="E2001A"/>
              </a:buClr>
              <a:buSzTx/>
              <a:buNone/>
            </a:pPr>
            <a:endParaRPr lang="de-DE" dirty="0"/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endParaRPr lang="de-DE" sz="600" dirty="0" smtClean="0"/>
          </a:p>
          <a:p>
            <a:pPr marL="0" indent="0">
              <a:lnSpc>
                <a:spcPct val="150000"/>
              </a:lnSpc>
              <a:buClr>
                <a:srgbClr val="E2001A"/>
              </a:buClr>
              <a:buSzTx/>
              <a:buNone/>
            </a:pPr>
            <a:r>
              <a:rPr lang="de-DE" sz="1800" dirty="0" smtClean="0"/>
              <a:t>Ausgangssignal = Eingangssignal gefaltet mit Systemkoeffizienten </a:t>
            </a:r>
            <a:r>
              <a:rPr lang="de-DE" sz="1800" dirty="0" err="1" smtClean="0"/>
              <a:t>h</a:t>
            </a:r>
            <a:r>
              <a:rPr lang="de-DE" sz="1800" baseline="-25000" dirty="0" err="1" smtClean="0"/>
              <a:t>k</a:t>
            </a:r>
            <a:endParaRPr lang="de-DE" sz="1800" baseline="-25000" dirty="0" smtClean="0"/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fi-FI" sz="1800" dirty="0" err="1"/>
              <a:t>y[n</a:t>
            </a:r>
            <a:r>
              <a:rPr lang="fi-FI" sz="1800" dirty="0"/>
              <a:t>] = ∑ </a:t>
            </a:r>
            <a:r>
              <a:rPr lang="fi-FI" sz="1800" dirty="0" err="1"/>
              <a:t>h</a:t>
            </a:r>
            <a:r>
              <a:rPr lang="fi-FI" sz="1800" baseline="-25000" dirty="0" err="1"/>
              <a:t>k</a:t>
            </a:r>
            <a:r>
              <a:rPr lang="fi-FI" sz="1800" dirty="0"/>
              <a:t> · </a:t>
            </a:r>
            <a:r>
              <a:rPr lang="fi-FI" sz="1800" dirty="0" err="1"/>
              <a:t>x[n−k</a:t>
            </a:r>
            <a:r>
              <a:rPr lang="fi-FI" sz="1800" dirty="0"/>
              <a:t>] </a:t>
            </a:r>
            <a:r>
              <a:rPr lang="fi-FI" sz="1800" dirty="0" smtClean="0"/>
              <a:t> 			</a:t>
            </a:r>
            <a:r>
              <a:rPr lang="fi-FI" sz="1800" dirty="0" err="1" smtClean="0"/>
              <a:t>mit</a:t>
            </a:r>
            <a:r>
              <a:rPr lang="fi-FI" sz="1800" dirty="0" smtClean="0"/>
              <a:t> k = 0, 1, ..., N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endParaRPr lang="fi-FI" sz="600" dirty="0"/>
          </a:p>
          <a:p>
            <a:pPr marL="0" indent="0">
              <a:lnSpc>
                <a:spcPct val="150000"/>
              </a:lnSpc>
              <a:buClr>
                <a:srgbClr val="E2001A"/>
              </a:buClr>
              <a:buSzTx/>
              <a:buNone/>
            </a:pPr>
            <a:r>
              <a:rPr lang="fi-FI" sz="1800" dirty="0" err="1" smtClean="0"/>
              <a:t>Für</a:t>
            </a:r>
            <a:r>
              <a:rPr lang="fi-FI" sz="1800" dirty="0" smtClean="0"/>
              <a:t> N = 4: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sz="1800" dirty="0" err="1"/>
              <a:t>y</a:t>
            </a:r>
            <a:r>
              <a:rPr lang="de-DE" sz="1800" dirty="0"/>
              <a:t>[</a:t>
            </a:r>
            <a:r>
              <a:rPr lang="de-DE" sz="1800" dirty="0" err="1"/>
              <a:t>n</a:t>
            </a:r>
            <a:r>
              <a:rPr lang="de-DE" sz="1800" dirty="0"/>
              <a:t>] = h</a:t>
            </a:r>
            <a:r>
              <a:rPr lang="de-DE" sz="1800" baseline="-25000" dirty="0"/>
              <a:t>0</a:t>
            </a:r>
            <a:r>
              <a:rPr lang="de-DE" sz="1800" dirty="0"/>
              <a:t> · x[</a:t>
            </a:r>
            <a:r>
              <a:rPr lang="de-DE" sz="1800" dirty="0" err="1"/>
              <a:t>n</a:t>
            </a:r>
            <a:r>
              <a:rPr lang="de-DE" sz="1800" dirty="0"/>
              <a:t>]  +  h</a:t>
            </a:r>
            <a:r>
              <a:rPr lang="de-DE" sz="1800" baseline="-25000" dirty="0"/>
              <a:t>1</a:t>
            </a:r>
            <a:r>
              <a:rPr lang="de-DE" sz="1800" dirty="0"/>
              <a:t> · x[n-1] +  h</a:t>
            </a:r>
            <a:r>
              <a:rPr lang="de-DE" sz="1800" baseline="-25000" dirty="0"/>
              <a:t>2</a:t>
            </a:r>
            <a:r>
              <a:rPr lang="de-DE" sz="1800" dirty="0"/>
              <a:t> · x[n-2] +  h</a:t>
            </a:r>
            <a:r>
              <a:rPr lang="de-DE" sz="1800" baseline="-25000" dirty="0"/>
              <a:t>3</a:t>
            </a:r>
            <a:r>
              <a:rPr lang="de-DE" sz="1800" dirty="0"/>
              <a:t> · x[n-3] +  h</a:t>
            </a:r>
            <a:r>
              <a:rPr lang="de-DE" sz="1800" baseline="-25000" dirty="0"/>
              <a:t>4</a:t>
            </a:r>
            <a:r>
              <a:rPr lang="de-DE" sz="1800" dirty="0"/>
              <a:t> · x[n-4</a:t>
            </a:r>
            <a:r>
              <a:rPr lang="de-DE" sz="1800" dirty="0" smtClean="0"/>
              <a:t>]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sz="1800" dirty="0" smtClean="0"/>
              <a:t>Beispiel: </a:t>
            </a:r>
            <a:r>
              <a:rPr lang="de-DE" sz="1800" dirty="0" err="1" smtClean="0"/>
              <a:t>h</a:t>
            </a:r>
            <a:r>
              <a:rPr lang="de-DE" sz="1800" baseline="-25000" dirty="0" err="1" smtClean="0"/>
              <a:t>k</a:t>
            </a:r>
            <a:r>
              <a:rPr lang="de-DE" sz="1800" dirty="0" smtClean="0"/>
              <a:t> = 0,2 (gleiche Koeffizienten)</a:t>
            </a:r>
            <a:r>
              <a:rPr lang="de-DE" sz="1800" dirty="0"/>
              <a:t> </a:t>
            </a:r>
            <a:r>
              <a:rPr lang="de-DE" sz="1800" dirty="0" smtClean="0"/>
              <a:t>=&gt; Impulsantwort? Sprungantwort?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endParaRPr lang="de-DE" sz="1800" dirty="0" smtClean="0"/>
          </a:p>
        </p:txBody>
      </p:sp>
      <p:grpSp>
        <p:nvGrpSpPr>
          <p:cNvPr id="3" name="Gruppierung 2"/>
          <p:cNvGrpSpPr/>
          <p:nvPr/>
        </p:nvGrpSpPr>
        <p:grpSpPr>
          <a:xfrm>
            <a:off x="1352600" y="1808820"/>
            <a:ext cx="5773719" cy="1035116"/>
            <a:chOff x="2066140" y="2911442"/>
            <a:chExt cx="5773719" cy="1035116"/>
          </a:xfrm>
        </p:grpSpPr>
        <p:sp>
          <p:nvSpPr>
            <p:cNvPr id="8" name="Rechteck 7"/>
            <p:cNvSpPr/>
            <p:nvPr/>
          </p:nvSpPr>
          <p:spPr>
            <a:xfrm>
              <a:off x="2651205" y="3226477"/>
              <a:ext cx="5821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ts val="413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457200" algn="l" rtl="0" fontAlgn="base">
                <a:spcBef>
                  <a:spcPts val="413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914400" algn="l" rtl="0" fontAlgn="base">
                <a:spcBef>
                  <a:spcPts val="413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371600" algn="l" rtl="0" fontAlgn="base">
                <a:spcBef>
                  <a:spcPts val="413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1828800" algn="l" rtl="0" fontAlgn="base">
                <a:spcBef>
                  <a:spcPts val="413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r>
                <a:rPr lang="de-DE" dirty="0"/>
                <a:t>x</a:t>
              </a:r>
              <a:r>
                <a:rPr lang="de-DE" dirty="0" smtClean="0"/>
                <a:t>(</a:t>
              </a:r>
              <a:r>
                <a:rPr lang="de-DE" dirty="0"/>
                <a:t>n</a:t>
              </a:r>
              <a:r>
                <a:rPr lang="de-DE" dirty="0" smtClean="0"/>
                <a:t>)</a:t>
              </a:r>
              <a:endParaRPr lang="de-DE" dirty="0"/>
            </a:p>
          </p:txBody>
        </p:sp>
        <p:cxnSp>
          <p:nvCxnSpPr>
            <p:cNvPr id="9" name="Gerade Verbindung mit Pfeil 8"/>
            <p:cNvCxnSpPr/>
            <p:nvPr/>
          </p:nvCxnSpPr>
          <p:spPr bwMode="auto">
            <a:xfrm>
              <a:off x="3416290" y="3451502"/>
              <a:ext cx="108012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0" name="Rectangle 148"/>
            <p:cNvSpPr>
              <a:spLocks noChangeArrowheads="1"/>
            </p:cNvSpPr>
            <p:nvPr/>
          </p:nvSpPr>
          <p:spPr bwMode="auto">
            <a:xfrm>
              <a:off x="4496410" y="2956448"/>
              <a:ext cx="1170130" cy="990110"/>
            </a:xfrm>
            <a:prstGeom prst="rect">
              <a:avLst/>
            </a:prstGeom>
            <a:solidFill>
              <a:schemeClr val="bg1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ts val="413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457200" algn="l" rtl="0" fontAlgn="base">
                <a:spcBef>
                  <a:spcPts val="413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914400" algn="l" rtl="0" fontAlgn="base">
                <a:spcBef>
                  <a:spcPts val="413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371600" algn="l" rtl="0" fontAlgn="base">
                <a:spcBef>
                  <a:spcPts val="413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1828800" algn="l" rtl="0" fontAlgn="base">
                <a:spcBef>
                  <a:spcPts val="413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endParaRPr lang="de-DE"/>
            </a:p>
          </p:txBody>
        </p:sp>
        <p:cxnSp>
          <p:nvCxnSpPr>
            <p:cNvPr id="11" name="Gerade Verbindung mit Pfeil 10"/>
            <p:cNvCxnSpPr/>
            <p:nvPr/>
          </p:nvCxnSpPr>
          <p:spPr bwMode="auto">
            <a:xfrm>
              <a:off x="5666540" y="3451502"/>
              <a:ext cx="108012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2" name="Rectangle 86"/>
            <p:cNvSpPr>
              <a:spLocks noChangeArrowheads="1"/>
            </p:cNvSpPr>
            <p:nvPr/>
          </p:nvSpPr>
          <p:spPr bwMode="auto">
            <a:xfrm>
              <a:off x="4541415" y="3136467"/>
              <a:ext cx="1080120" cy="606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ts val="413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457200" algn="l" rtl="0" fontAlgn="base">
                <a:spcBef>
                  <a:spcPts val="413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914400" algn="l" rtl="0" fontAlgn="base">
                <a:spcBef>
                  <a:spcPts val="413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371600" algn="l" rtl="0" fontAlgn="base">
                <a:spcBef>
                  <a:spcPts val="413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1828800" algn="l" rtl="0" fontAlgn="base">
                <a:spcBef>
                  <a:spcPts val="413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System:</a:t>
              </a:r>
            </a:p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h</a:t>
              </a:r>
              <a:r>
                <a:rPr lang="en-US" baseline="-25000" dirty="0" err="1" smtClean="0">
                  <a:solidFill>
                    <a:schemeClr val="tx1"/>
                  </a:solidFill>
                </a:rPr>
                <a:t>k</a:t>
              </a:r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3" name="Rechteck 12"/>
            <p:cNvSpPr/>
            <p:nvPr/>
          </p:nvSpPr>
          <p:spPr>
            <a:xfrm>
              <a:off x="6836670" y="3226477"/>
              <a:ext cx="595022" cy="36933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ts val="413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457200" algn="l" rtl="0" fontAlgn="base">
                <a:spcBef>
                  <a:spcPts val="413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914400" algn="l" rtl="0" fontAlgn="base">
                <a:spcBef>
                  <a:spcPts val="413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371600" algn="l" rtl="0" fontAlgn="base">
                <a:spcBef>
                  <a:spcPts val="413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1828800" algn="l" rtl="0" fontAlgn="base">
                <a:spcBef>
                  <a:spcPts val="413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r>
                <a:rPr lang="de-DE" dirty="0" err="1"/>
                <a:t>y</a:t>
              </a:r>
              <a:r>
                <a:rPr lang="de-DE" dirty="0" smtClean="0"/>
                <a:t>(</a:t>
              </a:r>
              <a:r>
                <a:rPr lang="de-DE" dirty="0"/>
                <a:t>n</a:t>
              </a:r>
              <a:r>
                <a:rPr lang="de-DE" dirty="0" smtClean="0"/>
                <a:t>)</a:t>
              </a:r>
              <a:endParaRPr lang="de-DE" dirty="0"/>
            </a:p>
          </p:txBody>
        </p:sp>
        <p:sp>
          <p:nvSpPr>
            <p:cNvPr id="14" name="Rechteck 13"/>
            <p:cNvSpPr/>
            <p:nvPr/>
          </p:nvSpPr>
          <p:spPr>
            <a:xfrm>
              <a:off x="2066140" y="2911442"/>
              <a:ext cx="1576373" cy="33855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ts val="413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457200" algn="l" rtl="0" fontAlgn="base">
                <a:spcBef>
                  <a:spcPts val="413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914400" algn="l" rtl="0" fontAlgn="base">
                <a:spcBef>
                  <a:spcPts val="413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371600" algn="l" rtl="0" fontAlgn="base">
                <a:spcBef>
                  <a:spcPts val="413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1828800" algn="l" rtl="0" fontAlgn="base">
                <a:spcBef>
                  <a:spcPts val="413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r>
                <a:rPr lang="de-DE" sz="1600" dirty="0" smtClean="0"/>
                <a:t>Eingangssignal</a:t>
              </a:r>
              <a:endParaRPr lang="de-DE" sz="1600" dirty="0"/>
            </a:p>
          </p:txBody>
        </p:sp>
        <p:sp>
          <p:nvSpPr>
            <p:cNvPr id="15" name="Rechteck 14"/>
            <p:cNvSpPr/>
            <p:nvPr/>
          </p:nvSpPr>
          <p:spPr>
            <a:xfrm>
              <a:off x="6161595" y="2911442"/>
              <a:ext cx="1633380" cy="33855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ts val="413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457200" algn="l" rtl="0" fontAlgn="base">
                <a:spcBef>
                  <a:spcPts val="413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914400" algn="l" rtl="0" fontAlgn="base">
                <a:spcBef>
                  <a:spcPts val="413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371600" algn="l" rtl="0" fontAlgn="base">
                <a:spcBef>
                  <a:spcPts val="413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1828800" algn="l" rtl="0" fontAlgn="base">
                <a:spcBef>
                  <a:spcPts val="413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r>
                <a:rPr lang="de-DE" sz="1600" dirty="0" smtClean="0"/>
                <a:t>Ausgangssignal</a:t>
              </a:r>
              <a:endParaRPr lang="de-DE" sz="1600" dirty="0"/>
            </a:p>
          </p:txBody>
        </p:sp>
        <p:sp>
          <p:nvSpPr>
            <p:cNvPr id="16" name="Rechteck 15"/>
            <p:cNvSpPr/>
            <p:nvPr/>
          </p:nvSpPr>
          <p:spPr>
            <a:xfrm>
              <a:off x="6161595" y="3586517"/>
              <a:ext cx="1678264" cy="33855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ts val="413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457200" algn="l" rtl="0" fontAlgn="base">
                <a:spcBef>
                  <a:spcPts val="413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914400" algn="l" rtl="0" fontAlgn="base">
                <a:spcBef>
                  <a:spcPts val="413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371600" algn="l" rtl="0" fontAlgn="base">
                <a:spcBef>
                  <a:spcPts val="413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1828800" algn="l" rtl="0" fontAlgn="base">
                <a:spcBef>
                  <a:spcPts val="413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r>
                <a:rPr lang="de-DE" sz="1600" dirty="0" smtClean="0">
                  <a:solidFill>
                    <a:srgbClr val="5C6971"/>
                  </a:solidFill>
                </a:rPr>
                <a:t>(Systemantwort)</a:t>
              </a:r>
              <a:endParaRPr lang="de-DE" sz="1600" dirty="0">
                <a:solidFill>
                  <a:srgbClr val="5C697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14387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530" y="5004175"/>
            <a:ext cx="3330370" cy="990110"/>
          </a:xfrm>
          <a:prstGeom prst="rect">
            <a:avLst/>
          </a:prstGeom>
        </p:spPr>
      </p:pic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10125" y="6354324"/>
            <a:ext cx="284163" cy="313175"/>
          </a:xfrm>
        </p:spPr>
        <p:txBody>
          <a:bodyPr/>
          <a:lstStyle/>
          <a:p>
            <a:fld id="{43D6280E-394E-4341-896C-35DB9E220FB5}" type="slidenum">
              <a:rPr lang="en-US"/>
              <a:pPr/>
              <a:t>4</a:t>
            </a:fld>
            <a:endParaRPr lang="en-US" dirty="0"/>
          </a:p>
        </p:txBody>
      </p:sp>
      <p:pic>
        <p:nvPicPr>
          <p:cNvPr id="9217" name="Picture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22530" y="278650"/>
            <a:ext cx="8573870" cy="521450"/>
          </a:xfrm>
          <a:ln/>
        </p:spPr>
        <p:txBody>
          <a:bodyPr rIns="132026"/>
          <a:lstStyle/>
          <a:p>
            <a:r>
              <a:rPr lang="en-US" dirty="0" err="1" smtClean="0"/>
              <a:t>Faltung</a:t>
            </a:r>
            <a:endParaRPr lang="en-US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  <a:buNone/>
            </a:pPr>
            <a:r>
              <a:rPr lang="en-US" dirty="0" err="1" smtClean="0"/>
              <a:t>Beispiel</a:t>
            </a:r>
            <a:r>
              <a:rPr lang="en-US" dirty="0" smtClean="0"/>
              <a:t>: </a:t>
            </a:r>
            <a:r>
              <a:rPr lang="en-US" sz="1800" dirty="0" smtClean="0"/>
              <a:t>N=4, </a:t>
            </a:r>
            <a:r>
              <a:rPr lang="de-DE" sz="1800" dirty="0" err="1" smtClean="0"/>
              <a:t>h</a:t>
            </a:r>
            <a:r>
              <a:rPr lang="de-DE" sz="1800" baseline="-25000" dirty="0" err="1" smtClean="0"/>
              <a:t>k</a:t>
            </a:r>
            <a:r>
              <a:rPr lang="de-DE" sz="1800" dirty="0" smtClean="0"/>
              <a:t> = 0,2 (gleiche Koeffizienten) </a:t>
            </a:r>
            <a:endParaRPr lang="en-US" sz="1800" dirty="0" smtClean="0"/>
          </a:p>
          <a:p>
            <a:pPr marL="0" indent="0">
              <a:lnSpc>
                <a:spcPct val="150000"/>
              </a:lnSpc>
              <a:buClr>
                <a:srgbClr val="E2001A"/>
              </a:buClr>
              <a:buSzTx/>
              <a:buNone/>
            </a:pPr>
            <a:endParaRPr lang="de-DE" dirty="0" smtClean="0"/>
          </a:p>
        </p:txBody>
      </p:sp>
      <p:grpSp>
        <p:nvGrpSpPr>
          <p:cNvPr id="6" name="Gruppierung 5"/>
          <p:cNvGrpSpPr/>
          <p:nvPr/>
        </p:nvGrpSpPr>
        <p:grpSpPr>
          <a:xfrm>
            <a:off x="1982670" y="1763815"/>
            <a:ext cx="5773719" cy="1035116"/>
            <a:chOff x="2066140" y="2911442"/>
            <a:chExt cx="5773719" cy="1035116"/>
          </a:xfrm>
        </p:grpSpPr>
        <p:sp>
          <p:nvSpPr>
            <p:cNvPr id="8" name="Rechteck 7"/>
            <p:cNvSpPr/>
            <p:nvPr/>
          </p:nvSpPr>
          <p:spPr>
            <a:xfrm>
              <a:off x="2651205" y="3226477"/>
              <a:ext cx="5821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ts val="413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457200" algn="l" rtl="0" fontAlgn="base">
                <a:spcBef>
                  <a:spcPts val="413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914400" algn="l" rtl="0" fontAlgn="base">
                <a:spcBef>
                  <a:spcPts val="413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371600" algn="l" rtl="0" fontAlgn="base">
                <a:spcBef>
                  <a:spcPts val="413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1828800" algn="l" rtl="0" fontAlgn="base">
                <a:spcBef>
                  <a:spcPts val="413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r>
                <a:rPr lang="de-DE" dirty="0"/>
                <a:t>x</a:t>
              </a:r>
              <a:r>
                <a:rPr lang="de-DE" dirty="0" smtClean="0"/>
                <a:t>(</a:t>
              </a:r>
              <a:r>
                <a:rPr lang="de-DE" dirty="0"/>
                <a:t>n</a:t>
              </a:r>
              <a:r>
                <a:rPr lang="de-DE" dirty="0" smtClean="0"/>
                <a:t>)</a:t>
              </a:r>
              <a:endParaRPr lang="de-DE" dirty="0"/>
            </a:p>
          </p:txBody>
        </p:sp>
        <p:cxnSp>
          <p:nvCxnSpPr>
            <p:cNvPr id="9" name="Gerade Verbindung mit Pfeil 8"/>
            <p:cNvCxnSpPr/>
            <p:nvPr/>
          </p:nvCxnSpPr>
          <p:spPr bwMode="auto">
            <a:xfrm>
              <a:off x="3416290" y="3451502"/>
              <a:ext cx="108012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0" name="Rectangle 148"/>
            <p:cNvSpPr>
              <a:spLocks noChangeArrowheads="1"/>
            </p:cNvSpPr>
            <p:nvPr/>
          </p:nvSpPr>
          <p:spPr bwMode="auto">
            <a:xfrm>
              <a:off x="4496410" y="2956448"/>
              <a:ext cx="1170130" cy="990110"/>
            </a:xfrm>
            <a:prstGeom prst="rect">
              <a:avLst/>
            </a:prstGeom>
            <a:solidFill>
              <a:schemeClr val="bg1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ts val="413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457200" algn="l" rtl="0" fontAlgn="base">
                <a:spcBef>
                  <a:spcPts val="413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914400" algn="l" rtl="0" fontAlgn="base">
                <a:spcBef>
                  <a:spcPts val="413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371600" algn="l" rtl="0" fontAlgn="base">
                <a:spcBef>
                  <a:spcPts val="413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1828800" algn="l" rtl="0" fontAlgn="base">
                <a:spcBef>
                  <a:spcPts val="413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endParaRPr lang="de-DE"/>
            </a:p>
          </p:txBody>
        </p:sp>
        <p:cxnSp>
          <p:nvCxnSpPr>
            <p:cNvPr id="11" name="Gerade Verbindung mit Pfeil 10"/>
            <p:cNvCxnSpPr/>
            <p:nvPr/>
          </p:nvCxnSpPr>
          <p:spPr bwMode="auto">
            <a:xfrm>
              <a:off x="5666540" y="3451502"/>
              <a:ext cx="108012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2" name="Rectangle 86"/>
            <p:cNvSpPr>
              <a:spLocks noChangeArrowheads="1"/>
            </p:cNvSpPr>
            <p:nvPr/>
          </p:nvSpPr>
          <p:spPr bwMode="auto">
            <a:xfrm>
              <a:off x="4541415" y="3136467"/>
              <a:ext cx="1080120" cy="606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ts val="413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457200" algn="l" rtl="0" fontAlgn="base">
                <a:spcBef>
                  <a:spcPts val="413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914400" algn="l" rtl="0" fontAlgn="base">
                <a:spcBef>
                  <a:spcPts val="413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371600" algn="l" rtl="0" fontAlgn="base">
                <a:spcBef>
                  <a:spcPts val="413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1828800" algn="l" rtl="0" fontAlgn="base">
                <a:spcBef>
                  <a:spcPts val="413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System:</a:t>
              </a:r>
            </a:p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h</a:t>
              </a:r>
              <a:r>
                <a:rPr lang="en-US" baseline="-25000" dirty="0" err="1" smtClean="0">
                  <a:solidFill>
                    <a:schemeClr val="tx1"/>
                  </a:solidFill>
                </a:rPr>
                <a:t>k</a:t>
              </a:r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3" name="Rechteck 12"/>
            <p:cNvSpPr/>
            <p:nvPr/>
          </p:nvSpPr>
          <p:spPr>
            <a:xfrm>
              <a:off x="6836670" y="3226477"/>
              <a:ext cx="595022" cy="36933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ts val="413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457200" algn="l" rtl="0" fontAlgn="base">
                <a:spcBef>
                  <a:spcPts val="413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914400" algn="l" rtl="0" fontAlgn="base">
                <a:spcBef>
                  <a:spcPts val="413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371600" algn="l" rtl="0" fontAlgn="base">
                <a:spcBef>
                  <a:spcPts val="413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1828800" algn="l" rtl="0" fontAlgn="base">
                <a:spcBef>
                  <a:spcPts val="413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r>
                <a:rPr lang="de-DE" dirty="0" err="1"/>
                <a:t>y</a:t>
              </a:r>
              <a:r>
                <a:rPr lang="de-DE" dirty="0" smtClean="0"/>
                <a:t>(</a:t>
              </a:r>
              <a:r>
                <a:rPr lang="de-DE" dirty="0"/>
                <a:t>n</a:t>
              </a:r>
              <a:r>
                <a:rPr lang="de-DE" dirty="0" smtClean="0"/>
                <a:t>)</a:t>
              </a:r>
              <a:endParaRPr lang="de-DE" dirty="0"/>
            </a:p>
          </p:txBody>
        </p:sp>
        <p:sp>
          <p:nvSpPr>
            <p:cNvPr id="14" name="Rechteck 13"/>
            <p:cNvSpPr/>
            <p:nvPr/>
          </p:nvSpPr>
          <p:spPr>
            <a:xfrm>
              <a:off x="2066140" y="2911442"/>
              <a:ext cx="1576373" cy="33855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ts val="413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457200" algn="l" rtl="0" fontAlgn="base">
                <a:spcBef>
                  <a:spcPts val="413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914400" algn="l" rtl="0" fontAlgn="base">
                <a:spcBef>
                  <a:spcPts val="413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371600" algn="l" rtl="0" fontAlgn="base">
                <a:spcBef>
                  <a:spcPts val="413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1828800" algn="l" rtl="0" fontAlgn="base">
                <a:spcBef>
                  <a:spcPts val="413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r>
                <a:rPr lang="de-DE" sz="1600" dirty="0" smtClean="0"/>
                <a:t>Eingangssignal</a:t>
              </a:r>
              <a:endParaRPr lang="de-DE" sz="1600" dirty="0"/>
            </a:p>
          </p:txBody>
        </p:sp>
        <p:sp>
          <p:nvSpPr>
            <p:cNvPr id="15" name="Rechteck 14"/>
            <p:cNvSpPr/>
            <p:nvPr/>
          </p:nvSpPr>
          <p:spPr>
            <a:xfrm>
              <a:off x="6161595" y="2911442"/>
              <a:ext cx="1633380" cy="33855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ts val="413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457200" algn="l" rtl="0" fontAlgn="base">
                <a:spcBef>
                  <a:spcPts val="413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914400" algn="l" rtl="0" fontAlgn="base">
                <a:spcBef>
                  <a:spcPts val="413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371600" algn="l" rtl="0" fontAlgn="base">
                <a:spcBef>
                  <a:spcPts val="413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1828800" algn="l" rtl="0" fontAlgn="base">
                <a:spcBef>
                  <a:spcPts val="413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r>
                <a:rPr lang="de-DE" sz="1600" dirty="0" smtClean="0"/>
                <a:t>Ausgangssignal</a:t>
              </a:r>
              <a:endParaRPr lang="de-DE" sz="1600" dirty="0"/>
            </a:p>
          </p:txBody>
        </p:sp>
        <p:sp>
          <p:nvSpPr>
            <p:cNvPr id="16" name="Rechteck 15"/>
            <p:cNvSpPr/>
            <p:nvPr/>
          </p:nvSpPr>
          <p:spPr>
            <a:xfrm>
              <a:off x="6161595" y="3586517"/>
              <a:ext cx="1678264" cy="33855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ts val="413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457200" algn="l" rtl="0" fontAlgn="base">
                <a:spcBef>
                  <a:spcPts val="413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914400" algn="l" rtl="0" fontAlgn="base">
                <a:spcBef>
                  <a:spcPts val="413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371600" algn="l" rtl="0" fontAlgn="base">
                <a:spcBef>
                  <a:spcPts val="413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1828800" algn="l" rtl="0" fontAlgn="base">
                <a:spcBef>
                  <a:spcPts val="413"/>
                </a:spcBef>
                <a:spcAft>
                  <a:spcPct val="0"/>
                </a:spcAft>
                <a:defRPr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r>
                <a:rPr lang="de-DE" sz="1600" dirty="0" smtClean="0">
                  <a:solidFill>
                    <a:srgbClr val="5C6971"/>
                  </a:solidFill>
                </a:rPr>
                <a:t>(Systemantwort)</a:t>
              </a:r>
              <a:endParaRPr lang="de-DE" sz="1600" dirty="0">
                <a:solidFill>
                  <a:srgbClr val="5C6971"/>
                </a:solidFill>
              </a:endParaRPr>
            </a:p>
          </p:txBody>
        </p:sp>
      </p:grpSp>
      <p:pic>
        <p:nvPicPr>
          <p:cNvPr id="2" name="Bild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530" y="2978951"/>
            <a:ext cx="3332085" cy="990110"/>
          </a:xfrm>
          <a:prstGeom prst="rect">
            <a:avLst/>
          </a:prstGeom>
        </p:spPr>
      </p:pic>
      <p:pic>
        <p:nvPicPr>
          <p:cNvPr id="3" name="Bild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3120" y="3023955"/>
            <a:ext cx="3330370" cy="990110"/>
          </a:xfrm>
          <a:prstGeom prst="rect">
            <a:avLst/>
          </a:prstGeom>
        </p:spPr>
      </p:pic>
      <p:sp>
        <p:nvSpPr>
          <p:cNvPr id="4" name="Pfeil nach rechts 3"/>
          <p:cNvSpPr/>
          <p:nvPr/>
        </p:nvSpPr>
        <p:spPr bwMode="auto">
          <a:xfrm>
            <a:off x="4637965" y="3203975"/>
            <a:ext cx="720080" cy="495055"/>
          </a:xfrm>
          <a:prstGeom prst="rightArrow">
            <a:avLst/>
          </a:prstGeom>
          <a:solidFill>
            <a:srgbClr val="FFAF52"/>
          </a:solidFill>
          <a:ln w="9525" cap="flat" cmpd="sng" algn="ctr">
            <a:solidFill>
              <a:srgbClr val="E2001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413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530" y="4014065"/>
            <a:ext cx="3330370" cy="990109"/>
          </a:xfrm>
          <a:prstGeom prst="rect">
            <a:avLst/>
          </a:prstGeom>
        </p:spPr>
      </p:pic>
      <p:sp>
        <p:nvSpPr>
          <p:cNvPr id="20" name="Pfeil nach rechts 19"/>
          <p:cNvSpPr/>
          <p:nvPr/>
        </p:nvSpPr>
        <p:spPr bwMode="auto">
          <a:xfrm>
            <a:off x="4637965" y="4239090"/>
            <a:ext cx="720080" cy="495055"/>
          </a:xfrm>
          <a:prstGeom prst="rightArrow">
            <a:avLst/>
          </a:prstGeom>
          <a:solidFill>
            <a:srgbClr val="FFAF52"/>
          </a:solidFill>
          <a:ln w="9525" cap="flat" cmpd="sng" algn="ctr">
            <a:solidFill>
              <a:srgbClr val="E2001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413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6888215" y="4194085"/>
            <a:ext cx="5270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solidFill>
                  <a:srgbClr val="E2001A"/>
                </a:solidFill>
              </a:rPr>
              <a:t>?</a:t>
            </a:r>
            <a:endParaRPr lang="de-DE" sz="4800" dirty="0">
              <a:solidFill>
                <a:srgbClr val="E2001A"/>
              </a:solidFill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1892660" y="3248980"/>
            <a:ext cx="864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solidFill>
                  <a:srgbClr val="5C6971"/>
                </a:solidFill>
              </a:rPr>
              <a:t>Impuls</a:t>
            </a:r>
            <a:endParaRPr lang="de-DE" dirty="0">
              <a:solidFill>
                <a:srgbClr val="5C6971"/>
              </a:solidFill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7023230" y="3248980"/>
            <a:ext cx="16215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solidFill>
                  <a:srgbClr val="5C6971"/>
                </a:solidFill>
              </a:rPr>
              <a:t>Impulsantwort</a:t>
            </a:r>
            <a:endParaRPr lang="de-DE" dirty="0">
              <a:solidFill>
                <a:srgbClr val="5C6971"/>
              </a:solidFill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1892660" y="4284095"/>
            <a:ext cx="929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solidFill>
                  <a:srgbClr val="5C6971"/>
                </a:solidFill>
              </a:rPr>
              <a:t>Sprung</a:t>
            </a:r>
            <a:endParaRPr lang="de-DE" dirty="0">
              <a:solidFill>
                <a:srgbClr val="5C6971"/>
              </a:solidFill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1892660" y="5139190"/>
            <a:ext cx="11468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solidFill>
                  <a:srgbClr val="5C6971"/>
                </a:solidFill>
              </a:rPr>
              <a:t>Rechteck</a:t>
            </a:r>
            <a:endParaRPr lang="de-DE" dirty="0">
              <a:solidFill>
                <a:srgbClr val="5C6971"/>
              </a:solidFill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6033120" y="5049180"/>
            <a:ext cx="3375375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Clr>
                <a:srgbClr val="E2001A"/>
              </a:buClr>
              <a:buSzTx/>
              <a:buNone/>
            </a:pPr>
            <a:r>
              <a:rPr lang="de-DE" dirty="0"/>
              <a:t>Übung: Berechnung mit Tabellenkalkulation</a:t>
            </a:r>
          </a:p>
        </p:txBody>
      </p:sp>
      <p:sp>
        <p:nvSpPr>
          <p:cNvPr id="29" name="Pfeil nach rechts 28"/>
          <p:cNvSpPr/>
          <p:nvPr/>
        </p:nvSpPr>
        <p:spPr bwMode="auto">
          <a:xfrm>
            <a:off x="4637965" y="5094185"/>
            <a:ext cx="720080" cy="495055"/>
          </a:xfrm>
          <a:prstGeom prst="rightArrow">
            <a:avLst/>
          </a:prstGeom>
          <a:solidFill>
            <a:srgbClr val="FFAF52"/>
          </a:solidFill>
          <a:ln w="9525" cap="flat" cmpd="sng" algn="ctr">
            <a:solidFill>
              <a:srgbClr val="E2001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413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6298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10125" y="6354324"/>
            <a:ext cx="284163" cy="313175"/>
          </a:xfrm>
        </p:spPr>
        <p:txBody>
          <a:bodyPr/>
          <a:lstStyle/>
          <a:p>
            <a:fld id="{43D6280E-394E-4341-896C-35DB9E220FB5}" type="slidenum">
              <a:rPr lang="en-US"/>
              <a:pPr/>
              <a:t>5</a:t>
            </a:fld>
            <a:endParaRPr lang="en-US" dirty="0"/>
          </a:p>
        </p:txBody>
      </p:sp>
      <p:pic>
        <p:nvPicPr>
          <p:cNvPr id="9217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22530" y="278650"/>
            <a:ext cx="8573870" cy="521450"/>
          </a:xfrm>
          <a:ln/>
        </p:spPr>
        <p:txBody>
          <a:bodyPr rIns="132026"/>
          <a:lstStyle/>
          <a:p>
            <a:r>
              <a:rPr lang="en-US" dirty="0" err="1" smtClean="0"/>
              <a:t>Faltung</a:t>
            </a:r>
            <a:endParaRPr lang="en-US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  <a:buNone/>
            </a:pPr>
            <a:r>
              <a:rPr lang="en-US" dirty="0" err="1" smtClean="0"/>
              <a:t>Kaskadierte</a:t>
            </a:r>
            <a:r>
              <a:rPr lang="en-US" dirty="0" smtClean="0"/>
              <a:t> Systeme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endParaRPr lang="de-DE" dirty="0" smtClean="0"/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endParaRPr lang="de-DE" dirty="0"/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endParaRPr lang="de-DE" dirty="0" smtClean="0"/>
          </a:p>
          <a:p>
            <a:pPr marL="0" indent="0">
              <a:lnSpc>
                <a:spcPct val="150000"/>
              </a:lnSpc>
              <a:buClr>
                <a:srgbClr val="E2001A"/>
              </a:buClr>
              <a:buSzTx/>
              <a:buNone/>
            </a:pPr>
            <a:endParaRPr lang="de-DE" dirty="0" smtClean="0"/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sz="1800" dirty="0" smtClean="0"/>
              <a:t>Sprung?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sz="1800" dirty="0" smtClean="0"/>
              <a:t>Rechteck?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sz="1800" dirty="0"/>
              <a:t>s</a:t>
            </a:r>
            <a:r>
              <a:rPr lang="de-DE" sz="1800" dirty="0" smtClean="0"/>
              <a:t>in(2</a:t>
            </a:r>
            <a:r>
              <a:rPr lang="el-GR" sz="1800" dirty="0" smtClean="0"/>
              <a:t>π</a:t>
            </a:r>
            <a:r>
              <a:rPr lang="de-DE" sz="1800" dirty="0" smtClean="0"/>
              <a:t>f t + </a:t>
            </a:r>
            <a:r>
              <a:rPr lang="el-GR" sz="1800" dirty="0" smtClean="0"/>
              <a:t>φ</a:t>
            </a:r>
            <a:r>
              <a:rPr lang="de-DE" sz="1800" dirty="0" smtClean="0"/>
              <a:t>)?</a:t>
            </a:r>
          </a:p>
        </p:txBody>
      </p:sp>
      <p:grpSp>
        <p:nvGrpSpPr>
          <p:cNvPr id="6" name="Gruppierung 5"/>
          <p:cNvGrpSpPr/>
          <p:nvPr/>
        </p:nvGrpSpPr>
        <p:grpSpPr>
          <a:xfrm>
            <a:off x="1707108" y="1808820"/>
            <a:ext cx="7251337" cy="999402"/>
            <a:chOff x="947555" y="413665"/>
            <a:chExt cx="7251337" cy="999402"/>
          </a:xfrm>
        </p:grpSpPr>
        <p:sp>
          <p:nvSpPr>
            <p:cNvPr id="8" name="Rechteck 7"/>
            <p:cNvSpPr/>
            <p:nvPr/>
          </p:nvSpPr>
          <p:spPr>
            <a:xfrm>
              <a:off x="947555" y="683694"/>
              <a:ext cx="5821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dirty="0"/>
                <a:t>x</a:t>
              </a:r>
              <a:r>
                <a:rPr lang="de-DE" dirty="0" smtClean="0"/>
                <a:t>(</a:t>
              </a:r>
              <a:r>
                <a:rPr lang="de-DE" dirty="0"/>
                <a:t>n</a:t>
              </a:r>
              <a:r>
                <a:rPr lang="de-DE" dirty="0" smtClean="0"/>
                <a:t>)</a:t>
              </a:r>
              <a:endParaRPr lang="de-DE" dirty="0"/>
            </a:p>
          </p:txBody>
        </p:sp>
        <p:cxnSp>
          <p:nvCxnSpPr>
            <p:cNvPr id="9" name="Gerade Verbindung mit Pfeil 8"/>
            <p:cNvCxnSpPr/>
            <p:nvPr/>
          </p:nvCxnSpPr>
          <p:spPr bwMode="auto">
            <a:xfrm>
              <a:off x="1712640" y="908719"/>
              <a:ext cx="108012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0" name="Rectangle 148"/>
            <p:cNvSpPr>
              <a:spLocks noChangeArrowheads="1"/>
            </p:cNvSpPr>
            <p:nvPr/>
          </p:nvSpPr>
          <p:spPr bwMode="auto">
            <a:xfrm>
              <a:off x="2792760" y="413665"/>
              <a:ext cx="1170130" cy="990110"/>
            </a:xfrm>
            <a:prstGeom prst="rect">
              <a:avLst/>
            </a:prstGeom>
            <a:solidFill>
              <a:schemeClr val="bg1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cxnSp>
          <p:nvCxnSpPr>
            <p:cNvPr id="11" name="Gerade Verbindung mit Pfeil 10"/>
            <p:cNvCxnSpPr>
              <a:stCxn id="10" idx="3"/>
            </p:cNvCxnSpPr>
            <p:nvPr/>
          </p:nvCxnSpPr>
          <p:spPr bwMode="auto">
            <a:xfrm flipV="1">
              <a:off x="3962890" y="908719"/>
              <a:ext cx="1170130" cy="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2" name="Rectangle 86"/>
            <p:cNvSpPr>
              <a:spLocks noChangeArrowheads="1"/>
            </p:cNvSpPr>
            <p:nvPr/>
          </p:nvSpPr>
          <p:spPr bwMode="auto">
            <a:xfrm>
              <a:off x="2837765" y="593684"/>
              <a:ext cx="1080120" cy="606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System 1:</a:t>
              </a:r>
            </a:p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h</a:t>
              </a:r>
              <a:r>
                <a:rPr lang="en-US" baseline="-25000" dirty="0" err="1" smtClean="0">
                  <a:solidFill>
                    <a:schemeClr val="tx1"/>
                  </a:solidFill>
                </a:rPr>
                <a:t>k</a:t>
              </a:r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3" name="Rechteck 12"/>
            <p:cNvSpPr/>
            <p:nvPr/>
          </p:nvSpPr>
          <p:spPr>
            <a:xfrm>
              <a:off x="4232920" y="1043735"/>
              <a:ext cx="68060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dirty="0" smtClean="0"/>
                <a:t>y</a:t>
              </a:r>
              <a:r>
                <a:rPr lang="de-DE" baseline="-25000" dirty="0" smtClean="0"/>
                <a:t>1</a:t>
              </a:r>
              <a:r>
                <a:rPr lang="de-DE" dirty="0" smtClean="0"/>
                <a:t>(</a:t>
              </a:r>
              <a:r>
                <a:rPr lang="de-DE" dirty="0"/>
                <a:t>n</a:t>
              </a:r>
              <a:r>
                <a:rPr lang="de-DE" dirty="0" smtClean="0"/>
                <a:t>)</a:t>
              </a:r>
              <a:endParaRPr lang="de-DE" dirty="0"/>
            </a:p>
          </p:txBody>
        </p:sp>
        <p:sp>
          <p:nvSpPr>
            <p:cNvPr id="14" name="Rectangle 148"/>
            <p:cNvSpPr>
              <a:spLocks noChangeArrowheads="1"/>
            </p:cNvSpPr>
            <p:nvPr/>
          </p:nvSpPr>
          <p:spPr bwMode="auto">
            <a:xfrm>
              <a:off x="5133020" y="413665"/>
              <a:ext cx="1170130" cy="990110"/>
            </a:xfrm>
            <a:prstGeom prst="rect">
              <a:avLst/>
            </a:prstGeom>
            <a:solidFill>
              <a:schemeClr val="bg1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cxnSp>
          <p:nvCxnSpPr>
            <p:cNvPr id="15" name="Gerade Verbindung mit Pfeil 14"/>
            <p:cNvCxnSpPr/>
            <p:nvPr/>
          </p:nvCxnSpPr>
          <p:spPr bwMode="auto">
            <a:xfrm>
              <a:off x="6303150" y="908719"/>
              <a:ext cx="108012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6" name="Rectangle 86"/>
            <p:cNvSpPr>
              <a:spLocks noChangeArrowheads="1"/>
            </p:cNvSpPr>
            <p:nvPr/>
          </p:nvSpPr>
          <p:spPr bwMode="auto">
            <a:xfrm>
              <a:off x="5178025" y="593684"/>
              <a:ext cx="1080120" cy="606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System 2:</a:t>
              </a:r>
            </a:p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h</a:t>
              </a:r>
              <a:r>
                <a:rPr lang="en-US" baseline="-25000" dirty="0" err="1" smtClean="0">
                  <a:solidFill>
                    <a:schemeClr val="tx1"/>
                  </a:solidFill>
                </a:rPr>
                <a:t>k</a:t>
              </a:r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7" name="Rechteck 16"/>
            <p:cNvSpPr/>
            <p:nvPr/>
          </p:nvSpPr>
          <p:spPr>
            <a:xfrm>
              <a:off x="7518285" y="683695"/>
              <a:ext cx="68060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dirty="0" smtClean="0"/>
                <a:t>y</a:t>
              </a:r>
              <a:r>
                <a:rPr lang="de-DE" baseline="-25000" dirty="0" smtClean="0"/>
                <a:t>2</a:t>
              </a:r>
              <a:r>
                <a:rPr lang="de-DE" dirty="0" smtClean="0"/>
                <a:t>(</a:t>
              </a:r>
              <a:r>
                <a:rPr lang="de-DE" dirty="0"/>
                <a:t>n</a:t>
              </a:r>
              <a:r>
                <a:rPr lang="de-DE" dirty="0" smtClean="0"/>
                <a:t>)</a:t>
              </a:r>
              <a:endParaRPr lang="de-DE" dirty="0"/>
            </a:p>
          </p:txBody>
        </p:sp>
      </p:grpSp>
      <p:pic>
        <p:nvPicPr>
          <p:cNvPr id="2" name="Bild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525" y="3113965"/>
            <a:ext cx="2882035" cy="999458"/>
          </a:xfrm>
          <a:prstGeom prst="rect">
            <a:avLst/>
          </a:prstGeom>
        </p:spPr>
      </p:pic>
      <p:pic>
        <p:nvPicPr>
          <p:cNvPr id="3" name="Bild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7935" y="3113965"/>
            <a:ext cx="2880320" cy="998863"/>
          </a:xfrm>
          <a:prstGeom prst="rect">
            <a:avLst/>
          </a:prstGeom>
        </p:spPr>
      </p:pic>
      <p:sp>
        <p:nvSpPr>
          <p:cNvPr id="19" name="Pfeil nach rechts 18"/>
          <p:cNvSpPr/>
          <p:nvPr/>
        </p:nvSpPr>
        <p:spPr bwMode="auto">
          <a:xfrm>
            <a:off x="3692860" y="3429000"/>
            <a:ext cx="495055" cy="405045"/>
          </a:xfrm>
          <a:prstGeom prst="rightArrow">
            <a:avLst/>
          </a:prstGeom>
          <a:solidFill>
            <a:srgbClr val="FFAF52"/>
          </a:solidFill>
          <a:ln w="9525" cap="flat" cmpd="sng" algn="ctr">
            <a:solidFill>
              <a:srgbClr val="E2001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413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20" name="Pfeil nach rechts 19"/>
          <p:cNvSpPr/>
          <p:nvPr/>
        </p:nvSpPr>
        <p:spPr bwMode="auto">
          <a:xfrm>
            <a:off x="7383270" y="3383995"/>
            <a:ext cx="495055" cy="405045"/>
          </a:xfrm>
          <a:prstGeom prst="rightArrow">
            <a:avLst/>
          </a:prstGeom>
          <a:solidFill>
            <a:srgbClr val="FFAF52"/>
          </a:solidFill>
          <a:ln w="9525" cap="flat" cmpd="sng" algn="ctr">
            <a:solidFill>
              <a:srgbClr val="E2001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413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8103350" y="3158970"/>
            <a:ext cx="5270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solidFill>
                  <a:srgbClr val="E2001A"/>
                </a:solidFill>
              </a:rPr>
              <a:t>?</a:t>
            </a:r>
            <a:endParaRPr lang="de-DE" sz="4800" dirty="0">
              <a:solidFill>
                <a:srgbClr val="E2001A"/>
              </a:solidFill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1577625" y="3338990"/>
            <a:ext cx="864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solidFill>
                  <a:srgbClr val="5C6971"/>
                </a:solidFill>
              </a:rPr>
              <a:t>Impuls</a:t>
            </a:r>
            <a:endParaRPr lang="de-DE" dirty="0">
              <a:solidFill>
                <a:srgbClr val="5C6971"/>
              </a:solidFill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5763090" y="4374105"/>
            <a:ext cx="3375375" cy="136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Clr>
                <a:srgbClr val="E2001A"/>
              </a:buClr>
              <a:buSzTx/>
              <a:buNone/>
            </a:pPr>
            <a:r>
              <a:rPr lang="de-DE" dirty="0"/>
              <a:t>Übung: Berechnung mit </a:t>
            </a:r>
            <a:r>
              <a:rPr lang="de-DE" dirty="0" smtClean="0"/>
              <a:t>Tabellenkalkulation.</a:t>
            </a:r>
          </a:p>
          <a:p>
            <a:pPr marL="0" indent="0">
              <a:lnSpc>
                <a:spcPct val="150000"/>
              </a:lnSpc>
              <a:buClr>
                <a:srgbClr val="E2001A"/>
              </a:buClr>
              <a:buSzTx/>
              <a:buNone/>
            </a:pPr>
            <a:r>
              <a:rPr lang="de-DE" dirty="0" smtClean="0"/>
              <a:t>Skalierung? Interpretation?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30894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10125" y="6354324"/>
            <a:ext cx="284163" cy="313175"/>
          </a:xfrm>
        </p:spPr>
        <p:txBody>
          <a:bodyPr/>
          <a:lstStyle/>
          <a:p>
            <a:fld id="{43D6280E-394E-4341-896C-35DB9E220FB5}" type="slidenum">
              <a:rPr lang="en-US"/>
              <a:pPr/>
              <a:t>6</a:t>
            </a:fld>
            <a:endParaRPr lang="en-US" dirty="0"/>
          </a:p>
        </p:txBody>
      </p:sp>
      <p:pic>
        <p:nvPicPr>
          <p:cNvPr id="9217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22530" y="278650"/>
            <a:ext cx="8573870" cy="521450"/>
          </a:xfrm>
          <a:ln/>
        </p:spPr>
        <p:txBody>
          <a:bodyPr rIns="132026"/>
          <a:lstStyle/>
          <a:p>
            <a:r>
              <a:rPr lang="en-US" dirty="0" err="1" smtClean="0"/>
              <a:t>Inhalt</a:t>
            </a:r>
            <a:endParaRPr lang="en-US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  <a:buNone/>
            </a:pPr>
            <a:r>
              <a:rPr lang="en-US" dirty="0" err="1" smtClean="0"/>
              <a:t>Signalverarbeitung</a:t>
            </a:r>
            <a:endParaRPr lang="en-US" dirty="0" smtClean="0"/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dirty="0" smtClean="0"/>
              <a:t>Faltung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dirty="0" smtClean="0">
                <a:solidFill>
                  <a:srgbClr val="E2001A"/>
                </a:solidFill>
              </a:rPr>
              <a:t>FIR-Filter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dirty="0" smtClean="0"/>
              <a:t>IIR-Filter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dirty="0" smtClean="0"/>
              <a:t>Übertragungsfunktion</a:t>
            </a:r>
          </a:p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</a:pPr>
            <a:endParaRPr lang="de-DE" dirty="0" smtClean="0"/>
          </a:p>
          <a:p>
            <a:pPr marL="0" indent="0">
              <a:lnSpc>
                <a:spcPct val="150000"/>
              </a:lnSpc>
              <a:buClr>
                <a:srgbClr val="0000CC"/>
              </a:buClr>
              <a:buSzTx/>
              <a:buNone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3096703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10125" y="6354324"/>
            <a:ext cx="284163" cy="313175"/>
          </a:xfrm>
        </p:spPr>
        <p:txBody>
          <a:bodyPr/>
          <a:lstStyle/>
          <a:p>
            <a:fld id="{43D6280E-394E-4341-896C-35DB9E220FB5}" type="slidenum">
              <a:rPr lang="en-US"/>
              <a:pPr/>
              <a:t>7</a:t>
            </a:fld>
            <a:endParaRPr lang="en-US" dirty="0"/>
          </a:p>
        </p:txBody>
      </p:sp>
      <p:pic>
        <p:nvPicPr>
          <p:cNvPr id="9217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22530" y="278650"/>
            <a:ext cx="8573870" cy="521450"/>
          </a:xfrm>
          <a:ln/>
        </p:spPr>
        <p:txBody>
          <a:bodyPr rIns="132026"/>
          <a:lstStyle/>
          <a:p>
            <a:r>
              <a:rPr lang="en-US" dirty="0" smtClean="0"/>
              <a:t>Finite Impulse Response (FIR)</a:t>
            </a:r>
            <a:endParaRPr lang="en-US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  <a:buNone/>
            </a:pPr>
            <a:r>
              <a:rPr lang="en-US" dirty="0" smtClean="0"/>
              <a:t>FIR-Filter: </a:t>
            </a:r>
            <a:r>
              <a:rPr lang="en-US" dirty="0" err="1"/>
              <a:t>E</a:t>
            </a:r>
            <a:r>
              <a:rPr lang="en-US" dirty="0" err="1" smtClean="0"/>
              <a:t>ndliche</a:t>
            </a:r>
            <a:r>
              <a:rPr lang="en-US" dirty="0" smtClean="0"/>
              <a:t> </a:t>
            </a:r>
            <a:r>
              <a:rPr lang="en-US" dirty="0" err="1" smtClean="0"/>
              <a:t>Impulsantwort</a:t>
            </a:r>
            <a:r>
              <a:rPr lang="en-US" dirty="0" smtClean="0"/>
              <a:t>,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sz="1800" dirty="0" smtClean="0"/>
              <a:t>da realisiert durch N Systemkoeffizienten. Beispiel: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endParaRPr lang="de-DE" sz="1800" dirty="0"/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endParaRPr lang="de-DE" sz="1800" dirty="0" smtClean="0"/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endParaRPr lang="de-DE" sz="1800" dirty="0"/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endParaRPr lang="de-DE" sz="1800" dirty="0" smtClean="0"/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endParaRPr lang="de-DE" sz="1800" dirty="0"/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endParaRPr lang="de-DE" sz="1800" dirty="0" smtClean="0"/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endParaRPr lang="de-DE" sz="1800" dirty="0"/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sz="1800" dirty="0" smtClean="0"/>
              <a:t>Algorithmus?</a:t>
            </a: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600" y="2348880"/>
            <a:ext cx="6900055" cy="3219385"/>
          </a:xfrm>
          <a:prstGeom prst="rect">
            <a:avLst/>
          </a:prstGeom>
        </p:spPr>
      </p:pic>
      <p:grpSp>
        <p:nvGrpSpPr>
          <p:cNvPr id="2" name="Gruppierung 1"/>
          <p:cNvGrpSpPr/>
          <p:nvPr/>
        </p:nvGrpSpPr>
        <p:grpSpPr>
          <a:xfrm>
            <a:off x="8508395" y="3023955"/>
            <a:ext cx="774193" cy="1179422"/>
            <a:chOff x="8241186" y="3023955"/>
            <a:chExt cx="774193" cy="1179422"/>
          </a:xfrm>
        </p:grpSpPr>
        <p:pic>
          <p:nvPicPr>
            <p:cNvPr id="8" name="Bild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83370" y="3023955"/>
              <a:ext cx="732009" cy="810090"/>
            </a:xfrm>
            <a:prstGeom prst="rect">
              <a:avLst/>
            </a:prstGeom>
          </p:spPr>
        </p:pic>
        <p:sp>
          <p:nvSpPr>
            <p:cNvPr id="11" name="Textfeld 10"/>
            <p:cNvSpPr txBox="1"/>
            <p:nvPr/>
          </p:nvSpPr>
          <p:spPr>
            <a:xfrm>
              <a:off x="8241186" y="3834045"/>
              <a:ext cx="672254" cy="369332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Ü3.2</a:t>
              </a:r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9226298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10125" y="6354324"/>
            <a:ext cx="284163" cy="313175"/>
          </a:xfrm>
        </p:spPr>
        <p:txBody>
          <a:bodyPr/>
          <a:lstStyle/>
          <a:p>
            <a:fld id="{43D6280E-394E-4341-896C-35DB9E220FB5}" type="slidenum">
              <a:rPr lang="en-US"/>
              <a:pPr/>
              <a:t>8</a:t>
            </a:fld>
            <a:endParaRPr lang="en-US" dirty="0"/>
          </a:p>
        </p:txBody>
      </p:sp>
      <p:pic>
        <p:nvPicPr>
          <p:cNvPr id="9217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22530" y="278650"/>
            <a:ext cx="8573870" cy="521450"/>
          </a:xfrm>
          <a:ln/>
        </p:spPr>
        <p:txBody>
          <a:bodyPr rIns="132026"/>
          <a:lstStyle/>
          <a:p>
            <a:r>
              <a:rPr lang="en-US" dirty="0" err="1" smtClean="0"/>
              <a:t>Inhalt</a:t>
            </a:r>
            <a:endParaRPr lang="en-US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  <a:buNone/>
            </a:pPr>
            <a:r>
              <a:rPr lang="en-US" dirty="0" err="1" smtClean="0"/>
              <a:t>Signalverarbeitung</a:t>
            </a:r>
            <a:endParaRPr lang="en-US" dirty="0" smtClean="0"/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dirty="0" smtClean="0"/>
              <a:t>Faltung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dirty="0" smtClean="0"/>
              <a:t>FIR-Filter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dirty="0" smtClean="0">
                <a:solidFill>
                  <a:srgbClr val="E2001A"/>
                </a:solidFill>
              </a:rPr>
              <a:t>IIR-Filter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dirty="0" smtClean="0"/>
              <a:t>Übertragungsfunktion</a:t>
            </a:r>
          </a:p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</a:pPr>
            <a:endParaRPr lang="de-DE" dirty="0" smtClean="0"/>
          </a:p>
          <a:p>
            <a:pPr marL="0" indent="0">
              <a:lnSpc>
                <a:spcPct val="150000"/>
              </a:lnSpc>
              <a:buClr>
                <a:srgbClr val="0000CC"/>
              </a:buClr>
              <a:buSzTx/>
              <a:buNone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3096703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10125" y="6354324"/>
            <a:ext cx="284163" cy="313175"/>
          </a:xfrm>
        </p:spPr>
        <p:txBody>
          <a:bodyPr/>
          <a:lstStyle/>
          <a:p>
            <a:fld id="{43D6280E-394E-4341-896C-35DB9E220FB5}" type="slidenum">
              <a:rPr lang="en-US"/>
              <a:pPr/>
              <a:t>9</a:t>
            </a:fld>
            <a:endParaRPr lang="en-US" dirty="0"/>
          </a:p>
        </p:txBody>
      </p:sp>
      <p:pic>
        <p:nvPicPr>
          <p:cNvPr id="9217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22530" y="278650"/>
            <a:ext cx="8573870" cy="521450"/>
          </a:xfrm>
          <a:ln/>
        </p:spPr>
        <p:txBody>
          <a:bodyPr rIns="132026"/>
          <a:lstStyle/>
          <a:p>
            <a:r>
              <a:rPr lang="en-US" dirty="0" smtClean="0"/>
              <a:t>Infinite Impulse Response (IIR)</a:t>
            </a:r>
            <a:endParaRPr lang="en-US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  <a:buNone/>
            </a:pPr>
            <a:r>
              <a:rPr lang="en-US" dirty="0" smtClean="0"/>
              <a:t>IIR-Filter: </a:t>
            </a:r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begrenzte</a:t>
            </a:r>
            <a:r>
              <a:rPr lang="en-US" dirty="0" smtClean="0"/>
              <a:t> </a:t>
            </a:r>
            <a:r>
              <a:rPr lang="en-US" dirty="0" err="1" smtClean="0"/>
              <a:t>Impulsantwort</a:t>
            </a:r>
            <a:r>
              <a:rPr lang="en-US" dirty="0" smtClean="0"/>
              <a:t>,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sz="1800" dirty="0" smtClean="0"/>
              <a:t>da rückgekoppelte Struktur.</a:t>
            </a:r>
          </a:p>
          <a:p>
            <a:pPr marL="0" indent="0">
              <a:lnSpc>
                <a:spcPct val="150000"/>
              </a:lnSpc>
              <a:buClr>
                <a:srgbClr val="E2001A"/>
              </a:buClr>
              <a:buSzTx/>
              <a:buNone/>
            </a:pPr>
            <a:r>
              <a:rPr lang="de-DE" sz="1800" dirty="0" smtClean="0"/>
              <a:t>Systembeschreibung: 	</a:t>
            </a:r>
            <a:r>
              <a:rPr lang="es-ES_tradnl" sz="1800" dirty="0" smtClean="0"/>
              <a:t>y</a:t>
            </a:r>
            <a:r>
              <a:rPr lang="es-ES_tradnl" sz="1800" dirty="0"/>
              <a:t>[n] = ∑ </a:t>
            </a:r>
            <a:r>
              <a:rPr lang="es-ES_tradnl" sz="1800" dirty="0" err="1"/>
              <a:t>a</a:t>
            </a:r>
            <a:r>
              <a:rPr lang="es-ES_tradnl" sz="1800" baseline="-25000" dirty="0" err="1"/>
              <a:t>k</a:t>
            </a:r>
            <a:r>
              <a:rPr lang="es-ES_tradnl" sz="1800" dirty="0"/>
              <a:t> · x[n−k]   -  ∑ </a:t>
            </a:r>
            <a:r>
              <a:rPr lang="es-ES_tradnl" sz="1800" dirty="0" err="1"/>
              <a:t>b</a:t>
            </a:r>
            <a:r>
              <a:rPr lang="es-ES_tradnl" sz="1800" baseline="-25000" dirty="0" err="1"/>
              <a:t>l</a:t>
            </a:r>
            <a:r>
              <a:rPr lang="es-ES_tradnl" sz="1800" dirty="0"/>
              <a:t> · y[n−l</a:t>
            </a:r>
            <a:r>
              <a:rPr lang="es-ES_tradnl" sz="1800" dirty="0" smtClean="0"/>
              <a:t>]</a:t>
            </a:r>
          </a:p>
          <a:p>
            <a:pPr marL="0" indent="0">
              <a:lnSpc>
                <a:spcPct val="150000"/>
              </a:lnSpc>
              <a:buClr>
                <a:srgbClr val="E2001A"/>
              </a:buClr>
              <a:buSzTx/>
              <a:buNone/>
            </a:pPr>
            <a:endParaRPr lang="es-ES_tradnl" sz="1800" dirty="0" smtClean="0"/>
          </a:p>
          <a:p>
            <a:pPr marL="0" indent="0">
              <a:lnSpc>
                <a:spcPct val="150000"/>
              </a:lnSpc>
              <a:buClr>
                <a:srgbClr val="E2001A"/>
              </a:buClr>
              <a:buSzTx/>
              <a:buNone/>
            </a:pPr>
            <a:r>
              <a:rPr lang="es-ES_tradnl" sz="1800" dirty="0" err="1" smtClean="0"/>
              <a:t>Beispiel</a:t>
            </a:r>
            <a:r>
              <a:rPr lang="es-ES_tradnl" sz="1800" dirty="0" smtClean="0"/>
              <a:t>: 		y</a:t>
            </a:r>
            <a:r>
              <a:rPr lang="es-ES_tradnl" sz="1800" dirty="0"/>
              <a:t>[n] = a</a:t>
            </a:r>
            <a:r>
              <a:rPr lang="es-ES_tradnl" sz="1800" baseline="-25000" dirty="0"/>
              <a:t>0</a:t>
            </a:r>
            <a:r>
              <a:rPr lang="es-ES_tradnl" sz="1800" dirty="0"/>
              <a:t> ·x[n]   -  b</a:t>
            </a:r>
            <a:r>
              <a:rPr lang="es-ES_tradnl" sz="1800" baseline="-25000" dirty="0"/>
              <a:t>1</a:t>
            </a:r>
            <a:r>
              <a:rPr lang="es-ES_tradnl" sz="1800" dirty="0"/>
              <a:t> · y[n−1</a:t>
            </a:r>
            <a:r>
              <a:rPr lang="es-ES_tradnl" sz="1800" dirty="0" smtClean="0"/>
              <a:t>]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es-ES_tradnl" sz="1800" dirty="0" err="1" smtClean="0"/>
              <a:t>Blockschaltbild</a:t>
            </a:r>
            <a:r>
              <a:rPr lang="es-ES_tradnl" sz="1800" dirty="0" smtClean="0"/>
              <a:t>?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es-ES_tradnl" sz="1800" dirty="0" err="1" smtClean="0"/>
              <a:t>Struktur</a:t>
            </a:r>
            <a:r>
              <a:rPr lang="es-ES_tradnl" sz="1800" dirty="0"/>
              <a:t> </a:t>
            </a:r>
            <a:r>
              <a:rPr lang="es-ES_tradnl" sz="1800" dirty="0" smtClean="0"/>
              <a:t>(</a:t>
            </a:r>
            <a:r>
              <a:rPr lang="es-ES_tradnl" sz="1800" dirty="0" err="1" smtClean="0"/>
              <a:t>Bedeutung</a:t>
            </a:r>
            <a:r>
              <a:rPr lang="es-ES_tradnl" sz="1800" dirty="0" smtClean="0"/>
              <a:t> der </a:t>
            </a:r>
            <a:r>
              <a:rPr lang="es-ES_tradnl" sz="1800" dirty="0" err="1" smtClean="0"/>
              <a:t>Koeffizienten</a:t>
            </a:r>
            <a:r>
              <a:rPr lang="es-ES_tradnl" sz="1800" dirty="0" smtClean="0"/>
              <a:t>)?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es-ES_tradnl" sz="1800" dirty="0" err="1" smtClean="0"/>
              <a:t>Einfluss</a:t>
            </a:r>
            <a:r>
              <a:rPr lang="es-ES_tradnl" sz="1800" dirty="0" smtClean="0"/>
              <a:t> der </a:t>
            </a:r>
            <a:r>
              <a:rPr lang="es-ES_tradnl" sz="1800" dirty="0" err="1" smtClean="0"/>
              <a:t>Rückkopplung</a:t>
            </a:r>
            <a:r>
              <a:rPr lang="es-ES_tradnl" sz="1800" dirty="0" smtClean="0"/>
              <a:t>?</a:t>
            </a:r>
            <a:endParaRPr lang="de-DE" sz="1800" dirty="0" smtClean="0"/>
          </a:p>
        </p:txBody>
      </p:sp>
    </p:spTree>
    <p:extLst>
      <p:ext uri="{BB962C8B-B14F-4D97-AF65-F5344CB8AC3E}">
        <p14:creationId xmlns:p14="http://schemas.microsoft.com/office/powerpoint/2010/main" val="9226298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Leere Präsentation">
  <a:themeElements>
    <a:clrScheme name="Benutzerdefinie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BFBFBF"/>
      </a:folHlink>
    </a:clrScheme>
    <a:fontScheme name="Leere Präsentation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ts val="413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ts val="413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0</Pages>
  <Words>594</Words>
  <Characters>0</Characters>
  <Application>Microsoft Macintosh PowerPoint</Application>
  <PresentationFormat>A4-Papier (210x297 mm)</PresentationFormat>
  <Lines>0</Lines>
  <Paragraphs>218</Paragraphs>
  <Slides>19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0" baseType="lpstr">
      <vt:lpstr>Leere Präsentation</vt:lpstr>
      <vt:lpstr>Kommunikationstechnik B  Teil 3 – Signalverarbeitung </vt:lpstr>
      <vt:lpstr>Inhalt</vt:lpstr>
      <vt:lpstr>Faltung</vt:lpstr>
      <vt:lpstr>Faltung</vt:lpstr>
      <vt:lpstr>Faltung</vt:lpstr>
      <vt:lpstr>Inhalt</vt:lpstr>
      <vt:lpstr>Finite Impulse Response (FIR)</vt:lpstr>
      <vt:lpstr>Inhalt</vt:lpstr>
      <vt:lpstr>Infinite Impulse Response (IIR)</vt:lpstr>
      <vt:lpstr>Infinite Impulse Response (IIR)</vt:lpstr>
      <vt:lpstr>Inhalt</vt:lpstr>
      <vt:lpstr>Übertragungsfunktion</vt:lpstr>
      <vt:lpstr>Übertragungsfunktion</vt:lpstr>
      <vt:lpstr>Übertragungsfunktion</vt:lpstr>
      <vt:lpstr>Übertragungsfunktion</vt:lpstr>
      <vt:lpstr>Übertragungsfunktion</vt:lpstr>
      <vt:lpstr>Übertragungsfunktion</vt:lpstr>
      <vt:lpstr>Übertragungsfunktion</vt:lpstr>
      <vt:lpstr>Kommunikationstechnik B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Stephan Rupp</dc:creator>
  <cp:keywords/>
  <dc:description/>
  <cp:lastModifiedBy>Stephan Rupp</cp:lastModifiedBy>
  <cp:revision>263</cp:revision>
  <cp:lastPrinted>2014-03-19T20:35:16Z</cp:lastPrinted>
  <dcterms:modified xsi:type="dcterms:W3CDTF">2014-04-20T09:20:24Z</dcterms:modified>
</cp:coreProperties>
</file>