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6" r:id="rId2"/>
    <p:sldId id="319" r:id="rId3"/>
    <p:sldId id="522" r:id="rId4"/>
    <p:sldId id="534" r:id="rId5"/>
    <p:sldId id="523" r:id="rId6"/>
    <p:sldId id="524" r:id="rId7"/>
    <p:sldId id="535" r:id="rId8"/>
    <p:sldId id="525" r:id="rId9"/>
    <p:sldId id="536" r:id="rId10"/>
    <p:sldId id="530" r:id="rId11"/>
    <p:sldId id="537" r:id="rId12"/>
    <p:sldId id="531" r:id="rId13"/>
    <p:sldId id="509" r:id="rId14"/>
  </p:sldIdLst>
  <p:sldSz cx="9906000" cy="6858000" type="A4"/>
  <p:notesSz cx="6858000" cy="9144000"/>
  <p:defaultTextStyle>
    <a:defPPr>
      <a:defRPr lang="en-US"/>
    </a:defPPr>
    <a:lvl1pPr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3C1FF"/>
    <a:srgbClr val="FFAF52"/>
    <a:srgbClr val="E2001A"/>
    <a:srgbClr val="5C6971"/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31" autoAdjust="0"/>
  </p:normalViewPr>
  <p:slideViewPr>
    <p:cSldViewPr>
      <p:cViewPr>
        <p:scale>
          <a:sx n="125" d="100"/>
          <a:sy n="125" d="100"/>
        </p:scale>
        <p:origin x="-352" y="-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56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0376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073882" y="6399330"/>
            <a:ext cx="284163" cy="279400"/>
          </a:xfrm>
        </p:spPr>
        <p:txBody>
          <a:bodyPr/>
          <a:lstStyle>
            <a:lvl1pPr>
              <a:defRPr/>
            </a:lvl1pPr>
          </a:lstStyle>
          <a:p>
            <a:fld id="{A371995E-4ED6-43CD-B6A5-E34F11F9751A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30200"/>
            <a:ext cx="85344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13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028877" y="6399330"/>
            <a:ext cx="284163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fld id="{BA97FCF7-B80B-422F-BECD-C37B9F1AEEC4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767535" y="6399330"/>
            <a:ext cx="3992689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Kommunikationstechnik</a:t>
            </a:r>
            <a:r>
              <a:rPr lang="en-US" sz="1200" baseline="0" dirty="0" smtClean="0">
                <a:solidFill>
                  <a:schemeClr val="tx1"/>
                </a:solidFill>
                <a:cs typeface="Arial" charset="0"/>
              </a:rPr>
              <a:t> B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1, 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S. 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Rupp, A. </a:t>
            </a:r>
            <a:r>
              <a:rPr lang="en-US" sz="1200" dirty="0" err="1" smtClean="0">
                <a:solidFill>
                  <a:schemeClr val="tx1"/>
                </a:solidFill>
                <a:cs typeface="Arial" charset="0"/>
              </a:rPr>
              <a:t>Gärtner-Niemann</a:t>
            </a:r>
            <a:endParaRPr lang="en-US" sz="1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6528175" y="6399330"/>
            <a:ext cx="268426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>
                <a:solidFill>
                  <a:schemeClr val="tx1"/>
                </a:solidFill>
                <a:cs typeface="Arial" charset="0"/>
              </a:rPr>
              <a:t>4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. 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Semester, </a:t>
            </a:r>
            <a:r>
              <a:rPr lang="de-DE" sz="1200" noProof="0" dirty="0" smtClean="0">
                <a:solidFill>
                  <a:schemeClr val="tx1"/>
                </a:solidFill>
                <a:cs typeface="Arial" charset="0"/>
              </a:rPr>
              <a:t>Nachrichtentechnik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, 2014</a:t>
            </a:r>
            <a:endParaRPr lang="en-US" sz="12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xmlns:p14="http://schemas.microsoft.com/office/powerpoint/2010/main"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+mj-lt"/>
          <a:ea typeface="+mj-ea"/>
          <a:cs typeface="+mj-cs"/>
          <a:sym typeface="Arial" charset="0"/>
        </a:defRPr>
      </a:lvl1pPr>
      <a:lvl2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06388" indent="-304800" algn="l" rtl="0" fontAlgn="base">
        <a:spcBef>
          <a:spcPts val="700"/>
        </a:spcBef>
        <a:spcAft>
          <a:spcPct val="0"/>
        </a:spcAft>
        <a:buClr>
          <a:srgbClr val="5C6971"/>
        </a:buClr>
        <a:buSzPct val="100000"/>
        <a:buFont typeface="Arial" charset="0"/>
        <a:buChar char="•"/>
        <a:defRPr sz="2400">
          <a:solidFill>
            <a:srgbClr val="5C6971"/>
          </a:solidFill>
          <a:latin typeface="+mn-lt"/>
          <a:ea typeface="+mn-ea"/>
          <a:cs typeface="+mn-cs"/>
          <a:sym typeface="Arial" charset="0"/>
        </a:defRPr>
      </a:lvl1pPr>
      <a:lvl2pPr marL="730250" indent="-284163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31888" indent="-230188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5509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1970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427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884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341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798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812540" y="1808820"/>
            <a:ext cx="8534400" cy="533515"/>
          </a:xfrm>
          <a:ln/>
        </p:spPr>
        <p:txBody>
          <a:bodyPr rIns="132026"/>
          <a:lstStyle/>
          <a:p>
            <a:r>
              <a:rPr lang="en-US" sz="3200" dirty="0" smtClean="0"/>
              <a:t>Kommunikationstechnik B </a:t>
            </a:r>
            <a:br>
              <a:rPr lang="en-US" sz="3200" dirty="0" smtClean="0"/>
            </a:br>
            <a:r>
              <a:rPr lang="en-US" sz="3200" dirty="0" smtClean="0"/>
              <a:t>Teil 4 – </a:t>
            </a:r>
            <a:r>
              <a:rPr lang="de-DE" sz="3200" dirty="0" smtClean="0"/>
              <a:t>Informationstheorie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idx="1"/>
          </p:nvPr>
        </p:nvSpPr>
        <p:spPr>
          <a:xfrm>
            <a:off x="902550" y="3023955"/>
            <a:ext cx="8393850" cy="1125125"/>
          </a:xfrm>
          <a:ln/>
        </p:spPr>
        <p:txBody>
          <a:bodyPr rIns="132080"/>
          <a:lstStyle/>
          <a:p>
            <a:pPr marL="0" indent="0">
              <a:buNone/>
            </a:pPr>
            <a:r>
              <a:rPr lang="en-US" dirty="0"/>
              <a:t>Stephan Rupp</a:t>
            </a:r>
          </a:p>
          <a:p>
            <a:pPr marL="0" indent="0">
              <a:buNone/>
            </a:pPr>
            <a:r>
              <a:rPr lang="de-DE" dirty="0" smtClean="0"/>
              <a:t>Nachrichtentechnik</a:t>
            </a:r>
            <a:endParaRPr lang="de-DE" dirty="0"/>
          </a:p>
        </p:txBody>
      </p:sp>
      <p:pic>
        <p:nvPicPr>
          <p:cNvPr id="307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906000" cy="165417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/>
          </p:cNvSpPr>
          <p:nvPr/>
        </p:nvSpPr>
        <p:spPr bwMode="auto">
          <a:xfrm>
            <a:off x="0" y="5434013"/>
            <a:ext cx="9918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67367" bIns="38100"/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FFFFFF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www.dhbw-stuttgart.de </a:t>
            </a:r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520" y="368660"/>
            <a:ext cx="4519613" cy="71913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10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Entscheidungsgehalt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77900"/>
            <a:ext cx="8534400" cy="740910"/>
          </a:xfrm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Wann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die </a:t>
            </a:r>
            <a:r>
              <a:rPr lang="en-US" dirty="0" err="1" smtClean="0"/>
              <a:t>Entropie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maximal?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Clr>
                <a:srgbClr val="E2001A"/>
              </a:buClr>
              <a:buSzTx/>
              <a:buNone/>
            </a:pPr>
            <a:endParaRPr lang="en-US" sz="1800" dirty="0" smtClean="0"/>
          </a:p>
          <a:p>
            <a:pPr marL="0" indent="0">
              <a:lnSpc>
                <a:spcPct val="150000"/>
              </a:lnSpc>
              <a:buClr>
                <a:srgbClr val="E2001A"/>
              </a:buClr>
              <a:buSzTx/>
              <a:buNone/>
            </a:pPr>
            <a:r>
              <a:rPr lang="en-US" sz="1800" dirty="0" err="1" smtClean="0"/>
              <a:t>Beispiele</a:t>
            </a:r>
            <a:r>
              <a:rPr lang="en-US" sz="1800" dirty="0" smtClean="0"/>
              <a:t>: </a:t>
            </a:r>
            <a:endParaRPr lang="en-US" sz="1800" dirty="0"/>
          </a:p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/>
              <a:t>fairer </a:t>
            </a:r>
            <a:r>
              <a:rPr lang="en-US" sz="1800" dirty="0" err="1"/>
              <a:t>Würfel</a:t>
            </a:r>
            <a:r>
              <a:rPr lang="en-US" sz="1800" dirty="0"/>
              <a:t> </a:t>
            </a:r>
            <a:r>
              <a:rPr lang="en-US" sz="1800" dirty="0" err="1"/>
              <a:t>p</a:t>
            </a:r>
            <a:r>
              <a:rPr lang="en-US" sz="1800" baseline="-25000" dirty="0" err="1"/>
              <a:t>xi</a:t>
            </a:r>
            <a:r>
              <a:rPr lang="en-US" sz="1800" dirty="0"/>
              <a:t> = 1/</a:t>
            </a:r>
            <a:r>
              <a:rPr lang="en-US" sz="1800" dirty="0" smtClean="0"/>
              <a:t>6: H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= ?</a:t>
            </a:r>
          </a:p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err="1" smtClean="0"/>
              <a:t>Quelle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10 </a:t>
            </a:r>
            <a:r>
              <a:rPr lang="en-US" sz="1800" dirty="0" err="1" smtClean="0"/>
              <a:t>Zeichen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sp>
        <p:nvSpPr>
          <p:cNvPr id="6" name="Legende mit Pfeil nach rechts 5"/>
          <p:cNvSpPr/>
          <p:nvPr/>
        </p:nvSpPr>
        <p:spPr bwMode="auto">
          <a:xfrm>
            <a:off x="857545" y="1898830"/>
            <a:ext cx="1350150" cy="1170130"/>
          </a:xfrm>
          <a:prstGeom prst="rightArrowCallout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22530" y="3158970"/>
            <a:ext cx="2835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Zeichenquelle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127575" y="2168860"/>
            <a:ext cx="405045" cy="675075"/>
            <a:chOff x="130" y="1791"/>
            <a:chExt cx="482" cy="823"/>
          </a:xfrm>
        </p:grpSpPr>
        <p:sp>
          <p:nvSpPr>
            <p:cNvPr id="10" name="Oval 77"/>
            <p:cNvSpPr>
              <a:spLocks noChangeArrowheads="1"/>
            </p:cNvSpPr>
            <p:nvPr/>
          </p:nvSpPr>
          <p:spPr bwMode="auto">
            <a:xfrm>
              <a:off x="215" y="1791"/>
              <a:ext cx="226" cy="1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78"/>
            <p:cNvSpPr>
              <a:spLocks noChangeShapeType="1"/>
            </p:cNvSpPr>
            <p:nvPr/>
          </p:nvSpPr>
          <p:spPr bwMode="auto">
            <a:xfrm>
              <a:off x="329" y="1990"/>
              <a:ext cx="0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79"/>
            <p:cNvSpPr>
              <a:spLocks noChangeShapeType="1"/>
            </p:cNvSpPr>
            <p:nvPr/>
          </p:nvSpPr>
          <p:spPr bwMode="auto">
            <a:xfrm>
              <a:off x="329" y="2330"/>
              <a:ext cx="17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" name="Line 80"/>
            <p:cNvSpPr>
              <a:spLocks noChangeShapeType="1"/>
            </p:cNvSpPr>
            <p:nvPr/>
          </p:nvSpPr>
          <p:spPr bwMode="auto">
            <a:xfrm>
              <a:off x="499" y="2443"/>
              <a:ext cx="11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 flipH="1">
              <a:off x="300" y="2330"/>
              <a:ext cx="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" name="Line 82"/>
            <p:cNvSpPr>
              <a:spLocks noChangeShapeType="1"/>
            </p:cNvSpPr>
            <p:nvPr/>
          </p:nvSpPr>
          <p:spPr bwMode="auto">
            <a:xfrm flipH="1">
              <a:off x="187" y="2472"/>
              <a:ext cx="112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>
              <a:off x="130" y="2160"/>
              <a:ext cx="8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" name="Line 84"/>
            <p:cNvSpPr>
              <a:spLocks noChangeShapeType="1"/>
            </p:cNvSpPr>
            <p:nvPr/>
          </p:nvSpPr>
          <p:spPr bwMode="auto">
            <a:xfrm flipV="1">
              <a:off x="130" y="2075"/>
              <a:ext cx="199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" name="Line 85"/>
            <p:cNvSpPr>
              <a:spLocks noChangeShapeType="1"/>
            </p:cNvSpPr>
            <p:nvPr/>
          </p:nvSpPr>
          <p:spPr bwMode="auto">
            <a:xfrm>
              <a:off x="329" y="2075"/>
              <a:ext cx="141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86"/>
            <p:cNvSpPr>
              <a:spLocks noChangeShapeType="1"/>
            </p:cNvSpPr>
            <p:nvPr/>
          </p:nvSpPr>
          <p:spPr bwMode="auto">
            <a:xfrm>
              <a:off x="470" y="2132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0" name="Rechteck 19"/>
          <p:cNvSpPr/>
          <p:nvPr/>
        </p:nvSpPr>
        <p:spPr>
          <a:xfrm>
            <a:off x="2702750" y="1853825"/>
            <a:ext cx="6210690" cy="1319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Beispiel:</a:t>
            </a:r>
          </a:p>
          <a:p>
            <a:endParaRPr lang="de-DE" sz="600" dirty="0" smtClean="0">
              <a:solidFill>
                <a:srgbClr val="5C6971"/>
              </a:solidFill>
            </a:endParaRPr>
          </a:p>
          <a:p>
            <a:r>
              <a:rPr lang="de-DE" dirty="0" smtClean="0">
                <a:solidFill>
                  <a:srgbClr val="5C6971"/>
                </a:solidFill>
              </a:rPr>
              <a:t>Zeichenvorrat: X ={ x</a:t>
            </a:r>
            <a:r>
              <a:rPr lang="de-DE" baseline="-25000" dirty="0" smtClean="0">
                <a:solidFill>
                  <a:srgbClr val="5C6971"/>
                </a:solidFill>
              </a:rPr>
              <a:t>1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2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3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4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5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6</a:t>
            </a:r>
            <a:r>
              <a:rPr lang="de-DE" dirty="0" smtClean="0">
                <a:solidFill>
                  <a:srgbClr val="5C6971"/>
                </a:solidFill>
              </a:rPr>
              <a:t>}</a:t>
            </a:r>
          </a:p>
          <a:p>
            <a:endParaRPr lang="de-DE" sz="600" dirty="0" smtClean="0">
              <a:solidFill>
                <a:srgbClr val="5C6971"/>
              </a:solidFill>
            </a:endParaRPr>
          </a:p>
          <a:p>
            <a:r>
              <a:rPr lang="de-DE" dirty="0">
                <a:solidFill>
                  <a:srgbClr val="5C6971"/>
                </a:solidFill>
              </a:rPr>
              <a:t>Wahrscheinlichkeiten: p</a:t>
            </a:r>
            <a:r>
              <a:rPr lang="de-DE" baseline="-25000" dirty="0">
                <a:solidFill>
                  <a:srgbClr val="5C6971"/>
                </a:solidFill>
              </a:rPr>
              <a:t>x1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x2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x3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x4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x5</a:t>
            </a:r>
            <a:r>
              <a:rPr lang="de-DE" dirty="0">
                <a:solidFill>
                  <a:srgbClr val="5C6971"/>
                </a:solidFill>
              </a:rPr>
              <a:t>, </a:t>
            </a:r>
            <a:r>
              <a:rPr lang="de-DE" dirty="0" smtClean="0">
                <a:solidFill>
                  <a:srgbClr val="5C6971"/>
                </a:solidFill>
              </a:rPr>
              <a:t>p</a:t>
            </a:r>
            <a:r>
              <a:rPr lang="de-DE" baseline="-25000" dirty="0" smtClean="0">
                <a:solidFill>
                  <a:srgbClr val="5C6971"/>
                </a:solidFill>
              </a:rPr>
              <a:t>x6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792760" y="3474005"/>
            <a:ext cx="5985665" cy="484748"/>
          </a:xfrm>
          <a:prstGeom prst="rect">
            <a:avLst/>
          </a:prstGeom>
          <a:ln>
            <a:solidFill>
              <a:srgbClr val="E2001A"/>
            </a:solidFill>
          </a:ln>
        </p:spPr>
        <p:txBody>
          <a:bodyPr wrap="square">
            <a:spAutoFit/>
          </a:bodyPr>
          <a:lstStyle/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dirty="0"/>
              <a:t>Definition</a:t>
            </a:r>
            <a:r>
              <a:rPr lang="de-DE" dirty="0" smtClean="0"/>
              <a:t>: Entscheidungsgehalt  H</a:t>
            </a:r>
            <a:r>
              <a:rPr lang="de-DE" baseline="-25000" dirty="0" smtClean="0"/>
              <a:t>0</a:t>
            </a:r>
            <a:r>
              <a:rPr lang="de-DE" dirty="0" smtClean="0"/>
              <a:t> = maximale Entropie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6298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11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Informationstheorie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Einführung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Information und Wahrscheinlichkeit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Entropie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Entscheidungsgehalt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Redundanz</a:t>
            </a:r>
          </a:p>
          <a:p>
            <a:pPr marL="0" indent="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7850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12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Redundanz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77900"/>
            <a:ext cx="8534400" cy="740910"/>
          </a:xfrm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smtClean="0"/>
              <a:t>Die </a:t>
            </a:r>
            <a:r>
              <a:rPr lang="en-US" dirty="0" err="1" smtClean="0"/>
              <a:t>Differenz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Entscheidungsgehalt</a:t>
            </a:r>
            <a:r>
              <a:rPr lang="en-US" dirty="0" smtClean="0"/>
              <a:t> und </a:t>
            </a:r>
            <a:r>
              <a:rPr lang="en-US" dirty="0" err="1" smtClean="0"/>
              <a:t>Entropie</a:t>
            </a:r>
            <a:endParaRPr lang="en-US" dirty="0" smtClean="0"/>
          </a:p>
        </p:txBody>
      </p:sp>
      <p:grpSp>
        <p:nvGrpSpPr>
          <p:cNvPr id="2" name="Gruppierung 1"/>
          <p:cNvGrpSpPr/>
          <p:nvPr/>
        </p:nvGrpSpPr>
        <p:grpSpPr>
          <a:xfrm>
            <a:off x="7473280" y="4554125"/>
            <a:ext cx="1577558" cy="1269432"/>
            <a:chOff x="7473280" y="4554125"/>
            <a:chExt cx="1577558" cy="1269432"/>
          </a:xfrm>
        </p:grpSpPr>
        <p:pic>
          <p:nvPicPr>
            <p:cNvPr id="6" name="Bild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73280" y="4644135"/>
              <a:ext cx="774208" cy="855095"/>
            </a:xfrm>
            <a:prstGeom prst="rect">
              <a:avLst/>
            </a:prstGeom>
          </p:spPr>
        </p:pic>
        <p:pic>
          <p:nvPicPr>
            <p:cNvPr id="8" name="Bild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8238365" y="4554125"/>
              <a:ext cx="810090" cy="810090"/>
            </a:xfrm>
            <a:prstGeom prst="rect">
              <a:avLst/>
            </a:prstGeom>
          </p:spPr>
        </p:pic>
        <p:sp>
          <p:nvSpPr>
            <p:cNvPr id="11" name="Textfeld 10"/>
            <p:cNvSpPr txBox="1"/>
            <p:nvPr/>
          </p:nvSpPr>
          <p:spPr>
            <a:xfrm>
              <a:off x="7788315" y="5454225"/>
              <a:ext cx="1262523" cy="369332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Ü4.15 -.18</a:t>
              </a:r>
              <a:endParaRPr lang="de-DE" dirty="0"/>
            </a:p>
          </p:txBody>
        </p:sp>
      </p:grpSp>
      <p:sp>
        <p:nvSpPr>
          <p:cNvPr id="12" name="Eine Ecke des Rechtecks schneiden 11"/>
          <p:cNvSpPr/>
          <p:nvPr/>
        </p:nvSpPr>
        <p:spPr bwMode="auto">
          <a:xfrm>
            <a:off x="2477725" y="2044151"/>
            <a:ext cx="2250250" cy="1080121"/>
          </a:xfrm>
          <a:prstGeom prst="snip1Rect">
            <a:avLst>
              <a:gd name="adj" fmla="val 10083"/>
            </a:avLst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3" name="Legende mit Pfeil nach rechts 12"/>
          <p:cNvSpPr/>
          <p:nvPr/>
        </p:nvSpPr>
        <p:spPr bwMode="auto">
          <a:xfrm>
            <a:off x="857545" y="1999146"/>
            <a:ext cx="1350150" cy="1170130"/>
          </a:xfrm>
          <a:prstGeom prst="rightArrowCallout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722530" y="3259286"/>
            <a:ext cx="16651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Nachrichten-quelle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15" name="Group 87"/>
          <p:cNvGrpSpPr>
            <a:grpSpLocks/>
          </p:cNvGrpSpPr>
          <p:nvPr/>
        </p:nvGrpSpPr>
        <p:grpSpPr bwMode="auto">
          <a:xfrm>
            <a:off x="1127575" y="2269176"/>
            <a:ext cx="405045" cy="675075"/>
            <a:chOff x="130" y="1791"/>
            <a:chExt cx="482" cy="823"/>
          </a:xfrm>
        </p:grpSpPr>
        <p:sp>
          <p:nvSpPr>
            <p:cNvPr id="16" name="Oval 77"/>
            <p:cNvSpPr>
              <a:spLocks noChangeArrowheads="1"/>
            </p:cNvSpPr>
            <p:nvPr/>
          </p:nvSpPr>
          <p:spPr bwMode="auto">
            <a:xfrm>
              <a:off x="215" y="1791"/>
              <a:ext cx="226" cy="1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78"/>
            <p:cNvSpPr>
              <a:spLocks noChangeShapeType="1"/>
            </p:cNvSpPr>
            <p:nvPr/>
          </p:nvSpPr>
          <p:spPr bwMode="auto">
            <a:xfrm>
              <a:off x="329" y="1990"/>
              <a:ext cx="0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" name="Line 79"/>
            <p:cNvSpPr>
              <a:spLocks noChangeShapeType="1"/>
            </p:cNvSpPr>
            <p:nvPr/>
          </p:nvSpPr>
          <p:spPr bwMode="auto">
            <a:xfrm>
              <a:off x="329" y="2330"/>
              <a:ext cx="17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80"/>
            <p:cNvSpPr>
              <a:spLocks noChangeShapeType="1"/>
            </p:cNvSpPr>
            <p:nvPr/>
          </p:nvSpPr>
          <p:spPr bwMode="auto">
            <a:xfrm>
              <a:off x="499" y="2443"/>
              <a:ext cx="11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81"/>
            <p:cNvSpPr>
              <a:spLocks noChangeShapeType="1"/>
            </p:cNvSpPr>
            <p:nvPr/>
          </p:nvSpPr>
          <p:spPr bwMode="auto">
            <a:xfrm flipH="1">
              <a:off x="300" y="2330"/>
              <a:ext cx="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82"/>
            <p:cNvSpPr>
              <a:spLocks noChangeShapeType="1"/>
            </p:cNvSpPr>
            <p:nvPr/>
          </p:nvSpPr>
          <p:spPr bwMode="auto">
            <a:xfrm flipH="1">
              <a:off x="187" y="2472"/>
              <a:ext cx="112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83"/>
            <p:cNvSpPr>
              <a:spLocks noChangeShapeType="1"/>
            </p:cNvSpPr>
            <p:nvPr/>
          </p:nvSpPr>
          <p:spPr bwMode="auto">
            <a:xfrm>
              <a:off x="130" y="2160"/>
              <a:ext cx="8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84"/>
            <p:cNvSpPr>
              <a:spLocks noChangeShapeType="1"/>
            </p:cNvSpPr>
            <p:nvPr/>
          </p:nvSpPr>
          <p:spPr bwMode="auto">
            <a:xfrm flipV="1">
              <a:off x="130" y="2075"/>
              <a:ext cx="199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85"/>
            <p:cNvSpPr>
              <a:spLocks noChangeShapeType="1"/>
            </p:cNvSpPr>
            <p:nvPr/>
          </p:nvSpPr>
          <p:spPr bwMode="auto">
            <a:xfrm>
              <a:off x="329" y="2075"/>
              <a:ext cx="141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5" name="Line 86"/>
            <p:cNvSpPr>
              <a:spLocks noChangeShapeType="1"/>
            </p:cNvSpPr>
            <p:nvPr/>
          </p:nvSpPr>
          <p:spPr bwMode="auto">
            <a:xfrm>
              <a:off x="470" y="2132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6" name="Rechteck 25"/>
          <p:cNvSpPr/>
          <p:nvPr/>
        </p:nvSpPr>
        <p:spPr>
          <a:xfrm>
            <a:off x="2477725" y="3259286"/>
            <a:ext cx="2295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Nachricht, z.B. Text, SMS, E-Mail, ...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27" name="Eine Ecke des Rechtecks schneiden und abrunden 26"/>
          <p:cNvSpPr/>
          <p:nvPr/>
        </p:nvSpPr>
        <p:spPr bwMode="auto">
          <a:xfrm>
            <a:off x="2522730" y="2089158"/>
            <a:ext cx="2160240" cy="405044"/>
          </a:xfrm>
          <a:prstGeom prst="snipRoundRect">
            <a:avLst/>
          </a:prstGeom>
          <a:solidFill>
            <a:srgbClr val="FFFFCC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2522731" y="2089157"/>
            <a:ext cx="2250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Informationsgehalt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2522730" y="2494202"/>
            <a:ext cx="2160240" cy="585066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522730" y="2584212"/>
            <a:ext cx="135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Redundanz</a:t>
            </a:r>
            <a:endParaRPr lang="de-DE" dirty="0">
              <a:solidFill>
                <a:srgbClr val="5C6971"/>
              </a:solidFill>
            </a:endParaRPr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4952999" y="2089157"/>
            <a:ext cx="306034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2001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4952999" y="3034262"/>
            <a:ext cx="306034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2001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4952999" y="2449195"/>
            <a:ext cx="1665185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E2001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hteck 35"/>
          <p:cNvSpPr/>
          <p:nvPr/>
        </p:nvSpPr>
        <p:spPr>
          <a:xfrm>
            <a:off x="4953000" y="2089157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Entropie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5" name="Pfeil nach oben und unten 4"/>
          <p:cNvSpPr/>
          <p:nvPr/>
        </p:nvSpPr>
        <p:spPr bwMode="auto">
          <a:xfrm>
            <a:off x="6348154" y="2134162"/>
            <a:ext cx="180020" cy="270030"/>
          </a:xfrm>
          <a:prstGeom prst="upDownArrow">
            <a:avLst/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293260" y="2078850"/>
            <a:ext cx="1755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5C6971"/>
                </a:solidFill>
              </a:rPr>
              <a:t>m</a:t>
            </a:r>
            <a:r>
              <a:rPr lang="de-DE" dirty="0" smtClean="0">
                <a:solidFill>
                  <a:srgbClr val="5C6971"/>
                </a:solidFill>
              </a:rPr>
              <a:t>ax. Entropie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953000" y="2584212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Redundanz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40" name="Pfeil nach oben und unten 39"/>
          <p:cNvSpPr/>
          <p:nvPr/>
        </p:nvSpPr>
        <p:spPr bwMode="auto">
          <a:xfrm>
            <a:off x="6348155" y="2539207"/>
            <a:ext cx="180020" cy="450050"/>
          </a:xfrm>
          <a:prstGeom prst="upDownArrow">
            <a:avLst/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41" name="Pfeil nach oben und unten 40"/>
          <p:cNvSpPr/>
          <p:nvPr/>
        </p:nvSpPr>
        <p:spPr bwMode="auto">
          <a:xfrm>
            <a:off x="7023230" y="2134162"/>
            <a:ext cx="180020" cy="855095"/>
          </a:xfrm>
          <a:prstGeom prst="upDownArrow">
            <a:avLst/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2477725" y="4114382"/>
            <a:ext cx="4185465" cy="484748"/>
          </a:xfrm>
          <a:prstGeom prst="rect">
            <a:avLst/>
          </a:prstGeom>
          <a:ln>
            <a:solidFill>
              <a:srgbClr val="E2001A"/>
            </a:solidFill>
          </a:ln>
        </p:spPr>
        <p:txBody>
          <a:bodyPr wrap="square">
            <a:spAutoFit/>
          </a:bodyPr>
          <a:lstStyle/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dirty="0"/>
              <a:t>Definition</a:t>
            </a:r>
            <a:r>
              <a:rPr lang="de-DE" dirty="0" smtClean="0"/>
              <a:t>: Redundanz =  H</a:t>
            </a:r>
            <a:r>
              <a:rPr lang="de-DE" baseline="-25000" dirty="0" smtClean="0"/>
              <a:t>0</a:t>
            </a:r>
            <a:r>
              <a:rPr lang="de-DE" dirty="0" smtClean="0"/>
              <a:t> – H(X)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6298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13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smtClean="0"/>
              <a:t>Kommunikationstechnik B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endParaRPr lang="en-US" sz="24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 algn="ctr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endParaRPr lang="en-US" sz="4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 algn="ctr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ENDE Teil 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4</a:t>
            </a:r>
            <a:endParaRPr lang="en-US" sz="4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  <a:p>
            <a:pPr marL="609600" indent="-609600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C697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charset="0"/>
              </a:rPr>
              <a:t>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Informationstheorie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Einführung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Information und Wahrscheinlichkeit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Entropie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Entscheidungsgehalt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Redundanz</a:t>
            </a:r>
          </a:p>
          <a:p>
            <a:pPr marL="0" indent="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de-DE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3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Informationstheorie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77900"/>
            <a:ext cx="8534400" cy="5331420"/>
          </a:xfrm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Quellenkodierung</a:t>
            </a:r>
            <a:r>
              <a:rPr lang="en-US" dirty="0" smtClean="0"/>
              <a:t> und </a:t>
            </a:r>
            <a:r>
              <a:rPr lang="en-US" dirty="0" err="1" smtClean="0"/>
              <a:t>Kanalkodierung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smtClean="0"/>
              <a:t>Was </a:t>
            </a:r>
            <a:r>
              <a:rPr lang="en-US" sz="1800" dirty="0" err="1" smtClean="0"/>
              <a:t>bewirkt</a:t>
            </a:r>
            <a:r>
              <a:rPr lang="en-US" sz="1800" dirty="0" smtClean="0"/>
              <a:t> die </a:t>
            </a:r>
            <a:r>
              <a:rPr lang="en-US" sz="1800" dirty="0" err="1" smtClean="0"/>
              <a:t>Quellenkodierung</a:t>
            </a:r>
            <a:r>
              <a:rPr lang="en-US" sz="1800" dirty="0" smtClean="0"/>
              <a:t>?</a:t>
            </a:r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smtClean="0"/>
              <a:t>Was </a:t>
            </a:r>
            <a:r>
              <a:rPr lang="en-US" sz="1800" dirty="0" err="1" smtClean="0"/>
              <a:t>bewirkt</a:t>
            </a:r>
            <a:r>
              <a:rPr lang="en-US" sz="1800" dirty="0" smtClean="0"/>
              <a:t> die </a:t>
            </a:r>
            <a:r>
              <a:rPr lang="en-US" sz="1800" dirty="0" err="1" smtClean="0"/>
              <a:t>Kanalkodierung</a:t>
            </a:r>
            <a:r>
              <a:rPr lang="en-US" sz="1800" dirty="0" smtClean="0"/>
              <a:t>?</a:t>
            </a:r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err="1" smtClean="0"/>
              <a:t>Wozu</a:t>
            </a:r>
            <a:r>
              <a:rPr lang="en-US" sz="1800" dirty="0" smtClean="0"/>
              <a:t> der </a:t>
            </a:r>
            <a:r>
              <a:rPr lang="en-US" sz="1800" dirty="0" err="1" smtClean="0"/>
              <a:t>Aufwand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50000"/>
              </a:lnSpc>
              <a:buClr>
                <a:srgbClr val="E2001A"/>
              </a:buClr>
              <a:buSzTx/>
              <a:buNone/>
            </a:pPr>
            <a:endParaRPr lang="de-DE" dirty="0" smtClean="0"/>
          </a:p>
        </p:txBody>
      </p:sp>
      <p:sp>
        <p:nvSpPr>
          <p:cNvPr id="2" name="Eine Ecke des Rechtecks schneiden 1"/>
          <p:cNvSpPr/>
          <p:nvPr/>
        </p:nvSpPr>
        <p:spPr bwMode="auto">
          <a:xfrm>
            <a:off x="2477725" y="1898829"/>
            <a:ext cx="1935215" cy="1080120"/>
          </a:xfrm>
          <a:prstGeom prst="snip1Rect">
            <a:avLst>
              <a:gd name="adj" fmla="val 10083"/>
            </a:avLst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3" name="Legende mit Pfeil nach rechts 2"/>
          <p:cNvSpPr/>
          <p:nvPr/>
        </p:nvSpPr>
        <p:spPr bwMode="auto">
          <a:xfrm>
            <a:off x="857545" y="1853824"/>
            <a:ext cx="1350150" cy="1170130"/>
          </a:xfrm>
          <a:prstGeom prst="rightArrowCallout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22530" y="3113964"/>
            <a:ext cx="16651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Nachrichten-quelle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127575" y="2123854"/>
            <a:ext cx="405045" cy="675075"/>
            <a:chOff x="130" y="1791"/>
            <a:chExt cx="482" cy="823"/>
          </a:xfrm>
        </p:grpSpPr>
        <p:sp>
          <p:nvSpPr>
            <p:cNvPr id="10" name="Oval 77"/>
            <p:cNvSpPr>
              <a:spLocks noChangeArrowheads="1"/>
            </p:cNvSpPr>
            <p:nvPr/>
          </p:nvSpPr>
          <p:spPr bwMode="auto">
            <a:xfrm>
              <a:off x="215" y="1791"/>
              <a:ext cx="226" cy="1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78"/>
            <p:cNvSpPr>
              <a:spLocks noChangeShapeType="1"/>
            </p:cNvSpPr>
            <p:nvPr/>
          </p:nvSpPr>
          <p:spPr bwMode="auto">
            <a:xfrm>
              <a:off x="329" y="1990"/>
              <a:ext cx="0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79"/>
            <p:cNvSpPr>
              <a:spLocks noChangeShapeType="1"/>
            </p:cNvSpPr>
            <p:nvPr/>
          </p:nvSpPr>
          <p:spPr bwMode="auto">
            <a:xfrm>
              <a:off x="329" y="2330"/>
              <a:ext cx="17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" name="Line 80"/>
            <p:cNvSpPr>
              <a:spLocks noChangeShapeType="1"/>
            </p:cNvSpPr>
            <p:nvPr/>
          </p:nvSpPr>
          <p:spPr bwMode="auto">
            <a:xfrm>
              <a:off x="499" y="2443"/>
              <a:ext cx="11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 flipH="1">
              <a:off x="300" y="2330"/>
              <a:ext cx="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" name="Line 82"/>
            <p:cNvSpPr>
              <a:spLocks noChangeShapeType="1"/>
            </p:cNvSpPr>
            <p:nvPr/>
          </p:nvSpPr>
          <p:spPr bwMode="auto">
            <a:xfrm flipH="1">
              <a:off x="187" y="2472"/>
              <a:ext cx="112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>
              <a:off x="130" y="2160"/>
              <a:ext cx="8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" name="Line 84"/>
            <p:cNvSpPr>
              <a:spLocks noChangeShapeType="1"/>
            </p:cNvSpPr>
            <p:nvPr/>
          </p:nvSpPr>
          <p:spPr bwMode="auto">
            <a:xfrm flipV="1">
              <a:off x="130" y="2075"/>
              <a:ext cx="199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" name="Line 85"/>
            <p:cNvSpPr>
              <a:spLocks noChangeShapeType="1"/>
            </p:cNvSpPr>
            <p:nvPr/>
          </p:nvSpPr>
          <p:spPr bwMode="auto">
            <a:xfrm>
              <a:off x="329" y="2075"/>
              <a:ext cx="141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86"/>
            <p:cNvSpPr>
              <a:spLocks noChangeShapeType="1"/>
            </p:cNvSpPr>
            <p:nvPr/>
          </p:nvSpPr>
          <p:spPr bwMode="auto">
            <a:xfrm>
              <a:off x="470" y="2132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0" name="Rechteck 19"/>
          <p:cNvSpPr/>
          <p:nvPr/>
        </p:nvSpPr>
        <p:spPr>
          <a:xfrm>
            <a:off x="2477725" y="3113964"/>
            <a:ext cx="2295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Nachricht, z.B. Text, SMS, E-Mail, ...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5" name="Eine Ecke des Rechtecks schneiden und abrunden 4"/>
          <p:cNvSpPr/>
          <p:nvPr/>
        </p:nvSpPr>
        <p:spPr bwMode="auto">
          <a:xfrm>
            <a:off x="2522730" y="1943836"/>
            <a:ext cx="1845205" cy="360040"/>
          </a:xfrm>
          <a:prstGeom prst="snipRoundRect">
            <a:avLst/>
          </a:prstGeom>
          <a:solidFill>
            <a:srgbClr val="FFFFCC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2792760" y="1943835"/>
            <a:ext cx="135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Information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2522730" y="2303876"/>
            <a:ext cx="1845205" cy="63007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792760" y="2483895"/>
            <a:ext cx="135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Redundanz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21" name="Pfeil nach rechts 20"/>
          <p:cNvSpPr/>
          <p:nvPr/>
        </p:nvSpPr>
        <p:spPr bwMode="auto">
          <a:xfrm>
            <a:off x="5088015" y="2303875"/>
            <a:ext cx="720080" cy="495055"/>
          </a:xfrm>
          <a:prstGeom prst="rightArrow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8" name="Pfeil nach rechts 27"/>
          <p:cNvSpPr/>
          <p:nvPr/>
        </p:nvSpPr>
        <p:spPr bwMode="auto">
          <a:xfrm rot="5400000">
            <a:off x="6978224" y="3158971"/>
            <a:ext cx="585066" cy="495055"/>
          </a:xfrm>
          <a:prstGeom prst="rightArrow">
            <a:avLst/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348155" y="1673805"/>
            <a:ext cx="2295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Kodierte Nachricht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9235" name="Gruppierung 9234"/>
          <p:cNvGrpSpPr/>
          <p:nvPr/>
        </p:nvGrpSpPr>
        <p:grpSpPr>
          <a:xfrm>
            <a:off x="6393160" y="2123855"/>
            <a:ext cx="1935215" cy="810090"/>
            <a:chOff x="6438165" y="1898830"/>
            <a:chExt cx="1935215" cy="810090"/>
          </a:xfrm>
        </p:grpSpPr>
        <p:sp>
          <p:nvSpPr>
            <p:cNvPr id="29" name="Eine Ecke des Rechtecks schneiden 28"/>
            <p:cNvSpPr/>
            <p:nvPr/>
          </p:nvSpPr>
          <p:spPr bwMode="auto">
            <a:xfrm>
              <a:off x="6438165" y="1898830"/>
              <a:ext cx="1935215" cy="810090"/>
            </a:xfrm>
            <a:prstGeom prst="snip1Rect">
              <a:avLst>
                <a:gd name="adj" fmla="val 10083"/>
              </a:avLst>
            </a:prstGeom>
            <a:solidFill>
              <a:srgbClr val="FFAF52"/>
            </a:solidFill>
            <a:ln w="9525" cap="flat" cmpd="sng" algn="ctr">
              <a:solidFill>
                <a:srgbClr val="E2001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413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31" name="Eine Ecke des Rechtecks schneiden und abrunden 30"/>
            <p:cNvSpPr/>
            <p:nvPr/>
          </p:nvSpPr>
          <p:spPr bwMode="auto">
            <a:xfrm>
              <a:off x="6483170" y="1943836"/>
              <a:ext cx="1845205" cy="360040"/>
            </a:xfrm>
            <a:prstGeom prst="snipRoundRect">
              <a:avLst/>
            </a:prstGeom>
            <a:solidFill>
              <a:srgbClr val="FFFFCC"/>
            </a:solidFill>
            <a:ln w="9525" cap="flat" cmpd="sng" algn="ctr">
              <a:solidFill>
                <a:srgbClr val="E2001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413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6753200" y="1943835"/>
              <a:ext cx="13501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>
                  <a:solidFill>
                    <a:srgbClr val="5C6971"/>
                  </a:solidFill>
                </a:rPr>
                <a:t>Information</a:t>
              </a:r>
              <a:endParaRPr lang="de-DE" dirty="0">
                <a:solidFill>
                  <a:srgbClr val="5C6971"/>
                </a:solidFill>
              </a:endParaRPr>
            </a:p>
          </p:txBody>
        </p:sp>
        <p:sp>
          <p:nvSpPr>
            <p:cNvPr id="33" name="Rechteck 32"/>
            <p:cNvSpPr/>
            <p:nvPr/>
          </p:nvSpPr>
          <p:spPr bwMode="auto">
            <a:xfrm>
              <a:off x="6483170" y="2303875"/>
              <a:ext cx="1845205" cy="36004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E2001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413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6753200" y="2303875"/>
              <a:ext cx="13501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>
                  <a:solidFill>
                    <a:srgbClr val="5C6971"/>
                  </a:solidFill>
                </a:rPr>
                <a:t>Redundanz</a:t>
              </a:r>
              <a:endParaRPr lang="de-DE" dirty="0">
                <a:solidFill>
                  <a:srgbClr val="5C6971"/>
                </a:solidFill>
              </a:endParaRPr>
            </a:p>
          </p:txBody>
        </p:sp>
      </p:grpSp>
      <p:sp>
        <p:nvSpPr>
          <p:cNvPr id="23" name="Rechteck 22"/>
          <p:cNvSpPr/>
          <p:nvPr/>
        </p:nvSpPr>
        <p:spPr>
          <a:xfrm>
            <a:off x="4547955" y="1673805"/>
            <a:ext cx="1755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Quellen-kodierung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>
            <a:off x="7608295" y="3158970"/>
            <a:ext cx="178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Kanalkodierung</a:t>
            </a:r>
            <a:endParaRPr lang="de-DE" dirty="0"/>
          </a:p>
        </p:txBody>
      </p:sp>
      <p:grpSp>
        <p:nvGrpSpPr>
          <p:cNvPr id="37" name="Group 2"/>
          <p:cNvGrpSpPr>
            <a:grpSpLocks noChangeAspect="1"/>
          </p:cNvGrpSpPr>
          <p:nvPr/>
        </p:nvGrpSpPr>
        <p:grpSpPr bwMode="auto">
          <a:xfrm>
            <a:off x="5853100" y="5229200"/>
            <a:ext cx="3015335" cy="1035115"/>
            <a:chOff x="12247" y="10288"/>
            <a:chExt cx="970" cy="569"/>
          </a:xfrm>
        </p:grpSpPr>
        <p:sp>
          <p:nvSpPr>
            <p:cNvPr id="38" name="Freeform 3"/>
            <p:cNvSpPr>
              <a:spLocks noChangeAspect="1"/>
            </p:cNvSpPr>
            <p:nvPr/>
          </p:nvSpPr>
          <p:spPr bwMode="auto">
            <a:xfrm>
              <a:off x="12247" y="10288"/>
              <a:ext cx="970" cy="569"/>
            </a:xfrm>
            <a:custGeom>
              <a:avLst/>
              <a:gdLst/>
              <a:ahLst/>
              <a:cxnLst>
                <a:cxn ang="0">
                  <a:pos x="681" y="39"/>
                </a:cxn>
                <a:cxn ang="0">
                  <a:pos x="649" y="24"/>
                </a:cxn>
                <a:cxn ang="0">
                  <a:pos x="541" y="26"/>
                </a:cxn>
                <a:cxn ang="0">
                  <a:pos x="506" y="39"/>
                </a:cxn>
                <a:cxn ang="0">
                  <a:pos x="479" y="56"/>
                </a:cxn>
                <a:cxn ang="0">
                  <a:pos x="462" y="54"/>
                </a:cxn>
                <a:cxn ang="0">
                  <a:pos x="444" y="39"/>
                </a:cxn>
                <a:cxn ang="0">
                  <a:pos x="424" y="20"/>
                </a:cxn>
                <a:cxn ang="0">
                  <a:pos x="397" y="7"/>
                </a:cxn>
                <a:cxn ang="0">
                  <a:pos x="317" y="5"/>
                </a:cxn>
                <a:cxn ang="0">
                  <a:pos x="280" y="18"/>
                </a:cxn>
                <a:cxn ang="0">
                  <a:pos x="257" y="32"/>
                </a:cxn>
                <a:cxn ang="0">
                  <a:pos x="232" y="62"/>
                </a:cxn>
                <a:cxn ang="0">
                  <a:pos x="177" y="75"/>
                </a:cxn>
                <a:cxn ang="0">
                  <a:pos x="122" y="88"/>
                </a:cxn>
                <a:cxn ang="0">
                  <a:pos x="93" y="103"/>
                </a:cxn>
                <a:cxn ang="0">
                  <a:pos x="65" y="122"/>
                </a:cxn>
                <a:cxn ang="0">
                  <a:pos x="43" y="147"/>
                </a:cxn>
                <a:cxn ang="0">
                  <a:pos x="15" y="192"/>
                </a:cxn>
                <a:cxn ang="0">
                  <a:pos x="5" y="235"/>
                </a:cxn>
                <a:cxn ang="0">
                  <a:pos x="5" y="313"/>
                </a:cxn>
                <a:cxn ang="0">
                  <a:pos x="20" y="358"/>
                </a:cxn>
                <a:cxn ang="0">
                  <a:pos x="55" y="405"/>
                </a:cxn>
                <a:cxn ang="0">
                  <a:pos x="80" y="428"/>
                </a:cxn>
                <a:cxn ang="0">
                  <a:pos x="107" y="445"/>
                </a:cxn>
                <a:cxn ang="0">
                  <a:pos x="145" y="462"/>
                </a:cxn>
                <a:cxn ang="0">
                  <a:pos x="225" y="473"/>
                </a:cxn>
                <a:cxn ang="0">
                  <a:pos x="252" y="511"/>
                </a:cxn>
                <a:cxn ang="0">
                  <a:pos x="277" y="537"/>
                </a:cxn>
                <a:cxn ang="0">
                  <a:pos x="304" y="554"/>
                </a:cxn>
                <a:cxn ang="0">
                  <a:pos x="339" y="566"/>
                </a:cxn>
                <a:cxn ang="0">
                  <a:pos x="442" y="560"/>
                </a:cxn>
                <a:cxn ang="0">
                  <a:pos x="472" y="545"/>
                </a:cxn>
                <a:cxn ang="0">
                  <a:pos x="501" y="526"/>
                </a:cxn>
                <a:cxn ang="0">
                  <a:pos x="524" y="500"/>
                </a:cxn>
                <a:cxn ang="0">
                  <a:pos x="544" y="500"/>
                </a:cxn>
                <a:cxn ang="0">
                  <a:pos x="571" y="515"/>
                </a:cxn>
                <a:cxn ang="0">
                  <a:pos x="656" y="511"/>
                </a:cxn>
                <a:cxn ang="0">
                  <a:pos x="683" y="500"/>
                </a:cxn>
                <a:cxn ang="0">
                  <a:pos x="703" y="481"/>
                </a:cxn>
                <a:cxn ang="0">
                  <a:pos x="721" y="460"/>
                </a:cxn>
                <a:cxn ang="0">
                  <a:pos x="743" y="439"/>
                </a:cxn>
                <a:cxn ang="0">
                  <a:pos x="776" y="452"/>
                </a:cxn>
                <a:cxn ang="0">
                  <a:pos x="870" y="443"/>
                </a:cxn>
                <a:cxn ang="0">
                  <a:pos x="898" y="428"/>
                </a:cxn>
                <a:cxn ang="0">
                  <a:pos x="920" y="415"/>
                </a:cxn>
                <a:cxn ang="0">
                  <a:pos x="958" y="362"/>
                </a:cxn>
                <a:cxn ang="0">
                  <a:pos x="970" y="330"/>
                </a:cxn>
                <a:cxn ang="0">
                  <a:pos x="968" y="260"/>
                </a:cxn>
                <a:cxn ang="0">
                  <a:pos x="955" y="230"/>
                </a:cxn>
                <a:cxn ang="0">
                  <a:pos x="933" y="192"/>
                </a:cxn>
                <a:cxn ang="0">
                  <a:pos x="910" y="171"/>
                </a:cxn>
                <a:cxn ang="0">
                  <a:pos x="885" y="156"/>
                </a:cxn>
                <a:cxn ang="0">
                  <a:pos x="868" y="105"/>
                </a:cxn>
                <a:cxn ang="0">
                  <a:pos x="846" y="64"/>
                </a:cxn>
                <a:cxn ang="0">
                  <a:pos x="818" y="45"/>
                </a:cxn>
                <a:cxn ang="0">
                  <a:pos x="786" y="32"/>
                </a:cxn>
                <a:cxn ang="0">
                  <a:pos x="733" y="45"/>
                </a:cxn>
                <a:cxn ang="0">
                  <a:pos x="708" y="56"/>
                </a:cxn>
              </a:cxnLst>
              <a:rect l="0" t="0" r="r" b="b"/>
              <a:pathLst>
                <a:path w="970" h="569">
                  <a:moveTo>
                    <a:pt x="708" y="52"/>
                  </a:moveTo>
                  <a:lnTo>
                    <a:pt x="703" y="52"/>
                  </a:lnTo>
                  <a:lnTo>
                    <a:pt x="701" y="47"/>
                  </a:lnTo>
                  <a:lnTo>
                    <a:pt x="698" y="47"/>
                  </a:lnTo>
                  <a:lnTo>
                    <a:pt x="696" y="45"/>
                  </a:lnTo>
                  <a:lnTo>
                    <a:pt x="693" y="45"/>
                  </a:lnTo>
                  <a:lnTo>
                    <a:pt x="691" y="43"/>
                  </a:lnTo>
                  <a:lnTo>
                    <a:pt x="686" y="39"/>
                  </a:lnTo>
                  <a:lnTo>
                    <a:pt x="686" y="39"/>
                  </a:lnTo>
                  <a:lnTo>
                    <a:pt x="681" y="39"/>
                  </a:lnTo>
                  <a:lnTo>
                    <a:pt x="678" y="35"/>
                  </a:lnTo>
                  <a:lnTo>
                    <a:pt x="676" y="32"/>
                  </a:lnTo>
                  <a:lnTo>
                    <a:pt x="673" y="32"/>
                  </a:lnTo>
                  <a:lnTo>
                    <a:pt x="671" y="30"/>
                  </a:lnTo>
                  <a:lnTo>
                    <a:pt x="666" y="30"/>
                  </a:lnTo>
                  <a:lnTo>
                    <a:pt x="664" y="28"/>
                  </a:lnTo>
                  <a:lnTo>
                    <a:pt x="661" y="28"/>
                  </a:lnTo>
                  <a:lnTo>
                    <a:pt x="656" y="26"/>
                  </a:lnTo>
                  <a:lnTo>
                    <a:pt x="654" y="26"/>
                  </a:lnTo>
                  <a:lnTo>
                    <a:pt x="649" y="24"/>
                  </a:lnTo>
                  <a:lnTo>
                    <a:pt x="644" y="24"/>
                  </a:lnTo>
                  <a:lnTo>
                    <a:pt x="639" y="20"/>
                  </a:lnTo>
                  <a:lnTo>
                    <a:pt x="626" y="20"/>
                  </a:lnTo>
                  <a:lnTo>
                    <a:pt x="624" y="18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54" y="20"/>
                  </a:lnTo>
                  <a:lnTo>
                    <a:pt x="551" y="24"/>
                  </a:lnTo>
                  <a:lnTo>
                    <a:pt x="544" y="24"/>
                  </a:lnTo>
                  <a:lnTo>
                    <a:pt x="541" y="26"/>
                  </a:lnTo>
                  <a:lnTo>
                    <a:pt x="534" y="26"/>
                  </a:lnTo>
                  <a:lnTo>
                    <a:pt x="531" y="28"/>
                  </a:lnTo>
                  <a:lnTo>
                    <a:pt x="529" y="30"/>
                  </a:lnTo>
                  <a:lnTo>
                    <a:pt x="524" y="30"/>
                  </a:lnTo>
                  <a:lnTo>
                    <a:pt x="519" y="32"/>
                  </a:lnTo>
                  <a:lnTo>
                    <a:pt x="516" y="32"/>
                  </a:lnTo>
                  <a:lnTo>
                    <a:pt x="516" y="35"/>
                  </a:lnTo>
                  <a:lnTo>
                    <a:pt x="511" y="39"/>
                  </a:lnTo>
                  <a:lnTo>
                    <a:pt x="509" y="39"/>
                  </a:lnTo>
                  <a:lnTo>
                    <a:pt x="506" y="39"/>
                  </a:lnTo>
                  <a:lnTo>
                    <a:pt x="501" y="43"/>
                  </a:lnTo>
                  <a:lnTo>
                    <a:pt x="501" y="45"/>
                  </a:lnTo>
                  <a:lnTo>
                    <a:pt x="496" y="45"/>
                  </a:lnTo>
                  <a:lnTo>
                    <a:pt x="494" y="47"/>
                  </a:lnTo>
                  <a:lnTo>
                    <a:pt x="491" y="49"/>
                  </a:lnTo>
                  <a:lnTo>
                    <a:pt x="489" y="52"/>
                  </a:lnTo>
                  <a:lnTo>
                    <a:pt x="486" y="52"/>
                  </a:lnTo>
                  <a:lnTo>
                    <a:pt x="484" y="54"/>
                  </a:lnTo>
                  <a:lnTo>
                    <a:pt x="481" y="56"/>
                  </a:lnTo>
                  <a:lnTo>
                    <a:pt x="479" y="56"/>
                  </a:lnTo>
                  <a:lnTo>
                    <a:pt x="477" y="58"/>
                  </a:lnTo>
                  <a:lnTo>
                    <a:pt x="474" y="64"/>
                  </a:lnTo>
                  <a:lnTo>
                    <a:pt x="472" y="64"/>
                  </a:lnTo>
                  <a:lnTo>
                    <a:pt x="472" y="66"/>
                  </a:lnTo>
                  <a:lnTo>
                    <a:pt x="469" y="64"/>
                  </a:lnTo>
                  <a:lnTo>
                    <a:pt x="467" y="64"/>
                  </a:lnTo>
                  <a:lnTo>
                    <a:pt x="467" y="62"/>
                  </a:lnTo>
                  <a:lnTo>
                    <a:pt x="464" y="56"/>
                  </a:lnTo>
                  <a:lnTo>
                    <a:pt x="464" y="56"/>
                  </a:lnTo>
                  <a:lnTo>
                    <a:pt x="462" y="54"/>
                  </a:lnTo>
                  <a:lnTo>
                    <a:pt x="459" y="54"/>
                  </a:lnTo>
                  <a:lnTo>
                    <a:pt x="459" y="52"/>
                  </a:lnTo>
                  <a:lnTo>
                    <a:pt x="459" y="49"/>
                  </a:lnTo>
                  <a:lnTo>
                    <a:pt x="459" y="47"/>
                  </a:lnTo>
                  <a:lnTo>
                    <a:pt x="454" y="47"/>
                  </a:lnTo>
                  <a:lnTo>
                    <a:pt x="454" y="45"/>
                  </a:lnTo>
                  <a:lnTo>
                    <a:pt x="452" y="45"/>
                  </a:lnTo>
                  <a:lnTo>
                    <a:pt x="449" y="39"/>
                  </a:lnTo>
                  <a:lnTo>
                    <a:pt x="447" y="39"/>
                  </a:lnTo>
                  <a:lnTo>
                    <a:pt x="444" y="39"/>
                  </a:lnTo>
                  <a:lnTo>
                    <a:pt x="444" y="32"/>
                  </a:lnTo>
                  <a:lnTo>
                    <a:pt x="442" y="32"/>
                  </a:lnTo>
                  <a:lnTo>
                    <a:pt x="439" y="30"/>
                  </a:lnTo>
                  <a:lnTo>
                    <a:pt x="437" y="30"/>
                  </a:lnTo>
                  <a:lnTo>
                    <a:pt x="434" y="28"/>
                  </a:lnTo>
                  <a:lnTo>
                    <a:pt x="434" y="26"/>
                  </a:lnTo>
                  <a:lnTo>
                    <a:pt x="432" y="26"/>
                  </a:lnTo>
                  <a:lnTo>
                    <a:pt x="429" y="24"/>
                  </a:lnTo>
                  <a:lnTo>
                    <a:pt x="427" y="24"/>
                  </a:lnTo>
                  <a:lnTo>
                    <a:pt x="424" y="20"/>
                  </a:lnTo>
                  <a:lnTo>
                    <a:pt x="422" y="20"/>
                  </a:lnTo>
                  <a:lnTo>
                    <a:pt x="422" y="18"/>
                  </a:lnTo>
                  <a:lnTo>
                    <a:pt x="417" y="18"/>
                  </a:lnTo>
                  <a:lnTo>
                    <a:pt x="414" y="13"/>
                  </a:lnTo>
                  <a:lnTo>
                    <a:pt x="412" y="13"/>
                  </a:lnTo>
                  <a:lnTo>
                    <a:pt x="409" y="11"/>
                  </a:lnTo>
                  <a:lnTo>
                    <a:pt x="407" y="11"/>
                  </a:lnTo>
                  <a:lnTo>
                    <a:pt x="404" y="9"/>
                  </a:lnTo>
                  <a:lnTo>
                    <a:pt x="399" y="9"/>
                  </a:lnTo>
                  <a:lnTo>
                    <a:pt x="397" y="7"/>
                  </a:lnTo>
                  <a:lnTo>
                    <a:pt x="389" y="7"/>
                  </a:lnTo>
                  <a:lnTo>
                    <a:pt x="387" y="5"/>
                  </a:lnTo>
                  <a:lnTo>
                    <a:pt x="384" y="5"/>
                  </a:lnTo>
                  <a:lnTo>
                    <a:pt x="382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34" y="0"/>
                  </a:lnTo>
                  <a:lnTo>
                    <a:pt x="332" y="0"/>
                  </a:lnTo>
                  <a:lnTo>
                    <a:pt x="319" y="0"/>
                  </a:lnTo>
                  <a:lnTo>
                    <a:pt x="317" y="5"/>
                  </a:lnTo>
                  <a:lnTo>
                    <a:pt x="312" y="5"/>
                  </a:lnTo>
                  <a:lnTo>
                    <a:pt x="309" y="7"/>
                  </a:lnTo>
                  <a:lnTo>
                    <a:pt x="302" y="7"/>
                  </a:lnTo>
                  <a:lnTo>
                    <a:pt x="299" y="9"/>
                  </a:lnTo>
                  <a:lnTo>
                    <a:pt x="294" y="9"/>
                  </a:lnTo>
                  <a:lnTo>
                    <a:pt x="292" y="11"/>
                  </a:lnTo>
                  <a:lnTo>
                    <a:pt x="290" y="13"/>
                  </a:lnTo>
                  <a:lnTo>
                    <a:pt x="285" y="13"/>
                  </a:lnTo>
                  <a:lnTo>
                    <a:pt x="282" y="18"/>
                  </a:lnTo>
                  <a:lnTo>
                    <a:pt x="280" y="18"/>
                  </a:lnTo>
                  <a:lnTo>
                    <a:pt x="277" y="20"/>
                  </a:lnTo>
                  <a:lnTo>
                    <a:pt x="275" y="20"/>
                  </a:lnTo>
                  <a:lnTo>
                    <a:pt x="272" y="24"/>
                  </a:lnTo>
                  <a:lnTo>
                    <a:pt x="270" y="24"/>
                  </a:lnTo>
                  <a:lnTo>
                    <a:pt x="267" y="26"/>
                  </a:lnTo>
                  <a:lnTo>
                    <a:pt x="265" y="26"/>
                  </a:lnTo>
                  <a:lnTo>
                    <a:pt x="265" y="28"/>
                  </a:lnTo>
                  <a:lnTo>
                    <a:pt x="260" y="30"/>
                  </a:lnTo>
                  <a:lnTo>
                    <a:pt x="260" y="32"/>
                  </a:lnTo>
                  <a:lnTo>
                    <a:pt x="257" y="32"/>
                  </a:lnTo>
                  <a:lnTo>
                    <a:pt x="255" y="35"/>
                  </a:lnTo>
                  <a:lnTo>
                    <a:pt x="252" y="39"/>
                  </a:lnTo>
                  <a:lnTo>
                    <a:pt x="250" y="39"/>
                  </a:lnTo>
                  <a:lnTo>
                    <a:pt x="247" y="43"/>
                  </a:lnTo>
                  <a:lnTo>
                    <a:pt x="245" y="45"/>
                  </a:lnTo>
                  <a:lnTo>
                    <a:pt x="245" y="47"/>
                  </a:lnTo>
                  <a:lnTo>
                    <a:pt x="240" y="52"/>
                  </a:lnTo>
                  <a:lnTo>
                    <a:pt x="240" y="54"/>
                  </a:lnTo>
                  <a:lnTo>
                    <a:pt x="237" y="54"/>
                  </a:lnTo>
                  <a:lnTo>
                    <a:pt x="232" y="62"/>
                  </a:lnTo>
                  <a:lnTo>
                    <a:pt x="232" y="64"/>
                  </a:lnTo>
                  <a:lnTo>
                    <a:pt x="232" y="64"/>
                  </a:lnTo>
                  <a:lnTo>
                    <a:pt x="230" y="69"/>
                  </a:lnTo>
                  <a:lnTo>
                    <a:pt x="227" y="69"/>
                  </a:lnTo>
                  <a:lnTo>
                    <a:pt x="227" y="71"/>
                  </a:lnTo>
                  <a:lnTo>
                    <a:pt x="227" y="75"/>
                  </a:lnTo>
                  <a:lnTo>
                    <a:pt x="217" y="75"/>
                  </a:lnTo>
                  <a:lnTo>
                    <a:pt x="215" y="71"/>
                  </a:lnTo>
                  <a:lnTo>
                    <a:pt x="180" y="71"/>
                  </a:lnTo>
                  <a:lnTo>
                    <a:pt x="177" y="75"/>
                  </a:lnTo>
                  <a:lnTo>
                    <a:pt x="170" y="75"/>
                  </a:lnTo>
                  <a:lnTo>
                    <a:pt x="165" y="75"/>
                  </a:lnTo>
                  <a:lnTo>
                    <a:pt x="152" y="75"/>
                  </a:lnTo>
                  <a:lnTo>
                    <a:pt x="150" y="77"/>
                  </a:lnTo>
                  <a:lnTo>
                    <a:pt x="142" y="77"/>
                  </a:lnTo>
                  <a:lnTo>
                    <a:pt x="140" y="83"/>
                  </a:lnTo>
                  <a:lnTo>
                    <a:pt x="132" y="83"/>
                  </a:lnTo>
                  <a:lnTo>
                    <a:pt x="130" y="86"/>
                  </a:lnTo>
                  <a:lnTo>
                    <a:pt x="127" y="86"/>
                  </a:lnTo>
                  <a:lnTo>
                    <a:pt x="122" y="88"/>
                  </a:lnTo>
                  <a:lnTo>
                    <a:pt x="120" y="88"/>
                  </a:lnTo>
                  <a:lnTo>
                    <a:pt x="117" y="90"/>
                  </a:lnTo>
                  <a:lnTo>
                    <a:pt x="112" y="90"/>
                  </a:lnTo>
                  <a:lnTo>
                    <a:pt x="110" y="92"/>
                  </a:lnTo>
                  <a:lnTo>
                    <a:pt x="107" y="92"/>
                  </a:lnTo>
                  <a:lnTo>
                    <a:pt x="105" y="94"/>
                  </a:lnTo>
                  <a:lnTo>
                    <a:pt x="102" y="94"/>
                  </a:lnTo>
                  <a:lnTo>
                    <a:pt x="100" y="98"/>
                  </a:lnTo>
                  <a:lnTo>
                    <a:pt x="98" y="98"/>
                  </a:lnTo>
                  <a:lnTo>
                    <a:pt x="93" y="103"/>
                  </a:lnTo>
                  <a:lnTo>
                    <a:pt x="93" y="105"/>
                  </a:lnTo>
                  <a:lnTo>
                    <a:pt x="88" y="105"/>
                  </a:lnTo>
                  <a:lnTo>
                    <a:pt x="85" y="109"/>
                  </a:lnTo>
                  <a:lnTo>
                    <a:pt x="83" y="109"/>
                  </a:lnTo>
                  <a:lnTo>
                    <a:pt x="80" y="111"/>
                  </a:lnTo>
                  <a:lnTo>
                    <a:pt x="75" y="113"/>
                  </a:lnTo>
                  <a:lnTo>
                    <a:pt x="75" y="115"/>
                  </a:lnTo>
                  <a:lnTo>
                    <a:pt x="70" y="120"/>
                  </a:lnTo>
                  <a:lnTo>
                    <a:pt x="70" y="122"/>
                  </a:lnTo>
                  <a:lnTo>
                    <a:pt x="65" y="122"/>
                  </a:lnTo>
                  <a:lnTo>
                    <a:pt x="63" y="124"/>
                  </a:lnTo>
                  <a:lnTo>
                    <a:pt x="60" y="128"/>
                  </a:lnTo>
                  <a:lnTo>
                    <a:pt x="58" y="130"/>
                  </a:lnTo>
                  <a:lnTo>
                    <a:pt x="55" y="132"/>
                  </a:lnTo>
                  <a:lnTo>
                    <a:pt x="55" y="135"/>
                  </a:lnTo>
                  <a:lnTo>
                    <a:pt x="53" y="137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45" y="147"/>
                  </a:lnTo>
                  <a:lnTo>
                    <a:pt x="43" y="147"/>
                  </a:lnTo>
                  <a:lnTo>
                    <a:pt x="40" y="152"/>
                  </a:lnTo>
                  <a:lnTo>
                    <a:pt x="38" y="154"/>
                  </a:lnTo>
                  <a:lnTo>
                    <a:pt x="35" y="160"/>
                  </a:lnTo>
                  <a:lnTo>
                    <a:pt x="33" y="160"/>
                  </a:lnTo>
                  <a:lnTo>
                    <a:pt x="28" y="173"/>
                  </a:lnTo>
                  <a:lnTo>
                    <a:pt x="23" y="175"/>
                  </a:lnTo>
                  <a:lnTo>
                    <a:pt x="23" y="179"/>
                  </a:lnTo>
                  <a:lnTo>
                    <a:pt x="20" y="181"/>
                  </a:lnTo>
                  <a:lnTo>
                    <a:pt x="20" y="188"/>
                  </a:lnTo>
                  <a:lnTo>
                    <a:pt x="15" y="192"/>
                  </a:lnTo>
                  <a:lnTo>
                    <a:pt x="15" y="194"/>
                  </a:lnTo>
                  <a:lnTo>
                    <a:pt x="13" y="198"/>
                  </a:lnTo>
                  <a:lnTo>
                    <a:pt x="13" y="203"/>
                  </a:lnTo>
                  <a:lnTo>
                    <a:pt x="10" y="207"/>
                  </a:lnTo>
                  <a:lnTo>
                    <a:pt x="10" y="213"/>
                  </a:lnTo>
                  <a:lnTo>
                    <a:pt x="8" y="217"/>
                  </a:lnTo>
                  <a:lnTo>
                    <a:pt x="8" y="220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5"/>
                  </a:lnTo>
                  <a:lnTo>
                    <a:pt x="5" y="239"/>
                  </a:lnTo>
                  <a:lnTo>
                    <a:pt x="3" y="243"/>
                  </a:lnTo>
                  <a:lnTo>
                    <a:pt x="3" y="256"/>
                  </a:lnTo>
                  <a:lnTo>
                    <a:pt x="0" y="258"/>
                  </a:lnTo>
                  <a:lnTo>
                    <a:pt x="0" y="283"/>
                  </a:lnTo>
                  <a:lnTo>
                    <a:pt x="3" y="283"/>
                  </a:lnTo>
                  <a:lnTo>
                    <a:pt x="3" y="298"/>
                  </a:lnTo>
                  <a:lnTo>
                    <a:pt x="5" y="300"/>
                  </a:lnTo>
                  <a:lnTo>
                    <a:pt x="5" y="305"/>
                  </a:lnTo>
                  <a:lnTo>
                    <a:pt x="5" y="313"/>
                  </a:lnTo>
                  <a:lnTo>
                    <a:pt x="5" y="315"/>
                  </a:lnTo>
                  <a:lnTo>
                    <a:pt x="8" y="320"/>
                  </a:lnTo>
                  <a:lnTo>
                    <a:pt x="8" y="322"/>
                  </a:lnTo>
                  <a:lnTo>
                    <a:pt x="10" y="328"/>
                  </a:lnTo>
                  <a:lnTo>
                    <a:pt x="10" y="330"/>
                  </a:lnTo>
                  <a:lnTo>
                    <a:pt x="13" y="337"/>
                  </a:lnTo>
                  <a:lnTo>
                    <a:pt x="15" y="343"/>
                  </a:lnTo>
                  <a:lnTo>
                    <a:pt x="15" y="347"/>
                  </a:lnTo>
                  <a:lnTo>
                    <a:pt x="20" y="354"/>
                  </a:lnTo>
                  <a:lnTo>
                    <a:pt x="20" y="358"/>
                  </a:lnTo>
                  <a:lnTo>
                    <a:pt x="28" y="371"/>
                  </a:lnTo>
                  <a:lnTo>
                    <a:pt x="28" y="371"/>
                  </a:lnTo>
                  <a:lnTo>
                    <a:pt x="38" y="388"/>
                  </a:lnTo>
                  <a:lnTo>
                    <a:pt x="40" y="388"/>
                  </a:lnTo>
                  <a:lnTo>
                    <a:pt x="43" y="392"/>
                  </a:lnTo>
                  <a:lnTo>
                    <a:pt x="45" y="394"/>
                  </a:lnTo>
                  <a:lnTo>
                    <a:pt x="48" y="398"/>
                  </a:lnTo>
                  <a:lnTo>
                    <a:pt x="48" y="400"/>
                  </a:lnTo>
                  <a:lnTo>
                    <a:pt x="53" y="403"/>
                  </a:lnTo>
                  <a:lnTo>
                    <a:pt x="55" y="405"/>
                  </a:lnTo>
                  <a:lnTo>
                    <a:pt x="55" y="407"/>
                  </a:lnTo>
                  <a:lnTo>
                    <a:pt x="58" y="411"/>
                  </a:lnTo>
                  <a:lnTo>
                    <a:pt x="60" y="413"/>
                  </a:lnTo>
                  <a:lnTo>
                    <a:pt x="63" y="415"/>
                  </a:lnTo>
                  <a:lnTo>
                    <a:pt x="65" y="417"/>
                  </a:lnTo>
                  <a:lnTo>
                    <a:pt x="70" y="420"/>
                  </a:lnTo>
                  <a:lnTo>
                    <a:pt x="70" y="422"/>
                  </a:lnTo>
                  <a:lnTo>
                    <a:pt x="75" y="424"/>
                  </a:lnTo>
                  <a:lnTo>
                    <a:pt x="75" y="426"/>
                  </a:lnTo>
                  <a:lnTo>
                    <a:pt x="80" y="428"/>
                  </a:lnTo>
                  <a:lnTo>
                    <a:pt x="83" y="428"/>
                  </a:lnTo>
                  <a:lnTo>
                    <a:pt x="85" y="432"/>
                  </a:lnTo>
                  <a:lnTo>
                    <a:pt x="88" y="437"/>
                  </a:lnTo>
                  <a:lnTo>
                    <a:pt x="93" y="437"/>
                  </a:lnTo>
                  <a:lnTo>
                    <a:pt x="93" y="439"/>
                  </a:lnTo>
                  <a:lnTo>
                    <a:pt x="98" y="439"/>
                  </a:lnTo>
                  <a:lnTo>
                    <a:pt x="100" y="443"/>
                  </a:lnTo>
                  <a:lnTo>
                    <a:pt x="102" y="443"/>
                  </a:lnTo>
                  <a:lnTo>
                    <a:pt x="105" y="445"/>
                  </a:lnTo>
                  <a:lnTo>
                    <a:pt x="107" y="445"/>
                  </a:lnTo>
                  <a:lnTo>
                    <a:pt x="110" y="447"/>
                  </a:lnTo>
                  <a:lnTo>
                    <a:pt x="112" y="452"/>
                  </a:lnTo>
                  <a:lnTo>
                    <a:pt x="117" y="452"/>
                  </a:lnTo>
                  <a:lnTo>
                    <a:pt x="120" y="454"/>
                  </a:lnTo>
                  <a:lnTo>
                    <a:pt x="127" y="454"/>
                  </a:lnTo>
                  <a:lnTo>
                    <a:pt x="130" y="458"/>
                  </a:lnTo>
                  <a:lnTo>
                    <a:pt x="132" y="458"/>
                  </a:lnTo>
                  <a:lnTo>
                    <a:pt x="137" y="460"/>
                  </a:lnTo>
                  <a:lnTo>
                    <a:pt x="142" y="460"/>
                  </a:lnTo>
                  <a:lnTo>
                    <a:pt x="145" y="462"/>
                  </a:lnTo>
                  <a:lnTo>
                    <a:pt x="157" y="462"/>
                  </a:lnTo>
                  <a:lnTo>
                    <a:pt x="160" y="464"/>
                  </a:lnTo>
                  <a:lnTo>
                    <a:pt x="165" y="464"/>
                  </a:lnTo>
                  <a:lnTo>
                    <a:pt x="170" y="469"/>
                  </a:lnTo>
                  <a:lnTo>
                    <a:pt x="220" y="469"/>
                  </a:lnTo>
                  <a:lnTo>
                    <a:pt x="222" y="464"/>
                  </a:lnTo>
                  <a:lnTo>
                    <a:pt x="222" y="469"/>
                  </a:lnTo>
                  <a:lnTo>
                    <a:pt x="222" y="471"/>
                  </a:lnTo>
                  <a:lnTo>
                    <a:pt x="225" y="471"/>
                  </a:lnTo>
                  <a:lnTo>
                    <a:pt x="225" y="473"/>
                  </a:lnTo>
                  <a:lnTo>
                    <a:pt x="227" y="477"/>
                  </a:lnTo>
                  <a:lnTo>
                    <a:pt x="230" y="483"/>
                  </a:lnTo>
                  <a:lnTo>
                    <a:pt x="232" y="483"/>
                  </a:lnTo>
                  <a:lnTo>
                    <a:pt x="237" y="494"/>
                  </a:lnTo>
                  <a:lnTo>
                    <a:pt x="240" y="494"/>
                  </a:lnTo>
                  <a:lnTo>
                    <a:pt x="240" y="500"/>
                  </a:lnTo>
                  <a:lnTo>
                    <a:pt x="245" y="503"/>
                  </a:lnTo>
                  <a:lnTo>
                    <a:pt x="245" y="505"/>
                  </a:lnTo>
                  <a:lnTo>
                    <a:pt x="250" y="509"/>
                  </a:lnTo>
                  <a:lnTo>
                    <a:pt x="252" y="511"/>
                  </a:lnTo>
                  <a:lnTo>
                    <a:pt x="255" y="520"/>
                  </a:lnTo>
                  <a:lnTo>
                    <a:pt x="260" y="520"/>
                  </a:lnTo>
                  <a:lnTo>
                    <a:pt x="260" y="522"/>
                  </a:lnTo>
                  <a:lnTo>
                    <a:pt x="262" y="524"/>
                  </a:lnTo>
                  <a:lnTo>
                    <a:pt x="265" y="526"/>
                  </a:lnTo>
                  <a:lnTo>
                    <a:pt x="267" y="528"/>
                  </a:lnTo>
                  <a:lnTo>
                    <a:pt x="270" y="528"/>
                  </a:lnTo>
                  <a:lnTo>
                    <a:pt x="272" y="530"/>
                  </a:lnTo>
                  <a:lnTo>
                    <a:pt x="275" y="530"/>
                  </a:lnTo>
                  <a:lnTo>
                    <a:pt x="277" y="537"/>
                  </a:lnTo>
                  <a:lnTo>
                    <a:pt x="280" y="537"/>
                  </a:lnTo>
                  <a:lnTo>
                    <a:pt x="282" y="539"/>
                  </a:lnTo>
                  <a:lnTo>
                    <a:pt x="285" y="541"/>
                  </a:lnTo>
                  <a:lnTo>
                    <a:pt x="287" y="543"/>
                  </a:lnTo>
                  <a:lnTo>
                    <a:pt x="290" y="543"/>
                  </a:lnTo>
                  <a:lnTo>
                    <a:pt x="292" y="545"/>
                  </a:lnTo>
                  <a:lnTo>
                    <a:pt x="294" y="547"/>
                  </a:lnTo>
                  <a:lnTo>
                    <a:pt x="297" y="549"/>
                  </a:lnTo>
                  <a:lnTo>
                    <a:pt x="302" y="549"/>
                  </a:lnTo>
                  <a:lnTo>
                    <a:pt x="304" y="554"/>
                  </a:lnTo>
                  <a:lnTo>
                    <a:pt x="309" y="554"/>
                  </a:lnTo>
                  <a:lnTo>
                    <a:pt x="312" y="556"/>
                  </a:lnTo>
                  <a:lnTo>
                    <a:pt x="314" y="556"/>
                  </a:lnTo>
                  <a:lnTo>
                    <a:pt x="319" y="556"/>
                  </a:lnTo>
                  <a:lnTo>
                    <a:pt x="324" y="560"/>
                  </a:lnTo>
                  <a:lnTo>
                    <a:pt x="327" y="562"/>
                  </a:lnTo>
                  <a:lnTo>
                    <a:pt x="332" y="562"/>
                  </a:lnTo>
                  <a:lnTo>
                    <a:pt x="334" y="566"/>
                  </a:lnTo>
                  <a:lnTo>
                    <a:pt x="339" y="566"/>
                  </a:lnTo>
                  <a:lnTo>
                    <a:pt x="339" y="566"/>
                  </a:lnTo>
                  <a:lnTo>
                    <a:pt x="354" y="566"/>
                  </a:lnTo>
                  <a:lnTo>
                    <a:pt x="354" y="569"/>
                  </a:lnTo>
                  <a:lnTo>
                    <a:pt x="409" y="569"/>
                  </a:lnTo>
                  <a:lnTo>
                    <a:pt x="412" y="566"/>
                  </a:lnTo>
                  <a:lnTo>
                    <a:pt x="424" y="566"/>
                  </a:lnTo>
                  <a:lnTo>
                    <a:pt x="427" y="566"/>
                  </a:lnTo>
                  <a:lnTo>
                    <a:pt x="429" y="566"/>
                  </a:lnTo>
                  <a:lnTo>
                    <a:pt x="434" y="562"/>
                  </a:lnTo>
                  <a:lnTo>
                    <a:pt x="439" y="562"/>
                  </a:lnTo>
                  <a:lnTo>
                    <a:pt x="442" y="560"/>
                  </a:lnTo>
                  <a:lnTo>
                    <a:pt x="444" y="560"/>
                  </a:lnTo>
                  <a:lnTo>
                    <a:pt x="449" y="556"/>
                  </a:lnTo>
                  <a:lnTo>
                    <a:pt x="452" y="556"/>
                  </a:lnTo>
                  <a:lnTo>
                    <a:pt x="454" y="556"/>
                  </a:lnTo>
                  <a:lnTo>
                    <a:pt x="459" y="554"/>
                  </a:lnTo>
                  <a:lnTo>
                    <a:pt x="462" y="554"/>
                  </a:lnTo>
                  <a:lnTo>
                    <a:pt x="464" y="549"/>
                  </a:lnTo>
                  <a:lnTo>
                    <a:pt x="469" y="549"/>
                  </a:lnTo>
                  <a:lnTo>
                    <a:pt x="472" y="547"/>
                  </a:lnTo>
                  <a:lnTo>
                    <a:pt x="472" y="545"/>
                  </a:lnTo>
                  <a:lnTo>
                    <a:pt x="474" y="545"/>
                  </a:lnTo>
                  <a:lnTo>
                    <a:pt x="479" y="543"/>
                  </a:lnTo>
                  <a:lnTo>
                    <a:pt x="481" y="543"/>
                  </a:lnTo>
                  <a:lnTo>
                    <a:pt x="486" y="537"/>
                  </a:lnTo>
                  <a:lnTo>
                    <a:pt x="486" y="537"/>
                  </a:lnTo>
                  <a:lnTo>
                    <a:pt x="491" y="534"/>
                  </a:lnTo>
                  <a:lnTo>
                    <a:pt x="491" y="530"/>
                  </a:lnTo>
                  <a:lnTo>
                    <a:pt x="496" y="528"/>
                  </a:lnTo>
                  <a:lnTo>
                    <a:pt x="496" y="528"/>
                  </a:lnTo>
                  <a:lnTo>
                    <a:pt x="501" y="526"/>
                  </a:lnTo>
                  <a:lnTo>
                    <a:pt x="501" y="524"/>
                  </a:lnTo>
                  <a:lnTo>
                    <a:pt x="506" y="522"/>
                  </a:lnTo>
                  <a:lnTo>
                    <a:pt x="506" y="520"/>
                  </a:lnTo>
                  <a:lnTo>
                    <a:pt x="509" y="520"/>
                  </a:lnTo>
                  <a:lnTo>
                    <a:pt x="511" y="515"/>
                  </a:lnTo>
                  <a:lnTo>
                    <a:pt x="516" y="511"/>
                  </a:lnTo>
                  <a:lnTo>
                    <a:pt x="516" y="509"/>
                  </a:lnTo>
                  <a:lnTo>
                    <a:pt x="519" y="505"/>
                  </a:lnTo>
                  <a:lnTo>
                    <a:pt x="521" y="505"/>
                  </a:lnTo>
                  <a:lnTo>
                    <a:pt x="524" y="500"/>
                  </a:lnTo>
                  <a:lnTo>
                    <a:pt x="526" y="498"/>
                  </a:lnTo>
                  <a:lnTo>
                    <a:pt x="529" y="494"/>
                  </a:lnTo>
                  <a:lnTo>
                    <a:pt x="529" y="490"/>
                  </a:lnTo>
                  <a:lnTo>
                    <a:pt x="531" y="490"/>
                  </a:lnTo>
                  <a:lnTo>
                    <a:pt x="534" y="494"/>
                  </a:lnTo>
                  <a:lnTo>
                    <a:pt x="539" y="494"/>
                  </a:lnTo>
                  <a:lnTo>
                    <a:pt x="539" y="496"/>
                  </a:lnTo>
                  <a:lnTo>
                    <a:pt x="539" y="496"/>
                  </a:lnTo>
                  <a:lnTo>
                    <a:pt x="541" y="498"/>
                  </a:lnTo>
                  <a:lnTo>
                    <a:pt x="544" y="500"/>
                  </a:lnTo>
                  <a:lnTo>
                    <a:pt x="546" y="503"/>
                  </a:lnTo>
                  <a:lnTo>
                    <a:pt x="549" y="503"/>
                  </a:lnTo>
                  <a:lnTo>
                    <a:pt x="551" y="505"/>
                  </a:lnTo>
                  <a:lnTo>
                    <a:pt x="554" y="505"/>
                  </a:lnTo>
                  <a:lnTo>
                    <a:pt x="554" y="509"/>
                  </a:lnTo>
                  <a:lnTo>
                    <a:pt x="561" y="509"/>
                  </a:lnTo>
                  <a:lnTo>
                    <a:pt x="561" y="509"/>
                  </a:lnTo>
                  <a:lnTo>
                    <a:pt x="566" y="511"/>
                  </a:lnTo>
                  <a:lnTo>
                    <a:pt x="571" y="511"/>
                  </a:lnTo>
                  <a:lnTo>
                    <a:pt x="571" y="515"/>
                  </a:lnTo>
                  <a:lnTo>
                    <a:pt x="581" y="515"/>
                  </a:lnTo>
                  <a:lnTo>
                    <a:pt x="581" y="520"/>
                  </a:lnTo>
                  <a:lnTo>
                    <a:pt x="599" y="520"/>
                  </a:lnTo>
                  <a:lnTo>
                    <a:pt x="601" y="522"/>
                  </a:lnTo>
                  <a:lnTo>
                    <a:pt x="624" y="522"/>
                  </a:lnTo>
                  <a:lnTo>
                    <a:pt x="626" y="520"/>
                  </a:lnTo>
                  <a:lnTo>
                    <a:pt x="644" y="520"/>
                  </a:lnTo>
                  <a:lnTo>
                    <a:pt x="646" y="515"/>
                  </a:lnTo>
                  <a:lnTo>
                    <a:pt x="654" y="515"/>
                  </a:lnTo>
                  <a:lnTo>
                    <a:pt x="656" y="511"/>
                  </a:lnTo>
                  <a:lnTo>
                    <a:pt x="661" y="511"/>
                  </a:lnTo>
                  <a:lnTo>
                    <a:pt x="664" y="509"/>
                  </a:lnTo>
                  <a:lnTo>
                    <a:pt x="666" y="509"/>
                  </a:lnTo>
                  <a:lnTo>
                    <a:pt x="671" y="509"/>
                  </a:lnTo>
                  <a:lnTo>
                    <a:pt x="671" y="505"/>
                  </a:lnTo>
                  <a:lnTo>
                    <a:pt x="676" y="505"/>
                  </a:lnTo>
                  <a:lnTo>
                    <a:pt x="676" y="503"/>
                  </a:lnTo>
                  <a:lnTo>
                    <a:pt x="678" y="503"/>
                  </a:lnTo>
                  <a:lnTo>
                    <a:pt x="681" y="500"/>
                  </a:lnTo>
                  <a:lnTo>
                    <a:pt x="683" y="500"/>
                  </a:lnTo>
                  <a:lnTo>
                    <a:pt x="686" y="498"/>
                  </a:lnTo>
                  <a:lnTo>
                    <a:pt x="688" y="494"/>
                  </a:lnTo>
                  <a:lnTo>
                    <a:pt x="691" y="494"/>
                  </a:lnTo>
                  <a:lnTo>
                    <a:pt x="693" y="490"/>
                  </a:lnTo>
                  <a:lnTo>
                    <a:pt x="696" y="490"/>
                  </a:lnTo>
                  <a:lnTo>
                    <a:pt x="696" y="490"/>
                  </a:lnTo>
                  <a:lnTo>
                    <a:pt x="698" y="490"/>
                  </a:lnTo>
                  <a:lnTo>
                    <a:pt x="701" y="486"/>
                  </a:lnTo>
                  <a:lnTo>
                    <a:pt x="703" y="483"/>
                  </a:lnTo>
                  <a:lnTo>
                    <a:pt x="703" y="481"/>
                  </a:lnTo>
                  <a:lnTo>
                    <a:pt x="708" y="479"/>
                  </a:lnTo>
                  <a:lnTo>
                    <a:pt x="708" y="473"/>
                  </a:lnTo>
                  <a:lnTo>
                    <a:pt x="708" y="473"/>
                  </a:lnTo>
                  <a:lnTo>
                    <a:pt x="711" y="471"/>
                  </a:lnTo>
                  <a:lnTo>
                    <a:pt x="711" y="471"/>
                  </a:lnTo>
                  <a:lnTo>
                    <a:pt x="713" y="471"/>
                  </a:lnTo>
                  <a:lnTo>
                    <a:pt x="718" y="462"/>
                  </a:lnTo>
                  <a:lnTo>
                    <a:pt x="718" y="462"/>
                  </a:lnTo>
                  <a:lnTo>
                    <a:pt x="718" y="460"/>
                  </a:lnTo>
                  <a:lnTo>
                    <a:pt x="721" y="460"/>
                  </a:lnTo>
                  <a:lnTo>
                    <a:pt x="723" y="458"/>
                  </a:lnTo>
                  <a:lnTo>
                    <a:pt x="723" y="454"/>
                  </a:lnTo>
                  <a:lnTo>
                    <a:pt x="731" y="443"/>
                  </a:lnTo>
                  <a:lnTo>
                    <a:pt x="731" y="439"/>
                  </a:lnTo>
                  <a:lnTo>
                    <a:pt x="733" y="437"/>
                  </a:lnTo>
                  <a:lnTo>
                    <a:pt x="733" y="432"/>
                  </a:lnTo>
                  <a:lnTo>
                    <a:pt x="736" y="432"/>
                  </a:lnTo>
                  <a:lnTo>
                    <a:pt x="738" y="437"/>
                  </a:lnTo>
                  <a:lnTo>
                    <a:pt x="743" y="437"/>
                  </a:lnTo>
                  <a:lnTo>
                    <a:pt x="743" y="439"/>
                  </a:lnTo>
                  <a:lnTo>
                    <a:pt x="748" y="439"/>
                  </a:lnTo>
                  <a:lnTo>
                    <a:pt x="751" y="443"/>
                  </a:lnTo>
                  <a:lnTo>
                    <a:pt x="751" y="443"/>
                  </a:lnTo>
                  <a:lnTo>
                    <a:pt x="756" y="443"/>
                  </a:lnTo>
                  <a:lnTo>
                    <a:pt x="758" y="443"/>
                  </a:lnTo>
                  <a:lnTo>
                    <a:pt x="761" y="445"/>
                  </a:lnTo>
                  <a:lnTo>
                    <a:pt x="766" y="445"/>
                  </a:lnTo>
                  <a:lnTo>
                    <a:pt x="771" y="447"/>
                  </a:lnTo>
                  <a:lnTo>
                    <a:pt x="773" y="447"/>
                  </a:lnTo>
                  <a:lnTo>
                    <a:pt x="776" y="452"/>
                  </a:lnTo>
                  <a:lnTo>
                    <a:pt x="786" y="452"/>
                  </a:lnTo>
                  <a:lnTo>
                    <a:pt x="791" y="454"/>
                  </a:lnTo>
                  <a:lnTo>
                    <a:pt x="841" y="454"/>
                  </a:lnTo>
                  <a:lnTo>
                    <a:pt x="843" y="452"/>
                  </a:lnTo>
                  <a:lnTo>
                    <a:pt x="853" y="452"/>
                  </a:lnTo>
                  <a:lnTo>
                    <a:pt x="855" y="447"/>
                  </a:lnTo>
                  <a:lnTo>
                    <a:pt x="858" y="447"/>
                  </a:lnTo>
                  <a:lnTo>
                    <a:pt x="860" y="445"/>
                  </a:lnTo>
                  <a:lnTo>
                    <a:pt x="865" y="445"/>
                  </a:lnTo>
                  <a:lnTo>
                    <a:pt x="870" y="443"/>
                  </a:lnTo>
                  <a:lnTo>
                    <a:pt x="875" y="443"/>
                  </a:lnTo>
                  <a:lnTo>
                    <a:pt x="875" y="443"/>
                  </a:lnTo>
                  <a:lnTo>
                    <a:pt x="880" y="443"/>
                  </a:lnTo>
                  <a:lnTo>
                    <a:pt x="883" y="439"/>
                  </a:lnTo>
                  <a:lnTo>
                    <a:pt x="885" y="439"/>
                  </a:lnTo>
                  <a:lnTo>
                    <a:pt x="888" y="437"/>
                  </a:lnTo>
                  <a:lnTo>
                    <a:pt x="888" y="437"/>
                  </a:lnTo>
                  <a:lnTo>
                    <a:pt x="893" y="432"/>
                  </a:lnTo>
                  <a:lnTo>
                    <a:pt x="895" y="432"/>
                  </a:lnTo>
                  <a:lnTo>
                    <a:pt x="898" y="428"/>
                  </a:lnTo>
                  <a:lnTo>
                    <a:pt x="903" y="428"/>
                  </a:lnTo>
                  <a:lnTo>
                    <a:pt x="903" y="426"/>
                  </a:lnTo>
                  <a:lnTo>
                    <a:pt x="905" y="426"/>
                  </a:lnTo>
                  <a:lnTo>
                    <a:pt x="908" y="422"/>
                  </a:lnTo>
                  <a:lnTo>
                    <a:pt x="910" y="422"/>
                  </a:lnTo>
                  <a:lnTo>
                    <a:pt x="913" y="420"/>
                  </a:lnTo>
                  <a:lnTo>
                    <a:pt x="915" y="420"/>
                  </a:lnTo>
                  <a:lnTo>
                    <a:pt x="918" y="417"/>
                  </a:lnTo>
                  <a:lnTo>
                    <a:pt x="918" y="415"/>
                  </a:lnTo>
                  <a:lnTo>
                    <a:pt x="920" y="415"/>
                  </a:lnTo>
                  <a:lnTo>
                    <a:pt x="923" y="411"/>
                  </a:lnTo>
                  <a:lnTo>
                    <a:pt x="925" y="407"/>
                  </a:lnTo>
                  <a:lnTo>
                    <a:pt x="928" y="407"/>
                  </a:lnTo>
                  <a:lnTo>
                    <a:pt x="928" y="405"/>
                  </a:lnTo>
                  <a:lnTo>
                    <a:pt x="933" y="403"/>
                  </a:lnTo>
                  <a:lnTo>
                    <a:pt x="933" y="398"/>
                  </a:lnTo>
                  <a:lnTo>
                    <a:pt x="935" y="398"/>
                  </a:lnTo>
                  <a:lnTo>
                    <a:pt x="940" y="392"/>
                  </a:lnTo>
                  <a:lnTo>
                    <a:pt x="940" y="392"/>
                  </a:lnTo>
                  <a:lnTo>
                    <a:pt x="958" y="362"/>
                  </a:lnTo>
                  <a:lnTo>
                    <a:pt x="960" y="358"/>
                  </a:lnTo>
                  <a:lnTo>
                    <a:pt x="963" y="356"/>
                  </a:lnTo>
                  <a:lnTo>
                    <a:pt x="963" y="354"/>
                  </a:lnTo>
                  <a:lnTo>
                    <a:pt x="963" y="349"/>
                  </a:lnTo>
                  <a:lnTo>
                    <a:pt x="963" y="347"/>
                  </a:lnTo>
                  <a:lnTo>
                    <a:pt x="965" y="341"/>
                  </a:lnTo>
                  <a:lnTo>
                    <a:pt x="965" y="339"/>
                  </a:lnTo>
                  <a:lnTo>
                    <a:pt x="968" y="337"/>
                  </a:lnTo>
                  <a:lnTo>
                    <a:pt x="968" y="334"/>
                  </a:lnTo>
                  <a:lnTo>
                    <a:pt x="970" y="330"/>
                  </a:lnTo>
                  <a:lnTo>
                    <a:pt x="970" y="322"/>
                  </a:lnTo>
                  <a:lnTo>
                    <a:pt x="970" y="320"/>
                  </a:lnTo>
                  <a:lnTo>
                    <a:pt x="970" y="317"/>
                  </a:lnTo>
                  <a:lnTo>
                    <a:pt x="970" y="315"/>
                  </a:lnTo>
                  <a:lnTo>
                    <a:pt x="970" y="277"/>
                  </a:lnTo>
                  <a:lnTo>
                    <a:pt x="970" y="273"/>
                  </a:lnTo>
                  <a:lnTo>
                    <a:pt x="970" y="273"/>
                  </a:lnTo>
                  <a:lnTo>
                    <a:pt x="970" y="271"/>
                  </a:lnTo>
                  <a:lnTo>
                    <a:pt x="970" y="260"/>
                  </a:lnTo>
                  <a:lnTo>
                    <a:pt x="968" y="260"/>
                  </a:lnTo>
                  <a:lnTo>
                    <a:pt x="968" y="258"/>
                  </a:lnTo>
                  <a:lnTo>
                    <a:pt x="965" y="254"/>
                  </a:lnTo>
                  <a:lnTo>
                    <a:pt x="965" y="252"/>
                  </a:lnTo>
                  <a:lnTo>
                    <a:pt x="965" y="252"/>
                  </a:lnTo>
                  <a:lnTo>
                    <a:pt x="963" y="245"/>
                  </a:lnTo>
                  <a:lnTo>
                    <a:pt x="963" y="245"/>
                  </a:lnTo>
                  <a:lnTo>
                    <a:pt x="963" y="239"/>
                  </a:lnTo>
                  <a:lnTo>
                    <a:pt x="960" y="237"/>
                  </a:lnTo>
                  <a:lnTo>
                    <a:pt x="958" y="232"/>
                  </a:lnTo>
                  <a:lnTo>
                    <a:pt x="955" y="230"/>
                  </a:lnTo>
                  <a:lnTo>
                    <a:pt x="950" y="217"/>
                  </a:lnTo>
                  <a:lnTo>
                    <a:pt x="948" y="217"/>
                  </a:lnTo>
                  <a:lnTo>
                    <a:pt x="945" y="213"/>
                  </a:lnTo>
                  <a:lnTo>
                    <a:pt x="945" y="207"/>
                  </a:lnTo>
                  <a:lnTo>
                    <a:pt x="945" y="207"/>
                  </a:lnTo>
                  <a:lnTo>
                    <a:pt x="940" y="200"/>
                  </a:lnTo>
                  <a:lnTo>
                    <a:pt x="938" y="200"/>
                  </a:lnTo>
                  <a:lnTo>
                    <a:pt x="938" y="198"/>
                  </a:lnTo>
                  <a:lnTo>
                    <a:pt x="935" y="198"/>
                  </a:lnTo>
                  <a:lnTo>
                    <a:pt x="933" y="192"/>
                  </a:lnTo>
                  <a:lnTo>
                    <a:pt x="928" y="188"/>
                  </a:lnTo>
                  <a:lnTo>
                    <a:pt x="928" y="188"/>
                  </a:lnTo>
                  <a:lnTo>
                    <a:pt x="923" y="186"/>
                  </a:lnTo>
                  <a:lnTo>
                    <a:pt x="923" y="181"/>
                  </a:lnTo>
                  <a:lnTo>
                    <a:pt x="920" y="179"/>
                  </a:lnTo>
                  <a:lnTo>
                    <a:pt x="918" y="177"/>
                  </a:lnTo>
                  <a:lnTo>
                    <a:pt x="918" y="177"/>
                  </a:lnTo>
                  <a:lnTo>
                    <a:pt x="915" y="175"/>
                  </a:lnTo>
                  <a:lnTo>
                    <a:pt x="913" y="173"/>
                  </a:lnTo>
                  <a:lnTo>
                    <a:pt x="910" y="171"/>
                  </a:lnTo>
                  <a:lnTo>
                    <a:pt x="908" y="171"/>
                  </a:lnTo>
                  <a:lnTo>
                    <a:pt x="905" y="169"/>
                  </a:lnTo>
                  <a:lnTo>
                    <a:pt x="903" y="169"/>
                  </a:lnTo>
                  <a:lnTo>
                    <a:pt x="900" y="166"/>
                  </a:lnTo>
                  <a:lnTo>
                    <a:pt x="898" y="162"/>
                  </a:lnTo>
                  <a:lnTo>
                    <a:pt x="895" y="160"/>
                  </a:lnTo>
                  <a:lnTo>
                    <a:pt x="893" y="160"/>
                  </a:lnTo>
                  <a:lnTo>
                    <a:pt x="893" y="160"/>
                  </a:lnTo>
                  <a:lnTo>
                    <a:pt x="888" y="160"/>
                  </a:lnTo>
                  <a:lnTo>
                    <a:pt x="885" y="156"/>
                  </a:lnTo>
                  <a:lnTo>
                    <a:pt x="883" y="154"/>
                  </a:lnTo>
                  <a:lnTo>
                    <a:pt x="875" y="154"/>
                  </a:lnTo>
                  <a:lnTo>
                    <a:pt x="875" y="152"/>
                  </a:lnTo>
                  <a:lnTo>
                    <a:pt x="870" y="152"/>
                  </a:lnTo>
                  <a:lnTo>
                    <a:pt x="873" y="149"/>
                  </a:lnTo>
                  <a:lnTo>
                    <a:pt x="873" y="122"/>
                  </a:lnTo>
                  <a:lnTo>
                    <a:pt x="870" y="115"/>
                  </a:lnTo>
                  <a:lnTo>
                    <a:pt x="870" y="111"/>
                  </a:lnTo>
                  <a:lnTo>
                    <a:pt x="868" y="105"/>
                  </a:lnTo>
                  <a:lnTo>
                    <a:pt x="868" y="105"/>
                  </a:lnTo>
                  <a:lnTo>
                    <a:pt x="865" y="98"/>
                  </a:lnTo>
                  <a:lnTo>
                    <a:pt x="865" y="94"/>
                  </a:lnTo>
                  <a:lnTo>
                    <a:pt x="865" y="92"/>
                  </a:lnTo>
                  <a:lnTo>
                    <a:pt x="855" y="77"/>
                  </a:lnTo>
                  <a:lnTo>
                    <a:pt x="853" y="75"/>
                  </a:lnTo>
                  <a:lnTo>
                    <a:pt x="851" y="71"/>
                  </a:lnTo>
                  <a:lnTo>
                    <a:pt x="851" y="71"/>
                  </a:lnTo>
                  <a:lnTo>
                    <a:pt x="851" y="69"/>
                  </a:lnTo>
                  <a:lnTo>
                    <a:pt x="846" y="69"/>
                  </a:lnTo>
                  <a:lnTo>
                    <a:pt x="846" y="64"/>
                  </a:lnTo>
                  <a:lnTo>
                    <a:pt x="843" y="64"/>
                  </a:lnTo>
                  <a:lnTo>
                    <a:pt x="841" y="62"/>
                  </a:lnTo>
                  <a:lnTo>
                    <a:pt x="841" y="62"/>
                  </a:lnTo>
                  <a:lnTo>
                    <a:pt x="838" y="56"/>
                  </a:lnTo>
                  <a:lnTo>
                    <a:pt x="833" y="54"/>
                  </a:lnTo>
                  <a:lnTo>
                    <a:pt x="833" y="52"/>
                  </a:lnTo>
                  <a:lnTo>
                    <a:pt x="828" y="52"/>
                  </a:lnTo>
                  <a:lnTo>
                    <a:pt x="823" y="47"/>
                  </a:lnTo>
                  <a:lnTo>
                    <a:pt x="821" y="47"/>
                  </a:lnTo>
                  <a:lnTo>
                    <a:pt x="818" y="45"/>
                  </a:lnTo>
                  <a:lnTo>
                    <a:pt x="813" y="45"/>
                  </a:lnTo>
                  <a:lnTo>
                    <a:pt x="813" y="43"/>
                  </a:lnTo>
                  <a:lnTo>
                    <a:pt x="811" y="43"/>
                  </a:lnTo>
                  <a:lnTo>
                    <a:pt x="808" y="39"/>
                  </a:lnTo>
                  <a:lnTo>
                    <a:pt x="803" y="39"/>
                  </a:lnTo>
                  <a:lnTo>
                    <a:pt x="803" y="39"/>
                  </a:lnTo>
                  <a:lnTo>
                    <a:pt x="793" y="39"/>
                  </a:lnTo>
                  <a:lnTo>
                    <a:pt x="793" y="35"/>
                  </a:lnTo>
                  <a:lnTo>
                    <a:pt x="786" y="35"/>
                  </a:lnTo>
                  <a:lnTo>
                    <a:pt x="786" y="32"/>
                  </a:lnTo>
                  <a:lnTo>
                    <a:pt x="761" y="32"/>
                  </a:lnTo>
                  <a:lnTo>
                    <a:pt x="761" y="35"/>
                  </a:lnTo>
                  <a:lnTo>
                    <a:pt x="751" y="35"/>
                  </a:lnTo>
                  <a:lnTo>
                    <a:pt x="751" y="39"/>
                  </a:lnTo>
                  <a:lnTo>
                    <a:pt x="743" y="39"/>
                  </a:lnTo>
                  <a:lnTo>
                    <a:pt x="741" y="39"/>
                  </a:lnTo>
                  <a:lnTo>
                    <a:pt x="738" y="39"/>
                  </a:lnTo>
                  <a:lnTo>
                    <a:pt x="736" y="43"/>
                  </a:lnTo>
                  <a:lnTo>
                    <a:pt x="733" y="43"/>
                  </a:lnTo>
                  <a:lnTo>
                    <a:pt x="733" y="45"/>
                  </a:lnTo>
                  <a:lnTo>
                    <a:pt x="728" y="45"/>
                  </a:lnTo>
                  <a:lnTo>
                    <a:pt x="726" y="47"/>
                  </a:lnTo>
                  <a:lnTo>
                    <a:pt x="723" y="47"/>
                  </a:lnTo>
                  <a:lnTo>
                    <a:pt x="721" y="49"/>
                  </a:lnTo>
                  <a:lnTo>
                    <a:pt x="718" y="49"/>
                  </a:lnTo>
                  <a:lnTo>
                    <a:pt x="718" y="52"/>
                  </a:lnTo>
                  <a:lnTo>
                    <a:pt x="716" y="52"/>
                  </a:lnTo>
                  <a:lnTo>
                    <a:pt x="713" y="54"/>
                  </a:lnTo>
                  <a:lnTo>
                    <a:pt x="711" y="54"/>
                  </a:lnTo>
                  <a:lnTo>
                    <a:pt x="708" y="56"/>
                  </a:lnTo>
                  <a:lnTo>
                    <a:pt x="708" y="5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"/>
            <p:cNvSpPr>
              <a:spLocks noChangeAspect="1"/>
            </p:cNvSpPr>
            <p:nvPr/>
          </p:nvSpPr>
          <p:spPr bwMode="auto">
            <a:xfrm>
              <a:off x="12247" y="10288"/>
              <a:ext cx="970" cy="569"/>
            </a:xfrm>
            <a:custGeom>
              <a:avLst/>
              <a:gdLst/>
              <a:ahLst/>
              <a:cxnLst>
                <a:cxn ang="0">
                  <a:pos x="681" y="39"/>
                </a:cxn>
                <a:cxn ang="0">
                  <a:pos x="649" y="24"/>
                </a:cxn>
                <a:cxn ang="0">
                  <a:pos x="541" y="26"/>
                </a:cxn>
                <a:cxn ang="0">
                  <a:pos x="506" y="39"/>
                </a:cxn>
                <a:cxn ang="0">
                  <a:pos x="479" y="56"/>
                </a:cxn>
                <a:cxn ang="0">
                  <a:pos x="462" y="54"/>
                </a:cxn>
                <a:cxn ang="0">
                  <a:pos x="444" y="39"/>
                </a:cxn>
                <a:cxn ang="0">
                  <a:pos x="424" y="20"/>
                </a:cxn>
                <a:cxn ang="0">
                  <a:pos x="397" y="7"/>
                </a:cxn>
                <a:cxn ang="0">
                  <a:pos x="317" y="5"/>
                </a:cxn>
                <a:cxn ang="0">
                  <a:pos x="280" y="18"/>
                </a:cxn>
                <a:cxn ang="0">
                  <a:pos x="257" y="32"/>
                </a:cxn>
                <a:cxn ang="0">
                  <a:pos x="232" y="62"/>
                </a:cxn>
                <a:cxn ang="0">
                  <a:pos x="177" y="75"/>
                </a:cxn>
                <a:cxn ang="0">
                  <a:pos x="122" y="88"/>
                </a:cxn>
                <a:cxn ang="0">
                  <a:pos x="93" y="103"/>
                </a:cxn>
                <a:cxn ang="0">
                  <a:pos x="65" y="122"/>
                </a:cxn>
                <a:cxn ang="0">
                  <a:pos x="43" y="147"/>
                </a:cxn>
                <a:cxn ang="0">
                  <a:pos x="15" y="192"/>
                </a:cxn>
                <a:cxn ang="0">
                  <a:pos x="5" y="235"/>
                </a:cxn>
                <a:cxn ang="0">
                  <a:pos x="5" y="313"/>
                </a:cxn>
                <a:cxn ang="0">
                  <a:pos x="20" y="358"/>
                </a:cxn>
                <a:cxn ang="0">
                  <a:pos x="55" y="405"/>
                </a:cxn>
                <a:cxn ang="0">
                  <a:pos x="80" y="428"/>
                </a:cxn>
                <a:cxn ang="0">
                  <a:pos x="107" y="445"/>
                </a:cxn>
                <a:cxn ang="0">
                  <a:pos x="145" y="462"/>
                </a:cxn>
                <a:cxn ang="0">
                  <a:pos x="225" y="473"/>
                </a:cxn>
                <a:cxn ang="0">
                  <a:pos x="252" y="511"/>
                </a:cxn>
                <a:cxn ang="0">
                  <a:pos x="277" y="537"/>
                </a:cxn>
                <a:cxn ang="0">
                  <a:pos x="304" y="554"/>
                </a:cxn>
                <a:cxn ang="0">
                  <a:pos x="339" y="566"/>
                </a:cxn>
                <a:cxn ang="0">
                  <a:pos x="442" y="560"/>
                </a:cxn>
                <a:cxn ang="0">
                  <a:pos x="472" y="545"/>
                </a:cxn>
                <a:cxn ang="0">
                  <a:pos x="501" y="526"/>
                </a:cxn>
                <a:cxn ang="0">
                  <a:pos x="524" y="500"/>
                </a:cxn>
                <a:cxn ang="0">
                  <a:pos x="544" y="500"/>
                </a:cxn>
                <a:cxn ang="0">
                  <a:pos x="571" y="515"/>
                </a:cxn>
                <a:cxn ang="0">
                  <a:pos x="656" y="511"/>
                </a:cxn>
                <a:cxn ang="0">
                  <a:pos x="683" y="500"/>
                </a:cxn>
                <a:cxn ang="0">
                  <a:pos x="703" y="481"/>
                </a:cxn>
                <a:cxn ang="0">
                  <a:pos x="721" y="460"/>
                </a:cxn>
                <a:cxn ang="0">
                  <a:pos x="743" y="439"/>
                </a:cxn>
                <a:cxn ang="0">
                  <a:pos x="776" y="452"/>
                </a:cxn>
                <a:cxn ang="0">
                  <a:pos x="870" y="443"/>
                </a:cxn>
                <a:cxn ang="0">
                  <a:pos x="898" y="428"/>
                </a:cxn>
                <a:cxn ang="0">
                  <a:pos x="920" y="415"/>
                </a:cxn>
                <a:cxn ang="0">
                  <a:pos x="958" y="362"/>
                </a:cxn>
                <a:cxn ang="0">
                  <a:pos x="970" y="330"/>
                </a:cxn>
                <a:cxn ang="0">
                  <a:pos x="968" y="260"/>
                </a:cxn>
                <a:cxn ang="0">
                  <a:pos x="955" y="230"/>
                </a:cxn>
                <a:cxn ang="0">
                  <a:pos x="933" y="192"/>
                </a:cxn>
                <a:cxn ang="0">
                  <a:pos x="910" y="171"/>
                </a:cxn>
                <a:cxn ang="0">
                  <a:pos x="885" y="156"/>
                </a:cxn>
                <a:cxn ang="0">
                  <a:pos x="868" y="105"/>
                </a:cxn>
                <a:cxn ang="0">
                  <a:pos x="846" y="64"/>
                </a:cxn>
                <a:cxn ang="0">
                  <a:pos x="818" y="45"/>
                </a:cxn>
                <a:cxn ang="0">
                  <a:pos x="786" y="32"/>
                </a:cxn>
                <a:cxn ang="0">
                  <a:pos x="733" y="45"/>
                </a:cxn>
                <a:cxn ang="0">
                  <a:pos x="708" y="56"/>
                </a:cxn>
              </a:cxnLst>
              <a:rect l="0" t="0" r="r" b="b"/>
              <a:pathLst>
                <a:path w="970" h="569">
                  <a:moveTo>
                    <a:pt x="708" y="52"/>
                  </a:moveTo>
                  <a:lnTo>
                    <a:pt x="703" y="52"/>
                  </a:lnTo>
                  <a:lnTo>
                    <a:pt x="701" y="47"/>
                  </a:lnTo>
                  <a:lnTo>
                    <a:pt x="698" y="47"/>
                  </a:lnTo>
                  <a:lnTo>
                    <a:pt x="696" y="45"/>
                  </a:lnTo>
                  <a:lnTo>
                    <a:pt x="693" y="45"/>
                  </a:lnTo>
                  <a:lnTo>
                    <a:pt x="691" y="43"/>
                  </a:lnTo>
                  <a:lnTo>
                    <a:pt x="686" y="39"/>
                  </a:lnTo>
                  <a:lnTo>
                    <a:pt x="686" y="39"/>
                  </a:lnTo>
                  <a:lnTo>
                    <a:pt x="681" y="39"/>
                  </a:lnTo>
                  <a:lnTo>
                    <a:pt x="678" y="35"/>
                  </a:lnTo>
                  <a:lnTo>
                    <a:pt x="676" y="32"/>
                  </a:lnTo>
                  <a:lnTo>
                    <a:pt x="673" y="32"/>
                  </a:lnTo>
                  <a:lnTo>
                    <a:pt x="671" y="30"/>
                  </a:lnTo>
                  <a:lnTo>
                    <a:pt x="666" y="30"/>
                  </a:lnTo>
                  <a:lnTo>
                    <a:pt x="664" y="28"/>
                  </a:lnTo>
                  <a:lnTo>
                    <a:pt x="661" y="28"/>
                  </a:lnTo>
                  <a:lnTo>
                    <a:pt x="656" y="26"/>
                  </a:lnTo>
                  <a:lnTo>
                    <a:pt x="654" y="26"/>
                  </a:lnTo>
                  <a:lnTo>
                    <a:pt x="649" y="24"/>
                  </a:lnTo>
                  <a:lnTo>
                    <a:pt x="644" y="24"/>
                  </a:lnTo>
                  <a:lnTo>
                    <a:pt x="639" y="20"/>
                  </a:lnTo>
                  <a:lnTo>
                    <a:pt x="626" y="20"/>
                  </a:lnTo>
                  <a:lnTo>
                    <a:pt x="624" y="18"/>
                  </a:lnTo>
                  <a:lnTo>
                    <a:pt x="569" y="18"/>
                  </a:lnTo>
                  <a:lnTo>
                    <a:pt x="566" y="20"/>
                  </a:lnTo>
                  <a:lnTo>
                    <a:pt x="554" y="20"/>
                  </a:lnTo>
                  <a:lnTo>
                    <a:pt x="551" y="24"/>
                  </a:lnTo>
                  <a:lnTo>
                    <a:pt x="544" y="24"/>
                  </a:lnTo>
                  <a:lnTo>
                    <a:pt x="541" y="26"/>
                  </a:lnTo>
                  <a:lnTo>
                    <a:pt x="534" y="26"/>
                  </a:lnTo>
                  <a:lnTo>
                    <a:pt x="531" y="28"/>
                  </a:lnTo>
                  <a:lnTo>
                    <a:pt x="529" y="30"/>
                  </a:lnTo>
                  <a:lnTo>
                    <a:pt x="524" y="30"/>
                  </a:lnTo>
                  <a:lnTo>
                    <a:pt x="519" y="32"/>
                  </a:lnTo>
                  <a:lnTo>
                    <a:pt x="516" y="32"/>
                  </a:lnTo>
                  <a:lnTo>
                    <a:pt x="516" y="35"/>
                  </a:lnTo>
                  <a:lnTo>
                    <a:pt x="511" y="39"/>
                  </a:lnTo>
                  <a:lnTo>
                    <a:pt x="509" y="39"/>
                  </a:lnTo>
                  <a:lnTo>
                    <a:pt x="506" y="39"/>
                  </a:lnTo>
                  <a:lnTo>
                    <a:pt x="501" y="43"/>
                  </a:lnTo>
                  <a:lnTo>
                    <a:pt x="501" y="45"/>
                  </a:lnTo>
                  <a:lnTo>
                    <a:pt x="496" y="45"/>
                  </a:lnTo>
                  <a:lnTo>
                    <a:pt x="494" y="47"/>
                  </a:lnTo>
                  <a:lnTo>
                    <a:pt x="491" y="49"/>
                  </a:lnTo>
                  <a:lnTo>
                    <a:pt x="489" y="52"/>
                  </a:lnTo>
                  <a:lnTo>
                    <a:pt x="486" y="52"/>
                  </a:lnTo>
                  <a:lnTo>
                    <a:pt x="484" y="54"/>
                  </a:lnTo>
                  <a:lnTo>
                    <a:pt x="481" y="56"/>
                  </a:lnTo>
                  <a:lnTo>
                    <a:pt x="479" y="56"/>
                  </a:lnTo>
                  <a:lnTo>
                    <a:pt x="477" y="58"/>
                  </a:lnTo>
                  <a:lnTo>
                    <a:pt x="474" y="64"/>
                  </a:lnTo>
                  <a:lnTo>
                    <a:pt x="472" y="64"/>
                  </a:lnTo>
                  <a:lnTo>
                    <a:pt x="472" y="66"/>
                  </a:lnTo>
                  <a:lnTo>
                    <a:pt x="469" y="64"/>
                  </a:lnTo>
                  <a:lnTo>
                    <a:pt x="467" y="64"/>
                  </a:lnTo>
                  <a:lnTo>
                    <a:pt x="467" y="62"/>
                  </a:lnTo>
                  <a:lnTo>
                    <a:pt x="464" y="56"/>
                  </a:lnTo>
                  <a:lnTo>
                    <a:pt x="464" y="56"/>
                  </a:lnTo>
                  <a:lnTo>
                    <a:pt x="462" y="54"/>
                  </a:lnTo>
                  <a:lnTo>
                    <a:pt x="459" y="54"/>
                  </a:lnTo>
                  <a:lnTo>
                    <a:pt x="459" y="52"/>
                  </a:lnTo>
                  <a:lnTo>
                    <a:pt x="459" y="49"/>
                  </a:lnTo>
                  <a:lnTo>
                    <a:pt x="459" y="47"/>
                  </a:lnTo>
                  <a:lnTo>
                    <a:pt x="454" y="47"/>
                  </a:lnTo>
                  <a:lnTo>
                    <a:pt x="454" y="45"/>
                  </a:lnTo>
                  <a:lnTo>
                    <a:pt x="452" y="45"/>
                  </a:lnTo>
                  <a:lnTo>
                    <a:pt x="449" y="39"/>
                  </a:lnTo>
                  <a:lnTo>
                    <a:pt x="447" y="39"/>
                  </a:lnTo>
                  <a:lnTo>
                    <a:pt x="444" y="39"/>
                  </a:lnTo>
                  <a:lnTo>
                    <a:pt x="444" y="32"/>
                  </a:lnTo>
                  <a:lnTo>
                    <a:pt x="442" y="32"/>
                  </a:lnTo>
                  <a:lnTo>
                    <a:pt x="439" y="30"/>
                  </a:lnTo>
                  <a:lnTo>
                    <a:pt x="437" y="30"/>
                  </a:lnTo>
                  <a:lnTo>
                    <a:pt x="434" y="28"/>
                  </a:lnTo>
                  <a:lnTo>
                    <a:pt x="434" y="26"/>
                  </a:lnTo>
                  <a:lnTo>
                    <a:pt x="432" y="26"/>
                  </a:lnTo>
                  <a:lnTo>
                    <a:pt x="429" y="24"/>
                  </a:lnTo>
                  <a:lnTo>
                    <a:pt x="427" y="24"/>
                  </a:lnTo>
                  <a:lnTo>
                    <a:pt x="424" y="20"/>
                  </a:lnTo>
                  <a:lnTo>
                    <a:pt x="422" y="20"/>
                  </a:lnTo>
                  <a:lnTo>
                    <a:pt x="422" y="18"/>
                  </a:lnTo>
                  <a:lnTo>
                    <a:pt x="417" y="18"/>
                  </a:lnTo>
                  <a:lnTo>
                    <a:pt x="414" y="13"/>
                  </a:lnTo>
                  <a:lnTo>
                    <a:pt x="412" y="13"/>
                  </a:lnTo>
                  <a:lnTo>
                    <a:pt x="409" y="11"/>
                  </a:lnTo>
                  <a:lnTo>
                    <a:pt x="407" y="11"/>
                  </a:lnTo>
                  <a:lnTo>
                    <a:pt x="404" y="9"/>
                  </a:lnTo>
                  <a:lnTo>
                    <a:pt x="399" y="9"/>
                  </a:lnTo>
                  <a:lnTo>
                    <a:pt x="397" y="7"/>
                  </a:lnTo>
                  <a:lnTo>
                    <a:pt x="389" y="7"/>
                  </a:lnTo>
                  <a:lnTo>
                    <a:pt x="387" y="5"/>
                  </a:lnTo>
                  <a:lnTo>
                    <a:pt x="384" y="5"/>
                  </a:lnTo>
                  <a:lnTo>
                    <a:pt x="382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34" y="0"/>
                  </a:lnTo>
                  <a:lnTo>
                    <a:pt x="332" y="0"/>
                  </a:lnTo>
                  <a:lnTo>
                    <a:pt x="319" y="0"/>
                  </a:lnTo>
                  <a:lnTo>
                    <a:pt x="317" y="5"/>
                  </a:lnTo>
                  <a:lnTo>
                    <a:pt x="312" y="5"/>
                  </a:lnTo>
                  <a:lnTo>
                    <a:pt x="309" y="7"/>
                  </a:lnTo>
                  <a:lnTo>
                    <a:pt x="302" y="7"/>
                  </a:lnTo>
                  <a:lnTo>
                    <a:pt x="299" y="9"/>
                  </a:lnTo>
                  <a:lnTo>
                    <a:pt x="294" y="9"/>
                  </a:lnTo>
                  <a:lnTo>
                    <a:pt x="292" y="11"/>
                  </a:lnTo>
                  <a:lnTo>
                    <a:pt x="290" y="13"/>
                  </a:lnTo>
                  <a:lnTo>
                    <a:pt x="285" y="13"/>
                  </a:lnTo>
                  <a:lnTo>
                    <a:pt x="282" y="18"/>
                  </a:lnTo>
                  <a:lnTo>
                    <a:pt x="280" y="18"/>
                  </a:lnTo>
                  <a:lnTo>
                    <a:pt x="277" y="20"/>
                  </a:lnTo>
                  <a:lnTo>
                    <a:pt x="275" y="20"/>
                  </a:lnTo>
                  <a:lnTo>
                    <a:pt x="272" y="24"/>
                  </a:lnTo>
                  <a:lnTo>
                    <a:pt x="270" y="24"/>
                  </a:lnTo>
                  <a:lnTo>
                    <a:pt x="267" y="26"/>
                  </a:lnTo>
                  <a:lnTo>
                    <a:pt x="265" y="26"/>
                  </a:lnTo>
                  <a:lnTo>
                    <a:pt x="265" y="28"/>
                  </a:lnTo>
                  <a:lnTo>
                    <a:pt x="260" y="30"/>
                  </a:lnTo>
                  <a:lnTo>
                    <a:pt x="260" y="32"/>
                  </a:lnTo>
                  <a:lnTo>
                    <a:pt x="257" y="32"/>
                  </a:lnTo>
                  <a:lnTo>
                    <a:pt x="255" y="35"/>
                  </a:lnTo>
                  <a:lnTo>
                    <a:pt x="252" y="39"/>
                  </a:lnTo>
                  <a:lnTo>
                    <a:pt x="250" y="39"/>
                  </a:lnTo>
                  <a:lnTo>
                    <a:pt x="247" y="43"/>
                  </a:lnTo>
                  <a:lnTo>
                    <a:pt x="245" y="45"/>
                  </a:lnTo>
                  <a:lnTo>
                    <a:pt x="245" y="47"/>
                  </a:lnTo>
                  <a:lnTo>
                    <a:pt x="240" y="52"/>
                  </a:lnTo>
                  <a:lnTo>
                    <a:pt x="240" y="54"/>
                  </a:lnTo>
                  <a:lnTo>
                    <a:pt x="237" y="54"/>
                  </a:lnTo>
                  <a:lnTo>
                    <a:pt x="232" y="62"/>
                  </a:lnTo>
                  <a:lnTo>
                    <a:pt x="232" y="64"/>
                  </a:lnTo>
                  <a:lnTo>
                    <a:pt x="232" y="64"/>
                  </a:lnTo>
                  <a:lnTo>
                    <a:pt x="230" y="69"/>
                  </a:lnTo>
                  <a:lnTo>
                    <a:pt x="227" y="69"/>
                  </a:lnTo>
                  <a:lnTo>
                    <a:pt x="227" y="71"/>
                  </a:lnTo>
                  <a:lnTo>
                    <a:pt x="227" y="75"/>
                  </a:lnTo>
                  <a:lnTo>
                    <a:pt x="217" y="75"/>
                  </a:lnTo>
                  <a:lnTo>
                    <a:pt x="215" y="71"/>
                  </a:lnTo>
                  <a:lnTo>
                    <a:pt x="180" y="71"/>
                  </a:lnTo>
                  <a:lnTo>
                    <a:pt x="177" y="75"/>
                  </a:lnTo>
                  <a:lnTo>
                    <a:pt x="170" y="75"/>
                  </a:lnTo>
                  <a:lnTo>
                    <a:pt x="165" y="75"/>
                  </a:lnTo>
                  <a:lnTo>
                    <a:pt x="152" y="75"/>
                  </a:lnTo>
                  <a:lnTo>
                    <a:pt x="150" y="77"/>
                  </a:lnTo>
                  <a:lnTo>
                    <a:pt x="142" y="77"/>
                  </a:lnTo>
                  <a:lnTo>
                    <a:pt x="140" y="83"/>
                  </a:lnTo>
                  <a:lnTo>
                    <a:pt x="132" y="83"/>
                  </a:lnTo>
                  <a:lnTo>
                    <a:pt x="130" y="86"/>
                  </a:lnTo>
                  <a:lnTo>
                    <a:pt x="127" y="86"/>
                  </a:lnTo>
                  <a:lnTo>
                    <a:pt x="122" y="88"/>
                  </a:lnTo>
                  <a:lnTo>
                    <a:pt x="120" y="88"/>
                  </a:lnTo>
                  <a:lnTo>
                    <a:pt x="117" y="90"/>
                  </a:lnTo>
                  <a:lnTo>
                    <a:pt x="112" y="90"/>
                  </a:lnTo>
                  <a:lnTo>
                    <a:pt x="110" y="92"/>
                  </a:lnTo>
                  <a:lnTo>
                    <a:pt x="107" y="92"/>
                  </a:lnTo>
                  <a:lnTo>
                    <a:pt x="105" y="94"/>
                  </a:lnTo>
                  <a:lnTo>
                    <a:pt x="102" y="94"/>
                  </a:lnTo>
                  <a:lnTo>
                    <a:pt x="100" y="98"/>
                  </a:lnTo>
                  <a:lnTo>
                    <a:pt x="98" y="98"/>
                  </a:lnTo>
                  <a:lnTo>
                    <a:pt x="93" y="103"/>
                  </a:lnTo>
                  <a:lnTo>
                    <a:pt x="93" y="105"/>
                  </a:lnTo>
                  <a:lnTo>
                    <a:pt x="88" y="105"/>
                  </a:lnTo>
                  <a:lnTo>
                    <a:pt x="85" y="109"/>
                  </a:lnTo>
                  <a:lnTo>
                    <a:pt x="83" y="109"/>
                  </a:lnTo>
                  <a:lnTo>
                    <a:pt x="80" y="111"/>
                  </a:lnTo>
                  <a:lnTo>
                    <a:pt x="75" y="113"/>
                  </a:lnTo>
                  <a:lnTo>
                    <a:pt x="75" y="115"/>
                  </a:lnTo>
                  <a:lnTo>
                    <a:pt x="70" y="120"/>
                  </a:lnTo>
                  <a:lnTo>
                    <a:pt x="70" y="122"/>
                  </a:lnTo>
                  <a:lnTo>
                    <a:pt x="65" y="122"/>
                  </a:lnTo>
                  <a:lnTo>
                    <a:pt x="63" y="124"/>
                  </a:lnTo>
                  <a:lnTo>
                    <a:pt x="60" y="128"/>
                  </a:lnTo>
                  <a:lnTo>
                    <a:pt x="58" y="130"/>
                  </a:lnTo>
                  <a:lnTo>
                    <a:pt x="55" y="132"/>
                  </a:lnTo>
                  <a:lnTo>
                    <a:pt x="55" y="135"/>
                  </a:lnTo>
                  <a:lnTo>
                    <a:pt x="53" y="137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45" y="147"/>
                  </a:lnTo>
                  <a:lnTo>
                    <a:pt x="43" y="147"/>
                  </a:lnTo>
                  <a:lnTo>
                    <a:pt x="40" y="152"/>
                  </a:lnTo>
                  <a:lnTo>
                    <a:pt x="38" y="154"/>
                  </a:lnTo>
                  <a:lnTo>
                    <a:pt x="35" y="160"/>
                  </a:lnTo>
                  <a:lnTo>
                    <a:pt x="33" y="160"/>
                  </a:lnTo>
                  <a:lnTo>
                    <a:pt x="28" y="173"/>
                  </a:lnTo>
                  <a:lnTo>
                    <a:pt x="23" y="175"/>
                  </a:lnTo>
                  <a:lnTo>
                    <a:pt x="23" y="179"/>
                  </a:lnTo>
                  <a:lnTo>
                    <a:pt x="20" y="181"/>
                  </a:lnTo>
                  <a:lnTo>
                    <a:pt x="20" y="188"/>
                  </a:lnTo>
                  <a:lnTo>
                    <a:pt x="15" y="192"/>
                  </a:lnTo>
                  <a:lnTo>
                    <a:pt x="15" y="194"/>
                  </a:lnTo>
                  <a:lnTo>
                    <a:pt x="13" y="198"/>
                  </a:lnTo>
                  <a:lnTo>
                    <a:pt x="13" y="203"/>
                  </a:lnTo>
                  <a:lnTo>
                    <a:pt x="10" y="207"/>
                  </a:lnTo>
                  <a:lnTo>
                    <a:pt x="10" y="213"/>
                  </a:lnTo>
                  <a:lnTo>
                    <a:pt x="8" y="217"/>
                  </a:lnTo>
                  <a:lnTo>
                    <a:pt x="8" y="220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5"/>
                  </a:lnTo>
                  <a:lnTo>
                    <a:pt x="5" y="239"/>
                  </a:lnTo>
                  <a:lnTo>
                    <a:pt x="3" y="243"/>
                  </a:lnTo>
                  <a:lnTo>
                    <a:pt x="3" y="256"/>
                  </a:lnTo>
                  <a:lnTo>
                    <a:pt x="0" y="258"/>
                  </a:lnTo>
                  <a:lnTo>
                    <a:pt x="0" y="283"/>
                  </a:lnTo>
                  <a:lnTo>
                    <a:pt x="3" y="283"/>
                  </a:lnTo>
                  <a:lnTo>
                    <a:pt x="3" y="298"/>
                  </a:lnTo>
                  <a:lnTo>
                    <a:pt x="5" y="300"/>
                  </a:lnTo>
                  <a:lnTo>
                    <a:pt x="5" y="305"/>
                  </a:lnTo>
                  <a:lnTo>
                    <a:pt x="5" y="313"/>
                  </a:lnTo>
                  <a:lnTo>
                    <a:pt x="5" y="315"/>
                  </a:lnTo>
                  <a:lnTo>
                    <a:pt x="8" y="320"/>
                  </a:lnTo>
                  <a:lnTo>
                    <a:pt x="8" y="322"/>
                  </a:lnTo>
                  <a:lnTo>
                    <a:pt x="10" y="328"/>
                  </a:lnTo>
                  <a:lnTo>
                    <a:pt x="10" y="330"/>
                  </a:lnTo>
                  <a:lnTo>
                    <a:pt x="13" y="337"/>
                  </a:lnTo>
                  <a:lnTo>
                    <a:pt x="15" y="343"/>
                  </a:lnTo>
                  <a:lnTo>
                    <a:pt x="15" y="347"/>
                  </a:lnTo>
                  <a:lnTo>
                    <a:pt x="20" y="354"/>
                  </a:lnTo>
                  <a:lnTo>
                    <a:pt x="20" y="358"/>
                  </a:lnTo>
                  <a:lnTo>
                    <a:pt x="28" y="371"/>
                  </a:lnTo>
                  <a:lnTo>
                    <a:pt x="28" y="371"/>
                  </a:lnTo>
                  <a:lnTo>
                    <a:pt x="38" y="388"/>
                  </a:lnTo>
                  <a:lnTo>
                    <a:pt x="40" y="388"/>
                  </a:lnTo>
                  <a:lnTo>
                    <a:pt x="43" y="392"/>
                  </a:lnTo>
                  <a:lnTo>
                    <a:pt x="45" y="394"/>
                  </a:lnTo>
                  <a:lnTo>
                    <a:pt x="48" y="398"/>
                  </a:lnTo>
                  <a:lnTo>
                    <a:pt x="48" y="400"/>
                  </a:lnTo>
                  <a:lnTo>
                    <a:pt x="53" y="403"/>
                  </a:lnTo>
                  <a:lnTo>
                    <a:pt x="55" y="405"/>
                  </a:lnTo>
                  <a:lnTo>
                    <a:pt x="55" y="407"/>
                  </a:lnTo>
                  <a:lnTo>
                    <a:pt x="58" y="411"/>
                  </a:lnTo>
                  <a:lnTo>
                    <a:pt x="60" y="413"/>
                  </a:lnTo>
                  <a:lnTo>
                    <a:pt x="63" y="415"/>
                  </a:lnTo>
                  <a:lnTo>
                    <a:pt x="65" y="417"/>
                  </a:lnTo>
                  <a:lnTo>
                    <a:pt x="70" y="420"/>
                  </a:lnTo>
                  <a:lnTo>
                    <a:pt x="70" y="422"/>
                  </a:lnTo>
                  <a:lnTo>
                    <a:pt x="75" y="424"/>
                  </a:lnTo>
                  <a:lnTo>
                    <a:pt x="75" y="426"/>
                  </a:lnTo>
                  <a:lnTo>
                    <a:pt x="80" y="428"/>
                  </a:lnTo>
                  <a:lnTo>
                    <a:pt x="83" y="428"/>
                  </a:lnTo>
                  <a:lnTo>
                    <a:pt x="85" y="432"/>
                  </a:lnTo>
                  <a:lnTo>
                    <a:pt x="88" y="437"/>
                  </a:lnTo>
                  <a:lnTo>
                    <a:pt x="93" y="437"/>
                  </a:lnTo>
                  <a:lnTo>
                    <a:pt x="93" y="439"/>
                  </a:lnTo>
                  <a:lnTo>
                    <a:pt x="98" y="439"/>
                  </a:lnTo>
                  <a:lnTo>
                    <a:pt x="100" y="443"/>
                  </a:lnTo>
                  <a:lnTo>
                    <a:pt x="102" y="443"/>
                  </a:lnTo>
                  <a:lnTo>
                    <a:pt x="105" y="445"/>
                  </a:lnTo>
                  <a:lnTo>
                    <a:pt x="107" y="445"/>
                  </a:lnTo>
                  <a:lnTo>
                    <a:pt x="110" y="447"/>
                  </a:lnTo>
                  <a:lnTo>
                    <a:pt x="112" y="452"/>
                  </a:lnTo>
                  <a:lnTo>
                    <a:pt x="117" y="452"/>
                  </a:lnTo>
                  <a:lnTo>
                    <a:pt x="120" y="454"/>
                  </a:lnTo>
                  <a:lnTo>
                    <a:pt x="127" y="454"/>
                  </a:lnTo>
                  <a:lnTo>
                    <a:pt x="130" y="458"/>
                  </a:lnTo>
                  <a:lnTo>
                    <a:pt x="132" y="458"/>
                  </a:lnTo>
                  <a:lnTo>
                    <a:pt x="137" y="460"/>
                  </a:lnTo>
                  <a:lnTo>
                    <a:pt x="142" y="460"/>
                  </a:lnTo>
                  <a:lnTo>
                    <a:pt x="145" y="462"/>
                  </a:lnTo>
                  <a:lnTo>
                    <a:pt x="157" y="462"/>
                  </a:lnTo>
                  <a:lnTo>
                    <a:pt x="160" y="464"/>
                  </a:lnTo>
                  <a:lnTo>
                    <a:pt x="165" y="464"/>
                  </a:lnTo>
                  <a:lnTo>
                    <a:pt x="170" y="469"/>
                  </a:lnTo>
                  <a:lnTo>
                    <a:pt x="220" y="469"/>
                  </a:lnTo>
                  <a:lnTo>
                    <a:pt x="222" y="464"/>
                  </a:lnTo>
                  <a:lnTo>
                    <a:pt x="222" y="469"/>
                  </a:lnTo>
                  <a:lnTo>
                    <a:pt x="222" y="471"/>
                  </a:lnTo>
                  <a:lnTo>
                    <a:pt x="225" y="471"/>
                  </a:lnTo>
                  <a:lnTo>
                    <a:pt x="225" y="473"/>
                  </a:lnTo>
                  <a:lnTo>
                    <a:pt x="227" y="477"/>
                  </a:lnTo>
                  <a:lnTo>
                    <a:pt x="230" y="483"/>
                  </a:lnTo>
                  <a:lnTo>
                    <a:pt x="232" y="483"/>
                  </a:lnTo>
                  <a:lnTo>
                    <a:pt x="237" y="494"/>
                  </a:lnTo>
                  <a:lnTo>
                    <a:pt x="240" y="494"/>
                  </a:lnTo>
                  <a:lnTo>
                    <a:pt x="240" y="500"/>
                  </a:lnTo>
                  <a:lnTo>
                    <a:pt x="245" y="503"/>
                  </a:lnTo>
                  <a:lnTo>
                    <a:pt x="245" y="505"/>
                  </a:lnTo>
                  <a:lnTo>
                    <a:pt x="250" y="509"/>
                  </a:lnTo>
                  <a:lnTo>
                    <a:pt x="252" y="511"/>
                  </a:lnTo>
                  <a:lnTo>
                    <a:pt x="255" y="520"/>
                  </a:lnTo>
                  <a:lnTo>
                    <a:pt x="260" y="520"/>
                  </a:lnTo>
                  <a:lnTo>
                    <a:pt x="260" y="522"/>
                  </a:lnTo>
                  <a:lnTo>
                    <a:pt x="262" y="524"/>
                  </a:lnTo>
                  <a:lnTo>
                    <a:pt x="265" y="526"/>
                  </a:lnTo>
                  <a:lnTo>
                    <a:pt x="267" y="528"/>
                  </a:lnTo>
                  <a:lnTo>
                    <a:pt x="270" y="528"/>
                  </a:lnTo>
                  <a:lnTo>
                    <a:pt x="272" y="530"/>
                  </a:lnTo>
                  <a:lnTo>
                    <a:pt x="275" y="530"/>
                  </a:lnTo>
                  <a:lnTo>
                    <a:pt x="277" y="537"/>
                  </a:lnTo>
                  <a:lnTo>
                    <a:pt x="280" y="537"/>
                  </a:lnTo>
                  <a:lnTo>
                    <a:pt x="282" y="539"/>
                  </a:lnTo>
                  <a:lnTo>
                    <a:pt x="285" y="541"/>
                  </a:lnTo>
                  <a:lnTo>
                    <a:pt x="287" y="543"/>
                  </a:lnTo>
                  <a:lnTo>
                    <a:pt x="290" y="543"/>
                  </a:lnTo>
                  <a:lnTo>
                    <a:pt x="292" y="545"/>
                  </a:lnTo>
                  <a:lnTo>
                    <a:pt x="294" y="547"/>
                  </a:lnTo>
                  <a:lnTo>
                    <a:pt x="297" y="549"/>
                  </a:lnTo>
                  <a:lnTo>
                    <a:pt x="302" y="549"/>
                  </a:lnTo>
                  <a:lnTo>
                    <a:pt x="304" y="554"/>
                  </a:lnTo>
                  <a:lnTo>
                    <a:pt x="309" y="554"/>
                  </a:lnTo>
                  <a:lnTo>
                    <a:pt x="312" y="556"/>
                  </a:lnTo>
                  <a:lnTo>
                    <a:pt x="314" y="556"/>
                  </a:lnTo>
                  <a:lnTo>
                    <a:pt x="319" y="556"/>
                  </a:lnTo>
                  <a:lnTo>
                    <a:pt x="324" y="560"/>
                  </a:lnTo>
                  <a:lnTo>
                    <a:pt x="327" y="562"/>
                  </a:lnTo>
                  <a:lnTo>
                    <a:pt x="332" y="562"/>
                  </a:lnTo>
                  <a:lnTo>
                    <a:pt x="334" y="566"/>
                  </a:lnTo>
                  <a:lnTo>
                    <a:pt x="339" y="566"/>
                  </a:lnTo>
                  <a:lnTo>
                    <a:pt x="339" y="566"/>
                  </a:lnTo>
                  <a:lnTo>
                    <a:pt x="354" y="566"/>
                  </a:lnTo>
                  <a:lnTo>
                    <a:pt x="354" y="569"/>
                  </a:lnTo>
                  <a:lnTo>
                    <a:pt x="409" y="569"/>
                  </a:lnTo>
                  <a:lnTo>
                    <a:pt x="412" y="566"/>
                  </a:lnTo>
                  <a:lnTo>
                    <a:pt x="424" y="566"/>
                  </a:lnTo>
                  <a:lnTo>
                    <a:pt x="427" y="566"/>
                  </a:lnTo>
                  <a:lnTo>
                    <a:pt x="429" y="566"/>
                  </a:lnTo>
                  <a:lnTo>
                    <a:pt x="434" y="562"/>
                  </a:lnTo>
                  <a:lnTo>
                    <a:pt x="439" y="562"/>
                  </a:lnTo>
                  <a:lnTo>
                    <a:pt x="442" y="560"/>
                  </a:lnTo>
                  <a:lnTo>
                    <a:pt x="444" y="560"/>
                  </a:lnTo>
                  <a:lnTo>
                    <a:pt x="449" y="556"/>
                  </a:lnTo>
                  <a:lnTo>
                    <a:pt x="452" y="556"/>
                  </a:lnTo>
                  <a:lnTo>
                    <a:pt x="454" y="556"/>
                  </a:lnTo>
                  <a:lnTo>
                    <a:pt x="459" y="554"/>
                  </a:lnTo>
                  <a:lnTo>
                    <a:pt x="462" y="554"/>
                  </a:lnTo>
                  <a:lnTo>
                    <a:pt x="464" y="549"/>
                  </a:lnTo>
                  <a:lnTo>
                    <a:pt x="469" y="549"/>
                  </a:lnTo>
                  <a:lnTo>
                    <a:pt x="472" y="547"/>
                  </a:lnTo>
                  <a:lnTo>
                    <a:pt x="472" y="545"/>
                  </a:lnTo>
                  <a:lnTo>
                    <a:pt x="474" y="545"/>
                  </a:lnTo>
                  <a:lnTo>
                    <a:pt x="479" y="543"/>
                  </a:lnTo>
                  <a:lnTo>
                    <a:pt x="481" y="543"/>
                  </a:lnTo>
                  <a:lnTo>
                    <a:pt x="486" y="537"/>
                  </a:lnTo>
                  <a:lnTo>
                    <a:pt x="486" y="537"/>
                  </a:lnTo>
                  <a:lnTo>
                    <a:pt x="491" y="534"/>
                  </a:lnTo>
                  <a:lnTo>
                    <a:pt x="491" y="530"/>
                  </a:lnTo>
                  <a:lnTo>
                    <a:pt x="496" y="528"/>
                  </a:lnTo>
                  <a:lnTo>
                    <a:pt x="496" y="528"/>
                  </a:lnTo>
                  <a:lnTo>
                    <a:pt x="501" y="526"/>
                  </a:lnTo>
                  <a:lnTo>
                    <a:pt x="501" y="524"/>
                  </a:lnTo>
                  <a:lnTo>
                    <a:pt x="506" y="522"/>
                  </a:lnTo>
                  <a:lnTo>
                    <a:pt x="506" y="520"/>
                  </a:lnTo>
                  <a:lnTo>
                    <a:pt x="509" y="520"/>
                  </a:lnTo>
                  <a:lnTo>
                    <a:pt x="511" y="515"/>
                  </a:lnTo>
                  <a:lnTo>
                    <a:pt x="516" y="511"/>
                  </a:lnTo>
                  <a:lnTo>
                    <a:pt x="516" y="509"/>
                  </a:lnTo>
                  <a:lnTo>
                    <a:pt x="519" y="505"/>
                  </a:lnTo>
                  <a:lnTo>
                    <a:pt x="521" y="505"/>
                  </a:lnTo>
                  <a:lnTo>
                    <a:pt x="524" y="500"/>
                  </a:lnTo>
                  <a:lnTo>
                    <a:pt x="526" y="498"/>
                  </a:lnTo>
                  <a:lnTo>
                    <a:pt x="529" y="494"/>
                  </a:lnTo>
                  <a:lnTo>
                    <a:pt x="529" y="490"/>
                  </a:lnTo>
                  <a:lnTo>
                    <a:pt x="531" y="490"/>
                  </a:lnTo>
                  <a:lnTo>
                    <a:pt x="534" y="494"/>
                  </a:lnTo>
                  <a:lnTo>
                    <a:pt x="539" y="494"/>
                  </a:lnTo>
                  <a:lnTo>
                    <a:pt x="539" y="496"/>
                  </a:lnTo>
                  <a:lnTo>
                    <a:pt x="539" y="496"/>
                  </a:lnTo>
                  <a:lnTo>
                    <a:pt x="541" y="498"/>
                  </a:lnTo>
                  <a:lnTo>
                    <a:pt x="544" y="500"/>
                  </a:lnTo>
                  <a:lnTo>
                    <a:pt x="546" y="503"/>
                  </a:lnTo>
                  <a:lnTo>
                    <a:pt x="549" y="503"/>
                  </a:lnTo>
                  <a:lnTo>
                    <a:pt x="551" y="505"/>
                  </a:lnTo>
                  <a:lnTo>
                    <a:pt x="554" y="505"/>
                  </a:lnTo>
                  <a:lnTo>
                    <a:pt x="554" y="509"/>
                  </a:lnTo>
                  <a:lnTo>
                    <a:pt x="561" y="509"/>
                  </a:lnTo>
                  <a:lnTo>
                    <a:pt x="561" y="509"/>
                  </a:lnTo>
                  <a:lnTo>
                    <a:pt x="566" y="511"/>
                  </a:lnTo>
                  <a:lnTo>
                    <a:pt x="571" y="511"/>
                  </a:lnTo>
                  <a:lnTo>
                    <a:pt x="571" y="515"/>
                  </a:lnTo>
                  <a:lnTo>
                    <a:pt x="581" y="515"/>
                  </a:lnTo>
                  <a:lnTo>
                    <a:pt x="581" y="520"/>
                  </a:lnTo>
                  <a:lnTo>
                    <a:pt x="599" y="520"/>
                  </a:lnTo>
                  <a:lnTo>
                    <a:pt x="601" y="522"/>
                  </a:lnTo>
                  <a:lnTo>
                    <a:pt x="624" y="522"/>
                  </a:lnTo>
                  <a:lnTo>
                    <a:pt x="626" y="520"/>
                  </a:lnTo>
                  <a:lnTo>
                    <a:pt x="644" y="520"/>
                  </a:lnTo>
                  <a:lnTo>
                    <a:pt x="646" y="515"/>
                  </a:lnTo>
                  <a:lnTo>
                    <a:pt x="654" y="515"/>
                  </a:lnTo>
                  <a:lnTo>
                    <a:pt x="656" y="511"/>
                  </a:lnTo>
                  <a:lnTo>
                    <a:pt x="661" y="511"/>
                  </a:lnTo>
                  <a:lnTo>
                    <a:pt x="664" y="509"/>
                  </a:lnTo>
                  <a:lnTo>
                    <a:pt x="666" y="509"/>
                  </a:lnTo>
                  <a:lnTo>
                    <a:pt x="671" y="509"/>
                  </a:lnTo>
                  <a:lnTo>
                    <a:pt x="671" y="505"/>
                  </a:lnTo>
                  <a:lnTo>
                    <a:pt x="676" y="505"/>
                  </a:lnTo>
                  <a:lnTo>
                    <a:pt x="676" y="503"/>
                  </a:lnTo>
                  <a:lnTo>
                    <a:pt x="678" y="503"/>
                  </a:lnTo>
                  <a:lnTo>
                    <a:pt x="681" y="500"/>
                  </a:lnTo>
                  <a:lnTo>
                    <a:pt x="683" y="500"/>
                  </a:lnTo>
                  <a:lnTo>
                    <a:pt x="686" y="498"/>
                  </a:lnTo>
                  <a:lnTo>
                    <a:pt x="688" y="494"/>
                  </a:lnTo>
                  <a:lnTo>
                    <a:pt x="691" y="494"/>
                  </a:lnTo>
                  <a:lnTo>
                    <a:pt x="693" y="490"/>
                  </a:lnTo>
                  <a:lnTo>
                    <a:pt x="696" y="490"/>
                  </a:lnTo>
                  <a:lnTo>
                    <a:pt x="696" y="490"/>
                  </a:lnTo>
                  <a:lnTo>
                    <a:pt x="698" y="490"/>
                  </a:lnTo>
                  <a:lnTo>
                    <a:pt x="701" y="486"/>
                  </a:lnTo>
                  <a:lnTo>
                    <a:pt x="703" y="483"/>
                  </a:lnTo>
                  <a:lnTo>
                    <a:pt x="703" y="481"/>
                  </a:lnTo>
                  <a:lnTo>
                    <a:pt x="708" y="479"/>
                  </a:lnTo>
                  <a:lnTo>
                    <a:pt x="708" y="473"/>
                  </a:lnTo>
                  <a:lnTo>
                    <a:pt x="708" y="473"/>
                  </a:lnTo>
                  <a:lnTo>
                    <a:pt x="711" y="471"/>
                  </a:lnTo>
                  <a:lnTo>
                    <a:pt x="711" y="471"/>
                  </a:lnTo>
                  <a:lnTo>
                    <a:pt x="713" y="471"/>
                  </a:lnTo>
                  <a:lnTo>
                    <a:pt x="718" y="462"/>
                  </a:lnTo>
                  <a:lnTo>
                    <a:pt x="718" y="462"/>
                  </a:lnTo>
                  <a:lnTo>
                    <a:pt x="718" y="460"/>
                  </a:lnTo>
                  <a:lnTo>
                    <a:pt x="721" y="460"/>
                  </a:lnTo>
                  <a:lnTo>
                    <a:pt x="723" y="458"/>
                  </a:lnTo>
                  <a:lnTo>
                    <a:pt x="723" y="454"/>
                  </a:lnTo>
                  <a:lnTo>
                    <a:pt x="731" y="443"/>
                  </a:lnTo>
                  <a:lnTo>
                    <a:pt x="731" y="439"/>
                  </a:lnTo>
                  <a:lnTo>
                    <a:pt x="733" y="437"/>
                  </a:lnTo>
                  <a:lnTo>
                    <a:pt x="733" y="432"/>
                  </a:lnTo>
                  <a:lnTo>
                    <a:pt x="736" y="432"/>
                  </a:lnTo>
                  <a:lnTo>
                    <a:pt x="738" y="437"/>
                  </a:lnTo>
                  <a:lnTo>
                    <a:pt x="743" y="437"/>
                  </a:lnTo>
                  <a:lnTo>
                    <a:pt x="743" y="439"/>
                  </a:lnTo>
                  <a:lnTo>
                    <a:pt x="748" y="439"/>
                  </a:lnTo>
                  <a:lnTo>
                    <a:pt x="751" y="443"/>
                  </a:lnTo>
                  <a:lnTo>
                    <a:pt x="751" y="443"/>
                  </a:lnTo>
                  <a:lnTo>
                    <a:pt x="756" y="443"/>
                  </a:lnTo>
                  <a:lnTo>
                    <a:pt x="758" y="443"/>
                  </a:lnTo>
                  <a:lnTo>
                    <a:pt x="761" y="445"/>
                  </a:lnTo>
                  <a:lnTo>
                    <a:pt x="766" y="445"/>
                  </a:lnTo>
                  <a:lnTo>
                    <a:pt x="771" y="447"/>
                  </a:lnTo>
                  <a:lnTo>
                    <a:pt x="773" y="447"/>
                  </a:lnTo>
                  <a:lnTo>
                    <a:pt x="776" y="452"/>
                  </a:lnTo>
                  <a:lnTo>
                    <a:pt x="786" y="452"/>
                  </a:lnTo>
                  <a:lnTo>
                    <a:pt x="791" y="454"/>
                  </a:lnTo>
                  <a:lnTo>
                    <a:pt x="841" y="454"/>
                  </a:lnTo>
                  <a:lnTo>
                    <a:pt x="843" y="452"/>
                  </a:lnTo>
                  <a:lnTo>
                    <a:pt x="853" y="452"/>
                  </a:lnTo>
                  <a:lnTo>
                    <a:pt x="855" y="447"/>
                  </a:lnTo>
                  <a:lnTo>
                    <a:pt x="858" y="447"/>
                  </a:lnTo>
                  <a:lnTo>
                    <a:pt x="860" y="445"/>
                  </a:lnTo>
                  <a:lnTo>
                    <a:pt x="865" y="445"/>
                  </a:lnTo>
                  <a:lnTo>
                    <a:pt x="870" y="443"/>
                  </a:lnTo>
                  <a:lnTo>
                    <a:pt x="875" y="443"/>
                  </a:lnTo>
                  <a:lnTo>
                    <a:pt x="875" y="443"/>
                  </a:lnTo>
                  <a:lnTo>
                    <a:pt x="880" y="443"/>
                  </a:lnTo>
                  <a:lnTo>
                    <a:pt x="883" y="439"/>
                  </a:lnTo>
                  <a:lnTo>
                    <a:pt x="885" y="439"/>
                  </a:lnTo>
                  <a:lnTo>
                    <a:pt x="888" y="437"/>
                  </a:lnTo>
                  <a:lnTo>
                    <a:pt x="888" y="437"/>
                  </a:lnTo>
                  <a:lnTo>
                    <a:pt x="893" y="432"/>
                  </a:lnTo>
                  <a:lnTo>
                    <a:pt x="895" y="432"/>
                  </a:lnTo>
                  <a:lnTo>
                    <a:pt x="898" y="428"/>
                  </a:lnTo>
                  <a:lnTo>
                    <a:pt x="903" y="428"/>
                  </a:lnTo>
                  <a:lnTo>
                    <a:pt x="903" y="426"/>
                  </a:lnTo>
                  <a:lnTo>
                    <a:pt x="905" y="426"/>
                  </a:lnTo>
                  <a:lnTo>
                    <a:pt x="908" y="422"/>
                  </a:lnTo>
                  <a:lnTo>
                    <a:pt x="910" y="422"/>
                  </a:lnTo>
                  <a:lnTo>
                    <a:pt x="913" y="420"/>
                  </a:lnTo>
                  <a:lnTo>
                    <a:pt x="915" y="420"/>
                  </a:lnTo>
                  <a:lnTo>
                    <a:pt x="918" y="417"/>
                  </a:lnTo>
                  <a:lnTo>
                    <a:pt x="918" y="415"/>
                  </a:lnTo>
                  <a:lnTo>
                    <a:pt x="920" y="415"/>
                  </a:lnTo>
                  <a:lnTo>
                    <a:pt x="923" y="411"/>
                  </a:lnTo>
                  <a:lnTo>
                    <a:pt x="925" y="407"/>
                  </a:lnTo>
                  <a:lnTo>
                    <a:pt x="928" y="407"/>
                  </a:lnTo>
                  <a:lnTo>
                    <a:pt x="928" y="405"/>
                  </a:lnTo>
                  <a:lnTo>
                    <a:pt x="933" y="403"/>
                  </a:lnTo>
                  <a:lnTo>
                    <a:pt x="933" y="398"/>
                  </a:lnTo>
                  <a:lnTo>
                    <a:pt x="935" y="398"/>
                  </a:lnTo>
                  <a:lnTo>
                    <a:pt x="940" y="392"/>
                  </a:lnTo>
                  <a:lnTo>
                    <a:pt x="940" y="392"/>
                  </a:lnTo>
                  <a:lnTo>
                    <a:pt x="958" y="362"/>
                  </a:lnTo>
                  <a:lnTo>
                    <a:pt x="960" y="358"/>
                  </a:lnTo>
                  <a:lnTo>
                    <a:pt x="963" y="356"/>
                  </a:lnTo>
                  <a:lnTo>
                    <a:pt x="963" y="354"/>
                  </a:lnTo>
                  <a:lnTo>
                    <a:pt x="963" y="349"/>
                  </a:lnTo>
                  <a:lnTo>
                    <a:pt x="963" y="347"/>
                  </a:lnTo>
                  <a:lnTo>
                    <a:pt x="965" y="341"/>
                  </a:lnTo>
                  <a:lnTo>
                    <a:pt x="965" y="339"/>
                  </a:lnTo>
                  <a:lnTo>
                    <a:pt x="968" y="337"/>
                  </a:lnTo>
                  <a:lnTo>
                    <a:pt x="968" y="334"/>
                  </a:lnTo>
                  <a:lnTo>
                    <a:pt x="970" y="330"/>
                  </a:lnTo>
                  <a:lnTo>
                    <a:pt x="970" y="322"/>
                  </a:lnTo>
                  <a:lnTo>
                    <a:pt x="970" y="320"/>
                  </a:lnTo>
                  <a:lnTo>
                    <a:pt x="970" y="317"/>
                  </a:lnTo>
                  <a:lnTo>
                    <a:pt x="970" y="315"/>
                  </a:lnTo>
                  <a:lnTo>
                    <a:pt x="970" y="277"/>
                  </a:lnTo>
                  <a:lnTo>
                    <a:pt x="970" y="273"/>
                  </a:lnTo>
                  <a:lnTo>
                    <a:pt x="970" y="273"/>
                  </a:lnTo>
                  <a:lnTo>
                    <a:pt x="970" y="271"/>
                  </a:lnTo>
                  <a:lnTo>
                    <a:pt x="970" y="260"/>
                  </a:lnTo>
                  <a:lnTo>
                    <a:pt x="968" y="260"/>
                  </a:lnTo>
                  <a:lnTo>
                    <a:pt x="968" y="258"/>
                  </a:lnTo>
                  <a:lnTo>
                    <a:pt x="965" y="254"/>
                  </a:lnTo>
                  <a:lnTo>
                    <a:pt x="965" y="252"/>
                  </a:lnTo>
                  <a:lnTo>
                    <a:pt x="965" y="252"/>
                  </a:lnTo>
                  <a:lnTo>
                    <a:pt x="963" y="245"/>
                  </a:lnTo>
                  <a:lnTo>
                    <a:pt x="963" y="245"/>
                  </a:lnTo>
                  <a:lnTo>
                    <a:pt x="963" y="239"/>
                  </a:lnTo>
                  <a:lnTo>
                    <a:pt x="960" y="237"/>
                  </a:lnTo>
                  <a:lnTo>
                    <a:pt x="958" y="232"/>
                  </a:lnTo>
                  <a:lnTo>
                    <a:pt x="955" y="230"/>
                  </a:lnTo>
                  <a:lnTo>
                    <a:pt x="950" y="217"/>
                  </a:lnTo>
                  <a:lnTo>
                    <a:pt x="948" y="217"/>
                  </a:lnTo>
                  <a:lnTo>
                    <a:pt x="945" y="213"/>
                  </a:lnTo>
                  <a:lnTo>
                    <a:pt x="945" y="207"/>
                  </a:lnTo>
                  <a:lnTo>
                    <a:pt x="945" y="207"/>
                  </a:lnTo>
                  <a:lnTo>
                    <a:pt x="940" y="200"/>
                  </a:lnTo>
                  <a:lnTo>
                    <a:pt x="938" y="200"/>
                  </a:lnTo>
                  <a:lnTo>
                    <a:pt x="938" y="198"/>
                  </a:lnTo>
                  <a:lnTo>
                    <a:pt x="935" y="198"/>
                  </a:lnTo>
                  <a:lnTo>
                    <a:pt x="933" y="192"/>
                  </a:lnTo>
                  <a:lnTo>
                    <a:pt x="928" y="188"/>
                  </a:lnTo>
                  <a:lnTo>
                    <a:pt x="928" y="188"/>
                  </a:lnTo>
                  <a:lnTo>
                    <a:pt x="923" y="186"/>
                  </a:lnTo>
                  <a:lnTo>
                    <a:pt x="923" y="181"/>
                  </a:lnTo>
                  <a:lnTo>
                    <a:pt x="920" y="179"/>
                  </a:lnTo>
                  <a:lnTo>
                    <a:pt x="918" y="177"/>
                  </a:lnTo>
                  <a:lnTo>
                    <a:pt x="918" y="177"/>
                  </a:lnTo>
                  <a:lnTo>
                    <a:pt x="915" y="175"/>
                  </a:lnTo>
                  <a:lnTo>
                    <a:pt x="913" y="173"/>
                  </a:lnTo>
                  <a:lnTo>
                    <a:pt x="910" y="171"/>
                  </a:lnTo>
                  <a:lnTo>
                    <a:pt x="908" y="171"/>
                  </a:lnTo>
                  <a:lnTo>
                    <a:pt x="905" y="169"/>
                  </a:lnTo>
                  <a:lnTo>
                    <a:pt x="903" y="169"/>
                  </a:lnTo>
                  <a:lnTo>
                    <a:pt x="900" y="166"/>
                  </a:lnTo>
                  <a:lnTo>
                    <a:pt x="898" y="162"/>
                  </a:lnTo>
                  <a:lnTo>
                    <a:pt x="895" y="160"/>
                  </a:lnTo>
                  <a:lnTo>
                    <a:pt x="893" y="160"/>
                  </a:lnTo>
                  <a:lnTo>
                    <a:pt x="893" y="160"/>
                  </a:lnTo>
                  <a:lnTo>
                    <a:pt x="888" y="160"/>
                  </a:lnTo>
                  <a:lnTo>
                    <a:pt x="885" y="156"/>
                  </a:lnTo>
                  <a:lnTo>
                    <a:pt x="883" y="154"/>
                  </a:lnTo>
                  <a:lnTo>
                    <a:pt x="875" y="154"/>
                  </a:lnTo>
                  <a:lnTo>
                    <a:pt x="875" y="152"/>
                  </a:lnTo>
                  <a:lnTo>
                    <a:pt x="870" y="152"/>
                  </a:lnTo>
                  <a:lnTo>
                    <a:pt x="873" y="149"/>
                  </a:lnTo>
                  <a:lnTo>
                    <a:pt x="873" y="122"/>
                  </a:lnTo>
                  <a:lnTo>
                    <a:pt x="870" y="115"/>
                  </a:lnTo>
                  <a:lnTo>
                    <a:pt x="870" y="111"/>
                  </a:lnTo>
                  <a:lnTo>
                    <a:pt x="868" y="105"/>
                  </a:lnTo>
                  <a:lnTo>
                    <a:pt x="868" y="105"/>
                  </a:lnTo>
                  <a:lnTo>
                    <a:pt x="865" y="98"/>
                  </a:lnTo>
                  <a:lnTo>
                    <a:pt x="865" y="94"/>
                  </a:lnTo>
                  <a:lnTo>
                    <a:pt x="865" y="92"/>
                  </a:lnTo>
                  <a:lnTo>
                    <a:pt x="855" y="77"/>
                  </a:lnTo>
                  <a:lnTo>
                    <a:pt x="853" y="75"/>
                  </a:lnTo>
                  <a:lnTo>
                    <a:pt x="851" y="71"/>
                  </a:lnTo>
                  <a:lnTo>
                    <a:pt x="851" y="71"/>
                  </a:lnTo>
                  <a:lnTo>
                    <a:pt x="851" y="69"/>
                  </a:lnTo>
                  <a:lnTo>
                    <a:pt x="846" y="69"/>
                  </a:lnTo>
                  <a:lnTo>
                    <a:pt x="846" y="64"/>
                  </a:lnTo>
                  <a:lnTo>
                    <a:pt x="843" y="64"/>
                  </a:lnTo>
                  <a:lnTo>
                    <a:pt x="841" y="62"/>
                  </a:lnTo>
                  <a:lnTo>
                    <a:pt x="841" y="62"/>
                  </a:lnTo>
                  <a:lnTo>
                    <a:pt x="838" y="56"/>
                  </a:lnTo>
                  <a:lnTo>
                    <a:pt x="833" y="54"/>
                  </a:lnTo>
                  <a:lnTo>
                    <a:pt x="833" y="52"/>
                  </a:lnTo>
                  <a:lnTo>
                    <a:pt x="828" y="52"/>
                  </a:lnTo>
                  <a:lnTo>
                    <a:pt x="823" y="47"/>
                  </a:lnTo>
                  <a:lnTo>
                    <a:pt x="821" y="47"/>
                  </a:lnTo>
                  <a:lnTo>
                    <a:pt x="818" y="45"/>
                  </a:lnTo>
                  <a:lnTo>
                    <a:pt x="813" y="45"/>
                  </a:lnTo>
                  <a:lnTo>
                    <a:pt x="813" y="43"/>
                  </a:lnTo>
                  <a:lnTo>
                    <a:pt x="811" y="43"/>
                  </a:lnTo>
                  <a:lnTo>
                    <a:pt x="808" y="39"/>
                  </a:lnTo>
                  <a:lnTo>
                    <a:pt x="803" y="39"/>
                  </a:lnTo>
                  <a:lnTo>
                    <a:pt x="803" y="39"/>
                  </a:lnTo>
                  <a:lnTo>
                    <a:pt x="793" y="39"/>
                  </a:lnTo>
                  <a:lnTo>
                    <a:pt x="793" y="35"/>
                  </a:lnTo>
                  <a:lnTo>
                    <a:pt x="786" y="35"/>
                  </a:lnTo>
                  <a:lnTo>
                    <a:pt x="786" y="32"/>
                  </a:lnTo>
                  <a:lnTo>
                    <a:pt x="761" y="32"/>
                  </a:lnTo>
                  <a:lnTo>
                    <a:pt x="761" y="35"/>
                  </a:lnTo>
                  <a:lnTo>
                    <a:pt x="751" y="35"/>
                  </a:lnTo>
                  <a:lnTo>
                    <a:pt x="751" y="39"/>
                  </a:lnTo>
                  <a:lnTo>
                    <a:pt x="743" y="39"/>
                  </a:lnTo>
                  <a:lnTo>
                    <a:pt x="741" y="39"/>
                  </a:lnTo>
                  <a:lnTo>
                    <a:pt x="738" y="39"/>
                  </a:lnTo>
                  <a:lnTo>
                    <a:pt x="736" y="43"/>
                  </a:lnTo>
                  <a:lnTo>
                    <a:pt x="733" y="43"/>
                  </a:lnTo>
                  <a:lnTo>
                    <a:pt x="733" y="45"/>
                  </a:lnTo>
                  <a:lnTo>
                    <a:pt x="728" y="45"/>
                  </a:lnTo>
                  <a:lnTo>
                    <a:pt x="726" y="47"/>
                  </a:lnTo>
                  <a:lnTo>
                    <a:pt x="723" y="47"/>
                  </a:lnTo>
                  <a:lnTo>
                    <a:pt x="721" y="49"/>
                  </a:lnTo>
                  <a:lnTo>
                    <a:pt x="718" y="49"/>
                  </a:lnTo>
                  <a:lnTo>
                    <a:pt x="718" y="52"/>
                  </a:lnTo>
                  <a:lnTo>
                    <a:pt x="716" y="52"/>
                  </a:lnTo>
                  <a:lnTo>
                    <a:pt x="713" y="54"/>
                  </a:lnTo>
                  <a:lnTo>
                    <a:pt x="711" y="54"/>
                  </a:lnTo>
                  <a:lnTo>
                    <a:pt x="708" y="56"/>
                  </a:lnTo>
                  <a:lnTo>
                    <a:pt x="708" y="52"/>
                  </a:lnTo>
                </a:path>
              </a:pathLst>
            </a:custGeom>
            <a:solidFill>
              <a:schemeClr val="folHlink"/>
            </a:solidFill>
            <a:ln w="1270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236" name="Gruppierung 9235"/>
          <p:cNvGrpSpPr/>
          <p:nvPr/>
        </p:nvGrpSpPr>
        <p:grpSpPr>
          <a:xfrm>
            <a:off x="6348155" y="3834045"/>
            <a:ext cx="1935215" cy="1080120"/>
            <a:chOff x="6303150" y="3969060"/>
            <a:chExt cx="1935215" cy="1080120"/>
          </a:xfrm>
        </p:grpSpPr>
        <p:sp>
          <p:nvSpPr>
            <p:cNvPr id="40" name="Eine Ecke des Rechtecks schneiden 39"/>
            <p:cNvSpPr/>
            <p:nvPr/>
          </p:nvSpPr>
          <p:spPr bwMode="auto">
            <a:xfrm>
              <a:off x="6303150" y="3969060"/>
              <a:ext cx="1935215" cy="1080120"/>
            </a:xfrm>
            <a:prstGeom prst="snip1Rect">
              <a:avLst>
                <a:gd name="adj" fmla="val 10083"/>
              </a:avLst>
            </a:prstGeom>
            <a:solidFill>
              <a:srgbClr val="FFAF52"/>
            </a:solidFill>
            <a:ln w="9525" cap="flat" cmpd="sng" algn="ctr">
              <a:solidFill>
                <a:srgbClr val="E2001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413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41" name="Eine Ecke des Rechtecks schneiden und abrunden 40"/>
            <p:cNvSpPr/>
            <p:nvPr/>
          </p:nvSpPr>
          <p:spPr bwMode="auto">
            <a:xfrm>
              <a:off x="6348155" y="4014066"/>
              <a:ext cx="1845205" cy="360040"/>
            </a:xfrm>
            <a:prstGeom prst="snipRoundRect">
              <a:avLst/>
            </a:prstGeom>
            <a:solidFill>
              <a:srgbClr val="FFFFCC"/>
            </a:solidFill>
            <a:ln w="9525" cap="flat" cmpd="sng" algn="ctr">
              <a:solidFill>
                <a:srgbClr val="E2001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413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6618185" y="4014065"/>
              <a:ext cx="13501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>
                  <a:solidFill>
                    <a:srgbClr val="5C6971"/>
                  </a:solidFill>
                </a:rPr>
                <a:t>Information</a:t>
              </a:r>
              <a:endParaRPr lang="de-DE" dirty="0">
                <a:solidFill>
                  <a:srgbClr val="5C6971"/>
                </a:solidFill>
              </a:endParaRPr>
            </a:p>
          </p:txBody>
        </p:sp>
        <p:grpSp>
          <p:nvGrpSpPr>
            <p:cNvPr id="9234" name="Gruppierung 9233"/>
            <p:cNvGrpSpPr/>
            <p:nvPr/>
          </p:nvGrpSpPr>
          <p:grpSpPr>
            <a:xfrm>
              <a:off x="6325235" y="4374105"/>
              <a:ext cx="1913130" cy="585065"/>
              <a:chOff x="294565" y="4689140"/>
              <a:chExt cx="1913130" cy="585065"/>
            </a:xfrm>
          </p:grpSpPr>
          <p:sp>
            <p:nvSpPr>
              <p:cNvPr id="58" name="Rechteck 57"/>
              <p:cNvSpPr/>
              <p:nvPr/>
            </p:nvSpPr>
            <p:spPr bwMode="auto">
              <a:xfrm>
                <a:off x="317485" y="4689140"/>
                <a:ext cx="1845205" cy="585065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rgbClr val="E2001A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ts val="413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  <p:cxnSp>
            <p:nvCxnSpPr>
              <p:cNvPr id="59" name="Gerade Verbindung 58"/>
              <p:cNvCxnSpPr/>
              <p:nvPr/>
            </p:nvCxnSpPr>
            <p:spPr bwMode="auto">
              <a:xfrm flipV="1">
                <a:off x="294565" y="5049180"/>
                <a:ext cx="1913130" cy="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E2001A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4" name="Rechteck 43"/>
            <p:cNvSpPr/>
            <p:nvPr/>
          </p:nvSpPr>
          <p:spPr>
            <a:xfrm>
              <a:off x="6573180" y="4374105"/>
              <a:ext cx="13501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>
                  <a:solidFill>
                    <a:srgbClr val="5C6971"/>
                  </a:solidFill>
                </a:rPr>
                <a:t>Redundanz</a:t>
              </a:r>
              <a:endParaRPr lang="de-DE" dirty="0">
                <a:solidFill>
                  <a:srgbClr val="5C6971"/>
                </a:solidFill>
              </a:endParaRPr>
            </a:p>
          </p:txBody>
        </p:sp>
      </p:grpSp>
      <p:sp>
        <p:nvSpPr>
          <p:cNvPr id="67" name="Rechteck 66"/>
          <p:cNvSpPr/>
          <p:nvPr/>
        </p:nvSpPr>
        <p:spPr>
          <a:xfrm>
            <a:off x="7653300" y="5229200"/>
            <a:ext cx="1467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Übertragung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>
          <a:xfrm>
            <a:off x="6168135" y="5679250"/>
            <a:ext cx="2295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>
                <a:solidFill>
                  <a:srgbClr val="5C6971"/>
                </a:solidFill>
              </a:rPr>
              <a:t>Kanal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70" name="Pfeil nach rechts 69"/>
          <p:cNvSpPr/>
          <p:nvPr/>
        </p:nvSpPr>
        <p:spPr bwMode="auto">
          <a:xfrm rot="5400000">
            <a:off x="7023229" y="5094186"/>
            <a:ext cx="585066" cy="495055"/>
          </a:xfrm>
          <a:prstGeom prst="rightArrow">
            <a:avLst/>
          </a:prstGeom>
          <a:solidFill>
            <a:srgbClr val="FFAF52"/>
          </a:solidFill>
          <a:ln w="9525" cap="flat" cmpd="sng" algn="ctr">
            <a:solidFill>
              <a:srgbClr val="E200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387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4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Informationstheorie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Einführung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Information und Wahrscheinlichkeit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Entropie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Entscheidungsgehalt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Redundanz</a:t>
            </a:r>
          </a:p>
          <a:p>
            <a:pPr marL="0" indent="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7850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5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smtClean="0"/>
              <a:t>Information und </a:t>
            </a:r>
            <a:r>
              <a:rPr lang="en-US" dirty="0" err="1" smtClean="0"/>
              <a:t>Wahrscheinlichkeit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77900"/>
            <a:ext cx="8534400" cy="4971380"/>
          </a:xfrm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Würfelexperiment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Clr>
                <a:srgbClr val="E2001A"/>
              </a:buClr>
              <a:buSzTx/>
              <a:buNone/>
            </a:pPr>
            <a:r>
              <a:rPr lang="en-US" sz="1800" dirty="0" err="1" smtClean="0"/>
              <a:t>Beispiel</a:t>
            </a:r>
            <a:r>
              <a:rPr lang="en-US" sz="1800" dirty="0" smtClean="0"/>
              <a:t>: </a:t>
            </a:r>
          </a:p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smtClean="0"/>
              <a:t>fairer </a:t>
            </a:r>
            <a:r>
              <a:rPr lang="en-US" sz="1800" dirty="0" err="1" smtClean="0"/>
              <a:t>Würfel</a:t>
            </a:r>
            <a:r>
              <a:rPr lang="en-US" sz="1800" dirty="0"/>
              <a:t>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xi</a:t>
            </a:r>
            <a:r>
              <a:rPr lang="en-US" sz="1800" dirty="0" smtClean="0"/>
              <a:t> = 1/6, </a:t>
            </a:r>
          </a:p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smtClean="0"/>
              <a:t>2 </a:t>
            </a:r>
            <a:r>
              <a:rPr lang="en-US" sz="1800" dirty="0" err="1" smtClean="0"/>
              <a:t>Würfe</a:t>
            </a:r>
            <a:r>
              <a:rPr lang="en-US" sz="1800" dirty="0" smtClean="0"/>
              <a:t>: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xi,xj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= p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* p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= 1/36</a:t>
            </a:r>
          </a:p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sz="1800" dirty="0" err="1"/>
              <a:t>a</a:t>
            </a:r>
            <a:r>
              <a:rPr lang="en-US" sz="1800" dirty="0" err="1" smtClean="0"/>
              <a:t>llgemein</a:t>
            </a:r>
            <a:r>
              <a:rPr lang="en-US" sz="1800" dirty="0" smtClean="0"/>
              <a:t>: </a:t>
            </a:r>
            <a:r>
              <a:rPr lang="en-US" sz="1800" dirty="0" err="1"/>
              <a:t>p</a:t>
            </a:r>
            <a:r>
              <a:rPr lang="en-US" sz="1800" baseline="-25000" dirty="0" err="1"/>
              <a:t>xi,xj</a:t>
            </a:r>
            <a:r>
              <a:rPr lang="en-US" sz="1800" baseline="-25000" dirty="0"/>
              <a:t> </a:t>
            </a:r>
            <a:r>
              <a:rPr lang="en-US" sz="1800" dirty="0"/>
              <a:t>=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xi</a:t>
            </a:r>
            <a:r>
              <a:rPr lang="en-US" sz="1800" dirty="0" smtClean="0"/>
              <a:t> </a:t>
            </a:r>
            <a:r>
              <a:rPr lang="en-US" sz="1800" dirty="0"/>
              <a:t>*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xj</a:t>
            </a:r>
            <a:endParaRPr lang="en-US" sz="1800" dirty="0"/>
          </a:p>
          <a:p>
            <a:pPr marL="0" indent="0">
              <a:lnSpc>
                <a:spcPct val="150000"/>
              </a:lnSpc>
              <a:buClr>
                <a:srgbClr val="E2001A"/>
              </a:buClr>
              <a:buSzTx/>
              <a:buNone/>
            </a:pPr>
            <a:endParaRPr lang="en-US" sz="1800" dirty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en-US" dirty="0" smtClean="0"/>
          </a:p>
        </p:txBody>
      </p:sp>
      <p:sp>
        <p:nvSpPr>
          <p:cNvPr id="6" name="Legende mit Pfeil nach rechts 5"/>
          <p:cNvSpPr/>
          <p:nvPr/>
        </p:nvSpPr>
        <p:spPr bwMode="auto">
          <a:xfrm>
            <a:off x="857545" y="1898830"/>
            <a:ext cx="1350150" cy="1170130"/>
          </a:xfrm>
          <a:prstGeom prst="rightArrowCallout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22530" y="3158970"/>
            <a:ext cx="2835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Zeichenquelle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127575" y="2168860"/>
            <a:ext cx="405045" cy="675075"/>
            <a:chOff x="130" y="1791"/>
            <a:chExt cx="482" cy="823"/>
          </a:xfrm>
        </p:grpSpPr>
        <p:sp>
          <p:nvSpPr>
            <p:cNvPr id="10" name="Oval 77"/>
            <p:cNvSpPr>
              <a:spLocks noChangeArrowheads="1"/>
            </p:cNvSpPr>
            <p:nvPr/>
          </p:nvSpPr>
          <p:spPr bwMode="auto">
            <a:xfrm>
              <a:off x="215" y="1791"/>
              <a:ext cx="226" cy="1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78"/>
            <p:cNvSpPr>
              <a:spLocks noChangeShapeType="1"/>
            </p:cNvSpPr>
            <p:nvPr/>
          </p:nvSpPr>
          <p:spPr bwMode="auto">
            <a:xfrm>
              <a:off x="329" y="1990"/>
              <a:ext cx="0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79"/>
            <p:cNvSpPr>
              <a:spLocks noChangeShapeType="1"/>
            </p:cNvSpPr>
            <p:nvPr/>
          </p:nvSpPr>
          <p:spPr bwMode="auto">
            <a:xfrm>
              <a:off x="329" y="2330"/>
              <a:ext cx="17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" name="Line 80"/>
            <p:cNvSpPr>
              <a:spLocks noChangeShapeType="1"/>
            </p:cNvSpPr>
            <p:nvPr/>
          </p:nvSpPr>
          <p:spPr bwMode="auto">
            <a:xfrm>
              <a:off x="499" y="2443"/>
              <a:ext cx="11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 flipH="1">
              <a:off x="300" y="2330"/>
              <a:ext cx="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" name="Line 82"/>
            <p:cNvSpPr>
              <a:spLocks noChangeShapeType="1"/>
            </p:cNvSpPr>
            <p:nvPr/>
          </p:nvSpPr>
          <p:spPr bwMode="auto">
            <a:xfrm flipH="1">
              <a:off x="187" y="2472"/>
              <a:ext cx="112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>
              <a:off x="130" y="2160"/>
              <a:ext cx="8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" name="Line 84"/>
            <p:cNvSpPr>
              <a:spLocks noChangeShapeType="1"/>
            </p:cNvSpPr>
            <p:nvPr/>
          </p:nvSpPr>
          <p:spPr bwMode="auto">
            <a:xfrm flipV="1">
              <a:off x="130" y="2075"/>
              <a:ext cx="199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" name="Line 85"/>
            <p:cNvSpPr>
              <a:spLocks noChangeShapeType="1"/>
            </p:cNvSpPr>
            <p:nvPr/>
          </p:nvSpPr>
          <p:spPr bwMode="auto">
            <a:xfrm>
              <a:off x="329" y="2075"/>
              <a:ext cx="141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86"/>
            <p:cNvSpPr>
              <a:spLocks noChangeShapeType="1"/>
            </p:cNvSpPr>
            <p:nvPr/>
          </p:nvSpPr>
          <p:spPr bwMode="auto">
            <a:xfrm>
              <a:off x="470" y="2132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</p:grpSp>
      <p:pic>
        <p:nvPicPr>
          <p:cNvPr id="2" name="Bild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2730" y="2033845"/>
            <a:ext cx="1776344" cy="1027319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>
            <a:off x="4727975" y="1988840"/>
            <a:ext cx="4275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Zeichenvorrat: X ={ x</a:t>
            </a:r>
            <a:r>
              <a:rPr lang="de-DE" baseline="-25000" dirty="0" smtClean="0">
                <a:solidFill>
                  <a:srgbClr val="5C6971"/>
                </a:solidFill>
              </a:rPr>
              <a:t>1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2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3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4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5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6</a:t>
            </a:r>
            <a:r>
              <a:rPr lang="de-DE" dirty="0" smtClean="0">
                <a:solidFill>
                  <a:srgbClr val="5C6971"/>
                </a:solidFill>
              </a:rPr>
              <a:t>}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727974" y="2483895"/>
            <a:ext cx="4635515" cy="699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5C6971"/>
                </a:solidFill>
              </a:rPr>
              <a:t>W</a:t>
            </a:r>
            <a:r>
              <a:rPr lang="de-DE" dirty="0" smtClean="0">
                <a:solidFill>
                  <a:srgbClr val="5C6971"/>
                </a:solidFill>
              </a:rPr>
              <a:t>ahrscheinlichkeiten: </a:t>
            </a:r>
          </a:p>
          <a:p>
            <a:r>
              <a:rPr lang="de-DE" dirty="0">
                <a:solidFill>
                  <a:srgbClr val="5C6971"/>
                </a:solidFill>
              </a:rPr>
              <a:t>	</a:t>
            </a:r>
            <a:r>
              <a:rPr lang="de-DE" dirty="0" smtClean="0">
                <a:solidFill>
                  <a:srgbClr val="5C6971"/>
                </a:solidFill>
              </a:rPr>
              <a:t>	p</a:t>
            </a:r>
            <a:r>
              <a:rPr lang="de-DE" baseline="-25000" dirty="0" smtClean="0">
                <a:solidFill>
                  <a:srgbClr val="5C6971"/>
                </a:solidFill>
              </a:rPr>
              <a:t>x1</a:t>
            </a:r>
            <a:r>
              <a:rPr lang="de-DE" dirty="0" smtClean="0">
                <a:solidFill>
                  <a:srgbClr val="5C6971"/>
                </a:solidFill>
              </a:rPr>
              <a:t>, p</a:t>
            </a:r>
            <a:r>
              <a:rPr lang="de-DE" baseline="-25000" dirty="0" smtClean="0">
                <a:solidFill>
                  <a:srgbClr val="5C6971"/>
                </a:solidFill>
              </a:rPr>
              <a:t>x2</a:t>
            </a:r>
            <a:r>
              <a:rPr lang="de-DE" dirty="0" smtClean="0">
                <a:solidFill>
                  <a:srgbClr val="5C6971"/>
                </a:solidFill>
              </a:rPr>
              <a:t>, p</a:t>
            </a:r>
            <a:r>
              <a:rPr lang="de-DE" baseline="-25000" dirty="0" smtClean="0">
                <a:solidFill>
                  <a:srgbClr val="5C6971"/>
                </a:solidFill>
              </a:rPr>
              <a:t>x3</a:t>
            </a:r>
            <a:r>
              <a:rPr lang="de-DE" dirty="0" smtClean="0">
                <a:solidFill>
                  <a:srgbClr val="5C6971"/>
                </a:solidFill>
              </a:rPr>
              <a:t>, p</a:t>
            </a:r>
            <a:r>
              <a:rPr lang="de-DE" baseline="-25000" dirty="0" smtClean="0">
                <a:solidFill>
                  <a:srgbClr val="5C6971"/>
                </a:solidFill>
              </a:rPr>
              <a:t>x4</a:t>
            </a:r>
            <a:r>
              <a:rPr lang="de-DE" dirty="0" smtClean="0">
                <a:solidFill>
                  <a:srgbClr val="5C6971"/>
                </a:solidFill>
              </a:rPr>
              <a:t>, p</a:t>
            </a:r>
            <a:r>
              <a:rPr lang="de-DE" baseline="-25000" dirty="0" smtClean="0">
                <a:solidFill>
                  <a:srgbClr val="5C6971"/>
                </a:solidFill>
              </a:rPr>
              <a:t>x5</a:t>
            </a:r>
            <a:r>
              <a:rPr lang="de-DE" dirty="0" smtClean="0">
                <a:solidFill>
                  <a:srgbClr val="5C6971"/>
                </a:solidFill>
              </a:rPr>
              <a:t>, p</a:t>
            </a:r>
            <a:r>
              <a:rPr lang="de-DE" baseline="-25000" dirty="0" smtClean="0">
                <a:solidFill>
                  <a:srgbClr val="5C6971"/>
                </a:solidFill>
              </a:rPr>
              <a:t>x6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727975" y="3699030"/>
            <a:ext cx="4680521" cy="1837170"/>
          </a:xfrm>
          <a:prstGeom prst="rect">
            <a:avLst/>
          </a:prstGeom>
          <a:ln>
            <a:solidFill>
              <a:srgbClr val="E2001A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E2001A"/>
              </a:buClr>
              <a:buSzTx/>
            </a:pPr>
            <a:r>
              <a:rPr lang="en-US" dirty="0" err="1" smtClean="0"/>
              <a:t>Ideen</a:t>
            </a:r>
            <a:r>
              <a:rPr lang="en-US" dirty="0" smtClean="0"/>
              <a:t>: </a:t>
            </a:r>
          </a:p>
          <a:p>
            <a:pPr marL="342900" indent="-342900">
              <a:lnSpc>
                <a:spcPct val="150000"/>
              </a:lnSpc>
              <a:buClr>
                <a:srgbClr val="E2001A"/>
              </a:buClr>
              <a:buSzTx/>
              <a:buAutoNum type="arabicParenBoth"/>
            </a:pPr>
            <a:r>
              <a:rPr lang="en-US" dirty="0" err="1" smtClean="0"/>
              <a:t>Zufallsexperiment</a:t>
            </a:r>
            <a:r>
              <a:rPr lang="en-US" dirty="0" smtClean="0"/>
              <a:t> </a:t>
            </a:r>
            <a:r>
              <a:rPr lang="en-US" dirty="0" err="1" smtClean="0"/>
              <a:t>löst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ngewissheit</a:t>
            </a:r>
            <a:r>
              <a:rPr lang="en-US" dirty="0" smtClean="0"/>
              <a:t> auf, </a:t>
            </a:r>
            <a:r>
              <a:rPr lang="en-US" dirty="0" err="1" smtClean="0"/>
              <a:t>liefert</a:t>
            </a:r>
            <a:r>
              <a:rPr lang="en-US" dirty="0" smtClean="0"/>
              <a:t> also Information, </a:t>
            </a:r>
            <a:r>
              <a:rPr lang="en-US" dirty="0" err="1" smtClean="0"/>
              <a:t>d.h</a:t>
            </a:r>
            <a:r>
              <a:rPr lang="en-US" dirty="0" smtClean="0"/>
              <a:t>.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xi</a:t>
            </a:r>
            <a:r>
              <a:rPr lang="en-US" dirty="0"/>
              <a:t> </a:t>
            </a:r>
            <a:r>
              <a:rPr lang="en-US" dirty="0" smtClean="0"/>
              <a:t>～ 1/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xi</a:t>
            </a:r>
            <a:endParaRPr lang="en-US" baseline="-25000" dirty="0" smtClean="0"/>
          </a:p>
          <a:p>
            <a:pPr marL="342900" indent="-342900">
              <a:lnSpc>
                <a:spcPct val="150000"/>
              </a:lnSpc>
              <a:buClr>
                <a:srgbClr val="E2001A"/>
              </a:buClr>
              <a:buSzTx/>
              <a:buAutoNum type="arabicParenBoth"/>
            </a:pPr>
            <a:r>
              <a:rPr lang="en-US" dirty="0" smtClean="0"/>
              <a:t>Information </a:t>
            </a:r>
            <a:r>
              <a:rPr lang="en-US" dirty="0" err="1" smtClean="0"/>
              <a:t>bei</a:t>
            </a:r>
            <a:r>
              <a:rPr lang="en-US" dirty="0" smtClean="0"/>
              <a:t> 2 </a:t>
            </a:r>
            <a:r>
              <a:rPr lang="en-US" dirty="0" err="1" smtClean="0"/>
              <a:t>Würfen</a:t>
            </a:r>
            <a:r>
              <a:rPr lang="en-US" dirty="0" smtClean="0"/>
              <a:t>: I</a:t>
            </a:r>
            <a:r>
              <a:rPr lang="en-US" baseline="-25000" dirty="0" smtClean="0"/>
              <a:t>x1,x2 </a:t>
            </a:r>
            <a:r>
              <a:rPr lang="en-US" dirty="0" smtClean="0"/>
              <a:t>= I</a:t>
            </a:r>
            <a:r>
              <a:rPr lang="en-US" baseline="-25000" dirty="0" smtClean="0"/>
              <a:t>x1</a:t>
            </a:r>
            <a:r>
              <a:rPr lang="en-US" dirty="0" smtClean="0"/>
              <a:t> + I</a:t>
            </a:r>
            <a:r>
              <a:rPr lang="en-US" baseline="-25000" dirty="0" smtClean="0"/>
              <a:t>x2</a:t>
            </a:r>
            <a:endParaRPr lang="en-US" baseline="-25000" dirty="0"/>
          </a:p>
        </p:txBody>
      </p:sp>
      <p:sp>
        <p:nvSpPr>
          <p:cNvPr id="5" name="Rechteck 4"/>
          <p:cNvSpPr/>
          <p:nvPr/>
        </p:nvSpPr>
        <p:spPr>
          <a:xfrm>
            <a:off x="1653117" y="-83065"/>
            <a:ext cx="351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6298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6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smtClean="0"/>
              <a:t>Information und </a:t>
            </a:r>
            <a:r>
              <a:rPr lang="en-US" dirty="0" err="1" smtClean="0"/>
              <a:t>Wahrscheinlichkeit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smtClean="0"/>
              <a:t>Information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Zeichens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Definition: </a:t>
            </a:r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err="1" smtClean="0"/>
              <a:t>Masseinheit</a:t>
            </a:r>
            <a:r>
              <a:rPr lang="de-DE" sz="1800" dirty="0" smtClean="0"/>
              <a:t>:       </a:t>
            </a:r>
            <a:r>
              <a:rPr lang="de-DE" sz="1800" dirty="0" err="1" smtClean="0"/>
              <a:t>bit</a:t>
            </a:r>
            <a:endParaRPr lang="de-DE" sz="1800" dirty="0" smtClean="0"/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Beispiele: </a:t>
            </a:r>
          </a:p>
          <a:p>
            <a:pPr marL="1033462" lvl="1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binäres Zeichen X={0, 1}: </a:t>
            </a:r>
            <a:r>
              <a:rPr lang="de-DE" sz="1800" dirty="0" err="1" smtClean="0"/>
              <a:t>p</a:t>
            </a:r>
            <a:r>
              <a:rPr lang="de-DE" sz="1800" baseline="-25000" dirty="0" err="1" smtClean="0"/>
              <a:t>xi</a:t>
            </a:r>
            <a:r>
              <a:rPr lang="de-DE" sz="1800" dirty="0" smtClean="0"/>
              <a:t> = 2</a:t>
            </a:r>
            <a:r>
              <a:rPr lang="de-DE" sz="1800" baseline="30000" dirty="0" smtClean="0"/>
              <a:t>-1</a:t>
            </a:r>
            <a:r>
              <a:rPr lang="de-DE" sz="1800" dirty="0" smtClean="0"/>
              <a:t> =&gt; Information = 1 </a:t>
            </a:r>
            <a:r>
              <a:rPr lang="de-DE" sz="1800" dirty="0" err="1" smtClean="0"/>
              <a:t>bit</a:t>
            </a:r>
            <a:endParaRPr lang="de-DE" sz="1800" dirty="0" smtClean="0"/>
          </a:p>
          <a:p>
            <a:pPr marL="1033462" lvl="1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hexadezimales Zeichen: ?</a:t>
            </a:r>
          </a:p>
          <a:p>
            <a:pPr marL="1033462" lvl="1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dezimales Zeichen?</a:t>
            </a:r>
          </a:p>
          <a:p>
            <a:pPr marL="1033462" lvl="1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Würfel?</a:t>
            </a:r>
          </a:p>
          <a:p>
            <a:pPr marL="1033462" lvl="1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sz="1800" dirty="0" smtClean="0"/>
              <a:t>Zeichen im BDC-Format?</a:t>
            </a:r>
          </a:p>
        </p:txBody>
      </p:sp>
      <p:sp>
        <p:nvSpPr>
          <p:cNvPr id="2" name="Rechteck 1"/>
          <p:cNvSpPr/>
          <p:nvPr/>
        </p:nvSpPr>
        <p:spPr>
          <a:xfrm>
            <a:off x="3062790" y="1628800"/>
            <a:ext cx="2365401" cy="484748"/>
          </a:xfrm>
          <a:prstGeom prst="rect">
            <a:avLst/>
          </a:prstGeom>
          <a:ln>
            <a:solidFill>
              <a:srgbClr val="E2001A"/>
            </a:solidFill>
          </a:ln>
        </p:spPr>
        <p:txBody>
          <a:bodyPr wrap="none">
            <a:spAutoFit/>
          </a:bodyPr>
          <a:lstStyle/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dirty="0" err="1"/>
              <a:t>I</a:t>
            </a:r>
            <a:r>
              <a:rPr lang="de-DE" baseline="-25000" dirty="0" err="1"/>
              <a:t>xi</a:t>
            </a:r>
            <a:r>
              <a:rPr lang="de-DE" dirty="0"/>
              <a:t> = </a:t>
            </a:r>
            <a:r>
              <a:rPr lang="de-DE" dirty="0" err="1"/>
              <a:t>ld</a:t>
            </a:r>
            <a:r>
              <a:rPr lang="de-DE" dirty="0"/>
              <a:t>(1/</a:t>
            </a:r>
            <a:r>
              <a:rPr lang="de-DE" dirty="0" err="1"/>
              <a:t>p</a:t>
            </a:r>
            <a:r>
              <a:rPr lang="de-DE" baseline="-25000" dirty="0" err="1"/>
              <a:t>xi</a:t>
            </a:r>
            <a:r>
              <a:rPr lang="de-DE" dirty="0"/>
              <a:t>) = - </a:t>
            </a:r>
            <a:r>
              <a:rPr lang="de-DE" dirty="0" err="1"/>
              <a:t>ld</a:t>
            </a:r>
            <a:r>
              <a:rPr lang="de-DE" dirty="0"/>
              <a:t>(</a:t>
            </a:r>
            <a:r>
              <a:rPr lang="de-DE" dirty="0" err="1"/>
              <a:t>p</a:t>
            </a:r>
            <a:r>
              <a:rPr lang="de-DE" baseline="-25000" dirty="0" err="1"/>
              <a:t>xi</a:t>
            </a:r>
            <a:r>
              <a:rPr lang="de-D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226298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7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Informationstheorie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Einführung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Information und Wahrscheinlichkeit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Entropie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Entscheidungsgehalt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Redundanz</a:t>
            </a:r>
          </a:p>
          <a:p>
            <a:pPr marL="0" indent="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7850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8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Entropie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77900"/>
            <a:ext cx="8534400" cy="785915"/>
          </a:xfrm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Informationsgehalt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Zeichenquelle</a:t>
            </a:r>
            <a:endParaRPr lang="en-US" dirty="0" smtClean="0"/>
          </a:p>
        </p:txBody>
      </p:sp>
      <p:sp>
        <p:nvSpPr>
          <p:cNvPr id="6" name="Legende mit Pfeil nach rechts 5"/>
          <p:cNvSpPr/>
          <p:nvPr/>
        </p:nvSpPr>
        <p:spPr bwMode="auto">
          <a:xfrm>
            <a:off x="857545" y="1898830"/>
            <a:ext cx="1350150" cy="1170130"/>
          </a:xfrm>
          <a:prstGeom prst="rightArrowCallout">
            <a:avLst/>
          </a:prstGeom>
          <a:solidFill>
            <a:srgbClr val="C3C1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22530" y="3158970"/>
            <a:ext cx="2835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Zeichenquelle</a:t>
            </a:r>
            <a:endParaRPr lang="de-DE" dirty="0">
              <a:solidFill>
                <a:srgbClr val="5C6971"/>
              </a:solidFill>
            </a:endParaRP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127575" y="2168860"/>
            <a:ext cx="405045" cy="675075"/>
            <a:chOff x="130" y="1791"/>
            <a:chExt cx="482" cy="823"/>
          </a:xfrm>
        </p:grpSpPr>
        <p:sp>
          <p:nvSpPr>
            <p:cNvPr id="10" name="Oval 77"/>
            <p:cNvSpPr>
              <a:spLocks noChangeArrowheads="1"/>
            </p:cNvSpPr>
            <p:nvPr/>
          </p:nvSpPr>
          <p:spPr bwMode="auto">
            <a:xfrm>
              <a:off x="215" y="1791"/>
              <a:ext cx="226" cy="1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78"/>
            <p:cNvSpPr>
              <a:spLocks noChangeShapeType="1"/>
            </p:cNvSpPr>
            <p:nvPr/>
          </p:nvSpPr>
          <p:spPr bwMode="auto">
            <a:xfrm>
              <a:off x="329" y="1990"/>
              <a:ext cx="0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79"/>
            <p:cNvSpPr>
              <a:spLocks noChangeShapeType="1"/>
            </p:cNvSpPr>
            <p:nvPr/>
          </p:nvSpPr>
          <p:spPr bwMode="auto">
            <a:xfrm>
              <a:off x="329" y="2330"/>
              <a:ext cx="17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" name="Line 80"/>
            <p:cNvSpPr>
              <a:spLocks noChangeShapeType="1"/>
            </p:cNvSpPr>
            <p:nvPr/>
          </p:nvSpPr>
          <p:spPr bwMode="auto">
            <a:xfrm>
              <a:off x="499" y="2443"/>
              <a:ext cx="11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 flipH="1">
              <a:off x="300" y="2330"/>
              <a:ext cx="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" name="Line 82"/>
            <p:cNvSpPr>
              <a:spLocks noChangeShapeType="1"/>
            </p:cNvSpPr>
            <p:nvPr/>
          </p:nvSpPr>
          <p:spPr bwMode="auto">
            <a:xfrm flipH="1">
              <a:off x="187" y="2472"/>
              <a:ext cx="112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" name="Line 83"/>
            <p:cNvSpPr>
              <a:spLocks noChangeShapeType="1"/>
            </p:cNvSpPr>
            <p:nvPr/>
          </p:nvSpPr>
          <p:spPr bwMode="auto">
            <a:xfrm>
              <a:off x="130" y="2160"/>
              <a:ext cx="8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" name="Line 84"/>
            <p:cNvSpPr>
              <a:spLocks noChangeShapeType="1"/>
            </p:cNvSpPr>
            <p:nvPr/>
          </p:nvSpPr>
          <p:spPr bwMode="auto">
            <a:xfrm flipV="1">
              <a:off x="130" y="2075"/>
              <a:ext cx="199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" name="Line 85"/>
            <p:cNvSpPr>
              <a:spLocks noChangeShapeType="1"/>
            </p:cNvSpPr>
            <p:nvPr/>
          </p:nvSpPr>
          <p:spPr bwMode="auto">
            <a:xfrm>
              <a:off x="329" y="2075"/>
              <a:ext cx="141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86"/>
            <p:cNvSpPr>
              <a:spLocks noChangeShapeType="1"/>
            </p:cNvSpPr>
            <p:nvPr/>
          </p:nvSpPr>
          <p:spPr bwMode="auto">
            <a:xfrm>
              <a:off x="470" y="2132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" name="Rechteck 1"/>
          <p:cNvSpPr/>
          <p:nvPr/>
        </p:nvSpPr>
        <p:spPr>
          <a:xfrm>
            <a:off x="2567735" y="3609020"/>
            <a:ext cx="5715635" cy="1890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</a:pPr>
            <a:r>
              <a:rPr lang="de-DE" dirty="0"/>
              <a:t>Definition</a:t>
            </a:r>
            <a:r>
              <a:rPr lang="de-DE" dirty="0" smtClean="0"/>
              <a:t>: Entropie  </a:t>
            </a:r>
            <a:endParaRPr lang="de-DE" dirty="0"/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  <a:buFont typeface="Arial"/>
              <a:buChar char="•"/>
            </a:pPr>
            <a:r>
              <a:rPr lang="de-DE" dirty="0" smtClean="0"/>
              <a:t>Informationsgehalt der Quelle =</a:t>
            </a:r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  <a:buFont typeface="Arial"/>
              <a:buChar char="•"/>
            </a:pPr>
            <a:r>
              <a:rPr lang="de-DE" dirty="0" smtClean="0"/>
              <a:t>Information aller Zeichen</a:t>
            </a:r>
          </a:p>
          <a:p>
            <a:pPr marL="609600" indent="-609600">
              <a:lnSpc>
                <a:spcPct val="150000"/>
              </a:lnSpc>
              <a:buClr>
                <a:srgbClr val="E2001A"/>
              </a:buClr>
              <a:buSzTx/>
              <a:buFont typeface="Arial"/>
              <a:buChar char="•"/>
            </a:pPr>
            <a:r>
              <a:rPr lang="de-DE" dirty="0" smtClean="0"/>
              <a:t>gewichtet mit deren Wahrscheinlichkeit</a:t>
            </a:r>
          </a:p>
        </p:txBody>
      </p:sp>
      <p:sp>
        <p:nvSpPr>
          <p:cNvPr id="21" name="Rechteck 20"/>
          <p:cNvSpPr/>
          <p:nvPr/>
        </p:nvSpPr>
        <p:spPr>
          <a:xfrm>
            <a:off x="2702750" y="1853825"/>
            <a:ext cx="6210690" cy="1319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5C6971"/>
                </a:solidFill>
              </a:rPr>
              <a:t>Beispiel:</a:t>
            </a:r>
          </a:p>
          <a:p>
            <a:endParaRPr lang="de-DE" sz="600" dirty="0" smtClean="0">
              <a:solidFill>
                <a:srgbClr val="5C6971"/>
              </a:solidFill>
            </a:endParaRPr>
          </a:p>
          <a:p>
            <a:r>
              <a:rPr lang="de-DE" dirty="0" smtClean="0">
                <a:solidFill>
                  <a:srgbClr val="5C6971"/>
                </a:solidFill>
              </a:rPr>
              <a:t>Zeichenvorrat: X ={ x</a:t>
            </a:r>
            <a:r>
              <a:rPr lang="de-DE" baseline="-25000" dirty="0" smtClean="0">
                <a:solidFill>
                  <a:srgbClr val="5C6971"/>
                </a:solidFill>
              </a:rPr>
              <a:t>1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2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3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4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5</a:t>
            </a:r>
            <a:r>
              <a:rPr lang="de-DE" dirty="0" smtClean="0">
                <a:solidFill>
                  <a:srgbClr val="5C6971"/>
                </a:solidFill>
              </a:rPr>
              <a:t>, x</a:t>
            </a:r>
            <a:r>
              <a:rPr lang="de-DE" baseline="-25000" dirty="0" smtClean="0">
                <a:solidFill>
                  <a:srgbClr val="5C6971"/>
                </a:solidFill>
              </a:rPr>
              <a:t>6</a:t>
            </a:r>
            <a:r>
              <a:rPr lang="de-DE" dirty="0" smtClean="0">
                <a:solidFill>
                  <a:srgbClr val="5C6971"/>
                </a:solidFill>
              </a:rPr>
              <a:t>}</a:t>
            </a:r>
          </a:p>
          <a:p>
            <a:endParaRPr lang="de-DE" sz="600" dirty="0" smtClean="0">
              <a:solidFill>
                <a:srgbClr val="5C6971"/>
              </a:solidFill>
            </a:endParaRPr>
          </a:p>
          <a:p>
            <a:r>
              <a:rPr lang="de-DE" dirty="0">
                <a:solidFill>
                  <a:srgbClr val="5C6971"/>
                </a:solidFill>
              </a:rPr>
              <a:t>Wahrscheinlichkeiten: p</a:t>
            </a:r>
            <a:r>
              <a:rPr lang="de-DE" baseline="-25000" dirty="0">
                <a:solidFill>
                  <a:srgbClr val="5C6971"/>
                </a:solidFill>
              </a:rPr>
              <a:t>x1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x2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x3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x4</a:t>
            </a:r>
            <a:r>
              <a:rPr lang="de-DE" dirty="0">
                <a:solidFill>
                  <a:srgbClr val="5C6971"/>
                </a:solidFill>
              </a:rPr>
              <a:t>, p</a:t>
            </a:r>
            <a:r>
              <a:rPr lang="de-DE" baseline="-25000" dirty="0">
                <a:solidFill>
                  <a:srgbClr val="5C6971"/>
                </a:solidFill>
              </a:rPr>
              <a:t>x5</a:t>
            </a:r>
            <a:r>
              <a:rPr lang="de-DE" dirty="0">
                <a:solidFill>
                  <a:srgbClr val="5C6971"/>
                </a:solidFill>
              </a:rPr>
              <a:t>, </a:t>
            </a:r>
            <a:r>
              <a:rPr lang="de-DE" dirty="0" smtClean="0">
                <a:solidFill>
                  <a:srgbClr val="5C6971"/>
                </a:solidFill>
              </a:rPr>
              <a:t>p</a:t>
            </a:r>
            <a:r>
              <a:rPr lang="de-DE" baseline="-25000" dirty="0" smtClean="0">
                <a:solidFill>
                  <a:srgbClr val="5C6971"/>
                </a:solidFill>
              </a:rPr>
              <a:t>x6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772980" y="3699030"/>
            <a:ext cx="2895406" cy="369332"/>
          </a:xfrm>
          <a:prstGeom prst="rect">
            <a:avLst/>
          </a:prstGeom>
          <a:ln>
            <a:solidFill>
              <a:srgbClr val="E2001A"/>
            </a:solidFill>
          </a:ln>
        </p:spPr>
        <p:txBody>
          <a:bodyPr wrap="none">
            <a:spAutoFit/>
          </a:bodyPr>
          <a:lstStyle/>
          <a:p>
            <a:r>
              <a:rPr lang="de-DE" dirty="0"/>
              <a:t>H(X) =  ∑ </a:t>
            </a:r>
            <a:r>
              <a:rPr lang="de-DE" dirty="0" err="1"/>
              <a:t>p</a:t>
            </a:r>
            <a:r>
              <a:rPr lang="de-DE" baseline="-25000" dirty="0" err="1"/>
              <a:t>i</a:t>
            </a:r>
            <a:r>
              <a:rPr lang="de-DE" dirty="0"/>
              <a:t> </a:t>
            </a:r>
            <a:r>
              <a:rPr lang="de-DE" dirty="0" err="1"/>
              <a:t>I</a:t>
            </a:r>
            <a:r>
              <a:rPr lang="de-DE" baseline="-25000" dirty="0" err="1"/>
              <a:t>i</a:t>
            </a:r>
            <a:r>
              <a:rPr lang="de-DE" dirty="0"/>
              <a:t> = - ∑ </a:t>
            </a:r>
            <a:r>
              <a:rPr lang="de-DE" dirty="0" err="1"/>
              <a:t>p</a:t>
            </a:r>
            <a:r>
              <a:rPr lang="de-DE" baseline="-25000" dirty="0" err="1"/>
              <a:t>i</a:t>
            </a:r>
            <a:r>
              <a:rPr lang="de-DE" dirty="0"/>
              <a:t> </a:t>
            </a:r>
            <a:r>
              <a:rPr lang="de-DE" dirty="0" err="1"/>
              <a:t>ld</a:t>
            </a:r>
            <a:r>
              <a:rPr lang="de-DE" dirty="0"/>
              <a:t>(</a:t>
            </a:r>
            <a:r>
              <a:rPr lang="de-DE" dirty="0" err="1"/>
              <a:t>p</a:t>
            </a:r>
            <a:r>
              <a:rPr lang="de-DE" baseline="-25000" dirty="0" err="1"/>
              <a:t>i</a:t>
            </a:r>
            <a:r>
              <a:rPr lang="de-DE" dirty="0"/>
              <a:t>)</a:t>
            </a:r>
          </a:p>
        </p:txBody>
      </p:sp>
      <p:grpSp>
        <p:nvGrpSpPr>
          <p:cNvPr id="4" name="Gruppierung 3"/>
          <p:cNvGrpSpPr/>
          <p:nvPr/>
        </p:nvGrpSpPr>
        <p:grpSpPr>
          <a:xfrm>
            <a:off x="8148355" y="4689140"/>
            <a:ext cx="1134145" cy="999402"/>
            <a:chOff x="8148355" y="4959170"/>
            <a:chExt cx="1134145" cy="999402"/>
          </a:xfrm>
        </p:grpSpPr>
        <p:pic>
          <p:nvPicPr>
            <p:cNvPr id="24" name="Bild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8375" y="4959170"/>
              <a:ext cx="715025" cy="669770"/>
            </a:xfrm>
            <a:prstGeom prst="rect">
              <a:avLst/>
            </a:prstGeom>
          </p:spPr>
        </p:pic>
        <p:sp>
          <p:nvSpPr>
            <p:cNvPr id="27" name="Textfeld 26"/>
            <p:cNvSpPr txBox="1"/>
            <p:nvPr/>
          </p:nvSpPr>
          <p:spPr>
            <a:xfrm>
              <a:off x="8148355" y="5589240"/>
              <a:ext cx="1134145" cy="369332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Ü4.6 -.12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9226298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54324"/>
            <a:ext cx="284163" cy="313175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9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Informationstheorie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Einführung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Information und Wahrscheinlichkeit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Entropie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Entscheidungsgehalt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Redundanz</a:t>
            </a:r>
          </a:p>
          <a:p>
            <a:pPr marL="0" indent="0">
              <a:lnSpc>
                <a:spcPct val="150000"/>
              </a:lnSpc>
              <a:buClr>
                <a:srgbClr val="0000CC"/>
              </a:buClr>
              <a:buSzTx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7850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BFBFBF"/>
      </a:folHlink>
    </a:clrScheme>
    <a:fontScheme name="Leere Präsentation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13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13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456</Words>
  <Characters>0</Characters>
  <Application>Microsoft Macintosh PowerPoint</Application>
  <PresentationFormat>A4-Papier (210x297 mm)</PresentationFormat>
  <Lines>0</Lines>
  <Paragraphs>149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Leere Präsentation</vt:lpstr>
      <vt:lpstr>Kommunikationstechnik B  Teil 4 – Informationstheorie </vt:lpstr>
      <vt:lpstr>Inhalt</vt:lpstr>
      <vt:lpstr>Informationstheorie</vt:lpstr>
      <vt:lpstr>Inhalt</vt:lpstr>
      <vt:lpstr>Information und Wahrscheinlichkeit</vt:lpstr>
      <vt:lpstr>Information und Wahrscheinlichkeit</vt:lpstr>
      <vt:lpstr>Inhalt</vt:lpstr>
      <vt:lpstr>Entropie</vt:lpstr>
      <vt:lpstr>Inhalt</vt:lpstr>
      <vt:lpstr>Entscheidungsgehalt</vt:lpstr>
      <vt:lpstr>Inhalt</vt:lpstr>
      <vt:lpstr>Redundanz</vt:lpstr>
      <vt:lpstr>Kommunikationstechnik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Stephan Rupp</dc:creator>
  <cp:keywords/>
  <dc:description/>
  <cp:lastModifiedBy>Stephan Rupp</cp:lastModifiedBy>
  <cp:revision>251</cp:revision>
  <cp:lastPrinted>2014-03-19T20:35:16Z</cp:lastPrinted>
  <dcterms:modified xsi:type="dcterms:W3CDTF">2014-04-19T17:50:17Z</dcterms:modified>
</cp:coreProperties>
</file>