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15" r:id="rId67"/>
    <p:sldId id="316" r:id="rId68"/>
    <p:sldId id="317" r:id="rId69"/>
    <p:sldId id="318" r:id="rId70"/>
    <p:sldId id="319" r:id="rId71"/>
    <p:sldId id="320" r:id="rId72"/>
    <p:sldId id="321" r:id="rId73"/>
    <p:sldId id="322" r:id="rId74"/>
    <p:sldId id="323" r:id="rId75"/>
    <p:sldId id="324" r:id="rId76"/>
  </p:sldIdLst>
  <p:sldSz cx="10160000" cy="7620000"/>
  <p:notesSz cx="6858000" cy="9144000"/>
  <p:defaultTextStyle>
    <a:lvl1pPr algn="ctr" defTabSz="457200">
      <a:defRPr sz="3200">
        <a:latin typeface="+mn-lt"/>
        <a:ea typeface="+mn-ea"/>
        <a:cs typeface="+mn-cs"/>
        <a:sym typeface="Gill Sans"/>
      </a:defRPr>
    </a:lvl1pPr>
    <a:lvl2pPr indent="266700" algn="ctr" defTabSz="457200">
      <a:defRPr sz="3200">
        <a:latin typeface="+mn-lt"/>
        <a:ea typeface="+mn-ea"/>
        <a:cs typeface="+mn-cs"/>
        <a:sym typeface="Gill Sans"/>
      </a:defRPr>
    </a:lvl2pPr>
    <a:lvl3pPr indent="533400" algn="ctr" defTabSz="457200">
      <a:defRPr sz="3200">
        <a:latin typeface="+mn-lt"/>
        <a:ea typeface="+mn-ea"/>
        <a:cs typeface="+mn-cs"/>
        <a:sym typeface="Gill Sans"/>
      </a:defRPr>
    </a:lvl3pPr>
    <a:lvl4pPr indent="800100" algn="ctr" defTabSz="457200">
      <a:defRPr sz="3200">
        <a:latin typeface="+mn-lt"/>
        <a:ea typeface="+mn-ea"/>
        <a:cs typeface="+mn-cs"/>
        <a:sym typeface="Gill Sans"/>
      </a:defRPr>
    </a:lvl4pPr>
    <a:lvl5pPr indent="1066800" algn="ctr" defTabSz="457200">
      <a:defRPr sz="3200">
        <a:latin typeface="+mn-lt"/>
        <a:ea typeface="+mn-ea"/>
        <a:cs typeface="+mn-cs"/>
        <a:sym typeface="Gill Sans"/>
      </a:defRPr>
    </a:lvl5pPr>
    <a:lvl6pPr indent="1333500" algn="ctr" defTabSz="457200">
      <a:defRPr sz="3200">
        <a:latin typeface="+mn-lt"/>
        <a:ea typeface="+mn-ea"/>
        <a:cs typeface="+mn-cs"/>
        <a:sym typeface="Gill Sans"/>
      </a:defRPr>
    </a:lvl6pPr>
    <a:lvl7pPr indent="1612900" algn="ctr" defTabSz="457200">
      <a:defRPr sz="3200">
        <a:latin typeface="+mn-lt"/>
        <a:ea typeface="+mn-ea"/>
        <a:cs typeface="+mn-cs"/>
        <a:sym typeface="Gill Sans"/>
      </a:defRPr>
    </a:lvl7pPr>
    <a:lvl8pPr indent="1879600" algn="ctr" defTabSz="457200">
      <a:defRPr sz="3200">
        <a:latin typeface="+mn-lt"/>
        <a:ea typeface="+mn-ea"/>
        <a:cs typeface="+mn-cs"/>
        <a:sym typeface="Gill Sans"/>
      </a:defRPr>
    </a:lvl8pPr>
    <a:lvl9pPr indent="2146300" algn="ctr" defTabSz="457200">
      <a:defRPr sz="3200"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slide" Target="slides/slide49.xml"/><Relationship Id="rId57" Type="http://schemas.openxmlformats.org/officeDocument/2006/relationships/slide" Target="slides/slide50.xml"/><Relationship Id="rId58" Type="http://schemas.openxmlformats.org/officeDocument/2006/relationships/slide" Target="slides/slide51.xml"/><Relationship Id="rId59" Type="http://schemas.openxmlformats.org/officeDocument/2006/relationships/slide" Target="slides/slide52.xml"/><Relationship Id="rId60" Type="http://schemas.openxmlformats.org/officeDocument/2006/relationships/slide" Target="slides/slide53.xml"/><Relationship Id="rId61" Type="http://schemas.openxmlformats.org/officeDocument/2006/relationships/slide" Target="slides/slide54.xml"/><Relationship Id="rId62" Type="http://schemas.openxmlformats.org/officeDocument/2006/relationships/slide" Target="slides/slide55.xml"/><Relationship Id="rId63" Type="http://schemas.openxmlformats.org/officeDocument/2006/relationships/slide" Target="slides/slide56.xml"/><Relationship Id="rId64" Type="http://schemas.openxmlformats.org/officeDocument/2006/relationships/slide" Target="slides/slide57.xml"/><Relationship Id="rId65" Type="http://schemas.openxmlformats.org/officeDocument/2006/relationships/slide" Target="slides/slide58.xml"/><Relationship Id="rId66" Type="http://schemas.openxmlformats.org/officeDocument/2006/relationships/slide" Target="slides/slide59.xml"/><Relationship Id="rId67" Type="http://schemas.openxmlformats.org/officeDocument/2006/relationships/slide" Target="slides/slide60.xml"/><Relationship Id="rId68" Type="http://schemas.openxmlformats.org/officeDocument/2006/relationships/slide" Target="slides/slide61.xml"/><Relationship Id="rId69" Type="http://schemas.openxmlformats.org/officeDocument/2006/relationships/slide" Target="slides/slide62.xml"/><Relationship Id="rId70" Type="http://schemas.openxmlformats.org/officeDocument/2006/relationships/slide" Target="slides/slide63.xml"/><Relationship Id="rId71" Type="http://schemas.openxmlformats.org/officeDocument/2006/relationships/slide" Target="slides/slide64.xml"/><Relationship Id="rId72" Type="http://schemas.openxmlformats.org/officeDocument/2006/relationships/slide" Target="slides/slide65.xml"/><Relationship Id="rId73" Type="http://schemas.openxmlformats.org/officeDocument/2006/relationships/slide" Target="slides/slide66.xml"/><Relationship Id="rId74" Type="http://schemas.openxmlformats.org/officeDocument/2006/relationships/slide" Target="slides/slide67.xml"/><Relationship Id="rId75" Type="http://schemas.openxmlformats.org/officeDocument/2006/relationships/slide" Target="slides/slide68.xml"/><Relationship Id="rId76" Type="http://schemas.openxmlformats.org/officeDocument/2006/relationships/slide" Target="slides/slide69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defRPr sz="1600">
        <a:latin typeface="Lucida Grande"/>
        <a:ea typeface="Lucida Grande"/>
        <a:cs typeface="Lucida Grande"/>
        <a:sym typeface="Lucida Grande"/>
      </a:defRPr>
    </a:lvl1pPr>
    <a:lvl2pPr indent="228600" defTabSz="457200">
      <a:defRPr sz="1600">
        <a:latin typeface="Lucida Grande"/>
        <a:ea typeface="Lucida Grande"/>
        <a:cs typeface="Lucida Grande"/>
        <a:sym typeface="Lucida Grande"/>
      </a:defRPr>
    </a:lvl2pPr>
    <a:lvl3pPr indent="457200" defTabSz="457200">
      <a:defRPr sz="1600">
        <a:latin typeface="Lucida Grande"/>
        <a:ea typeface="Lucida Grande"/>
        <a:cs typeface="Lucida Grande"/>
        <a:sym typeface="Lucida Grande"/>
      </a:defRPr>
    </a:lvl3pPr>
    <a:lvl4pPr indent="685800" defTabSz="457200">
      <a:defRPr sz="1600">
        <a:latin typeface="Lucida Grande"/>
        <a:ea typeface="Lucida Grande"/>
        <a:cs typeface="Lucida Grande"/>
        <a:sym typeface="Lucida Grande"/>
      </a:defRPr>
    </a:lvl4pPr>
    <a:lvl5pPr indent="914400" defTabSz="457200">
      <a:defRPr sz="1600">
        <a:latin typeface="Lucida Grande"/>
        <a:ea typeface="Lucida Grande"/>
        <a:cs typeface="Lucida Grande"/>
        <a:sym typeface="Lucida Grande"/>
      </a:defRPr>
    </a:lvl5pPr>
    <a:lvl6pPr indent="1143000" defTabSz="457200">
      <a:defRPr sz="1600">
        <a:latin typeface="Lucida Grande"/>
        <a:ea typeface="Lucida Grande"/>
        <a:cs typeface="Lucida Grande"/>
        <a:sym typeface="Lucida Grande"/>
      </a:defRPr>
    </a:lvl6pPr>
    <a:lvl7pPr indent="1371600" defTabSz="457200">
      <a:defRPr sz="1600">
        <a:latin typeface="Lucida Grande"/>
        <a:ea typeface="Lucida Grande"/>
        <a:cs typeface="Lucida Grande"/>
        <a:sym typeface="Lucida Grande"/>
      </a:defRPr>
    </a:lvl7pPr>
    <a:lvl8pPr indent="1600200" defTabSz="457200">
      <a:defRPr sz="1600">
        <a:latin typeface="Lucida Grande"/>
        <a:ea typeface="Lucida Grande"/>
        <a:cs typeface="Lucida Grande"/>
        <a:sym typeface="Lucida Grande"/>
      </a:defRPr>
    </a:lvl8pPr>
    <a:lvl9pPr indent="1828800" defTabSz="457200">
      <a:defRPr sz="16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  <a:lvl2pPr marL="0" indent="0" algn="ctr">
              <a:spcBef>
                <a:spcPts val="0"/>
              </a:spcBef>
              <a:buSzTx/>
              <a:buNone/>
              <a:defRPr sz="2800"/>
            </a:lvl2pPr>
            <a:lvl3pPr marL="0" indent="0" algn="ctr">
              <a:spcBef>
                <a:spcPts val="0"/>
              </a:spcBef>
              <a:buSzTx/>
              <a:buNone/>
              <a:defRPr sz="2800"/>
            </a:lvl3pPr>
            <a:lvl4pPr marL="0" indent="0" algn="ctr">
              <a:spcBef>
                <a:spcPts val="0"/>
              </a:spcBef>
              <a:buSzTx/>
              <a:buNone/>
              <a:defRPr sz="2800"/>
            </a:lvl4pPr>
            <a:lvl5pPr marL="0" indent="0" algn="ctr">
              <a:spcBef>
                <a:spcPts val="0"/>
              </a:spcBef>
              <a:buSzTx/>
              <a:buNone/>
              <a:defRPr sz="2800"/>
            </a:lvl5pPr>
          </a:lstStyle>
          <a:p>
            <a:pPr lvl="0">
              <a:defRPr sz="1800"/>
            </a:pPr>
            <a:r>
              <a:rPr sz="2800"/>
              <a:t>Textebene 1</a:t>
            </a:r>
            <a:endParaRPr sz="2800"/>
          </a:p>
          <a:p>
            <a:pPr lvl="1">
              <a:defRPr sz="1800"/>
            </a:pPr>
            <a:r>
              <a:rPr sz="2800"/>
              <a:t>Textebene 2</a:t>
            </a:r>
            <a:endParaRPr sz="2800"/>
          </a:p>
          <a:p>
            <a:pPr lvl="2">
              <a:defRPr sz="1800"/>
            </a:pPr>
            <a:r>
              <a:rPr sz="2800"/>
              <a:t>Textebene 3</a:t>
            </a:r>
            <a:endParaRPr sz="2800"/>
          </a:p>
          <a:p>
            <a:pPr lvl="3">
              <a:defRPr sz="1800"/>
            </a:pPr>
            <a:r>
              <a:rPr sz="2800"/>
              <a:t>Textebene 4</a:t>
            </a:r>
            <a:endParaRPr sz="2800"/>
          </a:p>
          <a:p>
            <a:pPr lvl="4">
              <a:defRPr sz="1800"/>
            </a:pPr>
            <a:r>
              <a:rPr sz="28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pPr lvl="0">
              <a:defRPr sz="1800"/>
            </a:pPr>
            <a:r>
              <a:rPr sz="5400"/>
              <a:t>Titeltext</a:t>
            </a:r>
          </a:p>
        </p:txBody>
      </p:sp>
      <p:sp>
        <p:nvSpPr>
          <p:cNvPr id="26" name="Shape 26"/>
          <p:cNvSpPr/>
          <p:nvPr>
            <p:ph type="body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200"/>
            </a:lvl1pPr>
            <a:lvl2pPr marL="0" indent="0" algn="ctr">
              <a:spcBef>
                <a:spcPts val="0"/>
              </a:spcBef>
              <a:buSzTx/>
              <a:buNone/>
              <a:defRPr sz="1200"/>
            </a:lvl2pPr>
            <a:lvl3pPr marL="0" indent="0" algn="ctr">
              <a:spcBef>
                <a:spcPts val="0"/>
              </a:spcBef>
              <a:buSzTx/>
              <a:buNone/>
              <a:defRPr sz="1200"/>
            </a:lvl3pPr>
            <a:lvl4pPr marL="0" indent="0" algn="ctr">
              <a:spcBef>
                <a:spcPts val="0"/>
              </a:spcBef>
              <a:buSzTx/>
              <a:buNone/>
              <a:defRPr sz="1200"/>
            </a:lvl4pPr>
            <a:lvl5pPr marL="0" indent="0" algn="ctr">
              <a:spcBef>
                <a:spcPts val="0"/>
              </a:spcBef>
              <a:buSzTx/>
              <a:buNone/>
              <a:defRPr sz="1200"/>
            </a:lvl5pPr>
          </a:lstStyle>
          <a:p>
            <a:pPr lvl="0">
              <a:defRPr sz="1800"/>
            </a:pPr>
            <a:r>
              <a:rPr sz="1200"/>
              <a:t>Textebene 1</a:t>
            </a:r>
            <a:endParaRPr sz="1200"/>
          </a:p>
          <a:p>
            <a:pPr lvl="1">
              <a:defRPr sz="1800"/>
            </a:pPr>
            <a:r>
              <a:rPr sz="1200"/>
              <a:t>Textebene 2</a:t>
            </a:r>
            <a:endParaRPr sz="1200"/>
          </a:p>
          <a:p>
            <a:pPr lvl="2">
              <a:defRPr sz="1800"/>
            </a:pPr>
            <a:r>
              <a:rPr sz="1200"/>
              <a:t>Textebene 3</a:t>
            </a:r>
            <a:endParaRPr sz="1200"/>
          </a:p>
          <a:p>
            <a:pPr lvl="3">
              <a:defRPr sz="1800"/>
            </a:pPr>
            <a:r>
              <a:rPr sz="1200"/>
              <a:t>Textebene 4</a:t>
            </a:r>
            <a:endParaRPr sz="1200"/>
          </a:p>
          <a:p>
            <a:pPr lvl="4">
              <a:defRPr sz="1800"/>
            </a:pPr>
            <a:r>
              <a:rPr sz="12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pPr lvl="0">
              <a:defRPr sz="1800"/>
            </a:pPr>
            <a:r>
              <a:rPr sz="5400"/>
              <a:t>Titeltext</a:t>
            </a:r>
          </a:p>
        </p:txBody>
      </p:sp>
      <p:sp>
        <p:nvSpPr>
          <p:cNvPr id="29" name="Shape 29"/>
          <p:cNvSpPr/>
          <p:nvPr>
            <p:ph type="body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200"/>
            </a:lvl1pPr>
            <a:lvl2pPr marL="0" indent="0" algn="ctr">
              <a:spcBef>
                <a:spcPts val="0"/>
              </a:spcBef>
              <a:buSzTx/>
              <a:buNone/>
              <a:defRPr sz="1200"/>
            </a:lvl2pPr>
            <a:lvl3pPr marL="0" indent="0" algn="ctr">
              <a:spcBef>
                <a:spcPts val="0"/>
              </a:spcBef>
              <a:buSzTx/>
              <a:buNone/>
              <a:defRPr sz="1200"/>
            </a:lvl3pPr>
            <a:lvl4pPr marL="0" indent="0" algn="ctr">
              <a:spcBef>
                <a:spcPts val="0"/>
              </a:spcBef>
              <a:buSzTx/>
              <a:buNone/>
              <a:defRPr sz="1200"/>
            </a:lvl4pPr>
            <a:lvl5pPr marL="0" indent="0" algn="ctr">
              <a:spcBef>
                <a:spcPts val="0"/>
              </a:spcBef>
              <a:buSzTx/>
              <a:buNone/>
              <a:defRPr sz="1200"/>
            </a:lvl5pPr>
          </a:lstStyle>
          <a:p>
            <a:pPr lvl="0">
              <a:defRPr sz="1800"/>
            </a:pPr>
            <a:r>
              <a:rPr sz="1200"/>
              <a:t>Textebene 1</a:t>
            </a:r>
            <a:endParaRPr sz="1200"/>
          </a:p>
          <a:p>
            <a:pPr lvl="1">
              <a:defRPr sz="1800"/>
            </a:pPr>
            <a:r>
              <a:rPr sz="1200"/>
              <a:t>Textebene 2</a:t>
            </a:r>
            <a:endParaRPr sz="1200"/>
          </a:p>
          <a:p>
            <a:pPr lvl="2">
              <a:defRPr sz="1800"/>
            </a:pPr>
            <a:r>
              <a:rPr sz="1200"/>
              <a:t>Textebene 3</a:t>
            </a:r>
            <a:endParaRPr sz="1200"/>
          </a:p>
          <a:p>
            <a:pPr lvl="3">
              <a:defRPr sz="1800"/>
            </a:pPr>
            <a:r>
              <a:rPr sz="1200"/>
              <a:t>Textebene 4</a:t>
            </a:r>
            <a:endParaRPr sz="1200"/>
          </a:p>
          <a:p>
            <a:pPr lvl="4">
              <a:defRPr sz="1800"/>
            </a:pPr>
            <a:r>
              <a:rPr sz="12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 lvl="0">
              <a:defRPr sz="1800"/>
            </a:pPr>
            <a:r>
              <a:rPr sz="2400"/>
              <a:t>Textebene 1</a:t>
            </a:r>
            <a:endParaRPr sz="2400"/>
          </a:p>
          <a:p>
            <a:pPr lvl="1">
              <a:defRPr sz="1800"/>
            </a:pPr>
            <a:r>
              <a:rPr sz="2400"/>
              <a:t>Textebene 2</a:t>
            </a:r>
            <a:endParaRPr sz="2400"/>
          </a:p>
          <a:p>
            <a:pPr lvl="2">
              <a:defRPr sz="1800"/>
            </a:pPr>
            <a:r>
              <a:rPr sz="2400"/>
              <a:t>Textebene 3</a:t>
            </a:r>
            <a:endParaRPr sz="2400"/>
          </a:p>
          <a:p>
            <a:pPr lvl="3">
              <a:defRPr sz="1800"/>
            </a:pPr>
            <a:r>
              <a:rPr sz="2400"/>
              <a:t>Textebene 4</a:t>
            </a:r>
            <a:endParaRPr sz="2400"/>
          </a:p>
          <a:p>
            <a:pPr lvl="4">
              <a:defRPr sz="1800"/>
            </a:pPr>
            <a:r>
              <a:rPr sz="24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35" name="Shape 35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 lvl="0">
              <a:defRPr sz="1800"/>
            </a:pPr>
            <a:r>
              <a:rPr sz="2400"/>
              <a:t>Textebene 1</a:t>
            </a:r>
            <a:endParaRPr sz="2400"/>
          </a:p>
          <a:p>
            <a:pPr lvl="1">
              <a:defRPr sz="1800"/>
            </a:pPr>
            <a:r>
              <a:rPr sz="2400"/>
              <a:t>Textebene 2</a:t>
            </a:r>
            <a:endParaRPr sz="2400"/>
          </a:p>
          <a:p>
            <a:pPr lvl="2">
              <a:defRPr sz="1800"/>
            </a:pPr>
            <a:r>
              <a:rPr sz="2400"/>
              <a:t>Textebene 3</a:t>
            </a:r>
            <a:endParaRPr sz="2400"/>
          </a:p>
          <a:p>
            <a:pPr lvl="3">
              <a:defRPr sz="1800"/>
            </a:pPr>
            <a:r>
              <a:rPr sz="2400"/>
              <a:t>Textebene 4</a:t>
            </a:r>
            <a:endParaRPr sz="2400"/>
          </a:p>
          <a:p>
            <a:pPr lvl="4">
              <a:defRPr sz="1800"/>
            </a:pPr>
            <a:r>
              <a:rPr sz="24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38" name="Shape 38"/>
          <p:cNvSpPr/>
          <p:nvPr>
            <p:ph type="body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 lvl="0">
              <a:defRPr sz="1800"/>
            </a:pPr>
            <a:r>
              <a:rPr sz="2400"/>
              <a:t>Textebene 1</a:t>
            </a:r>
            <a:endParaRPr sz="2400"/>
          </a:p>
          <a:p>
            <a:pPr lvl="1">
              <a:defRPr sz="1800"/>
            </a:pPr>
            <a:r>
              <a:rPr sz="2400"/>
              <a:t>Textebene 2</a:t>
            </a:r>
            <a:endParaRPr sz="2400"/>
          </a:p>
          <a:p>
            <a:pPr lvl="2">
              <a:defRPr sz="1800"/>
            </a:pPr>
            <a:r>
              <a:rPr sz="2400"/>
              <a:t>Textebene 3</a:t>
            </a:r>
            <a:endParaRPr sz="2400"/>
          </a:p>
          <a:p>
            <a:pPr lvl="3">
              <a:defRPr sz="1800"/>
            </a:pPr>
            <a:r>
              <a:rPr sz="2400"/>
              <a:t>Textebene 4</a:t>
            </a:r>
            <a:endParaRPr sz="2400"/>
          </a:p>
          <a:p>
            <a:pPr lvl="4">
              <a:defRPr sz="1800"/>
            </a:pPr>
            <a:r>
              <a:rPr sz="24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Textebene 1</a:t>
            </a:r>
            <a:endParaRPr sz="3200"/>
          </a:p>
          <a:p>
            <a:pPr lvl="1">
              <a:defRPr sz="1800"/>
            </a:pPr>
            <a:r>
              <a:rPr sz="3200"/>
              <a:t>Textebene 2</a:t>
            </a:r>
            <a:endParaRPr sz="3200"/>
          </a:p>
          <a:p>
            <a:pPr lvl="2">
              <a:defRPr sz="1800"/>
            </a:pPr>
            <a:r>
              <a:rPr sz="3200"/>
              <a:t>Textebene 3</a:t>
            </a:r>
            <a:endParaRPr sz="3200"/>
          </a:p>
          <a:p>
            <a:pPr lvl="3">
              <a:defRPr sz="1800"/>
            </a:pPr>
            <a:r>
              <a:rPr sz="3200"/>
              <a:t>Textebene 4</a:t>
            </a:r>
            <a:endParaRPr sz="3200"/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12" name="Shape 1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numCol="2" spcCol="408940" anchor="t"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 lvl="0">
              <a:defRPr sz="1800"/>
            </a:pPr>
            <a:r>
              <a:rPr sz="2400"/>
              <a:t>Textebene 1</a:t>
            </a:r>
            <a:endParaRPr sz="2400"/>
          </a:p>
          <a:p>
            <a:pPr lvl="1">
              <a:defRPr sz="1800"/>
            </a:pPr>
            <a:r>
              <a:rPr sz="2400"/>
              <a:t>Textebene 2</a:t>
            </a:r>
            <a:endParaRPr sz="2400"/>
          </a:p>
          <a:p>
            <a:pPr lvl="2">
              <a:defRPr sz="1800"/>
            </a:pPr>
            <a:r>
              <a:rPr sz="2400"/>
              <a:t>Textebene 3</a:t>
            </a:r>
            <a:endParaRPr sz="2400"/>
          </a:p>
          <a:p>
            <a:pPr lvl="3">
              <a:defRPr sz="1800"/>
            </a:pPr>
            <a:r>
              <a:rPr sz="2400"/>
              <a:t>Textebene 4</a:t>
            </a:r>
            <a:endParaRPr sz="2400"/>
          </a:p>
          <a:p>
            <a:pPr lvl="4">
              <a:defRPr sz="1800"/>
            </a:pPr>
            <a:r>
              <a:rPr sz="24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/>
          <a:lstStyle>
            <a:lvl1pPr>
              <a:spcBef>
                <a:spcPts val="3700"/>
              </a:spcBef>
            </a:lvl1pPr>
            <a:lvl2pPr>
              <a:spcBef>
                <a:spcPts val="3700"/>
              </a:spcBef>
            </a:lvl2pPr>
            <a:lvl3pPr>
              <a:spcBef>
                <a:spcPts val="3700"/>
              </a:spcBef>
            </a:lvl3pPr>
            <a:lvl4pPr>
              <a:spcBef>
                <a:spcPts val="3700"/>
              </a:spcBef>
            </a:lvl4pPr>
            <a:lvl5pPr>
              <a:spcBef>
                <a:spcPts val="3700"/>
              </a:spcBef>
            </a:lvl5pPr>
          </a:lstStyle>
          <a:p>
            <a:pPr lvl="0">
              <a:defRPr sz="1800"/>
            </a:pPr>
            <a:r>
              <a:rPr sz="3200"/>
              <a:t>Textebene 1</a:t>
            </a:r>
            <a:endParaRPr sz="3200"/>
          </a:p>
          <a:p>
            <a:pPr lvl="1">
              <a:defRPr sz="1800"/>
            </a:pPr>
            <a:r>
              <a:rPr sz="3200"/>
              <a:t>Textebene 2</a:t>
            </a:r>
            <a:endParaRPr sz="3200"/>
          </a:p>
          <a:p>
            <a:pPr lvl="2">
              <a:defRPr sz="1800"/>
            </a:pPr>
            <a:r>
              <a:rPr sz="3200"/>
              <a:t>Textebene 3</a:t>
            </a:r>
            <a:endParaRPr sz="3200"/>
          </a:p>
          <a:p>
            <a:pPr lvl="3">
              <a:defRPr sz="1800"/>
            </a:pPr>
            <a:r>
              <a:rPr sz="3200"/>
              <a:t>Textebene 4</a:t>
            </a:r>
            <a:endParaRPr sz="3200"/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>
              <a:defRPr sz="1800"/>
            </a:pPr>
            <a:r>
              <a:rPr sz="6400"/>
              <a:t>Titeltext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>
              <a:defRPr sz="1800"/>
            </a:pPr>
            <a:r>
              <a:rPr sz="3200"/>
              <a:t>Textebene 1</a:t>
            </a:r>
            <a:endParaRPr sz="3200"/>
          </a:p>
          <a:p>
            <a:pPr lvl="1">
              <a:defRPr sz="1800"/>
            </a:pPr>
            <a:r>
              <a:rPr sz="3200"/>
              <a:t>Textebene 2</a:t>
            </a:r>
            <a:endParaRPr sz="3200"/>
          </a:p>
          <a:p>
            <a:pPr lvl="2">
              <a:defRPr sz="1800"/>
            </a:pPr>
            <a:r>
              <a:rPr sz="3200"/>
              <a:t>Textebene 3</a:t>
            </a:r>
            <a:endParaRPr sz="3200"/>
          </a:p>
          <a:p>
            <a:pPr lvl="3">
              <a:defRPr sz="1800"/>
            </a:pPr>
            <a:r>
              <a:rPr sz="3200"/>
              <a:t>Textebene 4</a:t>
            </a:r>
            <a:endParaRPr sz="3200"/>
          </a:p>
          <a:p>
            <a:pPr lvl="4">
              <a:defRPr sz="1800"/>
            </a:pPr>
            <a:r>
              <a:rPr sz="3200"/>
              <a:t>Textebene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spd="med" advClick="1"/>
  <p:txStyles>
    <p:titleStyle>
      <a:lvl1pPr algn="ctr" defTabSz="457200">
        <a:defRPr sz="6400">
          <a:latin typeface="+mn-lt"/>
          <a:ea typeface="+mn-ea"/>
          <a:cs typeface="+mn-cs"/>
          <a:sym typeface="Gill Sans"/>
        </a:defRPr>
      </a:lvl1pPr>
      <a:lvl2pPr indent="228600" algn="ctr" defTabSz="457200">
        <a:defRPr sz="6400">
          <a:latin typeface="+mn-lt"/>
          <a:ea typeface="+mn-ea"/>
          <a:cs typeface="+mn-cs"/>
          <a:sym typeface="Gill Sans"/>
        </a:defRPr>
      </a:lvl2pPr>
      <a:lvl3pPr indent="457200" algn="ctr" defTabSz="457200">
        <a:defRPr sz="6400">
          <a:latin typeface="+mn-lt"/>
          <a:ea typeface="+mn-ea"/>
          <a:cs typeface="+mn-cs"/>
          <a:sym typeface="Gill Sans"/>
        </a:defRPr>
      </a:lvl3pPr>
      <a:lvl4pPr indent="685800" algn="ctr" defTabSz="457200">
        <a:defRPr sz="6400">
          <a:latin typeface="+mn-lt"/>
          <a:ea typeface="+mn-ea"/>
          <a:cs typeface="+mn-cs"/>
          <a:sym typeface="Gill Sans"/>
        </a:defRPr>
      </a:lvl4pPr>
      <a:lvl5pPr indent="914400" algn="ctr" defTabSz="457200">
        <a:defRPr sz="6400">
          <a:latin typeface="+mn-lt"/>
          <a:ea typeface="+mn-ea"/>
          <a:cs typeface="+mn-cs"/>
          <a:sym typeface="Gill Sans"/>
        </a:defRPr>
      </a:lvl5pPr>
      <a:lvl6pPr indent="1143000" algn="ctr" defTabSz="457200">
        <a:defRPr sz="6400">
          <a:latin typeface="+mn-lt"/>
          <a:ea typeface="+mn-ea"/>
          <a:cs typeface="+mn-cs"/>
          <a:sym typeface="Gill Sans"/>
        </a:defRPr>
      </a:lvl6pPr>
      <a:lvl7pPr indent="1371600" algn="ctr" defTabSz="457200">
        <a:defRPr sz="6400">
          <a:latin typeface="+mn-lt"/>
          <a:ea typeface="+mn-ea"/>
          <a:cs typeface="+mn-cs"/>
          <a:sym typeface="Gill Sans"/>
        </a:defRPr>
      </a:lvl7pPr>
      <a:lvl8pPr indent="1600200" algn="ctr" defTabSz="457200">
        <a:defRPr sz="6400">
          <a:latin typeface="+mn-lt"/>
          <a:ea typeface="+mn-ea"/>
          <a:cs typeface="+mn-cs"/>
          <a:sym typeface="Gill Sans"/>
        </a:defRPr>
      </a:lvl8pPr>
      <a:lvl9pPr indent="1828800" algn="ctr" defTabSz="457200">
        <a:defRPr sz="6400">
          <a:latin typeface="+mn-lt"/>
          <a:ea typeface="+mn-ea"/>
          <a:cs typeface="+mn-cs"/>
          <a:sym typeface="Gill Sans"/>
        </a:defRPr>
      </a:lvl9pPr>
    </p:titleStyle>
    <p:bodyStyle>
      <a:lvl1pPr marL="6985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1pPr>
      <a:lvl2pPr marL="10414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2pPr>
      <a:lvl3pPr marL="13843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3pPr>
      <a:lvl4pPr marL="17399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4pPr>
      <a:lvl5pPr marL="20828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5pPr>
      <a:lvl6pPr marL="24257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6pPr>
      <a:lvl7pPr marL="27686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7pPr>
      <a:lvl8pPr marL="31115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8pPr>
      <a:lvl9pPr marL="34544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9pPr>
    </p:bodyStyle>
    <p:otherStyle>
      <a:lvl1pPr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png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png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
</file>

<file path=ppt/slides/_rels/slide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/Relationships>

</file>

<file path=ppt/slides/_rels/slide4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/Relationships>

</file>

<file path=ppt/slides/_rels/slide4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
</file>

<file path=ppt/slides/_rels/slide4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s/_rels/slide5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png"/></Relationships>

</file>

<file path=ppt/slides/_rels/slide5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6.png"/></Relationships>

</file>

<file path=ppt/slides/_rels/slide5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/Relationships>

</file>

<file path=ppt/slides/_rels/slide5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7" Type="http://schemas.openxmlformats.org/officeDocument/2006/relationships/image" Target="../media/image41.png"/></Relationships>

</file>

<file path=ppt/slides/_rels/slide5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37.png"/><Relationship Id="rId4" Type="http://schemas.openxmlformats.org/officeDocument/2006/relationships/image" Target="../media/image39.png"/><Relationship Id="rId5" Type="http://schemas.openxmlformats.org/officeDocument/2006/relationships/image" Target="../media/image41.png"/></Relationships>

</file>

<file path=ppt/slides/_rels/slide5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37.png"/><Relationship Id="rId4" Type="http://schemas.openxmlformats.org/officeDocument/2006/relationships/image" Target="../media/image39.png"/><Relationship Id="rId5" Type="http://schemas.openxmlformats.org/officeDocument/2006/relationships/image" Target="../media/image41.png"/><Relationship Id="rId6" Type="http://schemas.openxmlformats.org/officeDocument/2006/relationships/image" Target="../media/image38.png"/></Relationships>

</file>

<file path=ppt/slides/_rels/slide5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5.png"/></Relationships>

</file>

<file path=ppt/slides/_rels/slide5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.png"/></Relationships>

</file>

<file path=ppt/slides/_rels/slide5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
</file>

<file path=ppt/slides/_rels/slide6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215900" y="3200400"/>
            <a:ext cx="15113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algn="l" defTabSz="397763">
              <a:defRPr sz="1566"/>
            </a:lvl1pPr>
          </a:lstStyle>
          <a:p>
            <a:pPr lvl="0">
              <a:defRPr sz="1800"/>
            </a:pPr>
            <a:r>
              <a:rPr sz="1566"/>
              <a:t>Takt (Clock)</a:t>
            </a:r>
          </a:p>
        </p:txBody>
      </p:sp>
      <p:sp>
        <p:nvSpPr>
          <p:cNvPr id="43" name="Shape 43"/>
          <p:cNvSpPr/>
          <p:nvPr/>
        </p:nvSpPr>
        <p:spPr>
          <a:xfrm flipH="1" flipV="1">
            <a:off x="8396096" y="2514910"/>
            <a:ext cx="691645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4" name="Shape 44"/>
          <p:cNvSpPr/>
          <p:nvPr/>
        </p:nvSpPr>
        <p:spPr>
          <a:xfrm flipH="1" flipV="1">
            <a:off x="7704452" y="2514286"/>
            <a:ext cx="691646" cy="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" name="Shape 45"/>
          <p:cNvSpPr/>
          <p:nvPr/>
        </p:nvSpPr>
        <p:spPr>
          <a:xfrm flipH="1" flipV="1">
            <a:off x="7017002" y="2514912"/>
            <a:ext cx="691646" cy="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6" name="Shape 46"/>
          <p:cNvSpPr/>
          <p:nvPr/>
        </p:nvSpPr>
        <p:spPr>
          <a:xfrm flipH="1" flipV="1">
            <a:off x="5637908" y="2514913"/>
            <a:ext cx="691646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" name="Shape 47"/>
          <p:cNvSpPr/>
          <p:nvPr/>
        </p:nvSpPr>
        <p:spPr>
          <a:xfrm flipH="1" flipV="1">
            <a:off x="4946268" y="2514286"/>
            <a:ext cx="691645" cy="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8" name="Shape 48"/>
          <p:cNvSpPr/>
          <p:nvPr/>
        </p:nvSpPr>
        <p:spPr>
          <a:xfrm flipH="1" flipV="1">
            <a:off x="4258817" y="2514912"/>
            <a:ext cx="691646" cy="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9" name="Shape 49"/>
          <p:cNvSpPr/>
          <p:nvPr/>
        </p:nvSpPr>
        <p:spPr>
          <a:xfrm flipH="1" flipV="1">
            <a:off x="2879725" y="2514913"/>
            <a:ext cx="691646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0" name="Shape 50"/>
          <p:cNvSpPr/>
          <p:nvPr/>
        </p:nvSpPr>
        <p:spPr>
          <a:xfrm flipH="1" flipV="1">
            <a:off x="1500633" y="2514916"/>
            <a:ext cx="691645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64" name="Group 64"/>
          <p:cNvGrpSpPr/>
          <p:nvPr/>
        </p:nvGrpSpPr>
        <p:grpSpPr>
          <a:xfrm>
            <a:off x="808987" y="2006917"/>
            <a:ext cx="8966206" cy="508002"/>
            <a:chOff x="0" y="0"/>
            <a:chExt cx="8966204" cy="508000"/>
          </a:xfrm>
        </p:grpSpPr>
        <p:sp>
          <p:nvSpPr>
            <p:cNvPr id="51" name="Shape 51"/>
            <p:cNvSpPr/>
            <p:nvPr/>
          </p:nvSpPr>
          <p:spPr>
            <a:xfrm flipH="1">
              <a:off x="8274560" y="-1"/>
              <a:ext cx="69164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2" name="Shape 52"/>
            <p:cNvSpPr/>
            <p:nvPr/>
          </p:nvSpPr>
          <p:spPr>
            <a:xfrm flipH="1" flipV="1">
              <a:off x="8276658" y="1530"/>
              <a:ext cx="3" cy="504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3" name="Shape 53"/>
            <p:cNvSpPr/>
            <p:nvPr/>
          </p:nvSpPr>
          <p:spPr>
            <a:xfrm flipH="1" flipV="1">
              <a:off x="6208017" y="3062"/>
              <a:ext cx="3" cy="504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4" name="Shape 54"/>
            <p:cNvSpPr/>
            <p:nvPr/>
          </p:nvSpPr>
          <p:spPr>
            <a:xfrm flipH="1">
              <a:off x="5516373" y="2"/>
              <a:ext cx="69164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5" name="Shape 55"/>
            <p:cNvSpPr/>
            <p:nvPr/>
          </p:nvSpPr>
          <p:spPr>
            <a:xfrm flipH="1" flipV="1">
              <a:off x="5518469" y="1534"/>
              <a:ext cx="3" cy="504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6" name="Shape 56"/>
            <p:cNvSpPr/>
            <p:nvPr/>
          </p:nvSpPr>
          <p:spPr>
            <a:xfrm flipH="1" flipV="1">
              <a:off x="3449832" y="3062"/>
              <a:ext cx="3" cy="504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7" name="Shape 57"/>
            <p:cNvSpPr/>
            <p:nvPr/>
          </p:nvSpPr>
          <p:spPr>
            <a:xfrm flipH="1">
              <a:off x="2758188" y="2"/>
              <a:ext cx="69164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8" name="Shape 58"/>
            <p:cNvSpPr/>
            <p:nvPr/>
          </p:nvSpPr>
          <p:spPr>
            <a:xfrm flipH="1" flipV="1">
              <a:off x="2760288" y="1534"/>
              <a:ext cx="3" cy="50493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59" name="Shape 59"/>
            <p:cNvSpPr/>
            <p:nvPr/>
          </p:nvSpPr>
          <p:spPr>
            <a:xfrm flipH="1" flipV="1">
              <a:off x="2070737" y="3063"/>
              <a:ext cx="3" cy="504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0" name="Shape 60"/>
            <p:cNvSpPr/>
            <p:nvPr/>
          </p:nvSpPr>
          <p:spPr>
            <a:xfrm flipH="1">
              <a:off x="1379091" y="4"/>
              <a:ext cx="69164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1" name="Shape 61"/>
            <p:cNvSpPr/>
            <p:nvPr/>
          </p:nvSpPr>
          <p:spPr>
            <a:xfrm flipH="1" flipV="1">
              <a:off x="1381193" y="1536"/>
              <a:ext cx="3" cy="504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2" name="Shape 62"/>
            <p:cNvSpPr/>
            <p:nvPr/>
          </p:nvSpPr>
          <p:spPr>
            <a:xfrm flipH="1" flipV="1">
              <a:off x="691643" y="3066"/>
              <a:ext cx="3" cy="50493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3" name="Shape 63"/>
            <p:cNvSpPr/>
            <p:nvPr/>
          </p:nvSpPr>
          <p:spPr>
            <a:xfrm flipH="1">
              <a:off x="0" y="5"/>
              <a:ext cx="69164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grpSp>
        <p:nvGrpSpPr>
          <p:cNvPr id="105" name="Group 105"/>
          <p:cNvGrpSpPr/>
          <p:nvPr/>
        </p:nvGrpSpPr>
        <p:grpSpPr>
          <a:xfrm>
            <a:off x="1587500" y="3127391"/>
            <a:ext cx="8039100" cy="469901"/>
            <a:chOff x="0" y="0"/>
            <a:chExt cx="8039099" cy="469899"/>
          </a:xfrm>
        </p:grpSpPr>
        <p:sp>
          <p:nvSpPr>
            <p:cNvPr id="65" name="Shape 65"/>
            <p:cNvSpPr/>
            <p:nvPr/>
          </p:nvSpPr>
          <p:spPr>
            <a:xfrm flipV="1">
              <a:off x="0" y="0"/>
              <a:ext cx="40322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6" name="Shape 66"/>
            <p:cNvSpPr/>
            <p:nvPr/>
          </p:nvSpPr>
          <p:spPr>
            <a:xfrm flipV="1">
              <a:off x="400779" y="451356"/>
              <a:ext cx="40322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7" name="Shape 67"/>
            <p:cNvSpPr/>
            <p:nvPr/>
          </p:nvSpPr>
          <p:spPr>
            <a:xfrm flipV="1">
              <a:off x="402000" y="1360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8" name="Shape 68"/>
            <p:cNvSpPr/>
            <p:nvPr/>
          </p:nvSpPr>
          <p:spPr>
            <a:xfrm flipV="1">
              <a:off x="804001" y="2719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69" name="Shape 69"/>
            <p:cNvSpPr/>
            <p:nvPr/>
          </p:nvSpPr>
          <p:spPr>
            <a:xfrm flipV="1">
              <a:off x="804001" y="0"/>
              <a:ext cx="40322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0" name="Shape 70"/>
            <p:cNvSpPr/>
            <p:nvPr/>
          </p:nvSpPr>
          <p:spPr>
            <a:xfrm flipV="1">
              <a:off x="1204781" y="451357"/>
              <a:ext cx="40322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1" name="Shape 71"/>
            <p:cNvSpPr/>
            <p:nvPr/>
          </p:nvSpPr>
          <p:spPr>
            <a:xfrm flipV="1">
              <a:off x="1206002" y="1360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2" name="Shape 72"/>
            <p:cNvSpPr/>
            <p:nvPr/>
          </p:nvSpPr>
          <p:spPr>
            <a:xfrm flipV="1">
              <a:off x="1608002" y="2720"/>
              <a:ext cx="2" cy="4486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3" name="Shape 73"/>
            <p:cNvSpPr/>
            <p:nvPr/>
          </p:nvSpPr>
          <p:spPr>
            <a:xfrm flipV="1">
              <a:off x="1608005" y="2"/>
              <a:ext cx="40322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4" name="Shape 74"/>
            <p:cNvSpPr/>
            <p:nvPr/>
          </p:nvSpPr>
          <p:spPr>
            <a:xfrm flipV="1">
              <a:off x="2008784" y="451359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5" name="Shape 75"/>
            <p:cNvSpPr/>
            <p:nvPr/>
          </p:nvSpPr>
          <p:spPr>
            <a:xfrm flipV="1">
              <a:off x="2010005" y="1362"/>
              <a:ext cx="2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6" name="Shape 76"/>
            <p:cNvSpPr/>
            <p:nvPr/>
          </p:nvSpPr>
          <p:spPr>
            <a:xfrm flipV="1">
              <a:off x="2412007" y="2721"/>
              <a:ext cx="2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7" name="Shape 77"/>
            <p:cNvSpPr/>
            <p:nvPr/>
          </p:nvSpPr>
          <p:spPr>
            <a:xfrm flipV="1">
              <a:off x="2412007" y="3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8" name="Shape 78"/>
            <p:cNvSpPr/>
            <p:nvPr/>
          </p:nvSpPr>
          <p:spPr>
            <a:xfrm flipV="1">
              <a:off x="2812786" y="451359"/>
              <a:ext cx="40322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9" name="Shape 79"/>
            <p:cNvSpPr/>
            <p:nvPr/>
          </p:nvSpPr>
          <p:spPr>
            <a:xfrm flipV="1">
              <a:off x="2814007" y="1363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0" name="Shape 80"/>
            <p:cNvSpPr/>
            <p:nvPr/>
          </p:nvSpPr>
          <p:spPr>
            <a:xfrm flipV="1">
              <a:off x="3216007" y="2722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1" name="Shape 81"/>
            <p:cNvSpPr/>
            <p:nvPr/>
          </p:nvSpPr>
          <p:spPr>
            <a:xfrm flipV="1">
              <a:off x="3216010" y="2"/>
              <a:ext cx="40322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2" name="Shape 82"/>
            <p:cNvSpPr/>
            <p:nvPr/>
          </p:nvSpPr>
          <p:spPr>
            <a:xfrm flipV="1">
              <a:off x="3616790" y="451359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3" name="Shape 83"/>
            <p:cNvSpPr/>
            <p:nvPr/>
          </p:nvSpPr>
          <p:spPr>
            <a:xfrm flipV="1">
              <a:off x="3618011" y="1363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4" name="Shape 84"/>
            <p:cNvSpPr/>
            <p:nvPr/>
          </p:nvSpPr>
          <p:spPr>
            <a:xfrm flipV="1">
              <a:off x="4020012" y="2721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5" name="Shape 85"/>
            <p:cNvSpPr/>
            <p:nvPr/>
          </p:nvSpPr>
          <p:spPr>
            <a:xfrm flipV="1">
              <a:off x="4020011" y="3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6" name="Shape 86"/>
            <p:cNvSpPr/>
            <p:nvPr/>
          </p:nvSpPr>
          <p:spPr>
            <a:xfrm flipV="1">
              <a:off x="4420792" y="451359"/>
              <a:ext cx="40322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7" name="Shape 87"/>
            <p:cNvSpPr/>
            <p:nvPr/>
          </p:nvSpPr>
          <p:spPr>
            <a:xfrm flipV="1">
              <a:off x="4422013" y="1363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8" name="Shape 88"/>
            <p:cNvSpPr/>
            <p:nvPr/>
          </p:nvSpPr>
          <p:spPr>
            <a:xfrm flipV="1">
              <a:off x="4824015" y="2722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9" name="Shape 89"/>
            <p:cNvSpPr/>
            <p:nvPr/>
          </p:nvSpPr>
          <p:spPr>
            <a:xfrm flipV="1">
              <a:off x="4824016" y="5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0" name="Shape 90"/>
            <p:cNvSpPr/>
            <p:nvPr/>
          </p:nvSpPr>
          <p:spPr>
            <a:xfrm flipV="1">
              <a:off x="5224794" y="451362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1" name="Shape 91"/>
            <p:cNvSpPr/>
            <p:nvPr/>
          </p:nvSpPr>
          <p:spPr>
            <a:xfrm flipV="1">
              <a:off x="5226017" y="1366"/>
              <a:ext cx="1" cy="4486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2" name="Shape 92"/>
            <p:cNvSpPr/>
            <p:nvPr/>
          </p:nvSpPr>
          <p:spPr>
            <a:xfrm flipV="1">
              <a:off x="5628017" y="2725"/>
              <a:ext cx="1" cy="4486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3" name="Shape 93"/>
            <p:cNvSpPr/>
            <p:nvPr/>
          </p:nvSpPr>
          <p:spPr>
            <a:xfrm flipV="1">
              <a:off x="5628017" y="6"/>
              <a:ext cx="40322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4" name="Shape 94"/>
            <p:cNvSpPr/>
            <p:nvPr/>
          </p:nvSpPr>
          <p:spPr>
            <a:xfrm flipV="1">
              <a:off x="6028798" y="451362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5" name="Shape 95"/>
            <p:cNvSpPr/>
            <p:nvPr/>
          </p:nvSpPr>
          <p:spPr>
            <a:xfrm flipV="1">
              <a:off x="6030018" y="1366"/>
              <a:ext cx="2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6" name="Shape 96"/>
            <p:cNvSpPr/>
            <p:nvPr/>
          </p:nvSpPr>
          <p:spPr>
            <a:xfrm flipV="1">
              <a:off x="6432018" y="2725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7" name="Shape 97"/>
            <p:cNvSpPr/>
            <p:nvPr/>
          </p:nvSpPr>
          <p:spPr>
            <a:xfrm flipV="1">
              <a:off x="6432020" y="8503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8" name="Shape 98"/>
            <p:cNvSpPr/>
            <p:nvPr/>
          </p:nvSpPr>
          <p:spPr>
            <a:xfrm flipV="1">
              <a:off x="6833307" y="467741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9" name="Shape 99"/>
            <p:cNvSpPr/>
            <p:nvPr/>
          </p:nvSpPr>
          <p:spPr>
            <a:xfrm flipV="1">
              <a:off x="6833308" y="8503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0" name="Shape 100"/>
            <p:cNvSpPr/>
            <p:nvPr/>
          </p:nvSpPr>
          <p:spPr>
            <a:xfrm flipV="1">
              <a:off x="7234592" y="21260"/>
              <a:ext cx="1" cy="4486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1" name="Shape 101"/>
            <p:cNvSpPr/>
            <p:nvPr/>
          </p:nvSpPr>
          <p:spPr>
            <a:xfrm flipV="1">
              <a:off x="7234591" y="8503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2" name="Shape 102"/>
            <p:cNvSpPr/>
            <p:nvPr/>
          </p:nvSpPr>
          <p:spPr>
            <a:xfrm flipV="1">
              <a:off x="7635875" y="467741"/>
              <a:ext cx="40322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3" name="Shape 103"/>
            <p:cNvSpPr/>
            <p:nvPr/>
          </p:nvSpPr>
          <p:spPr>
            <a:xfrm flipV="1">
              <a:off x="7635875" y="8503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4" name="Shape 104"/>
            <p:cNvSpPr/>
            <p:nvPr/>
          </p:nvSpPr>
          <p:spPr>
            <a:xfrm flipV="1">
              <a:off x="8037161" y="21260"/>
              <a:ext cx="2" cy="4486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106" name="Shape 106"/>
          <p:cNvSpPr/>
          <p:nvPr/>
        </p:nvSpPr>
        <p:spPr>
          <a:xfrm>
            <a:off x="203200" y="2108200"/>
            <a:ext cx="863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algn="l" defTabSz="397763">
              <a:defRPr sz="1566"/>
            </a:lvl1pPr>
          </a:lstStyle>
          <a:p>
            <a:pPr lvl="0">
              <a:defRPr sz="1800"/>
            </a:pPr>
            <a:r>
              <a:rPr sz="1566"/>
              <a:t>Daten</a:t>
            </a:r>
          </a:p>
        </p:txBody>
      </p:sp>
      <p:sp>
        <p:nvSpPr>
          <p:cNvPr id="107" name="Shape 107"/>
          <p:cNvSpPr/>
          <p:nvPr/>
        </p:nvSpPr>
        <p:spPr>
          <a:xfrm flipH="1" flipV="1">
            <a:off x="2387592" y="1485900"/>
            <a:ext cx="10" cy="2095500"/>
          </a:xfrm>
          <a:prstGeom prst="line">
            <a:avLst/>
          </a:prstGeom>
          <a:ln w="1270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8" name="Shape 108"/>
          <p:cNvSpPr/>
          <p:nvPr/>
        </p:nvSpPr>
        <p:spPr>
          <a:xfrm flipH="1" flipV="1">
            <a:off x="3187699" y="1485900"/>
            <a:ext cx="10" cy="2095500"/>
          </a:xfrm>
          <a:prstGeom prst="line">
            <a:avLst/>
          </a:prstGeom>
          <a:ln w="1270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9" name="Shape 109"/>
          <p:cNvSpPr/>
          <p:nvPr/>
        </p:nvSpPr>
        <p:spPr>
          <a:xfrm flipH="1" flipV="1">
            <a:off x="4000499" y="1498600"/>
            <a:ext cx="10" cy="2095500"/>
          </a:xfrm>
          <a:prstGeom prst="line">
            <a:avLst/>
          </a:prstGeom>
          <a:ln w="1270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0" name="Shape 110"/>
          <p:cNvSpPr/>
          <p:nvPr/>
        </p:nvSpPr>
        <p:spPr>
          <a:xfrm flipH="1" flipV="1">
            <a:off x="4800600" y="1498600"/>
            <a:ext cx="9" cy="2095500"/>
          </a:xfrm>
          <a:prstGeom prst="line">
            <a:avLst/>
          </a:prstGeom>
          <a:ln w="1270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1" name="Shape 111"/>
          <p:cNvSpPr/>
          <p:nvPr/>
        </p:nvSpPr>
        <p:spPr>
          <a:xfrm flipH="1" flipV="1">
            <a:off x="5600700" y="1485900"/>
            <a:ext cx="9" cy="2095500"/>
          </a:xfrm>
          <a:prstGeom prst="line">
            <a:avLst/>
          </a:prstGeom>
          <a:ln w="1270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2" name="Shape 112"/>
          <p:cNvSpPr/>
          <p:nvPr/>
        </p:nvSpPr>
        <p:spPr>
          <a:xfrm flipH="1" flipV="1">
            <a:off x="6400800" y="1485900"/>
            <a:ext cx="9" cy="2095500"/>
          </a:xfrm>
          <a:prstGeom prst="line">
            <a:avLst/>
          </a:prstGeom>
          <a:ln w="1270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3" name="Shape 113"/>
          <p:cNvSpPr/>
          <p:nvPr/>
        </p:nvSpPr>
        <p:spPr>
          <a:xfrm flipH="1" flipV="1">
            <a:off x="7213600" y="1498600"/>
            <a:ext cx="9" cy="2095500"/>
          </a:xfrm>
          <a:prstGeom prst="line">
            <a:avLst/>
          </a:prstGeom>
          <a:ln w="1270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4" name="Shape 114"/>
          <p:cNvSpPr/>
          <p:nvPr/>
        </p:nvSpPr>
        <p:spPr>
          <a:xfrm flipH="1" flipV="1">
            <a:off x="8013700" y="1498600"/>
            <a:ext cx="9" cy="2095500"/>
          </a:xfrm>
          <a:prstGeom prst="line">
            <a:avLst/>
          </a:prstGeom>
          <a:ln w="1270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5" name="Shape 115"/>
          <p:cNvSpPr/>
          <p:nvPr/>
        </p:nvSpPr>
        <p:spPr>
          <a:xfrm flipH="1" flipV="1">
            <a:off x="8826500" y="1485900"/>
            <a:ext cx="9" cy="2095500"/>
          </a:xfrm>
          <a:prstGeom prst="line">
            <a:avLst/>
          </a:prstGeom>
          <a:ln w="1270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6" name="Shape 116"/>
          <p:cNvSpPr/>
          <p:nvPr/>
        </p:nvSpPr>
        <p:spPr>
          <a:xfrm flipH="1" flipV="1">
            <a:off x="9626600" y="1485900"/>
            <a:ext cx="9" cy="2095500"/>
          </a:xfrm>
          <a:prstGeom prst="line">
            <a:avLst/>
          </a:prstGeom>
          <a:ln w="1270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7" name="Shape 117"/>
          <p:cNvSpPr/>
          <p:nvPr/>
        </p:nvSpPr>
        <p:spPr>
          <a:xfrm>
            <a:off x="21844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1</a:t>
            </a:r>
          </a:p>
        </p:txBody>
      </p:sp>
      <p:sp>
        <p:nvSpPr>
          <p:cNvPr id="118" name="Shape 118"/>
          <p:cNvSpPr/>
          <p:nvPr/>
        </p:nvSpPr>
        <p:spPr>
          <a:xfrm>
            <a:off x="15113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0</a:t>
            </a:r>
          </a:p>
        </p:txBody>
      </p:sp>
      <p:sp>
        <p:nvSpPr>
          <p:cNvPr id="119" name="Shape 119"/>
          <p:cNvSpPr/>
          <p:nvPr/>
        </p:nvSpPr>
        <p:spPr>
          <a:xfrm>
            <a:off x="28829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0</a:t>
            </a:r>
          </a:p>
        </p:txBody>
      </p:sp>
      <p:sp>
        <p:nvSpPr>
          <p:cNvPr id="120" name="Shape 120"/>
          <p:cNvSpPr/>
          <p:nvPr/>
        </p:nvSpPr>
        <p:spPr>
          <a:xfrm>
            <a:off x="35687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1</a:t>
            </a:r>
          </a:p>
        </p:txBody>
      </p:sp>
      <p:sp>
        <p:nvSpPr>
          <p:cNvPr id="121" name="Shape 121"/>
          <p:cNvSpPr/>
          <p:nvPr/>
        </p:nvSpPr>
        <p:spPr>
          <a:xfrm>
            <a:off x="42418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0</a:t>
            </a:r>
          </a:p>
        </p:txBody>
      </p:sp>
      <p:sp>
        <p:nvSpPr>
          <p:cNvPr id="122" name="Shape 122"/>
          <p:cNvSpPr/>
          <p:nvPr/>
        </p:nvSpPr>
        <p:spPr>
          <a:xfrm>
            <a:off x="69723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0</a:t>
            </a:r>
          </a:p>
        </p:txBody>
      </p:sp>
      <p:sp>
        <p:nvSpPr>
          <p:cNvPr id="123" name="Shape 123"/>
          <p:cNvSpPr/>
          <p:nvPr/>
        </p:nvSpPr>
        <p:spPr>
          <a:xfrm>
            <a:off x="49530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0</a:t>
            </a:r>
          </a:p>
        </p:txBody>
      </p:sp>
      <p:sp>
        <p:nvSpPr>
          <p:cNvPr id="124" name="Shape 124"/>
          <p:cNvSpPr/>
          <p:nvPr/>
        </p:nvSpPr>
        <p:spPr>
          <a:xfrm>
            <a:off x="56388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0</a:t>
            </a:r>
          </a:p>
        </p:txBody>
      </p:sp>
      <p:sp>
        <p:nvSpPr>
          <p:cNvPr id="125" name="Shape 125"/>
          <p:cNvSpPr/>
          <p:nvPr/>
        </p:nvSpPr>
        <p:spPr>
          <a:xfrm>
            <a:off x="63246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1</a:t>
            </a:r>
          </a:p>
        </p:txBody>
      </p:sp>
      <p:sp>
        <p:nvSpPr>
          <p:cNvPr id="126" name="Shape 126"/>
          <p:cNvSpPr/>
          <p:nvPr/>
        </p:nvSpPr>
        <p:spPr>
          <a:xfrm>
            <a:off x="76581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0</a:t>
            </a:r>
          </a:p>
        </p:txBody>
      </p:sp>
      <p:sp>
        <p:nvSpPr>
          <p:cNvPr id="127" name="Shape 127"/>
          <p:cNvSpPr/>
          <p:nvPr/>
        </p:nvSpPr>
        <p:spPr>
          <a:xfrm>
            <a:off x="83947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0</a:t>
            </a:r>
          </a:p>
        </p:txBody>
      </p:sp>
      <p:sp>
        <p:nvSpPr>
          <p:cNvPr id="128" name="Shape 128"/>
          <p:cNvSpPr/>
          <p:nvPr/>
        </p:nvSpPr>
        <p:spPr>
          <a:xfrm>
            <a:off x="9080500" y="1549400"/>
            <a:ext cx="685800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1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2700" y="340228"/>
            <a:ext cx="3468123" cy="2601093"/>
          </a:xfrm>
          <a:prstGeom prst="rect">
            <a:avLst/>
          </a:prstGeom>
          <a:ln w="12700">
            <a:miter lim="400000"/>
          </a:ln>
        </p:spPr>
      </p:pic>
      <p:sp>
        <p:nvSpPr>
          <p:cNvPr id="299" name="Shape 299"/>
          <p:cNvSpPr/>
          <p:nvPr/>
        </p:nvSpPr>
        <p:spPr>
          <a:xfrm>
            <a:off x="2166739" y="2684779"/>
            <a:ext cx="3047882" cy="22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Quelle: Microchip Technology Inc.</a:t>
            </a:r>
          </a:p>
        </p:txBody>
      </p:sp>
      <p:pic>
        <p:nvPicPr>
          <p:cNvPr id="300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65120" y="497840"/>
            <a:ext cx="2025626" cy="936187"/>
          </a:xfrm>
          <a:prstGeom prst="rect">
            <a:avLst/>
          </a:prstGeom>
          <a:ln w="12700">
            <a:miter lim="400000"/>
          </a:ln>
        </p:spPr>
      </p:pic>
      <p:pic>
        <p:nvPicPr>
          <p:cNvPr id="301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52720" y="389733"/>
            <a:ext cx="2670594" cy="2684962"/>
          </a:xfrm>
          <a:prstGeom prst="rect">
            <a:avLst/>
          </a:prstGeom>
          <a:ln w="12700">
            <a:miter lim="400000"/>
          </a:ln>
        </p:spPr>
      </p:pic>
      <p:sp>
        <p:nvSpPr>
          <p:cNvPr id="302" name="Shape 302"/>
          <p:cNvSpPr/>
          <p:nvPr/>
        </p:nvSpPr>
        <p:spPr>
          <a:xfrm>
            <a:off x="1790700" y="835660"/>
            <a:ext cx="453143" cy="4677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 w="12700">
            <a:solidFill>
              <a:srgbClr val="FFFB0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303" name="pasted-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87041" y="3780961"/>
            <a:ext cx="7296154" cy="1780813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Shape 304"/>
          <p:cNvSpPr/>
          <p:nvPr/>
        </p:nvSpPr>
        <p:spPr>
          <a:xfrm>
            <a:off x="5956418" y="5324389"/>
            <a:ext cx="3047882" cy="228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Quelle: Microchip Technology Inc.</a:t>
            </a:r>
          </a:p>
        </p:txBody>
      </p: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/>
          <p:nvPr/>
        </p:nvSpPr>
        <p:spPr>
          <a:xfrm>
            <a:off x="312411" y="245760"/>
            <a:ext cx="4829969" cy="3750280"/>
          </a:xfrm>
          <a:prstGeom prst="roundRect">
            <a:avLst>
              <a:gd name="adj" fmla="val 4843"/>
            </a:avLst>
          </a:prstGeom>
          <a:solidFill>
            <a:srgbClr val="70BF41">
              <a:alpha val="50958"/>
            </a:srgbClr>
          </a:solidFill>
          <a:ln w="12700">
            <a:solidFill>
              <a:srgbClr val="7A7A7A">
                <a:alpha val="50958"/>
              </a:srgbClr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7" name="Shape 307"/>
          <p:cNvSpPr/>
          <p:nvPr/>
        </p:nvSpPr>
        <p:spPr>
          <a:xfrm>
            <a:off x="2877953" y="606229"/>
            <a:ext cx="2108201" cy="324669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8" name="Shape 308"/>
          <p:cNvSpPr/>
          <p:nvPr/>
        </p:nvSpPr>
        <p:spPr>
          <a:xfrm>
            <a:off x="3868245" y="1174424"/>
            <a:ext cx="1" cy="1384275"/>
          </a:xfrm>
          <a:prstGeom prst="line">
            <a:avLst/>
          </a:prstGeom>
          <a:ln w="25400">
            <a:solidFill>
              <a:srgbClr val="1A931F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9" name="Shape 309"/>
          <p:cNvSpPr/>
          <p:nvPr/>
        </p:nvSpPr>
        <p:spPr>
          <a:xfrm>
            <a:off x="5045287" y="2227697"/>
            <a:ext cx="2120901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Serielle Schnittstelle</a:t>
            </a:r>
          </a:p>
        </p:txBody>
      </p:sp>
      <p:sp>
        <p:nvSpPr>
          <p:cNvPr id="310" name="Shape 310"/>
          <p:cNvSpPr/>
          <p:nvPr/>
        </p:nvSpPr>
        <p:spPr>
          <a:xfrm flipH="1">
            <a:off x="1874815" y="493012"/>
            <a:ext cx="1999422" cy="1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1" name="Shape 311"/>
          <p:cNvSpPr/>
          <p:nvPr/>
        </p:nvSpPr>
        <p:spPr>
          <a:xfrm>
            <a:off x="6897527" y="913193"/>
            <a:ext cx="1485901" cy="2084537"/>
          </a:xfrm>
          <a:prstGeom prst="rect">
            <a:avLst/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12" name="Shape 312"/>
          <p:cNvSpPr/>
          <p:nvPr/>
        </p:nvSpPr>
        <p:spPr>
          <a:xfrm>
            <a:off x="6891177" y="1450233"/>
            <a:ext cx="1435101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2000"/>
              <a:t>Serieller</a:t>
            </a:r>
            <a:endParaRPr sz="2000"/>
          </a:p>
          <a:p>
            <a:pPr lvl="0">
              <a:defRPr sz="1800"/>
            </a:pPr>
            <a:r>
              <a:rPr sz="2000"/>
              <a:t>Empfänger</a:t>
            </a:r>
          </a:p>
        </p:txBody>
      </p:sp>
      <p:sp>
        <p:nvSpPr>
          <p:cNvPr id="313" name="Shape 313"/>
          <p:cNvSpPr/>
          <p:nvPr/>
        </p:nvSpPr>
        <p:spPr>
          <a:xfrm>
            <a:off x="2871603" y="3452568"/>
            <a:ext cx="2120901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Serieller Master</a:t>
            </a:r>
          </a:p>
        </p:txBody>
      </p:sp>
      <p:sp>
        <p:nvSpPr>
          <p:cNvPr id="314" name="Shape 314"/>
          <p:cNvSpPr/>
          <p:nvPr/>
        </p:nvSpPr>
        <p:spPr>
          <a:xfrm>
            <a:off x="609843" y="3579568"/>
            <a:ext cx="2120901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Interne Schnittstelle</a:t>
            </a:r>
          </a:p>
        </p:txBody>
      </p:sp>
      <p:sp>
        <p:nvSpPr>
          <p:cNvPr id="315" name="Shape 315"/>
          <p:cNvSpPr/>
          <p:nvPr/>
        </p:nvSpPr>
        <p:spPr>
          <a:xfrm flipV="1">
            <a:off x="2206824" y="365529"/>
            <a:ext cx="261440" cy="261441"/>
          </a:xfrm>
          <a:prstGeom prst="line">
            <a:avLst/>
          </a:prstGeom>
          <a:ln w="25400">
            <a:solidFill>
              <a:srgbClr val="1A931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16" name="Shape 316"/>
          <p:cNvSpPr/>
          <p:nvPr/>
        </p:nvSpPr>
        <p:spPr>
          <a:xfrm>
            <a:off x="1848593" y="226312"/>
            <a:ext cx="5715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8</a:t>
            </a:r>
          </a:p>
        </p:txBody>
      </p:sp>
      <p:sp>
        <p:nvSpPr>
          <p:cNvPr id="317" name="Shape 317"/>
          <p:cNvSpPr/>
          <p:nvPr/>
        </p:nvSpPr>
        <p:spPr>
          <a:xfrm rot="16200000">
            <a:off x="3773303" y="146427"/>
            <a:ext cx="317501" cy="1717019"/>
          </a:xfrm>
          <a:prstGeom prst="rect">
            <a:avLst/>
          </a:prstGeom>
          <a:solidFill>
            <a:srgbClr val="FFFFFF"/>
          </a:solidFill>
          <a:ln w="25400">
            <a:solidFill>
              <a:srgbClr val="85888D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18" name="Shape 318"/>
          <p:cNvSpPr/>
          <p:nvPr/>
        </p:nvSpPr>
        <p:spPr>
          <a:xfrm>
            <a:off x="3053816" y="865236"/>
            <a:ext cx="1716595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Schieberegister</a:t>
            </a:r>
          </a:p>
        </p:txBody>
      </p:sp>
      <p:sp>
        <p:nvSpPr>
          <p:cNvPr id="319" name="Shape 319"/>
          <p:cNvSpPr/>
          <p:nvPr/>
        </p:nvSpPr>
        <p:spPr>
          <a:xfrm>
            <a:off x="3073544" y="2342476"/>
            <a:ext cx="1717018" cy="660398"/>
          </a:xfrm>
          <a:prstGeom prst="rect">
            <a:avLst/>
          </a:prstGeom>
          <a:solidFill>
            <a:srgbClr val="FFFFFF"/>
          </a:solidFill>
          <a:ln w="25400">
            <a:solidFill>
              <a:srgbClr val="85888D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20" name="Shape 320"/>
          <p:cNvSpPr/>
          <p:nvPr/>
        </p:nvSpPr>
        <p:spPr>
          <a:xfrm>
            <a:off x="3194563" y="2473028"/>
            <a:ext cx="14351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Zustandsautomat</a:t>
            </a:r>
          </a:p>
        </p:txBody>
      </p:sp>
      <p:sp>
        <p:nvSpPr>
          <p:cNvPr id="321" name="Shape 321"/>
          <p:cNvSpPr/>
          <p:nvPr/>
        </p:nvSpPr>
        <p:spPr>
          <a:xfrm flipV="1">
            <a:off x="3867239" y="492661"/>
            <a:ext cx="2829" cy="342788"/>
          </a:xfrm>
          <a:prstGeom prst="line">
            <a:avLst/>
          </a:prstGeom>
          <a:ln w="25400">
            <a:solidFill/>
            <a:miter lim="400000"/>
            <a:headEnd type="stealth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2" name="Shape 322"/>
          <p:cNvSpPr/>
          <p:nvPr/>
        </p:nvSpPr>
        <p:spPr>
          <a:xfrm>
            <a:off x="3073544" y="1422883"/>
            <a:ext cx="1717018" cy="660398"/>
          </a:xfrm>
          <a:prstGeom prst="rect">
            <a:avLst/>
          </a:prstGeom>
          <a:solidFill>
            <a:srgbClr val="FFFFFF"/>
          </a:solidFill>
          <a:ln w="25400">
            <a:solidFill>
              <a:srgbClr val="85888D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23" name="Shape 323"/>
          <p:cNvSpPr/>
          <p:nvPr/>
        </p:nvSpPr>
        <p:spPr>
          <a:xfrm>
            <a:off x="3187017" y="1613381"/>
            <a:ext cx="1362457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Logik</a:t>
            </a:r>
          </a:p>
        </p:txBody>
      </p:sp>
      <p:sp>
        <p:nvSpPr>
          <p:cNvPr id="324" name="Shape 324"/>
          <p:cNvSpPr/>
          <p:nvPr/>
        </p:nvSpPr>
        <p:spPr>
          <a:xfrm>
            <a:off x="5136537" y="1542418"/>
            <a:ext cx="1716595" cy="648833"/>
          </a:xfrm>
          <a:prstGeom prst="leftRightArrow">
            <a:avLst>
              <a:gd name="adj1" fmla="val 63144"/>
              <a:gd name="adj2" fmla="val 38923"/>
            </a:avLst>
          </a:prstGeom>
          <a:solidFill>
            <a:srgbClr val="51A7F9">
              <a:alpha val="57126"/>
            </a:srgbClr>
          </a:solidFill>
          <a:ln w="12700">
            <a:solidFill>
              <a:srgbClr val="85888D">
                <a:alpha val="57126"/>
              </a:srgb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3000">
                <a:solidFill>
                  <a:srgbClr val="FDFDBB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000">
                <a:solidFill>
                  <a:srgbClr val="FDFDBB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rPr>
              <a:t>00</a:t>
            </a:r>
          </a:p>
        </p:txBody>
      </p:sp>
      <p:sp>
        <p:nvSpPr>
          <p:cNvPr id="325" name="Shape 325"/>
          <p:cNvSpPr/>
          <p:nvPr/>
        </p:nvSpPr>
        <p:spPr>
          <a:xfrm>
            <a:off x="581954" y="1376815"/>
            <a:ext cx="1004965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TX_Start</a:t>
            </a:r>
          </a:p>
        </p:txBody>
      </p:sp>
      <p:sp>
        <p:nvSpPr>
          <p:cNvPr id="326" name="Shape 326"/>
          <p:cNvSpPr/>
          <p:nvPr/>
        </p:nvSpPr>
        <p:spPr>
          <a:xfrm>
            <a:off x="581954" y="2105326"/>
            <a:ext cx="1004965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TX_Byte</a:t>
            </a:r>
          </a:p>
        </p:txBody>
      </p:sp>
      <p:grpSp>
        <p:nvGrpSpPr>
          <p:cNvPr id="329" name="Group 329"/>
          <p:cNvGrpSpPr/>
          <p:nvPr/>
        </p:nvGrpSpPr>
        <p:grpSpPr>
          <a:xfrm>
            <a:off x="1848420" y="2298409"/>
            <a:ext cx="1016043" cy="269865"/>
            <a:chOff x="0" y="0"/>
            <a:chExt cx="1016042" cy="269864"/>
          </a:xfrm>
        </p:grpSpPr>
        <p:sp>
          <p:nvSpPr>
            <p:cNvPr id="327" name="Shape 327"/>
            <p:cNvSpPr/>
            <p:nvPr/>
          </p:nvSpPr>
          <p:spPr>
            <a:xfrm flipH="1" flipV="1">
              <a:off x="11155" y="0"/>
              <a:ext cx="1004888" cy="600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28" name="Shape 328"/>
            <p:cNvSpPr/>
            <p:nvPr/>
          </p:nvSpPr>
          <p:spPr>
            <a:xfrm flipV="1">
              <a:off x="0" y="263864"/>
              <a:ext cx="1004888" cy="6001"/>
            </a:xfrm>
            <a:prstGeom prst="line">
              <a:avLst/>
            </a:prstGeom>
            <a:noFill/>
            <a:ln w="25400" cap="flat">
              <a:solidFill>
                <a:srgbClr val="773F9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30" name="Shape 330"/>
          <p:cNvSpPr/>
          <p:nvPr/>
        </p:nvSpPr>
        <p:spPr>
          <a:xfrm>
            <a:off x="559796" y="2386444"/>
            <a:ext cx="1004964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QX_Byte</a:t>
            </a:r>
          </a:p>
        </p:txBody>
      </p:sp>
      <p:sp>
        <p:nvSpPr>
          <p:cNvPr id="331" name="Shape 331"/>
          <p:cNvSpPr/>
          <p:nvPr/>
        </p:nvSpPr>
        <p:spPr>
          <a:xfrm>
            <a:off x="559795" y="2842447"/>
            <a:ext cx="1004965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TX_Close</a:t>
            </a:r>
          </a:p>
        </p:txBody>
      </p:sp>
      <p:sp>
        <p:nvSpPr>
          <p:cNvPr id="332" name="Shape 332"/>
          <p:cNvSpPr/>
          <p:nvPr/>
        </p:nvSpPr>
        <p:spPr>
          <a:xfrm>
            <a:off x="581954" y="305405"/>
            <a:ext cx="1004965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TX_Data</a:t>
            </a:r>
          </a:p>
        </p:txBody>
      </p:sp>
      <p:sp>
        <p:nvSpPr>
          <p:cNvPr id="333" name="Shape 333"/>
          <p:cNvSpPr/>
          <p:nvPr/>
        </p:nvSpPr>
        <p:spPr>
          <a:xfrm>
            <a:off x="559795" y="1693902"/>
            <a:ext cx="1004965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QX_Ready</a:t>
            </a:r>
          </a:p>
        </p:txBody>
      </p:sp>
      <p:sp>
        <p:nvSpPr>
          <p:cNvPr id="334" name="Shape 334"/>
          <p:cNvSpPr/>
          <p:nvPr/>
        </p:nvSpPr>
        <p:spPr>
          <a:xfrm>
            <a:off x="429380" y="3111158"/>
            <a:ext cx="1229347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QX_Closed</a:t>
            </a:r>
          </a:p>
        </p:txBody>
      </p:sp>
      <p:sp>
        <p:nvSpPr>
          <p:cNvPr id="335" name="Shape 335"/>
          <p:cNvSpPr/>
          <p:nvPr/>
        </p:nvSpPr>
        <p:spPr>
          <a:xfrm flipH="1" flipV="1">
            <a:off x="1873423" y="773837"/>
            <a:ext cx="1004889" cy="6001"/>
          </a:xfrm>
          <a:prstGeom prst="line">
            <a:avLst/>
          </a:prstGeom>
          <a:ln w="25400">
            <a:solidFill/>
            <a:miter lim="400000"/>
            <a:headEnd type="stealth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6" name="Shape 336"/>
          <p:cNvSpPr/>
          <p:nvPr/>
        </p:nvSpPr>
        <p:spPr>
          <a:xfrm>
            <a:off x="581954" y="620359"/>
            <a:ext cx="1004965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Serial_Clk</a:t>
            </a:r>
          </a:p>
        </p:txBody>
      </p:sp>
      <p:grpSp>
        <p:nvGrpSpPr>
          <p:cNvPr id="339" name="Group 339"/>
          <p:cNvGrpSpPr/>
          <p:nvPr/>
        </p:nvGrpSpPr>
        <p:grpSpPr>
          <a:xfrm>
            <a:off x="1848420" y="1522747"/>
            <a:ext cx="1016043" cy="269865"/>
            <a:chOff x="0" y="0"/>
            <a:chExt cx="1016042" cy="269864"/>
          </a:xfrm>
        </p:grpSpPr>
        <p:sp>
          <p:nvSpPr>
            <p:cNvPr id="337" name="Shape 337"/>
            <p:cNvSpPr/>
            <p:nvPr/>
          </p:nvSpPr>
          <p:spPr>
            <a:xfrm flipH="1" flipV="1">
              <a:off x="11155" y="0"/>
              <a:ext cx="1004888" cy="600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38" name="Shape 338"/>
            <p:cNvSpPr/>
            <p:nvPr/>
          </p:nvSpPr>
          <p:spPr>
            <a:xfrm flipV="1">
              <a:off x="0" y="263864"/>
              <a:ext cx="1004888" cy="6001"/>
            </a:xfrm>
            <a:prstGeom prst="line">
              <a:avLst/>
            </a:prstGeom>
            <a:noFill/>
            <a:ln w="25400" cap="flat">
              <a:solidFill>
                <a:srgbClr val="773F9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grpSp>
        <p:nvGrpSpPr>
          <p:cNvPr id="342" name="Group 342"/>
          <p:cNvGrpSpPr/>
          <p:nvPr/>
        </p:nvGrpSpPr>
        <p:grpSpPr>
          <a:xfrm>
            <a:off x="1855108" y="3073095"/>
            <a:ext cx="1016044" cy="269865"/>
            <a:chOff x="0" y="0"/>
            <a:chExt cx="1016042" cy="269864"/>
          </a:xfrm>
        </p:grpSpPr>
        <p:sp>
          <p:nvSpPr>
            <p:cNvPr id="340" name="Shape 340"/>
            <p:cNvSpPr/>
            <p:nvPr/>
          </p:nvSpPr>
          <p:spPr>
            <a:xfrm flipH="1" flipV="1">
              <a:off x="11155" y="0"/>
              <a:ext cx="1004888" cy="600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41" name="Shape 341"/>
            <p:cNvSpPr/>
            <p:nvPr/>
          </p:nvSpPr>
          <p:spPr>
            <a:xfrm flipV="1">
              <a:off x="0" y="263864"/>
              <a:ext cx="1004888" cy="6001"/>
            </a:xfrm>
            <a:prstGeom prst="line">
              <a:avLst/>
            </a:prstGeom>
            <a:noFill/>
            <a:ln w="25400" cap="flat">
              <a:solidFill>
                <a:srgbClr val="773F9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43" name="Shape 343"/>
          <p:cNvSpPr/>
          <p:nvPr/>
        </p:nvSpPr>
        <p:spPr>
          <a:xfrm flipH="1" flipV="1">
            <a:off x="1856559" y="1102032"/>
            <a:ext cx="1004888" cy="6000"/>
          </a:xfrm>
          <a:prstGeom prst="line">
            <a:avLst/>
          </a:prstGeom>
          <a:ln w="25400">
            <a:solidFill/>
            <a:miter lim="400000"/>
            <a:headEnd type="stealth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4" name="Shape 344"/>
          <p:cNvSpPr/>
          <p:nvPr/>
        </p:nvSpPr>
        <p:spPr>
          <a:xfrm>
            <a:off x="565090" y="948553"/>
            <a:ext cx="1004964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RS (Reset)</a:t>
            </a:r>
          </a:p>
        </p:txBody>
      </p:sp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1000px-I2C.svg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0400" y="457200"/>
            <a:ext cx="5468556" cy="1930400"/>
          </a:xfrm>
          <a:prstGeom prst="rect">
            <a:avLst/>
          </a:prstGeom>
          <a:ln w="12700">
            <a:miter lim="400000"/>
          </a:ln>
        </p:spPr>
      </p:pic>
      <p:sp>
        <p:nvSpPr>
          <p:cNvPr id="347" name="Shape 347"/>
          <p:cNvSpPr/>
          <p:nvPr/>
        </p:nvSpPr>
        <p:spPr>
          <a:xfrm>
            <a:off x="6210300" y="1917700"/>
            <a:ext cx="212090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Quelle: Wikimedia Commons</a:t>
            </a:r>
          </a:p>
        </p:txBody>
      </p:sp>
      <p:sp>
        <p:nvSpPr>
          <p:cNvPr id="348" name="Shape 348"/>
          <p:cNvSpPr/>
          <p:nvPr/>
        </p:nvSpPr>
        <p:spPr>
          <a:xfrm>
            <a:off x="939800" y="2425700"/>
            <a:ext cx="863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algn="l" defTabSz="397763">
              <a:defRPr sz="1566"/>
            </a:lvl1pPr>
          </a:lstStyle>
          <a:p>
            <a:pPr lvl="0">
              <a:defRPr sz="1800"/>
            </a:pPr>
            <a:r>
              <a:rPr sz="1566"/>
              <a:t>Arduino</a:t>
            </a:r>
          </a:p>
        </p:txBody>
      </p:sp>
      <p:sp>
        <p:nvSpPr>
          <p:cNvPr id="349" name="Shape 349"/>
          <p:cNvSpPr/>
          <p:nvPr/>
        </p:nvSpPr>
        <p:spPr>
          <a:xfrm>
            <a:off x="2222500" y="2425700"/>
            <a:ext cx="1663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algn="l" defTabSz="397763">
              <a:defRPr sz="1566"/>
            </a:lvl1pPr>
          </a:lstStyle>
          <a:p>
            <a:pPr lvl="0">
              <a:defRPr sz="1800"/>
            </a:pPr>
            <a:r>
              <a:rPr sz="1566"/>
              <a:t>IC Bauteile</a:t>
            </a:r>
          </a:p>
        </p:txBody>
      </p:sp>
      <p:pic>
        <p:nvPicPr>
          <p:cNvPr id="350" name="1000px-I2C_data_transfer.svg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50900" y="3640493"/>
            <a:ext cx="7452695" cy="1244601"/>
          </a:xfrm>
          <a:prstGeom prst="rect">
            <a:avLst/>
          </a:prstGeom>
          <a:ln w="12700">
            <a:miter lim="400000"/>
          </a:ln>
        </p:spPr>
      </p:pic>
      <p:sp>
        <p:nvSpPr>
          <p:cNvPr id="351" name="Shape 351"/>
          <p:cNvSpPr/>
          <p:nvPr/>
        </p:nvSpPr>
        <p:spPr>
          <a:xfrm>
            <a:off x="8039100" y="4445000"/>
            <a:ext cx="212090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Quelle: Wikimedia Commons</a:t>
            </a:r>
          </a:p>
        </p:txBody>
      </p:sp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SigVar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155700"/>
            <a:ext cx="10160000" cy="1146257"/>
          </a:xfrm>
          <a:prstGeom prst="rect">
            <a:avLst/>
          </a:prstGeom>
          <a:ln w="12700">
            <a:miter lim="400000"/>
          </a:ln>
        </p:spPr>
      </p:pic>
      <p:pic>
        <p:nvPicPr>
          <p:cNvPr id="354" name="SigVar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92200" y="2309240"/>
            <a:ext cx="9008516" cy="1108048"/>
          </a:xfrm>
          <a:prstGeom prst="rect">
            <a:avLst/>
          </a:prstGeom>
          <a:ln w="12700">
            <a:miter lim="400000"/>
          </a:ln>
        </p:spPr>
      </p:pic>
      <p:sp>
        <p:nvSpPr>
          <p:cNvPr id="355" name="Shape 355"/>
          <p:cNvSpPr/>
          <p:nvPr/>
        </p:nvSpPr>
        <p:spPr>
          <a:xfrm>
            <a:off x="750056" y="349249"/>
            <a:ext cx="2690888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Signale: Varianten 1 und 2</a:t>
            </a:r>
          </a:p>
        </p:txBody>
      </p:sp>
      <p:pic>
        <p:nvPicPr>
          <p:cNvPr id="356" name="SigVar3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4714264"/>
            <a:ext cx="10160000" cy="1220422"/>
          </a:xfrm>
          <a:prstGeom prst="rect">
            <a:avLst/>
          </a:prstGeom>
          <a:ln w="12700">
            <a:miter lim="400000"/>
          </a:ln>
        </p:spPr>
      </p:pic>
      <p:pic>
        <p:nvPicPr>
          <p:cNvPr id="357" name="SigVar4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8900" y="6087373"/>
            <a:ext cx="10096500" cy="1295479"/>
          </a:xfrm>
          <a:prstGeom prst="rect">
            <a:avLst/>
          </a:prstGeom>
          <a:ln w="12700">
            <a:miter lim="400000"/>
          </a:ln>
        </p:spPr>
      </p:pic>
      <p:sp>
        <p:nvSpPr>
          <p:cNvPr id="358" name="Shape 358"/>
          <p:cNvSpPr/>
          <p:nvPr/>
        </p:nvSpPr>
        <p:spPr>
          <a:xfrm>
            <a:off x="5320729" y="4734415"/>
            <a:ext cx="1956942" cy="3683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Variablen: Variante 1</a:t>
            </a:r>
          </a:p>
        </p:txBody>
      </p:sp>
      <p:sp>
        <p:nvSpPr>
          <p:cNvPr id="359" name="Shape 359"/>
          <p:cNvSpPr/>
          <p:nvPr/>
        </p:nvSpPr>
        <p:spPr>
          <a:xfrm>
            <a:off x="5320729" y="6131415"/>
            <a:ext cx="1956942" cy="3683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Variablen: Variante 2</a:t>
            </a:r>
          </a:p>
        </p:txBody>
      </p:sp>
    </p:spTree>
  </p:cSld>
  <p:clrMapOvr>
    <a:masterClrMapping/>
  </p:clrMapOvr>
  <p:transition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/>
          <p:nvPr/>
        </p:nvSpPr>
        <p:spPr>
          <a:xfrm>
            <a:off x="1381810" y="1010008"/>
            <a:ext cx="7160494" cy="2185095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2" name="Shape 362"/>
          <p:cNvSpPr/>
          <p:nvPr/>
        </p:nvSpPr>
        <p:spPr>
          <a:xfrm>
            <a:off x="2287269" y="1448432"/>
            <a:ext cx="1" cy="50800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3" name="Shape 363"/>
          <p:cNvSpPr/>
          <p:nvPr/>
        </p:nvSpPr>
        <p:spPr>
          <a:xfrm>
            <a:off x="44871" y="2019613"/>
            <a:ext cx="11049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XN</a:t>
            </a:r>
          </a:p>
        </p:txBody>
      </p:sp>
      <p:sp>
        <p:nvSpPr>
          <p:cNvPr id="364" name="Shape 364"/>
          <p:cNvSpPr/>
          <p:nvPr/>
        </p:nvSpPr>
        <p:spPr>
          <a:xfrm>
            <a:off x="4387043" y="3331139"/>
            <a:ext cx="4826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l"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Clk</a:t>
            </a:r>
          </a:p>
        </p:txBody>
      </p:sp>
      <p:sp>
        <p:nvSpPr>
          <p:cNvPr id="365" name="Shape 365"/>
          <p:cNvSpPr/>
          <p:nvPr/>
        </p:nvSpPr>
        <p:spPr>
          <a:xfrm>
            <a:off x="4481194" y="1716024"/>
            <a:ext cx="1397001" cy="965201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66" name="Shape 366"/>
          <p:cNvSpPr/>
          <p:nvPr/>
        </p:nvSpPr>
        <p:spPr>
          <a:xfrm>
            <a:off x="1062075" y="2197100"/>
            <a:ext cx="977901" cy="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7" name="Shape 367"/>
          <p:cNvSpPr/>
          <p:nvPr/>
        </p:nvSpPr>
        <p:spPr>
          <a:xfrm>
            <a:off x="4836794" y="2668524"/>
            <a:ext cx="1" cy="939801"/>
          </a:xfrm>
          <a:prstGeom prst="line">
            <a:avLst/>
          </a:prstGeom>
          <a:ln w="1270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8" name="Shape 368"/>
          <p:cNvSpPr/>
          <p:nvPr/>
        </p:nvSpPr>
        <p:spPr>
          <a:xfrm>
            <a:off x="5679227" y="2674192"/>
            <a:ext cx="2" cy="939802"/>
          </a:xfrm>
          <a:prstGeom prst="line">
            <a:avLst/>
          </a:prstGeom>
          <a:ln w="1270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69" name="Shape 369"/>
          <p:cNvSpPr/>
          <p:nvPr/>
        </p:nvSpPr>
        <p:spPr>
          <a:xfrm flipH="1" rot="21599991">
            <a:off x="4761464" y="2517762"/>
            <a:ext cx="161599" cy="1615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70" name="Shape 370"/>
          <p:cNvSpPr/>
          <p:nvPr/>
        </p:nvSpPr>
        <p:spPr>
          <a:xfrm>
            <a:off x="5732198" y="3331139"/>
            <a:ext cx="850901" cy="29815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l" defTabSz="1016000">
              <a:buClr>
                <a:srgbClr val="000000"/>
              </a:buClr>
              <a:defRPr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600">
                <a:uFill>
                  <a:solidFill/>
                </a:uFill>
              </a:rPr>
              <a:t>EN_Reg</a:t>
            </a:r>
          </a:p>
        </p:txBody>
      </p:sp>
      <p:sp>
        <p:nvSpPr>
          <p:cNvPr id="371" name="Shape 371"/>
          <p:cNvSpPr/>
          <p:nvPr/>
        </p:nvSpPr>
        <p:spPr>
          <a:xfrm flipH="1">
            <a:off x="1608175" y="21336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72" name="Shape 372"/>
          <p:cNvSpPr/>
          <p:nvPr/>
        </p:nvSpPr>
        <p:spPr>
          <a:xfrm>
            <a:off x="1366875" y="2298700"/>
            <a:ext cx="6096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16</a:t>
            </a:r>
          </a:p>
        </p:txBody>
      </p:sp>
      <p:sp>
        <p:nvSpPr>
          <p:cNvPr id="373" name="Shape 373"/>
          <p:cNvSpPr/>
          <p:nvPr/>
        </p:nvSpPr>
        <p:spPr>
          <a:xfrm>
            <a:off x="2520830" y="2197100"/>
            <a:ext cx="750600" cy="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76" name="Group 376"/>
          <p:cNvGrpSpPr/>
          <p:nvPr/>
        </p:nvGrpSpPr>
        <p:grpSpPr>
          <a:xfrm flipH="1" rot="10800000">
            <a:off x="2057399" y="1957064"/>
            <a:ext cx="446008" cy="469902"/>
            <a:chOff x="0" y="0"/>
            <a:chExt cx="446006" cy="469900"/>
          </a:xfrm>
        </p:grpSpPr>
        <p:sp>
          <p:nvSpPr>
            <p:cNvPr id="374" name="Shape 374"/>
            <p:cNvSpPr/>
            <p:nvPr/>
          </p:nvSpPr>
          <p:spPr>
            <a:xfrm>
              <a:off x="-1" y="23893"/>
              <a:ext cx="446008" cy="446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75" name="Shape 375"/>
            <p:cNvSpPr/>
            <p:nvPr/>
          </p:nvSpPr>
          <p:spPr>
            <a:xfrm rot="21600000">
              <a:off x="107643" y="0"/>
              <a:ext cx="254862" cy="4300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x</a:t>
              </a:r>
            </a:p>
          </p:txBody>
        </p:sp>
      </p:grpSp>
      <p:grpSp>
        <p:nvGrpSpPr>
          <p:cNvPr id="379" name="Group 379"/>
          <p:cNvGrpSpPr/>
          <p:nvPr/>
        </p:nvGrpSpPr>
        <p:grpSpPr>
          <a:xfrm>
            <a:off x="3291550" y="1966730"/>
            <a:ext cx="451507" cy="451506"/>
            <a:chOff x="0" y="0"/>
            <a:chExt cx="451505" cy="451505"/>
          </a:xfrm>
        </p:grpSpPr>
        <p:sp>
          <p:nvSpPr>
            <p:cNvPr id="377" name="Shape 377"/>
            <p:cNvSpPr/>
            <p:nvPr/>
          </p:nvSpPr>
          <p:spPr>
            <a:xfrm flipH="1" rot="10800000">
              <a:off x="-1" y="-1"/>
              <a:ext cx="451507" cy="451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78" name="Shape 378"/>
            <p:cNvSpPr/>
            <p:nvPr/>
          </p:nvSpPr>
          <p:spPr>
            <a:xfrm flipH="1" rot="10800000">
              <a:off x="96782" y="8062"/>
              <a:ext cx="282381" cy="4353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800"/>
              </a:lvl1pPr>
            </a:lstStyle>
            <a:p>
              <a:pPr lvl="0"/>
              <a:r>
                <a:t>+</a:t>
              </a:r>
            </a:p>
          </p:txBody>
        </p:sp>
      </p:grpSp>
      <p:sp>
        <p:nvSpPr>
          <p:cNvPr id="380" name="Shape 380"/>
          <p:cNvSpPr/>
          <p:nvPr/>
        </p:nvSpPr>
        <p:spPr>
          <a:xfrm>
            <a:off x="1045387" y="1460500"/>
            <a:ext cx="1252577" cy="0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1" name="Shape 381"/>
          <p:cNvSpPr/>
          <p:nvPr/>
        </p:nvSpPr>
        <p:spPr>
          <a:xfrm flipH="1">
            <a:off x="1616887" y="13843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2" name="Shape 382"/>
          <p:cNvSpPr/>
          <p:nvPr/>
        </p:nvSpPr>
        <p:spPr>
          <a:xfrm>
            <a:off x="1375587" y="1549400"/>
            <a:ext cx="6096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16</a:t>
            </a:r>
          </a:p>
        </p:txBody>
      </p:sp>
      <p:sp>
        <p:nvSpPr>
          <p:cNvPr id="383" name="Shape 383"/>
          <p:cNvSpPr/>
          <p:nvPr/>
        </p:nvSpPr>
        <p:spPr>
          <a:xfrm>
            <a:off x="58775" y="1033004"/>
            <a:ext cx="11049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COEFF</a:t>
            </a:r>
          </a:p>
        </p:txBody>
      </p:sp>
      <p:sp>
        <p:nvSpPr>
          <p:cNvPr id="384" name="Shape 384"/>
          <p:cNvSpPr/>
          <p:nvPr/>
        </p:nvSpPr>
        <p:spPr>
          <a:xfrm flipH="1">
            <a:off x="2825630" y="2133600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5" name="Shape 385"/>
          <p:cNvSpPr/>
          <p:nvPr/>
        </p:nvSpPr>
        <p:spPr>
          <a:xfrm>
            <a:off x="2584330" y="2298700"/>
            <a:ext cx="6096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32</a:t>
            </a:r>
          </a:p>
        </p:txBody>
      </p:sp>
      <p:sp>
        <p:nvSpPr>
          <p:cNvPr id="386" name="Shape 386"/>
          <p:cNvSpPr/>
          <p:nvPr/>
        </p:nvSpPr>
        <p:spPr>
          <a:xfrm>
            <a:off x="3741444" y="2197100"/>
            <a:ext cx="750600" cy="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7" name="Shape 387"/>
          <p:cNvSpPr/>
          <p:nvPr/>
        </p:nvSpPr>
        <p:spPr>
          <a:xfrm flipH="1">
            <a:off x="4046244" y="2133600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88" name="Shape 388"/>
          <p:cNvSpPr/>
          <p:nvPr/>
        </p:nvSpPr>
        <p:spPr>
          <a:xfrm>
            <a:off x="3770840" y="2303357"/>
            <a:ext cx="609601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32</a:t>
            </a:r>
          </a:p>
        </p:txBody>
      </p:sp>
      <p:sp>
        <p:nvSpPr>
          <p:cNvPr id="389" name="Shape 389"/>
          <p:cNvSpPr/>
          <p:nvPr/>
        </p:nvSpPr>
        <p:spPr>
          <a:xfrm>
            <a:off x="3523324" y="1461132"/>
            <a:ext cx="2" cy="49530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0" name="Shape 390"/>
          <p:cNvSpPr/>
          <p:nvPr/>
        </p:nvSpPr>
        <p:spPr>
          <a:xfrm>
            <a:off x="3517095" y="1464887"/>
            <a:ext cx="2898217" cy="1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1" name="Shape 391"/>
          <p:cNvSpPr/>
          <p:nvPr/>
        </p:nvSpPr>
        <p:spPr>
          <a:xfrm>
            <a:off x="5870931" y="2216119"/>
            <a:ext cx="1252577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2" name="Shape 392"/>
          <p:cNvSpPr/>
          <p:nvPr/>
        </p:nvSpPr>
        <p:spPr>
          <a:xfrm flipH="1">
            <a:off x="6074131" y="2152619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3" name="Shape 393"/>
          <p:cNvSpPr/>
          <p:nvPr/>
        </p:nvSpPr>
        <p:spPr>
          <a:xfrm>
            <a:off x="5839550" y="2303357"/>
            <a:ext cx="609601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32</a:t>
            </a:r>
          </a:p>
        </p:txBody>
      </p:sp>
      <p:sp>
        <p:nvSpPr>
          <p:cNvPr id="394" name="Shape 394"/>
          <p:cNvSpPr/>
          <p:nvPr/>
        </p:nvSpPr>
        <p:spPr>
          <a:xfrm>
            <a:off x="6404609" y="1462240"/>
            <a:ext cx="2" cy="771691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5" name="Shape 395"/>
          <p:cNvSpPr/>
          <p:nvPr/>
        </p:nvSpPr>
        <p:spPr>
          <a:xfrm>
            <a:off x="4482781" y="2019613"/>
            <a:ext cx="1410112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Reg</a:t>
            </a:r>
          </a:p>
        </p:txBody>
      </p:sp>
      <p:sp>
        <p:nvSpPr>
          <p:cNvPr id="396" name="Shape 396"/>
          <p:cNvSpPr/>
          <p:nvPr/>
        </p:nvSpPr>
        <p:spPr>
          <a:xfrm>
            <a:off x="7109007" y="1718142"/>
            <a:ext cx="841376" cy="965201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97" name="Shape 397"/>
          <p:cNvSpPr/>
          <p:nvPr/>
        </p:nvSpPr>
        <p:spPr>
          <a:xfrm>
            <a:off x="7451907" y="2670642"/>
            <a:ext cx="1" cy="939802"/>
          </a:xfrm>
          <a:prstGeom prst="line">
            <a:avLst/>
          </a:prstGeom>
          <a:ln w="1270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8" name="Shape 398"/>
          <p:cNvSpPr/>
          <p:nvPr/>
        </p:nvSpPr>
        <p:spPr>
          <a:xfrm>
            <a:off x="7752473" y="2661559"/>
            <a:ext cx="2" cy="939802"/>
          </a:xfrm>
          <a:prstGeom prst="line">
            <a:avLst/>
          </a:prstGeom>
          <a:ln w="1270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99" name="Shape 399"/>
          <p:cNvSpPr/>
          <p:nvPr/>
        </p:nvSpPr>
        <p:spPr>
          <a:xfrm flipH="1" rot="21599991">
            <a:off x="7376577" y="2519880"/>
            <a:ext cx="161598" cy="1615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00" name="Shape 400"/>
          <p:cNvSpPr/>
          <p:nvPr/>
        </p:nvSpPr>
        <p:spPr>
          <a:xfrm>
            <a:off x="7118663" y="2045013"/>
            <a:ext cx="8109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Out</a:t>
            </a:r>
          </a:p>
        </p:txBody>
      </p:sp>
      <p:sp>
        <p:nvSpPr>
          <p:cNvPr id="401" name="Shape 401"/>
          <p:cNvSpPr/>
          <p:nvPr/>
        </p:nvSpPr>
        <p:spPr>
          <a:xfrm>
            <a:off x="7965732" y="2215535"/>
            <a:ext cx="750600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2" name="Shape 402"/>
          <p:cNvSpPr/>
          <p:nvPr/>
        </p:nvSpPr>
        <p:spPr>
          <a:xfrm flipH="1">
            <a:off x="8270532" y="2152035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3" name="Shape 403"/>
          <p:cNvSpPr/>
          <p:nvPr/>
        </p:nvSpPr>
        <p:spPr>
          <a:xfrm>
            <a:off x="8046623" y="2291946"/>
            <a:ext cx="609601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16</a:t>
            </a:r>
          </a:p>
        </p:txBody>
      </p:sp>
      <p:sp>
        <p:nvSpPr>
          <p:cNvPr id="404" name="Shape 404"/>
          <p:cNvSpPr/>
          <p:nvPr/>
        </p:nvSpPr>
        <p:spPr>
          <a:xfrm>
            <a:off x="7007407" y="3307375"/>
            <a:ext cx="4826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l"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Clk</a:t>
            </a:r>
          </a:p>
        </p:txBody>
      </p:sp>
      <p:sp>
        <p:nvSpPr>
          <p:cNvPr id="405" name="Shape 405"/>
          <p:cNvSpPr/>
          <p:nvPr/>
        </p:nvSpPr>
        <p:spPr>
          <a:xfrm>
            <a:off x="7848865" y="3331139"/>
            <a:ext cx="850901" cy="29815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l" defTabSz="1016000">
              <a:buClr>
                <a:srgbClr val="000000"/>
              </a:buClr>
              <a:defRPr sz="16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600">
                <a:uFill>
                  <a:solidFill/>
                </a:uFill>
              </a:rPr>
              <a:t>EN_Out</a:t>
            </a:r>
          </a:p>
        </p:txBody>
      </p:sp>
      <p:sp>
        <p:nvSpPr>
          <p:cNvPr id="406" name="Shape 406"/>
          <p:cNvSpPr/>
          <p:nvPr/>
        </p:nvSpPr>
        <p:spPr>
          <a:xfrm>
            <a:off x="8610238" y="2019613"/>
            <a:ext cx="11049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YN</a:t>
            </a:r>
          </a:p>
        </p:txBody>
      </p:sp>
      <p:sp>
        <p:nvSpPr>
          <p:cNvPr id="407" name="Shape 407"/>
          <p:cNvSpPr/>
          <p:nvPr/>
        </p:nvSpPr>
        <p:spPr>
          <a:xfrm>
            <a:off x="6144350" y="1750286"/>
            <a:ext cx="1104901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Y</a:t>
            </a:r>
          </a:p>
        </p:txBody>
      </p:sp>
      <p:sp>
        <p:nvSpPr>
          <p:cNvPr id="408" name="Shape 408"/>
          <p:cNvSpPr/>
          <p:nvPr/>
        </p:nvSpPr>
        <p:spPr>
          <a:xfrm>
            <a:off x="1410904" y="2842396"/>
            <a:ext cx="1478162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MAC_Unit</a:t>
            </a:r>
          </a:p>
        </p:txBody>
      </p:sp>
      <p:sp>
        <p:nvSpPr>
          <p:cNvPr id="409" name="Shape 409"/>
          <p:cNvSpPr/>
          <p:nvPr/>
        </p:nvSpPr>
        <p:spPr>
          <a:xfrm>
            <a:off x="5014085" y="3331139"/>
            <a:ext cx="4826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l"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Clr</a:t>
            </a:r>
          </a:p>
        </p:txBody>
      </p:sp>
      <p:sp>
        <p:nvSpPr>
          <p:cNvPr id="410" name="Shape 410"/>
          <p:cNvSpPr/>
          <p:nvPr/>
        </p:nvSpPr>
        <p:spPr>
          <a:xfrm>
            <a:off x="5424543" y="2674192"/>
            <a:ext cx="1" cy="939802"/>
          </a:xfrm>
          <a:prstGeom prst="line">
            <a:avLst/>
          </a:prstGeom>
          <a:ln w="1270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Shape 412"/>
          <p:cNvSpPr/>
          <p:nvPr/>
        </p:nvSpPr>
        <p:spPr>
          <a:xfrm>
            <a:off x="3452883" y="330057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L</a:t>
            </a:r>
          </a:p>
        </p:txBody>
      </p:sp>
      <p:sp>
        <p:nvSpPr>
          <p:cNvPr id="413" name="Shape 413"/>
          <p:cNvSpPr/>
          <p:nvPr/>
        </p:nvSpPr>
        <p:spPr>
          <a:xfrm>
            <a:off x="2330532" y="652433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400"/>
              <a:t>i</a:t>
            </a:r>
          </a:p>
        </p:txBody>
      </p:sp>
      <p:sp>
        <p:nvSpPr>
          <p:cNvPr id="414" name="Shape 414"/>
          <p:cNvSpPr/>
          <p:nvPr/>
        </p:nvSpPr>
        <p:spPr>
          <a:xfrm flipH="1" flipV="1">
            <a:off x="3192888" y="614333"/>
            <a:ext cx="873400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15" name="Shape 415"/>
          <p:cNvSpPr/>
          <p:nvPr/>
        </p:nvSpPr>
        <p:spPr>
          <a:xfrm>
            <a:off x="7543800" y="1854200"/>
            <a:ext cx="1110814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indent="360000" algn="l" defTabSz="450000">
              <a:lnSpc>
                <a:spcPct val="120000"/>
              </a:lnSpc>
              <a:spcBef>
                <a:spcPts val="600"/>
              </a:spcBef>
              <a:defRPr sz="1800"/>
            </a:pPr>
            <a:r>
              <a:rPr sz="120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5999" sz="1200">
                <a:latin typeface="Helvetica"/>
                <a:ea typeface="Helvetica"/>
                <a:cs typeface="Helvetica"/>
                <a:sym typeface="Helvetica"/>
              </a:rPr>
              <a:t>R</a:t>
            </a:r>
            <a:r>
              <a:rPr sz="1200">
                <a:latin typeface="Helvetica"/>
                <a:ea typeface="Helvetica"/>
                <a:cs typeface="Helvetica"/>
                <a:sym typeface="Helvetica"/>
              </a:rPr>
              <a:t> = R i(t)</a:t>
            </a:r>
          </a:p>
        </p:txBody>
      </p:sp>
      <p:grpSp>
        <p:nvGrpSpPr>
          <p:cNvPr id="418" name="Group 418"/>
          <p:cNvGrpSpPr/>
          <p:nvPr/>
        </p:nvGrpSpPr>
        <p:grpSpPr>
          <a:xfrm>
            <a:off x="7543800" y="2286000"/>
            <a:ext cx="2032000" cy="330200"/>
            <a:chOff x="0" y="0"/>
            <a:chExt cx="2032000" cy="330200"/>
          </a:xfrm>
        </p:grpSpPr>
        <p:sp>
          <p:nvSpPr>
            <p:cNvPr id="416" name="Shape 416"/>
            <p:cNvSpPr/>
            <p:nvPr/>
          </p:nvSpPr>
          <p:spPr>
            <a:xfrm>
              <a:off x="0" y="25400"/>
              <a:ext cx="20320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 indent="360000" algn="l" defTabSz="450000">
                <a:lnSpc>
                  <a:spcPct val="120000"/>
                </a:lnSpc>
                <a:spcBef>
                  <a:spcPts val="600"/>
                </a:spcBef>
                <a:defRPr sz="1800"/>
              </a:pPr>
              <a:r>
                <a:rPr sz="1200">
                  <a:latin typeface="Helvetica"/>
                  <a:ea typeface="Helvetica"/>
                  <a:cs typeface="Helvetica"/>
                  <a:sym typeface="Helvetica"/>
                </a:rPr>
                <a:t>u</a:t>
              </a:r>
              <a:r>
                <a:rPr baseline="-5999" sz="1200">
                  <a:latin typeface="Helvetica"/>
                  <a:ea typeface="Helvetica"/>
                  <a:cs typeface="Helvetica"/>
                  <a:sym typeface="Helvetica"/>
                </a:rPr>
                <a:t>L</a:t>
              </a:r>
              <a:r>
                <a:rPr sz="1200">
                  <a:latin typeface="Helvetica"/>
                  <a:ea typeface="Helvetica"/>
                  <a:cs typeface="Helvetica"/>
                  <a:sym typeface="Helvetica"/>
                </a:rPr>
                <a:t> = L       </a:t>
              </a:r>
            </a:p>
          </p:txBody>
        </p:sp>
        <p:pic>
          <p:nvPicPr>
            <p:cNvPr id="417" name="droppedImage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800100" y="0"/>
              <a:ext cx="254000" cy="330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19" name="Shape 419"/>
          <p:cNvSpPr/>
          <p:nvPr/>
        </p:nvSpPr>
        <p:spPr>
          <a:xfrm>
            <a:off x="7594600" y="2819400"/>
            <a:ext cx="2171700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indent="360000" algn="l" defTabSz="450000">
              <a:lnSpc>
                <a:spcPct val="120000"/>
              </a:lnSpc>
              <a:spcBef>
                <a:spcPts val="600"/>
              </a:spcBef>
              <a:defRPr sz="1800"/>
            </a:pPr>
            <a:r>
              <a:rPr sz="1200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rPr baseline="-5999" sz="1200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sz="1200">
                <a:latin typeface="Helvetica"/>
                <a:ea typeface="Helvetica"/>
                <a:cs typeface="Helvetica"/>
                <a:sym typeface="Helvetica"/>
              </a:rPr>
              <a:t> = C       </a:t>
            </a:r>
          </a:p>
        </p:txBody>
      </p:sp>
      <p:pic>
        <p:nvPicPr>
          <p:cNvPr id="420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585200" y="2794000"/>
            <a:ext cx="279400" cy="330200"/>
          </a:xfrm>
          <a:prstGeom prst="rect">
            <a:avLst/>
          </a:prstGeom>
          <a:ln w="12700">
            <a:miter lim="400000"/>
          </a:ln>
        </p:spPr>
      </p:pic>
      <p:sp>
        <p:nvSpPr>
          <p:cNvPr id="421" name="Shape 421"/>
          <p:cNvSpPr/>
          <p:nvPr/>
        </p:nvSpPr>
        <p:spPr>
          <a:xfrm flipH="1">
            <a:off x="1498599" y="1054100"/>
            <a:ext cx="1" cy="762000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2" name="Shape 422"/>
          <p:cNvSpPr/>
          <p:nvPr/>
        </p:nvSpPr>
        <p:spPr>
          <a:xfrm>
            <a:off x="1498589" y="1057852"/>
            <a:ext cx="4257200" cy="1672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3" name="Shape 423"/>
          <p:cNvSpPr/>
          <p:nvPr/>
        </p:nvSpPr>
        <p:spPr>
          <a:xfrm>
            <a:off x="1498589" y="1820775"/>
            <a:ext cx="4257200" cy="1672"/>
          </a:xfrm>
          <a:prstGeom prst="line">
            <a:avLst/>
          </a:prstGeom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4" name="Shape 424"/>
          <p:cNvSpPr/>
          <p:nvPr/>
        </p:nvSpPr>
        <p:spPr>
          <a:xfrm flipH="1">
            <a:off x="2757487" y="740205"/>
            <a:ext cx="7575" cy="1580721"/>
          </a:xfrm>
          <a:prstGeom prst="line">
            <a:avLst/>
          </a:prstGeom>
          <a:ln>
            <a:solidFill/>
            <a:prstDash val="dash"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5" name="Shape 425"/>
          <p:cNvSpPr/>
          <p:nvPr/>
        </p:nvSpPr>
        <p:spPr>
          <a:xfrm flipH="1">
            <a:off x="2762247" y="1064212"/>
            <a:ext cx="2478690" cy="2"/>
          </a:xfrm>
          <a:prstGeom prst="line">
            <a:avLst/>
          </a:prstGeom>
          <a:ln w="28575">
            <a:solidFill>
              <a:srgbClr val="4349AA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6" name="Shape 426"/>
          <p:cNvSpPr/>
          <p:nvPr/>
        </p:nvSpPr>
        <p:spPr>
          <a:xfrm flipH="1">
            <a:off x="2711450" y="1824434"/>
            <a:ext cx="2583458" cy="6"/>
          </a:xfrm>
          <a:prstGeom prst="line">
            <a:avLst/>
          </a:prstGeom>
          <a:ln w="28575">
            <a:solidFill>
              <a:srgbClr val="4349AA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27" name="Shape 427"/>
          <p:cNvSpPr/>
          <p:nvPr/>
        </p:nvSpPr>
        <p:spPr>
          <a:xfrm rot="10800000">
            <a:off x="2712804" y="1015999"/>
            <a:ext cx="113807" cy="114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FF260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28" name="Shape 428"/>
          <p:cNvSpPr/>
          <p:nvPr/>
        </p:nvSpPr>
        <p:spPr>
          <a:xfrm rot="10800000">
            <a:off x="2700104" y="1765299"/>
            <a:ext cx="113807" cy="114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FF260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29" name="Shape 429"/>
          <p:cNvSpPr/>
          <p:nvPr/>
        </p:nvSpPr>
        <p:spPr>
          <a:xfrm>
            <a:off x="5239908" y="732796"/>
            <a:ext cx="430" cy="1561142"/>
          </a:xfrm>
          <a:prstGeom prst="line">
            <a:avLst/>
          </a:prstGeom>
          <a:ln>
            <a:solidFill/>
            <a:prstDash val="dash"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30" name="Shape 430"/>
          <p:cNvSpPr/>
          <p:nvPr/>
        </p:nvSpPr>
        <p:spPr>
          <a:xfrm>
            <a:off x="5186362" y="1765300"/>
            <a:ext cx="113807" cy="114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FF260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31" name="Shape 431"/>
          <p:cNvSpPr/>
          <p:nvPr/>
        </p:nvSpPr>
        <p:spPr>
          <a:xfrm>
            <a:off x="5186362" y="1003300"/>
            <a:ext cx="113807" cy="114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FF2600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32" name="Shape 432"/>
          <p:cNvSpPr/>
          <p:nvPr/>
        </p:nvSpPr>
        <p:spPr>
          <a:xfrm>
            <a:off x="1270000" y="1219199"/>
            <a:ext cx="457200" cy="444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33" name="Shape 433"/>
          <p:cNvSpPr/>
          <p:nvPr/>
        </p:nvSpPr>
        <p:spPr>
          <a:xfrm>
            <a:off x="1422400" y="1270000"/>
            <a:ext cx="289217" cy="3744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~</a:t>
            </a:r>
          </a:p>
        </p:txBody>
      </p:sp>
      <p:sp>
        <p:nvSpPr>
          <p:cNvPr id="434" name="Shape 434"/>
          <p:cNvSpPr/>
          <p:nvPr/>
        </p:nvSpPr>
        <p:spPr>
          <a:xfrm>
            <a:off x="1720850" y="914510"/>
            <a:ext cx="573026" cy="312602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  <a:round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35" name="Shape 435"/>
          <p:cNvSpPr/>
          <p:nvPr/>
        </p:nvSpPr>
        <p:spPr>
          <a:xfrm>
            <a:off x="1804366" y="910441"/>
            <a:ext cx="5913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R</a:t>
            </a:r>
          </a:p>
        </p:txBody>
      </p:sp>
      <p:sp>
        <p:nvSpPr>
          <p:cNvPr id="436" name="Shape 436"/>
          <p:cNvSpPr/>
          <p:nvPr/>
        </p:nvSpPr>
        <p:spPr>
          <a:xfrm>
            <a:off x="761522" y="1255372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0</a:t>
            </a:r>
          </a:p>
        </p:txBody>
      </p:sp>
      <p:grpSp>
        <p:nvGrpSpPr>
          <p:cNvPr id="442" name="Group 442"/>
          <p:cNvGrpSpPr/>
          <p:nvPr/>
        </p:nvGrpSpPr>
        <p:grpSpPr>
          <a:xfrm>
            <a:off x="5578124" y="1054100"/>
            <a:ext cx="1190976" cy="777479"/>
            <a:chOff x="0" y="0"/>
            <a:chExt cx="1190975" cy="777478"/>
          </a:xfrm>
        </p:grpSpPr>
        <p:sp>
          <p:nvSpPr>
            <p:cNvPr id="437" name="Shape 437"/>
            <p:cNvSpPr/>
            <p:nvPr/>
          </p:nvSpPr>
          <p:spPr>
            <a:xfrm flipH="1">
              <a:off x="162275" y="0"/>
              <a:ext cx="1" cy="762000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38" name="Shape 438"/>
            <p:cNvSpPr/>
            <p:nvPr/>
          </p:nvSpPr>
          <p:spPr>
            <a:xfrm rot="5400000">
              <a:off x="-104425" y="251951"/>
              <a:ext cx="520701" cy="29280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39" name="Shape 439"/>
            <p:cNvSpPr/>
            <p:nvPr/>
          </p:nvSpPr>
          <p:spPr>
            <a:xfrm>
              <a:off x="0" y="212000"/>
              <a:ext cx="584200" cy="41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R</a:t>
              </a:r>
            </a:p>
          </p:txBody>
        </p:sp>
        <p:sp>
          <p:nvSpPr>
            <p:cNvPr id="440" name="Shape 440"/>
            <p:cNvSpPr/>
            <p:nvPr/>
          </p:nvSpPr>
          <p:spPr>
            <a:xfrm flipH="1">
              <a:off x="627345" y="53015"/>
              <a:ext cx="366" cy="72446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41" name="Shape 441"/>
            <p:cNvSpPr/>
            <p:nvPr/>
          </p:nvSpPr>
          <p:spPr>
            <a:xfrm>
              <a:off x="670275" y="203200"/>
              <a:ext cx="520701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marL="40639" marR="40639" algn="l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/>
              </a:pPr>
              <a:r>
                <a:rPr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u</a:t>
              </a:r>
              <a:r>
                <a:rPr baseline="-25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2</a:t>
              </a:r>
            </a:p>
          </p:txBody>
        </p:sp>
      </p:grpSp>
      <p:sp>
        <p:nvSpPr>
          <p:cNvPr id="443" name="Shape 443"/>
          <p:cNvSpPr/>
          <p:nvPr/>
        </p:nvSpPr>
        <p:spPr>
          <a:xfrm flipH="1">
            <a:off x="2769790" y="1183896"/>
            <a:ext cx="365" cy="533964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marL="40639" marR="40639" algn="l" defTabSz="914400">
              <a:spcBef>
                <a:spcPts val="400"/>
              </a:spcBef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44" name="Shape 444"/>
          <p:cNvSpPr/>
          <p:nvPr/>
        </p:nvSpPr>
        <p:spPr>
          <a:xfrm>
            <a:off x="2315435" y="1259750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/>
            </a:pPr>
            <a:r>
              <a:rPr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u</a:t>
            </a:r>
            <a:r>
              <a:rPr baseline="-25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445" name="Shape 445"/>
          <p:cNvSpPr/>
          <p:nvPr/>
        </p:nvSpPr>
        <p:spPr>
          <a:xfrm>
            <a:off x="3075824" y="812800"/>
            <a:ext cx="1795013" cy="1270000"/>
          </a:xfrm>
          <a:prstGeom prst="rect">
            <a:avLst/>
          </a:prstGeom>
          <a:solidFill>
            <a:srgbClr val="FFFFFF"/>
          </a:solidFill>
          <a:ln w="1905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465" name="Group 465"/>
          <p:cNvGrpSpPr/>
          <p:nvPr/>
        </p:nvGrpSpPr>
        <p:grpSpPr>
          <a:xfrm rot="16200000">
            <a:off x="3453694" y="514482"/>
            <a:ext cx="346989" cy="1109134"/>
            <a:chOff x="0" y="1"/>
            <a:chExt cx="346987" cy="1109133"/>
          </a:xfrm>
        </p:grpSpPr>
        <p:grpSp>
          <p:nvGrpSpPr>
            <p:cNvPr id="463" name="Group 463"/>
            <p:cNvGrpSpPr/>
            <p:nvPr/>
          </p:nvGrpSpPr>
          <p:grpSpPr>
            <a:xfrm>
              <a:off x="11193" y="1"/>
              <a:ext cx="335795" cy="1109134"/>
              <a:chOff x="0" y="1"/>
              <a:chExt cx="335794" cy="1109133"/>
            </a:xfrm>
          </p:grpSpPr>
          <p:grpSp>
            <p:nvGrpSpPr>
              <p:cNvPr id="452" name="Group 452"/>
              <p:cNvGrpSpPr/>
              <p:nvPr/>
            </p:nvGrpSpPr>
            <p:grpSpPr>
              <a:xfrm>
                <a:off x="18518" y="135334"/>
                <a:ext cx="317277" cy="839078"/>
                <a:chOff x="0" y="0"/>
                <a:chExt cx="317276" cy="839076"/>
              </a:xfrm>
            </p:grpSpPr>
            <p:sp>
              <p:nvSpPr>
                <p:cNvPr id="446" name="Shape 446"/>
                <p:cNvSpPr/>
                <p:nvPr/>
              </p:nvSpPr>
              <p:spPr>
                <a:xfrm>
                  <a:off x="-1" y="0"/>
                  <a:ext cx="317278" cy="2317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447" name="Shape 447"/>
                <p:cNvSpPr/>
                <p:nvPr/>
              </p:nvSpPr>
              <p:spPr>
                <a:xfrm>
                  <a:off x="-1" y="243378"/>
                  <a:ext cx="317278" cy="23179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448" name="Shape 448"/>
                <p:cNvSpPr/>
                <p:nvPr/>
              </p:nvSpPr>
              <p:spPr>
                <a:xfrm>
                  <a:off x="-1" y="120530"/>
                  <a:ext cx="317278" cy="23179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449" name="Shape 449"/>
                <p:cNvSpPr/>
                <p:nvPr/>
              </p:nvSpPr>
              <p:spPr>
                <a:xfrm>
                  <a:off x="-1" y="363909"/>
                  <a:ext cx="317278" cy="23178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450" name="Shape 450"/>
                <p:cNvSpPr/>
                <p:nvPr/>
              </p:nvSpPr>
              <p:spPr>
                <a:xfrm>
                  <a:off x="-1" y="607287"/>
                  <a:ext cx="317278" cy="23179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451" name="Shape 451"/>
                <p:cNvSpPr/>
                <p:nvPr/>
              </p:nvSpPr>
              <p:spPr>
                <a:xfrm>
                  <a:off x="-1" y="484439"/>
                  <a:ext cx="317278" cy="23179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sp>
            <p:nvSpPr>
              <p:cNvPr id="453" name="Shape 453"/>
              <p:cNvSpPr/>
              <p:nvPr/>
            </p:nvSpPr>
            <p:spPr>
              <a:xfrm>
                <a:off x="11155" y="663385"/>
                <a:ext cx="30791" cy="1328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454" name="Shape 454"/>
              <p:cNvSpPr/>
              <p:nvPr/>
            </p:nvSpPr>
            <p:spPr>
              <a:xfrm>
                <a:off x="10619" y="539369"/>
                <a:ext cx="30792" cy="1328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455" name="Shape 455"/>
              <p:cNvSpPr/>
              <p:nvPr/>
            </p:nvSpPr>
            <p:spPr>
              <a:xfrm>
                <a:off x="10619" y="426181"/>
                <a:ext cx="30792" cy="1279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456" name="Shape 456"/>
              <p:cNvSpPr/>
              <p:nvPr/>
            </p:nvSpPr>
            <p:spPr>
              <a:xfrm>
                <a:off x="11958" y="310531"/>
                <a:ext cx="30791" cy="1205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457" name="Shape 457"/>
              <p:cNvSpPr/>
              <p:nvPr/>
            </p:nvSpPr>
            <p:spPr>
              <a:xfrm>
                <a:off x="0" y="787400"/>
                <a:ext cx="41386" cy="183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458" name="Shape 458"/>
              <p:cNvSpPr/>
              <p:nvPr/>
            </p:nvSpPr>
            <p:spPr>
              <a:xfrm>
                <a:off x="11824" y="187007"/>
                <a:ext cx="30791" cy="1205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/>
              </a:p>
            </p:txBody>
          </p:sp>
          <p:sp>
            <p:nvSpPr>
              <p:cNvPr id="459" name="Shape 459"/>
              <p:cNvSpPr/>
              <p:nvPr/>
            </p:nvSpPr>
            <p:spPr>
              <a:xfrm>
                <a:off x="30566" y="907972"/>
                <a:ext cx="141905" cy="93504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460" name="Shape 460"/>
              <p:cNvSpPr/>
              <p:nvPr/>
            </p:nvSpPr>
            <p:spPr>
              <a:xfrm>
                <a:off x="35921" y="105807"/>
                <a:ext cx="141905" cy="93504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461" name="Shape 461"/>
              <p:cNvSpPr/>
              <p:nvPr/>
            </p:nvSpPr>
            <p:spPr>
              <a:xfrm flipH="1" flipV="1">
                <a:off x="173322" y="971949"/>
                <a:ext cx="685" cy="13718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462" name="Shape 462"/>
              <p:cNvSpPr/>
              <p:nvPr/>
            </p:nvSpPr>
            <p:spPr>
              <a:xfrm flipH="1" flipV="1">
                <a:off x="176432" y="1"/>
                <a:ext cx="686" cy="13718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sp>
          <p:nvSpPr>
            <p:cNvPr id="464" name="Shape 464"/>
            <p:cNvSpPr/>
            <p:nvPr/>
          </p:nvSpPr>
          <p:spPr>
            <a:xfrm>
              <a:off x="0" y="53388"/>
              <a:ext cx="30527" cy="101755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470" name="Group 470"/>
          <p:cNvGrpSpPr/>
          <p:nvPr/>
        </p:nvGrpSpPr>
        <p:grpSpPr>
          <a:xfrm>
            <a:off x="4294884" y="1072494"/>
            <a:ext cx="463811" cy="735312"/>
            <a:chOff x="0" y="0"/>
            <a:chExt cx="463810" cy="735311"/>
          </a:xfrm>
        </p:grpSpPr>
        <p:sp>
          <p:nvSpPr>
            <p:cNvPr id="466" name="Shape 466"/>
            <p:cNvSpPr/>
            <p:nvPr/>
          </p:nvSpPr>
          <p:spPr>
            <a:xfrm flipV="1">
              <a:off x="2770" y="326378"/>
              <a:ext cx="461041" cy="16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67" name="Shape 467"/>
            <p:cNvSpPr/>
            <p:nvPr/>
          </p:nvSpPr>
          <p:spPr>
            <a:xfrm flipV="1">
              <a:off x="0" y="399909"/>
              <a:ext cx="461040" cy="16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68" name="Shape 468"/>
            <p:cNvSpPr/>
            <p:nvPr/>
          </p:nvSpPr>
          <p:spPr>
            <a:xfrm>
              <a:off x="233631" y="409045"/>
              <a:ext cx="3" cy="32626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69" name="Shape 469"/>
            <p:cNvSpPr/>
            <p:nvPr/>
          </p:nvSpPr>
          <p:spPr>
            <a:xfrm>
              <a:off x="235610" y="-1"/>
              <a:ext cx="3" cy="32626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471" name="Shape 471"/>
          <p:cNvSpPr/>
          <p:nvPr/>
        </p:nvSpPr>
        <p:spPr>
          <a:xfrm flipV="1">
            <a:off x="4167850" y="1054099"/>
            <a:ext cx="773025" cy="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72" name="Shape 472"/>
          <p:cNvSpPr/>
          <p:nvPr/>
        </p:nvSpPr>
        <p:spPr>
          <a:xfrm flipV="1">
            <a:off x="3073231" y="1817600"/>
            <a:ext cx="1877925" cy="1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473" name="Shape 473"/>
          <p:cNvSpPr/>
          <p:nvPr/>
        </p:nvSpPr>
        <p:spPr>
          <a:xfrm>
            <a:off x="3478344" y="1224249"/>
            <a:ext cx="5913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L</a:t>
            </a:r>
          </a:p>
        </p:txBody>
      </p:sp>
      <p:sp>
        <p:nvSpPr>
          <p:cNvPr id="474" name="Shape 474"/>
          <p:cNvSpPr/>
          <p:nvPr/>
        </p:nvSpPr>
        <p:spPr>
          <a:xfrm>
            <a:off x="4167379" y="1494641"/>
            <a:ext cx="59131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40639" marR="40639" algn="l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</a:t>
            </a:r>
          </a:p>
        </p:txBody>
      </p:sp>
      <p:sp>
        <p:nvSpPr>
          <p:cNvPr id="475" name="Shape 475"/>
          <p:cNvSpPr/>
          <p:nvPr/>
        </p:nvSpPr>
        <p:spPr>
          <a:xfrm flipH="1" flipV="1">
            <a:off x="2404154" y="1052728"/>
            <a:ext cx="198471" cy="2457"/>
          </a:xfrm>
          <a:prstGeom prst="line">
            <a:avLst/>
          </a:prstGeom>
          <a:ln w="15875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6" name="Shape 476"/>
          <p:cNvSpPr/>
          <p:nvPr/>
        </p:nvSpPr>
        <p:spPr>
          <a:xfrm flipH="1" flipV="1">
            <a:off x="5429131" y="1052728"/>
            <a:ext cx="198471" cy="2457"/>
          </a:xfrm>
          <a:prstGeom prst="line">
            <a:avLst/>
          </a:prstGeom>
          <a:ln w="15875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7" name="Shape 477"/>
          <p:cNvSpPr/>
          <p:nvPr/>
        </p:nvSpPr>
        <p:spPr>
          <a:xfrm>
            <a:off x="5350359" y="697439"/>
            <a:ext cx="34561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R</a:t>
            </a:r>
          </a:p>
        </p:txBody>
      </p:sp>
      <p:sp>
        <p:nvSpPr>
          <p:cNvPr id="478" name="Shape 478"/>
          <p:cNvSpPr/>
          <p:nvPr/>
        </p:nvSpPr>
        <p:spPr>
          <a:xfrm>
            <a:off x="4534324" y="1054100"/>
            <a:ext cx="345617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400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rPr baseline="-5999" sz="1400">
                <a:latin typeface="Helvetica"/>
                <a:ea typeface="Helvetica"/>
                <a:cs typeface="Helvetica"/>
                <a:sym typeface="Helvetica"/>
              </a:rPr>
              <a:t>C</a:t>
            </a:r>
          </a:p>
        </p:txBody>
      </p:sp>
      <p:sp>
        <p:nvSpPr>
          <p:cNvPr id="479" name="Shape 479"/>
          <p:cNvSpPr/>
          <p:nvPr/>
        </p:nvSpPr>
        <p:spPr>
          <a:xfrm flipV="1">
            <a:off x="4528937" y="1149968"/>
            <a:ext cx="9481" cy="198481"/>
          </a:xfrm>
          <a:prstGeom prst="line">
            <a:avLst/>
          </a:prstGeom>
          <a:ln w="15875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480" name="pasted-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96611" y="-1522038"/>
            <a:ext cx="12212367" cy="85459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2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6400" y="279400"/>
            <a:ext cx="6782828" cy="2674170"/>
          </a:xfrm>
          <a:prstGeom prst="rect">
            <a:avLst/>
          </a:prstGeom>
          <a:ln w="12700">
            <a:miter lim="400000"/>
          </a:ln>
        </p:spPr>
      </p:pic>
      <p:pic>
        <p:nvPicPr>
          <p:cNvPr id="483" name="MAC_Test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3111500"/>
            <a:ext cx="10160000" cy="452233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Shape 486"/>
          <p:cNvSpPr/>
          <p:nvPr/>
        </p:nvSpPr>
        <p:spPr>
          <a:xfrm>
            <a:off x="1667103" y="4277387"/>
            <a:ext cx="6866329" cy="3677401"/>
          </a:xfrm>
          <a:prstGeom prst="rect">
            <a:avLst/>
          </a:prstGeom>
          <a:solidFill>
            <a:srgbClr val="DCDEE0"/>
          </a:solidFill>
          <a:ln>
            <a:solidFill/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87" name="Shape 487"/>
          <p:cNvSpPr/>
          <p:nvPr/>
        </p:nvSpPr>
        <p:spPr>
          <a:xfrm>
            <a:off x="4858121" y="3429123"/>
            <a:ext cx="1104901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XN</a:t>
            </a:r>
          </a:p>
        </p:txBody>
      </p:sp>
      <p:sp>
        <p:nvSpPr>
          <p:cNvPr id="488" name="Shape 488"/>
          <p:cNvSpPr/>
          <p:nvPr/>
        </p:nvSpPr>
        <p:spPr>
          <a:xfrm>
            <a:off x="4134757" y="3858969"/>
            <a:ext cx="1676401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89" name="Shape 489"/>
          <p:cNvSpPr/>
          <p:nvPr/>
        </p:nvSpPr>
        <p:spPr>
          <a:xfrm>
            <a:off x="4803342" y="2549022"/>
            <a:ext cx="1104901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COEFF</a:t>
            </a:r>
          </a:p>
        </p:txBody>
      </p:sp>
      <p:sp>
        <p:nvSpPr>
          <p:cNvPr id="490" name="Shape 490"/>
          <p:cNvSpPr/>
          <p:nvPr/>
        </p:nvSpPr>
        <p:spPr>
          <a:xfrm>
            <a:off x="5816539" y="1320765"/>
            <a:ext cx="2215432" cy="2783844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91" name="Shape 491"/>
          <p:cNvSpPr/>
          <p:nvPr/>
        </p:nvSpPr>
        <p:spPr>
          <a:xfrm>
            <a:off x="5810781" y="3684006"/>
            <a:ext cx="1478162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MAC_Unit</a:t>
            </a:r>
          </a:p>
        </p:txBody>
      </p:sp>
      <p:sp>
        <p:nvSpPr>
          <p:cNvPr id="492" name="Shape 492"/>
          <p:cNvSpPr/>
          <p:nvPr/>
        </p:nvSpPr>
        <p:spPr>
          <a:xfrm>
            <a:off x="8862494" y="3709835"/>
            <a:ext cx="1104901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YN</a:t>
            </a:r>
          </a:p>
        </p:txBody>
      </p:sp>
      <p:sp>
        <p:nvSpPr>
          <p:cNvPr id="493" name="Shape 493"/>
          <p:cNvSpPr/>
          <p:nvPr/>
        </p:nvSpPr>
        <p:spPr>
          <a:xfrm flipH="1">
            <a:off x="5275564" y="3771979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94" name="Shape 494"/>
          <p:cNvSpPr/>
          <p:nvPr/>
        </p:nvSpPr>
        <p:spPr>
          <a:xfrm>
            <a:off x="5051528" y="3900092"/>
            <a:ext cx="609601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16</a:t>
            </a:r>
          </a:p>
        </p:txBody>
      </p:sp>
      <p:sp>
        <p:nvSpPr>
          <p:cNvPr id="495" name="Shape 495"/>
          <p:cNvSpPr/>
          <p:nvPr/>
        </p:nvSpPr>
        <p:spPr>
          <a:xfrm>
            <a:off x="1916470" y="3495350"/>
            <a:ext cx="2215432" cy="636965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96" name="Shape 496"/>
          <p:cNvSpPr/>
          <p:nvPr/>
        </p:nvSpPr>
        <p:spPr>
          <a:xfrm>
            <a:off x="1870254" y="3711711"/>
            <a:ext cx="1478162" cy="35999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X_RAM</a:t>
            </a:r>
          </a:p>
        </p:txBody>
      </p:sp>
      <p:sp>
        <p:nvSpPr>
          <p:cNvPr id="497" name="Shape 497"/>
          <p:cNvSpPr/>
          <p:nvPr/>
        </p:nvSpPr>
        <p:spPr>
          <a:xfrm>
            <a:off x="4858121" y="2978869"/>
            <a:ext cx="977901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98" name="Shape 498"/>
          <p:cNvSpPr/>
          <p:nvPr/>
        </p:nvSpPr>
        <p:spPr>
          <a:xfrm flipH="1">
            <a:off x="5275028" y="2891879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99" name="Shape 499"/>
          <p:cNvSpPr/>
          <p:nvPr/>
        </p:nvSpPr>
        <p:spPr>
          <a:xfrm>
            <a:off x="5050992" y="3019992"/>
            <a:ext cx="6096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16</a:t>
            </a:r>
          </a:p>
        </p:txBody>
      </p:sp>
      <p:sp>
        <p:nvSpPr>
          <p:cNvPr id="500" name="Shape 500"/>
          <p:cNvSpPr/>
          <p:nvPr/>
        </p:nvSpPr>
        <p:spPr>
          <a:xfrm>
            <a:off x="2614970" y="2709398"/>
            <a:ext cx="2215432" cy="636964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01" name="Shape 501"/>
          <p:cNvSpPr/>
          <p:nvPr/>
        </p:nvSpPr>
        <p:spPr>
          <a:xfrm>
            <a:off x="2695754" y="2992802"/>
            <a:ext cx="1914228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COEFF_RAM</a:t>
            </a:r>
          </a:p>
        </p:txBody>
      </p:sp>
      <p:sp>
        <p:nvSpPr>
          <p:cNvPr id="502" name="Shape 502"/>
          <p:cNvSpPr/>
          <p:nvPr/>
        </p:nvSpPr>
        <p:spPr>
          <a:xfrm>
            <a:off x="8031155" y="3859203"/>
            <a:ext cx="977901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03" name="Shape 503"/>
          <p:cNvSpPr/>
          <p:nvPr/>
        </p:nvSpPr>
        <p:spPr>
          <a:xfrm flipH="1">
            <a:off x="8417001" y="3782283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04" name="Shape 504"/>
          <p:cNvSpPr/>
          <p:nvPr/>
        </p:nvSpPr>
        <p:spPr>
          <a:xfrm>
            <a:off x="8187380" y="3900092"/>
            <a:ext cx="609601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16</a:t>
            </a:r>
          </a:p>
        </p:txBody>
      </p:sp>
      <p:sp>
        <p:nvSpPr>
          <p:cNvPr id="505" name="Shape 505"/>
          <p:cNvSpPr/>
          <p:nvPr/>
        </p:nvSpPr>
        <p:spPr>
          <a:xfrm>
            <a:off x="158643" y="3701562"/>
            <a:ext cx="1104901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XS</a:t>
            </a:r>
          </a:p>
        </p:txBody>
      </p:sp>
      <p:sp>
        <p:nvSpPr>
          <p:cNvPr id="506" name="Shape 506"/>
          <p:cNvSpPr/>
          <p:nvPr/>
        </p:nvSpPr>
        <p:spPr>
          <a:xfrm>
            <a:off x="950477" y="3869273"/>
            <a:ext cx="977901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07" name="Shape 507"/>
          <p:cNvSpPr/>
          <p:nvPr/>
        </p:nvSpPr>
        <p:spPr>
          <a:xfrm flipH="1">
            <a:off x="1062584" y="3782283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08" name="Shape 508"/>
          <p:cNvSpPr/>
          <p:nvPr/>
        </p:nvSpPr>
        <p:spPr>
          <a:xfrm>
            <a:off x="838548" y="3910396"/>
            <a:ext cx="6096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16</a:t>
            </a:r>
          </a:p>
        </p:txBody>
      </p:sp>
      <p:sp>
        <p:nvSpPr>
          <p:cNvPr id="509" name="Shape 509"/>
          <p:cNvSpPr/>
          <p:nvPr/>
        </p:nvSpPr>
        <p:spPr>
          <a:xfrm>
            <a:off x="1904543" y="1314302"/>
            <a:ext cx="2479453" cy="636964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10" name="Shape 510"/>
          <p:cNvSpPr/>
          <p:nvPr/>
        </p:nvSpPr>
        <p:spPr>
          <a:xfrm>
            <a:off x="2160448" y="1564957"/>
            <a:ext cx="1478162" cy="35999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FSM</a:t>
            </a:r>
          </a:p>
        </p:txBody>
      </p:sp>
      <p:sp>
        <p:nvSpPr>
          <p:cNvPr id="511" name="Shape 511"/>
          <p:cNvSpPr/>
          <p:nvPr/>
        </p:nvSpPr>
        <p:spPr>
          <a:xfrm>
            <a:off x="4402720" y="1717285"/>
            <a:ext cx="1397001" cy="1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12" name="Shape 512"/>
          <p:cNvSpPr/>
          <p:nvPr/>
        </p:nvSpPr>
        <p:spPr>
          <a:xfrm flipH="1" flipV="1">
            <a:off x="4396370" y="1503898"/>
            <a:ext cx="1409701" cy="1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13" name="Shape 513"/>
          <p:cNvSpPr/>
          <p:nvPr/>
        </p:nvSpPr>
        <p:spPr>
          <a:xfrm flipV="1">
            <a:off x="2113234" y="1960348"/>
            <a:ext cx="1" cy="1536701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14" name="Shape 514"/>
          <p:cNvSpPr/>
          <p:nvPr/>
        </p:nvSpPr>
        <p:spPr>
          <a:xfrm>
            <a:off x="4103078" y="1955599"/>
            <a:ext cx="1" cy="736601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15" name="Shape 515"/>
          <p:cNvSpPr/>
          <p:nvPr/>
        </p:nvSpPr>
        <p:spPr>
          <a:xfrm flipV="1">
            <a:off x="3931037" y="1980778"/>
            <a:ext cx="1" cy="736601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16" name="Shape 516"/>
          <p:cNvSpPr/>
          <p:nvPr/>
        </p:nvSpPr>
        <p:spPr>
          <a:xfrm flipH="1">
            <a:off x="2333419" y="1945768"/>
            <a:ext cx="1" cy="1536701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17" name="Shape 517"/>
          <p:cNvSpPr/>
          <p:nvPr/>
        </p:nvSpPr>
        <p:spPr>
          <a:xfrm>
            <a:off x="4521191" y="1210280"/>
            <a:ext cx="11049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531B93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531B93"/>
                </a:solidFill>
                <a:uFill>
                  <a:solidFill/>
                </a:uFill>
              </a:rPr>
              <a:t>E_Mac</a:t>
            </a:r>
          </a:p>
        </p:txBody>
      </p:sp>
      <p:sp>
        <p:nvSpPr>
          <p:cNvPr id="518" name="Shape 518"/>
          <p:cNvSpPr/>
          <p:nvPr/>
        </p:nvSpPr>
        <p:spPr>
          <a:xfrm>
            <a:off x="4548770" y="1720765"/>
            <a:ext cx="11049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531B93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531B93"/>
                </a:solidFill>
                <a:uFill>
                  <a:solidFill/>
                </a:uFill>
              </a:rPr>
              <a:t>A_Mac</a:t>
            </a:r>
          </a:p>
        </p:txBody>
      </p:sp>
      <p:sp>
        <p:nvSpPr>
          <p:cNvPr id="519" name="Shape 519"/>
          <p:cNvSpPr/>
          <p:nvPr/>
        </p:nvSpPr>
        <p:spPr>
          <a:xfrm>
            <a:off x="3059138" y="2104592"/>
            <a:ext cx="11049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531B93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531B93"/>
                </a:solidFill>
                <a:uFill>
                  <a:solidFill/>
                </a:uFill>
              </a:rPr>
              <a:t>E_CR</a:t>
            </a:r>
          </a:p>
        </p:txBody>
      </p:sp>
      <p:sp>
        <p:nvSpPr>
          <p:cNvPr id="520" name="Shape 520"/>
          <p:cNvSpPr/>
          <p:nvPr/>
        </p:nvSpPr>
        <p:spPr>
          <a:xfrm>
            <a:off x="3881115" y="2104592"/>
            <a:ext cx="11049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531B93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531B93"/>
                </a:solidFill>
                <a:uFill>
                  <a:solidFill/>
                </a:uFill>
              </a:rPr>
              <a:t>A_CR</a:t>
            </a:r>
          </a:p>
        </p:txBody>
      </p:sp>
      <p:sp>
        <p:nvSpPr>
          <p:cNvPr id="521" name="Shape 521"/>
          <p:cNvSpPr/>
          <p:nvPr/>
        </p:nvSpPr>
        <p:spPr>
          <a:xfrm>
            <a:off x="1185701" y="2291587"/>
            <a:ext cx="1104901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531B93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531B93"/>
                </a:solidFill>
                <a:uFill>
                  <a:solidFill/>
                </a:uFill>
              </a:rPr>
              <a:t>E_XR</a:t>
            </a:r>
          </a:p>
        </p:txBody>
      </p:sp>
      <p:sp>
        <p:nvSpPr>
          <p:cNvPr id="522" name="Shape 522"/>
          <p:cNvSpPr/>
          <p:nvPr/>
        </p:nvSpPr>
        <p:spPr>
          <a:xfrm>
            <a:off x="2056885" y="2291587"/>
            <a:ext cx="1104901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531B93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531B93"/>
                </a:solidFill>
                <a:uFill>
                  <a:solidFill/>
                </a:uFill>
              </a:rPr>
              <a:t>A_XR</a:t>
            </a:r>
          </a:p>
        </p:txBody>
      </p:sp>
      <p:sp>
        <p:nvSpPr>
          <p:cNvPr id="523" name="Shape 523"/>
          <p:cNvSpPr/>
          <p:nvPr/>
        </p:nvSpPr>
        <p:spPr>
          <a:xfrm>
            <a:off x="167529" y="1475101"/>
            <a:ext cx="11049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SR</a:t>
            </a:r>
          </a:p>
        </p:txBody>
      </p:sp>
      <p:sp>
        <p:nvSpPr>
          <p:cNvPr id="524" name="Shape 524"/>
          <p:cNvSpPr/>
          <p:nvPr/>
        </p:nvSpPr>
        <p:spPr>
          <a:xfrm>
            <a:off x="898227" y="1642811"/>
            <a:ext cx="977901" cy="1"/>
          </a:xfrm>
          <a:prstGeom prst="line">
            <a:avLst/>
          </a:prstGeom>
          <a:ln w="12700">
            <a:solidFill>
              <a:srgbClr val="1A931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5" name="Shape 525"/>
          <p:cNvSpPr/>
          <p:nvPr/>
        </p:nvSpPr>
        <p:spPr>
          <a:xfrm>
            <a:off x="167529" y="2641707"/>
            <a:ext cx="11049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Clk</a:t>
            </a:r>
          </a:p>
        </p:txBody>
      </p:sp>
      <p:sp>
        <p:nvSpPr>
          <p:cNvPr id="526" name="Shape 526"/>
          <p:cNvSpPr/>
          <p:nvPr/>
        </p:nvSpPr>
        <p:spPr>
          <a:xfrm>
            <a:off x="167529" y="3066765"/>
            <a:ext cx="11049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RS</a:t>
            </a:r>
          </a:p>
        </p:txBody>
      </p:sp>
      <p:sp>
        <p:nvSpPr>
          <p:cNvPr id="527" name="Shape 527"/>
          <p:cNvSpPr/>
          <p:nvPr/>
        </p:nvSpPr>
        <p:spPr>
          <a:xfrm>
            <a:off x="910927" y="2818330"/>
            <a:ext cx="490243" cy="1"/>
          </a:xfrm>
          <a:prstGeom prst="line">
            <a:avLst/>
          </a:prstGeom>
          <a:ln w="12700">
            <a:solidFill>
              <a:srgbClr val="1A931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8" name="Shape 528"/>
          <p:cNvSpPr/>
          <p:nvPr/>
        </p:nvSpPr>
        <p:spPr>
          <a:xfrm>
            <a:off x="923627" y="3247176"/>
            <a:ext cx="490243" cy="1"/>
          </a:xfrm>
          <a:prstGeom prst="line">
            <a:avLst/>
          </a:prstGeom>
          <a:ln w="12700">
            <a:solidFill>
              <a:srgbClr val="1A931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9" name="Shape 529"/>
          <p:cNvSpPr/>
          <p:nvPr/>
        </p:nvSpPr>
        <p:spPr>
          <a:xfrm>
            <a:off x="1866359" y="4286365"/>
            <a:ext cx="1478162" cy="35999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FIR_Unit</a:t>
            </a:r>
          </a:p>
        </p:txBody>
      </p:sp>
    </p:spTree>
  </p:cSld>
  <p:clrMapOvr>
    <a:masterClrMapping/>
  </p:clrMapOvr>
  <p:transition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1" name="X_RAM_Test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57200"/>
            <a:ext cx="10160000" cy="31389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SPI_single_slav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1700" y="622300"/>
            <a:ext cx="4838700" cy="1511300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Shape 131"/>
          <p:cNvSpPr/>
          <p:nvPr/>
        </p:nvSpPr>
        <p:spPr>
          <a:xfrm>
            <a:off x="5613400" y="1524000"/>
            <a:ext cx="212090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Quelle: Wikimedia Commons</a:t>
            </a:r>
          </a:p>
        </p:txBody>
      </p:sp>
      <p:sp>
        <p:nvSpPr>
          <p:cNvPr id="132" name="Shape 132"/>
          <p:cNvSpPr/>
          <p:nvPr/>
        </p:nvSpPr>
        <p:spPr>
          <a:xfrm>
            <a:off x="1155700" y="317500"/>
            <a:ext cx="863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algn="l" defTabSz="397763">
              <a:defRPr sz="1566"/>
            </a:lvl1pPr>
          </a:lstStyle>
          <a:p>
            <a:pPr lvl="0">
              <a:defRPr sz="1800"/>
            </a:pPr>
            <a:r>
              <a:rPr sz="1566"/>
              <a:t>Arduino</a:t>
            </a:r>
          </a:p>
        </p:txBody>
      </p:sp>
      <p:sp>
        <p:nvSpPr>
          <p:cNvPr id="133" name="Shape 133"/>
          <p:cNvSpPr/>
          <p:nvPr/>
        </p:nvSpPr>
        <p:spPr>
          <a:xfrm>
            <a:off x="3886200" y="317500"/>
            <a:ext cx="16637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algn="l" defTabSz="397763">
              <a:defRPr sz="1566"/>
            </a:lvl1pPr>
          </a:lstStyle>
          <a:p>
            <a:pPr lvl="0">
              <a:defRPr sz="1800"/>
            </a:pPr>
            <a:r>
              <a:rPr sz="1566"/>
              <a:t>IC Bauteil</a:t>
            </a:r>
          </a:p>
        </p:txBody>
      </p:sp>
      <p:sp>
        <p:nvSpPr>
          <p:cNvPr id="134" name="Shape 134"/>
          <p:cNvSpPr/>
          <p:nvPr/>
        </p:nvSpPr>
        <p:spPr>
          <a:xfrm>
            <a:off x="6908800" y="5676900"/>
            <a:ext cx="212090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Quelle: Wikimedia Commons</a:t>
            </a:r>
          </a:p>
        </p:txBody>
      </p:sp>
      <p:pic>
        <p:nvPicPr>
          <p:cNvPr id="135" name="1000px-SPI_timing_diagram2.svg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03300" y="2590800"/>
            <a:ext cx="6098624" cy="3543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Shape 533"/>
          <p:cNvSpPr/>
          <p:nvPr/>
        </p:nvSpPr>
        <p:spPr>
          <a:xfrm>
            <a:off x="1558808" y="1478522"/>
            <a:ext cx="6641331" cy="3734204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34" name="Shape 534"/>
          <p:cNvSpPr/>
          <p:nvPr/>
        </p:nvSpPr>
        <p:spPr>
          <a:xfrm>
            <a:off x="8367673" y="4124614"/>
            <a:ext cx="11049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XN</a:t>
            </a:r>
          </a:p>
        </p:txBody>
      </p:sp>
      <p:sp>
        <p:nvSpPr>
          <p:cNvPr id="535" name="Shape 535"/>
          <p:cNvSpPr/>
          <p:nvPr/>
        </p:nvSpPr>
        <p:spPr>
          <a:xfrm>
            <a:off x="7352209" y="4546787"/>
            <a:ext cx="2126327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36" name="Shape 536"/>
          <p:cNvSpPr/>
          <p:nvPr/>
        </p:nvSpPr>
        <p:spPr>
          <a:xfrm flipH="1">
            <a:off x="8785116" y="4467470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37" name="Shape 537"/>
          <p:cNvSpPr/>
          <p:nvPr/>
        </p:nvSpPr>
        <p:spPr>
          <a:xfrm>
            <a:off x="8560972" y="4614015"/>
            <a:ext cx="6096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16</a:t>
            </a:r>
          </a:p>
        </p:txBody>
      </p:sp>
      <p:sp>
        <p:nvSpPr>
          <p:cNvPr id="538" name="Shape 538"/>
          <p:cNvSpPr/>
          <p:nvPr/>
        </p:nvSpPr>
        <p:spPr>
          <a:xfrm>
            <a:off x="5248223" y="3842737"/>
            <a:ext cx="2215431" cy="880847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39" name="Shape 539"/>
          <p:cNvSpPr/>
          <p:nvPr/>
        </p:nvSpPr>
        <p:spPr>
          <a:xfrm>
            <a:off x="5163906" y="4303555"/>
            <a:ext cx="1478162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X_RAM</a:t>
            </a:r>
          </a:p>
        </p:txBody>
      </p:sp>
      <p:sp>
        <p:nvSpPr>
          <p:cNvPr id="540" name="Shape 540"/>
          <p:cNvSpPr/>
          <p:nvPr/>
        </p:nvSpPr>
        <p:spPr>
          <a:xfrm>
            <a:off x="8410991" y="1584885"/>
            <a:ext cx="1104901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COEFF</a:t>
            </a:r>
          </a:p>
        </p:txBody>
      </p:sp>
      <p:sp>
        <p:nvSpPr>
          <p:cNvPr id="541" name="Shape 541"/>
          <p:cNvSpPr/>
          <p:nvPr/>
        </p:nvSpPr>
        <p:spPr>
          <a:xfrm>
            <a:off x="7434202" y="1995011"/>
            <a:ext cx="2051242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42" name="Shape 542"/>
          <p:cNvSpPr/>
          <p:nvPr/>
        </p:nvSpPr>
        <p:spPr>
          <a:xfrm flipH="1">
            <a:off x="8827898" y="1927742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43" name="Shape 543"/>
          <p:cNvSpPr/>
          <p:nvPr/>
        </p:nvSpPr>
        <p:spPr>
          <a:xfrm>
            <a:off x="8561080" y="2006961"/>
            <a:ext cx="6096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16</a:t>
            </a:r>
          </a:p>
        </p:txBody>
      </p:sp>
      <p:sp>
        <p:nvSpPr>
          <p:cNvPr id="544" name="Shape 544"/>
          <p:cNvSpPr/>
          <p:nvPr/>
        </p:nvSpPr>
        <p:spPr>
          <a:xfrm>
            <a:off x="5229151" y="1682414"/>
            <a:ext cx="2215432" cy="636964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545" name="Shape 545"/>
          <p:cNvSpPr/>
          <p:nvPr/>
        </p:nvSpPr>
        <p:spPr>
          <a:xfrm>
            <a:off x="5309935" y="1965818"/>
            <a:ext cx="1914228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COEFF_RAM</a:t>
            </a:r>
          </a:p>
        </p:txBody>
      </p:sp>
      <p:sp>
        <p:nvSpPr>
          <p:cNvPr id="546" name="Shape 546"/>
          <p:cNvSpPr/>
          <p:nvPr/>
        </p:nvSpPr>
        <p:spPr>
          <a:xfrm>
            <a:off x="286373" y="4369315"/>
            <a:ext cx="11049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XS</a:t>
            </a:r>
          </a:p>
        </p:txBody>
      </p:sp>
      <p:sp>
        <p:nvSpPr>
          <p:cNvPr id="547" name="Shape 547"/>
          <p:cNvSpPr/>
          <p:nvPr/>
        </p:nvSpPr>
        <p:spPr>
          <a:xfrm>
            <a:off x="1195830" y="4544127"/>
            <a:ext cx="4038199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48" name="Shape 548"/>
          <p:cNvSpPr/>
          <p:nvPr/>
        </p:nvSpPr>
        <p:spPr>
          <a:xfrm flipH="1">
            <a:off x="1225895" y="4488216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49" name="Shape 549"/>
          <p:cNvSpPr/>
          <p:nvPr/>
        </p:nvSpPr>
        <p:spPr>
          <a:xfrm>
            <a:off x="974818" y="4608710"/>
            <a:ext cx="609601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16</a:t>
            </a:r>
          </a:p>
        </p:txBody>
      </p:sp>
      <p:sp>
        <p:nvSpPr>
          <p:cNvPr id="550" name="Shape 550"/>
          <p:cNvSpPr/>
          <p:nvPr/>
        </p:nvSpPr>
        <p:spPr>
          <a:xfrm>
            <a:off x="293700" y="2430142"/>
            <a:ext cx="1104901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Clk</a:t>
            </a:r>
          </a:p>
        </p:txBody>
      </p:sp>
      <p:sp>
        <p:nvSpPr>
          <p:cNvPr id="551" name="Shape 551"/>
          <p:cNvSpPr/>
          <p:nvPr/>
        </p:nvSpPr>
        <p:spPr>
          <a:xfrm>
            <a:off x="293700" y="2753826"/>
            <a:ext cx="1104901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RS</a:t>
            </a:r>
          </a:p>
        </p:txBody>
      </p:sp>
      <p:sp>
        <p:nvSpPr>
          <p:cNvPr id="552" name="Shape 552"/>
          <p:cNvSpPr/>
          <p:nvPr/>
        </p:nvSpPr>
        <p:spPr>
          <a:xfrm>
            <a:off x="1081565" y="2600004"/>
            <a:ext cx="490242" cy="1"/>
          </a:xfrm>
          <a:prstGeom prst="line">
            <a:avLst/>
          </a:prstGeom>
          <a:ln w="12700">
            <a:solidFill>
              <a:srgbClr val="1A931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53" name="Shape 553"/>
          <p:cNvSpPr/>
          <p:nvPr/>
        </p:nvSpPr>
        <p:spPr>
          <a:xfrm>
            <a:off x="1094177" y="2920482"/>
            <a:ext cx="490242" cy="1"/>
          </a:xfrm>
          <a:prstGeom prst="line">
            <a:avLst/>
          </a:prstGeom>
          <a:ln w="12700">
            <a:solidFill>
              <a:srgbClr val="1A931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54" name="Shape 554"/>
          <p:cNvSpPr/>
          <p:nvPr/>
        </p:nvSpPr>
        <p:spPr>
          <a:xfrm>
            <a:off x="1605069" y="4758308"/>
            <a:ext cx="1906958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Memory_Unit</a:t>
            </a:r>
          </a:p>
        </p:txBody>
      </p:sp>
      <p:sp>
        <p:nvSpPr>
          <p:cNvPr id="555" name="Shape 555"/>
          <p:cNvSpPr/>
          <p:nvPr/>
        </p:nvSpPr>
        <p:spPr>
          <a:xfrm>
            <a:off x="5239580" y="2777592"/>
            <a:ext cx="1676272" cy="597970"/>
          </a:xfrm>
          <a:prstGeom prst="rect">
            <a:avLst/>
          </a:prstGeom>
          <a:solidFill>
            <a:srgbClr val="DCDEE0"/>
          </a:solidFill>
          <a:ln w="25400">
            <a:solidFill>
              <a:srgbClr val="85888D"/>
            </a:solidFill>
            <a:miter lim="400000"/>
          </a:ln>
        </p:spPr>
        <p:txBody>
          <a:bodyPr lIns="0" tIns="0" rIns="0" bIns="0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56" name="Shape 556"/>
          <p:cNvSpPr/>
          <p:nvPr/>
        </p:nvSpPr>
        <p:spPr>
          <a:xfrm>
            <a:off x="5382718" y="2901896"/>
            <a:ext cx="1478162" cy="35999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Counter</a:t>
            </a:r>
          </a:p>
        </p:txBody>
      </p:sp>
      <p:sp>
        <p:nvSpPr>
          <p:cNvPr id="557" name="Shape 557"/>
          <p:cNvSpPr/>
          <p:nvPr/>
        </p:nvSpPr>
        <p:spPr>
          <a:xfrm>
            <a:off x="6476588" y="2415593"/>
            <a:ext cx="1104901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002452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002452"/>
                </a:solidFill>
                <a:uFill>
                  <a:solidFill/>
                </a:uFill>
              </a:rPr>
              <a:t>CADDR</a:t>
            </a:r>
          </a:p>
        </p:txBody>
      </p:sp>
      <p:sp>
        <p:nvSpPr>
          <p:cNvPr id="558" name="Shape 558"/>
          <p:cNvSpPr/>
          <p:nvPr/>
        </p:nvSpPr>
        <p:spPr>
          <a:xfrm>
            <a:off x="6476588" y="3450710"/>
            <a:ext cx="11049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002452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002452"/>
                </a:solidFill>
                <a:uFill>
                  <a:solidFill/>
                </a:uFill>
              </a:rPr>
              <a:t>RADDR</a:t>
            </a:r>
          </a:p>
        </p:txBody>
      </p:sp>
      <p:sp>
        <p:nvSpPr>
          <p:cNvPr id="559" name="Shape 559"/>
          <p:cNvSpPr/>
          <p:nvPr/>
        </p:nvSpPr>
        <p:spPr>
          <a:xfrm>
            <a:off x="3956452" y="3985940"/>
            <a:ext cx="11049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002452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002452"/>
                </a:solidFill>
                <a:uFill>
                  <a:solidFill/>
                </a:uFill>
              </a:rPr>
              <a:t>WR_EN</a:t>
            </a:r>
          </a:p>
        </p:txBody>
      </p:sp>
      <p:sp>
        <p:nvSpPr>
          <p:cNvPr id="560" name="Shape 560"/>
          <p:cNvSpPr/>
          <p:nvPr/>
        </p:nvSpPr>
        <p:spPr>
          <a:xfrm>
            <a:off x="3761530" y="3969621"/>
            <a:ext cx="1478161" cy="1"/>
          </a:xfrm>
          <a:prstGeom prst="line">
            <a:avLst/>
          </a:prstGeom>
          <a:ln w="25400">
            <a:solidFill>
              <a:srgbClr val="85888D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61" name="Shape 561"/>
          <p:cNvSpPr/>
          <p:nvPr/>
        </p:nvSpPr>
        <p:spPr>
          <a:xfrm>
            <a:off x="4541720" y="2863230"/>
            <a:ext cx="686545" cy="1"/>
          </a:xfrm>
          <a:prstGeom prst="line">
            <a:avLst/>
          </a:prstGeom>
          <a:ln w="25400">
            <a:solidFill>
              <a:srgbClr val="85888D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62" name="Shape 562"/>
          <p:cNvSpPr/>
          <p:nvPr/>
        </p:nvSpPr>
        <p:spPr>
          <a:xfrm>
            <a:off x="4332542" y="2505107"/>
            <a:ext cx="11049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002452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002452"/>
                </a:solidFill>
                <a:uFill>
                  <a:solidFill/>
                </a:uFill>
              </a:rPr>
              <a:t>C_EN**)</a:t>
            </a:r>
          </a:p>
        </p:txBody>
      </p:sp>
      <p:sp>
        <p:nvSpPr>
          <p:cNvPr id="563" name="Shape 563"/>
          <p:cNvSpPr/>
          <p:nvPr/>
        </p:nvSpPr>
        <p:spPr>
          <a:xfrm>
            <a:off x="3761530" y="4231756"/>
            <a:ext cx="1478162" cy="1"/>
          </a:xfrm>
          <a:prstGeom prst="line">
            <a:avLst/>
          </a:prstGeom>
          <a:ln w="25400">
            <a:solidFill>
              <a:srgbClr val="85888D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64" name="Shape 564"/>
          <p:cNvSpPr/>
          <p:nvPr/>
        </p:nvSpPr>
        <p:spPr>
          <a:xfrm>
            <a:off x="3956452" y="3690541"/>
            <a:ext cx="1104901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002452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002452"/>
                </a:solidFill>
                <a:uFill>
                  <a:solidFill/>
                </a:uFill>
              </a:rPr>
              <a:t>WADDR</a:t>
            </a:r>
          </a:p>
        </p:txBody>
      </p:sp>
      <p:sp>
        <p:nvSpPr>
          <p:cNvPr id="565" name="Shape 565"/>
          <p:cNvSpPr/>
          <p:nvPr/>
        </p:nvSpPr>
        <p:spPr>
          <a:xfrm>
            <a:off x="3819291" y="4257624"/>
            <a:ext cx="11049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i="1" sz="1400"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i="0" sz="1800">
                <a:solidFill>
                  <a:srgbClr val="000000"/>
                </a:solidFill>
                <a:uFillTx/>
              </a:defRPr>
            </a:pPr>
            <a:r>
              <a:rPr b="1" i="1" sz="1400">
                <a:solidFill>
                  <a:srgbClr val="0365C0"/>
                </a:solidFill>
                <a:uFill>
                  <a:solidFill/>
                </a:uFill>
              </a:rPr>
              <a:t>Write Port</a:t>
            </a:r>
          </a:p>
        </p:txBody>
      </p:sp>
      <p:sp>
        <p:nvSpPr>
          <p:cNvPr id="566" name="Shape 566"/>
          <p:cNvSpPr/>
          <p:nvPr/>
        </p:nvSpPr>
        <p:spPr>
          <a:xfrm>
            <a:off x="7569027" y="3855822"/>
            <a:ext cx="698036" cy="4767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l" defTabSz="1016000">
              <a:buClr>
                <a:srgbClr val="000000"/>
              </a:buClr>
              <a:defRPr sz="1800"/>
            </a:pPr>
            <a:r>
              <a:rPr b="1" i="1" sz="1400"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Read </a:t>
            </a:r>
            <a:endParaRPr b="1" i="1" sz="1400">
              <a:solidFill>
                <a:srgbClr val="0365C0"/>
              </a:solidFill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l" defTabSz="1016000">
              <a:buClr>
                <a:srgbClr val="000000"/>
              </a:buClr>
              <a:defRPr sz="1800"/>
            </a:pPr>
            <a:r>
              <a:rPr b="1" i="1" sz="1400"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Port</a:t>
            </a:r>
          </a:p>
        </p:txBody>
      </p:sp>
      <p:sp>
        <p:nvSpPr>
          <p:cNvPr id="567" name="Shape 567"/>
          <p:cNvSpPr/>
          <p:nvPr/>
        </p:nvSpPr>
        <p:spPr>
          <a:xfrm flipV="1">
            <a:off x="6595652" y="2345048"/>
            <a:ext cx="1" cy="433556"/>
          </a:xfrm>
          <a:prstGeom prst="line">
            <a:avLst/>
          </a:prstGeom>
          <a:ln w="25400">
            <a:solidFill>
              <a:srgbClr val="85888D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68" name="Shape 568"/>
          <p:cNvSpPr/>
          <p:nvPr/>
        </p:nvSpPr>
        <p:spPr>
          <a:xfrm>
            <a:off x="2851980" y="2782907"/>
            <a:ext cx="1676272" cy="597970"/>
          </a:xfrm>
          <a:prstGeom prst="rect">
            <a:avLst/>
          </a:prstGeom>
          <a:solidFill>
            <a:srgbClr val="DCDEE0"/>
          </a:solidFill>
          <a:ln w="25400">
            <a:solidFill>
              <a:srgbClr val="85888D"/>
            </a:solidFill>
            <a:miter lim="400000"/>
          </a:ln>
        </p:spPr>
        <p:txBody>
          <a:bodyPr lIns="0" tIns="0" rIns="0" bIns="0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69" name="Shape 569"/>
          <p:cNvSpPr/>
          <p:nvPr/>
        </p:nvSpPr>
        <p:spPr>
          <a:xfrm>
            <a:off x="2995118" y="2907211"/>
            <a:ext cx="1478162" cy="35999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Read Logic</a:t>
            </a:r>
          </a:p>
        </p:txBody>
      </p:sp>
      <p:sp>
        <p:nvSpPr>
          <p:cNvPr id="570" name="Shape 570"/>
          <p:cNvSpPr/>
          <p:nvPr/>
        </p:nvSpPr>
        <p:spPr>
          <a:xfrm>
            <a:off x="6595652" y="3383424"/>
            <a:ext cx="1" cy="433557"/>
          </a:xfrm>
          <a:prstGeom prst="line">
            <a:avLst/>
          </a:prstGeom>
          <a:ln w="25400">
            <a:solidFill>
              <a:srgbClr val="85888D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1" name="Shape 571"/>
          <p:cNvSpPr/>
          <p:nvPr/>
        </p:nvSpPr>
        <p:spPr>
          <a:xfrm flipH="1">
            <a:off x="2290357" y="1184159"/>
            <a:ext cx="1" cy="2513063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2" name="Shape 572"/>
          <p:cNvSpPr/>
          <p:nvPr/>
        </p:nvSpPr>
        <p:spPr>
          <a:xfrm>
            <a:off x="2310676" y="1473911"/>
            <a:ext cx="11049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531B93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531B93"/>
                </a:solidFill>
                <a:uFill>
                  <a:solidFill/>
                </a:uFill>
              </a:rPr>
              <a:t>E_XR</a:t>
            </a:r>
          </a:p>
        </p:txBody>
      </p:sp>
      <p:sp>
        <p:nvSpPr>
          <p:cNvPr id="573" name="Shape 573"/>
          <p:cNvSpPr/>
          <p:nvPr/>
        </p:nvSpPr>
        <p:spPr>
          <a:xfrm>
            <a:off x="1463808" y="1718119"/>
            <a:ext cx="1104901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531B93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531B93"/>
                </a:solidFill>
                <a:uFill>
                  <a:solidFill/>
                </a:uFill>
              </a:rPr>
              <a:t>A_XR</a:t>
            </a:r>
          </a:p>
        </p:txBody>
      </p:sp>
      <p:sp>
        <p:nvSpPr>
          <p:cNvPr id="574" name="Shape 574"/>
          <p:cNvSpPr/>
          <p:nvPr/>
        </p:nvSpPr>
        <p:spPr>
          <a:xfrm>
            <a:off x="3897360" y="1728920"/>
            <a:ext cx="11049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531B93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531B93"/>
                </a:solidFill>
                <a:uFill>
                  <a:solidFill/>
                </a:uFill>
              </a:rPr>
              <a:t>E_CR</a:t>
            </a:r>
          </a:p>
        </p:txBody>
      </p:sp>
      <p:sp>
        <p:nvSpPr>
          <p:cNvPr id="575" name="Shape 575"/>
          <p:cNvSpPr/>
          <p:nvPr/>
        </p:nvSpPr>
        <p:spPr>
          <a:xfrm>
            <a:off x="3013477" y="1914890"/>
            <a:ext cx="11049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531B93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531B93"/>
                </a:solidFill>
                <a:uFill>
                  <a:solidFill/>
                </a:uFill>
              </a:rPr>
              <a:t>A_CR</a:t>
            </a:r>
          </a:p>
        </p:txBody>
      </p:sp>
      <p:sp>
        <p:nvSpPr>
          <p:cNvPr id="576" name="Shape 576"/>
          <p:cNvSpPr/>
          <p:nvPr/>
        </p:nvSpPr>
        <p:spPr>
          <a:xfrm flipV="1">
            <a:off x="4171004" y="1264623"/>
            <a:ext cx="1" cy="1536701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7" name="Shape 577"/>
          <p:cNvSpPr/>
          <p:nvPr/>
        </p:nvSpPr>
        <p:spPr>
          <a:xfrm>
            <a:off x="3850760" y="1264623"/>
            <a:ext cx="1" cy="1536701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8" name="Shape 578"/>
          <p:cNvSpPr/>
          <p:nvPr/>
        </p:nvSpPr>
        <p:spPr>
          <a:xfrm>
            <a:off x="2664971" y="971093"/>
            <a:ext cx="1104901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i="1" sz="1800"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i="0">
                <a:solidFill>
                  <a:srgbClr val="000000"/>
                </a:solidFill>
                <a:uFillTx/>
              </a:defRPr>
            </a:pPr>
            <a:r>
              <a:rPr b="1" i="1">
                <a:solidFill>
                  <a:srgbClr val="0365C0"/>
                </a:solidFill>
                <a:uFill>
                  <a:solidFill/>
                </a:uFill>
              </a:rPr>
              <a:t>to FSM</a:t>
            </a:r>
          </a:p>
        </p:txBody>
      </p:sp>
      <p:sp>
        <p:nvSpPr>
          <p:cNvPr id="579" name="Shape 579"/>
          <p:cNvSpPr/>
          <p:nvPr/>
        </p:nvSpPr>
        <p:spPr>
          <a:xfrm>
            <a:off x="2085373" y="3716416"/>
            <a:ext cx="1676272" cy="597969"/>
          </a:xfrm>
          <a:prstGeom prst="rect">
            <a:avLst/>
          </a:prstGeom>
          <a:solidFill>
            <a:srgbClr val="DCDEE0"/>
          </a:solidFill>
          <a:ln w="25400">
            <a:solidFill>
              <a:srgbClr val="85888D"/>
            </a:solidFill>
            <a:miter lim="400000"/>
          </a:ln>
        </p:spPr>
        <p:txBody>
          <a:bodyPr lIns="0" tIns="0" rIns="0" bIns="0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80" name="Shape 580"/>
          <p:cNvSpPr/>
          <p:nvPr/>
        </p:nvSpPr>
        <p:spPr>
          <a:xfrm>
            <a:off x="2228511" y="3840720"/>
            <a:ext cx="1478162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Write Logic</a:t>
            </a:r>
          </a:p>
        </p:txBody>
      </p:sp>
      <p:sp>
        <p:nvSpPr>
          <p:cNvPr id="581" name="Shape 581"/>
          <p:cNvSpPr/>
          <p:nvPr/>
        </p:nvSpPr>
        <p:spPr>
          <a:xfrm flipV="1">
            <a:off x="3973018" y="3387475"/>
            <a:ext cx="1" cy="589826"/>
          </a:xfrm>
          <a:prstGeom prst="line">
            <a:avLst/>
          </a:prstGeom>
          <a:ln w="25400">
            <a:solidFill>
              <a:srgbClr val="85888D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82" name="Shape 582"/>
          <p:cNvSpPr/>
          <p:nvPr/>
        </p:nvSpPr>
        <p:spPr>
          <a:xfrm flipH="1">
            <a:off x="4541720" y="3016857"/>
            <a:ext cx="686545" cy="1"/>
          </a:xfrm>
          <a:prstGeom prst="line">
            <a:avLst/>
          </a:prstGeom>
          <a:ln w="25400">
            <a:solidFill>
              <a:srgbClr val="85888D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83" name="Shape 583"/>
          <p:cNvSpPr/>
          <p:nvPr/>
        </p:nvSpPr>
        <p:spPr>
          <a:xfrm>
            <a:off x="4332542" y="3065787"/>
            <a:ext cx="1104901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002452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002452"/>
                </a:solidFill>
                <a:uFill>
                  <a:solidFill/>
                </a:uFill>
              </a:rPr>
              <a:t>E_CR2</a:t>
            </a:r>
          </a:p>
        </p:txBody>
      </p:sp>
      <p:sp>
        <p:nvSpPr>
          <p:cNvPr id="584" name="Shape 584"/>
          <p:cNvSpPr/>
          <p:nvPr/>
        </p:nvSpPr>
        <p:spPr>
          <a:xfrm>
            <a:off x="4332542" y="3282694"/>
            <a:ext cx="11049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002452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002452"/>
                </a:solidFill>
                <a:uFill>
                  <a:solidFill/>
                </a:uFill>
              </a:rPr>
              <a:t>E_CR3</a:t>
            </a:r>
          </a:p>
        </p:txBody>
      </p:sp>
      <p:sp>
        <p:nvSpPr>
          <p:cNvPr id="585" name="Shape 585"/>
          <p:cNvSpPr/>
          <p:nvPr/>
        </p:nvSpPr>
        <p:spPr>
          <a:xfrm flipH="1">
            <a:off x="4087376" y="2146193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86" name="Shape 586"/>
          <p:cNvSpPr/>
          <p:nvPr/>
        </p:nvSpPr>
        <p:spPr>
          <a:xfrm>
            <a:off x="3182113" y="2210289"/>
            <a:ext cx="6096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2</a:t>
            </a:r>
          </a:p>
        </p:txBody>
      </p:sp>
      <p:sp>
        <p:nvSpPr>
          <p:cNvPr id="587" name="Shape 587"/>
          <p:cNvSpPr/>
          <p:nvPr/>
        </p:nvSpPr>
        <p:spPr>
          <a:xfrm flipV="1">
            <a:off x="2558548" y="1184159"/>
            <a:ext cx="1" cy="2513063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88" name="Shape 588"/>
          <p:cNvSpPr/>
          <p:nvPr/>
        </p:nvSpPr>
        <p:spPr>
          <a:xfrm flipH="1">
            <a:off x="3749862" y="2294215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89" name="Shape 589"/>
          <p:cNvSpPr/>
          <p:nvPr/>
        </p:nvSpPr>
        <p:spPr>
          <a:xfrm>
            <a:off x="4083525" y="2053769"/>
            <a:ext cx="609601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3</a:t>
            </a:r>
          </a:p>
        </p:txBody>
      </p:sp>
      <p:sp>
        <p:nvSpPr>
          <p:cNvPr id="590" name="Shape 590"/>
          <p:cNvSpPr/>
          <p:nvPr/>
        </p:nvSpPr>
        <p:spPr>
          <a:xfrm>
            <a:off x="3619241" y="3383186"/>
            <a:ext cx="11049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002452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002452"/>
                </a:solidFill>
                <a:uFill>
                  <a:solidFill/>
                </a:uFill>
              </a:rPr>
              <a:t>*)</a:t>
            </a:r>
          </a:p>
        </p:txBody>
      </p:sp>
      <p:sp>
        <p:nvSpPr>
          <p:cNvPr id="591" name="Shape 591"/>
          <p:cNvSpPr/>
          <p:nvPr/>
        </p:nvSpPr>
        <p:spPr>
          <a:xfrm>
            <a:off x="3773350" y="4744911"/>
            <a:ext cx="1906958" cy="3514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defTabSz="1016000">
              <a:buClr>
                <a:srgbClr val="000000"/>
              </a:buClr>
              <a:defRPr sz="1800"/>
            </a:pPr>
            <a:r>
              <a:rPr sz="1000">
                <a:solidFill>
                  <a:srgbClr val="002452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*) A_CR1: RADDR = WADDR</a:t>
            </a:r>
            <a:endParaRPr sz="1000">
              <a:solidFill>
                <a:srgbClr val="002452"/>
              </a:solidFill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defTabSz="1016000">
              <a:buClr>
                <a:srgbClr val="000000"/>
              </a:buClr>
              <a:defRPr sz="1800"/>
            </a:pPr>
            <a:r>
              <a:rPr sz="1000">
                <a:solidFill>
                  <a:srgbClr val="002452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**) A_CR2:  clock enable </a:t>
            </a:r>
          </a:p>
        </p:txBody>
      </p:sp>
      <p:sp>
        <p:nvSpPr>
          <p:cNvPr id="592" name="Shape 592"/>
          <p:cNvSpPr/>
          <p:nvPr/>
        </p:nvSpPr>
        <p:spPr>
          <a:xfrm>
            <a:off x="8367673" y="3034869"/>
            <a:ext cx="1104901" cy="6021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i="1" sz="1800">
                <a:solidFill>
                  <a:srgbClr val="0365C0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i="0">
                <a:solidFill>
                  <a:srgbClr val="000000"/>
                </a:solidFill>
                <a:uFillTx/>
              </a:defRPr>
            </a:pPr>
            <a:r>
              <a:rPr b="1" i="1">
                <a:solidFill>
                  <a:srgbClr val="0365C0"/>
                </a:solidFill>
                <a:uFill>
                  <a:solidFill/>
                </a:uFill>
              </a:rPr>
              <a:t>to MAC Unit</a:t>
            </a:r>
          </a:p>
        </p:txBody>
      </p:sp>
    </p:spTree>
  </p:cSld>
  <p:clrMapOvr>
    <a:masterClrMapping/>
  </p:clrMapOvr>
  <p:transition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Shape 594"/>
          <p:cNvSpPr/>
          <p:nvPr/>
        </p:nvSpPr>
        <p:spPr>
          <a:xfrm>
            <a:off x="1860400" y="1708150"/>
            <a:ext cx="177801" cy="177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/>
          <a:ln w="254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95" name="Shape 595"/>
          <p:cNvSpPr/>
          <p:nvPr/>
        </p:nvSpPr>
        <p:spPr>
          <a:xfrm>
            <a:off x="1095015" y="1182476"/>
            <a:ext cx="812801" cy="125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Start          (Reset)</a:t>
            </a:r>
          </a:p>
        </p:txBody>
      </p:sp>
      <p:sp>
        <p:nvSpPr>
          <p:cNvPr id="596" name="Shape 596"/>
          <p:cNvSpPr/>
          <p:nvPr/>
        </p:nvSpPr>
        <p:spPr>
          <a:xfrm>
            <a:off x="3952992" y="1361728"/>
            <a:ext cx="115570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 = E_SR</a:t>
            </a:r>
          </a:p>
        </p:txBody>
      </p:sp>
      <p:sp>
        <p:nvSpPr>
          <p:cNvPr id="597" name="Shape 597"/>
          <p:cNvSpPr/>
          <p:nvPr/>
        </p:nvSpPr>
        <p:spPr>
          <a:xfrm flipH="1" flipV="1">
            <a:off x="8183706" y="2181296"/>
            <a:ext cx="3" cy="104404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98" name="Shape 598"/>
          <p:cNvSpPr/>
          <p:nvPr/>
        </p:nvSpPr>
        <p:spPr>
          <a:xfrm>
            <a:off x="2727076" y="1422400"/>
            <a:ext cx="1320801" cy="749300"/>
          </a:xfrm>
          <a:prstGeom prst="roundRect">
            <a:avLst>
              <a:gd name="adj" fmla="val 21325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599" name="Shape 599"/>
          <p:cNvSpPr/>
          <p:nvPr/>
        </p:nvSpPr>
        <p:spPr>
          <a:xfrm>
            <a:off x="2816285" y="1447800"/>
            <a:ext cx="11557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Z0 (Wait)</a:t>
            </a:r>
          </a:p>
        </p:txBody>
      </p:sp>
      <p:sp>
        <p:nvSpPr>
          <p:cNvPr id="600" name="Shape 600"/>
          <p:cNvSpPr/>
          <p:nvPr/>
        </p:nvSpPr>
        <p:spPr>
          <a:xfrm>
            <a:off x="2737456" y="1690985"/>
            <a:ext cx="1313360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01" name="Shape 601"/>
          <p:cNvSpPr/>
          <p:nvPr/>
        </p:nvSpPr>
        <p:spPr>
          <a:xfrm>
            <a:off x="2652042" y="1558886"/>
            <a:ext cx="1470869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warten auf neuen Eingangswert</a:t>
            </a:r>
          </a:p>
        </p:txBody>
      </p:sp>
      <p:sp>
        <p:nvSpPr>
          <p:cNvPr id="602" name="Shape 602"/>
          <p:cNvSpPr/>
          <p:nvPr/>
        </p:nvSpPr>
        <p:spPr>
          <a:xfrm flipH="1">
            <a:off x="2011611" y="1803459"/>
            <a:ext cx="695622" cy="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03" name="Shape 603"/>
          <p:cNvSpPr/>
          <p:nvPr/>
        </p:nvSpPr>
        <p:spPr>
          <a:xfrm>
            <a:off x="3967540" y="1870448"/>
            <a:ext cx="115570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8055">
              <a:defRPr sz="1372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372"/>
              <a:t>(Sample Ready)</a:t>
            </a:r>
          </a:p>
        </p:txBody>
      </p:sp>
      <p:sp>
        <p:nvSpPr>
          <p:cNvPr id="604" name="Shape 604"/>
          <p:cNvSpPr/>
          <p:nvPr/>
        </p:nvSpPr>
        <p:spPr>
          <a:xfrm flipH="1">
            <a:off x="4054966" y="1811121"/>
            <a:ext cx="1028415" cy="86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05" name="Shape 605"/>
          <p:cNvSpPr/>
          <p:nvPr/>
        </p:nvSpPr>
        <p:spPr>
          <a:xfrm>
            <a:off x="5096048" y="1434229"/>
            <a:ext cx="1320801" cy="749301"/>
          </a:xfrm>
          <a:prstGeom prst="roundRect">
            <a:avLst>
              <a:gd name="adj" fmla="val 21325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06" name="Shape 606"/>
          <p:cNvSpPr/>
          <p:nvPr/>
        </p:nvSpPr>
        <p:spPr>
          <a:xfrm>
            <a:off x="5185257" y="1459629"/>
            <a:ext cx="11557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Z1 (Write)</a:t>
            </a:r>
          </a:p>
        </p:txBody>
      </p:sp>
      <p:sp>
        <p:nvSpPr>
          <p:cNvPr id="607" name="Shape 607"/>
          <p:cNvSpPr/>
          <p:nvPr/>
        </p:nvSpPr>
        <p:spPr>
          <a:xfrm>
            <a:off x="5106427" y="1702814"/>
            <a:ext cx="1313360" cy="3393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08" name="Shape 608"/>
          <p:cNvSpPr/>
          <p:nvPr/>
        </p:nvSpPr>
        <p:spPr>
          <a:xfrm>
            <a:off x="4644291" y="3990579"/>
            <a:ext cx="297070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Faltungssumme berechnen</a:t>
            </a:r>
          </a:p>
        </p:txBody>
      </p:sp>
      <p:sp>
        <p:nvSpPr>
          <p:cNvPr id="609" name="Shape 609"/>
          <p:cNvSpPr/>
          <p:nvPr/>
        </p:nvSpPr>
        <p:spPr>
          <a:xfrm>
            <a:off x="7764712" y="3504903"/>
            <a:ext cx="103123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Wertepaar auslesen</a:t>
            </a:r>
          </a:p>
        </p:txBody>
      </p:sp>
      <p:sp>
        <p:nvSpPr>
          <p:cNvPr id="610" name="Shape 610"/>
          <p:cNvSpPr/>
          <p:nvPr/>
        </p:nvSpPr>
        <p:spPr>
          <a:xfrm>
            <a:off x="6367948" y="1366912"/>
            <a:ext cx="115570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 = E_XR</a:t>
            </a:r>
          </a:p>
        </p:txBody>
      </p:sp>
      <p:sp>
        <p:nvSpPr>
          <p:cNvPr id="611" name="Shape 611"/>
          <p:cNvSpPr/>
          <p:nvPr/>
        </p:nvSpPr>
        <p:spPr>
          <a:xfrm>
            <a:off x="7619927" y="3212280"/>
            <a:ext cx="1320801" cy="749301"/>
          </a:xfrm>
          <a:prstGeom prst="roundRect">
            <a:avLst>
              <a:gd name="adj" fmla="val 21325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12" name="Shape 612"/>
          <p:cNvSpPr/>
          <p:nvPr/>
        </p:nvSpPr>
        <p:spPr>
          <a:xfrm>
            <a:off x="7709135" y="3237680"/>
            <a:ext cx="11557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Z3 (Read)</a:t>
            </a:r>
          </a:p>
        </p:txBody>
      </p:sp>
      <p:sp>
        <p:nvSpPr>
          <p:cNvPr id="613" name="Shape 613"/>
          <p:cNvSpPr/>
          <p:nvPr/>
        </p:nvSpPr>
        <p:spPr>
          <a:xfrm>
            <a:off x="7630306" y="3480865"/>
            <a:ext cx="1313359" cy="3393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14" name="Shape 614"/>
          <p:cNvSpPr/>
          <p:nvPr/>
        </p:nvSpPr>
        <p:spPr>
          <a:xfrm>
            <a:off x="5083193" y="3204269"/>
            <a:ext cx="1320801" cy="749301"/>
          </a:xfrm>
          <a:prstGeom prst="roundRect">
            <a:avLst>
              <a:gd name="adj" fmla="val 21325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15" name="Shape 615"/>
          <p:cNvSpPr/>
          <p:nvPr/>
        </p:nvSpPr>
        <p:spPr>
          <a:xfrm>
            <a:off x="5172402" y="3229669"/>
            <a:ext cx="11557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Z4 (MAC)</a:t>
            </a:r>
          </a:p>
        </p:txBody>
      </p:sp>
      <p:sp>
        <p:nvSpPr>
          <p:cNvPr id="616" name="Shape 616"/>
          <p:cNvSpPr/>
          <p:nvPr/>
        </p:nvSpPr>
        <p:spPr>
          <a:xfrm>
            <a:off x="5093572" y="3472855"/>
            <a:ext cx="1313360" cy="3392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17" name="Shape 617"/>
          <p:cNvSpPr/>
          <p:nvPr/>
        </p:nvSpPr>
        <p:spPr>
          <a:xfrm>
            <a:off x="5087930" y="3459921"/>
            <a:ext cx="1328015" cy="548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11479">
              <a:defRPr sz="1260"/>
            </a:lvl1pPr>
          </a:lstStyle>
          <a:p>
            <a:pPr lvl="0">
              <a:defRPr sz="1800"/>
            </a:pPr>
            <a:r>
              <a:rPr sz="1260"/>
              <a:t>Produkt berechnen und akkumulieren</a:t>
            </a:r>
          </a:p>
        </p:txBody>
      </p:sp>
      <p:sp>
        <p:nvSpPr>
          <p:cNvPr id="618" name="Shape 618"/>
          <p:cNvSpPr/>
          <p:nvPr/>
        </p:nvSpPr>
        <p:spPr>
          <a:xfrm flipV="1">
            <a:off x="6418310" y="3383413"/>
            <a:ext cx="1221681" cy="1042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19" name="Shape 619"/>
          <p:cNvSpPr/>
          <p:nvPr/>
        </p:nvSpPr>
        <p:spPr>
          <a:xfrm flipH="1" flipV="1">
            <a:off x="6395806" y="3735411"/>
            <a:ext cx="1221682" cy="1042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20" name="Shape 620"/>
          <p:cNvSpPr/>
          <p:nvPr/>
        </p:nvSpPr>
        <p:spPr>
          <a:xfrm>
            <a:off x="3994946" y="3574299"/>
            <a:ext cx="115570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 = E_CR3</a:t>
            </a:r>
          </a:p>
        </p:txBody>
      </p:sp>
      <p:sp>
        <p:nvSpPr>
          <p:cNvPr id="621" name="Shape 621"/>
          <p:cNvSpPr/>
          <p:nvPr/>
        </p:nvSpPr>
        <p:spPr>
          <a:xfrm>
            <a:off x="2774289" y="3206595"/>
            <a:ext cx="1320801" cy="749301"/>
          </a:xfrm>
          <a:prstGeom prst="roundRect">
            <a:avLst>
              <a:gd name="adj" fmla="val 21325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22" name="Shape 622"/>
          <p:cNvSpPr/>
          <p:nvPr/>
        </p:nvSpPr>
        <p:spPr>
          <a:xfrm>
            <a:off x="2863498" y="3231995"/>
            <a:ext cx="11557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Z5 (MAC)</a:t>
            </a:r>
          </a:p>
        </p:txBody>
      </p:sp>
      <p:sp>
        <p:nvSpPr>
          <p:cNvPr id="623" name="Shape 623"/>
          <p:cNvSpPr/>
          <p:nvPr/>
        </p:nvSpPr>
        <p:spPr>
          <a:xfrm>
            <a:off x="2779279" y="3496277"/>
            <a:ext cx="1313360" cy="3393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24" name="Shape 624"/>
          <p:cNvSpPr/>
          <p:nvPr/>
        </p:nvSpPr>
        <p:spPr>
          <a:xfrm>
            <a:off x="2779026" y="3462247"/>
            <a:ext cx="1328015" cy="5482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Ergebnis übertragen</a:t>
            </a:r>
          </a:p>
        </p:txBody>
      </p:sp>
      <p:sp>
        <p:nvSpPr>
          <p:cNvPr id="625" name="Shape 625"/>
          <p:cNvSpPr/>
          <p:nvPr/>
        </p:nvSpPr>
        <p:spPr>
          <a:xfrm>
            <a:off x="6440768" y="3015260"/>
            <a:ext cx="115570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 = E_CR2</a:t>
            </a:r>
          </a:p>
        </p:txBody>
      </p:sp>
      <p:sp>
        <p:nvSpPr>
          <p:cNvPr id="626" name="Shape 626"/>
          <p:cNvSpPr/>
          <p:nvPr/>
        </p:nvSpPr>
        <p:spPr>
          <a:xfrm flipV="1">
            <a:off x="4137555" y="3606905"/>
            <a:ext cx="912934" cy="73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27" name="Shape 627"/>
          <p:cNvSpPr/>
          <p:nvPr/>
        </p:nvSpPr>
        <p:spPr>
          <a:xfrm>
            <a:off x="3387476" y="2243983"/>
            <a:ext cx="1" cy="936130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28" name="Shape 628"/>
          <p:cNvSpPr/>
          <p:nvPr/>
        </p:nvSpPr>
        <p:spPr>
          <a:xfrm>
            <a:off x="4669420" y="3096969"/>
            <a:ext cx="4321324" cy="1280002"/>
          </a:xfrm>
          <a:prstGeom prst="roundRect">
            <a:avLst>
              <a:gd name="adj" fmla="val 17039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29" name="Shape 629"/>
          <p:cNvSpPr/>
          <p:nvPr/>
        </p:nvSpPr>
        <p:spPr>
          <a:xfrm>
            <a:off x="5089698" y="1638911"/>
            <a:ext cx="1313392" cy="660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Eingangswert speichern</a:t>
            </a:r>
          </a:p>
        </p:txBody>
      </p:sp>
      <p:sp>
        <p:nvSpPr>
          <p:cNvPr id="630" name="Shape 630"/>
          <p:cNvSpPr/>
          <p:nvPr/>
        </p:nvSpPr>
        <p:spPr>
          <a:xfrm>
            <a:off x="7458037" y="1434229"/>
            <a:ext cx="1320801" cy="749301"/>
          </a:xfrm>
          <a:prstGeom prst="roundRect">
            <a:avLst>
              <a:gd name="adj" fmla="val 21325"/>
            </a:avLst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631" name="Shape 631"/>
          <p:cNvSpPr/>
          <p:nvPr/>
        </p:nvSpPr>
        <p:spPr>
          <a:xfrm>
            <a:off x="7547245" y="1459629"/>
            <a:ext cx="11557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b="1"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b="0" sz="1800"/>
            </a:pPr>
            <a:r>
              <a:rPr b="1" sz="1400"/>
              <a:t>Z2 (Read)</a:t>
            </a:r>
          </a:p>
        </p:txBody>
      </p:sp>
      <p:sp>
        <p:nvSpPr>
          <p:cNvPr id="632" name="Shape 632"/>
          <p:cNvSpPr/>
          <p:nvPr/>
        </p:nvSpPr>
        <p:spPr>
          <a:xfrm>
            <a:off x="7468416" y="1702814"/>
            <a:ext cx="1313359" cy="3393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33" name="Shape 633"/>
          <p:cNvSpPr/>
          <p:nvPr/>
        </p:nvSpPr>
        <p:spPr>
          <a:xfrm>
            <a:off x="7451687" y="1640857"/>
            <a:ext cx="1313392" cy="658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Leseadresse aktualisieren</a:t>
            </a:r>
          </a:p>
        </p:txBody>
      </p:sp>
      <p:sp>
        <p:nvSpPr>
          <p:cNvPr id="634" name="Shape 634"/>
          <p:cNvSpPr/>
          <p:nvPr/>
        </p:nvSpPr>
        <p:spPr>
          <a:xfrm flipH="1">
            <a:off x="6435542" y="1797044"/>
            <a:ext cx="1028415" cy="86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35" name="Shape 635"/>
          <p:cNvSpPr/>
          <p:nvPr/>
        </p:nvSpPr>
        <p:spPr>
          <a:xfrm>
            <a:off x="8140162" y="2454197"/>
            <a:ext cx="115570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 = E_CR1</a:t>
            </a:r>
          </a:p>
        </p:txBody>
      </p:sp>
      <p:sp>
        <p:nvSpPr>
          <p:cNvPr id="636" name="Shape 636"/>
          <p:cNvSpPr/>
          <p:nvPr/>
        </p:nvSpPr>
        <p:spPr>
          <a:xfrm>
            <a:off x="6382111" y="3372021"/>
            <a:ext cx="115570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 = E_CR1</a:t>
            </a:r>
          </a:p>
        </p:txBody>
      </p:sp>
      <p:sp>
        <p:nvSpPr>
          <p:cNvPr id="637" name="Shape 637"/>
          <p:cNvSpPr/>
          <p:nvPr/>
        </p:nvSpPr>
        <p:spPr>
          <a:xfrm>
            <a:off x="3331231" y="2469774"/>
            <a:ext cx="115570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E = E_CR3</a:t>
            </a:r>
          </a:p>
        </p:txBody>
      </p:sp>
    </p:spTree>
  </p:cSld>
  <p:clrMapOvr>
    <a:masterClrMapping/>
  </p:clrMapOvr>
  <p:transition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Shape 639"/>
          <p:cNvSpPr/>
          <p:nvPr/>
        </p:nvSpPr>
        <p:spPr>
          <a:xfrm>
            <a:off x="1409625" y="979630"/>
            <a:ext cx="6866330" cy="3677401"/>
          </a:xfrm>
          <a:prstGeom prst="rect">
            <a:avLst/>
          </a:prstGeom>
          <a:solidFill>
            <a:srgbClr val="DCDEE0"/>
          </a:solidFill>
          <a:ln>
            <a:solidFill/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40" name="Shape 640"/>
          <p:cNvSpPr/>
          <p:nvPr/>
        </p:nvSpPr>
        <p:spPr>
          <a:xfrm>
            <a:off x="1558808" y="2565119"/>
            <a:ext cx="3425991" cy="2057430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41" name="Shape 641"/>
          <p:cNvSpPr/>
          <p:nvPr/>
        </p:nvSpPr>
        <p:spPr>
          <a:xfrm>
            <a:off x="4858121" y="3429123"/>
            <a:ext cx="1104901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XN</a:t>
            </a:r>
          </a:p>
        </p:txBody>
      </p:sp>
      <p:sp>
        <p:nvSpPr>
          <p:cNvPr id="642" name="Shape 642"/>
          <p:cNvSpPr/>
          <p:nvPr/>
        </p:nvSpPr>
        <p:spPr>
          <a:xfrm>
            <a:off x="4134757" y="3858969"/>
            <a:ext cx="1676401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43" name="Shape 643"/>
          <p:cNvSpPr/>
          <p:nvPr/>
        </p:nvSpPr>
        <p:spPr>
          <a:xfrm>
            <a:off x="4803342" y="2549022"/>
            <a:ext cx="1104901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COEFF</a:t>
            </a:r>
          </a:p>
        </p:txBody>
      </p:sp>
      <p:sp>
        <p:nvSpPr>
          <p:cNvPr id="644" name="Shape 644"/>
          <p:cNvSpPr/>
          <p:nvPr/>
        </p:nvSpPr>
        <p:spPr>
          <a:xfrm>
            <a:off x="5816539" y="1320765"/>
            <a:ext cx="2215432" cy="2783844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45" name="Shape 645"/>
          <p:cNvSpPr/>
          <p:nvPr/>
        </p:nvSpPr>
        <p:spPr>
          <a:xfrm>
            <a:off x="5810781" y="3684006"/>
            <a:ext cx="1478162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MAC_Unit</a:t>
            </a:r>
          </a:p>
        </p:txBody>
      </p:sp>
      <p:sp>
        <p:nvSpPr>
          <p:cNvPr id="646" name="Shape 646"/>
          <p:cNvSpPr/>
          <p:nvPr/>
        </p:nvSpPr>
        <p:spPr>
          <a:xfrm>
            <a:off x="8711962" y="3691259"/>
            <a:ext cx="11049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YN</a:t>
            </a:r>
          </a:p>
        </p:txBody>
      </p:sp>
      <p:sp>
        <p:nvSpPr>
          <p:cNvPr id="647" name="Shape 647"/>
          <p:cNvSpPr/>
          <p:nvPr/>
        </p:nvSpPr>
        <p:spPr>
          <a:xfrm flipH="1">
            <a:off x="5275564" y="3771979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48" name="Shape 648"/>
          <p:cNvSpPr/>
          <p:nvPr/>
        </p:nvSpPr>
        <p:spPr>
          <a:xfrm>
            <a:off x="5051528" y="3900092"/>
            <a:ext cx="609601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16</a:t>
            </a:r>
          </a:p>
        </p:txBody>
      </p:sp>
      <p:sp>
        <p:nvSpPr>
          <p:cNvPr id="649" name="Shape 649"/>
          <p:cNvSpPr/>
          <p:nvPr/>
        </p:nvSpPr>
        <p:spPr>
          <a:xfrm>
            <a:off x="1916470" y="3495350"/>
            <a:ext cx="2215432" cy="636965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50" name="Shape 650"/>
          <p:cNvSpPr/>
          <p:nvPr/>
        </p:nvSpPr>
        <p:spPr>
          <a:xfrm>
            <a:off x="1870254" y="3711711"/>
            <a:ext cx="1478162" cy="35999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X_RAM</a:t>
            </a:r>
          </a:p>
        </p:txBody>
      </p:sp>
      <p:sp>
        <p:nvSpPr>
          <p:cNvPr id="651" name="Shape 651"/>
          <p:cNvSpPr/>
          <p:nvPr/>
        </p:nvSpPr>
        <p:spPr>
          <a:xfrm>
            <a:off x="4858121" y="2978869"/>
            <a:ext cx="977901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52" name="Shape 652"/>
          <p:cNvSpPr/>
          <p:nvPr/>
        </p:nvSpPr>
        <p:spPr>
          <a:xfrm flipH="1">
            <a:off x="5275028" y="2891879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53" name="Shape 653"/>
          <p:cNvSpPr/>
          <p:nvPr/>
        </p:nvSpPr>
        <p:spPr>
          <a:xfrm>
            <a:off x="5050992" y="3019992"/>
            <a:ext cx="6096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16</a:t>
            </a:r>
          </a:p>
        </p:txBody>
      </p:sp>
      <p:sp>
        <p:nvSpPr>
          <p:cNvPr id="654" name="Shape 654"/>
          <p:cNvSpPr/>
          <p:nvPr/>
        </p:nvSpPr>
        <p:spPr>
          <a:xfrm>
            <a:off x="2614970" y="2709398"/>
            <a:ext cx="2215432" cy="636964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55" name="Shape 655"/>
          <p:cNvSpPr/>
          <p:nvPr/>
        </p:nvSpPr>
        <p:spPr>
          <a:xfrm>
            <a:off x="2695754" y="2992802"/>
            <a:ext cx="1914228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COEFF_RAM</a:t>
            </a:r>
          </a:p>
        </p:txBody>
      </p:sp>
      <p:sp>
        <p:nvSpPr>
          <p:cNvPr id="656" name="Shape 656"/>
          <p:cNvSpPr/>
          <p:nvPr/>
        </p:nvSpPr>
        <p:spPr>
          <a:xfrm>
            <a:off x="8031155" y="3859203"/>
            <a:ext cx="977901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57" name="Shape 657"/>
          <p:cNvSpPr/>
          <p:nvPr/>
        </p:nvSpPr>
        <p:spPr>
          <a:xfrm flipH="1">
            <a:off x="8417001" y="3782283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58" name="Shape 658"/>
          <p:cNvSpPr/>
          <p:nvPr/>
        </p:nvSpPr>
        <p:spPr>
          <a:xfrm>
            <a:off x="8187380" y="3900092"/>
            <a:ext cx="609601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16</a:t>
            </a:r>
          </a:p>
        </p:txBody>
      </p:sp>
      <p:sp>
        <p:nvSpPr>
          <p:cNvPr id="659" name="Shape 659"/>
          <p:cNvSpPr/>
          <p:nvPr/>
        </p:nvSpPr>
        <p:spPr>
          <a:xfrm>
            <a:off x="158643" y="3701562"/>
            <a:ext cx="1104901" cy="335423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XS</a:t>
            </a:r>
          </a:p>
        </p:txBody>
      </p:sp>
      <p:sp>
        <p:nvSpPr>
          <p:cNvPr id="660" name="Shape 660"/>
          <p:cNvSpPr/>
          <p:nvPr/>
        </p:nvSpPr>
        <p:spPr>
          <a:xfrm>
            <a:off x="950477" y="3869273"/>
            <a:ext cx="977901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61" name="Shape 661"/>
          <p:cNvSpPr/>
          <p:nvPr/>
        </p:nvSpPr>
        <p:spPr>
          <a:xfrm flipH="1">
            <a:off x="1062584" y="3782283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62" name="Shape 662"/>
          <p:cNvSpPr/>
          <p:nvPr/>
        </p:nvSpPr>
        <p:spPr>
          <a:xfrm>
            <a:off x="838548" y="3910396"/>
            <a:ext cx="6096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16</a:t>
            </a:r>
          </a:p>
        </p:txBody>
      </p:sp>
      <p:sp>
        <p:nvSpPr>
          <p:cNvPr id="663" name="Shape 663"/>
          <p:cNvSpPr/>
          <p:nvPr/>
        </p:nvSpPr>
        <p:spPr>
          <a:xfrm>
            <a:off x="1904543" y="1314302"/>
            <a:ext cx="2479453" cy="636964"/>
          </a:xfrm>
          <a:prstGeom prst="rect">
            <a:avLst/>
          </a:prstGeom>
          <a:solidFill>
            <a:srgbClr val="21C7C3"/>
          </a:solidFill>
          <a:ln>
            <a:solidFill>
              <a:srgbClr val="287EC1"/>
            </a:solidFill>
            <a:round/>
          </a:ln>
        </p:spPr>
        <p:txBody>
          <a:bodyPr lIns="0" tIns="0" rIns="0" bIns="0"/>
          <a:lstStyle/>
          <a:p>
            <a:pPr lvl="0" marL="313972" indent="-313972" algn="l" defTabSz="1016000">
              <a:buClr>
                <a:srgbClr val="287EC1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64" name="Shape 664"/>
          <p:cNvSpPr/>
          <p:nvPr/>
        </p:nvSpPr>
        <p:spPr>
          <a:xfrm>
            <a:off x="1899085" y="1564957"/>
            <a:ext cx="2382264" cy="35999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FSM &amp; Top Module</a:t>
            </a:r>
          </a:p>
        </p:txBody>
      </p:sp>
      <p:sp>
        <p:nvSpPr>
          <p:cNvPr id="665" name="Shape 665"/>
          <p:cNvSpPr/>
          <p:nvPr/>
        </p:nvSpPr>
        <p:spPr>
          <a:xfrm>
            <a:off x="4402720" y="1717285"/>
            <a:ext cx="1397001" cy="1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66" name="Shape 666"/>
          <p:cNvSpPr/>
          <p:nvPr/>
        </p:nvSpPr>
        <p:spPr>
          <a:xfrm flipH="1" flipV="1">
            <a:off x="4396370" y="1503898"/>
            <a:ext cx="1409701" cy="1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67" name="Shape 667"/>
          <p:cNvSpPr/>
          <p:nvPr/>
        </p:nvSpPr>
        <p:spPr>
          <a:xfrm flipV="1">
            <a:off x="2113234" y="1960348"/>
            <a:ext cx="1" cy="1536701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68" name="Shape 668"/>
          <p:cNvSpPr/>
          <p:nvPr/>
        </p:nvSpPr>
        <p:spPr>
          <a:xfrm>
            <a:off x="4103078" y="1955599"/>
            <a:ext cx="1" cy="736601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69" name="Shape 669"/>
          <p:cNvSpPr/>
          <p:nvPr/>
        </p:nvSpPr>
        <p:spPr>
          <a:xfrm flipV="1">
            <a:off x="3931037" y="1980778"/>
            <a:ext cx="1" cy="736601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70" name="Shape 670"/>
          <p:cNvSpPr/>
          <p:nvPr/>
        </p:nvSpPr>
        <p:spPr>
          <a:xfrm flipH="1">
            <a:off x="2333419" y="1945768"/>
            <a:ext cx="1" cy="1536701"/>
          </a:xfrm>
          <a:prstGeom prst="line">
            <a:avLst/>
          </a:prstGeom>
          <a:ln w="25400">
            <a:solidFill>
              <a:srgbClr val="773F9B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71" name="Shape 671"/>
          <p:cNvSpPr/>
          <p:nvPr/>
        </p:nvSpPr>
        <p:spPr>
          <a:xfrm>
            <a:off x="4521191" y="1210280"/>
            <a:ext cx="11049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531B93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531B93"/>
                </a:solidFill>
                <a:uFill>
                  <a:solidFill/>
                </a:uFill>
              </a:rPr>
              <a:t>E_Mac</a:t>
            </a:r>
          </a:p>
        </p:txBody>
      </p:sp>
      <p:sp>
        <p:nvSpPr>
          <p:cNvPr id="672" name="Shape 672"/>
          <p:cNvSpPr/>
          <p:nvPr/>
        </p:nvSpPr>
        <p:spPr>
          <a:xfrm>
            <a:off x="4548770" y="1720765"/>
            <a:ext cx="11049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531B93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531B93"/>
                </a:solidFill>
                <a:uFill>
                  <a:solidFill/>
                </a:uFill>
              </a:rPr>
              <a:t>A_Mac</a:t>
            </a:r>
          </a:p>
        </p:txBody>
      </p:sp>
      <p:sp>
        <p:nvSpPr>
          <p:cNvPr id="673" name="Shape 673"/>
          <p:cNvSpPr/>
          <p:nvPr/>
        </p:nvSpPr>
        <p:spPr>
          <a:xfrm>
            <a:off x="3059138" y="2104592"/>
            <a:ext cx="11049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531B93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531B93"/>
                </a:solidFill>
                <a:uFill>
                  <a:solidFill/>
                </a:uFill>
              </a:rPr>
              <a:t>E_CR</a:t>
            </a:r>
          </a:p>
        </p:txBody>
      </p:sp>
      <p:sp>
        <p:nvSpPr>
          <p:cNvPr id="674" name="Shape 674"/>
          <p:cNvSpPr/>
          <p:nvPr/>
        </p:nvSpPr>
        <p:spPr>
          <a:xfrm>
            <a:off x="3881115" y="2104592"/>
            <a:ext cx="11049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531B93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531B93"/>
                </a:solidFill>
                <a:uFill>
                  <a:solidFill/>
                </a:uFill>
              </a:rPr>
              <a:t>A_CR</a:t>
            </a:r>
          </a:p>
        </p:txBody>
      </p:sp>
      <p:sp>
        <p:nvSpPr>
          <p:cNvPr id="675" name="Shape 675"/>
          <p:cNvSpPr/>
          <p:nvPr/>
        </p:nvSpPr>
        <p:spPr>
          <a:xfrm>
            <a:off x="1185701" y="2291587"/>
            <a:ext cx="1104901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531B93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531B93"/>
                </a:solidFill>
                <a:uFill>
                  <a:solidFill/>
                </a:uFill>
              </a:rPr>
              <a:t>E_XR</a:t>
            </a:r>
          </a:p>
        </p:txBody>
      </p:sp>
      <p:sp>
        <p:nvSpPr>
          <p:cNvPr id="676" name="Shape 676"/>
          <p:cNvSpPr/>
          <p:nvPr/>
        </p:nvSpPr>
        <p:spPr>
          <a:xfrm>
            <a:off x="2056885" y="2291587"/>
            <a:ext cx="1104901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solidFill>
                  <a:srgbClr val="531B93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531B93"/>
                </a:solidFill>
                <a:uFill>
                  <a:solidFill/>
                </a:uFill>
              </a:rPr>
              <a:t>A_XR</a:t>
            </a:r>
          </a:p>
        </p:txBody>
      </p:sp>
      <p:sp>
        <p:nvSpPr>
          <p:cNvPr id="677" name="Shape 677"/>
          <p:cNvSpPr/>
          <p:nvPr/>
        </p:nvSpPr>
        <p:spPr>
          <a:xfrm>
            <a:off x="167529" y="1475101"/>
            <a:ext cx="11049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SR</a:t>
            </a:r>
          </a:p>
        </p:txBody>
      </p:sp>
      <p:sp>
        <p:nvSpPr>
          <p:cNvPr id="678" name="Shape 678"/>
          <p:cNvSpPr/>
          <p:nvPr/>
        </p:nvSpPr>
        <p:spPr>
          <a:xfrm>
            <a:off x="898227" y="1642811"/>
            <a:ext cx="977901" cy="1"/>
          </a:xfrm>
          <a:prstGeom prst="line">
            <a:avLst/>
          </a:prstGeom>
          <a:ln w="12700">
            <a:solidFill>
              <a:srgbClr val="1A931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79" name="Shape 679"/>
          <p:cNvSpPr/>
          <p:nvPr/>
        </p:nvSpPr>
        <p:spPr>
          <a:xfrm>
            <a:off x="167529" y="2641707"/>
            <a:ext cx="11049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Clk</a:t>
            </a:r>
          </a:p>
        </p:txBody>
      </p:sp>
      <p:sp>
        <p:nvSpPr>
          <p:cNvPr id="680" name="Shape 680"/>
          <p:cNvSpPr/>
          <p:nvPr/>
        </p:nvSpPr>
        <p:spPr>
          <a:xfrm>
            <a:off x="167529" y="3066765"/>
            <a:ext cx="1104901" cy="335422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RS</a:t>
            </a:r>
          </a:p>
        </p:txBody>
      </p:sp>
      <p:sp>
        <p:nvSpPr>
          <p:cNvPr id="681" name="Shape 681"/>
          <p:cNvSpPr/>
          <p:nvPr/>
        </p:nvSpPr>
        <p:spPr>
          <a:xfrm>
            <a:off x="910927" y="2818330"/>
            <a:ext cx="490243" cy="1"/>
          </a:xfrm>
          <a:prstGeom prst="line">
            <a:avLst/>
          </a:prstGeom>
          <a:ln w="12700">
            <a:solidFill>
              <a:srgbClr val="1A931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82" name="Shape 682"/>
          <p:cNvSpPr/>
          <p:nvPr/>
        </p:nvSpPr>
        <p:spPr>
          <a:xfrm>
            <a:off x="923627" y="3247176"/>
            <a:ext cx="490243" cy="1"/>
          </a:xfrm>
          <a:prstGeom prst="line">
            <a:avLst/>
          </a:prstGeom>
          <a:ln w="12700">
            <a:solidFill>
              <a:srgbClr val="1A931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83" name="Shape 683"/>
          <p:cNvSpPr/>
          <p:nvPr/>
        </p:nvSpPr>
        <p:spPr>
          <a:xfrm>
            <a:off x="1528869" y="4258581"/>
            <a:ext cx="1906958" cy="35999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Memory_Unit</a:t>
            </a:r>
          </a:p>
        </p:txBody>
      </p:sp>
    </p:spTree>
  </p:cSld>
  <p:clrMapOvr>
    <a:masterClrMapping/>
  </p:clrMapOvr>
  <p:transition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5" name="Test_Cycle_Mac_and_Mem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2700"/>
            <a:ext cx="10160000" cy="40960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9" name="Group 689"/>
          <p:cNvGrpSpPr/>
          <p:nvPr/>
        </p:nvGrpSpPr>
        <p:grpSpPr>
          <a:xfrm>
            <a:off x="0" y="101600"/>
            <a:ext cx="10160000" cy="5309099"/>
            <a:chOff x="0" y="0"/>
            <a:chExt cx="10160000" cy="5309098"/>
          </a:xfrm>
        </p:grpSpPr>
        <p:pic>
          <p:nvPicPr>
            <p:cNvPr id="687" name="Test_Adressen_Memory_Unit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0160000" cy="530909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88" name="Shape 688"/>
            <p:cNvSpPr/>
            <p:nvPr/>
          </p:nvSpPr>
          <p:spPr>
            <a:xfrm>
              <a:off x="3975100" y="2819251"/>
              <a:ext cx="1305967" cy="2182813"/>
            </a:xfrm>
            <a:prstGeom prst="roundRect">
              <a:avLst>
                <a:gd name="adj" fmla="val 14587"/>
              </a:avLst>
            </a:prstGeom>
            <a:solidFill>
              <a:srgbClr val="F5D328">
                <a:alpha val="30646"/>
              </a:srgbClr>
            </a:solidFill>
            <a:ln w="12700" cap="flat">
              <a:solidFill>
                <a:srgbClr val="C82506">
                  <a:alpha val="30646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</p:spTree>
  </p:cSld>
  <p:clrMapOvr>
    <a:masterClrMapping/>
  </p:clrMapOvr>
  <p:transition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1" name="Test_Top_falling_ed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41300"/>
            <a:ext cx="10160000" cy="407348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5" name="Group 705"/>
          <p:cNvGrpSpPr/>
          <p:nvPr/>
        </p:nvGrpSpPr>
        <p:grpSpPr>
          <a:xfrm>
            <a:off x="-91440" y="447040"/>
            <a:ext cx="10160001" cy="6519155"/>
            <a:chOff x="0" y="0"/>
            <a:chExt cx="10160000" cy="6519154"/>
          </a:xfrm>
        </p:grpSpPr>
        <p:grpSp>
          <p:nvGrpSpPr>
            <p:cNvPr id="701" name="Group 701"/>
            <p:cNvGrpSpPr/>
            <p:nvPr/>
          </p:nvGrpSpPr>
          <p:grpSpPr>
            <a:xfrm>
              <a:off x="0" y="0"/>
              <a:ext cx="10160000" cy="6519155"/>
              <a:chOff x="0" y="0"/>
              <a:chExt cx="10160000" cy="6519154"/>
            </a:xfrm>
          </p:grpSpPr>
          <p:pic>
            <p:nvPicPr>
              <p:cNvPr id="693" name="Test_Top_Probleme_der_FSM_mit_steigender_Flanke.png"/>
              <p:cNvPicPr/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0" y="0"/>
                <a:ext cx="10160000" cy="65191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grpSp>
            <p:nvGrpSpPr>
              <p:cNvPr id="697" name="Group 697"/>
              <p:cNvGrpSpPr/>
              <p:nvPr/>
            </p:nvGrpSpPr>
            <p:grpSpPr>
              <a:xfrm rot="19920000">
                <a:off x="7363537" y="4648895"/>
                <a:ext cx="342954" cy="559438"/>
                <a:chOff x="0" y="0"/>
                <a:chExt cx="342953" cy="559437"/>
              </a:xfrm>
            </p:grpSpPr>
            <p:sp>
              <p:nvSpPr>
                <p:cNvPr id="694" name="Shape 694"/>
                <p:cNvSpPr/>
                <p:nvPr/>
              </p:nvSpPr>
              <p:spPr>
                <a:xfrm flipV="1">
                  <a:off x="7622" y="0"/>
                  <a:ext cx="335332" cy="335331"/>
                </a:xfrm>
                <a:prstGeom prst="line">
                  <a:avLst/>
                </a:prstGeom>
                <a:noFill/>
                <a:ln w="25400" cap="flat">
                  <a:solidFill>
                    <a:srgbClr val="F5D328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695" name="Shape 695"/>
                <p:cNvSpPr/>
                <p:nvPr/>
              </p:nvSpPr>
              <p:spPr>
                <a:xfrm flipV="1">
                  <a:off x="7622" y="223678"/>
                  <a:ext cx="335332" cy="111653"/>
                </a:xfrm>
                <a:prstGeom prst="line">
                  <a:avLst/>
                </a:prstGeom>
                <a:noFill/>
                <a:ln w="25400" cap="flat">
                  <a:solidFill>
                    <a:srgbClr val="F5D328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  <p:sp>
              <p:nvSpPr>
                <p:cNvPr id="696" name="Shape 696"/>
                <p:cNvSpPr/>
                <p:nvPr/>
              </p:nvSpPr>
              <p:spPr>
                <a:xfrm flipV="1">
                  <a:off x="0" y="224107"/>
                  <a:ext cx="335331" cy="335331"/>
                </a:xfrm>
                <a:prstGeom prst="line">
                  <a:avLst/>
                </a:prstGeom>
                <a:noFill/>
                <a:ln w="25400" cap="flat">
                  <a:solidFill>
                    <a:srgbClr val="F5D328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</a:p>
              </p:txBody>
            </p:sp>
          </p:grpSp>
          <p:sp>
            <p:nvSpPr>
              <p:cNvPr id="698" name="Shape 698"/>
              <p:cNvSpPr/>
              <p:nvPr/>
            </p:nvSpPr>
            <p:spPr>
              <a:xfrm flipV="1">
                <a:off x="9011567" y="4397933"/>
                <a:ext cx="138652" cy="453508"/>
              </a:xfrm>
              <a:prstGeom prst="line">
                <a:avLst/>
              </a:prstGeom>
              <a:noFill/>
              <a:ln w="25400" cap="flat">
                <a:solidFill>
                  <a:srgbClr val="F5D328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699" name="Shape 699"/>
              <p:cNvSpPr/>
              <p:nvPr/>
            </p:nvSpPr>
            <p:spPr>
              <a:xfrm flipV="1">
                <a:off x="9011567" y="4595429"/>
                <a:ext cx="243663" cy="256013"/>
              </a:xfrm>
              <a:prstGeom prst="line">
                <a:avLst/>
              </a:prstGeom>
              <a:noFill/>
              <a:ln w="25400" cap="flat">
                <a:solidFill>
                  <a:srgbClr val="F5D328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700" name="Shape 700"/>
              <p:cNvSpPr/>
              <p:nvPr/>
            </p:nvSpPr>
            <p:spPr>
              <a:xfrm flipV="1">
                <a:off x="9110048" y="4599386"/>
                <a:ext cx="138652" cy="453509"/>
              </a:xfrm>
              <a:prstGeom prst="line">
                <a:avLst/>
              </a:prstGeom>
              <a:noFill/>
              <a:ln w="25400" cap="flat">
                <a:solidFill>
                  <a:srgbClr val="F5D328"/>
                </a:solidFill>
                <a:prstDash val="solid"/>
                <a:miter lim="400000"/>
                <a:headEnd type="arrow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sp>
          <p:nvSpPr>
            <p:cNvPr id="702" name="Shape 702"/>
            <p:cNvSpPr/>
            <p:nvPr/>
          </p:nvSpPr>
          <p:spPr>
            <a:xfrm flipV="1">
              <a:off x="7538367" y="5485053"/>
              <a:ext cx="138652" cy="453508"/>
            </a:xfrm>
            <a:prstGeom prst="line">
              <a:avLst/>
            </a:prstGeom>
            <a:noFill/>
            <a:ln w="25400" cap="flat">
              <a:solidFill>
                <a:srgbClr val="F5D32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03" name="Shape 703"/>
            <p:cNvSpPr/>
            <p:nvPr/>
          </p:nvSpPr>
          <p:spPr>
            <a:xfrm flipV="1">
              <a:off x="7538367" y="5682549"/>
              <a:ext cx="243663" cy="256013"/>
            </a:xfrm>
            <a:prstGeom prst="line">
              <a:avLst/>
            </a:prstGeom>
            <a:noFill/>
            <a:ln w="25400" cap="flat">
              <a:solidFill>
                <a:srgbClr val="F5D328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04" name="Shape 704"/>
            <p:cNvSpPr/>
            <p:nvPr/>
          </p:nvSpPr>
          <p:spPr>
            <a:xfrm flipV="1">
              <a:off x="7636848" y="5686506"/>
              <a:ext cx="138652" cy="453509"/>
            </a:xfrm>
            <a:prstGeom prst="line">
              <a:avLst/>
            </a:prstGeom>
            <a:noFill/>
            <a:ln w="25400" cap="flat">
              <a:solidFill>
                <a:srgbClr val="F5D328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</p:spTree>
  </p:cSld>
  <p:clrMapOvr>
    <a:masterClrMapping/>
  </p:clrMapOvr>
  <p:transition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1" name="Group 711"/>
          <p:cNvGrpSpPr/>
          <p:nvPr/>
        </p:nvGrpSpPr>
        <p:grpSpPr>
          <a:xfrm>
            <a:off x="0" y="152400"/>
            <a:ext cx="10160000" cy="6568408"/>
            <a:chOff x="0" y="0"/>
            <a:chExt cx="10160000" cy="6568407"/>
          </a:xfrm>
        </p:grpSpPr>
        <p:pic>
          <p:nvPicPr>
            <p:cNvPr id="707" name="Test_Top_Problem_gelöst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0160000" cy="65684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08" name="Shape 708"/>
            <p:cNvSpPr/>
            <p:nvPr/>
          </p:nvSpPr>
          <p:spPr>
            <a:xfrm>
              <a:off x="8018780" y="4837152"/>
              <a:ext cx="501810" cy="484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12700" cap="flat">
              <a:solidFill>
                <a:srgbClr val="FFFB00"/>
              </a:solidFill>
              <a:prstDash val="solid"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09" name="Shape 709"/>
            <p:cNvSpPr/>
            <p:nvPr/>
          </p:nvSpPr>
          <p:spPr>
            <a:xfrm>
              <a:off x="6911340" y="5934431"/>
              <a:ext cx="501809" cy="484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12700" cap="flat">
              <a:solidFill>
                <a:srgbClr val="FFFB00"/>
              </a:solidFill>
              <a:prstDash val="solid"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10" name="Shape 710"/>
            <p:cNvSpPr/>
            <p:nvPr/>
          </p:nvSpPr>
          <p:spPr>
            <a:xfrm>
              <a:off x="6911340" y="5111472"/>
              <a:ext cx="501809" cy="484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12700" cap="flat">
              <a:solidFill>
                <a:srgbClr val="FFFB00"/>
              </a:solidFill>
              <a:prstDash val="solid"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</p:spTree>
  </p:cSld>
  <p:clrMapOvr>
    <a:masterClrMapping/>
  </p:clrMapOvr>
  <p:transition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Shape 713"/>
          <p:cNvSpPr/>
          <p:nvPr/>
        </p:nvSpPr>
        <p:spPr>
          <a:xfrm>
            <a:off x="1521459" y="1204695"/>
            <a:ext cx="7514816" cy="2752364"/>
          </a:xfrm>
          <a:prstGeom prst="rect">
            <a:avLst/>
          </a:prstGeom>
          <a:solidFill>
            <a:srgbClr val="DCDEE0"/>
          </a:solidFill>
          <a:ln w="1905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14" name="Shape 714"/>
          <p:cNvSpPr/>
          <p:nvPr/>
        </p:nvSpPr>
        <p:spPr>
          <a:xfrm>
            <a:off x="4359474" y="1391238"/>
            <a:ext cx="1539900" cy="185427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15" name="Shape 715"/>
          <p:cNvSpPr/>
          <p:nvPr/>
        </p:nvSpPr>
        <p:spPr>
          <a:xfrm>
            <a:off x="4495341" y="1948766"/>
            <a:ext cx="1169318" cy="6633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379475">
              <a:defRPr sz="1992"/>
            </a:lvl1pPr>
          </a:lstStyle>
          <a:p>
            <a:pPr lvl="0">
              <a:defRPr sz="1800"/>
            </a:pPr>
            <a:r>
              <a:rPr sz="1992"/>
              <a:t>Mikro-prozessor</a:t>
            </a:r>
          </a:p>
        </p:txBody>
      </p:sp>
      <p:sp>
        <p:nvSpPr>
          <p:cNvPr id="716" name="Shape 716"/>
          <p:cNvSpPr/>
          <p:nvPr/>
        </p:nvSpPr>
        <p:spPr>
          <a:xfrm>
            <a:off x="5790422" y="2036546"/>
            <a:ext cx="2341840" cy="3010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Datenbus</a:t>
            </a:r>
          </a:p>
        </p:txBody>
      </p:sp>
      <p:sp>
        <p:nvSpPr>
          <p:cNvPr id="717" name="Shape 717"/>
          <p:cNvSpPr/>
          <p:nvPr/>
        </p:nvSpPr>
        <p:spPr>
          <a:xfrm>
            <a:off x="5459807" y="1335180"/>
            <a:ext cx="2341840" cy="3010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Adressbus</a:t>
            </a:r>
          </a:p>
        </p:txBody>
      </p:sp>
      <p:sp>
        <p:nvSpPr>
          <p:cNvPr id="718" name="Shape 718"/>
          <p:cNvSpPr/>
          <p:nvPr/>
        </p:nvSpPr>
        <p:spPr>
          <a:xfrm>
            <a:off x="7381000" y="1401664"/>
            <a:ext cx="1156619" cy="1906848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19" name="Shape 719"/>
          <p:cNvSpPr/>
          <p:nvPr/>
        </p:nvSpPr>
        <p:spPr>
          <a:xfrm>
            <a:off x="7503245" y="1847019"/>
            <a:ext cx="912129" cy="866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365760">
              <a:defRPr sz="1800"/>
            </a:pPr>
            <a:r>
              <a:rPr sz="1920"/>
              <a:t>Daten-</a:t>
            </a:r>
            <a:endParaRPr sz="1920"/>
          </a:p>
          <a:p>
            <a:pPr lvl="0" defTabSz="365760">
              <a:defRPr sz="1800"/>
            </a:pPr>
            <a:r>
              <a:rPr sz="1920"/>
              <a:t>speicher</a:t>
            </a:r>
          </a:p>
        </p:txBody>
      </p:sp>
      <p:sp>
        <p:nvSpPr>
          <p:cNvPr id="720" name="Shape 720"/>
          <p:cNvSpPr/>
          <p:nvPr/>
        </p:nvSpPr>
        <p:spPr>
          <a:xfrm>
            <a:off x="1481375" y="3460299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Mikrocontroller</a:t>
            </a:r>
          </a:p>
        </p:txBody>
      </p:sp>
      <p:sp>
        <p:nvSpPr>
          <p:cNvPr id="721" name="Shape 721"/>
          <p:cNvSpPr/>
          <p:nvPr/>
        </p:nvSpPr>
        <p:spPr>
          <a:xfrm>
            <a:off x="5889437" y="1733677"/>
            <a:ext cx="1482580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22" name="Shape 722"/>
          <p:cNvSpPr/>
          <p:nvPr/>
        </p:nvSpPr>
        <p:spPr>
          <a:xfrm flipH="1">
            <a:off x="6121497" y="1656757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23" name="Shape 723"/>
          <p:cNvSpPr/>
          <p:nvPr/>
        </p:nvSpPr>
        <p:spPr>
          <a:xfrm>
            <a:off x="5897461" y="2368256"/>
            <a:ext cx="6096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16</a:t>
            </a:r>
          </a:p>
        </p:txBody>
      </p:sp>
      <p:sp>
        <p:nvSpPr>
          <p:cNvPr id="724" name="Shape 724"/>
          <p:cNvSpPr/>
          <p:nvPr/>
        </p:nvSpPr>
        <p:spPr>
          <a:xfrm>
            <a:off x="5889437" y="2353437"/>
            <a:ext cx="1482580" cy="1"/>
          </a:xfrm>
          <a:prstGeom prst="line">
            <a:avLst/>
          </a:prstGeom>
          <a:ln w="25400">
            <a:solidFill/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25" name="Shape 725"/>
          <p:cNvSpPr/>
          <p:nvPr/>
        </p:nvSpPr>
        <p:spPr>
          <a:xfrm flipH="1">
            <a:off x="6121497" y="2287605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26" name="Shape 726"/>
          <p:cNvSpPr/>
          <p:nvPr/>
        </p:nvSpPr>
        <p:spPr>
          <a:xfrm>
            <a:off x="5897461" y="1801304"/>
            <a:ext cx="6096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10</a:t>
            </a:r>
          </a:p>
        </p:txBody>
      </p:sp>
      <p:sp>
        <p:nvSpPr>
          <p:cNvPr id="727" name="Shape 727"/>
          <p:cNvSpPr/>
          <p:nvPr/>
        </p:nvSpPr>
        <p:spPr>
          <a:xfrm>
            <a:off x="5889437" y="2785455"/>
            <a:ext cx="1482580" cy="1"/>
          </a:xfrm>
          <a:prstGeom prst="line">
            <a:avLst/>
          </a:prstGeom>
          <a:ln w="127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28" name="Shape 728"/>
          <p:cNvSpPr/>
          <p:nvPr/>
        </p:nvSpPr>
        <p:spPr>
          <a:xfrm>
            <a:off x="5889437" y="3030881"/>
            <a:ext cx="1482580" cy="1"/>
          </a:xfrm>
          <a:prstGeom prst="line">
            <a:avLst/>
          </a:prstGeom>
          <a:ln w="12700">
            <a:solidFill/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29" name="Shape 729"/>
          <p:cNvSpPr/>
          <p:nvPr/>
        </p:nvSpPr>
        <p:spPr>
          <a:xfrm>
            <a:off x="5964426" y="2766249"/>
            <a:ext cx="1104901" cy="24901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CS_DM</a:t>
            </a:r>
          </a:p>
        </p:txBody>
      </p:sp>
      <p:sp>
        <p:nvSpPr>
          <p:cNvPr id="730" name="Shape 730"/>
          <p:cNvSpPr/>
          <p:nvPr/>
        </p:nvSpPr>
        <p:spPr>
          <a:xfrm>
            <a:off x="5964426" y="3039890"/>
            <a:ext cx="1104901" cy="24901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RW</a:t>
            </a:r>
          </a:p>
        </p:txBody>
      </p:sp>
      <p:sp>
        <p:nvSpPr>
          <p:cNvPr id="731" name="Shape 731"/>
          <p:cNvSpPr/>
          <p:nvPr/>
        </p:nvSpPr>
        <p:spPr>
          <a:xfrm>
            <a:off x="2559438" y="2053994"/>
            <a:ext cx="2341840" cy="3010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Datenbus</a:t>
            </a:r>
          </a:p>
        </p:txBody>
      </p:sp>
      <p:sp>
        <p:nvSpPr>
          <p:cNvPr id="732" name="Shape 732"/>
          <p:cNvSpPr/>
          <p:nvPr/>
        </p:nvSpPr>
        <p:spPr>
          <a:xfrm>
            <a:off x="2337209" y="1342897"/>
            <a:ext cx="2341840" cy="3010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Adressbus</a:t>
            </a:r>
          </a:p>
        </p:txBody>
      </p:sp>
      <p:sp>
        <p:nvSpPr>
          <p:cNvPr id="733" name="Shape 733"/>
          <p:cNvSpPr/>
          <p:nvPr/>
        </p:nvSpPr>
        <p:spPr>
          <a:xfrm>
            <a:off x="1721230" y="1418695"/>
            <a:ext cx="1156618" cy="1906848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34" name="Shape 734"/>
          <p:cNvSpPr/>
          <p:nvPr/>
        </p:nvSpPr>
        <p:spPr>
          <a:xfrm>
            <a:off x="2880689" y="1759130"/>
            <a:ext cx="1482580" cy="1"/>
          </a:xfrm>
          <a:prstGeom prst="line">
            <a:avLst/>
          </a:prstGeom>
          <a:ln w="25400">
            <a:solidFill/>
            <a:miter lim="400000"/>
            <a:head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35" name="Shape 735"/>
          <p:cNvSpPr/>
          <p:nvPr/>
        </p:nvSpPr>
        <p:spPr>
          <a:xfrm>
            <a:off x="2880689" y="2378890"/>
            <a:ext cx="1482580" cy="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36" name="Shape 736"/>
          <p:cNvSpPr/>
          <p:nvPr/>
        </p:nvSpPr>
        <p:spPr>
          <a:xfrm>
            <a:off x="2880689" y="2810907"/>
            <a:ext cx="1482580" cy="1"/>
          </a:xfrm>
          <a:prstGeom prst="line">
            <a:avLst/>
          </a:prstGeom>
          <a:ln w="12700">
            <a:solidFill/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37" name="Shape 737"/>
          <p:cNvSpPr/>
          <p:nvPr/>
        </p:nvSpPr>
        <p:spPr>
          <a:xfrm>
            <a:off x="2955678" y="2791702"/>
            <a:ext cx="1104901" cy="24901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200">
                <a:uFill>
                  <a:solidFill/>
                </a:uFill>
              </a:rPr>
              <a:t>CS_PM</a:t>
            </a:r>
          </a:p>
        </p:txBody>
      </p:sp>
      <p:sp>
        <p:nvSpPr>
          <p:cNvPr id="738" name="Shape 738"/>
          <p:cNvSpPr/>
          <p:nvPr/>
        </p:nvSpPr>
        <p:spPr>
          <a:xfrm>
            <a:off x="1714880" y="1847569"/>
            <a:ext cx="1169318" cy="8657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356615">
              <a:defRPr sz="1800"/>
            </a:pPr>
            <a:r>
              <a:rPr sz="1871"/>
              <a:t>Programm-</a:t>
            </a:r>
            <a:endParaRPr sz="1871"/>
          </a:p>
          <a:p>
            <a:pPr lvl="0" defTabSz="356615">
              <a:defRPr sz="1800"/>
            </a:pPr>
            <a:r>
              <a:rPr sz="1871"/>
              <a:t>speicher</a:t>
            </a:r>
          </a:p>
        </p:txBody>
      </p:sp>
      <p:sp>
        <p:nvSpPr>
          <p:cNvPr id="739" name="Shape 739"/>
          <p:cNvSpPr/>
          <p:nvPr/>
        </p:nvSpPr>
        <p:spPr>
          <a:xfrm>
            <a:off x="4048648" y="3984723"/>
            <a:ext cx="11049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Clk</a:t>
            </a:r>
          </a:p>
        </p:txBody>
      </p:sp>
      <p:sp>
        <p:nvSpPr>
          <p:cNvPr id="740" name="Shape 740"/>
          <p:cNvSpPr/>
          <p:nvPr/>
        </p:nvSpPr>
        <p:spPr>
          <a:xfrm>
            <a:off x="5125609" y="3990657"/>
            <a:ext cx="11049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>
                <a:uFill>
                  <a:solidFill/>
                </a:uFill>
              </a:rPr>
              <a:t>RS</a:t>
            </a:r>
          </a:p>
        </p:txBody>
      </p:sp>
      <p:sp>
        <p:nvSpPr>
          <p:cNvPr id="741" name="Shape 741"/>
          <p:cNvSpPr/>
          <p:nvPr/>
        </p:nvSpPr>
        <p:spPr>
          <a:xfrm flipV="1">
            <a:off x="4915248" y="3253929"/>
            <a:ext cx="1" cy="996942"/>
          </a:xfrm>
          <a:prstGeom prst="line">
            <a:avLst/>
          </a:prstGeom>
          <a:ln w="12700">
            <a:solidFill>
              <a:srgbClr val="1A931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42" name="Shape 742"/>
          <p:cNvSpPr/>
          <p:nvPr/>
        </p:nvSpPr>
        <p:spPr>
          <a:xfrm flipV="1">
            <a:off x="5455272" y="3253929"/>
            <a:ext cx="1" cy="996942"/>
          </a:xfrm>
          <a:prstGeom prst="line">
            <a:avLst/>
          </a:prstGeom>
          <a:ln w="12700">
            <a:solidFill>
              <a:srgbClr val="1A931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43" name="Shape 743"/>
          <p:cNvSpPr/>
          <p:nvPr/>
        </p:nvSpPr>
        <p:spPr>
          <a:xfrm>
            <a:off x="3684821" y="1808766"/>
            <a:ext cx="609601" cy="273584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8</a:t>
            </a:r>
          </a:p>
        </p:txBody>
      </p:sp>
      <p:sp>
        <p:nvSpPr>
          <p:cNvPr id="744" name="Shape 744"/>
          <p:cNvSpPr/>
          <p:nvPr/>
        </p:nvSpPr>
        <p:spPr>
          <a:xfrm flipH="1">
            <a:off x="3908857" y="1703219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45" name="Shape 745"/>
          <p:cNvSpPr/>
          <p:nvPr/>
        </p:nvSpPr>
        <p:spPr>
          <a:xfrm>
            <a:off x="2808821" y="2423779"/>
            <a:ext cx="609601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16</a:t>
            </a:r>
          </a:p>
        </p:txBody>
      </p:sp>
      <p:sp>
        <p:nvSpPr>
          <p:cNvPr id="746" name="Shape 746"/>
          <p:cNvSpPr/>
          <p:nvPr/>
        </p:nvSpPr>
        <p:spPr>
          <a:xfrm flipH="1">
            <a:off x="3032857" y="2310528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Shape 748"/>
          <p:cNvSpPr/>
          <p:nvPr/>
        </p:nvSpPr>
        <p:spPr>
          <a:xfrm>
            <a:off x="746631" y="1201665"/>
            <a:ext cx="7834501" cy="2915050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49" name="Shape 749"/>
          <p:cNvSpPr/>
          <p:nvPr/>
        </p:nvSpPr>
        <p:spPr>
          <a:xfrm>
            <a:off x="7977305" y="868820"/>
            <a:ext cx="1" cy="1762956"/>
          </a:xfrm>
          <a:prstGeom prst="line">
            <a:avLst/>
          </a:prstGeom>
          <a:ln w="12700">
            <a:solidFill>
              <a:srgbClr val="C82506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50" name="Shape 750"/>
          <p:cNvSpPr/>
          <p:nvPr/>
        </p:nvSpPr>
        <p:spPr>
          <a:xfrm>
            <a:off x="5122179" y="868820"/>
            <a:ext cx="1" cy="1775488"/>
          </a:xfrm>
          <a:prstGeom prst="line">
            <a:avLst/>
          </a:prstGeom>
          <a:ln w="12700">
            <a:solidFill>
              <a:srgbClr val="C82506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51" name="Shape 751"/>
          <p:cNvSpPr/>
          <p:nvPr/>
        </p:nvSpPr>
        <p:spPr>
          <a:xfrm>
            <a:off x="3701095" y="868820"/>
            <a:ext cx="1" cy="1375085"/>
          </a:xfrm>
          <a:prstGeom prst="line">
            <a:avLst/>
          </a:prstGeom>
          <a:ln w="12700">
            <a:solidFill>
              <a:srgbClr val="C82506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52" name="Shape 752"/>
          <p:cNvSpPr/>
          <p:nvPr/>
        </p:nvSpPr>
        <p:spPr>
          <a:xfrm flipH="1">
            <a:off x="1259290" y="754520"/>
            <a:ext cx="1" cy="1894687"/>
          </a:xfrm>
          <a:prstGeom prst="line">
            <a:avLst/>
          </a:prstGeom>
          <a:ln w="12700">
            <a:solidFill>
              <a:srgbClr val="C82506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53" name="Shape 753"/>
          <p:cNvSpPr/>
          <p:nvPr/>
        </p:nvSpPr>
        <p:spPr>
          <a:xfrm>
            <a:off x="645156" y="3531703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Mikrocontroller</a:t>
            </a:r>
          </a:p>
        </p:txBody>
      </p:sp>
      <p:sp>
        <p:nvSpPr>
          <p:cNvPr id="754" name="Shape 754"/>
          <p:cNvSpPr/>
          <p:nvPr/>
        </p:nvSpPr>
        <p:spPr>
          <a:xfrm>
            <a:off x="3790363" y="2289256"/>
            <a:ext cx="616148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Opcode, Reg.</a:t>
            </a:r>
          </a:p>
        </p:txBody>
      </p:sp>
      <p:sp>
        <p:nvSpPr>
          <p:cNvPr id="755" name="Shape 755"/>
          <p:cNvSpPr/>
          <p:nvPr/>
        </p:nvSpPr>
        <p:spPr>
          <a:xfrm>
            <a:off x="1658654" y="2182366"/>
            <a:ext cx="374043" cy="1"/>
          </a:xfrm>
          <a:prstGeom prst="line">
            <a:avLst/>
          </a:prstGeom>
          <a:ln w="25400">
            <a:solidFill>
              <a:srgbClr val="00882B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56" name="Shape 756"/>
          <p:cNvSpPr/>
          <p:nvPr/>
        </p:nvSpPr>
        <p:spPr>
          <a:xfrm flipV="1">
            <a:off x="1654506" y="1596335"/>
            <a:ext cx="1588256" cy="1"/>
          </a:xfrm>
          <a:prstGeom prst="line">
            <a:avLst/>
          </a:prstGeom>
          <a:ln w="25400">
            <a:solidFill>
              <a:srgbClr val="00882B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57" name="Shape 757"/>
          <p:cNvSpPr/>
          <p:nvPr/>
        </p:nvSpPr>
        <p:spPr>
          <a:xfrm>
            <a:off x="7655439" y="1365120"/>
            <a:ext cx="834073" cy="13750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58" name="Shape 758"/>
          <p:cNvSpPr/>
          <p:nvPr/>
        </p:nvSpPr>
        <p:spPr>
          <a:xfrm>
            <a:off x="7728053" y="2266818"/>
            <a:ext cx="688846" cy="470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443484">
              <a:defRPr sz="1800"/>
            </a:pPr>
            <a:r>
              <a:rPr sz="1358"/>
              <a:t>Daten-</a:t>
            </a:r>
            <a:endParaRPr sz="1358"/>
          </a:p>
          <a:p>
            <a:pPr lvl="0" defTabSz="443484">
              <a:defRPr sz="1800"/>
            </a:pPr>
            <a:r>
              <a:rPr sz="1358"/>
              <a:t>speicher</a:t>
            </a:r>
          </a:p>
        </p:txBody>
      </p:sp>
      <p:grpSp>
        <p:nvGrpSpPr>
          <p:cNvPr id="761" name="Group 761"/>
          <p:cNvGrpSpPr/>
          <p:nvPr/>
        </p:nvGrpSpPr>
        <p:grpSpPr>
          <a:xfrm>
            <a:off x="1914443" y="2055045"/>
            <a:ext cx="817763" cy="247651"/>
            <a:chOff x="0" y="0"/>
            <a:chExt cx="817761" cy="247650"/>
          </a:xfrm>
        </p:grpSpPr>
        <p:sp>
          <p:nvSpPr>
            <p:cNvPr id="759" name="Shape 759"/>
            <p:cNvSpPr/>
            <p:nvPr/>
          </p:nvSpPr>
          <p:spPr>
            <a:xfrm>
              <a:off x="4845" y="10353"/>
              <a:ext cx="812917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60" name="Shape 760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PC</a:t>
              </a:r>
            </a:p>
          </p:txBody>
        </p:sp>
      </p:grpSp>
      <p:grpSp>
        <p:nvGrpSpPr>
          <p:cNvPr id="766" name="Group 766"/>
          <p:cNvGrpSpPr/>
          <p:nvPr/>
        </p:nvGrpSpPr>
        <p:grpSpPr>
          <a:xfrm>
            <a:off x="797151" y="1367503"/>
            <a:ext cx="843231" cy="1375085"/>
            <a:chOff x="0" y="0"/>
            <a:chExt cx="843229" cy="1375084"/>
          </a:xfrm>
        </p:grpSpPr>
        <p:sp>
          <p:nvSpPr>
            <p:cNvPr id="762" name="Shape 762"/>
            <p:cNvSpPr/>
            <p:nvPr/>
          </p:nvSpPr>
          <p:spPr>
            <a:xfrm>
              <a:off x="4579" y="0"/>
              <a:ext cx="834072" cy="13750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63" name="Shape 763"/>
            <p:cNvSpPr/>
            <p:nvPr/>
          </p:nvSpPr>
          <p:spPr>
            <a:xfrm>
              <a:off x="0" y="883432"/>
              <a:ext cx="843230" cy="48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29768">
                <a:defRPr sz="1800"/>
              </a:pPr>
              <a:r>
                <a:rPr sz="1316"/>
                <a:t>Programm-</a:t>
              </a:r>
              <a:endParaRPr sz="1316"/>
            </a:p>
            <a:p>
              <a:pPr lvl="0" defTabSz="429768">
                <a:defRPr sz="1800"/>
              </a:pPr>
              <a:r>
                <a:rPr sz="1316"/>
                <a:t>speicher</a:t>
              </a:r>
            </a:p>
          </p:txBody>
        </p:sp>
        <p:sp>
          <p:nvSpPr>
            <p:cNvPr id="764" name="Shape 764"/>
            <p:cNvSpPr/>
            <p:nvPr/>
          </p:nvSpPr>
          <p:spPr>
            <a:xfrm>
              <a:off x="543998" y="639311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765" name="Shape 765"/>
            <p:cNvSpPr/>
            <p:nvPr/>
          </p:nvSpPr>
          <p:spPr>
            <a:xfrm>
              <a:off x="469187" y="85165"/>
              <a:ext cx="37404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</p:grpSp>
      <p:sp>
        <p:nvSpPr>
          <p:cNvPr id="767" name="Shape 767"/>
          <p:cNvSpPr/>
          <p:nvPr/>
        </p:nvSpPr>
        <p:spPr>
          <a:xfrm>
            <a:off x="3263237" y="1372253"/>
            <a:ext cx="834073" cy="88782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68" name="Shape 768"/>
          <p:cNvSpPr/>
          <p:nvPr/>
        </p:nvSpPr>
        <p:spPr>
          <a:xfrm>
            <a:off x="3249824" y="1606378"/>
            <a:ext cx="843231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IR &amp; Dekoder</a:t>
            </a:r>
          </a:p>
        </p:txBody>
      </p:sp>
      <p:sp>
        <p:nvSpPr>
          <p:cNvPr id="769" name="Shape 769"/>
          <p:cNvSpPr/>
          <p:nvPr/>
        </p:nvSpPr>
        <p:spPr>
          <a:xfrm>
            <a:off x="4676335" y="1369803"/>
            <a:ext cx="834072" cy="13704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70" name="Shape 770"/>
          <p:cNvSpPr/>
          <p:nvPr/>
        </p:nvSpPr>
        <p:spPr>
          <a:xfrm>
            <a:off x="4661082" y="2109620"/>
            <a:ext cx="843231" cy="624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Register-Block</a:t>
            </a:r>
          </a:p>
        </p:txBody>
      </p:sp>
      <p:sp>
        <p:nvSpPr>
          <p:cNvPr id="771" name="Shape 771"/>
          <p:cNvSpPr/>
          <p:nvPr/>
        </p:nvSpPr>
        <p:spPr>
          <a:xfrm flipH="1" flipV="1">
            <a:off x="5522997" y="2092697"/>
            <a:ext cx="1613438" cy="1"/>
          </a:xfrm>
          <a:prstGeom prst="line">
            <a:avLst/>
          </a:prstGeom>
          <a:ln w="25400">
            <a:solidFill>
              <a:srgbClr val="DE6A10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72" name="Shape 772"/>
          <p:cNvSpPr/>
          <p:nvPr/>
        </p:nvSpPr>
        <p:spPr>
          <a:xfrm>
            <a:off x="7155135" y="1979816"/>
            <a:ext cx="131283" cy="342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" y="21600"/>
                </a:moveTo>
                <a:lnTo>
                  <a:pt x="21600" y="17697"/>
                </a:lnTo>
                <a:lnTo>
                  <a:pt x="21351" y="4689"/>
                </a:lnTo>
                <a:lnTo>
                  <a:pt x="0" y="0"/>
                </a:lnTo>
                <a:lnTo>
                  <a:pt x="26" y="2160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73" name="Shape 773"/>
          <p:cNvSpPr/>
          <p:nvPr/>
        </p:nvSpPr>
        <p:spPr>
          <a:xfrm flipH="1">
            <a:off x="7274762" y="2150482"/>
            <a:ext cx="374043" cy="1"/>
          </a:xfrm>
          <a:prstGeom prst="line">
            <a:avLst/>
          </a:prstGeom>
          <a:ln w="25400">
            <a:solidFill>
              <a:srgbClr val="DE6A10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74" name="Shape 774"/>
          <p:cNvSpPr/>
          <p:nvPr/>
        </p:nvSpPr>
        <p:spPr>
          <a:xfrm>
            <a:off x="7662183" y="1457990"/>
            <a:ext cx="2794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DI</a:t>
            </a:r>
          </a:p>
        </p:txBody>
      </p:sp>
      <p:sp>
        <p:nvSpPr>
          <p:cNvPr id="775" name="Shape 775"/>
          <p:cNvSpPr/>
          <p:nvPr/>
        </p:nvSpPr>
        <p:spPr>
          <a:xfrm>
            <a:off x="7662202" y="1686197"/>
            <a:ext cx="374044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DO</a:t>
            </a:r>
          </a:p>
        </p:txBody>
      </p:sp>
      <p:sp>
        <p:nvSpPr>
          <p:cNvPr id="776" name="Shape 776"/>
          <p:cNvSpPr/>
          <p:nvPr/>
        </p:nvSpPr>
        <p:spPr>
          <a:xfrm>
            <a:off x="7667879" y="2001174"/>
            <a:ext cx="22442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A</a:t>
            </a:r>
          </a:p>
        </p:txBody>
      </p:sp>
      <p:sp>
        <p:nvSpPr>
          <p:cNvPr id="777" name="Shape 777"/>
          <p:cNvSpPr/>
          <p:nvPr/>
        </p:nvSpPr>
        <p:spPr>
          <a:xfrm>
            <a:off x="5515622" y="1624312"/>
            <a:ext cx="2133468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78" name="Shape 778"/>
          <p:cNvSpPr/>
          <p:nvPr/>
        </p:nvSpPr>
        <p:spPr>
          <a:xfrm flipH="1" flipV="1">
            <a:off x="5535106" y="1853059"/>
            <a:ext cx="2108729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79" name="Shape 779"/>
          <p:cNvSpPr/>
          <p:nvPr/>
        </p:nvSpPr>
        <p:spPr>
          <a:xfrm>
            <a:off x="2743532" y="2178870"/>
            <a:ext cx="520191" cy="1"/>
          </a:xfrm>
          <a:prstGeom prst="line">
            <a:avLst/>
          </a:prstGeom>
          <a:ln w="25400">
            <a:solidFill>
              <a:srgbClr val="00882B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80" name="Shape 780"/>
          <p:cNvSpPr/>
          <p:nvPr/>
        </p:nvSpPr>
        <p:spPr>
          <a:xfrm flipH="1">
            <a:off x="4109409" y="1606378"/>
            <a:ext cx="539566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783" name="Group 783"/>
          <p:cNvGrpSpPr/>
          <p:nvPr/>
        </p:nvGrpSpPr>
        <p:grpSpPr>
          <a:xfrm>
            <a:off x="6022599" y="2538490"/>
            <a:ext cx="838385" cy="247651"/>
            <a:chOff x="0" y="0"/>
            <a:chExt cx="838384" cy="247650"/>
          </a:xfrm>
        </p:grpSpPr>
        <p:sp>
          <p:nvSpPr>
            <p:cNvPr id="781" name="Shape 781"/>
            <p:cNvSpPr/>
            <p:nvPr/>
          </p:nvSpPr>
          <p:spPr>
            <a:xfrm>
              <a:off x="4845" y="10353"/>
              <a:ext cx="833540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82" name="Shape 782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SP</a:t>
              </a:r>
            </a:p>
          </p:txBody>
        </p:sp>
      </p:grpSp>
      <p:sp>
        <p:nvSpPr>
          <p:cNvPr id="784" name="Shape 784"/>
          <p:cNvSpPr/>
          <p:nvPr/>
        </p:nvSpPr>
        <p:spPr>
          <a:xfrm>
            <a:off x="4542234" y="3322811"/>
            <a:ext cx="1079621" cy="35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785" name="Shape 785"/>
          <p:cNvSpPr/>
          <p:nvPr/>
        </p:nvSpPr>
        <p:spPr>
          <a:xfrm>
            <a:off x="5323259" y="2741525"/>
            <a:ext cx="1" cy="58420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86" name="Shape 786"/>
          <p:cNvSpPr/>
          <p:nvPr/>
        </p:nvSpPr>
        <p:spPr>
          <a:xfrm>
            <a:off x="4869129" y="2741525"/>
            <a:ext cx="1" cy="58420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87" name="Shape 787"/>
          <p:cNvSpPr/>
          <p:nvPr/>
        </p:nvSpPr>
        <p:spPr>
          <a:xfrm flipH="1">
            <a:off x="4464056" y="2576604"/>
            <a:ext cx="224421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88" name="Shape 788"/>
          <p:cNvSpPr/>
          <p:nvPr/>
        </p:nvSpPr>
        <p:spPr>
          <a:xfrm>
            <a:off x="5082508" y="3671210"/>
            <a:ext cx="1" cy="249016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792" name="Group 792"/>
          <p:cNvGrpSpPr/>
          <p:nvPr/>
        </p:nvGrpSpPr>
        <p:grpSpPr>
          <a:xfrm flipH="1">
            <a:off x="5080485" y="2538934"/>
            <a:ext cx="718510" cy="1388512"/>
            <a:chOff x="0" y="0"/>
            <a:chExt cx="718508" cy="1388510"/>
          </a:xfrm>
        </p:grpSpPr>
        <p:sp>
          <p:nvSpPr>
            <p:cNvPr id="789" name="Shape 789"/>
            <p:cNvSpPr/>
            <p:nvPr/>
          </p:nvSpPr>
          <p:spPr>
            <a:xfrm>
              <a:off x="0" y="0"/>
              <a:ext cx="279401" cy="0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90" name="Shape 790"/>
            <p:cNvSpPr/>
            <p:nvPr/>
          </p:nvSpPr>
          <p:spPr>
            <a:xfrm flipH="1">
              <a:off x="12699" y="725"/>
              <a:ext cx="1" cy="1387786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791" name="Shape 791"/>
            <p:cNvSpPr/>
            <p:nvPr/>
          </p:nvSpPr>
          <p:spPr>
            <a:xfrm>
              <a:off x="18717" y="1373114"/>
              <a:ext cx="699792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793" name="Shape 793"/>
          <p:cNvSpPr/>
          <p:nvPr/>
        </p:nvSpPr>
        <p:spPr>
          <a:xfrm>
            <a:off x="4660893" y="3377245"/>
            <a:ext cx="84323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ALU</a:t>
            </a:r>
          </a:p>
        </p:txBody>
      </p:sp>
      <p:grpSp>
        <p:nvGrpSpPr>
          <p:cNvPr id="798" name="Group 798"/>
          <p:cNvGrpSpPr/>
          <p:nvPr/>
        </p:nvGrpSpPr>
        <p:grpSpPr>
          <a:xfrm>
            <a:off x="3551697" y="3371362"/>
            <a:ext cx="546565" cy="471235"/>
            <a:chOff x="0" y="0"/>
            <a:chExt cx="546564" cy="471233"/>
          </a:xfrm>
        </p:grpSpPr>
        <p:sp>
          <p:nvSpPr>
            <p:cNvPr id="794" name="Shape 794"/>
            <p:cNvSpPr/>
            <p:nvPr/>
          </p:nvSpPr>
          <p:spPr>
            <a:xfrm>
              <a:off x="39074" y="9824"/>
              <a:ext cx="507491" cy="21536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795" name="Shape 795"/>
            <p:cNvSpPr/>
            <p:nvPr/>
          </p:nvSpPr>
          <p:spPr>
            <a:xfrm>
              <a:off x="34476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PSR</a:t>
              </a:r>
            </a:p>
          </p:txBody>
        </p:sp>
        <p:sp>
          <p:nvSpPr>
            <p:cNvPr id="796" name="Shape 796"/>
            <p:cNvSpPr/>
            <p:nvPr/>
          </p:nvSpPr>
          <p:spPr>
            <a:xfrm>
              <a:off x="157852" y="234358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C</a:t>
              </a:r>
            </a:p>
          </p:txBody>
        </p:sp>
        <p:sp>
          <p:nvSpPr>
            <p:cNvPr id="797" name="Shape 797"/>
            <p:cNvSpPr/>
            <p:nvPr/>
          </p:nvSpPr>
          <p:spPr>
            <a:xfrm>
              <a:off x="0" y="236220"/>
              <a:ext cx="224421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Z</a:t>
              </a:r>
            </a:p>
          </p:txBody>
        </p:sp>
      </p:grpSp>
      <p:sp>
        <p:nvSpPr>
          <p:cNvPr id="799" name="Shape 799"/>
          <p:cNvSpPr/>
          <p:nvPr/>
        </p:nvSpPr>
        <p:spPr>
          <a:xfrm>
            <a:off x="4108578" y="3497895"/>
            <a:ext cx="534114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00" name="Shape 800"/>
          <p:cNvSpPr/>
          <p:nvPr/>
        </p:nvSpPr>
        <p:spPr>
          <a:xfrm flipH="1">
            <a:off x="6599870" y="2226255"/>
            <a:ext cx="539565" cy="1"/>
          </a:xfrm>
          <a:prstGeom prst="line">
            <a:avLst/>
          </a:prstGeom>
          <a:ln w="25400">
            <a:solidFill>
              <a:srgbClr val="DE6A10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01" name="Shape 801"/>
          <p:cNvSpPr/>
          <p:nvPr/>
        </p:nvSpPr>
        <p:spPr>
          <a:xfrm>
            <a:off x="6632692" y="2245975"/>
            <a:ext cx="1" cy="300808"/>
          </a:xfrm>
          <a:prstGeom prst="line">
            <a:avLst/>
          </a:prstGeom>
          <a:ln w="25400">
            <a:solidFill>
              <a:srgbClr val="DE6A10"/>
            </a:solidFill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804" name="Group 804"/>
          <p:cNvGrpSpPr/>
          <p:nvPr/>
        </p:nvGrpSpPr>
        <p:grpSpPr>
          <a:xfrm>
            <a:off x="3256174" y="2598845"/>
            <a:ext cx="836881" cy="511551"/>
            <a:chOff x="0" y="0"/>
            <a:chExt cx="836879" cy="511549"/>
          </a:xfrm>
        </p:grpSpPr>
        <p:sp>
          <p:nvSpPr>
            <p:cNvPr id="802" name="Shape 802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03" name="Shape 803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Steuer-werk</a:t>
              </a:r>
            </a:p>
          </p:txBody>
        </p:sp>
      </p:grpSp>
      <p:sp>
        <p:nvSpPr>
          <p:cNvPr id="805" name="Shape 805"/>
          <p:cNvSpPr/>
          <p:nvPr/>
        </p:nvSpPr>
        <p:spPr>
          <a:xfrm>
            <a:off x="3824979" y="3106063"/>
            <a:ext cx="1" cy="26963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06" name="Shape 806"/>
          <p:cNvSpPr/>
          <p:nvPr/>
        </p:nvSpPr>
        <p:spPr>
          <a:xfrm flipV="1">
            <a:off x="3785391" y="2265139"/>
            <a:ext cx="1" cy="362998"/>
          </a:xfrm>
          <a:prstGeom prst="line">
            <a:avLst/>
          </a:prstGeom>
          <a:ln w="254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07" name="Shape 807"/>
          <p:cNvSpPr/>
          <p:nvPr/>
        </p:nvSpPr>
        <p:spPr>
          <a:xfrm>
            <a:off x="4122300" y="1404270"/>
            <a:ext cx="513785" cy="2117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K</a:t>
            </a:r>
          </a:p>
        </p:txBody>
      </p:sp>
      <p:sp>
        <p:nvSpPr>
          <p:cNvPr id="808" name="Shape 808"/>
          <p:cNvSpPr/>
          <p:nvPr/>
        </p:nvSpPr>
        <p:spPr>
          <a:xfrm>
            <a:off x="4547956" y="2818893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Rs</a:t>
            </a:r>
          </a:p>
        </p:txBody>
      </p:sp>
      <p:sp>
        <p:nvSpPr>
          <p:cNvPr id="809" name="Shape 809"/>
          <p:cNvSpPr/>
          <p:nvPr/>
        </p:nvSpPr>
        <p:spPr>
          <a:xfrm>
            <a:off x="5019974" y="2819772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810" name="Shape 810"/>
          <p:cNvSpPr/>
          <p:nvPr/>
        </p:nvSpPr>
        <p:spPr>
          <a:xfrm>
            <a:off x="4786622" y="3720865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811" name="Shape 811"/>
          <p:cNvSpPr/>
          <p:nvPr/>
        </p:nvSpPr>
        <p:spPr>
          <a:xfrm>
            <a:off x="2655090" y="2313298"/>
            <a:ext cx="1" cy="38980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12" name="Shape 812"/>
          <p:cNvSpPr/>
          <p:nvPr/>
        </p:nvSpPr>
        <p:spPr>
          <a:xfrm>
            <a:off x="2655090" y="2720054"/>
            <a:ext cx="576050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13" name="Shape 813"/>
          <p:cNvSpPr/>
          <p:nvPr/>
        </p:nvSpPr>
        <p:spPr>
          <a:xfrm>
            <a:off x="7238927" y="2286518"/>
            <a:ext cx="1" cy="24901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14" name="Shape 814"/>
          <p:cNvSpPr/>
          <p:nvPr/>
        </p:nvSpPr>
        <p:spPr>
          <a:xfrm>
            <a:off x="6926895" y="2537905"/>
            <a:ext cx="670835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Steuer-werk</a:t>
            </a:r>
          </a:p>
        </p:txBody>
      </p:sp>
      <p:sp>
        <p:nvSpPr>
          <p:cNvPr id="815" name="Shape 815"/>
          <p:cNvSpPr/>
          <p:nvPr/>
        </p:nvSpPr>
        <p:spPr>
          <a:xfrm>
            <a:off x="1915096" y="2404632"/>
            <a:ext cx="718510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increment</a:t>
            </a:r>
            <a:endParaRPr i="1" sz="1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/load</a:t>
            </a:r>
          </a:p>
        </p:txBody>
      </p:sp>
      <p:sp>
        <p:nvSpPr>
          <p:cNvPr id="816" name="Shape 816"/>
          <p:cNvSpPr/>
          <p:nvPr/>
        </p:nvSpPr>
        <p:spPr>
          <a:xfrm>
            <a:off x="4091167" y="2731679"/>
            <a:ext cx="37404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17" name="Shape 817"/>
          <p:cNvSpPr/>
          <p:nvPr/>
        </p:nvSpPr>
        <p:spPr>
          <a:xfrm>
            <a:off x="4467976" y="2594420"/>
            <a:ext cx="1" cy="116632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18" name="Shape 818"/>
          <p:cNvSpPr/>
          <p:nvPr/>
        </p:nvSpPr>
        <p:spPr>
          <a:xfrm>
            <a:off x="3548831" y="2277839"/>
            <a:ext cx="1" cy="341616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825" name="Group 825"/>
          <p:cNvGrpSpPr/>
          <p:nvPr/>
        </p:nvGrpSpPr>
        <p:grpSpPr>
          <a:xfrm>
            <a:off x="6562842" y="3031164"/>
            <a:ext cx="1710244" cy="887821"/>
            <a:chOff x="0" y="0"/>
            <a:chExt cx="1710242" cy="887819"/>
          </a:xfrm>
        </p:grpSpPr>
        <p:sp>
          <p:nvSpPr>
            <p:cNvPr id="819" name="Shape 819"/>
            <p:cNvSpPr/>
            <p:nvPr/>
          </p:nvSpPr>
          <p:spPr>
            <a:xfrm>
              <a:off x="0" y="0"/>
              <a:ext cx="1710243" cy="88782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20" name="Shape 820"/>
            <p:cNvSpPr/>
            <p:nvPr/>
          </p:nvSpPr>
          <p:spPr>
            <a:xfrm flipH="1" flipV="1">
              <a:off x="126027" y="561353"/>
              <a:ext cx="5341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21" name="Shape 821"/>
            <p:cNvSpPr/>
            <p:nvPr/>
          </p:nvSpPr>
          <p:spPr>
            <a:xfrm flipH="1" flipV="1">
              <a:off x="126027" y="335984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22" name="Shape 822"/>
            <p:cNvSpPr/>
            <p:nvPr/>
          </p:nvSpPr>
          <p:spPr>
            <a:xfrm flipH="1" flipV="1">
              <a:off x="126027" y="148996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23" name="Shape 823"/>
            <p:cNvSpPr/>
            <p:nvPr/>
          </p:nvSpPr>
          <p:spPr>
            <a:xfrm>
              <a:off x="733821" y="27255"/>
              <a:ext cx="970956" cy="83416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Programmcode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Steuersignale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</a:p>
          </p:txBody>
        </p:sp>
        <p:sp>
          <p:nvSpPr>
            <p:cNvPr id="824" name="Shape 824"/>
            <p:cNvSpPr/>
            <p:nvPr/>
          </p:nvSpPr>
          <p:spPr>
            <a:xfrm flipH="1" flipV="1">
              <a:off x="142533" y="761493"/>
              <a:ext cx="53411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826" name="Shape 826"/>
          <p:cNvSpPr/>
          <p:nvPr/>
        </p:nvSpPr>
        <p:spPr>
          <a:xfrm flipH="1">
            <a:off x="7413718" y="2434492"/>
            <a:ext cx="224422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27" name="Shape 827"/>
          <p:cNvSpPr/>
          <p:nvPr/>
        </p:nvSpPr>
        <p:spPr>
          <a:xfrm>
            <a:off x="7409147" y="2447240"/>
            <a:ext cx="1" cy="12192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28" name="Shape 828"/>
          <p:cNvSpPr/>
          <p:nvPr/>
        </p:nvSpPr>
        <p:spPr>
          <a:xfrm>
            <a:off x="6022599" y="2097329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Rb</a:t>
            </a:r>
          </a:p>
        </p:txBody>
      </p:sp>
      <p:sp>
        <p:nvSpPr>
          <p:cNvPr id="829" name="Shape 829"/>
          <p:cNvSpPr/>
          <p:nvPr/>
        </p:nvSpPr>
        <p:spPr>
          <a:xfrm>
            <a:off x="672697" y="719482"/>
            <a:ext cx="1104901" cy="249016"/>
          </a:xfrm>
          <a:prstGeom prst="rect">
            <a:avLst/>
          </a:prstGeom>
          <a:solidFill>
            <a:srgbClr val="FFFFFF"/>
          </a:solidFill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2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200">
                <a:solidFill>
                  <a:srgbClr val="164F86"/>
                </a:solidFill>
                <a:uFill>
                  <a:solidFill/>
                </a:uFill>
              </a:rPr>
              <a:t>Befehl laden</a:t>
            </a:r>
          </a:p>
        </p:txBody>
      </p:sp>
      <p:sp>
        <p:nvSpPr>
          <p:cNvPr id="830" name="Shape 830"/>
          <p:cNvSpPr/>
          <p:nvPr/>
        </p:nvSpPr>
        <p:spPr>
          <a:xfrm>
            <a:off x="3107034" y="718326"/>
            <a:ext cx="1104901" cy="426815"/>
          </a:xfrm>
          <a:prstGeom prst="rect">
            <a:avLst/>
          </a:prstGeom>
          <a:solidFill>
            <a:srgbClr val="FFFFFF"/>
          </a:solidFill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2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200">
                <a:solidFill>
                  <a:srgbClr val="164F86"/>
                </a:solidFill>
                <a:uFill>
                  <a:solidFill/>
                </a:uFill>
              </a:rPr>
              <a:t>Befehl dekodieren</a:t>
            </a:r>
          </a:p>
        </p:txBody>
      </p:sp>
      <p:sp>
        <p:nvSpPr>
          <p:cNvPr id="831" name="Shape 831"/>
          <p:cNvSpPr/>
          <p:nvPr/>
        </p:nvSpPr>
        <p:spPr>
          <a:xfrm>
            <a:off x="4615192" y="718326"/>
            <a:ext cx="1104901" cy="426815"/>
          </a:xfrm>
          <a:prstGeom prst="rect">
            <a:avLst/>
          </a:prstGeom>
          <a:solidFill>
            <a:srgbClr val="FFFFFF"/>
          </a:solidFill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2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200">
                <a:solidFill>
                  <a:srgbClr val="164F86"/>
                </a:solidFill>
                <a:uFill>
                  <a:solidFill/>
                </a:uFill>
              </a:rPr>
              <a:t>Befehl ausführen</a:t>
            </a:r>
          </a:p>
        </p:txBody>
      </p:sp>
      <p:sp>
        <p:nvSpPr>
          <p:cNvPr id="832" name="Shape 832"/>
          <p:cNvSpPr/>
          <p:nvPr/>
        </p:nvSpPr>
        <p:spPr>
          <a:xfrm>
            <a:off x="7429427" y="718326"/>
            <a:ext cx="1104901" cy="426815"/>
          </a:xfrm>
          <a:prstGeom prst="rect">
            <a:avLst/>
          </a:prstGeom>
          <a:solidFill>
            <a:srgbClr val="FFFFFF"/>
          </a:solidFill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2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200">
                <a:solidFill>
                  <a:srgbClr val="164F86"/>
                </a:solidFill>
                <a:uFill>
                  <a:solidFill/>
                </a:uFill>
              </a:rPr>
              <a:t>Register laden bzw. speichern</a:t>
            </a:r>
          </a:p>
        </p:txBody>
      </p:sp>
      <p:sp>
        <p:nvSpPr>
          <p:cNvPr id="833" name="Shape 833"/>
          <p:cNvSpPr/>
          <p:nvPr/>
        </p:nvSpPr>
        <p:spPr>
          <a:xfrm>
            <a:off x="2068526" y="761653"/>
            <a:ext cx="751935" cy="196233"/>
          </a:xfrm>
          <a:prstGeom prst="rightArrow">
            <a:avLst>
              <a:gd name="adj1" fmla="val 62587"/>
              <a:gd name="adj2" fmla="val 173352"/>
            </a:avLst>
          </a:prstGeom>
          <a:solidFill>
            <a:srgbClr val="FFE5A2"/>
          </a:solidFill>
          <a:ln w="6350">
            <a:solidFill>
              <a:srgbClr val="C82506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34" name="Shape 834"/>
          <p:cNvSpPr/>
          <p:nvPr/>
        </p:nvSpPr>
        <p:spPr>
          <a:xfrm>
            <a:off x="4190664" y="761653"/>
            <a:ext cx="601516" cy="196233"/>
          </a:xfrm>
          <a:prstGeom prst="rightArrow">
            <a:avLst>
              <a:gd name="adj1" fmla="val 62587"/>
              <a:gd name="adj2" fmla="val 173352"/>
            </a:avLst>
          </a:prstGeom>
          <a:solidFill>
            <a:srgbClr val="FFE5A2"/>
          </a:solidFill>
          <a:ln w="6350">
            <a:solidFill>
              <a:srgbClr val="C82506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835" name="Shape 835"/>
          <p:cNvSpPr/>
          <p:nvPr/>
        </p:nvSpPr>
        <p:spPr>
          <a:xfrm>
            <a:off x="6859609" y="2662219"/>
            <a:ext cx="144019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36" name="Shape 836"/>
          <p:cNvSpPr/>
          <p:nvPr/>
        </p:nvSpPr>
        <p:spPr>
          <a:xfrm>
            <a:off x="4094339" y="3031517"/>
            <a:ext cx="58205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37" name="Shape 837"/>
          <p:cNvSpPr/>
          <p:nvPr/>
        </p:nvSpPr>
        <p:spPr>
          <a:xfrm flipV="1">
            <a:off x="4657435" y="3052918"/>
            <a:ext cx="1" cy="269633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/>
        </p:nvSpPr>
        <p:spPr>
          <a:xfrm>
            <a:off x="457200" y="4394200"/>
            <a:ext cx="15113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l">
              <a:defRPr sz="1800"/>
            </a:lvl1pPr>
          </a:lstStyle>
          <a:p>
            <a:pPr lvl="0"/>
            <a:r>
              <a:t>Takt (Clock)</a:t>
            </a:r>
          </a:p>
        </p:txBody>
      </p:sp>
      <p:sp>
        <p:nvSpPr>
          <p:cNvPr id="138" name="Shape 138"/>
          <p:cNvSpPr/>
          <p:nvPr/>
        </p:nvSpPr>
        <p:spPr>
          <a:xfrm>
            <a:off x="444500" y="3289300"/>
            <a:ext cx="863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l">
              <a:defRPr sz="1800"/>
            </a:lvl1pPr>
          </a:lstStyle>
          <a:p>
            <a:pPr lvl="0"/>
            <a:r>
              <a:t>Daten</a:t>
            </a:r>
          </a:p>
        </p:txBody>
      </p:sp>
      <p:sp>
        <p:nvSpPr>
          <p:cNvPr id="139" name="Shape 139"/>
          <p:cNvSpPr/>
          <p:nvPr/>
        </p:nvSpPr>
        <p:spPr>
          <a:xfrm>
            <a:off x="419100" y="2174759"/>
            <a:ext cx="1358900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l">
              <a:defRPr sz="1800"/>
            </a:lvl1pPr>
          </a:lstStyle>
          <a:p>
            <a:pPr lvl="0"/>
            <a:r>
              <a:t>Chip Select</a:t>
            </a:r>
          </a:p>
        </p:txBody>
      </p:sp>
      <p:grpSp>
        <p:nvGrpSpPr>
          <p:cNvPr id="152" name="Group 152"/>
          <p:cNvGrpSpPr/>
          <p:nvPr/>
        </p:nvGrpSpPr>
        <p:grpSpPr>
          <a:xfrm>
            <a:off x="1526509" y="2052539"/>
            <a:ext cx="8371745" cy="549239"/>
            <a:chOff x="0" y="0"/>
            <a:chExt cx="8371744" cy="549237"/>
          </a:xfrm>
        </p:grpSpPr>
        <p:sp>
          <p:nvSpPr>
            <p:cNvPr id="140" name="Shape 140"/>
            <p:cNvSpPr/>
            <p:nvPr/>
          </p:nvSpPr>
          <p:spPr>
            <a:xfrm flipH="1">
              <a:off x="6277745" y="542910"/>
              <a:ext cx="6994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41" name="Shape 141"/>
            <p:cNvSpPr/>
            <p:nvPr/>
          </p:nvSpPr>
          <p:spPr>
            <a:xfrm flipH="1" flipV="1">
              <a:off x="4883164" y="542920"/>
              <a:ext cx="1386933" cy="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42" name="Shape 142"/>
            <p:cNvSpPr/>
            <p:nvPr/>
          </p:nvSpPr>
          <p:spPr>
            <a:xfrm flipH="1">
              <a:off x="3488579" y="542913"/>
              <a:ext cx="69941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43" name="Shape 143"/>
            <p:cNvSpPr/>
            <p:nvPr/>
          </p:nvSpPr>
          <p:spPr>
            <a:xfrm flipH="1">
              <a:off x="2093997" y="542911"/>
              <a:ext cx="1395580" cy="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44" name="Shape 144"/>
            <p:cNvSpPr/>
            <p:nvPr/>
          </p:nvSpPr>
          <p:spPr>
            <a:xfrm flipH="1">
              <a:off x="699415" y="542913"/>
              <a:ext cx="699414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45" name="Shape 145"/>
            <p:cNvSpPr/>
            <p:nvPr/>
          </p:nvSpPr>
          <p:spPr>
            <a:xfrm flipH="1" flipV="1">
              <a:off x="7667281" y="3274"/>
              <a:ext cx="3" cy="53964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46" name="Shape 146"/>
            <p:cNvSpPr/>
            <p:nvPr/>
          </p:nvSpPr>
          <p:spPr>
            <a:xfrm flipH="1">
              <a:off x="4183755" y="542922"/>
              <a:ext cx="69941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47" name="Shape 147"/>
            <p:cNvSpPr/>
            <p:nvPr/>
          </p:nvSpPr>
          <p:spPr>
            <a:xfrm flipH="1">
              <a:off x="1394587" y="542922"/>
              <a:ext cx="699414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48" name="Shape 148"/>
            <p:cNvSpPr/>
            <p:nvPr/>
          </p:nvSpPr>
          <p:spPr>
            <a:xfrm flipH="1" flipV="1">
              <a:off x="699414" y="3274"/>
              <a:ext cx="3" cy="53964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49" name="Shape 149"/>
            <p:cNvSpPr/>
            <p:nvPr/>
          </p:nvSpPr>
          <p:spPr>
            <a:xfrm flipH="1">
              <a:off x="0" y="5"/>
              <a:ext cx="69941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50" name="Shape 150"/>
            <p:cNvSpPr/>
            <p:nvPr/>
          </p:nvSpPr>
          <p:spPr>
            <a:xfrm flipH="1">
              <a:off x="7672330" y="-1"/>
              <a:ext cx="6994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51" name="Shape 151"/>
            <p:cNvSpPr/>
            <p:nvPr/>
          </p:nvSpPr>
          <p:spPr>
            <a:xfrm flipH="1">
              <a:off x="6969567" y="549236"/>
              <a:ext cx="69941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grpSp>
        <p:nvGrpSpPr>
          <p:cNvPr id="196" name="Group 196"/>
          <p:cNvGrpSpPr/>
          <p:nvPr/>
        </p:nvGrpSpPr>
        <p:grpSpPr>
          <a:xfrm>
            <a:off x="1980662" y="2679699"/>
            <a:ext cx="7638329" cy="2108201"/>
            <a:chOff x="0" y="0"/>
            <a:chExt cx="7638328" cy="2108200"/>
          </a:xfrm>
        </p:grpSpPr>
        <p:sp>
          <p:nvSpPr>
            <p:cNvPr id="153" name="Shape 153"/>
            <p:cNvSpPr/>
            <p:nvPr/>
          </p:nvSpPr>
          <p:spPr>
            <a:xfrm flipV="1">
              <a:off x="405219" y="2105549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54" name="Shape 154"/>
            <p:cNvSpPr/>
            <p:nvPr/>
          </p:nvSpPr>
          <p:spPr>
            <a:xfrm flipV="1">
              <a:off x="808440" y="1656911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55" name="Shape 155"/>
            <p:cNvSpPr/>
            <p:nvPr/>
          </p:nvSpPr>
          <p:spPr>
            <a:xfrm flipV="1">
              <a:off x="808442" y="1654194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56" name="Shape 156"/>
            <p:cNvSpPr/>
            <p:nvPr/>
          </p:nvSpPr>
          <p:spPr>
            <a:xfrm flipV="1">
              <a:off x="1209222" y="2105551"/>
              <a:ext cx="40322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57" name="Shape 157"/>
            <p:cNvSpPr/>
            <p:nvPr/>
          </p:nvSpPr>
          <p:spPr>
            <a:xfrm flipV="1">
              <a:off x="1210443" y="1655554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58" name="Shape 158"/>
            <p:cNvSpPr/>
            <p:nvPr/>
          </p:nvSpPr>
          <p:spPr>
            <a:xfrm flipV="1">
              <a:off x="1612446" y="1656914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59" name="Shape 159"/>
            <p:cNvSpPr/>
            <p:nvPr/>
          </p:nvSpPr>
          <p:spPr>
            <a:xfrm flipV="1">
              <a:off x="1612445" y="1654195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60" name="Shape 160"/>
            <p:cNvSpPr/>
            <p:nvPr/>
          </p:nvSpPr>
          <p:spPr>
            <a:xfrm flipV="1">
              <a:off x="2013224" y="2105552"/>
              <a:ext cx="40322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61" name="Shape 161"/>
            <p:cNvSpPr/>
            <p:nvPr/>
          </p:nvSpPr>
          <p:spPr>
            <a:xfrm flipV="1">
              <a:off x="2014445" y="1655555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62" name="Shape 162"/>
            <p:cNvSpPr/>
            <p:nvPr/>
          </p:nvSpPr>
          <p:spPr>
            <a:xfrm flipV="1">
              <a:off x="2416445" y="1656915"/>
              <a:ext cx="1" cy="4486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63" name="Shape 163"/>
            <p:cNvSpPr/>
            <p:nvPr/>
          </p:nvSpPr>
          <p:spPr>
            <a:xfrm flipV="1">
              <a:off x="2416447" y="1654194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64" name="Shape 164"/>
            <p:cNvSpPr/>
            <p:nvPr/>
          </p:nvSpPr>
          <p:spPr>
            <a:xfrm flipV="1">
              <a:off x="2817228" y="2105551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65" name="Shape 165"/>
            <p:cNvSpPr/>
            <p:nvPr/>
          </p:nvSpPr>
          <p:spPr>
            <a:xfrm flipV="1">
              <a:off x="2818449" y="1655555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66" name="Shape 166"/>
            <p:cNvSpPr/>
            <p:nvPr/>
          </p:nvSpPr>
          <p:spPr>
            <a:xfrm flipV="1">
              <a:off x="3220450" y="1656914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67" name="Shape 167"/>
            <p:cNvSpPr/>
            <p:nvPr/>
          </p:nvSpPr>
          <p:spPr>
            <a:xfrm flipV="1">
              <a:off x="3220449" y="1654195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68" name="Shape 168"/>
            <p:cNvSpPr/>
            <p:nvPr/>
          </p:nvSpPr>
          <p:spPr>
            <a:xfrm flipV="1">
              <a:off x="3621230" y="2105552"/>
              <a:ext cx="40322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69" name="Shape 169"/>
            <p:cNvSpPr/>
            <p:nvPr/>
          </p:nvSpPr>
          <p:spPr>
            <a:xfrm flipV="1">
              <a:off x="3622451" y="1655555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0" name="Shape 170"/>
            <p:cNvSpPr/>
            <p:nvPr/>
          </p:nvSpPr>
          <p:spPr>
            <a:xfrm flipV="1">
              <a:off x="4024453" y="1656915"/>
              <a:ext cx="1" cy="4486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1" name="Shape 171"/>
            <p:cNvSpPr/>
            <p:nvPr/>
          </p:nvSpPr>
          <p:spPr>
            <a:xfrm flipV="1">
              <a:off x="4024454" y="1654197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2" name="Shape 172"/>
            <p:cNvSpPr/>
            <p:nvPr/>
          </p:nvSpPr>
          <p:spPr>
            <a:xfrm flipV="1">
              <a:off x="4425232" y="2105554"/>
              <a:ext cx="40322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3" name="Shape 173"/>
            <p:cNvSpPr/>
            <p:nvPr/>
          </p:nvSpPr>
          <p:spPr>
            <a:xfrm flipV="1">
              <a:off x="4426455" y="1655557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4" name="Shape 174"/>
            <p:cNvSpPr/>
            <p:nvPr/>
          </p:nvSpPr>
          <p:spPr>
            <a:xfrm flipV="1">
              <a:off x="4828456" y="1656917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5" name="Shape 175"/>
            <p:cNvSpPr/>
            <p:nvPr/>
          </p:nvSpPr>
          <p:spPr>
            <a:xfrm flipV="1">
              <a:off x="4828455" y="1654198"/>
              <a:ext cx="40322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6" name="Shape 176"/>
            <p:cNvSpPr/>
            <p:nvPr/>
          </p:nvSpPr>
          <p:spPr>
            <a:xfrm flipV="1">
              <a:off x="5229236" y="2105554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7" name="Shape 177"/>
            <p:cNvSpPr/>
            <p:nvPr/>
          </p:nvSpPr>
          <p:spPr>
            <a:xfrm flipV="1">
              <a:off x="5230456" y="1655558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8" name="Shape 178"/>
            <p:cNvSpPr/>
            <p:nvPr/>
          </p:nvSpPr>
          <p:spPr>
            <a:xfrm flipV="1">
              <a:off x="5632456" y="1656918"/>
              <a:ext cx="1" cy="44864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79" name="Shape 179"/>
            <p:cNvSpPr/>
            <p:nvPr/>
          </p:nvSpPr>
          <p:spPr>
            <a:xfrm flipV="1">
              <a:off x="5632459" y="1662695"/>
              <a:ext cx="40322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0" name="Shape 180"/>
            <p:cNvSpPr/>
            <p:nvPr/>
          </p:nvSpPr>
          <p:spPr>
            <a:xfrm flipV="1">
              <a:off x="813346" y="-1"/>
              <a:ext cx="3" cy="2095501"/>
            </a:xfrm>
            <a:prstGeom prst="line">
              <a:avLst/>
            </a:prstGeom>
            <a:noFill/>
            <a:ln w="12700" cap="flat">
              <a:solidFill>
                <a:srgbClr val="E324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1" name="Shape 181"/>
            <p:cNvSpPr/>
            <p:nvPr/>
          </p:nvSpPr>
          <p:spPr>
            <a:xfrm flipV="1">
              <a:off x="1626146" y="12699"/>
              <a:ext cx="3" cy="2095501"/>
            </a:xfrm>
            <a:prstGeom prst="line">
              <a:avLst/>
            </a:prstGeom>
            <a:noFill/>
            <a:ln w="12700" cap="flat">
              <a:solidFill>
                <a:srgbClr val="E324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2" name="Shape 182"/>
            <p:cNvSpPr/>
            <p:nvPr/>
          </p:nvSpPr>
          <p:spPr>
            <a:xfrm flipV="1">
              <a:off x="2426246" y="12699"/>
              <a:ext cx="3" cy="2095501"/>
            </a:xfrm>
            <a:prstGeom prst="line">
              <a:avLst/>
            </a:prstGeom>
            <a:noFill/>
            <a:ln w="12700" cap="flat">
              <a:solidFill>
                <a:srgbClr val="E324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3" name="Shape 183"/>
            <p:cNvSpPr/>
            <p:nvPr/>
          </p:nvSpPr>
          <p:spPr>
            <a:xfrm flipV="1">
              <a:off x="3226346" y="-1"/>
              <a:ext cx="3" cy="2095501"/>
            </a:xfrm>
            <a:prstGeom prst="line">
              <a:avLst/>
            </a:prstGeom>
            <a:noFill/>
            <a:ln w="12700" cap="flat">
              <a:solidFill>
                <a:srgbClr val="E324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4" name="Shape 184"/>
            <p:cNvSpPr/>
            <p:nvPr/>
          </p:nvSpPr>
          <p:spPr>
            <a:xfrm flipV="1">
              <a:off x="4026446" y="-1"/>
              <a:ext cx="3" cy="2095501"/>
            </a:xfrm>
            <a:prstGeom prst="line">
              <a:avLst/>
            </a:prstGeom>
            <a:noFill/>
            <a:ln w="12700" cap="flat">
              <a:solidFill>
                <a:srgbClr val="E324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5" name="Shape 185"/>
            <p:cNvSpPr/>
            <p:nvPr/>
          </p:nvSpPr>
          <p:spPr>
            <a:xfrm flipV="1">
              <a:off x="4839245" y="12699"/>
              <a:ext cx="3" cy="2095501"/>
            </a:xfrm>
            <a:prstGeom prst="line">
              <a:avLst/>
            </a:prstGeom>
            <a:noFill/>
            <a:ln w="12700" cap="flat">
              <a:solidFill>
                <a:srgbClr val="E324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6" name="Shape 186"/>
            <p:cNvSpPr/>
            <p:nvPr/>
          </p:nvSpPr>
          <p:spPr>
            <a:xfrm flipV="1">
              <a:off x="5639345" y="12699"/>
              <a:ext cx="3" cy="2095501"/>
            </a:xfrm>
            <a:prstGeom prst="line">
              <a:avLst/>
            </a:prstGeom>
            <a:noFill/>
            <a:ln w="12700" cap="flat">
              <a:solidFill>
                <a:srgbClr val="E324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7" name="Shape 187"/>
            <p:cNvSpPr/>
            <p:nvPr/>
          </p:nvSpPr>
          <p:spPr>
            <a:xfrm flipV="1">
              <a:off x="0" y="2104194"/>
              <a:ext cx="40322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8" name="Shape 188"/>
            <p:cNvSpPr/>
            <p:nvPr/>
          </p:nvSpPr>
          <p:spPr>
            <a:xfrm flipV="1">
              <a:off x="6040407" y="1655280"/>
              <a:ext cx="1" cy="4486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9" name="Shape 189"/>
            <p:cNvSpPr/>
            <p:nvPr/>
          </p:nvSpPr>
          <p:spPr>
            <a:xfrm flipV="1">
              <a:off x="6037224" y="2105549"/>
              <a:ext cx="40322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90" name="Shape 190"/>
            <p:cNvSpPr/>
            <p:nvPr/>
          </p:nvSpPr>
          <p:spPr>
            <a:xfrm flipV="1">
              <a:off x="6454139" y="1655280"/>
              <a:ext cx="2" cy="4486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91" name="Shape 191"/>
            <p:cNvSpPr/>
            <p:nvPr/>
          </p:nvSpPr>
          <p:spPr>
            <a:xfrm flipV="1">
              <a:off x="6447789" y="1662695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92" name="Shape 192"/>
            <p:cNvSpPr/>
            <p:nvPr/>
          </p:nvSpPr>
          <p:spPr>
            <a:xfrm flipV="1">
              <a:off x="6845350" y="1655280"/>
              <a:ext cx="1" cy="4486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93" name="Shape 193"/>
            <p:cNvSpPr/>
            <p:nvPr/>
          </p:nvSpPr>
          <p:spPr>
            <a:xfrm flipV="1">
              <a:off x="6839000" y="2105549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94" name="Shape 194"/>
            <p:cNvSpPr/>
            <p:nvPr/>
          </p:nvSpPr>
          <p:spPr>
            <a:xfrm flipV="1">
              <a:off x="7235103" y="2105549"/>
              <a:ext cx="40322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95" name="Shape 195"/>
            <p:cNvSpPr/>
            <p:nvPr/>
          </p:nvSpPr>
          <p:spPr>
            <a:xfrm flipV="1">
              <a:off x="6465383" y="6349"/>
              <a:ext cx="3" cy="2095501"/>
            </a:xfrm>
            <a:prstGeom prst="line">
              <a:avLst/>
            </a:prstGeom>
            <a:noFill/>
            <a:ln w="12700" cap="flat">
              <a:solidFill>
                <a:srgbClr val="E324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grpSp>
        <p:nvGrpSpPr>
          <p:cNvPr id="221" name="Group 221"/>
          <p:cNvGrpSpPr/>
          <p:nvPr/>
        </p:nvGrpSpPr>
        <p:grpSpPr>
          <a:xfrm>
            <a:off x="1845179" y="2794000"/>
            <a:ext cx="7574414" cy="990287"/>
            <a:chOff x="0" y="0"/>
            <a:chExt cx="7574412" cy="990286"/>
          </a:xfrm>
        </p:grpSpPr>
        <p:sp>
          <p:nvSpPr>
            <p:cNvPr id="197" name="Shape 197"/>
            <p:cNvSpPr/>
            <p:nvPr/>
          </p:nvSpPr>
          <p:spPr>
            <a:xfrm flipH="1">
              <a:off x="6195316" y="978209"/>
              <a:ext cx="69164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98" name="Shape 198"/>
            <p:cNvSpPr/>
            <p:nvPr/>
          </p:nvSpPr>
          <p:spPr>
            <a:xfrm flipH="1">
              <a:off x="5516373" y="990285"/>
              <a:ext cx="69164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99" name="Shape 199"/>
            <p:cNvSpPr/>
            <p:nvPr/>
          </p:nvSpPr>
          <p:spPr>
            <a:xfrm flipH="1">
              <a:off x="4828923" y="978212"/>
              <a:ext cx="69164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00" name="Shape 200"/>
            <p:cNvSpPr/>
            <p:nvPr/>
          </p:nvSpPr>
          <p:spPr>
            <a:xfrm flipH="1">
              <a:off x="3449828" y="978212"/>
              <a:ext cx="69164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01" name="Shape 201"/>
            <p:cNvSpPr/>
            <p:nvPr/>
          </p:nvSpPr>
          <p:spPr>
            <a:xfrm flipH="1">
              <a:off x="2758188" y="990285"/>
              <a:ext cx="69164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02" name="Shape 202"/>
            <p:cNvSpPr/>
            <p:nvPr/>
          </p:nvSpPr>
          <p:spPr>
            <a:xfrm flipH="1">
              <a:off x="2070738" y="978212"/>
              <a:ext cx="69164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03" name="Shape 203"/>
            <p:cNvSpPr/>
            <p:nvPr/>
          </p:nvSpPr>
          <p:spPr>
            <a:xfrm flipH="1">
              <a:off x="678946" y="470212"/>
              <a:ext cx="69164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04" name="Shape 204"/>
            <p:cNvSpPr/>
            <p:nvPr/>
          </p:nvSpPr>
          <p:spPr>
            <a:xfrm flipH="1">
              <a:off x="6882768" y="978217"/>
              <a:ext cx="69164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05" name="Shape 205"/>
            <p:cNvSpPr/>
            <p:nvPr/>
          </p:nvSpPr>
          <p:spPr>
            <a:xfrm flipH="1" flipV="1">
              <a:off x="4828926" y="473281"/>
              <a:ext cx="3" cy="504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06" name="Shape 206"/>
            <p:cNvSpPr/>
            <p:nvPr/>
          </p:nvSpPr>
          <p:spPr>
            <a:xfrm flipH="1">
              <a:off x="4137281" y="470220"/>
              <a:ext cx="69164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07" name="Shape 207"/>
            <p:cNvSpPr/>
            <p:nvPr/>
          </p:nvSpPr>
          <p:spPr>
            <a:xfrm flipH="1" flipV="1">
              <a:off x="4139378" y="471752"/>
              <a:ext cx="2" cy="504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08" name="Shape 208"/>
            <p:cNvSpPr/>
            <p:nvPr/>
          </p:nvSpPr>
          <p:spPr>
            <a:xfrm flipH="1" flipV="1">
              <a:off x="2070740" y="473281"/>
              <a:ext cx="3" cy="504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09" name="Shape 209"/>
            <p:cNvSpPr/>
            <p:nvPr/>
          </p:nvSpPr>
          <p:spPr>
            <a:xfrm flipH="1">
              <a:off x="1379096" y="470220"/>
              <a:ext cx="691646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10" name="Shape 210"/>
            <p:cNvSpPr/>
            <p:nvPr/>
          </p:nvSpPr>
          <p:spPr>
            <a:xfrm flipH="1" flipV="1">
              <a:off x="691645" y="473282"/>
              <a:ext cx="3" cy="5049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11" name="Shape 211"/>
            <p:cNvSpPr/>
            <p:nvPr/>
          </p:nvSpPr>
          <p:spPr>
            <a:xfrm flipH="1">
              <a:off x="0" y="965523"/>
              <a:ext cx="691645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12" name="Shape 212"/>
            <p:cNvSpPr/>
            <p:nvPr/>
          </p:nvSpPr>
          <p:spPr>
            <a:xfrm>
              <a:off x="682120" y="0"/>
              <a:ext cx="685801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b="1"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b="0" sz="1800"/>
              </a:pPr>
              <a:r>
                <a:rPr b="1" sz="1400"/>
                <a:t>1</a:t>
              </a:r>
            </a:p>
          </p:txBody>
        </p:sp>
        <p:sp>
          <p:nvSpPr>
            <p:cNvPr id="213" name="Shape 213"/>
            <p:cNvSpPr/>
            <p:nvPr/>
          </p:nvSpPr>
          <p:spPr>
            <a:xfrm>
              <a:off x="1380620" y="12700"/>
              <a:ext cx="685801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b="1"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b="0" sz="1800"/>
              </a:pPr>
              <a:r>
                <a:rPr b="1" sz="1400"/>
                <a:t>1</a:t>
              </a:r>
            </a:p>
          </p:txBody>
        </p:sp>
        <p:sp>
          <p:nvSpPr>
            <p:cNvPr id="214" name="Shape 214"/>
            <p:cNvSpPr/>
            <p:nvPr/>
          </p:nvSpPr>
          <p:spPr>
            <a:xfrm>
              <a:off x="2053720" y="12700"/>
              <a:ext cx="685801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b="1"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b="0" sz="1800"/>
              </a:pPr>
              <a:r>
                <a:rPr b="1" sz="1400"/>
                <a:t>0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4784220" y="12700"/>
              <a:ext cx="685801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b="1"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b="0" sz="1800"/>
              </a:pPr>
              <a:r>
                <a:rPr b="1" sz="1400"/>
                <a:t>0</a:t>
              </a:r>
            </a:p>
          </p:txBody>
        </p:sp>
        <p:sp>
          <p:nvSpPr>
            <p:cNvPr id="216" name="Shape 216"/>
            <p:cNvSpPr/>
            <p:nvPr/>
          </p:nvSpPr>
          <p:spPr>
            <a:xfrm>
              <a:off x="2764920" y="12700"/>
              <a:ext cx="685801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b="1"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b="0" sz="1800"/>
              </a:pPr>
              <a:r>
                <a:rPr b="1" sz="1400"/>
                <a:t>0</a:t>
              </a:r>
            </a:p>
          </p:txBody>
        </p:sp>
        <p:sp>
          <p:nvSpPr>
            <p:cNvPr id="217" name="Shape 217"/>
            <p:cNvSpPr/>
            <p:nvPr/>
          </p:nvSpPr>
          <p:spPr>
            <a:xfrm>
              <a:off x="3450720" y="12700"/>
              <a:ext cx="685801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b="1"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b="0" sz="1800"/>
              </a:pPr>
              <a:r>
                <a:rPr b="1" sz="1400"/>
                <a:t>0</a:t>
              </a:r>
            </a:p>
          </p:txBody>
        </p:sp>
        <p:sp>
          <p:nvSpPr>
            <p:cNvPr id="218" name="Shape 218"/>
            <p:cNvSpPr/>
            <p:nvPr/>
          </p:nvSpPr>
          <p:spPr>
            <a:xfrm>
              <a:off x="4136520" y="12700"/>
              <a:ext cx="685801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b="1"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b="0" sz="1800"/>
              </a:pPr>
              <a:r>
                <a:rPr b="1" sz="1400"/>
                <a:t>1</a:t>
              </a:r>
            </a:p>
          </p:txBody>
        </p:sp>
        <p:sp>
          <p:nvSpPr>
            <p:cNvPr id="219" name="Shape 219"/>
            <p:cNvSpPr/>
            <p:nvPr/>
          </p:nvSpPr>
          <p:spPr>
            <a:xfrm>
              <a:off x="5470020" y="12700"/>
              <a:ext cx="685801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b="1"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b="0" sz="1800"/>
              </a:pPr>
              <a:r>
                <a:rPr b="1" sz="1400"/>
                <a:t>0</a:t>
              </a:r>
            </a:p>
          </p:txBody>
        </p:sp>
        <p:sp>
          <p:nvSpPr>
            <p:cNvPr id="220" name="Shape 220"/>
            <p:cNvSpPr/>
            <p:nvPr/>
          </p:nvSpPr>
          <p:spPr>
            <a:xfrm>
              <a:off x="6238916" y="12700"/>
              <a:ext cx="685801" cy="4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b="1"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b="0" sz="1800"/>
              </a:pPr>
              <a:r>
                <a:rPr b="1" sz="1400"/>
                <a:t>0</a:t>
              </a:r>
            </a:p>
          </p:txBody>
        </p:sp>
      </p:grpSp>
    </p:spTree>
  </p:cSld>
  <p:clrMapOvr>
    <a:masterClrMapping/>
  </p:clrMapOvr>
  <p:transition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" name="Group 921"/>
          <p:cNvGrpSpPr/>
          <p:nvPr/>
        </p:nvGrpSpPr>
        <p:grpSpPr>
          <a:xfrm>
            <a:off x="645156" y="718326"/>
            <a:ext cx="7935976" cy="3397578"/>
            <a:chOff x="0" y="0"/>
            <a:chExt cx="7935975" cy="3397576"/>
          </a:xfrm>
        </p:grpSpPr>
        <p:sp>
          <p:nvSpPr>
            <p:cNvPr id="839" name="Shape 839"/>
            <p:cNvSpPr/>
            <p:nvPr/>
          </p:nvSpPr>
          <p:spPr>
            <a:xfrm>
              <a:off x="101475" y="473355"/>
              <a:ext cx="7834501" cy="2915049"/>
            </a:xfrm>
            <a:prstGeom prst="rect">
              <a:avLst/>
            </a:prstGeom>
            <a:solidFill>
              <a:srgbClr val="DCDEE0"/>
            </a:solidFill>
            <a:ln w="12700" cap="flat">
              <a:solidFill>
                <a:srgbClr val="006D8F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40" name="Shape 840"/>
            <p:cNvSpPr/>
            <p:nvPr/>
          </p:nvSpPr>
          <p:spPr>
            <a:xfrm>
              <a:off x="7332149" y="150493"/>
              <a:ext cx="1" cy="1762957"/>
            </a:xfrm>
            <a:prstGeom prst="line">
              <a:avLst/>
            </a:prstGeom>
            <a:noFill/>
            <a:ln w="12700" cap="flat">
              <a:solidFill>
                <a:srgbClr val="C82506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41" name="Shape 841"/>
            <p:cNvSpPr/>
            <p:nvPr/>
          </p:nvSpPr>
          <p:spPr>
            <a:xfrm>
              <a:off x="4477023" y="150493"/>
              <a:ext cx="1" cy="1775488"/>
            </a:xfrm>
            <a:prstGeom prst="line">
              <a:avLst/>
            </a:prstGeom>
            <a:noFill/>
            <a:ln w="12700" cap="flat">
              <a:solidFill>
                <a:srgbClr val="C82506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42" name="Shape 842"/>
            <p:cNvSpPr/>
            <p:nvPr/>
          </p:nvSpPr>
          <p:spPr>
            <a:xfrm flipH="1">
              <a:off x="3055939" y="150493"/>
              <a:ext cx="1" cy="1375086"/>
            </a:xfrm>
            <a:prstGeom prst="line">
              <a:avLst/>
            </a:prstGeom>
            <a:noFill/>
            <a:ln w="12700" cap="flat">
              <a:solidFill>
                <a:srgbClr val="C82506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43" name="Shape 843"/>
            <p:cNvSpPr/>
            <p:nvPr/>
          </p:nvSpPr>
          <p:spPr>
            <a:xfrm flipH="1">
              <a:off x="614134" y="36193"/>
              <a:ext cx="1" cy="1894687"/>
            </a:xfrm>
            <a:prstGeom prst="line">
              <a:avLst/>
            </a:prstGeom>
            <a:noFill/>
            <a:ln w="12700" cap="flat">
              <a:solidFill>
                <a:srgbClr val="C82506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44" name="Shape 844"/>
            <p:cNvSpPr/>
            <p:nvPr/>
          </p:nvSpPr>
          <p:spPr>
            <a:xfrm>
              <a:off x="0" y="2813376"/>
              <a:ext cx="1930400" cy="584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>
                <a:defRPr i="1" sz="1800">
                  <a:solidFill>
                    <a:srgbClr val="004D65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>
                  <a:solidFill>
                    <a:srgbClr val="000000"/>
                  </a:solidFill>
                </a:defRPr>
              </a:pPr>
              <a:r>
                <a:rPr i="1">
                  <a:solidFill>
                    <a:srgbClr val="004D65"/>
                  </a:solidFill>
                </a:rPr>
                <a:t>Mikrocontroller</a:t>
              </a:r>
            </a:p>
          </p:txBody>
        </p:sp>
        <p:sp>
          <p:nvSpPr>
            <p:cNvPr id="845" name="Shape 845"/>
            <p:cNvSpPr/>
            <p:nvPr/>
          </p:nvSpPr>
          <p:spPr>
            <a:xfrm>
              <a:off x="3145207" y="1570929"/>
              <a:ext cx="616147" cy="351446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000">
                  <a:uFill>
                    <a:solidFill/>
                  </a:uFill>
                </a:rPr>
                <a:t>Opcode, Reg.</a:t>
              </a:r>
            </a:p>
          </p:txBody>
        </p:sp>
        <p:sp>
          <p:nvSpPr>
            <p:cNvPr id="846" name="Shape 846"/>
            <p:cNvSpPr/>
            <p:nvPr/>
          </p:nvSpPr>
          <p:spPr>
            <a:xfrm>
              <a:off x="1013498" y="1464039"/>
              <a:ext cx="374043" cy="1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47" name="Shape 847"/>
            <p:cNvSpPr/>
            <p:nvPr/>
          </p:nvSpPr>
          <p:spPr>
            <a:xfrm flipV="1">
              <a:off x="1009350" y="878008"/>
              <a:ext cx="1588256" cy="1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48" name="Shape 848"/>
            <p:cNvSpPr/>
            <p:nvPr/>
          </p:nvSpPr>
          <p:spPr>
            <a:xfrm>
              <a:off x="7010283" y="646793"/>
              <a:ext cx="834073" cy="137508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49" name="Shape 849"/>
            <p:cNvSpPr/>
            <p:nvPr/>
          </p:nvSpPr>
          <p:spPr>
            <a:xfrm>
              <a:off x="7082897" y="1548491"/>
              <a:ext cx="688846" cy="4703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43484">
                <a:defRPr sz="1800"/>
              </a:pPr>
              <a:r>
                <a:rPr sz="1358"/>
                <a:t>Daten-</a:t>
              </a:r>
              <a:endParaRPr sz="1358"/>
            </a:p>
            <a:p>
              <a:pPr lvl="0" defTabSz="443484">
                <a:defRPr sz="1800"/>
              </a:pPr>
              <a:r>
                <a:rPr sz="1358"/>
                <a:t>speicher</a:t>
              </a:r>
            </a:p>
          </p:txBody>
        </p:sp>
        <p:grpSp>
          <p:nvGrpSpPr>
            <p:cNvPr id="852" name="Group 852"/>
            <p:cNvGrpSpPr/>
            <p:nvPr/>
          </p:nvGrpSpPr>
          <p:grpSpPr>
            <a:xfrm>
              <a:off x="1269287" y="1336718"/>
              <a:ext cx="817763" cy="247651"/>
              <a:chOff x="0" y="0"/>
              <a:chExt cx="817761" cy="247650"/>
            </a:xfrm>
          </p:grpSpPr>
          <p:sp>
            <p:nvSpPr>
              <p:cNvPr id="850" name="Shape 850"/>
              <p:cNvSpPr/>
              <p:nvPr/>
            </p:nvSpPr>
            <p:spPr>
              <a:xfrm>
                <a:off x="4845" y="10353"/>
                <a:ext cx="812917" cy="226945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851" name="Shape 851"/>
              <p:cNvSpPr/>
              <p:nvPr/>
            </p:nvSpPr>
            <p:spPr>
              <a:xfrm>
                <a:off x="0" y="0"/>
                <a:ext cx="799855" cy="24765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rmAutofit fontScale="100000" lnSpcReduction="0"/>
              </a:bodyPr>
              <a:lstStyle>
                <a:lvl1pPr defTabSz="438911">
                  <a:defRPr sz="1248"/>
                </a:lvl1pPr>
              </a:lstStyle>
              <a:p>
                <a:pPr lvl="0">
                  <a:defRPr sz="1800"/>
                </a:pPr>
                <a:r>
                  <a:rPr sz="1248"/>
                  <a:t>PC</a:t>
                </a:r>
              </a:p>
            </p:txBody>
          </p:sp>
        </p:grpSp>
        <p:grpSp>
          <p:nvGrpSpPr>
            <p:cNvPr id="857" name="Group 857"/>
            <p:cNvGrpSpPr/>
            <p:nvPr/>
          </p:nvGrpSpPr>
          <p:grpSpPr>
            <a:xfrm>
              <a:off x="151995" y="649176"/>
              <a:ext cx="843231" cy="1375085"/>
              <a:chOff x="0" y="0"/>
              <a:chExt cx="843229" cy="1375084"/>
            </a:xfrm>
          </p:grpSpPr>
          <p:sp>
            <p:nvSpPr>
              <p:cNvPr id="853" name="Shape 853"/>
              <p:cNvSpPr/>
              <p:nvPr/>
            </p:nvSpPr>
            <p:spPr>
              <a:xfrm>
                <a:off x="4579" y="0"/>
                <a:ext cx="834072" cy="1375085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854" name="Shape 854"/>
              <p:cNvSpPr/>
              <p:nvPr/>
            </p:nvSpPr>
            <p:spPr>
              <a:xfrm>
                <a:off x="0" y="883432"/>
                <a:ext cx="843230" cy="4870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rmAutofit fontScale="100000" lnSpcReduction="0"/>
              </a:bodyPr>
              <a:lstStyle/>
              <a:p>
                <a:pPr lvl="0" defTabSz="429768">
                  <a:defRPr sz="1800"/>
                </a:pPr>
                <a:r>
                  <a:rPr sz="1316"/>
                  <a:t>Programm-</a:t>
                </a:r>
                <a:endParaRPr sz="1316"/>
              </a:p>
              <a:p>
                <a:pPr lvl="0" defTabSz="429768">
                  <a:defRPr sz="1800"/>
                </a:pPr>
                <a:r>
                  <a:rPr sz="1316"/>
                  <a:t>speicher</a:t>
                </a:r>
              </a:p>
            </p:txBody>
          </p:sp>
          <p:sp>
            <p:nvSpPr>
              <p:cNvPr id="855" name="Shape 855"/>
              <p:cNvSpPr/>
              <p:nvPr/>
            </p:nvSpPr>
            <p:spPr>
              <a:xfrm>
                <a:off x="543998" y="639311"/>
                <a:ext cx="224421" cy="2921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1300"/>
                </a:lvl1pPr>
              </a:lstStyle>
              <a:p>
                <a:pPr lvl="0">
                  <a:defRPr sz="1800"/>
                </a:pPr>
                <a:r>
                  <a:rPr sz="1300"/>
                  <a:t>A</a:t>
                </a:r>
              </a:p>
            </p:txBody>
          </p:sp>
          <p:sp>
            <p:nvSpPr>
              <p:cNvPr id="856" name="Shape 856"/>
              <p:cNvSpPr/>
              <p:nvPr/>
            </p:nvSpPr>
            <p:spPr>
              <a:xfrm>
                <a:off x="469187" y="85165"/>
                <a:ext cx="374043" cy="2921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1300"/>
                </a:lvl1pPr>
              </a:lstStyle>
              <a:p>
                <a:pPr lvl="0">
                  <a:defRPr sz="1800"/>
                </a:pPr>
                <a:r>
                  <a:rPr sz="1300"/>
                  <a:t>DO</a:t>
                </a:r>
              </a:p>
            </p:txBody>
          </p:sp>
        </p:grpSp>
        <p:sp>
          <p:nvSpPr>
            <p:cNvPr id="858" name="Shape 858"/>
            <p:cNvSpPr/>
            <p:nvPr/>
          </p:nvSpPr>
          <p:spPr>
            <a:xfrm>
              <a:off x="2618081" y="653926"/>
              <a:ext cx="834072" cy="88782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59" name="Shape 859"/>
            <p:cNvSpPr/>
            <p:nvPr/>
          </p:nvSpPr>
          <p:spPr>
            <a:xfrm>
              <a:off x="2604668" y="888051"/>
              <a:ext cx="843231" cy="4703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43484">
                <a:defRPr sz="1358"/>
              </a:lvl1pPr>
            </a:lstStyle>
            <a:p>
              <a:pPr lvl="0">
                <a:defRPr sz="1800"/>
              </a:pPr>
              <a:r>
                <a:rPr sz="1358"/>
                <a:t>IR &amp; Dekoder</a:t>
              </a:r>
            </a:p>
          </p:txBody>
        </p:sp>
        <p:sp>
          <p:nvSpPr>
            <p:cNvPr id="860" name="Shape 860"/>
            <p:cNvSpPr/>
            <p:nvPr/>
          </p:nvSpPr>
          <p:spPr>
            <a:xfrm>
              <a:off x="4031179" y="651476"/>
              <a:ext cx="834072" cy="13704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61" name="Shape 861"/>
            <p:cNvSpPr/>
            <p:nvPr/>
          </p:nvSpPr>
          <p:spPr>
            <a:xfrm>
              <a:off x="4015926" y="1391293"/>
              <a:ext cx="843231" cy="624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Register-Block</a:t>
              </a:r>
            </a:p>
          </p:txBody>
        </p:sp>
        <p:sp>
          <p:nvSpPr>
            <p:cNvPr id="862" name="Shape 862"/>
            <p:cNvSpPr/>
            <p:nvPr/>
          </p:nvSpPr>
          <p:spPr>
            <a:xfrm flipH="1" flipV="1">
              <a:off x="4894920" y="1432155"/>
              <a:ext cx="2108729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63" name="Shape 863"/>
            <p:cNvSpPr/>
            <p:nvPr/>
          </p:nvSpPr>
          <p:spPr>
            <a:xfrm>
              <a:off x="7017027" y="739663"/>
              <a:ext cx="27940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DI</a:t>
              </a:r>
            </a:p>
          </p:txBody>
        </p:sp>
        <p:sp>
          <p:nvSpPr>
            <p:cNvPr id="864" name="Shape 864"/>
            <p:cNvSpPr/>
            <p:nvPr/>
          </p:nvSpPr>
          <p:spPr>
            <a:xfrm>
              <a:off x="7017046" y="967870"/>
              <a:ext cx="374044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  <p:sp>
          <p:nvSpPr>
            <p:cNvPr id="865" name="Shape 865"/>
            <p:cNvSpPr/>
            <p:nvPr/>
          </p:nvSpPr>
          <p:spPr>
            <a:xfrm>
              <a:off x="7022723" y="1282847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866" name="Shape 866"/>
            <p:cNvSpPr/>
            <p:nvPr/>
          </p:nvSpPr>
          <p:spPr>
            <a:xfrm>
              <a:off x="4870466" y="905985"/>
              <a:ext cx="2133468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67" name="Shape 867"/>
            <p:cNvSpPr/>
            <p:nvPr/>
          </p:nvSpPr>
          <p:spPr>
            <a:xfrm flipH="1" flipV="1">
              <a:off x="4889950" y="1134733"/>
              <a:ext cx="2108729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68" name="Shape 868"/>
            <p:cNvSpPr/>
            <p:nvPr/>
          </p:nvSpPr>
          <p:spPr>
            <a:xfrm>
              <a:off x="2098376" y="1460543"/>
              <a:ext cx="520191" cy="1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69" name="Shape 869"/>
            <p:cNvSpPr/>
            <p:nvPr/>
          </p:nvSpPr>
          <p:spPr>
            <a:xfrm flipH="1">
              <a:off x="3464253" y="888051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70" name="Shape 870"/>
            <p:cNvSpPr/>
            <p:nvPr/>
          </p:nvSpPr>
          <p:spPr>
            <a:xfrm>
              <a:off x="3897078" y="2604484"/>
              <a:ext cx="1079621" cy="350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9682" y="155"/>
                  </a:lnTo>
                  <a:lnTo>
                    <a:pt x="10423" y="5841"/>
                  </a:lnTo>
                  <a:lnTo>
                    <a:pt x="11331" y="87"/>
                  </a:lnTo>
                  <a:lnTo>
                    <a:pt x="21600" y="48"/>
                  </a:lnTo>
                  <a:lnTo>
                    <a:pt x="16039" y="21600"/>
                  </a:lnTo>
                  <a:lnTo>
                    <a:pt x="4899" y="215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871" name="Shape 871"/>
            <p:cNvSpPr/>
            <p:nvPr/>
          </p:nvSpPr>
          <p:spPr>
            <a:xfrm>
              <a:off x="4678104" y="2023198"/>
              <a:ext cx="1" cy="58420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72" name="Shape 872"/>
            <p:cNvSpPr/>
            <p:nvPr/>
          </p:nvSpPr>
          <p:spPr>
            <a:xfrm>
              <a:off x="4223973" y="2023198"/>
              <a:ext cx="1" cy="58420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73" name="Shape 873"/>
            <p:cNvSpPr/>
            <p:nvPr/>
          </p:nvSpPr>
          <p:spPr>
            <a:xfrm flipH="1">
              <a:off x="3818900" y="1858277"/>
              <a:ext cx="224422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74" name="Shape 874"/>
            <p:cNvSpPr/>
            <p:nvPr/>
          </p:nvSpPr>
          <p:spPr>
            <a:xfrm>
              <a:off x="4437352" y="2952884"/>
              <a:ext cx="1" cy="249015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878" name="Group 878"/>
            <p:cNvGrpSpPr/>
            <p:nvPr/>
          </p:nvGrpSpPr>
          <p:grpSpPr>
            <a:xfrm flipH="1">
              <a:off x="4435329" y="1820608"/>
              <a:ext cx="718510" cy="1388511"/>
              <a:chOff x="0" y="0"/>
              <a:chExt cx="718508" cy="1388510"/>
            </a:xfrm>
          </p:grpSpPr>
          <p:sp>
            <p:nvSpPr>
              <p:cNvPr id="875" name="Shape 875"/>
              <p:cNvSpPr/>
              <p:nvPr/>
            </p:nvSpPr>
            <p:spPr>
              <a:xfrm>
                <a:off x="0" y="0"/>
                <a:ext cx="279401" cy="0"/>
              </a:xfrm>
              <a:prstGeom prst="line">
                <a:avLst/>
              </a:prstGeom>
              <a:noFill/>
              <a:ln w="25400" cap="flat">
                <a:solidFill>
                  <a:srgbClr val="DE6A1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876" name="Shape 876"/>
              <p:cNvSpPr/>
              <p:nvPr/>
            </p:nvSpPr>
            <p:spPr>
              <a:xfrm flipH="1">
                <a:off x="12699" y="725"/>
                <a:ext cx="1" cy="1387786"/>
              </a:xfrm>
              <a:prstGeom prst="line">
                <a:avLst/>
              </a:prstGeom>
              <a:noFill/>
              <a:ln w="25400" cap="flat">
                <a:solidFill>
                  <a:srgbClr val="DE6A1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877" name="Shape 877"/>
              <p:cNvSpPr/>
              <p:nvPr/>
            </p:nvSpPr>
            <p:spPr>
              <a:xfrm>
                <a:off x="18717" y="1373114"/>
                <a:ext cx="699792" cy="1"/>
              </a:xfrm>
              <a:prstGeom prst="line">
                <a:avLst/>
              </a:prstGeom>
              <a:noFill/>
              <a:ln w="25400" cap="flat">
                <a:solidFill>
                  <a:srgbClr val="DE6A1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sp>
          <p:nvSpPr>
            <p:cNvPr id="879" name="Shape 879"/>
            <p:cNvSpPr/>
            <p:nvPr/>
          </p:nvSpPr>
          <p:spPr>
            <a:xfrm>
              <a:off x="4015737" y="2658918"/>
              <a:ext cx="84323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ALU</a:t>
              </a:r>
            </a:p>
          </p:txBody>
        </p:sp>
        <p:grpSp>
          <p:nvGrpSpPr>
            <p:cNvPr id="884" name="Group 884"/>
            <p:cNvGrpSpPr/>
            <p:nvPr/>
          </p:nvGrpSpPr>
          <p:grpSpPr>
            <a:xfrm>
              <a:off x="2906540" y="2653036"/>
              <a:ext cx="546566" cy="471234"/>
              <a:chOff x="0" y="0"/>
              <a:chExt cx="546564" cy="471233"/>
            </a:xfrm>
          </p:grpSpPr>
          <p:sp>
            <p:nvSpPr>
              <p:cNvPr id="880" name="Shape 880"/>
              <p:cNvSpPr/>
              <p:nvPr/>
            </p:nvSpPr>
            <p:spPr>
              <a:xfrm>
                <a:off x="39074" y="9824"/>
                <a:ext cx="507491" cy="215365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881" name="Shape 881"/>
              <p:cNvSpPr/>
              <p:nvPr/>
            </p:nvSpPr>
            <p:spPr>
              <a:xfrm>
                <a:off x="34476" y="0"/>
                <a:ext cx="471174" cy="23501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rmAutofit fontScale="100000" lnSpcReduction="0"/>
              </a:bodyPr>
              <a:lstStyle>
                <a:lvl1pPr defTabSz="397763">
                  <a:defRPr sz="1131"/>
                </a:lvl1pPr>
              </a:lstStyle>
              <a:p>
                <a:pPr lvl="0">
                  <a:defRPr sz="1800"/>
                </a:pPr>
                <a:r>
                  <a:rPr sz="1131"/>
                  <a:t>PSR</a:t>
                </a:r>
              </a:p>
            </p:txBody>
          </p:sp>
          <p:sp>
            <p:nvSpPr>
              <p:cNvPr id="882" name="Shape 882"/>
              <p:cNvSpPr/>
              <p:nvPr/>
            </p:nvSpPr>
            <p:spPr>
              <a:xfrm>
                <a:off x="157852" y="234358"/>
                <a:ext cx="224421" cy="2350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rmAutofit fontScale="100000" lnSpcReduction="0"/>
              </a:bodyPr>
              <a:lstStyle>
                <a:lvl1pPr defTabSz="397763">
                  <a:defRPr sz="1131"/>
                </a:lvl1pPr>
              </a:lstStyle>
              <a:p>
                <a:pPr lvl="0">
                  <a:defRPr sz="1800"/>
                </a:pPr>
                <a:r>
                  <a:rPr sz="1131"/>
                  <a:t>C</a:t>
                </a:r>
              </a:p>
            </p:txBody>
          </p:sp>
          <p:sp>
            <p:nvSpPr>
              <p:cNvPr id="883" name="Shape 883"/>
              <p:cNvSpPr/>
              <p:nvPr/>
            </p:nvSpPr>
            <p:spPr>
              <a:xfrm>
                <a:off x="0" y="236220"/>
                <a:ext cx="224421" cy="23501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rmAutofit fontScale="100000" lnSpcReduction="0"/>
              </a:bodyPr>
              <a:lstStyle>
                <a:lvl1pPr defTabSz="397763">
                  <a:defRPr sz="1131"/>
                </a:lvl1pPr>
              </a:lstStyle>
              <a:p>
                <a:pPr lvl="0">
                  <a:defRPr sz="1800"/>
                </a:pPr>
                <a:r>
                  <a:rPr sz="1131"/>
                  <a:t>Z</a:t>
                </a:r>
              </a:p>
            </p:txBody>
          </p:sp>
        </p:grpSp>
        <p:sp>
          <p:nvSpPr>
            <p:cNvPr id="885" name="Shape 885"/>
            <p:cNvSpPr/>
            <p:nvPr/>
          </p:nvSpPr>
          <p:spPr>
            <a:xfrm>
              <a:off x="3463422" y="2779568"/>
              <a:ext cx="53411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888" name="Group 888"/>
            <p:cNvGrpSpPr/>
            <p:nvPr/>
          </p:nvGrpSpPr>
          <p:grpSpPr>
            <a:xfrm>
              <a:off x="2611018" y="1880519"/>
              <a:ext cx="836881" cy="511550"/>
              <a:chOff x="0" y="0"/>
              <a:chExt cx="836879" cy="511549"/>
            </a:xfrm>
          </p:grpSpPr>
          <p:sp>
            <p:nvSpPr>
              <p:cNvPr id="886" name="Shape 886"/>
              <p:cNvSpPr/>
              <p:nvPr/>
            </p:nvSpPr>
            <p:spPr>
              <a:xfrm>
                <a:off x="0" y="16249"/>
                <a:ext cx="830530" cy="49530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887" name="Shape 887"/>
              <p:cNvSpPr/>
              <p:nvPr/>
            </p:nvSpPr>
            <p:spPr>
              <a:xfrm>
                <a:off x="6148" y="-1"/>
                <a:ext cx="830732" cy="508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>
                  <a:defRPr sz="1400"/>
                </a:lvl1pPr>
              </a:lstStyle>
              <a:p>
                <a:pPr lvl="0">
                  <a:defRPr sz="1800"/>
                </a:pPr>
                <a:r>
                  <a:rPr sz="1400"/>
                  <a:t>Ablauf-steuerung</a:t>
                </a:r>
              </a:p>
            </p:txBody>
          </p:sp>
        </p:grpSp>
        <p:sp>
          <p:nvSpPr>
            <p:cNvPr id="889" name="Shape 889"/>
            <p:cNvSpPr/>
            <p:nvPr/>
          </p:nvSpPr>
          <p:spPr>
            <a:xfrm>
              <a:off x="3179823" y="2387736"/>
              <a:ext cx="1" cy="26963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90" name="Shape 890"/>
            <p:cNvSpPr/>
            <p:nvPr/>
          </p:nvSpPr>
          <p:spPr>
            <a:xfrm flipV="1">
              <a:off x="3140235" y="1546812"/>
              <a:ext cx="1" cy="362998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91" name="Shape 891"/>
            <p:cNvSpPr/>
            <p:nvPr/>
          </p:nvSpPr>
          <p:spPr>
            <a:xfrm>
              <a:off x="3477144" y="685944"/>
              <a:ext cx="513785" cy="211746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000">
                  <a:uFill>
                    <a:solidFill/>
                  </a:uFill>
                </a:rPr>
                <a:t>K</a:t>
              </a:r>
            </a:p>
          </p:txBody>
        </p:sp>
        <p:sp>
          <p:nvSpPr>
            <p:cNvPr id="892" name="Shape 892"/>
            <p:cNvSpPr/>
            <p:nvPr/>
          </p:nvSpPr>
          <p:spPr>
            <a:xfrm>
              <a:off x="3902800" y="2100566"/>
              <a:ext cx="302333" cy="211746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000">
                  <a:uFill>
                    <a:solidFill/>
                  </a:uFill>
                </a:rPr>
                <a:t>Rs</a:t>
              </a:r>
            </a:p>
          </p:txBody>
        </p:sp>
        <p:sp>
          <p:nvSpPr>
            <p:cNvPr id="893" name="Shape 893"/>
            <p:cNvSpPr/>
            <p:nvPr/>
          </p:nvSpPr>
          <p:spPr>
            <a:xfrm>
              <a:off x="4374818" y="2101445"/>
              <a:ext cx="302333" cy="211746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000">
                  <a:uFill>
                    <a:solidFill/>
                  </a:uFill>
                </a:rPr>
                <a:t>Rd</a:t>
              </a:r>
            </a:p>
          </p:txBody>
        </p:sp>
        <p:sp>
          <p:nvSpPr>
            <p:cNvPr id="894" name="Shape 894"/>
            <p:cNvSpPr/>
            <p:nvPr/>
          </p:nvSpPr>
          <p:spPr>
            <a:xfrm>
              <a:off x="4141466" y="3002538"/>
              <a:ext cx="302333" cy="211746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000">
                  <a:uFill>
                    <a:solidFill/>
                  </a:uFill>
                </a:rPr>
                <a:t>Rd</a:t>
              </a:r>
            </a:p>
          </p:txBody>
        </p:sp>
        <p:sp>
          <p:nvSpPr>
            <p:cNvPr id="895" name="Shape 895"/>
            <p:cNvSpPr/>
            <p:nvPr/>
          </p:nvSpPr>
          <p:spPr>
            <a:xfrm>
              <a:off x="2009934" y="1594971"/>
              <a:ext cx="1" cy="38980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96" name="Shape 896"/>
            <p:cNvSpPr/>
            <p:nvPr/>
          </p:nvSpPr>
          <p:spPr>
            <a:xfrm>
              <a:off x="2009934" y="2001728"/>
              <a:ext cx="576050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897" name="Shape 897"/>
            <p:cNvSpPr/>
            <p:nvPr/>
          </p:nvSpPr>
          <p:spPr>
            <a:xfrm>
              <a:off x="6281739" y="1819578"/>
              <a:ext cx="670835" cy="351447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000">
                  <a:uFill>
                    <a:solidFill/>
                  </a:uFill>
                </a:rPr>
                <a:t>Steuer-werk</a:t>
              </a:r>
            </a:p>
          </p:txBody>
        </p:sp>
        <p:sp>
          <p:nvSpPr>
            <p:cNvPr id="898" name="Shape 898"/>
            <p:cNvSpPr/>
            <p:nvPr/>
          </p:nvSpPr>
          <p:spPr>
            <a:xfrm>
              <a:off x="1269940" y="1686305"/>
              <a:ext cx="718510" cy="351446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r" defTabSz="1016000"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increment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r" defTabSz="1016000"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/load</a:t>
              </a:r>
            </a:p>
          </p:txBody>
        </p:sp>
        <p:sp>
          <p:nvSpPr>
            <p:cNvPr id="899" name="Shape 899"/>
            <p:cNvSpPr/>
            <p:nvPr/>
          </p:nvSpPr>
          <p:spPr>
            <a:xfrm>
              <a:off x="3446011" y="2013352"/>
              <a:ext cx="37404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00" name="Shape 900"/>
            <p:cNvSpPr/>
            <p:nvPr/>
          </p:nvSpPr>
          <p:spPr>
            <a:xfrm>
              <a:off x="3822820" y="1876094"/>
              <a:ext cx="1" cy="11663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01" name="Shape 901"/>
            <p:cNvSpPr/>
            <p:nvPr/>
          </p:nvSpPr>
          <p:spPr>
            <a:xfrm>
              <a:off x="2903675" y="1559512"/>
              <a:ext cx="1" cy="34161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908" name="Group 908"/>
            <p:cNvGrpSpPr/>
            <p:nvPr/>
          </p:nvGrpSpPr>
          <p:grpSpPr>
            <a:xfrm>
              <a:off x="5917686" y="2312838"/>
              <a:ext cx="1710244" cy="887820"/>
              <a:chOff x="0" y="0"/>
              <a:chExt cx="1710242" cy="887819"/>
            </a:xfrm>
          </p:grpSpPr>
          <p:sp>
            <p:nvSpPr>
              <p:cNvPr id="902" name="Shape 902"/>
              <p:cNvSpPr/>
              <p:nvPr/>
            </p:nvSpPr>
            <p:spPr>
              <a:xfrm>
                <a:off x="0" y="0"/>
                <a:ext cx="1710243" cy="88782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903" name="Shape 903"/>
              <p:cNvSpPr/>
              <p:nvPr/>
            </p:nvSpPr>
            <p:spPr>
              <a:xfrm flipH="1" flipV="1">
                <a:off x="126027" y="561353"/>
                <a:ext cx="534115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ysDot"/>
                <a:miter lim="400000"/>
                <a:headEnd type="stealth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904" name="Shape 904"/>
              <p:cNvSpPr/>
              <p:nvPr/>
            </p:nvSpPr>
            <p:spPr>
              <a:xfrm flipH="1" flipV="1">
                <a:off x="126027" y="335984"/>
                <a:ext cx="539566" cy="1"/>
              </a:xfrm>
              <a:prstGeom prst="line">
                <a:avLst/>
              </a:prstGeom>
              <a:noFill/>
              <a:ln w="25400" cap="flat">
                <a:solidFill>
                  <a:srgbClr val="DE6A1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905" name="Shape 905"/>
              <p:cNvSpPr/>
              <p:nvPr/>
            </p:nvSpPr>
            <p:spPr>
              <a:xfrm flipH="1" flipV="1">
                <a:off x="126027" y="148996"/>
                <a:ext cx="539566" cy="1"/>
              </a:xfrm>
              <a:prstGeom prst="line">
                <a:avLst/>
              </a:prstGeom>
              <a:noFill/>
              <a:ln w="25400" cap="flat">
                <a:solidFill>
                  <a:srgbClr val="00882B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906" name="Shape 906"/>
              <p:cNvSpPr/>
              <p:nvPr/>
            </p:nvSpPr>
            <p:spPr>
              <a:xfrm>
                <a:off x="733821" y="27255"/>
                <a:ext cx="970956" cy="834164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spAutoFit/>
              </a:bodyPr>
              <a:lstStyle/>
              <a:p>
                <a:pPr lvl="0" algn="l" defTabSz="1016000">
                  <a:lnSpc>
                    <a:spcPct val="150000"/>
                  </a:lnSpc>
                  <a:buClr>
                    <a:srgbClr val="000000"/>
                  </a:buClr>
                  <a:defRPr sz="1800"/>
                </a:pPr>
                <a:r>
                  <a:rPr i="1" sz="1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Programmcode</a:t>
                </a:r>
                <a:endPara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endParaRPr>
              </a:p>
              <a:p>
                <a:pPr lvl="0" algn="l" defTabSz="1016000">
                  <a:lnSpc>
                    <a:spcPct val="150000"/>
                  </a:lnSpc>
                  <a:buClr>
                    <a:srgbClr val="000000"/>
                  </a:buClr>
                  <a:defRPr sz="1800"/>
                </a:pPr>
                <a:r>
                  <a:rPr i="1" sz="1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Daten</a:t>
                </a:r>
                <a:endPara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endParaRPr>
              </a:p>
              <a:p>
                <a:pPr lvl="0" algn="l" defTabSz="1016000">
                  <a:lnSpc>
                    <a:spcPct val="150000"/>
                  </a:lnSpc>
                  <a:buClr>
                    <a:srgbClr val="000000"/>
                  </a:buClr>
                  <a:defRPr sz="1800"/>
                </a:pPr>
                <a:r>
                  <a:rPr i="1" sz="1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Steuersignale</a:t>
                </a:r>
                <a:endPara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endParaRPr>
              </a:p>
              <a:p>
                <a:pPr lvl="0" algn="l" defTabSz="1016000">
                  <a:lnSpc>
                    <a:spcPct val="150000"/>
                  </a:lnSpc>
                  <a:buClr>
                    <a:srgbClr val="000000"/>
                  </a:buClr>
                  <a:defRPr sz="1800"/>
                </a:pPr>
                <a:r>
                  <a:rPr i="1" sz="1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Daten</a:t>
                </a:r>
              </a:p>
            </p:txBody>
          </p:sp>
          <p:sp>
            <p:nvSpPr>
              <p:cNvPr id="907" name="Shape 907"/>
              <p:cNvSpPr/>
              <p:nvPr/>
            </p:nvSpPr>
            <p:spPr>
              <a:xfrm flipH="1" flipV="1">
                <a:off x="142533" y="761493"/>
                <a:ext cx="534114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sp>
          <p:nvSpPr>
            <p:cNvPr id="909" name="Shape 909"/>
            <p:cNvSpPr/>
            <p:nvPr/>
          </p:nvSpPr>
          <p:spPr>
            <a:xfrm flipH="1">
              <a:off x="6768562" y="1716165"/>
              <a:ext cx="224422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10" name="Shape 910"/>
            <p:cNvSpPr/>
            <p:nvPr/>
          </p:nvSpPr>
          <p:spPr>
            <a:xfrm>
              <a:off x="6763991" y="1728913"/>
              <a:ext cx="1" cy="12192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11" name="Shape 911"/>
            <p:cNvSpPr/>
            <p:nvPr/>
          </p:nvSpPr>
          <p:spPr>
            <a:xfrm>
              <a:off x="5112330" y="1402278"/>
              <a:ext cx="302333" cy="211746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000">
                  <a:uFill>
                    <a:solidFill/>
                  </a:uFill>
                </a:rPr>
                <a:t>Rb</a:t>
              </a:r>
            </a:p>
          </p:txBody>
        </p:sp>
        <p:sp>
          <p:nvSpPr>
            <p:cNvPr id="912" name="Shape 912"/>
            <p:cNvSpPr/>
            <p:nvPr/>
          </p:nvSpPr>
          <p:spPr>
            <a:xfrm>
              <a:off x="27541" y="1156"/>
              <a:ext cx="1104901" cy="249015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i="1" sz="12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200">
                  <a:solidFill>
                    <a:srgbClr val="164F86"/>
                  </a:solidFill>
                  <a:uFill>
                    <a:solidFill/>
                  </a:uFill>
                </a:rPr>
                <a:t>Befehl laden</a:t>
              </a:r>
            </a:p>
          </p:txBody>
        </p:sp>
        <p:sp>
          <p:nvSpPr>
            <p:cNvPr id="913" name="Shape 913"/>
            <p:cNvSpPr/>
            <p:nvPr/>
          </p:nvSpPr>
          <p:spPr>
            <a:xfrm>
              <a:off x="2461878" y="0"/>
              <a:ext cx="1104901" cy="426815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i="1" sz="12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200">
                  <a:solidFill>
                    <a:srgbClr val="164F86"/>
                  </a:solidFill>
                  <a:uFill>
                    <a:solidFill/>
                  </a:uFill>
                </a:rPr>
                <a:t>Befehl dekodieren</a:t>
              </a:r>
            </a:p>
          </p:txBody>
        </p:sp>
        <p:sp>
          <p:nvSpPr>
            <p:cNvPr id="914" name="Shape 914"/>
            <p:cNvSpPr/>
            <p:nvPr/>
          </p:nvSpPr>
          <p:spPr>
            <a:xfrm>
              <a:off x="3970036" y="0"/>
              <a:ext cx="1104901" cy="426815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i="1" sz="12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200">
                  <a:solidFill>
                    <a:srgbClr val="164F86"/>
                  </a:solidFill>
                  <a:uFill>
                    <a:solidFill/>
                  </a:uFill>
                </a:rPr>
                <a:t>Befehl ausführen</a:t>
              </a:r>
            </a:p>
          </p:txBody>
        </p:sp>
        <p:sp>
          <p:nvSpPr>
            <p:cNvPr id="915" name="Shape 915"/>
            <p:cNvSpPr/>
            <p:nvPr/>
          </p:nvSpPr>
          <p:spPr>
            <a:xfrm>
              <a:off x="6784271" y="0"/>
              <a:ext cx="1104901" cy="426815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i="1" sz="1200">
                  <a:solidFill>
                    <a:srgbClr val="164F86"/>
                  </a:solidFill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  <a:uFillTx/>
                </a:defRPr>
              </a:pPr>
              <a:r>
                <a:rPr i="1" sz="1200">
                  <a:solidFill>
                    <a:srgbClr val="164F86"/>
                  </a:solidFill>
                  <a:uFill>
                    <a:solidFill/>
                  </a:uFill>
                </a:rPr>
                <a:t>Register laden bzw. speichern</a:t>
              </a:r>
            </a:p>
          </p:txBody>
        </p:sp>
        <p:sp>
          <p:nvSpPr>
            <p:cNvPr id="916" name="Shape 916"/>
            <p:cNvSpPr/>
            <p:nvPr/>
          </p:nvSpPr>
          <p:spPr>
            <a:xfrm>
              <a:off x="1423370" y="43326"/>
              <a:ext cx="751935" cy="196234"/>
            </a:xfrm>
            <a:prstGeom prst="rightArrow">
              <a:avLst>
                <a:gd name="adj1" fmla="val 62587"/>
                <a:gd name="adj2" fmla="val 173352"/>
              </a:avLst>
            </a:prstGeom>
            <a:solidFill>
              <a:srgbClr val="FFE5A2"/>
            </a:solidFill>
            <a:ln w="6350" cap="flat">
              <a:solidFill>
                <a:srgbClr val="C82506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917" name="Shape 917"/>
            <p:cNvSpPr/>
            <p:nvPr/>
          </p:nvSpPr>
          <p:spPr>
            <a:xfrm>
              <a:off x="3545508" y="43326"/>
              <a:ext cx="601516" cy="196234"/>
            </a:xfrm>
            <a:prstGeom prst="rightArrow">
              <a:avLst>
                <a:gd name="adj1" fmla="val 62587"/>
                <a:gd name="adj2" fmla="val 173352"/>
              </a:avLst>
            </a:prstGeom>
            <a:solidFill>
              <a:srgbClr val="FFE5A2"/>
            </a:solidFill>
            <a:ln w="6350" cap="flat">
              <a:solidFill>
                <a:srgbClr val="C82506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918" name="Shape 918"/>
            <p:cNvSpPr/>
            <p:nvPr/>
          </p:nvSpPr>
          <p:spPr>
            <a:xfrm>
              <a:off x="3449183" y="2313190"/>
              <a:ext cx="58205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19" name="Shape 919"/>
            <p:cNvSpPr/>
            <p:nvPr/>
          </p:nvSpPr>
          <p:spPr>
            <a:xfrm flipV="1">
              <a:off x="4012279" y="2334592"/>
              <a:ext cx="1" cy="26963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20" name="Shape 920"/>
            <p:cNvSpPr/>
            <p:nvPr/>
          </p:nvSpPr>
          <p:spPr>
            <a:xfrm>
              <a:off x="5753375" y="47277"/>
              <a:ext cx="601516" cy="196233"/>
            </a:xfrm>
            <a:prstGeom prst="rightArrow">
              <a:avLst>
                <a:gd name="adj1" fmla="val 62587"/>
                <a:gd name="adj2" fmla="val 173352"/>
              </a:avLst>
            </a:prstGeom>
            <a:solidFill>
              <a:srgbClr val="FFE5A2"/>
            </a:solidFill>
            <a:ln w="6350" cap="flat">
              <a:solidFill>
                <a:srgbClr val="C82506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</p:spTree>
  </p:cSld>
  <p:clrMapOvr>
    <a:masterClrMapping/>
  </p:clrMapOvr>
  <p:transition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Shape 923"/>
          <p:cNvSpPr/>
          <p:nvPr/>
        </p:nvSpPr>
        <p:spPr>
          <a:xfrm>
            <a:off x="926587" y="727175"/>
            <a:ext cx="7834501" cy="2915049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24" name="Shape 924"/>
          <p:cNvSpPr/>
          <p:nvPr/>
        </p:nvSpPr>
        <p:spPr>
          <a:xfrm>
            <a:off x="848356" y="3054183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Mikrocontroller</a:t>
            </a:r>
          </a:p>
        </p:txBody>
      </p:sp>
      <p:sp>
        <p:nvSpPr>
          <p:cNvPr id="925" name="Shape 925"/>
          <p:cNvSpPr/>
          <p:nvPr/>
        </p:nvSpPr>
        <p:spPr>
          <a:xfrm>
            <a:off x="3993563" y="1811736"/>
            <a:ext cx="616148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Opcode, Reg.</a:t>
            </a:r>
          </a:p>
        </p:txBody>
      </p:sp>
      <p:sp>
        <p:nvSpPr>
          <p:cNvPr id="926" name="Shape 926"/>
          <p:cNvSpPr/>
          <p:nvPr/>
        </p:nvSpPr>
        <p:spPr>
          <a:xfrm>
            <a:off x="1861854" y="1704845"/>
            <a:ext cx="374043" cy="1"/>
          </a:xfrm>
          <a:prstGeom prst="line">
            <a:avLst/>
          </a:prstGeom>
          <a:ln w="25400">
            <a:solidFill>
              <a:srgbClr val="00882B">
                <a:alpha val="30337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27" name="Shape 927"/>
          <p:cNvSpPr/>
          <p:nvPr/>
        </p:nvSpPr>
        <p:spPr>
          <a:xfrm flipV="1">
            <a:off x="1857706" y="1118815"/>
            <a:ext cx="1588256" cy="1"/>
          </a:xfrm>
          <a:prstGeom prst="line">
            <a:avLst/>
          </a:prstGeom>
          <a:ln w="25400">
            <a:solidFill>
              <a:srgbClr val="00882B">
                <a:alpha val="3004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28" name="Shape 928"/>
          <p:cNvSpPr/>
          <p:nvPr/>
        </p:nvSpPr>
        <p:spPr>
          <a:xfrm>
            <a:off x="7858639" y="887600"/>
            <a:ext cx="834073" cy="13750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29" name="Shape 929"/>
          <p:cNvSpPr/>
          <p:nvPr/>
        </p:nvSpPr>
        <p:spPr>
          <a:xfrm>
            <a:off x="7931253" y="1789297"/>
            <a:ext cx="688846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443484">
              <a:defRPr sz="1800"/>
            </a:pPr>
            <a:r>
              <a:rPr sz="1358"/>
              <a:t>Daten-</a:t>
            </a:r>
            <a:endParaRPr sz="1358"/>
          </a:p>
          <a:p>
            <a:pPr lvl="0" defTabSz="443484">
              <a:defRPr sz="1800"/>
            </a:pPr>
            <a:r>
              <a:rPr sz="1358"/>
              <a:t>speicher</a:t>
            </a:r>
          </a:p>
        </p:txBody>
      </p:sp>
      <p:grpSp>
        <p:nvGrpSpPr>
          <p:cNvPr id="932" name="Group 932"/>
          <p:cNvGrpSpPr/>
          <p:nvPr/>
        </p:nvGrpSpPr>
        <p:grpSpPr>
          <a:xfrm>
            <a:off x="2117643" y="1577525"/>
            <a:ext cx="817763" cy="247651"/>
            <a:chOff x="0" y="0"/>
            <a:chExt cx="817761" cy="247650"/>
          </a:xfrm>
        </p:grpSpPr>
        <p:sp>
          <p:nvSpPr>
            <p:cNvPr id="930" name="Shape 930"/>
            <p:cNvSpPr/>
            <p:nvPr/>
          </p:nvSpPr>
          <p:spPr>
            <a:xfrm>
              <a:off x="4845" y="10353"/>
              <a:ext cx="812917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931" name="Shape 931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PC</a:t>
              </a:r>
            </a:p>
          </p:txBody>
        </p:sp>
      </p:grpSp>
      <p:grpSp>
        <p:nvGrpSpPr>
          <p:cNvPr id="937" name="Group 937"/>
          <p:cNvGrpSpPr/>
          <p:nvPr/>
        </p:nvGrpSpPr>
        <p:grpSpPr>
          <a:xfrm>
            <a:off x="1000351" y="889983"/>
            <a:ext cx="843231" cy="1375085"/>
            <a:chOff x="0" y="0"/>
            <a:chExt cx="843229" cy="1375084"/>
          </a:xfrm>
        </p:grpSpPr>
        <p:sp>
          <p:nvSpPr>
            <p:cNvPr id="933" name="Shape 933"/>
            <p:cNvSpPr/>
            <p:nvPr/>
          </p:nvSpPr>
          <p:spPr>
            <a:xfrm>
              <a:off x="4579" y="0"/>
              <a:ext cx="834072" cy="13750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934" name="Shape 934"/>
            <p:cNvSpPr/>
            <p:nvPr/>
          </p:nvSpPr>
          <p:spPr>
            <a:xfrm>
              <a:off x="0" y="883432"/>
              <a:ext cx="843230" cy="48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29768">
                <a:defRPr sz="1800"/>
              </a:pPr>
              <a:r>
                <a:rPr sz="1316"/>
                <a:t>Programm-</a:t>
              </a:r>
              <a:endParaRPr sz="1316"/>
            </a:p>
            <a:p>
              <a:pPr lvl="0" defTabSz="429768">
                <a:defRPr sz="1800"/>
              </a:pPr>
              <a:r>
                <a:rPr sz="1316"/>
                <a:t>speicher</a:t>
              </a:r>
            </a:p>
          </p:txBody>
        </p:sp>
        <p:sp>
          <p:nvSpPr>
            <p:cNvPr id="935" name="Shape 935"/>
            <p:cNvSpPr/>
            <p:nvPr/>
          </p:nvSpPr>
          <p:spPr>
            <a:xfrm>
              <a:off x="543998" y="639311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936" name="Shape 936"/>
            <p:cNvSpPr/>
            <p:nvPr/>
          </p:nvSpPr>
          <p:spPr>
            <a:xfrm>
              <a:off x="469187" y="85165"/>
              <a:ext cx="37404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</p:grpSp>
      <p:sp>
        <p:nvSpPr>
          <p:cNvPr id="938" name="Shape 938"/>
          <p:cNvSpPr/>
          <p:nvPr/>
        </p:nvSpPr>
        <p:spPr>
          <a:xfrm>
            <a:off x="3466437" y="894733"/>
            <a:ext cx="834073" cy="88782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39" name="Shape 939"/>
          <p:cNvSpPr/>
          <p:nvPr/>
        </p:nvSpPr>
        <p:spPr>
          <a:xfrm>
            <a:off x="3453024" y="1128858"/>
            <a:ext cx="843231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IR &amp; Dekoder</a:t>
            </a:r>
          </a:p>
        </p:txBody>
      </p:sp>
      <p:sp>
        <p:nvSpPr>
          <p:cNvPr id="940" name="Shape 940"/>
          <p:cNvSpPr/>
          <p:nvPr/>
        </p:nvSpPr>
        <p:spPr>
          <a:xfrm>
            <a:off x="4879535" y="892283"/>
            <a:ext cx="834072" cy="13704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41" name="Shape 941"/>
          <p:cNvSpPr/>
          <p:nvPr/>
        </p:nvSpPr>
        <p:spPr>
          <a:xfrm>
            <a:off x="4864282" y="1632100"/>
            <a:ext cx="843231" cy="624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Register-Block</a:t>
            </a:r>
          </a:p>
        </p:txBody>
      </p:sp>
      <p:sp>
        <p:nvSpPr>
          <p:cNvPr id="942" name="Shape 942"/>
          <p:cNvSpPr/>
          <p:nvPr/>
        </p:nvSpPr>
        <p:spPr>
          <a:xfrm flipH="1" flipV="1">
            <a:off x="5726197" y="1615177"/>
            <a:ext cx="1613438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43" name="Shape 943"/>
          <p:cNvSpPr/>
          <p:nvPr/>
        </p:nvSpPr>
        <p:spPr>
          <a:xfrm>
            <a:off x="7358335" y="1502296"/>
            <a:ext cx="131283" cy="342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" y="21600"/>
                </a:moveTo>
                <a:lnTo>
                  <a:pt x="21600" y="17697"/>
                </a:lnTo>
                <a:lnTo>
                  <a:pt x="21351" y="4689"/>
                </a:lnTo>
                <a:lnTo>
                  <a:pt x="0" y="0"/>
                </a:lnTo>
                <a:lnTo>
                  <a:pt x="26" y="2160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44" name="Shape 944"/>
          <p:cNvSpPr/>
          <p:nvPr/>
        </p:nvSpPr>
        <p:spPr>
          <a:xfrm flipH="1">
            <a:off x="7477962" y="1672962"/>
            <a:ext cx="374043" cy="1"/>
          </a:xfrm>
          <a:prstGeom prst="line">
            <a:avLst/>
          </a:prstGeom>
          <a:ln w="25400">
            <a:solidFill>
              <a:srgbClr val="DE6A10">
                <a:alpha val="30056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45" name="Shape 945"/>
          <p:cNvSpPr/>
          <p:nvPr/>
        </p:nvSpPr>
        <p:spPr>
          <a:xfrm>
            <a:off x="7865383" y="980470"/>
            <a:ext cx="2794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DI</a:t>
            </a:r>
          </a:p>
        </p:txBody>
      </p:sp>
      <p:sp>
        <p:nvSpPr>
          <p:cNvPr id="946" name="Shape 946"/>
          <p:cNvSpPr/>
          <p:nvPr/>
        </p:nvSpPr>
        <p:spPr>
          <a:xfrm>
            <a:off x="7865402" y="1208677"/>
            <a:ext cx="374044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DO</a:t>
            </a:r>
          </a:p>
        </p:txBody>
      </p:sp>
      <p:sp>
        <p:nvSpPr>
          <p:cNvPr id="947" name="Shape 947"/>
          <p:cNvSpPr/>
          <p:nvPr/>
        </p:nvSpPr>
        <p:spPr>
          <a:xfrm>
            <a:off x="7871079" y="1523654"/>
            <a:ext cx="22442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A</a:t>
            </a:r>
          </a:p>
        </p:txBody>
      </p:sp>
      <p:sp>
        <p:nvSpPr>
          <p:cNvPr id="948" name="Shape 948"/>
          <p:cNvSpPr/>
          <p:nvPr/>
        </p:nvSpPr>
        <p:spPr>
          <a:xfrm>
            <a:off x="5718822" y="1146792"/>
            <a:ext cx="2133468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49" name="Shape 949"/>
          <p:cNvSpPr/>
          <p:nvPr/>
        </p:nvSpPr>
        <p:spPr>
          <a:xfrm flipH="1" flipV="1">
            <a:off x="5738306" y="1375539"/>
            <a:ext cx="2108729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50" name="Shape 950"/>
          <p:cNvSpPr/>
          <p:nvPr/>
        </p:nvSpPr>
        <p:spPr>
          <a:xfrm>
            <a:off x="2946732" y="1701350"/>
            <a:ext cx="520191" cy="1"/>
          </a:xfrm>
          <a:prstGeom prst="line">
            <a:avLst/>
          </a:prstGeom>
          <a:ln w="25400">
            <a:solidFill>
              <a:srgbClr val="00882B">
                <a:alpha val="30493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51" name="Shape 951"/>
          <p:cNvSpPr/>
          <p:nvPr/>
        </p:nvSpPr>
        <p:spPr>
          <a:xfrm flipH="1">
            <a:off x="4323325" y="1136411"/>
            <a:ext cx="539566" cy="1"/>
          </a:xfrm>
          <a:prstGeom prst="line">
            <a:avLst/>
          </a:prstGeom>
          <a:ln w="25400">
            <a:solidFill>
              <a:srgbClr val="DE6A10">
                <a:alpha val="30086"/>
              </a:srgbClr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954" name="Group 954"/>
          <p:cNvGrpSpPr/>
          <p:nvPr/>
        </p:nvGrpSpPr>
        <p:grpSpPr>
          <a:xfrm>
            <a:off x="6225799" y="2060970"/>
            <a:ext cx="838385" cy="247651"/>
            <a:chOff x="0" y="0"/>
            <a:chExt cx="838384" cy="247650"/>
          </a:xfrm>
        </p:grpSpPr>
        <p:sp>
          <p:nvSpPr>
            <p:cNvPr id="952" name="Shape 952"/>
            <p:cNvSpPr/>
            <p:nvPr/>
          </p:nvSpPr>
          <p:spPr>
            <a:xfrm>
              <a:off x="4845" y="10353"/>
              <a:ext cx="833540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953" name="Shape 953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SP</a:t>
              </a:r>
            </a:p>
          </p:txBody>
        </p:sp>
      </p:grpSp>
      <p:sp>
        <p:nvSpPr>
          <p:cNvPr id="955" name="Shape 955"/>
          <p:cNvSpPr/>
          <p:nvPr/>
        </p:nvSpPr>
        <p:spPr>
          <a:xfrm>
            <a:off x="4745434" y="2845291"/>
            <a:ext cx="1079621" cy="35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956" name="Shape 956"/>
          <p:cNvSpPr/>
          <p:nvPr/>
        </p:nvSpPr>
        <p:spPr>
          <a:xfrm>
            <a:off x="5526459" y="2264005"/>
            <a:ext cx="1" cy="58420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57" name="Shape 957"/>
          <p:cNvSpPr/>
          <p:nvPr/>
        </p:nvSpPr>
        <p:spPr>
          <a:xfrm>
            <a:off x="5072329" y="2264005"/>
            <a:ext cx="1" cy="584201"/>
          </a:xfrm>
          <a:prstGeom prst="line">
            <a:avLst/>
          </a:prstGeom>
          <a:ln w="25400">
            <a:solidFill>
              <a:srgbClr val="DE6A10">
                <a:alpha val="30231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58" name="Shape 958"/>
          <p:cNvSpPr/>
          <p:nvPr/>
        </p:nvSpPr>
        <p:spPr>
          <a:xfrm flipH="1">
            <a:off x="4667256" y="2111784"/>
            <a:ext cx="224421" cy="1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59" name="Shape 959"/>
          <p:cNvSpPr/>
          <p:nvPr/>
        </p:nvSpPr>
        <p:spPr>
          <a:xfrm>
            <a:off x="5285708" y="3193690"/>
            <a:ext cx="1" cy="249015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60" name="Shape 960"/>
          <p:cNvSpPr/>
          <p:nvPr/>
        </p:nvSpPr>
        <p:spPr>
          <a:xfrm flipH="1">
            <a:off x="5722794" y="2061414"/>
            <a:ext cx="279401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61" name="Shape 961"/>
          <p:cNvSpPr/>
          <p:nvPr/>
        </p:nvSpPr>
        <p:spPr>
          <a:xfrm>
            <a:off x="5989494" y="2062140"/>
            <a:ext cx="1" cy="1387786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62" name="Shape 962"/>
          <p:cNvSpPr/>
          <p:nvPr/>
        </p:nvSpPr>
        <p:spPr>
          <a:xfrm flipH="1">
            <a:off x="5283685" y="3434529"/>
            <a:ext cx="699793" cy="1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63" name="Shape 963"/>
          <p:cNvSpPr/>
          <p:nvPr/>
        </p:nvSpPr>
        <p:spPr>
          <a:xfrm>
            <a:off x="4864093" y="2899724"/>
            <a:ext cx="84323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ALU</a:t>
            </a:r>
          </a:p>
        </p:txBody>
      </p:sp>
      <p:grpSp>
        <p:nvGrpSpPr>
          <p:cNvPr id="968" name="Group 968"/>
          <p:cNvGrpSpPr/>
          <p:nvPr/>
        </p:nvGrpSpPr>
        <p:grpSpPr>
          <a:xfrm>
            <a:off x="3754897" y="2893842"/>
            <a:ext cx="546565" cy="471235"/>
            <a:chOff x="0" y="0"/>
            <a:chExt cx="546564" cy="471233"/>
          </a:xfrm>
        </p:grpSpPr>
        <p:sp>
          <p:nvSpPr>
            <p:cNvPr id="964" name="Shape 964"/>
            <p:cNvSpPr/>
            <p:nvPr/>
          </p:nvSpPr>
          <p:spPr>
            <a:xfrm>
              <a:off x="39074" y="9824"/>
              <a:ext cx="507491" cy="21536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965" name="Shape 965"/>
            <p:cNvSpPr/>
            <p:nvPr/>
          </p:nvSpPr>
          <p:spPr>
            <a:xfrm>
              <a:off x="34476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PSR</a:t>
              </a:r>
            </a:p>
          </p:txBody>
        </p:sp>
        <p:sp>
          <p:nvSpPr>
            <p:cNvPr id="966" name="Shape 966"/>
            <p:cNvSpPr/>
            <p:nvPr/>
          </p:nvSpPr>
          <p:spPr>
            <a:xfrm>
              <a:off x="157852" y="234358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C</a:t>
              </a:r>
            </a:p>
          </p:txBody>
        </p:sp>
        <p:sp>
          <p:nvSpPr>
            <p:cNvPr id="967" name="Shape 967"/>
            <p:cNvSpPr/>
            <p:nvPr/>
          </p:nvSpPr>
          <p:spPr>
            <a:xfrm>
              <a:off x="0" y="236220"/>
              <a:ext cx="224421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Z</a:t>
              </a:r>
            </a:p>
          </p:txBody>
        </p:sp>
      </p:grpSp>
      <p:sp>
        <p:nvSpPr>
          <p:cNvPr id="969" name="Shape 969"/>
          <p:cNvSpPr/>
          <p:nvPr/>
        </p:nvSpPr>
        <p:spPr>
          <a:xfrm>
            <a:off x="4311778" y="3020375"/>
            <a:ext cx="534114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70" name="Shape 970"/>
          <p:cNvSpPr/>
          <p:nvPr/>
        </p:nvSpPr>
        <p:spPr>
          <a:xfrm flipH="1">
            <a:off x="6803070" y="1748735"/>
            <a:ext cx="539565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71" name="Shape 971"/>
          <p:cNvSpPr/>
          <p:nvPr/>
        </p:nvSpPr>
        <p:spPr>
          <a:xfrm>
            <a:off x="6835893" y="1768455"/>
            <a:ext cx="1" cy="300808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974" name="Group 974"/>
          <p:cNvGrpSpPr/>
          <p:nvPr/>
        </p:nvGrpSpPr>
        <p:grpSpPr>
          <a:xfrm>
            <a:off x="3459374" y="2121325"/>
            <a:ext cx="836881" cy="511551"/>
            <a:chOff x="0" y="0"/>
            <a:chExt cx="836879" cy="511549"/>
          </a:xfrm>
        </p:grpSpPr>
        <p:sp>
          <p:nvSpPr>
            <p:cNvPr id="972" name="Shape 972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973" name="Shape 973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Steuer-werk</a:t>
              </a:r>
            </a:p>
          </p:txBody>
        </p:sp>
      </p:grpSp>
      <p:sp>
        <p:nvSpPr>
          <p:cNvPr id="975" name="Shape 975"/>
          <p:cNvSpPr/>
          <p:nvPr/>
        </p:nvSpPr>
        <p:spPr>
          <a:xfrm>
            <a:off x="4028179" y="2628543"/>
            <a:ext cx="1" cy="26963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76" name="Shape 976"/>
          <p:cNvSpPr/>
          <p:nvPr/>
        </p:nvSpPr>
        <p:spPr>
          <a:xfrm flipV="1">
            <a:off x="3988591" y="1787619"/>
            <a:ext cx="1" cy="362998"/>
          </a:xfrm>
          <a:prstGeom prst="line">
            <a:avLst/>
          </a:prstGeom>
          <a:ln w="254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77" name="Shape 977"/>
          <p:cNvSpPr/>
          <p:nvPr/>
        </p:nvSpPr>
        <p:spPr>
          <a:xfrm>
            <a:off x="4325500" y="926750"/>
            <a:ext cx="513785" cy="2117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K</a:t>
            </a:r>
          </a:p>
        </p:txBody>
      </p:sp>
      <p:sp>
        <p:nvSpPr>
          <p:cNvPr id="978" name="Shape 978"/>
          <p:cNvSpPr/>
          <p:nvPr/>
        </p:nvSpPr>
        <p:spPr>
          <a:xfrm>
            <a:off x="4751156" y="2341372"/>
            <a:ext cx="302333" cy="2117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Rs</a:t>
            </a:r>
          </a:p>
        </p:txBody>
      </p:sp>
      <p:sp>
        <p:nvSpPr>
          <p:cNvPr id="979" name="Shape 979"/>
          <p:cNvSpPr/>
          <p:nvPr/>
        </p:nvSpPr>
        <p:spPr>
          <a:xfrm>
            <a:off x="5223174" y="2342252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980" name="Shape 980"/>
          <p:cNvSpPr/>
          <p:nvPr/>
        </p:nvSpPr>
        <p:spPr>
          <a:xfrm>
            <a:off x="4989822" y="3243345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981" name="Shape 981"/>
          <p:cNvSpPr/>
          <p:nvPr/>
        </p:nvSpPr>
        <p:spPr>
          <a:xfrm>
            <a:off x="2858290" y="1835778"/>
            <a:ext cx="1" cy="38980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82" name="Shape 982"/>
          <p:cNvSpPr/>
          <p:nvPr/>
        </p:nvSpPr>
        <p:spPr>
          <a:xfrm>
            <a:off x="2858290" y="2242534"/>
            <a:ext cx="576050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83" name="Shape 983"/>
          <p:cNvSpPr/>
          <p:nvPr/>
        </p:nvSpPr>
        <p:spPr>
          <a:xfrm>
            <a:off x="7442127" y="1808998"/>
            <a:ext cx="1" cy="24901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84" name="Shape 984"/>
          <p:cNvSpPr/>
          <p:nvPr/>
        </p:nvSpPr>
        <p:spPr>
          <a:xfrm>
            <a:off x="7130095" y="2060385"/>
            <a:ext cx="670835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Steuer-werk</a:t>
            </a:r>
          </a:p>
        </p:txBody>
      </p:sp>
      <p:sp>
        <p:nvSpPr>
          <p:cNvPr id="985" name="Shape 985"/>
          <p:cNvSpPr/>
          <p:nvPr/>
        </p:nvSpPr>
        <p:spPr>
          <a:xfrm>
            <a:off x="2118296" y="1927112"/>
            <a:ext cx="718510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increment</a:t>
            </a:r>
            <a:endParaRPr i="1" sz="1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/load</a:t>
            </a:r>
          </a:p>
        </p:txBody>
      </p:sp>
      <p:sp>
        <p:nvSpPr>
          <p:cNvPr id="986" name="Shape 986"/>
          <p:cNvSpPr/>
          <p:nvPr/>
        </p:nvSpPr>
        <p:spPr>
          <a:xfrm>
            <a:off x="4294367" y="2254159"/>
            <a:ext cx="374044" cy="1"/>
          </a:xfrm>
          <a:prstGeom prst="line">
            <a:avLst/>
          </a:prstGeom>
          <a:ln w="12700">
            <a:solidFill>
              <a:srgbClr val="C82506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87" name="Shape 987"/>
          <p:cNvSpPr/>
          <p:nvPr/>
        </p:nvSpPr>
        <p:spPr>
          <a:xfrm>
            <a:off x="4671176" y="2116900"/>
            <a:ext cx="1" cy="135599"/>
          </a:xfrm>
          <a:prstGeom prst="line">
            <a:avLst/>
          </a:prstGeom>
          <a:ln w="12700">
            <a:solidFill>
              <a:srgbClr val="C82506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88" name="Shape 988"/>
          <p:cNvSpPr/>
          <p:nvPr/>
        </p:nvSpPr>
        <p:spPr>
          <a:xfrm>
            <a:off x="3752031" y="1800319"/>
            <a:ext cx="1" cy="341616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995" name="Group 995"/>
          <p:cNvGrpSpPr/>
          <p:nvPr/>
        </p:nvGrpSpPr>
        <p:grpSpPr>
          <a:xfrm>
            <a:off x="6766042" y="2553644"/>
            <a:ext cx="1710244" cy="887821"/>
            <a:chOff x="0" y="0"/>
            <a:chExt cx="1710242" cy="887819"/>
          </a:xfrm>
        </p:grpSpPr>
        <p:sp>
          <p:nvSpPr>
            <p:cNvPr id="989" name="Shape 989"/>
            <p:cNvSpPr/>
            <p:nvPr/>
          </p:nvSpPr>
          <p:spPr>
            <a:xfrm>
              <a:off x="0" y="0"/>
              <a:ext cx="1710243" cy="88782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990" name="Shape 990"/>
            <p:cNvSpPr/>
            <p:nvPr/>
          </p:nvSpPr>
          <p:spPr>
            <a:xfrm flipH="1" flipV="1">
              <a:off x="126027" y="561353"/>
              <a:ext cx="5341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91" name="Shape 991"/>
            <p:cNvSpPr/>
            <p:nvPr/>
          </p:nvSpPr>
          <p:spPr>
            <a:xfrm flipH="1" flipV="1">
              <a:off x="126027" y="335984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92" name="Shape 992"/>
            <p:cNvSpPr/>
            <p:nvPr/>
          </p:nvSpPr>
          <p:spPr>
            <a:xfrm flipH="1" flipV="1">
              <a:off x="126027" y="148996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993" name="Shape 993"/>
            <p:cNvSpPr/>
            <p:nvPr/>
          </p:nvSpPr>
          <p:spPr>
            <a:xfrm>
              <a:off x="733821" y="27255"/>
              <a:ext cx="970956" cy="83416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Programmcode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Steuersignale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</a:p>
          </p:txBody>
        </p:sp>
        <p:sp>
          <p:nvSpPr>
            <p:cNvPr id="994" name="Shape 994"/>
            <p:cNvSpPr/>
            <p:nvPr/>
          </p:nvSpPr>
          <p:spPr>
            <a:xfrm flipH="1" flipV="1">
              <a:off x="142533" y="761493"/>
              <a:ext cx="53411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996" name="Shape 996"/>
          <p:cNvSpPr/>
          <p:nvPr/>
        </p:nvSpPr>
        <p:spPr>
          <a:xfrm flipH="1">
            <a:off x="7616918" y="1956972"/>
            <a:ext cx="224422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97" name="Shape 997"/>
          <p:cNvSpPr/>
          <p:nvPr/>
        </p:nvSpPr>
        <p:spPr>
          <a:xfrm>
            <a:off x="7612347" y="1969720"/>
            <a:ext cx="1" cy="12192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98" name="Shape 998"/>
          <p:cNvSpPr/>
          <p:nvPr/>
        </p:nvSpPr>
        <p:spPr>
          <a:xfrm>
            <a:off x="6225799" y="1619809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Rb</a:t>
            </a:r>
          </a:p>
        </p:txBody>
      </p:sp>
      <p:sp>
        <p:nvSpPr>
          <p:cNvPr id="999" name="Shape 999"/>
          <p:cNvSpPr/>
          <p:nvPr/>
        </p:nvSpPr>
        <p:spPr>
          <a:xfrm>
            <a:off x="7062809" y="2184699"/>
            <a:ext cx="144019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00" name="Shape 1000"/>
          <p:cNvSpPr/>
          <p:nvPr/>
        </p:nvSpPr>
        <p:spPr>
          <a:xfrm>
            <a:off x="4297539" y="2553997"/>
            <a:ext cx="582054" cy="1"/>
          </a:xfrm>
          <a:prstGeom prst="line">
            <a:avLst/>
          </a:prstGeom>
          <a:ln w="12700">
            <a:solidFill>
              <a:srgbClr val="C82506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01" name="Shape 1001"/>
          <p:cNvSpPr/>
          <p:nvPr/>
        </p:nvSpPr>
        <p:spPr>
          <a:xfrm flipV="1">
            <a:off x="4860635" y="2575398"/>
            <a:ext cx="1" cy="269633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02" name="Shape 1002"/>
          <p:cNvSpPr/>
          <p:nvPr/>
        </p:nvSpPr>
        <p:spPr>
          <a:xfrm>
            <a:off x="957974" y="4151667"/>
            <a:ext cx="7834501" cy="2915049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03" name="Shape 1003"/>
          <p:cNvSpPr/>
          <p:nvPr/>
        </p:nvSpPr>
        <p:spPr>
          <a:xfrm>
            <a:off x="879743" y="6478675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Mikrocontroller</a:t>
            </a:r>
          </a:p>
        </p:txBody>
      </p:sp>
      <p:sp>
        <p:nvSpPr>
          <p:cNvPr id="1004" name="Shape 1004"/>
          <p:cNvSpPr/>
          <p:nvPr/>
        </p:nvSpPr>
        <p:spPr>
          <a:xfrm>
            <a:off x="4024950" y="5236228"/>
            <a:ext cx="616148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Opcode, Reg.</a:t>
            </a:r>
          </a:p>
        </p:txBody>
      </p:sp>
      <p:sp>
        <p:nvSpPr>
          <p:cNvPr id="1005" name="Shape 1005"/>
          <p:cNvSpPr/>
          <p:nvPr/>
        </p:nvSpPr>
        <p:spPr>
          <a:xfrm>
            <a:off x="1893241" y="5129337"/>
            <a:ext cx="374043" cy="1"/>
          </a:xfrm>
          <a:prstGeom prst="line">
            <a:avLst/>
          </a:prstGeom>
          <a:ln w="25400">
            <a:solidFill>
              <a:srgbClr val="00882B">
                <a:alpha val="30337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06" name="Shape 1006"/>
          <p:cNvSpPr/>
          <p:nvPr/>
        </p:nvSpPr>
        <p:spPr>
          <a:xfrm>
            <a:off x="1889093" y="4543307"/>
            <a:ext cx="1588257" cy="1"/>
          </a:xfrm>
          <a:prstGeom prst="line">
            <a:avLst/>
          </a:prstGeom>
          <a:ln w="25400">
            <a:solidFill>
              <a:srgbClr val="00882B">
                <a:alpha val="3004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07" name="Shape 1007"/>
          <p:cNvSpPr/>
          <p:nvPr/>
        </p:nvSpPr>
        <p:spPr>
          <a:xfrm>
            <a:off x="7890026" y="4312092"/>
            <a:ext cx="834073" cy="13750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08" name="Shape 1008"/>
          <p:cNvSpPr/>
          <p:nvPr/>
        </p:nvSpPr>
        <p:spPr>
          <a:xfrm>
            <a:off x="7962640" y="5213789"/>
            <a:ext cx="688846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443484">
              <a:defRPr sz="1800"/>
            </a:pPr>
            <a:r>
              <a:rPr sz="1358"/>
              <a:t>Daten-</a:t>
            </a:r>
            <a:endParaRPr sz="1358"/>
          </a:p>
          <a:p>
            <a:pPr lvl="0" defTabSz="443484">
              <a:defRPr sz="1800"/>
            </a:pPr>
            <a:r>
              <a:rPr sz="1358"/>
              <a:t>speicher</a:t>
            </a:r>
          </a:p>
        </p:txBody>
      </p:sp>
      <p:grpSp>
        <p:nvGrpSpPr>
          <p:cNvPr id="1011" name="Group 1011"/>
          <p:cNvGrpSpPr/>
          <p:nvPr/>
        </p:nvGrpSpPr>
        <p:grpSpPr>
          <a:xfrm>
            <a:off x="2149030" y="5002017"/>
            <a:ext cx="817763" cy="247651"/>
            <a:chOff x="0" y="0"/>
            <a:chExt cx="817761" cy="247650"/>
          </a:xfrm>
        </p:grpSpPr>
        <p:sp>
          <p:nvSpPr>
            <p:cNvPr id="1009" name="Shape 1009"/>
            <p:cNvSpPr/>
            <p:nvPr/>
          </p:nvSpPr>
          <p:spPr>
            <a:xfrm>
              <a:off x="4845" y="10353"/>
              <a:ext cx="812917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10" name="Shape 1010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PC</a:t>
              </a:r>
            </a:p>
          </p:txBody>
        </p:sp>
      </p:grpSp>
      <p:grpSp>
        <p:nvGrpSpPr>
          <p:cNvPr id="1016" name="Group 1016"/>
          <p:cNvGrpSpPr/>
          <p:nvPr/>
        </p:nvGrpSpPr>
        <p:grpSpPr>
          <a:xfrm>
            <a:off x="1031738" y="4314475"/>
            <a:ext cx="843231" cy="1375085"/>
            <a:chOff x="0" y="0"/>
            <a:chExt cx="843229" cy="1375084"/>
          </a:xfrm>
        </p:grpSpPr>
        <p:sp>
          <p:nvSpPr>
            <p:cNvPr id="1012" name="Shape 1012"/>
            <p:cNvSpPr/>
            <p:nvPr/>
          </p:nvSpPr>
          <p:spPr>
            <a:xfrm>
              <a:off x="4579" y="0"/>
              <a:ext cx="834072" cy="13750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13" name="Shape 1013"/>
            <p:cNvSpPr/>
            <p:nvPr/>
          </p:nvSpPr>
          <p:spPr>
            <a:xfrm>
              <a:off x="0" y="883432"/>
              <a:ext cx="843230" cy="48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29768">
                <a:defRPr sz="1800"/>
              </a:pPr>
              <a:r>
                <a:rPr sz="1316"/>
                <a:t>Programm-</a:t>
              </a:r>
              <a:endParaRPr sz="1316"/>
            </a:p>
            <a:p>
              <a:pPr lvl="0" defTabSz="429768">
                <a:defRPr sz="1800"/>
              </a:pPr>
              <a:r>
                <a:rPr sz="1316"/>
                <a:t>speicher</a:t>
              </a:r>
            </a:p>
          </p:txBody>
        </p:sp>
        <p:sp>
          <p:nvSpPr>
            <p:cNvPr id="1014" name="Shape 1014"/>
            <p:cNvSpPr/>
            <p:nvPr/>
          </p:nvSpPr>
          <p:spPr>
            <a:xfrm>
              <a:off x="543998" y="639311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1015" name="Shape 1015"/>
            <p:cNvSpPr/>
            <p:nvPr/>
          </p:nvSpPr>
          <p:spPr>
            <a:xfrm>
              <a:off x="469187" y="85165"/>
              <a:ext cx="37404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</p:grpSp>
      <p:sp>
        <p:nvSpPr>
          <p:cNvPr id="1017" name="Shape 1017"/>
          <p:cNvSpPr/>
          <p:nvPr/>
        </p:nvSpPr>
        <p:spPr>
          <a:xfrm>
            <a:off x="3497824" y="4319225"/>
            <a:ext cx="834073" cy="88782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18" name="Shape 1018"/>
          <p:cNvSpPr/>
          <p:nvPr/>
        </p:nvSpPr>
        <p:spPr>
          <a:xfrm>
            <a:off x="3484412" y="4553350"/>
            <a:ext cx="843230" cy="470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IR &amp; Dekoder</a:t>
            </a:r>
          </a:p>
        </p:txBody>
      </p:sp>
      <p:sp>
        <p:nvSpPr>
          <p:cNvPr id="1019" name="Shape 1019"/>
          <p:cNvSpPr/>
          <p:nvPr/>
        </p:nvSpPr>
        <p:spPr>
          <a:xfrm>
            <a:off x="4910922" y="4316775"/>
            <a:ext cx="834072" cy="13704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20" name="Shape 1020"/>
          <p:cNvSpPr/>
          <p:nvPr/>
        </p:nvSpPr>
        <p:spPr>
          <a:xfrm>
            <a:off x="4895669" y="5056592"/>
            <a:ext cx="843231" cy="624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Register-Block</a:t>
            </a:r>
          </a:p>
        </p:txBody>
      </p:sp>
      <p:sp>
        <p:nvSpPr>
          <p:cNvPr id="1021" name="Shape 1021"/>
          <p:cNvSpPr/>
          <p:nvPr/>
        </p:nvSpPr>
        <p:spPr>
          <a:xfrm flipH="1">
            <a:off x="5757584" y="5039669"/>
            <a:ext cx="1613438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22" name="Shape 1022"/>
          <p:cNvSpPr/>
          <p:nvPr/>
        </p:nvSpPr>
        <p:spPr>
          <a:xfrm>
            <a:off x="7389722" y="4926788"/>
            <a:ext cx="131283" cy="342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" y="21600"/>
                </a:moveTo>
                <a:lnTo>
                  <a:pt x="21600" y="17697"/>
                </a:lnTo>
                <a:lnTo>
                  <a:pt x="21351" y="4689"/>
                </a:lnTo>
                <a:lnTo>
                  <a:pt x="0" y="0"/>
                </a:lnTo>
                <a:lnTo>
                  <a:pt x="26" y="2160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23" name="Shape 1023"/>
          <p:cNvSpPr/>
          <p:nvPr/>
        </p:nvSpPr>
        <p:spPr>
          <a:xfrm flipH="1">
            <a:off x="7509349" y="5097453"/>
            <a:ext cx="374043" cy="1"/>
          </a:xfrm>
          <a:prstGeom prst="line">
            <a:avLst/>
          </a:prstGeom>
          <a:ln w="25400">
            <a:solidFill>
              <a:srgbClr val="DE6A10">
                <a:alpha val="30056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24" name="Shape 1024"/>
          <p:cNvSpPr/>
          <p:nvPr/>
        </p:nvSpPr>
        <p:spPr>
          <a:xfrm>
            <a:off x="7896770" y="4404962"/>
            <a:ext cx="2794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DI</a:t>
            </a:r>
          </a:p>
        </p:txBody>
      </p:sp>
      <p:sp>
        <p:nvSpPr>
          <p:cNvPr id="1025" name="Shape 1025"/>
          <p:cNvSpPr/>
          <p:nvPr/>
        </p:nvSpPr>
        <p:spPr>
          <a:xfrm>
            <a:off x="7896790" y="4633169"/>
            <a:ext cx="374043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DO</a:t>
            </a:r>
          </a:p>
        </p:txBody>
      </p:sp>
      <p:sp>
        <p:nvSpPr>
          <p:cNvPr id="1026" name="Shape 1026"/>
          <p:cNvSpPr/>
          <p:nvPr/>
        </p:nvSpPr>
        <p:spPr>
          <a:xfrm>
            <a:off x="7902466" y="4948146"/>
            <a:ext cx="22442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A</a:t>
            </a:r>
          </a:p>
        </p:txBody>
      </p:sp>
      <p:sp>
        <p:nvSpPr>
          <p:cNvPr id="1027" name="Shape 1027"/>
          <p:cNvSpPr/>
          <p:nvPr/>
        </p:nvSpPr>
        <p:spPr>
          <a:xfrm>
            <a:off x="5750209" y="4571284"/>
            <a:ext cx="2133468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28" name="Shape 1028"/>
          <p:cNvSpPr/>
          <p:nvPr/>
        </p:nvSpPr>
        <p:spPr>
          <a:xfrm flipH="1">
            <a:off x="5769693" y="4800031"/>
            <a:ext cx="2108729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29" name="Shape 1029"/>
          <p:cNvSpPr/>
          <p:nvPr/>
        </p:nvSpPr>
        <p:spPr>
          <a:xfrm>
            <a:off x="2978119" y="5125842"/>
            <a:ext cx="520191" cy="1"/>
          </a:xfrm>
          <a:prstGeom prst="line">
            <a:avLst/>
          </a:prstGeom>
          <a:ln w="25400">
            <a:solidFill>
              <a:srgbClr val="00882B">
                <a:alpha val="30493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30" name="Shape 1030"/>
          <p:cNvSpPr/>
          <p:nvPr/>
        </p:nvSpPr>
        <p:spPr>
          <a:xfrm flipH="1">
            <a:off x="4354712" y="4560903"/>
            <a:ext cx="539566" cy="1"/>
          </a:xfrm>
          <a:prstGeom prst="line">
            <a:avLst/>
          </a:prstGeom>
          <a:ln w="25400">
            <a:solidFill>
              <a:srgbClr val="DE6A10">
                <a:alpha val="30086"/>
              </a:srgbClr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033" name="Group 1033"/>
          <p:cNvGrpSpPr/>
          <p:nvPr/>
        </p:nvGrpSpPr>
        <p:grpSpPr>
          <a:xfrm>
            <a:off x="6257187" y="5485462"/>
            <a:ext cx="838385" cy="247651"/>
            <a:chOff x="0" y="0"/>
            <a:chExt cx="838384" cy="247650"/>
          </a:xfrm>
        </p:grpSpPr>
        <p:sp>
          <p:nvSpPr>
            <p:cNvPr id="1031" name="Shape 1031"/>
            <p:cNvSpPr/>
            <p:nvPr/>
          </p:nvSpPr>
          <p:spPr>
            <a:xfrm>
              <a:off x="4845" y="10353"/>
              <a:ext cx="833540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32" name="Shape 1032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SP</a:t>
              </a:r>
            </a:p>
          </p:txBody>
        </p:sp>
      </p:grpSp>
      <p:sp>
        <p:nvSpPr>
          <p:cNvPr id="1034" name="Shape 1034"/>
          <p:cNvSpPr/>
          <p:nvPr/>
        </p:nvSpPr>
        <p:spPr>
          <a:xfrm>
            <a:off x="4776821" y="6269783"/>
            <a:ext cx="1079621" cy="350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35" name="Shape 1035"/>
          <p:cNvSpPr/>
          <p:nvPr/>
        </p:nvSpPr>
        <p:spPr>
          <a:xfrm>
            <a:off x="5557847" y="5688496"/>
            <a:ext cx="1" cy="58420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36" name="Shape 1036"/>
          <p:cNvSpPr/>
          <p:nvPr/>
        </p:nvSpPr>
        <p:spPr>
          <a:xfrm>
            <a:off x="5103717" y="5688496"/>
            <a:ext cx="1" cy="58420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37" name="Shape 1037"/>
          <p:cNvSpPr/>
          <p:nvPr/>
        </p:nvSpPr>
        <p:spPr>
          <a:xfrm flipH="1">
            <a:off x="4698643" y="5536276"/>
            <a:ext cx="224422" cy="1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38" name="Shape 1038"/>
          <p:cNvSpPr/>
          <p:nvPr/>
        </p:nvSpPr>
        <p:spPr>
          <a:xfrm>
            <a:off x="5317095" y="6618182"/>
            <a:ext cx="1" cy="249016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39" name="Shape 1039"/>
          <p:cNvSpPr/>
          <p:nvPr/>
        </p:nvSpPr>
        <p:spPr>
          <a:xfrm flipH="1">
            <a:off x="5754181" y="5485906"/>
            <a:ext cx="279401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40" name="Shape 1040"/>
          <p:cNvSpPr/>
          <p:nvPr/>
        </p:nvSpPr>
        <p:spPr>
          <a:xfrm>
            <a:off x="6020881" y="5486632"/>
            <a:ext cx="1" cy="1387785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41" name="Shape 1041"/>
          <p:cNvSpPr/>
          <p:nvPr/>
        </p:nvSpPr>
        <p:spPr>
          <a:xfrm flipH="1">
            <a:off x="5315072" y="6859021"/>
            <a:ext cx="699793" cy="1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42" name="Shape 1042"/>
          <p:cNvSpPr/>
          <p:nvPr/>
        </p:nvSpPr>
        <p:spPr>
          <a:xfrm>
            <a:off x="4895481" y="6324216"/>
            <a:ext cx="84323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ALU</a:t>
            </a:r>
          </a:p>
        </p:txBody>
      </p:sp>
      <p:grpSp>
        <p:nvGrpSpPr>
          <p:cNvPr id="1047" name="Group 1047"/>
          <p:cNvGrpSpPr/>
          <p:nvPr/>
        </p:nvGrpSpPr>
        <p:grpSpPr>
          <a:xfrm>
            <a:off x="3786284" y="6318334"/>
            <a:ext cx="546566" cy="471235"/>
            <a:chOff x="0" y="0"/>
            <a:chExt cx="546564" cy="471233"/>
          </a:xfrm>
        </p:grpSpPr>
        <p:sp>
          <p:nvSpPr>
            <p:cNvPr id="1043" name="Shape 1043"/>
            <p:cNvSpPr/>
            <p:nvPr/>
          </p:nvSpPr>
          <p:spPr>
            <a:xfrm>
              <a:off x="39074" y="9824"/>
              <a:ext cx="507491" cy="21536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44" name="Shape 1044"/>
            <p:cNvSpPr/>
            <p:nvPr/>
          </p:nvSpPr>
          <p:spPr>
            <a:xfrm>
              <a:off x="34476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PSR</a:t>
              </a:r>
            </a:p>
          </p:txBody>
        </p:sp>
        <p:sp>
          <p:nvSpPr>
            <p:cNvPr id="1045" name="Shape 1045"/>
            <p:cNvSpPr/>
            <p:nvPr/>
          </p:nvSpPr>
          <p:spPr>
            <a:xfrm>
              <a:off x="157852" y="234358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C</a:t>
              </a:r>
            </a:p>
          </p:txBody>
        </p:sp>
        <p:sp>
          <p:nvSpPr>
            <p:cNvPr id="1046" name="Shape 1046"/>
            <p:cNvSpPr/>
            <p:nvPr/>
          </p:nvSpPr>
          <p:spPr>
            <a:xfrm>
              <a:off x="0" y="236220"/>
              <a:ext cx="224421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Z</a:t>
              </a:r>
            </a:p>
          </p:txBody>
        </p:sp>
      </p:grpSp>
      <p:sp>
        <p:nvSpPr>
          <p:cNvPr id="1048" name="Shape 1048"/>
          <p:cNvSpPr/>
          <p:nvPr/>
        </p:nvSpPr>
        <p:spPr>
          <a:xfrm>
            <a:off x="4343165" y="6444867"/>
            <a:ext cx="534114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49" name="Shape 1049"/>
          <p:cNvSpPr/>
          <p:nvPr/>
        </p:nvSpPr>
        <p:spPr>
          <a:xfrm flipH="1">
            <a:off x="6834457" y="5173226"/>
            <a:ext cx="539565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50" name="Shape 1050"/>
          <p:cNvSpPr/>
          <p:nvPr/>
        </p:nvSpPr>
        <p:spPr>
          <a:xfrm>
            <a:off x="6867280" y="5192947"/>
            <a:ext cx="1" cy="300808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053" name="Group 1053"/>
          <p:cNvGrpSpPr/>
          <p:nvPr/>
        </p:nvGrpSpPr>
        <p:grpSpPr>
          <a:xfrm>
            <a:off x="3490762" y="5545817"/>
            <a:ext cx="836880" cy="511551"/>
            <a:chOff x="0" y="0"/>
            <a:chExt cx="836879" cy="511549"/>
          </a:xfrm>
        </p:grpSpPr>
        <p:sp>
          <p:nvSpPr>
            <p:cNvPr id="1051" name="Shape 1051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52" name="Shape 1052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Steuer-werk</a:t>
              </a:r>
            </a:p>
          </p:txBody>
        </p:sp>
      </p:grpSp>
      <p:sp>
        <p:nvSpPr>
          <p:cNvPr id="1054" name="Shape 1054"/>
          <p:cNvSpPr/>
          <p:nvPr/>
        </p:nvSpPr>
        <p:spPr>
          <a:xfrm>
            <a:off x="4059566" y="6053035"/>
            <a:ext cx="1" cy="26963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55" name="Shape 1055"/>
          <p:cNvSpPr/>
          <p:nvPr/>
        </p:nvSpPr>
        <p:spPr>
          <a:xfrm flipV="1">
            <a:off x="4019978" y="5212111"/>
            <a:ext cx="1" cy="362998"/>
          </a:xfrm>
          <a:prstGeom prst="line">
            <a:avLst/>
          </a:prstGeom>
          <a:ln w="254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56" name="Shape 1056"/>
          <p:cNvSpPr/>
          <p:nvPr/>
        </p:nvSpPr>
        <p:spPr>
          <a:xfrm>
            <a:off x="4356887" y="4351242"/>
            <a:ext cx="513785" cy="2117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K</a:t>
            </a:r>
          </a:p>
        </p:txBody>
      </p:sp>
      <p:sp>
        <p:nvSpPr>
          <p:cNvPr id="1057" name="Shape 1057"/>
          <p:cNvSpPr/>
          <p:nvPr/>
        </p:nvSpPr>
        <p:spPr>
          <a:xfrm>
            <a:off x="4782543" y="5765864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Rs</a:t>
            </a:r>
          </a:p>
        </p:txBody>
      </p:sp>
      <p:sp>
        <p:nvSpPr>
          <p:cNvPr id="1058" name="Shape 1058"/>
          <p:cNvSpPr/>
          <p:nvPr/>
        </p:nvSpPr>
        <p:spPr>
          <a:xfrm>
            <a:off x="5254561" y="5766744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1059" name="Shape 1059"/>
          <p:cNvSpPr/>
          <p:nvPr/>
        </p:nvSpPr>
        <p:spPr>
          <a:xfrm>
            <a:off x="5021209" y="6667837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1060" name="Shape 1060"/>
          <p:cNvSpPr/>
          <p:nvPr/>
        </p:nvSpPr>
        <p:spPr>
          <a:xfrm>
            <a:off x="2889678" y="5260269"/>
            <a:ext cx="1" cy="389806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61" name="Shape 1061"/>
          <p:cNvSpPr/>
          <p:nvPr/>
        </p:nvSpPr>
        <p:spPr>
          <a:xfrm>
            <a:off x="2889678" y="5667026"/>
            <a:ext cx="576049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62" name="Shape 1062"/>
          <p:cNvSpPr/>
          <p:nvPr/>
        </p:nvSpPr>
        <p:spPr>
          <a:xfrm>
            <a:off x="7473514" y="5233490"/>
            <a:ext cx="1" cy="24901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63" name="Shape 1063"/>
          <p:cNvSpPr/>
          <p:nvPr/>
        </p:nvSpPr>
        <p:spPr>
          <a:xfrm>
            <a:off x="7161482" y="5484877"/>
            <a:ext cx="670835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Steuer-werk</a:t>
            </a:r>
          </a:p>
        </p:txBody>
      </p:sp>
      <p:sp>
        <p:nvSpPr>
          <p:cNvPr id="1064" name="Shape 1064"/>
          <p:cNvSpPr/>
          <p:nvPr/>
        </p:nvSpPr>
        <p:spPr>
          <a:xfrm>
            <a:off x="2149683" y="5351603"/>
            <a:ext cx="718510" cy="3514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increment</a:t>
            </a:r>
            <a:endParaRPr i="1" sz="1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/load</a:t>
            </a:r>
          </a:p>
        </p:txBody>
      </p:sp>
      <p:sp>
        <p:nvSpPr>
          <p:cNvPr id="1065" name="Shape 1065"/>
          <p:cNvSpPr/>
          <p:nvPr/>
        </p:nvSpPr>
        <p:spPr>
          <a:xfrm>
            <a:off x="4325754" y="5678651"/>
            <a:ext cx="374044" cy="1"/>
          </a:xfrm>
          <a:prstGeom prst="line">
            <a:avLst/>
          </a:prstGeom>
          <a:ln w="12700">
            <a:solidFill>
              <a:srgbClr val="C82506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66" name="Shape 1066"/>
          <p:cNvSpPr/>
          <p:nvPr/>
        </p:nvSpPr>
        <p:spPr>
          <a:xfrm>
            <a:off x="4702564" y="5541392"/>
            <a:ext cx="1" cy="135598"/>
          </a:xfrm>
          <a:prstGeom prst="line">
            <a:avLst/>
          </a:prstGeom>
          <a:ln w="12700">
            <a:solidFill>
              <a:srgbClr val="C82506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67" name="Shape 1067"/>
          <p:cNvSpPr/>
          <p:nvPr/>
        </p:nvSpPr>
        <p:spPr>
          <a:xfrm>
            <a:off x="3783418" y="5224811"/>
            <a:ext cx="1" cy="341616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074" name="Group 1074"/>
          <p:cNvGrpSpPr/>
          <p:nvPr/>
        </p:nvGrpSpPr>
        <p:grpSpPr>
          <a:xfrm>
            <a:off x="6797430" y="5978136"/>
            <a:ext cx="1710243" cy="887821"/>
            <a:chOff x="0" y="0"/>
            <a:chExt cx="1710242" cy="887819"/>
          </a:xfrm>
        </p:grpSpPr>
        <p:sp>
          <p:nvSpPr>
            <p:cNvPr id="1068" name="Shape 1068"/>
            <p:cNvSpPr/>
            <p:nvPr/>
          </p:nvSpPr>
          <p:spPr>
            <a:xfrm>
              <a:off x="0" y="0"/>
              <a:ext cx="1710243" cy="88782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69" name="Shape 1069"/>
            <p:cNvSpPr/>
            <p:nvPr/>
          </p:nvSpPr>
          <p:spPr>
            <a:xfrm flipH="1" flipV="1">
              <a:off x="126027" y="561353"/>
              <a:ext cx="5341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70" name="Shape 1070"/>
            <p:cNvSpPr/>
            <p:nvPr/>
          </p:nvSpPr>
          <p:spPr>
            <a:xfrm flipH="1" flipV="1">
              <a:off x="126027" y="335984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71" name="Shape 1071"/>
            <p:cNvSpPr/>
            <p:nvPr/>
          </p:nvSpPr>
          <p:spPr>
            <a:xfrm flipH="1" flipV="1">
              <a:off x="126027" y="148996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072" name="Shape 1072"/>
            <p:cNvSpPr/>
            <p:nvPr/>
          </p:nvSpPr>
          <p:spPr>
            <a:xfrm>
              <a:off x="733821" y="27255"/>
              <a:ext cx="970956" cy="83416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Programmcode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Steuersignale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</a:p>
          </p:txBody>
        </p:sp>
        <p:sp>
          <p:nvSpPr>
            <p:cNvPr id="1073" name="Shape 1073"/>
            <p:cNvSpPr/>
            <p:nvPr/>
          </p:nvSpPr>
          <p:spPr>
            <a:xfrm flipH="1" flipV="1">
              <a:off x="142533" y="761493"/>
              <a:ext cx="53411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1075" name="Shape 1075"/>
          <p:cNvSpPr/>
          <p:nvPr/>
        </p:nvSpPr>
        <p:spPr>
          <a:xfrm flipH="1">
            <a:off x="7648306" y="5381464"/>
            <a:ext cx="224421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76" name="Shape 1076"/>
          <p:cNvSpPr/>
          <p:nvPr/>
        </p:nvSpPr>
        <p:spPr>
          <a:xfrm>
            <a:off x="7643735" y="5394212"/>
            <a:ext cx="1" cy="12192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77" name="Shape 1077"/>
          <p:cNvSpPr/>
          <p:nvPr/>
        </p:nvSpPr>
        <p:spPr>
          <a:xfrm>
            <a:off x="6257187" y="5044301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Rb</a:t>
            </a:r>
          </a:p>
        </p:txBody>
      </p:sp>
      <p:sp>
        <p:nvSpPr>
          <p:cNvPr id="1078" name="Shape 1078"/>
          <p:cNvSpPr/>
          <p:nvPr/>
        </p:nvSpPr>
        <p:spPr>
          <a:xfrm>
            <a:off x="7094197" y="5609191"/>
            <a:ext cx="144018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79" name="Shape 1079"/>
          <p:cNvSpPr/>
          <p:nvPr/>
        </p:nvSpPr>
        <p:spPr>
          <a:xfrm>
            <a:off x="4328926" y="5978489"/>
            <a:ext cx="582054" cy="1"/>
          </a:xfrm>
          <a:prstGeom prst="line">
            <a:avLst/>
          </a:prstGeom>
          <a:ln w="12700">
            <a:solidFill>
              <a:srgbClr val="C82506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80" name="Shape 1080"/>
          <p:cNvSpPr/>
          <p:nvPr/>
        </p:nvSpPr>
        <p:spPr>
          <a:xfrm flipV="1">
            <a:off x="4892022" y="5999890"/>
            <a:ext cx="1" cy="269633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Shape 1082"/>
          <p:cNvSpPr/>
          <p:nvPr/>
        </p:nvSpPr>
        <p:spPr>
          <a:xfrm>
            <a:off x="926587" y="727175"/>
            <a:ext cx="7834501" cy="2915049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83" name="Shape 1083"/>
          <p:cNvSpPr/>
          <p:nvPr/>
        </p:nvSpPr>
        <p:spPr>
          <a:xfrm>
            <a:off x="848356" y="3054183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Mikrocontroller</a:t>
            </a:r>
          </a:p>
        </p:txBody>
      </p:sp>
      <p:sp>
        <p:nvSpPr>
          <p:cNvPr id="1084" name="Shape 1084"/>
          <p:cNvSpPr/>
          <p:nvPr/>
        </p:nvSpPr>
        <p:spPr>
          <a:xfrm>
            <a:off x="3993563" y="1811736"/>
            <a:ext cx="616148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Opcode, Reg.</a:t>
            </a:r>
          </a:p>
        </p:txBody>
      </p:sp>
      <p:sp>
        <p:nvSpPr>
          <p:cNvPr id="1085" name="Shape 1085"/>
          <p:cNvSpPr/>
          <p:nvPr/>
        </p:nvSpPr>
        <p:spPr>
          <a:xfrm>
            <a:off x="1861854" y="1704845"/>
            <a:ext cx="374043" cy="1"/>
          </a:xfrm>
          <a:prstGeom prst="line">
            <a:avLst/>
          </a:prstGeom>
          <a:ln w="25400">
            <a:solidFill>
              <a:srgbClr val="00882B">
                <a:alpha val="30337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86" name="Shape 1086"/>
          <p:cNvSpPr/>
          <p:nvPr/>
        </p:nvSpPr>
        <p:spPr>
          <a:xfrm flipV="1">
            <a:off x="1857706" y="1118815"/>
            <a:ext cx="1588256" cy="1"/>
          </a:xfrm>
          <a:prstGeom prst="line">
            <a:avLst/>
          </a:prstGeom>
          <a:ln w="25400">
            <a:solidFill>
              <a:srgbClr val="00882B">
                <a:alpha val="3004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87" name="Shape 1087"/>
          <p:cNvSpPr/>
          <p:nvPr/>
        </p:nvSpPr>
        <p:spPr>
          <a:xfrm>
            <a:off x="7858639" y="887600"/>
            <a:ext cx="834073" cy="13750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88" name="Shape 1088"/>
          <p:cNvSpPr/>
          <p:nvPr/>
        </p:nvSpPr>
        <p:spPr>
          <a:xfrm>
            <a:off x="7931253" y="1789297"/>
            <a:ext cx="688846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443484">
              <a:defRPr sz="1800"/>
            </a:pPr>
            <a:r>
              <a:rPr sz="1358"/>
              <a:t>Daten-</a:t>
            </a:r>
            <a:endParaRPr sz="1358"/>
          </a:p>
          <a:p>
            <a:pPr lvl="0" defTabSz="443484">
              <a:defRPr sz="1800"/>
            </a:pPr>
            <a:r>
              <a:rPr sz="1358"/>
              <a:t>speicher</a:t>
            </a:r>
          </a:p>
        </p:txBody>
      </p:sp>
      <p:grpSp>
        <p:nvGrpSpPr>
          <p:cNvPr id="1091" name="Group 1091"/>
          <p:cNvGrpSpPr/>
          <p:nvPr/>
        </p:nvGrpSpPr>
        <p:grpSpPr>
          <a:xfrm>
            <a:off x="2117643" y="1577525"/>
            <a:ext cx="817763" cy="247651"/>
            <a:chOff x="0" y="0"/>
            <a:chExt cx="817761" cy="247650"/>
          </a:xfrm>
        </p:grpSpPr>
        <p:sp>
          <p:nvSpPr>
            <p:cNvPr id="1089" name="Shape 1089"/>
            <p:cNvSpPr/>
            <p:nvPr/>
          </p:nvSpPr>
          <p:spPr>
            <a:xfrm>
              <a:off x="4845" y="10353"/>
              <a:ext cx="812917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90" name="Shape 1090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PC</a:t>
              </a:r>
            </a:p>
          </p:txBody>
        </p:sp>
      </p:grpSp>
      <p:grpSp>
        <p:nvGrpSpPr>
          <p:cNvPr id="1096" name="Group 1096"/>
          <p:cNvGrpSpPr/>
          <p:nvPr/>
        </p:nvGrpSpPr>
        <p:grpSpPr>
          <a:xfrm>
            <a:off x="1000351" y="889983"/>
            <a:ext cx="843231" cy="1375085"/>
            <a:chOff x="0" y="0"/>
            <a:chExt cx="843229" cy="1375084"/>
          </a:xfrm>
        </p:grpSpPr>
        <p:sp>
          <p:nvSpPr>
            <p:cNvPr id="1092" name="Shape 1092"/>
            <p:cNvSpPr/>
            <p:nvPr/>
          </p:nvSpPr>
          <p:spPr>
            <a:xfrm>
              <a:off x="4579" y="0"/>
              <a:ext cx="834072" cy="13750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093" name="Shape 1093"/>
            <p:cNvSpPr/>
            <p:nvPr/>
          </p:nvSpPr>
          <p:spPr>
            <a:xfrm>
              <a:off x="0" y="883432"/>
              <a:ext cx="843230" cy="48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29768">
                <a:defRPr sz="1800"/>
              </a:pPr>
              <a:r>
                <a:rPr sz="1316"/>
                <a:t>Programm-</a:t>
              </a:r>
              <a:endParaRPr sz="1316"/>
            </a:p>
            <a:p>
              <a:pPr lvl="0" defTabSz="429768">
                <a:defRPr sz="1800"/>
              </a:pPr>
              <a:r>
                <a:rPr sz="1316"/>
                <a:t>speicher</a:t>
              </a:r>
            </a:p>
          </p:txBody>
        </p:sp>
        <p:sp>
          <p:nvSpPr>
            <p:cNvPr id="1094" name="Shape 1094"/>
            <p:cNvSpPr/>
            <p:nvPr/>
          </p:nvSpPr>
          <p:spPr>
            <a:xfrm>
              <a:off x="543998" y="639311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1095" name="Shape 1095"/>
            <p:cNvSpPr/>
            <p:nvPr/>
          </p:nvSpPr>
          <p:spPr>
            <a:xfrm>
              <a:off x="469187" y="85165"/>
              <a:ext cx="37404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</p:grpSp>
      <p:sp>
        <p:nvSpPr>
          <p:cNvPr id="1097" name="Shape 1097"/>
          <p:cNvSpPr/>
          <p:nvPr/>
        </p:nvSpPr>
        <p:spPr>
          <a:xfrm>
            <a:off x="3466437" y="894733"/>
            <a:ext cx="834073" cy="88782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098" name="Shape 1098"/>
          <p:cNvSpPr/>
          <p:nvPr/>
        </p:nvSpPr>
        <p:spPr>
          <a:xfrm>
            <a:off x="3453024" y="1128858"/>
            <a:ext cx="843231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IR &amp; Dekoder</a:t>
            </a:r>
          </a:p>
        </p:txBody>
      </p:sp>
      <p:sp>
        <p:nvSpPr>
          <p:cNvPr id="1099" name="Shape 1099"/>
          <p:cNvSpPr/>
          <p:nvPr/>
        </p:nvSpPr>
        <p:spPr>
          <a:xfrm>
            <a:off x="4879535" y="892283"/>
            <a:ext cx="834072" cy="13704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00" name="Shape 1100"/>
          <p:cNvSpPr/>
          <p:nvPr/>
        </p:nvSpPr>
        <p:spPr>
          <a:xfrm>
            <a:off x="4864282" y="1632100"/>
            <a:ext cx="843231" cy="624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Register-Block</a:t>
            </a:r>
          </a:p>
        </p:txBody>
      </p:sp>
      <p:sp>
        <p:nvSpPr>
          <p:cNvPr id="1101" name="Shape 1101"/>
          <p:cNvSpPr/>
          <p:nvPr/>
        </p:nvSpPr>
        <p:spPr>
          <a:xfrm flipH="1" flipV="1">
            <a:off x="5726197" y="1615177"/>
            <a:ext cx="1613438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02" name="Shape 1102"/>
          <p:cNvSpPr/>
          <p:nvPr/>
        </p:nvSpPr>
        <p:spPr>
          <a:xfrm>
            <a:off x="7358335" y="1502296"/>
            <a:ext cx="131283" cy="342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" y="21600"/>
                </a:moveTo>
                <a:lnTo>
                  <a:pt x="21600" y="17697"/>
                </a:lnTo>
                <a:lnTo>
                  <a:pt x="21351" y="4689"/>
                </a:lnTo>
                <a:lnTo>
                  <a:pt x="0" y="0"/>
                </a:lnTo>
                <a:lnTo>
                  <a:pt x="26" y="2160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03" name="Shape 1103"/>
          <p:cNvSpPr/>
          <p:nvPr/>
        </p:nvSpPr>
        <p:spPr>
          <a:xfrm flipH="1">
            <a:off x="7477962" y="1672962"/>
            <a:ext cx="374043" cy="1"/>
          </a:xfrm>
          <a:prstGeom prst="line">
            <a:avLst/>
          </a:prstGeom>
          <a:ln w="25400">
            <a:solidFill>
              <a:srgbClr val="DE6A10">
                <a:alpha val="30056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04" name="Shape 1104"/>
          <p:cNvSpPr/>
          <p:nvPr/>
        </p:nvSpPr>
        <p:spPr>
          <a:xfrm>
            <a:off x="7865383" y="980470"/>
            <a:ext cx="2794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DI</a:t>
            </a:r>
          </a:p>
        </p:txBody>
      </p:sp>
      <p:sp>
        <p:nvSpPr>
          <p:cNvPr id="1105" name="Shape 1105"/>
          <p:cNvSpPr/>
          <p:nvPr/>
        </p:nvSpPr>
        <p:spPr>
          <a:xfrm>
            <a:off x="7865402" y="1208677"/>
            <a:ext cx="374044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DO</a:t>
            </a:r>
          </a:p>
        </p:txBody>
      </p:sp>
      <p:sp>
        <p:nvSpPr>
          <p:cNvPr id="1106" name="Shape 1106"/>
          <p:cNvSpPr/>
          <p:nvPr/>
        </p:nvSpPr>
        <p:spPr>
          <a:xfrm>
            <a:off x="7871079" y="1523654"/>
            <a:ext cx="22442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A</a:t>
            </a:r>
          </a:p>
        </p:txBody>
      </p:sp>
      <p:sp>
        <p:nvSpPr>
          <p:cNvPr id="1107" name="Shape 1107"/>
          <p:cNvSpPr/>
          <p:nvPr/>
        </p:nvSpPr>
        <p:spPr>
          <a:xfrm>
            <a:off x="5718822" y="1146792"/>
            <a:ext cx="2133468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08" name="Shape 1108"/>
          <p:cNvSpPr/>
          <p:nvPr/>
        </p:nvSpPr>
        <p:spPr>
          <a:xfrm flipH="1" flipV="1">
            <a:off x="5738306" y="1375539"/>
            <a:ext cx="2108729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09" name="Shape 1109"/>
          <p:cNvSpPr/>
          <p:nvPr/>
        </p:nvSpPr>
        <p:spPr>
          <a:xfrm>
            <a:off x="2946732" y="1701350"/>
            <a:ext cx="520191" cy="1"/>
          </a:xfrm>
          <a:prstGeom prst="line">
            <a:avLst/>
          </a:prstGeom>
          <a:ln w="25400">
            <a:solidFill>
              <a:srgbClr val="00882B">
                <a:alpha val="30493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10" name="Shape 1110"/>
          <p:cNvSpPr/>
          <p:nvPr/>
        </p:nvSpPr>
        <p:spPr>
          <a:xfrm flipH="1">
            <a:off x="4323325" y="1136411"/>
            <a:ext cx="539566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113" name="Group 1113"/>
          <p:cNvGrpSpPr/>
          <p:nvPr/>
        </p:nvGrpSpPr>
        <p:grpSpPr>
          <a:xfrm>
            <a:off x="6225799" y="2060970"/>
            <a:ext cx="838385" cy="247651"/>
            <a:chOff x="0" y="0"/>
            <a:chExt cx="838384" cy="247650"/>
          </a:xfrm>
        </p:grpSpPr>
        <p:sp>
          <p:nvSpPr>
            <p:cNvPr id="1111" name="Shape 1111"/>
            <p:cNvSpPr/>
            <p:nvPr/>
          </p:nvSpPr>
          <p:spPr>
            <a:xfrm>
              <a:off x="4845" y="10353"/>
              <a:ext cx="833540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12" name="Shape 1112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SP</a:t>
              </a:r>
            </a:p>
          </p:txBody>
        </p:sp>
      </p:grpSp>
      <p:sp>
        <p:nvSpPr>
          <p:cNvPr id="1114" name="Shape 1114"/>
          <p:cNvSpPr/>
          <p:nvPr/>
        </p:nvSpPr>
        <p:spPr>
          <a:xfrm>
            <a:off x="4745434" y="2845291"/>
            <a:ext cx="1079621" cy="35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15" name="Shape 1115"/>
          <p:cNvSpPr/>
          <p:nvPr/>
        </p:nvSpPr>
        <p:spPr>
          <a:xfrm>
            <a:off x="5526459" y="2264005"/>
            <a:ext cx="1" cy="584201"/>
          </a:xfrm>
          <a:prstGeom prst="line">
            <a:avLst/>
          </a:prstGeom>
          <a:ln w="25400">
            <a:solidFill>
              <a:srgbClr val="DE6A10">
                <a:alpha val="30269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16" name="Shape 1116"/>
          <p:cNvSpPr/>
          <p:nvPr/>
        </p:nvSpPr>
        <p:spPr>
          <a:xfrm>
            <a:off x="5072329" y="2264005"/>
            <a:ext cx="1" cy="584201"/>
          </a:xfrm>
          <a:prstGeom prst="line">
            <a:avLst/>
          </a:prstGeom>
          <a:ln w="25400">
            <a:solidFill>
              <a:srgbClr val="DE6A10">
                <a:alpha val="30231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17" name="Shape 1117"/>
          <p:cNvSpPr/>
          <p:nvPr/>
        </p:nvSpPr>
        <p:spPr>
          <a:xfrm flipH="1">
            <a:off x="4667256" y="2111784"/>
            <a:ext cx="224421" cy="1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18" name="Shape 1118"/>
          <p:cNvSpPr/>
          <p:nvPr/>
        </p:nvSpPr>
        <p:spPr>
          <a:xfrm>
            <a:off x="5285708" y="3193690"/>
            <a:ext cx="1" cy="249015"/>
          </a:xfrm>
          <a:prstGeom prst="line">
            <a:avLst/>
          </a:prstGeom>
          <a:ln w="25400">
            <a:solidFill>
              <a:srgbClr val="DE6A10">
                <a:alpha val="30173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19" name="Shape 1119"/>
          <p:cNvSpPr/>
          <p:nvPr/>
        </p:nvSpPr>
        <p:spPr>
          <a:xfrm flipH="1">
            <a:off x="5722794" y="2061414"/>
            <a:ext cx="279401" cy="1"/>
          </a:xfrm>
          <a:prstGeom prst="line">
            <a:avLst/>
          </a:prstGeom>
          <a:ln w="25400">
            <a:solidFill>
              <a:srgbClr val="DE6A10">
                <a:alpha val="29531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20" name="Shape 1120"/>
          <p:cNvSpPr/>
          <p:nvPr/>
        </p:nvSpPr>
        <p:spPr>
          <a:xfrm>
            <a:off x="5989494" y="2062140"/>
            <a:ext cx="1" cy="1387786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21" name="Shape 1121"/>
          <p:cNvSpPr/>
          <p:nvPr/>
        </p:nvSpPr>
        <p:spPr>
          <a:xfrm flipH="1">
            <a:off x="5283685" y="3434529"/>
            <a:ext cx="699793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22" name="Shape 1122"/>
          <p:cNvSpPr/>
          <p:nvPr/>
        </p:nvSpPr>
        <p:spPr>
          <a:xfrm>
            <a:off x="4864093" y="2899724"/>
            <a:ext cx="84323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ALU</a:t>
            </a:r>
          </a:p>
        </p:txBody>
      </p:sp>
      <p:grpSp>
        <p:nvGrpSpPr>
          <p:cNvPr id="1127" name="Group 1127"/>
          <p:cNvGrpSpPr/>
          <p:nvPr/>
        </p:nvGrpSpPr>
        <p:grpSpPr>
          <a:xfrm>
            <a:off x="3754897" y="2893842"/>
            <a:ext cx="546565" cy="471235"/>
            <a:chOff x="0" y="0"/>
            <a:chExt cx="546564" cy="471233"/>
          </a:xfrm>
        </p:grpSpPr>
        <p:sp>
          <p:nvSpPr>
            <p:cNvPr id="1123" name="Shape 1123"/>
            <p:cNvSpPr/>
            <p:nvPr/>
          </p:nvSpPr>
          <p:spPr>
            <a:xfrm>
              <a:off x="39074" y="9824"/>
              <a:ext cx="507491" cy="21536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24" name="Shape 1124"/>
            <p:cNvSpPr/>
            <p:nvPr/>
          </p:nvSpPr>
          <p:spPr>
            <a:xfrm>
              <a:off x="34476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PSR</a:t>
              </a:r>
            </a:p>
          </p:txBody>
        </p:sp>
        <p:sp>
          <p:nvSpPr>
            <p:cNvPr id="1125" name="Shape 1125"/>
            <p:cNvSpPr/>
            <p:nvPr/>
          </p:nvSpPr>
          <p:spPr>
            <a:xfrm>
              <a:off x="157852" y="234358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C</a:t>
              </a:r>
            </a:p>
          </p:txBody>
        </p:sp>
        <p:sp>
          <p:nvSpPr>
            <p:cNvPr id="1126" name="Shape 1126"/>
            <p:cNvSpPr/>
            <p:nvPr/>
          </p:nvSpPr>
          <p:spPr>
            <a:xfrm>
              <a:off x="0" y="236220"/>
              <a:ext cx="224421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Z</a:t>
              </a:r>
            </a:p>
          </p:txBody>
        </p:sp>
      </p:grpSp>
      <p:sp>
        <p:nvSpPr>
          <p:cNvPr id="1128" name="Shape 1128"/>
          <p:cNvSpPr/>
          <p:nvPr/>
        </p:nvSpPr>
        <p:spPr>
          <a:xfrm>
            <a:off x="4311778" y="3020375"/>
            <a:ext cx="534114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29" name="Shape 1129"/>
          <p:cNvSpPr/>
          <p:nvPr/>
        </p:nvSpPr>
        <p:spPr>
          <a:xfrm flipH="1">
            <a:off x="6803070" y="1748735"/>
            <a:ext cx="539565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30" name="Shape 1130"/>
          <p:cNvSpPr/>
          <p:nvPr/>
        </p:nvSpPr>
        <p:spPr>
          <a:xfrm>
            <a:off x="6835893" y="1768455"/>
            <a:ext cx="1" cy="300808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133" name="Group 1133"/>
          <p:cNvGrpSpPr/>
          <p:nvPr/>
        </p:nvGrpSpPr>
        <p:grpSpPr>
          <a:xfrm>
            <a:off x="3459374" y="2121325"/>
            <a:ext cx="836881" cy="511551"/>
            <a:chOff x="0" y="0"/>
            <a:chExt cx="836879" cy="511549"/>
          </a:xfrm>
        </p:grpSpPr>
        <p:sp>
          <p:nvSpPr>
            <p:cNvPr id="1131" name="Shape 1131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32" name="Shape 1132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Steuer-werk</a:t>
              </a:r>
            </a:p>
          </p:txBody>
        </p:sp>
      </p:grpSp>
      <p:sp>
        <p:nvSpPr>
          <p:cNvPr id="1134" name="Shape 1134"/>
          <p:cNvSpPr/>
          <p:nvPr/>
        </p:nvSpPr>
        <p:spPr>
          <a:xfrm>
            <a:off x="4028179" y="2628543"/>
            <a:ext cx="1" cy="26963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35" name="Shape 1135"/>
          <p:cNvSpPr/>
          <p:nvPr/>
        </p:nvSpPr>
        <p:spPr>
          <a:xfrm flipV="1">
            <a:off x="3988591" y="1787619"/>
            <a:ext cx="1" cy="362998"/>
          </a:xfrm>
          <a:prstGeom prst="line">
            <a:avLst/>
          </a:prstGeom>
          <a:ln w="254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36" name="Shape 1136"/>
          <p:cNvSpPr/>
          <p:nvPr/>
        </p:nvSpPr>
        <p:spPr>
          <a:xfrm>
            <a:off x="4325500" y="926750"/>
            <a:ext cx="513785" cy="2117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K</a:t>
            </a:r>
          </a:p>
        </p:txBody>
      </p:sp>
      <p:sp>
        <p:nvSpPr>
          <p:cNvPr id="1137" name="Shape 1137"/>
          <p:cNvSpPr/>
          <p:nvPr/>
        </p:nvSpPr>
        <p:spPr>
          <a:xfrm>
            <a:off x="4751156" y="2341372"/>
            <a:ext cx="302333" cy="2117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Rs</a:t>
            </a:r>
          </a:p>
        </p:txBody>
      </p:sp>
      <p:sp>
        <p:nvSpPr>
          <p:cNvPr id="1138" name="Shape 1138"/>
          <p:cNvSpPr/>
          <p:nvPr/>
        </p:nvSpPr>
        <p:spPr>
          <a:xfrm>
            <a:off x="5223174" y="2342252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1139" name="Shape 1139"/>
          <p:cNvSpPr/>
          <p:nvPr/>
        </p:nvSpPr>
        <p:spPr>
          <a:xfrm>
            <a:off x="4989822" y="3243345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1140" name="Shape 1140"/>
          <p:cNvSpPr/>
          <p:nvPr/>
        </p:nvSpPr>
        <p:spPr>
          <a:xfrm>
            <a:off x="2858290" y="1835778"/>
            <a:ext cx="1" cy="38980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41" name="Shape 1141"/>
          <p:cNvSpPr/>
          <p:nvPr/>
        </p:nvSpPr>
        <p:spPr>
          <a:xfrm>
            <a:off x="2858290" y="2242534"/>
            <a:ext cx="576050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42" name="Shape 1142"/>
          <p:cNvSpPr/>
          <p:nvPr/>
        </p:nvSpPr>
        <p:spPr>
          <a:xfrm>
            <a:off x="7442127" y="1808998"/>
            <a:ext cx="1" cy="24901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43" name="Shape 1143"/>
          <p:cNvSpPr/>
          <p:nvPr/>
        </p:nvSpPr>
        <p:spPr>
          <a:xfrm>
            <a:off x="7130095" y="2060385"/>
            <a:ext cx="670835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Steuer-werk</a:t>
            </a:r>
          </a:p>
        </p:txBody>
      </p:sp>
      <p:sp>
        <p:nvSpPr>
          <p:cNvPr id="1144" name="Shape 1144"/>
          <p:cNvSpPr/>
          <p:nvPr/>
        </p:nvSpPr>
        <p:spPr>
          <a:xfrm>
            <a:off x="2118296" y="1927112"/>
            <a:ext cx="718510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increment</a:t>
            </a:r>
            <a:endParaRPr i="1" sz="1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/load</a:t>
            </a:r>
          </a:p>
        </p:txBody>
      </p:sp>
      <p:sp>
        <p:nvSpPr>
          <p:cNvPr id="1145" name="Shape 1145"/>
          <p:cNvSpPr/>
          <p:nvPr/>
        </p:nvSpPr>
        <p:spPr>
          <a:xfrm>
            <a:off x="4294367" y="2254159"/>
            <a:ext cx="374044" cy="1"/>
          </a:xfrm>
          <a:prstGeom prst="line">
            <a:avLst/>
          </a:prstGeom>
          <a:ln w="12700">
            <a:solidFill>
              <a:srgbClr val="C82506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46" name="Shape 1146"/>
          <p:cNvSpPr/>
          <p:nvPr/>
        </p:nvSpPr>
        <p:spPr>
          <a:xfrm>
            <a:off x="4671176" y="2116900"/>
            <a:ext cx="1" cy="135599"/>
          </a:xfrm>
          <a:prstGeom prst="line">
            <a:avLst/>
          </a:prstGeom>
          <a:ln w="12700">
            <a:solidFill>
              <a:srgbClr val="C82506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47" name="Shape 1147"/>
          <p:cNvSpPr/>
          <p:nvPr/>
        </p:nvSpPr>
        <p:spPr>
          <a:xfrm>
            <a:off x="3752031" y="1800319"/>
            <a:ext cx="1" cy="341616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154" name="Group 1154"/>
          <p:cNvGrpSpPr/>
          <p:nvPr/>
        </p:nvGrpSpPr>
        <p:grpSpPr>
          <a:xfrm>
            <a:off x="6766042" y="2553644"/>
            <a:ext cx="1710244" cy="887821"/>
            <a:chOff x="0" y="0"/>
            <a:chExt cx="1710242" cy="887819"/>
          </a:xfrm>
        </p:grpSpPr>
        <p:sp>
          <p:nvSpPr>
            <p:cNvPr id="1148" name="Shape 1148"/>
            <p:cNvSpPr/>
            <p:nvPr/>
          </p:nvSpPr>
          <p:spPr>
            <a:xfrm>
              <a:off x="0" y="0"/>
              <a:ext cx="1710243" cy="88782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49" name="Shape 1149"/>
            <p:cNvSpPr/>
            <p:nvPr/>
          </p:nvSpPr>
          <p:spPr>
            <a:xfrm flipH="1" flipV="1">
              <a:off x="126027" y="561353"/>
              <a:ext cx="5341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50" name="Shape 1150"/>
            <p:cNvSpPr/>
            <p:nvPr/>
          </p:nvSpPr>
          <p:spPr>
            <a:xfrm flipH="1" flipV="1">
              <a:off x="126027" y="335984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51" name="Shape 1151"/>
            <p:cNvSpPr/>
            <p:nvPr/>
          </p:nvSpPr>
          <p:spPr>
            <a:xfrm flipH="1" flipV="1">
              <a:off x="126027" y="148996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152" name="Shape 1152"/>
            <p:cNvSpPr/>
            <p:nvPr/>
          </p:nvSpPr>
          <p:spPr>
            <a:xfrm>
              <a:off x="733821" y="27255"/>
              <a:ext cx="970956" cy="83416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Programmcode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Steuersignale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</a:p>
          </p:txBody>
        </p:sp>
        <p:sp>
          <p:nvSpPr>
            <p:cNvPr id="1153" name="Shape 1153"/>
            <p:cNvSpPr/>
            <p:nvPr/>
          </p:nvSpPr>
          <p:spPr>
            <a:xfrm flipH="1" flipV="1">
              <a:off x="142533" y="761493"/>
              <a:ext cx="53411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1155" name="Shape 1155"/>
          <p:cNvSpPr/>
          <p:nvPr/>
        </p:nvSpPr>
        <p:spPr>
          <a:xfrm flipH="1">
            <a:off x="7616918" y="1956972"/>
            <a:ext cx="224422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56" name="Shape 1156"/>
          <p:cNvSpPr/>
          <p:nvPr/>
        </p:nvSpPr>
        <p:spPr>
          <a:xfrm>
            <a:off x="7612347" y="1969720"/>
            <a:ext cx="1" cy="12192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57" name="Shape 1157"/>
          <p:cNvSpPr/>
          <p:nvPr/>
        </p:nvSpPr>
        <p:spPr>
          <a:xfrm>
            <a:off x="6225799" y="1619809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Rb</a:t>
            </a:r>
          </a:p>
        </p:txBody>
      </p:sp>
      <p:sp>
        <p:nvSpPr>
          <p:cNvPr id="1158" name="Shape 1158"/>
          <p:cNvSpPr/>
          <p:nvPr/>
        </p:nvSpPr>
        <p:spPr>
          <a:xfrm>
            <a:off x="7062809" y="2184699"/>
            <a:ext cx="144019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59" name="Shape 1159"/>
          <p:cNvSpPr/>
          <p:nvPr/>
        </p:nvSpPr>
        <p:spPr>
          <a:xfrm>
            <a:off x="4297539" y="2553997"/>
            <a:ext cx="58205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60" name="Shape 1160"/>
          <p:cNvSpPr/>
          <p:nvPr/>
        </p:nvSpPr>
        <p:spPr>
          <a:xfrm flipV="1">
            <a:off x="4860635" y="2575398"/>
            <a:ext cx="1" cy="269633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61" name="Shape 1161"/>
          <p:cNvSpPr/>
          <p:nvPr/>
        </p:nvSpPr>
        <p:spPr>
          <a:xfrm>
            <a:off x="926587" y="4293335"/>
            <a:ext cx="7834501" cy="2915049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62" name="Shape 1162"/>
          <p:cNvSpPr/>
          <p:nvPr/>
        </p:nvSpPr>
        <p:spPr>
          <a:xfrm>
            <a:off x="848356" y="6620343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Mikrocontroller</a:t>
            </a:r>
          </a:p>
        </p:txBody>
      </p:sp>
      <p:sp>
        <p:nvSpPr>
          <p:cNvPr id="1163" name="Shape 1163"/>
          <p:cNvSpPr/>
          <p:nvPr/>
        </p:nvSpPr>
        <p:spPr>
          <a:xfrm>
            <a:off x="3993563" y="5377896"/>
            <a:ext cx="616148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Opcode, Reg.</a:t>
            </a:r>
          </a:p>
        </p:txBody>
      </p:sp>
      <p:sp>
        <p:nvSpPr>
          <p:cNvPr id="1164" name="Shape 1164"/>
          <p:cNvSpPr/>
          <p:nvPr/>
        </p:nvSpPr>
        <p:spPr>
          <a:xfrm>
            <a:off x="1861854" y="5271006"/>
            <a:ext cx="374043" cy="1"/>
          </a:xfrm>
          <a:prstGeom prst="line">
            <a:avLst/>
          </a:prstGeom>
          <a:ln w="25400">
            <a:solidFill>
              <a:srgbClr val="00882B">
                <a:alpha val="30337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65" name="Shape 1165"/>
          <p:cNvSpPr/>
          <p:nvPr/>
        </p:nvSpPr>
        <p:spPr>
          <a:xfrm>
            <a:off x="1857706" y="4684975"/>
            <a:ext cx="1588256" cy="1"/>
          </a:xfrm>
          <a:prstGeom prst="line">
            <a:avLst/>
          </a:prstGeom>
          <a:ln w="25400">
            <a:solidFill>
              <a:srgbClr val="00882B">
                <a:alpha val="3004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66" name="Shape 1166"/>
          <p:cNvSpPr/>
          <p:nvPr/>
        </p:nvSpPr>
        <p:spPr>
          <a:xfrm>
            <a:off x="7858639" y="4453760"/>
            <a:ext cx="834073" cy="13750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67" name="Shape 1167"/>
          <p:cNvSpPr/>
          <p:nvPr/>
        </p:nvSpPr>
        <p:spPr>
          <a:xfrm>
            <a:off x="7931253" y="5355457"/>
            <a:ext cx="688846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443484">
              <a:defRPr sz="1800"/>
            </a:pPr>
            <a:r>
              <a:rPr sz="1358"/>
              <a:t>Daten-</a:t>
            </a:r>
            <a:endParaRPr sz="1358"/>
          </a:p>
          <a:p>
            <a:pPr lvl="0" defTabSz="443484">
              <a:defRPr sz="1800"/>
            </a:pPr>
            <a:r>
              <a:rPr sz="1358"/>
              <a:t>speicher</a:t>
            </a:r>
          </a:p>
        </p:txBody>
      </p:sp>
      <p:grpSp>
        <p:nvGrpSpPr>
          <p:cNvPr id="1170" name="Group 1170"/>
          <p:cNvGrpSpPr/>
          <p:nvPr/>
        </p:nvGrpSpPr>
        <p:grpSpPr>
          <a:xfrm>
            <a:off x="2117643" y="5143685"/>
            <a:ext cx="817763" cy="247651"/>
            <a:chOff x="0" y="0"/>
            <a:chExt cx="817761" cy="247650"/>
          </a:xfrm>
        </p:grpSpPr>
        <p:sp>
          <p:nvSpPr>
            <p:cNvPr id="1168" name="Shape 1168"/>
            <p:cNvSpPr/>
            <p:nvPr/>
          </p:nvSpPr>
          <p:spPr>
            <a:xfrm>
              <a:off x="4845" y="10353"/>
              <a:ext cx="812917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69" name="Shape 1169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PC</a:t>
              </a:r>
            </a:p>
          </p:txBody>
        </p:sp>
      </p:grpSp>
      <p:grpSp>
        <p:nvGrpSpPr>
          <p:cNvPr id="1175" name="Group 1175"/>
          <p:cNvGrpSpPr/>
          <p:nvPr/>
        </p:nvGrpSpPr>
        <p:grpSpPr>
          <a:xfrm>
            <a:off x="1000351" y="4456143"/>
            <a:ext cx="843231" cy="1375085"/>
            <a:chOff x="0" y="0"/>
            <a:chExt cx="843229" cy="1375084"/>
          </a:xfrm>
        </p:grpSpPr>
        <p:sp>
          <p:nvSpPr>
            <p:cNvPr id="1171" name="Shape 1171"/>
            <p:cNvSpPr/>
            <p:nvPr/>
          </p:nvSpPr>
          <p:spPr>
            <a:xfrm>
              <a:off x="4579" y="0"/>
              <a:ext cx="834072" cy="13750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72" name="Shape 1172"/>
            <p:cNvSpPr/>
            <p:nvPr/>
          </p:nvSpPr>
          <p:spPr>
            <a:xfrm>
              <a:off x="0" y="883432"/>
              <a:ext cx="843230" cy="48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29768">
                <a:defRPr sz="1800"/>
              </a:pPr>
              <a:r>
                <a:rPr sz="1316"/>
                <a:t>Programm-</a:t>
              </a:r>
              <a:endParaRPr sz="1316"/>
            </a:p>
            <a:p>
              <a:pPr lvl="0" defTabSz="429768">
                <a:defRPr sz="1800"/>
              </a:pPr>
              <a:r>
                <a:rPr sz="1316"/>
                <a:t>speicher</a:t>
              </a:r>
            </a:p>
          </p:txBody>
        </p:sp>
        <p:sp>
          <p:nvSpPr>
            <p:cNvPr id="1173" name="Shape 1173"/>
            <p:cNvSpPr/>
            <p:nvPr/>
          </p:nvSpPr>
          <p:spPr>
            <a:xfrm>
              <a:off x="543998" y="639311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1174" name="Shape 1174"/>
            <p:cNvSpPr/>
            <p:nvPr/>
          </p:nvSpPr>
          <p:spPr>
            <a:xfrm>
              <a:off x="469187" y="85165"/>
              <a:ext cx="37404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</p:grpSp>
      <p:sp>
        <p:nvSpPr>
          <p:cNvPr id="1176" name="Shape 1176"/>
          <p:cNvSpPr/>
          <p:nvPr/>
        </p:nvSpPr>
        <p:spPr>
          <a:xfrm>
            <a:off x="3466437" y="4460893"/>
            <a:ext cx="834073" cy="88782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77" name="Shape 1177"/>
          <p:cNvSpPr/>
          <p:nvPr/>
        </p:nvSpPr>
        <p:spPr>
          <a:xfrm>
            <a:off x="3453024" y="4695018"/>
            <a:ext cx="843231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IR &amp; Dekoder</a:t>
            </a:r>
          </a:p>
        </p:txBody>
      </p:sp>
      <p:sp>
        <p:nvSpPr>
          <p:cNvPr id="1178" name="Shape 1178"/>
          <p:cNvSpPr/>
          <p:nvPr/>
        </p:nvSpPr>
        <p:spPr>
          <a:xfrm>
            <a:off x="4879535" y="4458443"/>
            <a:ext cx="834072" cy="13704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79" name="Shape 1179"/>
          <p:cNvSpPr/>
          <p:nvPr/>
        </p:nvSpPr>
        <p:spPr>
          <a:xfrm>
            <a:off x="4864282" y="5198260"/>
            <a:ext cx="843231" cy="624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Register-Block</a:t>
            </a:r>
          </a:p>
        </p:txBody>
      </p:sp>
      <p:sp>
        <p:nvSpPr>
          <p:cNvPr id="1180" name="Shape 1180"/>
          <p:cNvSpPr/>
          <p:nvPr/>
        </p:nvSpPr>
        <p:spPr>
          <a:xfrm flipH="1">
            <a:off x="5726197" y="5181337"/>
            <a:ext cx="1613438" cy="1"/>
          </a:xfrm>
          <a:prstGeom prst="line">
            <a:avLst/>
          </a:prstGeom>
          <a:ln w="25400">
            <a:solidFill>
              <a:srgbClr val="DE6A10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81" name="Shape 1181"/>
          <p:cNvSpPr/>
          <p:nvPr/>
        </p:nvSpPr>
        <p:spPr>
          <a:xfrm>
            <a:off x="7358335" y="5068456"/>
            <a:ext cx="131283" cy="342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" y="21600"/>
                </a:moveTo>
                <a:lnTo>
                  <a:pt x="21600" y="17697"/>
                </a:lnTo>
                <a:lnTo>
                  <a:pt x="21351" y="4689"/>
                </a:lnTo>
                <a:lnTo>
                  <a:pt x="0" y="0"/>
                </a:lnTo>
                <a:lnTo>
                  <a:pt x="26" y="2160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82" name="Shape 1182"/>
          <p:cNvSpPr/>
          <p:nvPr/>
        </p:nvSpPr>
        <p:spPr>
          <a:xfrm flipH="1">
            <a:off x="7477962" y="5239122"/>
            <a:ext cx="374043" cy="1"/>
          </a:xfrm>
          <a:prstGeom prst="line">
            <a:avLst/>
          </a:prstGeom>
          <a:ln w="25400">
            <a:solidFill>
              <a:srgbClr val="DE6A10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83" name="Shape 1183"/>
          <p:cNvSpPr/>
          <p:nvPr/>
        </p:nvSpPr>
        <p:spPr>
          <a:xfrm>
            <a:off x="7865383" y="4546630"/>
            <a:ext cx="2794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DI</a:t>
            </a:r>
          </a:p>
        </p:txBody>
      </p:sp>
      <p:sp>
        <p:nvSpPr>
          <p:cNvPr id="1184" name="Shape 1184"/>
          <p:cNvSpPr/>
          <p:nvPr/>
        </p:nvSpPr>
        <p:spPr>
          <a:xfrm>
            <a:off x="7865402" y="4774837"/>
            <a:ext cx="374044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DO</a:t>
            </a:r>
          </a:p>
        </p:txBody>
      </p:sp>
      <p:sp>
        <p:nvSpPr>
          <p:cNvPr id="1185" name="Shape 1185"/>
          <p:cNvSpPr/>
          <p:nvPr/>
        </p:nvSpPr>
        <p:spPr>
          <a:xfrm>
            <a:off x="7871079" y="5089814"/>
            <a:ext cx="22442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A</a:t>
            </a:r>
          </a:p>
        </p:txBody>
      </p:sp>
      <p:sp>
        <p:nvSpPr>
          <p:cNvPr id="1186" name="Shape 1186"/>
          <p:cNvSpPr/>
          <p:nvPr/>
        </p:nvSpPr>
        <p:spPr>
          <a:xfrm>
            <a:off x="5718822" y="4712952"/>
            <a:ext cx="2133468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87" name="Shape 1187"/>
          <p:cNvSpPr/>
          <p:nvPr/>
        </p:nvSpPr>
        <p:spPr>
          <a:xfrm flipH="1">
            <a:off x="5738306" y="4941699"/>
            <a:ext cx="2108729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88" name="Shape 1188"/>
          <p:cNvSpPr/>
          <p:nvPr/>
        </p:nvSpPr>
        <p:spPr>
          <a:xfrm>
            <a:off x="2946732" y="5267510"/>
            <a:ext cx="520191" cy="1"/>
          </a:xfrm>
          <a:prstGeom prst="line">
            <a:avLst/>
          </a:prstGeom>
          <a:ln w="25400">
            <a:solidFill>
              <a:srgbClr val="00882B">
                <a:alpha val="30493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89" name="Shape 1189"/>
          <p:cNvSpPr/>
          <p:nvPr/>
        </p:nvSpPr>
        <p:spPr>
          <a:xfrm flipH="1">
            <a:off x="4323325" y="4702571"/>
            <a:ext cx="539565" cy="1"/>
          </a:xfrm>
          <a:prstGeom prst="line">
            <a:avLst/>
          </a:prstGeom>
          <a:ln w="25400">
            <a:solidFill>
              <a:srgbClr val="DE6A10">
                <a:alpha val="30086"/>
              </a:srgbClr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192" name="Group 1192"/>
          <p:cNvGrpSpPr/>
          <p:nvPr/>
        </p:nvGrpSpPr>
        <p:grpSpPr>
          <a:xfrm>
            <a:off x="6225799" y="5627130"/>
            <a:ext cx="838385" cy="247651"/>
            <a:chOff x="0" y="0"/>
            <a:chExt cx="838384" cy="247650"/>
          </a:xfrm>
        </p:grpSpPr>
        <p:sp>
          <p:nvSpPr>
            <p:cNvPr id="1190" name="Shape 1190"/>
            <p:cNvSpPr/>
            <p:nvPr/>
          </p:nvSpPr>
          <p:spPr>
            <a:xfrm>
              <a:off x="4845" y="10353"/>
              <a:ext cx="833540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191" name="Shape 1191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SP</a:t>
              </a:r>
            </a:p>
          </p:txBody>
        </p:sp>
      </p:grpSp>
      <p:sp>
        <p:nvSpPr>
          <p:cNvPr id="1193" name="Shape 1193"/>
          <p:cNvSpPr/>
          <p:nvPr/>
        </p:nvSpPr>
        <p:spPr>
          <a:xfrm>
            <a:off x="4745434" y="6411451"/>
            <a:ext cx="1079621" cy="35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194" name="Shape 1194"/>
          <p:cNvSpPr/>
          <p:nvPr/>
        </p:nvSpPr>
        <p:spPr>
          <a:xfrm>
            <a:off x="5526459" y="5830165"/>
            <a:ext cx="1" cy="584201"/>
          </a:xfrm>
          <a:prstGeom prst="line">
            <a:avLst/>
          </a:prstGeom>
          <a:ln w="25400">
            <a:solidFill>
              <a:srgbClr val="DE6A10">
                <a:alpha val="30269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95" name="Shape 1195"/>
          <p:cNvSpPr/>
          <p:nvPr/>
        </p:nvSpPr>
        <p:spPr>
          <a:xfrm>
            <a:off x="5072329" y="5830165"/>
            <a:ext cx="1" cy="584201"/>
          </a:xfrm>
          <a:prstGeom prst="line">
            <a:avLst/>
          </a:prstGeom>
          <a:ln w="25400">
            <a:solidFill>
              <a:srgbClr val="DE6A10">
                <a:alpha val="30231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96" name="Shape 1196"/>
          <p:cNvSpPr/>
          <p:nvPr/>
        </p:nvSpPr>
        <p:spPr>
          <a:xfrm flipH="1">
            <a:off x="4667256" y="5677944"/>
            <a:ext cx="224421" cy="1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97" name="Shape 1197"/>
          <p:cNvSpPr/>
          <p:nvPr/>
        </p:nvSpPr>
        <p:spPr>
          <a:xfrm>
            <a:off x="5285708" y="6759850"/>
            <a:ext cx="1" cy="249016"/>
          </a:xfrm>
          <a:prstGeom prst="line">
            <a:avLst/>
          </a:prstGeom>
          <a:ln w="25400">
            <a:solidFill>
              <a:srgbClr val="DE6A10">
                <a:alpha val="30173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98" name="Shape 1198"/>
          <p:cNvSpPr/>
          <p:nvPr/>
        </p:nvSpPr>
        <p:spPr>
          <a:xfrm flipH="1">
            <a:off x="5722794" y="5627575"/>
            <a:ext cx="279401" cy="1"/>
          </a:xfrm>
          <a:prstGeom prst="line">
            <a:avLst/>
          </a:prstGeom>
          <a:ln w="25400">
            <a:solidFill>
              <a:srgbClr val="DE6A10">
                <a:alpha val="29531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199" name="Shape 1199"/>
          <p:cNvSpPr/>
          <p:nvPr/>
        </p:nvSpPr>
        <p:spPr>
          <a:xfrm>
            <a:off x="5989494" y="5628300"/>
            <a:ext cx="1" cy="1387785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00" name="Shape 1200"/>
          <p:cNvSpPr/>
          <p:nvPr/>
        </p:nvSpPr>
        <p:spPr>
          <a:xfrm flipH="1">
            <a:off x="5283685" y="7000689"/>
            <a:ext cx="699793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01" name="Shape 1201"/>
          <p:cNvSpPr/>
          <p:nvPr/>
        </p:nvSpPr>
        <p:spPr>
          <a:xfrm>
            <a:off x="4864093" y="6465885"/>
            <a:ext cx="84323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ALU</a:t>
            </a:r>
          </a:p>
        </p:txBody>
      </p:sp>
      <p:grpSp>
        <p:nvGrpSpPr>
          <p:cNvPr id="1206" name="Group 1206"/>
          <p:cNvGrpSpPr/>
          <p:nvPr/>
        </p:nvGrpSpPr>
        <p:grpSpPr>
          <a:xfrm>
            <a:off x="3754897" y="6460002"/>
            <a:ext cx="546565" cy="471235"/>
            <a:chOff x="0" y="0"/>
            <a:chExt cx="546564" cy="471233"/>
          </a:xfrm>
        </p:grpSpPr>
        <p:sp>
          <p:nvSpPr>
            <p:cNvPr id="1202" name="Shape 1202"/>
            <p:cNvSpPr/>
            <p:nvPr/>
          </p:nvSpPr>
          <p:spPr>
            <a:xfrm>
              <a:off x="39074" y="9824"/>
              <a:ext cx="507491" cy="21536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03" name="Shape 1203"/>
            <p:cNvSpPr/>
            <p:nvPr/>
          </p:nvSpPr>
          <p:spPr>
            <a:xfrm>
              <a:off x="34476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PSR</a:t>
              </a:r>
            </a:p>
          </p:txBody>
        </p:sp>
        <p:sp>
          <p:nvSpPr>
            <p:cNvPr id="1204" name="Shape 1204"/>
            <p:cNvSpPr/>
            <p:nvPr/>
          </p:nvSpPr>
          <p:spPr>
            <a:xfrm>
              <a:off x="157852" y="234358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C</a:t>
              </a:r>
            </a:p>
          </p:txBody>
        </p:sp>
        <p:sp>
          <p:nvSpPr>
            <p:cNvPr id="1205" name="Shape 1205"/>
            <p:cNvSpPr/>
            <p:nvPr/>
          </p:nvSpPr>
          <p:spPr>
            <a:xfrm>
              <a:off x="0" y="236220"/>
              <a:ext cx="224421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Z</a:t>
              </a:r>
            </a:p>
          </p:txBody>
        </p:sp>
      </p:grpSp>
      <p:sp>
        <p:nvSpPr>
          <p:cNvPr id="1207" name="Shape 1207"/>
          <p:cNvSpPr/>
          <p:nvPr/>
        </p:nvSpPr>
        <p:spPr>
          <a:xfrm>
            <a:off x="4311778" y="6586535"/>
            <a:ext cx="534114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08" name="Shape 1208"/>
          <p:cNvSpPr/>
          <p:nvPr/>
        </p:nvSpPr>
        <p:spPr>
          <a:xfrm flipH="1">
            <a:off x="6803070" y="5314895"/>
            <a:ext cx="539565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09" name="Shape 1209"/>
          <p:cNvSpPr/>
          <p:nvPr/>
        </p:nvSpPr>
        <p:spPr>
          <a:xfrm>
            <a:off x="6835893" y="5334615"/>
            <a:ext cx="1" cy="300808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212" name="Group 1212"/>
          <p:cNvGrpSpPr/>
          <p:nvPr/>
        </p:nvGrpSpPr>
        <p:grpSpPr>
          <a:xfrm>
            <a:off x="3459374" y="5687485"/>
            <a:ext cx="836881" cy="511551"/>
            <a:chOff x="0" y="0"/>
            <a:chExt cx="836879" cy="511549"/>
          </a:xfrm>
        </p:grpSpPr>
        <p:sp>
          <p:nvSpPr>
            <p:cNvPr id="1210" name="Shape 1210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11" name="Shape 1211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Steuer-werk</a:t>
              </a:r>
            </a:p>
          </p:txBody>
        </p:sp>
      </p:grpSp>
      <p:sp>
        <p:nvSpPr>
          <p:cNvPr id="1213" name="Shape 1213"/>
          <p:cNvSpPr/>
          <p:nvPr/>
        </p:nvSpPr>
        <p:spPr>
          <a:xfrm>
            <a:off x="4028179" y="6194703"/>
            <a:ext cx="1" cy="26963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14" name="Shape 1214"/>
          <p:cNvSpPr/>
          <p:nvPr/>
        </p:nvSpPr>
        <p:spPr>
          <a:xfrm flipV="1">
            <a:off x="3988591" y="5353779"/>
            <a:ext cx="1" cy="362998"/>
          </a:xfrm>
          <a:prstGeom prst="line">
            <a:avLst/>
          </a:prstGeom>
          <a:ln w="254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15" name="Shape 1215"/>
          <p:cNvSpPr/>
          <p:nvPr/>
        </p:nvSpPr>
        <p:spPr>
          <a:xfrm>
            <a:off x="4325500" y="4492911"/>
            <a:ext cx="513785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K</a:t>
            </a:r>
          </a:p>
        </p:txBody>
      </p:sp>
      <p:sp>
        <p:nvSpPr>
          <p:cNvPr id="1216" name="Shape 1216"/>
          <p:cNvSpPr/>
          <p:nvPr/>
        </p:nvSpPr>
        <p:spPr>
          <a:xfrm>
            <a:off x="4751156" y="5907533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Rs</a:t>
            </a:r>
          </a:p>
        </p:txBody>
      </p:sp>
      <p:sp>
        <p:nvSpPr>
          <p:cNvPr id="1217" name="Shape 1217"/>
          <p:cNvSpPr/>
          <p:nvPr/>
        </p:nvSpPr>
        <p:spPr>
          <a:xfrm>
            <a:off x="5223174" y="5908412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1218" name="Shape 1218"/>
          <p:cNvSpPr/>
          <p:nvPr/>
        </p:nvSpPr>
        <p:spPr>
          <a:xfrm>
            <a:off x="4989822" y="6809505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1219" name="Shape 1219"/>
          <p:cNvSpPr/>
          <p:nvPr/>
        </p:nvSpPr>
        <p:spPr>
          <a:xfrm>
            <a:off x="2858290" y="5401938"/>
            <a:ext cx="1" cy="38980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20" name="Shape 1220"/>
          <p:cNvSpPr/>
          <p:nvPr/>
        </p:nvSpPr>
        <p:spPr>
          <a:xfrm>
            <a:off x="2858290" y="5808695"/>
            <a:ext cx="576050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21" name="Shape 1221"/>
          <p:cNvSpPr/>
          <p:nvPr/>
        </p:nvSpPr>
        <p:spPr>
          <a:xfrm>
            <a:off x="7442127" y="5375158"/>
            <a:ext cx="1" cy="249015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22" name="Shape 1222"/>
          <p:cNvSpPr/>
          <p:nvPr/>
        </p:nvSpPr>
        <p:spPr>
          <a:xfrm>
            <a:off x="7130095" y="5626545"/>
            <a:ext cx="670835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Steuer-werk</a:t>
            </a:r>
          </a:p>
        </p:txBody>
      </p:sp>
      <p:sp>
        <p:nvSpPr>
          <p:cNvPr id="1223" name="Shape 1223"/>
          <p:cNvSpPr/>
          <p:nvPr/>
        </p:nvSpPr>
        <p:spPr>
          <a:xfrm>
            <a:off x="2118296" y="5493272"/>
            <a:ext cx="718510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increment</a:t>
            </a:r>
            <a:endParaRPr i="1" sz="1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/load</a:t>
            </a:r>
          </a:p>
        </p:txBody>
      </p:sp>
      <p:sp>
        <p:nvSpPr>
          <p:cNvPr id="1224" name="Shape 1224"/>
          <p:cNvSpPr/>
          <p:nvPr/>
        </p:nvSpPr>
        <p:spPr>
          <a:xfrm>
            <a:off x="4294367" y="5820319"/>
            <a:ext cx="374044" cy="1"/>
          </a:xfrm>
          <a:prstGeom prst="line">
            <a:avLst/>
          </a:prstGeom>
          <a:ln w="12700">
            <a:solidFill>
              <a:srgbClr val="C82506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25" name="Shape 1225"/>
          <p:cNvSpPr/>
          <p:nvPr/>
        </p:nvSpPr>
        <p:spPr>
          <a:xfrm>
            <a:off x="4671176" y="5683061"/>
            <a:ext cx="1" cy="135598"/>
          </a:xfrm>
          <a:prstGeom prst="line">
            <a:avLst/>
          </a:prstGeom>
          <a:ln w="12700">
            <a:solidFill>
              <a:srgbClr val="C82506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26" name="Shape 1226"/>
          <p:cNvSpPr/>
          <p:nvPr/>
        </p:nvSpPr>
        <p:spPr>
          <a:xfrm>
            <a:off x="3752031" y="5366479"/>
            <a:ext cx="1" cy="341616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233" name="Group 1233"/>
          <p:cNvGrpSpPr/>
          <p:nvPr/>
        </p:nvGrpSpPr>
        <p:grpSpPr>
          <a:xfrm>
            <a:off x="6766042" y="6119805"/>
            <a:ext cx="1710244" cy="887820"/>
            <a:chOff x="0" y="0"/>
            <a:chExt cx="1710242" cy="887819"/>
          </a:xfrm>
        </p:grpSpPr>
        <p:sp>
          <p:nvSpPr>
            <p:cNvPr id="1227" name="Shape 1227"/>
            <p:cNvSpPr/>
            <p:nvPr/>
          </p:nvSpPr>
          <p:spPr>
            <a:xfrm>
              <a:off x="0" y="0"/>
              <a:ext cx="1710243" cy="88782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28" name="Shape 1228"/>
            <p:cNvSpPr/>
            <p:nvPr/>
          </p:nvSpPr>
          <p:spPr>
            <a:xfrm flipH="1" flipV="1">
              <a:off x="126027" y="561353"/>
              <a:ext cx="5341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229" name="Shape 1229"/>
            <p:cNvSpPr/>
            <p:nvPr/>
          </p:nvSpPr>
          <p:spPr>
            <a:xfrm flipH="1" flipV="1">
              <a:off x="126027" y="335984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230" name="Shape 1230"/>
            <p:cNvSpPr/>
            <p:nvPr/>
          </p:nvSpPr>
          <p:spPr>
            <a:xfrm flipH="1" flipV="1">
              <a:off x="126027" y="148996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231" name="Shape 1231"/>
            <p:cNvSpPr/>
            <p:nvPr/>
          </p:nvSpPr>
          <p:spPr>
            <a:xfrm>
              <a:off x="733821" y="27255"/>
              <a:ext cx="970956" cy="83416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Programmcode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Steuersignale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</a:p>
          </p:txBody>
        </p:sp>
        <p:sp>
          <p:nvSpPr>
            <p:cNvPr id="1232" name="Shape 1232"/>
            <p:cNvSpPr/>
            <p:nvPr/>
          </p:nvSpPr>
          <p:spPr>
            <a:xfrm flipH="1" flipV="1">
              <a:off x="142533" y="761493"/>
              <a:ext cx="53411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1234" name="Shape 1234"/>
          <p:cNvSpPr/>
          <p:nvPr/>
        </p:nvSpPr>
        <p:spPr>
          <a:xfrm flipH="1">
            <a:off x="7623283" y="5535879"/>
            <a:ext cx="224421" cy="1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35" name="Shape 1235"/>
          <p:cNvSpPr/>
          <p:nvPr/>
        </p:nvSpPr>
        <p:spPr>
          <a:xfrm>
            <a:off x="7612347" y="5535880"/>
            <a:ext cx="1" cy="121921"/>
          </a:xfrm>
          <a:prstGeom prst="line">
            <a:avLst/>
          </a:prstGeom>
          <a:ln w="12700">
            <a:solidFill>
              <a:srgbClr val="C82506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36" name="Shape 1236"/>
          <p:cNvSpPr/>
          <p:nvPr/>
        </p:nvSpPr>
        <p:spPr>
          <a:xfrm>
            <a:off x="6225799" y="5185969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Rb</a:t>
            </a:r>
          </a:p>
        </p:txBody>
      </p:sp>
      <p:sp>
        <p:nvSpPr>
          <p:cNvPr id="1237" name="Shape 1237"/>
          <p:cNvSpPr/>
          <p:nvPr/>
        </p:nvSpPr>
        <p:spPr>
          <a:xfrm>
            <a:off x="7062809" y="5750859"/>
            <a:ext cx="144019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38" name="Shape 1238"/>
          <p:cNvSpPr/>
          <p:nvPr/>
        </p:nvSpPr>
        <p:spPr>
          <a:xfrm>
            <a:off x="4297539" y="6120157"/>
            <a:ext cx="58205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39" name="Shape 1239"/>
          <p:cNvSpPr/>
          <p:nvPr/>
        </p:nvSpPr>
        <p:spPr>
          <a:xfrm flipV="1">
            <a:off x="4860635" y="6141558"/>
            <a:ext cx="1" cy="269633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1" name="Shape 1241"/>
          <p:cNvSpPr/>
          <p:nvPr/>
        </p:nvSpPr>
        <p:spPr>
          <a:xfrm>
            <a:off x="926587" y="452855"/>
            <a:ext cx="7834501" cy="2915049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42" name="Shape 1242"/>
          <p:cNvSpPr/>
          <p:nvPr/>
        </p:nvSpPr>
        <p:spPr>
          <a:xfrm>
            <a:off x="848356" y="2779863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Mikrocontroller</a:t>
            </a:r>
          </a:p>
        </p:txBody>
      </p:sp>
      <p:sp>
        <p:nvSpPr>
          <p:cNvPr id="1243" name="Shape 1243"/>
          <p:cNvSpPr/>
          <p:nvPr/>
        </p:nvSpPr>
        <p:spPr>
          <a:xfrm>
            <a:off x="3993563" y="1537416"/>
            <a:ext cx="616148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Opcode, Reg.</a:t>
            </a:r>
          </a:p>
        </p:txBody>
      </p:sp>
      <p:sp>
        <p:nvSpPr>
          <p:cNvPr id="1244" name="Shape 1244"/>
          <p:cNvSpPr/>
          <p:nvPr/>
        </p:nvSpPr>
        <p:spPr>
          <a:xfrm>
            <a:off x="1861854" y="1430526"/>
            <a:ext cx="374043" cy="1"/>
          </a:xfrm>
          <a:prstGeom prst="line">
            <a:avLst/>
          </a:prstGeom>
          <a:ln w="25400">
            <a:solidFill>
              <a:srgbClr val="00882B">
                <a:alpha val="30337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45" name="Shape 1245"/>
          <p:cNvSpPr/>
          <p:nvPr/>
        </p:nvSpPr>
        <p:spPr>
          <a:xfrm flipV="1">
            <a:off x="1857706" y="844495"/>
            <a:ext cx="1588256" cy="1"/>
          </a:xfrm>
          <a:prstGeom prst="line">
            <a:avLst/>
          </a:prstGeom>
          <a:ln w="25400">
            <a:solidFill>
              <a:srgbClr val="00882B">
                <a:alpha val="3004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46" name="Shape 1246"/>
          <p:cNvSpPr/>
          <p:nvPr/>
        </p:nvSpPr>
        <p:spPr>
          <a:xfrm>
            <a:off x="7858639" y="613280"/>
            <a:ext cx="834073" cy="13750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47" name="Shape 1247"/>
          <p:cNvSpPr/>
          <p:nvPr/>
        </p:nvSpPr>
        <p:spPr>
          <a:xfrm>
            <a:off x="7931253" y="1514977"/>
            <a:ext cx="688846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443484">
              <a:defRPr sz="1800"/>
            </a:pPr>
            <a:r>
              <a:rPr sz="1358"/>
              <a:t>Daten-</a:t>
            </a:r>
            <a:endParaRPr sz="1358"/>
          </a:p>
          <a:p>
            <a:pPr lvl="0" defTabSz="443484">
              <a:defRPr sz="1800"/>
            </a:pPr>
            <a:r>
              <a:rPr sz="1358"/>
              <a:t>speicher</a:t>
            </a:r>
          </a:p>
        </p:txBody>
      </p:sp>
      <p:grpSp>
        <p:nvGrpSpPr>
          <p:cNvPr id="1250" name="Group 1250"/>
          <p:cNvGrpSpPr/>
          <p:nvPr/>
        </p:nvGrpSpPr>
        <p:grpSpPr>
          <a:xfrm>
            <a:off x="2117643" y="1303205"/>
            <a:ext cx="817763" cy="247651"/>
            <a:chOff x="0" y="0"/>
            <a:chExt cx="817761" cy="247650"/>
          </a:xfrm>
        </p:grpSpPr>
        <p:sp>
          <p:nvSpPr>
            <p:cNvPr id="1248" name="Shape 1248"/>
            <p:cNvSpPr/>
            <p:nvPr/>
          </p:nvSpPr>
          <p:spPr>
            <a:xfrm>
              <a:off x="4845" y="10353"/>
              <a:ext cx="812917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49" name="Shape 1249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PC</a:t>
              </a:r>
            </a:p>
          </p:txBody>
        </p:sp>
      </p:grpSp>
      <p:grpSp>
        <p:nvGrpSpPr>
          <p:cNvPr id="1255" name="Group 1255"/>
          <p:cNvGrpSpPr/>
          <p:nvPr/>
        </p:nvGrpSpPr>
        <p:grpSpPr>
          <a:xfrm>
            <a:off x="1000351" y="615663"/>
            <a:ext cx="843231" cy="1375085"/>
            <a:chOff x="0" y="0"/>
            <a:chExt cx="843229" cy="1375084"/>
          </a:xfrm>
        </p:grpSpPr>
        <p:sp>
          <p:nvSpPr>
            <p:cNvPr id="1251" name="Shape 1251"/>
            <p:cNvSpPr/>
            <p:nvPr/>
          </p:nvSpPr>
          <p:spPr>
            <a:xfrm>
              <a:off x="4579" y="0"/>
              <a:ext cx="834072" cy="13750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52" name="Shape 1252"/>
            <p:cNvSpPr/>
            <p:nvPr/>
          </p:nvSpPr>
          <p:spPr>
            <a:xfrm>
              <a:off x="0" y="883432"/>
              <a:ext cx="843230" cy="48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29768">
                <a:defRPr sz="1800"/>
              </a:pPr>
              <a:r>
                <a:rPr sz="1316"/>
                <a:t>Programm-</a:t>
              </a:r>
              <a:endParaRPr sz="1316"/>
            </a:p>
            <a:p>
              <a:pPr lvl="0" defTabSz="429768">
                <a:defRPr sz="1800"/>
              </a:pPr>
              <a:r>
                <a:rPr sz="1316"/>
                <a:t>speicher</a:t>
              </a:r>
            </a:p>
          </p:txBody>
        </p:sp>
        <p:sp>
          <p:nvSpPr>
            <p:cNvPr id="1253" name="Shape 1253"/>
            <p:cNvSpPr/>
            <p:nvPr/>
          </p:nvSpPr>
          <p:spPr>
            <a:xfrm>
              <a:off x="543998" y="639311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1254" name="Shape 1254"/>
            <p:cNvSpPr/>
            <p:nvPr/>
          </p:nvSpPr>
          <p:spPr>
            <a:xfrm>
              <a:off x="469187" y="85165"/>
              <a:ext cx="37404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</p:grpSp>
      <p:sp>
        <p:nvSpPr>
          <p:cNvPr id="1256" name="Shape 1256"/>
          <p:cNvSpPr/>
          <p:nvPr/>
        </p:nvSpPr>
        <p:spPr>
          <a:xfrm>
            <a:off x="3466437" y="620413"/>
            <a:ext cx="834073" cy="88782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57" name="Shape 1257"/>
          <p:cNvSpPr/>
          <p:nvPr/>
        </p:nvSpPr>
        <p:spPr>
          <a:xfrm>
            <a:off x="3453024" y="854538"/>
            <a:ext cx="843231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IR &amp; Dekoder</a:t>
            </a:r>
          </a:p>
        </p:txBody>
      </p:sp>
      <p:sp>
        <p:nvSpPr>
          <p:cNvPr id="1258" name="Shape 1258"/>
          <p:cNvSpPr/>
          <p:nvPr/>
        </p:nvSpPr>
        <p:spPr>
          <a:xfrm>
            <a:off x="4879534" y="617963"/>
            <a:ext cx="834073" cy="13704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59" name="Shape 1259"/>
          <p:cNvSpPr/>
          <p:nvPr/>
        </p:nvSpPr>
        <p:spPr>
          <a:xfrm>
            <a:off x="4864282" y="1357780"/>
            <a:ext cx="843230" cy="624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Register-Block</a:t>
            </a:r>
          </a:p>
        </p:txBody>
      </p:sp>
      <p:sp>
        <p:nvSpPr>
          <p:cNvPr id="1260" name="Shape 1260"/>
          <p:cNvSpPr/>
          <p:nvPr/>
        </p:nvSpPr>
        <p:spPr>
          <a:xfrm flipH="1" flipV="1">
            <a:off x="5726197" y="1340857"/>
            <a:ext cx="1613438" cy="1"/>
          </a:xfrm>
          <a:prstGeom prst="line">
            <a:avLst/>
          </a:prstGeom>
          <a:ln w="25400">
            <a:solidFill>
              <a:srgbClr val="DE6A10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61" name="Shape 1261"/>
          <p:cNvSpPr/>
          <p:nvPr/>
        </p:nvSpPr>
        <p:spPr>
          <a:xfrm>
            <a:off x="7358335" y="1227976"/>
            <a:ext cx="131283" cy="342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" y="21600"/>
                </a:moveTo>
                <a:lnTo>
                  <a:pt x="21600" y="17697"/>
                </a:lnTo>
                <a:lnTo>
                  <a:pt x="21351" y="4689"/>
                </a:lnTo>
                <a:lnTo>
                  <a:pt x="0" y="0"/>
                </a:lnTo>
                <a:lnTo>
                  <a:pt x="26" y="2160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62" name="Shape 1262"/>
          <p:cNvSpPr/>
          <p:nvPr/>
        </p:nvSpPr>
        <p:spPr>
          <a:xfrm flipH="1">
            <a:off x="7477962" y="1398642"/>
            <a:ext cx="374043" cy="1"/>
          </a:xfrm>
          <a:prstGeom prst="line">
            <a:avLst/>
          </a:prstGeom>
          <a:ln w="25400">
            <a:solidFill>
              <a:srgbClr val="DE6A10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63" name="Shape 1263"/>
          <p:cNvSpPr/>
          <p:nvPr/>
        </p:nvSpPr>
        <p:spPr>
          <a:xfrm>
            <a:off x="7865383" y="706150"/>
            <a:ext cx="2794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DI</a:t>
            </a:r>
          </a:p>
        </p:txBody>
      </p:sp>
      <p:sp>
        <p:nvSpPr>
          <p:cNvPr id="1264" name="Shape 1264"/>
          <p:cNvSpPr/>
          <p:nvPr/>
        </p:nvSpPr>
        <p:spPr>
          <a:xfrm>
            <a:off x="7865402" y="934357"/>
            <a:ext cx="374044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DO</a:t>
            </a:r>
          </a:p>
        </p:txBody>
      </p:sp>
      <p:sp>
        <p:nvSpPr>
          <p:cNvPr id="1265" name="Shape 1265"/>
          <p:cNvSpPr/>
          <p:nvPr/>
        </p:nvSpPr>
        <p:spPr>
          <a:xfrm>
            <a:off x="7871079" y="1249334"/>
            <a:ext cx="22442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A</a:t>
            </a:r>
          </a:p>
        </p:txBody>
      </p:sp>
      <p:sp>
        <p:nvSpPr>
          <p:cNvPr id="1266" name="Shape 1266"/>
          <p:cNvSpPr/>
          <p:nvPr/>
        </p:nvSpPr>
        <p:spPr>
          <a:xfrm>
            <a:off x="5718822" y="872472"/>
            <a:ext cx="2133468" cy="1"/>
          </a:xfrm>
          <a:prstGeom prst="line">
            <a:avLst/>
          </a:prstGeom>
          <a:ln w="25400">
            <a:solidFill>
              <a:srgbClr val="DE6A10">
                <a:alpha val="30143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67" name="Shape 1267"/>
          <p:cNvSpPr/>
          <p:nvPr/>
        </p:nvSpPr>
        <p:spPr>
          <a:xfrm flipH="1" flipV="1">
            <a:off x="5738306" y="1101219"/>
            <a:ext cx="2108729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68" name="Shape 1268"/>
          <p:cNvSpPr/>
          <p:nvPr/>
        </p:nvSpPr>
        <p:spPr>
          <a:xfrm>
            <a:off x="2946732" y="1427030"/>
            <a:ext cx="520191" cy="1"/>
          </a:xfrm>
          <a:prstGeom prst="line">
            <a:avLst/>
          </a:prstGeom>
          <a:ln w="25400">
            <a:solidFill>
              <a:srgbClr val="00882B">
                <a:alpha val="30493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69" name="Shape 1269"/>
          <p:cNvSpPr/>
          <p:nvPr/>
        </p:nvSpPr>
        <p:spPr>
          <a:xfrm flipH="1">
            <a:off x="4323325" y="862091"/>
            <a:ext cx="539565" cy="1"/>
          </a:xfrm>
          <a:prstGeom prst="line">
            <a:avLst/>
          </a:prstGeom>
          <a:ln w="25400">
            <a:solidFill>
              <a:srgbClr val="DE6A10">
                <a:alpha val="30086"/>
              </a:srgbClr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272" name="Group 1272"/>
          <p:cNvGrpSpPr/>
          <p:nvPr/>
        </p:nvGrpSpPr>
        <p:grpSpPr>
          <a:xfrm>
            <a:off x="6225799" y="1786650"/>
            <a:ext cx="838385" cy="247651"/>
            <a:chOff x="0" y="0"/>
            <a:chExt cx="838384" cy="247650"/>
          </a:xfrm>
        </p:grpSpPr>
        <p:sp>
          <p:nvSpPr>
            <p:cNvPr id="1270" name="Shape 1270"/>
            <p:cNvSpPr/>
            <p:nvPr/>
          </p:nvSpPr>
          <p:spPr>
            <a:xfrm>
              <a:off x="4845" y="10353"/>
              <a:ext cx="833540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71" name="Shape 1271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SP</a:t>
              </a:r>
            </a:p>
          </p:txBody>
        </p:sp>
      </p:grpSp>
      <p:sp>
        <p:nvSpPr>
          <p:cNvPr id="1273" name="Shape 1273"/>
          <p:cNvSpPr/>
          <p:nvPr/>
        </p:nvSpPr>
        <p:spPr>
          <a:xfrm>
            <a:off x="4745434" y="2570971"/>
            <a:ext cx="1079620" cy="35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274" name="Shape 1274"/>
          <p:cNvSpPr/>
          <p:nvPr/>
        </p:nvSpPr>
        <p:spPr>
          <a:xfrm>
            <a:off x="5526459" y="1989685"/>
            <a:ext cx="1" cy="584201"/>
          </a:xfrm>
          <a:prstGeom prst="line">
            <a:avLst/>
          </a:prstGeom>
          <a:ln w="25400">
            <a:solidFill>
              <a:srgbClr val="DE6A10">
                <a:alpha val="30269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75" name="Shape 1275"/>
          <p:cNvSpPr/>
          <p:nvPr/>
        </p:nvSpPr>
        <p:spPr>
          <a:xfrm>
            <a:off x="5072329" y="1989685"/>
            <a:ext cx="1" cy="584201"/>
          </a:xfrm>
          <a:prstGeom prst="line">
            <a:avLst/>
          </a:prstGeom>
          <a:ln w="25400">
            <a:solidFill>
              <a:srgbClr val="DE6A10">
                <a:alpha val="30231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76" name="Shape 1276"/>
          <p:cNvSpPr/>
          <p:nvPr/>
        </p:nvSpPr>
        <p:spPr>
          <a:xfrm flipH="1">
            <a:off x="4667256" y="1837464"/>
            <a:ext cx="224421" cy="1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77" name="Shape 1277"/>
          <p:cNvSpPr/>
          <p:nvPr/>
        </p:nvSpPr>
        <p:spPr>
          <a:xfrm>
            <a:off x="5285708" y="2919371"/>
            <a:ext cx="1" cy="249015"/>
          </a:xfrm>
          <a:prstGeom prst="line">
            <a:avLst/>
          </a:prstGeom>
          <a:ln w="25400">
            <a:solidFill>
              <a:srgbClr val="DE6A10">
                <a:alpha val="30173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78" name="Shape 1278"/>
          <p:cNvSpPr/>
          <p:nvPr/>
        </p:nvSpPr>
        <p:spPr>
          <a:xfrm flipH="1">
            <a:off x="5722794" y="1787095"/>
            <a:ext cx="279401" cy="1"/>
          </a:xfrm>
          <a:prstGeom prst="line">
            <a:avLst/>
          </a:prstGeom>
          <a:ln w="25400">
            <a:solidFill>
              <a:srgbClr val="DE6A10">
                <a:alpha val="29531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79" name="Shape 1279"/>
          <p:cNvSpPr/>
          <p:nvPr/>
        </p:nvSpPr>
        <p:spPr>
          <a:xfrm>
            <a:off x="5989494" y="1787820"/>
            <a:ext cx="1" cy="1387786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80" name="Shape 1280"/>
          <p:cNvSpPr/>
          <p:nvPr/>
        </p:nvSpPr>
        <p:spPr>
          <a:xfrm flipH="1">
            <a:off x="5283685" y="3160209"/>
            <a:ext cx="699793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81" name="Shape 1281"/>
          <p:cNvSpPr/>
          <p:nvPr/>
        </p:nvSpPr>
        <p:spPr>
          <a:xfrm>
            <a:off x="4864093" y="2625405"/>
            <a:ext cx="84323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ALU</a:t>
            </a:r>
          </a:p>
        </p:txBody>
      </p:sp>
      <p:grpSp>
        <p:nvGrpSpPr>
          <p:cNvPr id="1286" name="Group 1286"/>
          <p:cNvGrpSpPr/>
          <p:nvPr/>
        </p:nvGrpSpPr>
        <p:grpSpPr>
          <a:xfrm>
            <a:off x="3754897" y="2619523"/>
            <a:ext cx="546565" cy="471234"/>
            <a:chOff x="0" y="0"/>
            <a:chExt cx="546564" cy="471233"/>
          </a:xfrm>
        </p:grpSpPr>
        <p:sp>
          <p:nvSpPr>
            <p:cNvPr id="1282" name="Shape 1282"/>
            <p:cNvSpPr/>
            <p:nvPr/>
          </p:nvSpPr>
          <p:spPr>
            <a:xfrm>
              <a:off x="39074" y="9824"/>
              <a:ext cx="507491" cy="21536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83" name="Shape 1283"/>
            <p:cNvSpPr/>
            <p:nvPr/>
          </p:nvSpPr>
          <p:spPr>
            <a:xfrm>
              <a:off x="34476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PSR</a:t>
              </a:r>
            </a:p>
          </p:txBody>
        </p:sp>
        <p:sp>
          <p:nvSpPr>
            <p:cNvPr id="1284" name="Shape 1284"/>
            <p:cNvSpPr/>
            <p:nvPr/>
          </p:nvSpPr>
          <p:spPr>
            <a:xfrm>
              <a:off x="157852" y="234358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C</a:t>
              </a:r>
            </a:p>
          </p:txBody>
        </p:sp>
        <p:sp>
          <p:nvSpPr>
            <p:cNvPr id="1285" name="Shape 1285"/>
            <p:cNvSpPr/>
            <p:nvPr/>
          </p:nvSpPr>
          <p:spPr>
            <a:xfrm>
              <a:off x="0" y="236220"/>
              <a:ext cx="224421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Z</a:t>
              </a:r>
            </a:p>
          </p:txBody>
        </p:sp>
      </p:grpSp>
      <p:sp>
        <p:nvSpPr>
          <p:cNvPr id="1287" name="Shape 1287"/>
          <p:cNvSpPr/>
          <p:nvPr/>
        </p:nvSpPr>
        <p:spPr>
          <a:xfrm>
            <a:off x="4311777" y="2746055"/>
            <a:ext cx="534115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88" name="Shape 1288"/>
          <p:cNvSpPr/>
          <p:nvPr/>
        </p:nvSpPr>
        <p:spPr>
          <a:xfrm flipH="1">
            <a:off x="6803070" y="1474415"/>
            <a:ext cx="539565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89" name="Shape 1289"/>
          <p:cNvSpPr/>
          <p:nvPr/>
        </p:nvSpPr>
        <p:spPr>
          <a:xfrm>
            <a:off x="6835893" y="1494135"/>
            <a:ext cx="1" cy="300808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292" name="Group 1292"/>
          <p:cNvGrpSpPr/>
          <p:nvPr/>
        </p:nvGrpSpPr>
        <p:grpSpPr>
          <a:xfrm>
            <a:off x="3459374" y="1847005"/>
            <a:ext cx="836881" cy="511551"/>
            <a:chOff x="0" y="0"/>
            <a:chExt cx="836879" cy="511549"/>
          </a:xfrm>
        </p:grpSpPr>
        <p:sp>
          <p:nvSpPr>
            <p:cNvPr id="1290" name="Shape 1290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291" name="Shape 1291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Steuer-werk</a:t>
              </a:r>
            </a:p>
          </p:txBody>
        </p:sp>
      </p:grpSp>
      <p:sp>
        <p:nvSpPr>
          <p:cNvPr id="1293" name="Shape 1293"/>
          <p:cNvSpPr/>
          <p:nvPr/>
        </p:nvSpPr>
        <p:spPr>
          <a:xfrm>
            <a:off x="4028179" y="2354223"/>
            <a:ext cx="1" cy="26963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94" name="Shape 1294"/>
          <p:cNvSpPr/>
          <p:nvPr/>
        </p:nvSpPr>
        <p:spPr>
          <a:xfrm flipV="1">
            <a:off x="3988591" y="1513299"/>
            <a:ext cx="1" cy="362998"/>
          </a:xfrm>
          <a:prstGeom prst="line">
            <a:avLst/>
          </a:prstGeom>
          <a:ln w="254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95" name="Shape 1295"/>
          <p:cNvSpPr/>
          <p:nvPr/>
        </p:nvSpPr>
        <p:spPr>
          <a:xfrm>
            <a:off x="4325500" y="652431"/>
            <a:ext cx="513785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K</a:t>
            </a:r>
          </a:p>
        </p:txBody>
      </p:sp>
      <p:sp>
        <p:nvSpPr>
          <p:cNvPr id="1296" name="Shape 1296"/>
          <p:cNvSpPr/>
          <p:nvPr/>
        </p:nvSpPr>
        <p:spPr>
          <a:xfrm>
            <a:off x="4751155" y="2067053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Rs</a:t>
            </a:r>
          </a:p>
        </p:txBody>
      </p:sp>
      <p:sp>
        <p:nvSpPr>
          <p:cNvPr id="1297" name="Shape 1297"/>
          <p:cNvSpPr/>
          <p:nvPr/>
        </p:nvSpPr>
        <p:spPr>
          <a:xfrm>
            <a:off x="5223174" y="2067932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1298" name="Shape 1298"/>
          <p:cNvSpPr/>
          <p:nvPr/>
        </p:nvSpPr>
        <p:spPr>
          <a:xfrm>
            <a:off x="4989822" y="2969025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1299" name="Shape 1299"/>
          <p:cNvSpPr/>
          <p:nvPr/>
        </p:nvSpPr>
        <p:spPr>
          <a:xfrm>
            <a:off x="2858290" y="1561458"/>
            <a:ext cx="1" cy="38980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00" name="Shape 1300"/>
          <p:cNvSpPr/>
          <p:nvPr/>
        </p:nvSpPr>
        <p:spPr>
          <a:xfrm>
            <a:off x="2858290" y="1968215"/>
            <a:ext cx="576050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01" name="Shape 1301"/>
          <p:cNvSpPr/>
          <p:nvPr/>
        </p:nvSpPr>
        <p:spPr>
          <a:xfrm>
            <a:off x="7442127" y="1534678"/>
            <a:ext cx="1" cy="249016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02" name="Shape 1302"/>
          <p:cNvSpPr/>
          <p:nvPr/>
        </p:nvSpPr>
        <p:spPr>
          <a:xfrm>
            <a:off x="7130095" y="1786065"/>
            <a:ext cx="670835" cy="3514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Steuer-werk</a:t>
            </a:r>
          </a:p>
        </p:txBody>
      </p:sp>
      <p:sp>
        <p:nvSpPr>
          <p:cNvPr id="1303" name="Shape 1303"/>
          <p:cNvSpPr/>
          <p:nvPr/>
        </p:nvSpPr>
        <p:spPr>
          <a:xfrm>
            <a:off x="2118296" y="1652792"/>
            <a:ext cx="718510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increment</a:t>
            </a:r>
            <a:endParaRPr i="1" sz="1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/load</a:t>
            </a:r>
          </a:p>
        </p:txBody>
      </p:sp>
      <p:sp>
        <p:nvSpPr>
          <p:cNvPr id="1304" name="Shape 1304"/>
          <p:cNvSpPr/>
          <p:nvPr/>
        </p:nvSpPr>
        <p:spPr>
          <a:xfrm>
            <a:off x="4294367" y="1979839"/>
            <a:ext cx="374043" cy="1"/>
          </a:xfrm>
          <a:prstGeom prst="line">
            <a:avLst/>
          </a:prstGeom>
          <a:ln w="12700">
            <a:solidFill>
              <a:srgbClr val="C82506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05" name="Shape 1305"/>
          <p:cNvSpPr/>
          <p:nvPr/>
        </p:nvSpPr>
        <p:spPr>
          <a:xfrm>
            <a:off x="4671176" y="1842581"/>
            <a:ext cx="1" cy="135598"/>
          </a:xfrm>
          <a:prstGeom prst="line">
            <a:avLst/>
          </a:prstGeom>
          <a:ln w="12700">
            <a:solidFill>
              <a:srgbClr val="C82506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06" name="Shape 1306"/>
          <p:cNvSpPr/>
          <p:nvPr/>
        </p:nvSpPr>
        <p:spPr>
          <a:xfrm>
            <a:off x="3752031" y="1525999"/>
            <a:ext cx="1" cy="341616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313" name="Group 1313"/>
          <p:cNvGrpSpPr/>
          <p:nvPr/>
        </p:nvGrpSpPr>
        <p:grpSpPr>
          <a:xfrm>
            <a:off x="6766042" y="2279325"/>
            <a:ext cx="1710244" cy="887820"/>
            <a:chOff x="0" y="0"/>
            <a:chExt cx="1710242" cy="887819"/>
          </a:xfrm>
        </p:grpSpPr>
        <p:sp>
          <p:nvSpPr>
            <p:cNvPr id="1307" name="Shape 1307"/>
            <p:cNvSpPr/>
            <p:nvPr/>
          </p:nvSpPr>
          <p:spPr>
            <a:xfrm>
              <a:off x="0" y="0"/>
              <a:ext cx="1710243" cy="88782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08" name="Shape 1308"/>
            <p:cNvSpPr/>
            <p:nvPr/>
          </p:nvSpPr>
          <p:spPr>
            <a:xfrm flipH="1" flipV="1">
              <a:off x="126027" y="561353"/>
              <a:ext cx="5341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09" name="Shape 1309"/>
            <p:cNvSpPr/>
            <p:nvPr/>
          </p:nvSpPr>
          <p:spPr>
            <a:xfrm flipH="1" flipV="1">
              <a:off x="126027" y="335984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10" name="Shape 1310"/>
            <p:cNvSpPr/>
            <p:nvPr/>
          </p:nvSpPr>
          <p:spPr>
            <a:xfrm flipH="1" flipV="1">
              <a:off x="126027" y="148996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11" name="Shape 1311"/>
            <p:cNvSpPr/>
            <p:nvPr/>
          </p:nvSpPr>
          <p:spPr>
            <a:xfrm>
              <a:off x="733821" y="27255"/>
              <a:ext cx="970956" cy="83416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Programmcode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Steuersignale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</a:p>
          </p:txBody>
        </p:sp>
        <p:sp>
          <p:nvSpPr>
            <p:cNvPr id="1312" name="Shape 1312"/>
            <p:cNvSpPr/>
            <p:nvPr/>
          </p:nvSpPr>
          <p:spPr>
            <a:xfrm flipH="1" flipV="1">
              <a:off x="142533" y="761493"/>
              <a:ext cx="53411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1314" name="Shape 1314"/>
          <p:cNvSpPr/>
          <p:nvPr/>
        </p:nvSpPr>
        <p:spPr>
          <a:xfrm flipH="1">
            <a:off x="7623283" y="1695400"/>
            <a:ext cx="224421" cy="1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15" name="Shape 1315"/>
          <p:cNvSpPr/>
          <p:nvPr/>
        </p:nvSpPr>
        <p:spPr>
          <a:xfrm>
            <a:off x="7612347" y="1695400"/>
            <a:ext cx="1" cy="121921"/>
          </a:xfrm>
          <a:prstGeom prst="line">
            <a:avLst/>
          </a:prstGeom>
          <a:ln w="12700">
            <a:solidFill>
              <a:srgbClr val="C82506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16" name="Shape 1316"/>
          <p:cNvSpPr/>
          <p:nvPr/>
        </p:nvSpPr>
        <p:spPr>
          <a:xfrm>
            <a:off x="6225799" y="1345489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Rb</a:t>
            </a:r>
          </a:p>
        </p:txBody>
      </p:sp>
      <p:sp>
        <p:nvSpPr>
          <p:cNvPr id="1317" name="Shape 1317"/>
          <p:cNvSpPr/>
          <p:nvPr/>
        </p:nvSpPr>
        <p:spPr>
          <a:xfrm>
            <a:off x="7062809" y="1910379"/>
            <a:ext cx="144019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18" name="Shape 1318"/>
          <p:cNvSpPr/>
          <p:nvPr/>
        </p:nvSpPr>
        <p:spPr>
          <a:xfrm>
            <a:off x="4297539" y="2279677"/>
            <a:ext cx="58205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19" name="Shape 1319"/>
          <p:cNvSpPr/>
          <p:nvPr/>
        </p:nvSpPr>
        <p:spPr>
          <a:xfrm flipV="1">
            <a:off x="4860635" y="2301078"/>
            <a:ext cx="1" cy="269633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" name="Shape 1321"/>
          <p:cNvSpPr/>
          <p:nvPr/>
        </p:nvSpPr>
        <p:spPr>
          <a:xfrm>
            <a:off x="926587" y="727175"/>
            <a:ext cx="7834501" cy="2915049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22" name="Shape 1322"/>
          <p:cNvSpPr/>
          <p:nvPr/>
        </p:nvSpPr>
        <p:spPr>
          <a:xfrm>
            <a:off x="848356" y="3054183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Mikrocontroller</a:t>
            </a:r>
          </a:p>
        </p:txBody>
      </p:sp>
      <p:sp>
        <p:nvSpPr>
          <p:cNvPr id="1323" name="Shape 1323"/>
          <p:cNvSpPr/>
          <p:nvPr/>
        </p:nvSpPr>
        <p:spPr>
          <a:xfrm>
            <a:off x="3993563" y="1811736"/>
            <a:ext cx="616148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Opcode, Reg.</a:t>
            </a:r>
          </a:p>
        </p:txBody>
      </p:sp>
      <p:sp>
        <p:nvSpPr>
          <p:cNvPr id="1324" name="Shape 1324"/>
          <p:cNvSpPr/>
          <p:nvPr/>
        </p:nvSpPr>
        <p:spPr>
          <a:xfrm>
            <a:off x="1861854" y="1704845"/>
            <a:ext cx="374043" cy="1"/>
          </a:xfrm>
          <a:prstGeom prst="line">
            <a:avLst/>
          </a:prstGeom>
          <a:ln w="25400">
            <a:solidFill>
              <a:srgbClr val="00882B">
                <a:alpha val="30337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25" name="Shape 1325"/>
          <p:cNvSpPr/>
          <p:nvPr/>
        </p:nvSpPr>
        <p:spPr>
          <a:xfrm flipV="1">
            <a:off x="1857706" y="1118815"/>
            <a:ext cx="1588256" cy="1"/>
          </a:xfrm>
          <a:prstGeom prst="line">
            <a:avLst/>
          </a:prstGeom>
          <a:ln w="25400">
            <a:solidFill>
              <a:srgbClr val="00882B">
                <a:alpha val="3004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26" name="Shape 1326"/>
          <p:cNvSpPr/>
          <p:nvPr/>
        </p:nvSpPr>
        <p:spPr>
          <a:xfrm>
            <a:off x="7858639" y="887600"/>
            <a:ext cx="834073" cy="13750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27" name="Shape 1327"/>
          <p:cNvSpPr/>
          <p:nvPr/>
        </p:nvSpPr>
        <p:spPr>
          <a:xfrm>
            <a:off x="7931253" y="1789297"/>
            <a:ext cx="688846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443484">
              <a:defRPr sz="1800"/>
            </a:pPr>
            <a:r>
              <a:rPr sz="1358"/>
              <a:t>Daten-</a:t>
            </a:r>
            <a:endParaRPr sz="1358"/>
          </a:p>
          <a:p>
            <a:pPr lvl="0" defTabSz="443484">
              <a:defRPr sz="1800"/>
            </a:pPr>
            <a:r>
              <a:rPr sz="1358"/>
              <a:t>speicher</a:t>
            </a:r>
          </a:p>
        </p:txBody>
      </p:sp>
      <p:grpSp>
        <p:nvGrpSpPr>
          <p:cNvPr id="1330" name="Group 1330"/>
          <p:cNvGrpSpPr/>
          <p:nvPr/>
        </p:nvGrpSpPr>
        <p:grpSpPr>
          <a:xfrm>
            <a:off x="2117643" y="1577525"/>
            <a:ext cx="817763" cy="247651"/>
            <a:chOff x="0" y="0"/>
            <a:chExt cx="817761" cy="247650"/>
          </a:xfrm>
        </p:grpSpPr>
        <p:sp>
          <p:nvSpPr>
            <p:cNvPr id="1328" name="Shape 1328"/>
            <p:cNvSpPr/>
            <p:nvPr/>
          </p:nvSpPr>
          <p:spPr>
            <a:xfrm>
              <a:off x="4845" y="10353"/>
              <a:ext cx="812917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29" name="Shape 1329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PC</a:t>
              </a:r>
            </a:p>
          </p:txBody>
        </p:sp>
      </p:grpSp>
      <p:grpSp>
        <p:nvGrpSpPr>
          <p:cNvPr id="1335" name="Group 1335"/>
          <p:cNvGrpSpPr/>
          <p:nvPr/>
        </p:nvGrpSpPr>
        <p:grpSpPr>
          <a:xfrm>
            <a:off x="1000351" y="889983"/>
            <a:ext cx="843231" cy="1375085"/>
            <a:chOff x="0" y="0"/>
            <a:chExt cx="843229" cy="1375084"/>
          </a:xfrm>
        </p:grpSpPr>
        <p:sp>
          <p:nvSpPr>
            <p:cNvPr id="1331" name="Shape 1331"/>
            <p:cNvSpPr/>
            <p:nvPr/>
          </p:nvSpPr>
          <p:spPr>
            <a:xfrm>
              <a:off x="4579" y="0"/>
              <a:ext cx="834072" cy="13750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32" name="Shape 1332"/>
            <p:cNvSpPr/>
            <p:nvPr/>
          </p:nvSpPr>
          <p:spPr>
            <a:xfrm>
              <a:off x="0" y="883432"/>
              <a:ext cx="843230" cy="48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29768">
                <a:defRPr sz="1800"/>
              </a:pPr>
              <a:r>
                <a:rPr sz="1316"/>
                <a:t>Programm-</a:t>
              </a:r>
              <a:endParaRPr sz="1316"/>
            </a:p>
            <a:p>
              <a:pPr lvl="0" defTabSz="429768">
                <a:defRPr sz="1800"/>
              </a:pPr>
              <a:r>
                <a:rPr sz="1316"/>
                <a:t>speicher</a:t>
              </a:r>
            </a:p>
          </p:txBody>
        </p:sp>
        <p:sp>
          <p:nvSpPr>
            <p:cNvPr id="1333" name="Shape 1333"/>
            <p:cNvSpPr/>
            <p:nvPr/>
          </p:nvSpPr>
          <p:spPr>
            <a:xfrm>
              <a:off x="543998" y="639311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1334" name="Shape 1334"/>
            <p:cNvSpPr/>
            <p:nvPr/>
          </p:nvSpPr>
          <p:spPr>
            <a:xfrm>
              <a:off x="469187" y="85165"/>
              <a:ext cx="37404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</p:grpSp>
      <p:sp>
        <p:nvSpPr>
          <p:cNvPr id="1336" name="Shape 1336"/>
          <p:cNvSpPr/>
          <p:nvPr/>
        </p:nvSpPr>
        <p:spPr>
          <a:xfrm>
            <a:off x="3466437" y="894733"/>
            <a:ext cx="834073" cy="88782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37" name="Shape 1337"/>
          <p:cNvSpPr/>
          <p:nvPr/>
        </p:nvSpPr>
        <p:spPr>
          <a:xfrm>
            <a:off x="3453024" y="1128858"/>
            <a:ext cx="843231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IR &amp; Dekoder</a:t>
            </a:r>
          </a:p>
        </p:txBody>
      </p:sp>
      <p:sp>
        <p:nvSpPr>
          <p:cNvPr id="1338" name="Shape 1338"/>
          <p:cNvSpPr/>
          <p:nvPr/>
        </p:nvSpPr>
        <p:spPr>
          <a:xfrm>
            <a:off x="4879535" y="892283"/>
            <a:ext cx="834072" cy="13704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39" name="Shape 1339"/>
          <p:cNvSpPr/>
          <p:nvPr/>
        </p:nvSpPr>
        <p:spPr>
          <a:xfrm>
            <a:off x="4864282" y="1632100"/>
            <a:ext cx="843231" cy="624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Register-Block</a:t>
            </a:r>
          </a:p>
        </p:txBody>
      </p:sp>
      <p:sp>
        <p:nvSpPr>
          <p:cNvPr id="1340" name="Shape 1340"/>
          <p:cNvSpPr/>
          <p:nvPr/>
        </p:nvSpPr>
        <p:spPr>
          <a:xfrm flipH="1" flipV="1">
            <a:off x="5726197" y="1615177"/>
            <a:ext cx="1613438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41" name="Shape 1341"/>
          <p:cNvSpPr/>
          <p:nvPr/>
        </p:nvSpPr>
        <p:spPr>
          <a:xfrm>
            <a:off x="7358335" y="1502296"/>
            <a:ext cx="131283" cy="342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" y="21600"/>
                </a:moveTo>
                <a:lnTo>
                  <a:pt x="21600" y="17697"/>
                </a:lnTo>
                <a:lnTo>
                  <a:pt x="21351" y="4689"/>
                </a:lnTo>
                <a:lnTo>
                  <a:pt x="0" y="0"/>
                </a:lnTo>
                <a:lnTo>
                  <a:pt x="26" y="2160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42" name="Shape 1342"/>
          <p:cNvSpPr/>
          <p:nvPr/>
        </p:nvSpPr>
        <p:spPr>
          <a:xfrm flipH="1">
            <a:off x="7477962" y="1672962"/>
            <a:ext cx="374043" cy="1"/>
          </a:xfrm>
          <a:prstGeom prst="line">
            <a:avLst/>
          </a:prstGeom>
          <a:ln w="25400">
            <a:solidFill>
              <a:srgbClr val="DE6A10">
                <a:alpha val="30056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43" name="Shape 1343"/>
          <p:cNvSpPr/>
          <p:nvPr/>
        </p:nvSpPr>
        <p:spPr>
          <a:xfrm>
            <a:off x="7865383" y="980470"/>
            <a:ext cx="2794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DI</a:t>
            </a:r>
          </a:p>
        </p:txBody>
      </p:sp>
      <p:sp>
        <p:nvSpPr>
          <p:cNvPr id="1344" name="Shape 1344"/>
          <p:cNvSpPr/>
          <p:nvPr/>
        </p:nvSpPr>
        <p:spPr>
          <a:xfrm>
            <a:off x="7865402" y="1208677"/>
            <a:ext cx="374044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DO</a:t>
            </a:r>
          </a:p>
        </p:txBody>
      </p:sp>
      <p:sp>
        <p:nvSpPr>
          <p:cNvPr id="1345" name="Shape 1345"/>
          <p:cNvSpPr/>
          <p:nvPr/>
        </p:nvSpPr>
        <p:spPr>
          <a:xfrm>
            <a:off x="7871079" y="1523654"/>
            <a:ext cx="22442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A</a:t>
            </a:r>
          </a:p>
        </p:txBody>
      </p:sp>
      <p:sp>
        <p:nvSpPr>
          <p:cNvPr id="1346" name="Shape 1346"/>
          <p:cNvSpPr/>
          <p:nvPr/>
        </p:nvSpPr>
        <p:spPr>
          <a:xfrm>
            <a:off x="5718822" y="1146792"/>
            <a:ext cx="2133468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47" name="Shape 1347"/>
          <p:cNvSpPr/>
          <p:nvPr/>
        </p:nvSpPr>
        <p:spPr>
          <a:xfrm flipH="1" flipV="1">
            <a:off x="5738306" y="1375539"/>
            <a:ext cx="2108729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48" name="Shape 1348"/>
          <p:cNvSpPr/>
          <p:nvPr/>
        </p:nvSpPr>
        <p:spPr>
          <a:xfrm>
            <a:off x="2946732" y="1701350"/>
            <a:ext cx="520191" cy="1"/>
          </a:xfrm>
          <a:prstGeom prst="line">
            <a:avLst/>
          </a:prstGeom>
          <a:ln w="25400">
            <a:solidFill>
              <a:srgbClr val="00882B"/>
            </a:solidFill>
            <a:prstDash val="sysDot"/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49" name="Shape 1349"/>
          <p:cNvSpPr/>
          <p:nvPr/>
        </p:nvSpPr>
        <p:spPr>
          <a:xfrm flipH="1">
            <a:off x="4323325" y="1136411"/>
            <a:ext cx="539566" cy="1"/>
          </a:xfrm>
          <a:prstGeom prst="line">
            <a:avLst/>
          </a:prstGeom>
          <a:ln w="25400">
            <a:solidFill>
              <a:srgbClr val="DE6A10">
                <a:alpha val="30086"/>
              </a:srgbClr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352" name="Group 1352"/>
          <p:cNvGrpSpPr/>
          <p:nvPr/>
        </p:nvGrpSpPr>
        <p:grpSpPr>
          <a:xfrm>
            <a:off x="6225799" y="2060970"/>
            <a:ext cx="838385" cy="247651"/>
            <a:chOff x="0" y="0"/>
            <a:chExt cx="838384" cy="247650"/>
          </a:xfrm>
        </p:grpSpPr>
        <p:sp>
          <p:nvSpPr>
            <p:cNvPr id="1350" name="Shape 1350"/>
            <p:cNvSpPr/>
            <p:nvPr/>
          </p:nvSpPr>
          <p:spPr>
            <a:xfrm>
              <a:off x="4845" y="10353"/>
              <a:ext cx="833540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51" name="Shape 1351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SP</a:t>
              </a:r>
            </a:p>
          </p:txBody>
        </p:sp>
      </p:grpSp>
      <p:sp>
        <p:nvSpPr>
          <p:cNvPr id="1353" name="Shape 1353"/>
          <p:cNvSpPr/>
          <p:nvPr/>
        </p:nvSpPr>
        <p:spPr>
          <a:xfrm>
            <a:off x="4745434" y="2845291"/>
            <a:ext cx="1079621" cy="35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354" name="Shape 1354"/>
          <p:cNvSpPr/>
          <p:nvPr/>
        </p:nvSpPr>
        <p:spPr>
          <a:xfrm>
            <a:off x="5526459" y="2264005"/>
            <a:ext cx="1" cy="584201"/>
          </a:xfrm>
          <a:prstGeom prst="line">
            <a:avLst/>
          </a:prstGeom>
          <a:ln w="25400">
            <a:solidFill>
              <a:srgbClr val="DE6A10">
                <a:alpha val="30269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55" name="Shape 1355"/>
          <p:cNvSpPr/>
          <p:nvPr/>
        </p:nvSpPr>
        <p:spPr>
          <a:xfrm>
            <a:off x="5072329" y="2264005"/>
            <a:ext cx="1" cy="584201"/>
          </a:xfrm>
          <a:prstGeom prst="line">
            <a:avLst/>
          </a:prstGeom>
          <a:ln w="25400">
            <a:solidFill>
              <a:srgbClr val="DE6A10">
                <a:alpha val="30231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56" name="Shape 1356"/>
          <p:cNvSpPr/>
          <p:nvPr/>
        </p:nvSpPr>
        <p:spPr>
          <a:xfrm flipH="1">
            <a:off x="4667256" y="2099084"/>
            <a:ext cx="224421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57" name="Shape 1357"/>
          <p:cNvSpPr/>
          <p:nvPr/>
        </p:nvSpPr>
        <p:spPr>
          <a:xfrm>
            <a:off x="5285708" y="3193690"/>
            <a:ext cx="1" cy="249015"/>
          </a:xfrm>
          <a:prstGeom prst="line">
            <a:avLst/>
          </a:prstGeom>
          <a:ln w="25400">
            <a:solidFill>
              <a:srgbClr val="DE6A10">
                <a:alpha val="30173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58" name="Shape 1358"/>
          <p:cNvSpPr/>
          <p:nvPr/>
        </p:nvSpPr>
        <p:spPr>
          <a:xfrm flipH="1">
            <a:off x="5722794" y="2061414"/>
            <a:ext cx="279401" cy="1"/>
          </a:xfrm>
          <a:prstGeom prst="line">
            <a:avLst/>
          </a:prstGeom>
          <a:ln w="25400">
            <a:solidFill>
              <a:srgbClr val="DE6A10">
                <a:alpha val="29531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59" name="Shape 1359"/>
          <p:cNvSpPr/>
          <p:nvPr/>
        </p:nvSpPr>
        <p:spPr>
          <a:xfrm>
            <a:off x="5989494" y="2062140"/>
            <a:ext cx="1" cy="1387786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60" name="Shape 1360"/>
          <p:cNvSpPr/>
          <p:nvPr/>
        </p:nvSpPr>
        <p:spPr>
          <a:xfrm flipH="1">
            <a:off x="5283685" y="3434529"/>
            <a:ext cx="699793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61" name="Shape 1361"/>
          <p:cNvSpPr/>
          <p:nvPr/>
        </p:nvSpPr>
        <p:spPr>
          <a:xfrm>
            <a:off x="4864093" y="2899724"/>
            <a:ext cx="84323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ALU</a:t>
            </a:r>
          </a:p>
        </p:txBody>
      </p:sp>
      <p:grpSp>
        <p:nvGrpSpPr>
          <p:cNvPr id="1366" name="Group 1366"/>
          <p:cNvGrpSpPr/>
          <p:nvPr/>
        </p:nvGrpSpPr>
        <p:grpSpPr>
          <a:xfrm>
            <a:off x="3754897" y="2893842"/>
            <a:ext cx="546565" cy="471235"/>
            <a:chOff x="0" y="0"/>
            <a:chExt cx="546564" cy="471233"/>
          </a:xfrm>
        </p:grpSpPr>
        <p:sp>
          <p:nvSpPr>
            <p:cNvPr id="1362" name="Shape 1362"/>
            <p:cNvSpPr/>
            <p:nvPr/>
          </p:nvSpPr>
          <p:spPr>
            <a:xfrm>
              <a:off x="39074" y="9824"/>
              <a:ext cx="507491" cy="21536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63" name="Shape 1363"/>
            <p:cNvSpPr/>
            <p:nvPr/>
          </p:nvSpPr>
          <p:spPr>
            <a:xfrm>
              <a:off x="34476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PSR</a:t>
              </a:r>
            </a:p>
          </p:txBody>
        </p:sp>
        <p:sp>
          <p:nvSpPr>
            <p:cNvPr id="1364" name="Shape 1364"/>
            <p:cNvSpPr/>
            <p:nvPr/>
          </p:nvSpPr>
          <p:spPr>
            <a:xfrm>
              <a:off x="157852" y="234358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C</a:t>
              </a:r>
            </a:p>
          </p:txBody>
        </p:sp>
        <p:sp>
          <p:nvSpPr>
            <p:cNvPr id="1365" name="Shape 1365"/>
            <p:cNvSpPr/>
            <p:nvPr/>
          </p:nvSpPr>
          <p:spPr>
            <a:xfrm>
              <a:off x="0" y="236220"/>
              <a:ext cx="224421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Z</a:t>
              </a:r>
            </a:p>
          </p:txBody>
        </p:sp>
      </p:grpSp>
      <p:sp>
        <p:nvSpPr>
          <p:cNvPr id="1367" name="Shape 1367"/>
          <p:cNvSpPr/>
          <p:nvPr/>
        </p:nvSpPr>
        <p:spPr>
          <a:xfrm>
            <a:off x="4311778" y="3020375"/>
            <a:ext cx="534114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68" name="Shape 1368"/>
          <p:cNvSpPr/>
          <p:nvPr/>
        </p:nvSpPr>
        <p:spPr>
          <a:xfrm flipH="1">
            <a:off x="6803070" y="1748735"/>
            <a:ext cx="539565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69" name="Shape 1369"/>
          <p:cNvSpPr/>
          <p:nvPr/>
        </p:nvSpPr>
        <p:spPr>
          <a:xfrm>
            <a:off x="6835893" y="1768455"/>
            <a:ext cx="1" cy="300808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372" name="Group 1372"/>
          <p:cNvGrpSpPr/>
          <p:nvPr/>
        </p:nvGrpSpPr>
        <p:grpSpPr>
          <a:xfrm>
            <a:off x="3459374" y="2121325"/>
            <a:ext cx="836881" cy="511551"/>
            <a:chOff x="0" y="0"/>
            <a:chExt cx="836879" cy="511549"/>
          </a:xfrm>
        </p:grpSpPr>
        <p:sp>
          <p:nvSpPr>
            <p:cNvPr id="1370" name="Shape 1370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71" name="Shape 1371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Steuer-werk</a:t>
              </a:r>
            </a:p>
          </p:txBody>
        </p:sp>
      </p:grpSp>
      <p:sp>
        <p:nvSpPr>
          <p:cNvPr id="1373" name="Shape 1373"/>
          <p:cNvSpPr/>
          <p:nvPr/>
        </p:nvSpPr>
        <p:spPr>
          <a:xfrm>
            <a:off x="4028179" y="2628543"/>
            <a:ext cx="1" cy="26963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74" name="Shape 1374"/>
          <p:cNvSpPr/>
          <p:nvPr/>
        </p:nvSpPr>
        <p:spPr>
          <a:xfrm flipV="1">
            <a:off x="3988591" y="1787619"/>
            <a:ext cx="1" cy="362998"/>
          </a:xfrm>
          <a:prstGeom prst="line">
            <a:avLst/>
          </a:prstGeom>
          <a:ln w="254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75" name="Shape 1375"/>
          <p:cNvSpPr/>
          <p:nvPr/>
        </p:nvSpPr>
        <p:spPr>
          <a:xfrm>
            <a:off x="4325500" y="926750"/>
            <a:ext cx="513785" cy="2117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K</a:t>
            </a:r>
          </a:p>
        </p:txBody>
      </p:sp>
      <p:sp>
        <p:nvSpPr>
          <p:cNvPr id="1376" name="Shape 1376"/>
          <p:cNvSpPr/>
          <p:nvPr/>
        </p:nvSpPr>
        <p:spPr>
          <a:xfrm>
            <a:off x="4751156" y="2341372"/>
            <a:ext cx="302333" cy="2117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Rs</a:t>
            </a:r>
          </a:p>
        </p:txBody>
      </p:sp>
      <p:sp>
        <p:nvSpPr>
          <p:cNvPr id="1377" name="Shape 1377"/>
          <p:cNvSpPr/>
          <p:nvPr/>
        </p:nvSpPr>
        <p:spPr>
          <a:xfrm>
            <a:off x="5223174" y="2342252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1378" name="Shape 1378"/>
          <p:cNvSpPr/>
          <p:nvPr/>
        </p:nvSpPr>
        <p:spPr>
          <a:xfrm>
            <a:off x="4989822" y="3243345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1379" name="Shape 1379"/>
          <p:cNvSpPr/>
          <p:nvPr/>
        </p:nvSpPr>
        <p:spPr>
          <a:xfrm>
            <a:off x="2858290" y="1835778"/>
            <a:ext cx="1" cy="403501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80" name="Shape 1380"/>
          <p:cNvSpPr/>
          <p:nvPr/>
        </p:nvSpPr>
        <p:spPr>
          <a:xfrm>
            <a:off x="2858290" y="2242534"/>
            <a:ext cx="576050" cy="1"/>
          </a:xfrm>
          <a:prstGeom prst="line">
            <a:avLst/>
          </a:prstGeom>
          <a:ln w="12700">
            <a:solidFill>
              <a:srgbClr val="C82506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81" name="Shape 1381"/>
          <p:cNvSpPr/>
          <p:nvPr/>
        </p:nvSpPr>
        <p:spPr>
          <a:xfrm>
            <a:off x="7442127" y="1808998"/>
            <a:ext cx="1" cy="24901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82" name="Shape 1382"/>
          <p:cNvSpPr/>
          <p:nvPr/>
        </p:nvSpPr>
        <p:spPr>
          <a:xfrm>
            <a:off x="7130095" y="2060385"/>
            <a:ext cx="670835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Steuer-werk</a:t>
            </a:r>
          </a:p>
        </p:txBody>
      </p:sp>
      <p:sp>
        <p:nvSpPr>
          <p:cNvPr id="1383" name="Shape 1383"/>
          <p:cNvSpPr/>
          <p:nvPr/>
        </p:nvSpPr>
        <p:spPr>
          <a:xfrm>
            <a:off x="2118296" y="1927112"/>
            <a:ext cx="718510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increment</a:t>
            </a:r>
            <a:endParaRPr i="1" sz="1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/load</a:t>
            </a:r>
          </a:p>
        </p:txBody>
      </p:sp>
      <p:sp>
        <p:nvSpPr>
          <p:cNvPr id="1384" name="Shape 1384"/>
          <p:cNvSpPr/>
          <p:nvPr/>
        </p:nvSpPr>
        <p:spPr>
          <a:xfrm>
            <a:off x="4294367" y="2254159"/>
            <a:ext cx="37404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85" name="Shape 1385"/>
          <p:cNvSpPr/>
          <p:nvPr/>
        </p:nvSpPr>
        <p:spPr>
          <a:xfrm>
            <a:off x="4671176" y="2116900"/>
            <a:ext cx="1" cy="116632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86" name="Shape 1386"/>
          <p:cNvSpPr/>
          <p:nvPr/>
        </p:nvSpPr>
        <p:spPr>
          <a:xfrm>
            <a:off x="3752031" y="1800319"/>
            <a:ext cx="1" cy="341616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393" name="Group 1393"/>
          <p:cNvGrpSpPr/>
          <p:nvPr/>
        </p:nvGrpSpPr>
        <p:grpSpPr>
          <a:xfrm>
            <a:off x="6766042" y="2553644"/>
            <a:ext cx="1710244" cy="887821"/>
            <a:chOff x="0" y="0"/>
            <a:chExt cx="1710242" cy="887819"/>
          </a:xfrm>
        </p:grpSpPr>
        <p:sp>
          <p:nvSpPr>
            <p:cNvPr id="1387" name="Shape 1387"/>
            <p:cNvSpPr/>
            <p:nvPr/>
          </p:nvSpPr>
          <p:spPr>
            <a:xfrm>
              <a:off x="0" y="0"/>
              <a:ext cx="1710243" cy="88782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388" name="Shape 1388"/>
            <p:cNvSpPr/>
            <p:nvPr/>
          </p:nvSpPr>
          <p:spPr>
            <a:xfrm flipH="1" flipV="1">
              <a:off x="126027" y="561353"/>
              <a:ext cx="5341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89" name="Shape 1389"/>
            <p:cNvSpPr/>
            <p:nvPr/>
          </p:nvSpPr>
          <p:spPr>
            <a:xfrm flipH="1" flipV="1">
              <a:off x="126027" y="335984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90" name="Shape 1390"/>
            <p:cNvSpPr/>
            <p:nvPr/>
          </p:nvSpPr>
          <p:spPr>
            <a:xfrm flipH="1" flipV="1">
              <a:off x="126027" y="148996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91" name="Shape 1391"/>
            <p:cNvSpPr/>
            <p:nvPr/>
          </p:nvSpPr>
          <p:spPr>
            <a:xfrm>
              <a:off x="733821" y="27255"/>
              <a:ext cx="970956" cy="83416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Programmcode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Steuersignale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</a:p>
          </p:txBody>
        </p:sp>
        <p:sp>
          <p:nvSpPr>
            <p:cNvPr id="1392" name="Shape 1392"/>
            <p:cNvSpPr/>
            <p:nvPr/>
          </p:nvSpPr>
          <p:spPr>
            <a:xfrm flipH="1" flipV="1">
              <a:off x="142533" y="761493"/>
              <a:ext cx="53411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1394" name="Shape 1394"/>
          <p:cNvSpPr/>
          <p:nvPr/>
        </p:nvSpPr>
        <p:spPr>
          <a:xfrm flipH="1">
            <a:off x="7616918" y="1956972"/>
            <a:ext cx="224422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95" name="Shape 1395"/>
          <p:cNvSpPr/>
          <p:nvPr/>
        </p:nvSpPr>
        <p:spPr>
          <a:xfrm>
            <a:off x="7612347" y="1969720"/>
            <a:ext cx="1" cy="12192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96" name="Shape 1396"/>
          <p:cNvSpPr/>
          <p:nvPr/>
        </p:nvSpPr>
        <p:spPr>
          <a:xfrm>
            <a:off x="6225799" y="1619809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Rb</a:t>
            </a:r>
          </a:p>
        </p:txBody>
      </p:sp>
      <p:sp>
        <p:nvSpPr>
          <p:cNvPr id="1397" name="Shape 1397"/>
          <p:cNvSpPr/>
          <p:nvPr/>
        </p:nvSpPr>
        <p:spPr>
          <a:xfrm>
            <a:off x="7062809" y="2184699"/>
            <a:ext cx="144019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98" name="Shape 1398"/>
          <p:cNvSpPr/>
          <p:nvPr/>
        </p:nvSpPr>
        <p:spPr>
          <a:xfrm>
            <a:off x="4297539" y="2553997"/>
            <a:ext cx="58205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99" name="Shape 1399"/>
          <p:cNvSpPr/>
          <p:nvPr/>
        </p:nvSpPr>
        <p:spPr>
          <a:xfrm flipV="1">
            <a:off x="4860635" y="2575398"/>
            <a:ext cx="1" cy="269633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00" name="Shape 1400"/>
          <p:cNvSpPr/>
          <p:nvPr/>
        </p:nvSpPr>
        <p:spPr>
          <a:xfrm>
            <a:off x="926587" y="4293335"/>
            <a:ext cx="7834501" cy="2915049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01" name="Shape 1401"/>
          <p:cNvSpPr/>
          <p:nvPr/>
        </p:nvSpPr>
        <p:spPr>
          <a:xfrm>
            <a:off x="848356" y="6620343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Mikrocontroller</a:t>
            </a:r>
          </a:p>
        </p:txBody>
      </p:sp>
      <p:sp>
        <p:nvSpPr>
          <p:cNvPr id="1402" name="Shape 1402"/>
          <p:cNvSpPr/>
          <p:nvPr/>
        </p:nvSpPr>
        <p:spPr>
          <a:xfrm>
            <a:off x="3993563" y="5377896"/>
            <a:ext cx="616148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Opcode, Reg.</a:t>
            </a:r>
          </a:p>
        </p:txBody>
      </p:sp>
      <p:sp>
        <p:nvSpPr>
          <p:cNvPr id="1403" name="Shape 1403"/>
          <p:cNvSpPr/>
          <p:nvPr/>
        </p:nvSpPr>
        <p:spPr>
          <a:xfrm>
            <a:off x="1861854" y="5271006"/>
            <a:ext cx="374043" cy="1"/>
          </a:xfrm>
          <a:prstGeom prst="line">
            <a:avLst/>
          </a:prstGeom>
          <a:ln w="25400">
            <a:solidFill>
              <a:srgbClr val="00882B">
                <a:alpha val="30337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04" name="Shape 1404"/>
          <p:cNvSpPr/>
          <p:nvPr/>
        </p:nvSpPr>
        <p:spPr>
          <a:xfrm>
            <a:off x="1857706" y="4684975"/>
            <a:ext cx="1588256" cy="1"/>
          </a:xfrm>
          <a:prstGeom prst="line">
            <a:avLst/>
          </a:prstGeom>
          <a:ln w="25400">
            <a:solidFill>
              <a:srgbClr val="00882B">
                <a:alpha val="3004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05" name="Shape 1405"/>
          <p:cNvSpPr/>
          <p:nvPr/>
        </p:nvSpPr>
        <p:spPr>
          <a:xfrm>
            <a:off x="7858639" y="4453760"/>
            <a:ext cx="834073" cy="13750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06" name="Shape 1406"/>
          <p:cNvSpPr/>
          <p:nvPr/>
        </p:nvSpPr>
        <p:spPr>
          <a:xfrm>
            <a:off x="7931253" y="5355457"/>
            <a:ext cx="688846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443484">
              <a:defRPr sz="1800"/>
            </a:pPr>
            <a:r>
              <a:rPr sz="1358"/>
              <a:t>Daten-</a:t>
            </a:r>
            <a:endParaRPr sz="1358"/>
          </a:p>
          <a:p>
            <a:pPr lvl="0" defTabSz="443484">
              <a:defRPr sz="1800"/>
            </a:pPr>
            <a:r>
              <a:rPr sz="1358"/>
              <a:t>speicher</a:t>
            </a:r>
          </a:p>
        </p:txBody>
      </p:sp>
      <p:grpSp>
        <p:nvGrpSpPr>
          <p:cNvPr id="1409" name="Group 1409"/>
          <p:cNvGrpSpPr/>
          <p:nvPr/>
        </p:nvGrpSpPr>
        <p:grpSpPr>
          <a:xfrm>
            <a:off x="2117643" y="5143685"/>
            <a:ext cx="817763" cy="247651"/>
            <a:chOff x="0" y="0"/>
            <a:chExt cx="817761" cy="247650"/>
          </a:xfrm>
        </p:grpSpPr>
        <p:sp>
          <p:nvSpPr>
            <p:cNvPr id="1407" name="Shape 1407"/>
            <p:cNvSpPr/>
            <p:nvPr/>
          </p:nvSpPr>
          <p:spPr>
            <a:xfrm>
              <a:off x="4845" y="10353"/>
              <a:ext cx="812917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08" name="Shape 1408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PC</a:t>
              </a:r>
            </a:p>
          </p:txBody>
        </p:sp>
      </p:grpSp>
      <p:grpSp>
        <p:nvGrpSpPr>
          <p:cNvPr id="1414" name="Group 1414"/>
          <p:cNvGrpSpPr/>
          <p:nvPr/>
        </p:nvGrpSpPr>
        <p:grpSpPr>
          <a:xfrm>
            <a:off x="1000351" y="4456143"/>
            <a:ext cx="843231" cy="1375085"/>
            <a:chOff x="0" y="0"/>
            <a:chExt cx="843229" cy="1375084"/>
          </a:xfrm>
        </p:grpSpPr>
        <p:sp>
          <p:nvSpPr>
            <p:cNvPr id="1410" name="Shape 1410"/>
            <p:cNvSpPr/>
            <p:nvPr/>
          </p:nvSpPr>
          <p:spPr>
            <a:xfrm>
              <a:off x="4579" y="0"/>
              <a:ext cx="834072" cy="13750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11" name="Shape 1411"/>
            <p:cNvSpPr/>
            <p:nvPr/>
          </p:nvSpPr>
          <p:spPr>
            <a:xfrm>
              <a:off x="0" y="883432"/>
              <a:ext cx="843230" cy="48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29768">
                <a:defRPr sz="1800"/>
              </a:pPr>
              <a:r>
                <a:rPr sz="1316"/>
                <a:t>Programm-</a:t>
              </a:r>
              <a:endParaRPr sz="1316"/>
            </a:p>
            <a:p>
              <a:pPr lvl="0" defTabSz="429768">
                <a:defRPr sz="1800"/>
              </a:pPr>
              <a:r>
                <a:rPr sz="1316"/>
                <a:t>speicher</a:t>
              </a:r>
            </a:p>
          </p:txBody>
        </p:sp>
        <p:sp>
          <p:nvSpPr>
            <p:cNvPr id="1412" name="Shape 1412"/>
            <p:cNvSpPr/>
            <p:nvPr/>
          </p:nvSpPr>
          <p:spPr>
            <a:xfrm>
              <a:off x="543998" y="639311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1413" name="Shape 1413"/>
            <p:cNvSpPr/>
            <p:nvPr/>
          </p:nvSpPr>
          <p:spPr>
            <a:xfrm>
              <a:off x="469187" y="85165"/>
              <a:ext cx="37404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</p:grpSp>
      <p:sp>
        <p:nvSpPr>
          <p:cNvPr id="1415" name="Shape 1415"/>
          <p:cNvSpPr/>
          <p:nvPr/>
        </p:nvSpPr>
        <p:spPr>
          <a:xfrm>
            <a:off x="3466437" y="4460893"/>
            <a:ext cx="834073" cy="88782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16" name="Shape 1416"/>
          <p:cNvSpPr/>
          <p:nvPr/>
        </p:nvSpPr>
        <p:spPr>
          <a:xfrm>
            <a:off x="3453024" y="4695018"/>
            <a:ext cx="843231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IR &amp; Dekoder</a:t>
            </a:r>
          </a:p>
        </p:txBody>
      </p:sp>
      <p:sp>
        <p:nvSpPr>
          <p:cNvPr id="1417" name="Shape 1417"/>
          <p:cNvSpPr/>
          <p:nvPr/>
        </p:nvSpPr>
        <p:spPr>
          <a:xfrm>
            <a:off x="4879535" y="4458443"/>
            <a:ext cx="834072" cy="13704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18" name="Shape 1418"/>
          <p:cNvSpPr/>
          <p:nvPr/>
        </p:nvSpPr>
        <p:spPr>
          <a:xfrm>
            <a:off x="4864282" y="5198260"/>
            <a:ext cx="843231" cy="624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Register-Block</a:t>
            </a:r>
          </a:p>
        </p:txBody>
      </p:sp>
      <p:sp>
        <p:nvSpPr>
          <p:cNvPr id="1419" name="Shape 1419"/>
          <p:cNvSpPr/>
          <p:nvPr/>
        </p:nvSpPr>
        <p:spPr>
          <a:xfrm flipH="1">
            <a:off x="5726197" y="5181337"/>
            <a:ext cx="1613438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20" name="Shape 1420"/>
          <p:cNvSpPr/>
          <p:nvPr/>
        </p:nvSpPr>
        <p:spPr>
          <a:xfrm>
            <a:off x="7358335" y="5068456"/>
            <a:ext cx="131283" cy="342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" y="21600"/>
                </a:moveTo>
                <a:lnTo>
                  <a:pt x="21600" y="17697"/>
                </a:lnTo>
                <a:lnTo>
                  <a:pt x="21351" y="4689"/>
                </a:lnTo>
                <a:lnTo>
                  <a:pt x="0" y="0"/>
                </a:lnTo>
                <a:lnTo>
                  <a:pt x="26" y="2160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21" name="Shape 1421"/>
          <p:cNvSpPr/>
          <p:nvPr/>
        </p:nvSpPr>
        <p:spPr>
          <a:xfrm flipH="1">
            <a:off x="7477962" y="5239122"/>
            <a:ext cx="374043" cy="1"/>
          </a:xfrm>
          <a:prstGeom prst="line">
            <a:avLst/>
          </a:prstGeom>
          <a:ln w="25400">
            <a:solidFill>
              <a:srgbClr val="DE6A10"/>
            </a:solidFill>
            <a:prstDash val="sysDot"/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22" name="Shape 1422"/>
          <p:cNvSpPr/>
          <p:nvPr/>
        </p:nvSpPr>
        <p:spPr>
          <a:xfrm>
            <a:off x="7865383" y="4546630"/>
            <a:ext cx="2794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DI</a:t>
            </a:r>
          </a:p>
        </p:txBody>
      </p:sp>
      <p:sp>
        <p:nvSpPr>
          <p:cNvPr id="1423" name="Shape 1423"/>
          <p:cNvSpPr/>
          <p:nvPr/>
        </p:nvSpPr>
        <p:spPr>
          <a:xfrm>
            <a:off x="7865402" y="4774837"/>
            <a:ext cx="374044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DO</a:t>
            </a:r>
          </a:p>
        </p:txBody>
      </p:sp>
      <p:sp>
        <p:nvSpPr>
          <p:cNvPr id="1424" name="Shape 1424"/>
          <p:cNvSpPr/>
          <p:nvPr/>
        </p:nvSpPr>
        <p:spPr>
          <a:xfrm>
            <a:off x="7871079" y="5089814"/>
            <a:ext cx="22442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A</a:t>
            </a:r>
          </a:p>
        </p:txBody>
      </p:sp>
      <p:sp>
        <p:nvSpPr>
          <p:cNvPr id="1425" name="Shape 1425"/>
          <p:cNvSpPr/>
          <p:nvPr/>
        </p:nvSpPr>
        <p:spPr>
          <a:xfrm>
            <a:off x="5718822" y="4712952"/>
            <a:ext cx="2133468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26" name="Shape 1426"/>
          <p:cNvSpPr/>
          <p:nvPr/>
        </p:nvSpPr>
        <p:spPr>
          <a:xfrm flipH="1">
            <a:off x="5738306" y="4941699"/>
            <a:ext cx="2108729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27" name="Shape 1427"/>
          <p:cNvSpPr/>
          <p:nvPr/>
        </p:nvSpPr>
        <p:spPr>
          <a:xfrm>
            <a:off x="2946732" y="5267510"/>
            <a:ext cx="520191" cy="1"/>
          </a:xfrm>
          <a:prstGeom prst="line">
            <a:avLst/>
          </a:prstGeom>
          <a:ln w="25400">
            <a:solidFill>
              <a:srgbClr val="00882B">
                <a:alpha val="30493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28" name="Shape 1428"/>
          <p:cNvSpPr/>
          <p:nvPr/>
        </p:nvSpPr>
        <p:spPr>
          <a:xfrm flipH="1">
            <a:off x="4323325" y="4702571"/>
            <a:ext cx="539565" cy="1"/>
          </a:xfrm>
          <a:prstGeom prst="line">
            <a:avLst/>
          </a:prstGeom>
          <a:ln w="25400">
            <a:solidFill>
              <a:srgbClr val="DE6A10">
                <a:alpha val="30086"/>
              </a:srgbClr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431" name="Group 1431"/>
          <p:cNvGrpSpPr/>
          <p:nvPr/>
        </p:nvGrpSpPr>
        <p:grpSpPr>
          <a:xfrm>
            <a:off x="6225799" y="5627130"/>
            <a:ext cx="838385" cy="247651"/>
            <a:chOff x="0" y="0"/>
            <a:chExt cx="838384" cy="247650"/>
          </a:xfrm>
        </p:grpSpPr>
        <p:sp>
          <p:nvSpPr>
            <p:cNvPr id="1429" name="Shape 1429"/>
            <p:cNvSpPr/>
            <p:nvPr/>
          </p:nvSpPr>
          <p:spPr>
            <a:xfrm>
              <a:off x="4845" y="10353"/>
              <a:ext cx="833540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30" name="Shape 1430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SP</a:t>
              </a:r>
            </a:p>
          </p:txBody>
        </p:sp>
      </p:grpSp>
      <p:sp>
        <p:nvSpPr>
          <p:cNvPr id="1432" name="Shape 1432"/>
          <p:cNvSpPr/>
          <p:nvPr/>
        </p:nvSpPr>
        <p:spPr>
          <a:xfrm>
            <a:off x="4745434" y="6411451"/>
            <a:ext cx="1079621" cy="35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33" name="Shape 1433"/>
          <p:cNvSpPr/>
          <p:nvPr/>
        </p:nvSpPr>
        <p:spPr>
          <a:xfrm>
            <a:off x="5526459" y="5830165"/>
            <a:ext cx="1" cy="584201"/>
          </a:xfrm>
          <a:prstGeom prst="line">
            <a:avLst/>
          </a:prstGeom>
          <a:ln w="25400">
            <a:solidFill>
              <a:srgbClr val="DE6A10">
                <a:alpha val="30269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34" name="Shape 1434"/>
          <p:cNvSpPr/>
          <p:nvPr/>
        </p:nvSpPr>
        <p:spPr>
          <a:xfrm>
            <a:off x="5072329" y="5830165"/>
            <a:ext cx="1" cy="584201"/>
          </a:xfrm>
          <a:prstGeom prst="line">
            <a:avLst/>
          </a:prstGeom>
          <a:ln w="25400">
            <a:solidFill>
              <a:srgbClr val="DE6A10">
                <a:alpha val="30231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35" name="Shape 1435"/>
          <p:cNvSpPr/>
          <p:nvPr/>
        </p:nvSpPr>
        <p:spPr>
          <a:xfrm flipH="1">
            <a:off x="4667256" y="5677944"/>
            <a:ext cx="224421" cy="1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36" name="Shape 1436"/>
          <p:cNvSpPr/>
          <p:nvPr/>
        </p:nvSpPr>
        <p:spPr>
          <a:xfrm>
            <a:off x="5285708" y="6759850"/>
            <a:ext cx="1" cy="249016"/>
          </a:xfrm>
          <a:prstGeom prst="line">
            <a:avLst/>
          </a:prstGeom>
          <a:ln w="25400">
            <a:solidFill>
              <a:srgbClr val="DE6A10">
                <a:alpha val="30173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37" name="Shape 1437"/>
          <p:cNvSpPr/>
          <p:nvPr/>
        </p:nvSpPr>
        <p:spPr>
          <a:xfrm flipH="1">
            <a:off x="5722794" y="5627575"/>
            <a:ext cx="279401" cy="1"/>
          </a:xfrm>
          <a:prstGeom prst="line">
            <a:avLst/>
          </a:prstGeom>
          <a:ln w="25400">
            <a:solidFill>
              <a:srgbClr val="DE6A10">
                <a:alpha val="29531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38" name="Shape 1438"/>
          <p:cNvSpPr/>
          <p:nvPr/>
        </p:nvSpPr>
        <p:spPr>
          <a:xfrm>
            <a:off x="5989494" y="5628300"/>
            <a:ext cx="1" cy="1387785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39" name="Shape 1439"/>
          <p:cNvSpPr/>
          <p:nvPr/>
        </p:nvSpPr>
        <p:spPr>
          <a:xfrm flipH="1">
            <a:off x="5283685" y="7000689"/>
            <a:ext cx="699793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40" name="Shape 1440"/>
          <p:cNvSpPr/>
          <p:nvPr/>
        </p:nvSpPr>
        <p:spPr>
          <a:xfrm>
            <a:off x="4864093" y="6465885"/>
            <a:ext cx="84323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ALU</a:t>
            </a:r>
          </a:p>
        </p:txBody>
      </p:sp>
      <p:grpSp>
        <p:nvGrpSpPr>
          <p:cNvPr id="1445" name="Group 1445"/>
          <p:cNvGrpSpPr/>
          <p:nvPr/>
        </p:nvGrpSpPr>
        <p:grpSpPr>
          <a:xfrm>
            <a:off x="3754897" y="6460002"/>
            <a:ext cx="546565" cy="471235"/>
            <a:chOff x="0" y="0"/>
            <a:chExt cx="546564" cy="471233"/>
          </a:xfrm>
        </p:grpSpPr>
        <p:sp>
          <p:nvSpPr>
            <p:cNvPr id="1441" name="Shape 1441"/>
            <p:cNvSpPr/>
            <p:nvPr/>
          </p:nvSpPr>
          <p:spPr>
            <a:xfrm>
              <a:off x="39074" y="9824"/>
              <a:ext cx="507491" cy="21536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42" name="Shape 1442"/>
            <p:cNvSpPr/>
            <p:nvPr/>
          </p:nvSpPr>
          <p:spPr>
            <a:xfrm>
              <a:off x="34476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PSR</a:t>
              </a:r>
            </a:p>
          </p:txBody>
        </p:sp>
        <p:sp>
          <p:nvSpPr>
            <p:cNvPr id="1443" name="Shape 1443"/>
            <p:cNvSpPr/>
            <p:nvPr/>
          </p:nvSpPr>
          <p:spPr>
            <a:xfrm>
              <a:off x="157852" y="234358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C</a:t>
              </a:r>
            </a:p>
          </p:txBody>
        </p:sp>
        <p:sp>
          <p:nvSpPr>
            <p:cNvPr id="1444" name="Shape 1444"/>
            <p:cNvSpPr/>
            <p:nvPr/>
          </p:nvSpPr>
          <p:spPr>
            <a:xfrm>
              <a:off x="0" y="236220"/>
              <a:ext cx="224421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Z</a:t>
              </a:r>
            </a:p>
          </p:txBody>
        </p:sp>
      </p:grpSp>
      <p:sp>
        <p:nvSpPr>
          <p:cNvPr id="1446" name="Shape 1446"/>
          <p:cNvSpPr/>
          <p:nvPr/>
        </p:nvSpPr>
        <p:spPr>
          <a:xfrm>
            <a:off x="4311778" y="6586535"/>
            <a:ext cx="534114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47" name="Shape 1447"/>
          <p:cNvSpPr/>
          <p:nvPr/>
        </p:nvSpPr>
        <p:spPr>
          <a:xfrm flipH="1">
            <a:off x="6803070" y="5314895"/>
            <a:ext cx="539565" cy="1"/>
          </a:xfrm>
          <a:prstGeom prst="line">
            <a:avLst/>
          </a:prstGeom>
          <a:ln w="25400">
            <a:solidFill>
              <a:srgbClr val="DE6A10"/>
            </a:solidFill>
            <a:prstDash val="sysDot"/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48" name="Shape 1448"/>
          <p:cNvSpPr/>
          <p:nvPr/>
        </p:nvSpPr>
        <p:spPr>
          <a:xfrm>
            <a:off x="6835893" y="5334615"/>
            <a:ext cx="1" cy="300808"/>
          </a:xfrm>
          <a:prstGeom prst="line">
            <a:avLst/>
          </a:prstGeom>
          <a:ln w="25400">
            <a:solidFill>
              <a:srgbClr val="DE6A10"/>
            </a:solidFill>
            <a:prstDash val="sysDot"/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451" name="Group 1451"/>
          <p:cNvGrpSpPr/>
          <p:nvPr/>
        </p:nvGrpSpPr>
        <p:grpSpPr>
          <a:xfrm>
            <a:off x="3459374" y="5687485"/>
            <a:ext cx="836881" cy="511551"/>
            <a:chOff x="0" y="0"/>
            <a:chExt cx="836879" cy="511549"/>
          </a:xfrm>
        </p:grpSpPr>
        <p:sp>
          <p:nvSpPr>
            <p:cNvPr id="1449" name="Shape 1449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50" name="Shape 1450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Steuer-werk</a:t>
              </a:r>
            </a:p>
          </p:txBody>
        </p:sp>
      </p:grpSp>
      <p:sp>
        <p:nvSpPr>
          <p:cNvPr id="1452" name="Shape 1452"/>
          <p:cNvSpPr/>
          <p:nvPr/>
        </p:nvSpPr>
        <p:spPr>
          <a:xfrm>
            <a:off x="4028179" y="6194703"/>
            <a:ext cx="1" cy="26963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53" name="Shape 1453"/>
          <p:cNvSpPr/>
          <p:nvPr/>
        </p:nvSpPr>
        <p:spPr>
          <a:xfrm flipV="1">
            <a:off x="3988591" y="5353779"/>
            <a:ext cx="1" cy="362998"/>
          </a:xfrm>
          <a:prstGeom prst="line">
            <a:avLst/>
          </a:prstGeom>
          <a:ln w="254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54" name="Shape 1454"/>
          <p:cNvSpPr/>
          <p:nvPr/>
        </p:nvSpPr>
        <p:spPr>
          <a:xfrm>
            <a:off x="4325500" y="4492911"/>
            <a:ext cx="513785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K</a:t>
            </a:r>
          </a:p>
        </p:txBody>
      </p:sp>
      <p:sp>
        <p:nvSpPr>
          <p:cNvPr id="1455" name="Shape 1455"/>
          <p:cNvSpPr/>
          <p:nvPr/>
        </p:nvSpPr>
        <p:spPr>
          <a:xfrm>
            <a:off x="4751156" y="5907533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Rs</a:t>
            </a:r>
          </a:p>
        </p:txBody>
      </p:sp>
      <p:sp>
        <p:nvSpPr>
          <p:cNvPr id="1456" name="Shape 1456"/>
          <p:cNvSpPr/>
          <p:nvPr/>
        </p:nvSpPr>
        <p:spPr>
          <a:xfrm>
            <a:off x="5223174" y="5908412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1457" name="Shape 1457"/>
          <p:cNvSpPr/>
          <p:nvPr/>
        </p:nvSpPr>
        <p:spPr>
          <a:xfrm>
            <a:off x="4989822" y="6809505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1458" name="Shape 1458"/>
          <p:cNvSpPr/>
          <p:nvPr/>
        </p:nvSpPr>
        <p:spPr>
          <a:xfrm>
            <a:off x="2858290" y="5401938"/>
            <a:ext cx="1" cy="38980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59" name="Shape 1459"/>
          <p:cNvSpPr/>
          <p:nvPr/>
        </p:nvSpPr>
        <p:spPr>
          <a:xfrm>
            <a:off x="2858290" y="5808695"/>
            <a:ext cx="576050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60" name="Shape 1460"/>
          <p:cNvSpPr/>
          <p:nvPr/>
        </p:nvSpPr>
        <p:spPr>
          <a:xfrm>
            <a:off x="7442127" y="5375158"/>
            <a:ext cx="1" cy="249015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61" name="Shape 1461"/>
          <p:cNvSpPr/>
          <p:nvPr/>
        </p:nvSpPr>
        <p:spPr>
          <a:xfrm>
            <a:off x="7130095" y="5626545"/>
            <a:ext cx="670835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Steuer-werk</a:t>
            </a:r>
          </a:p>
        </p:txBody>
      </p:sp>
      <p:sp>
        <p:nvSpPr>
          <p:cNvPr id="1462" name="Shape 1462"/>
          <p:cNvSpPr/>
          <p:nvPr/>
        </p:nvSpPr>
        <p:spPr>
          <a:xfrm>
            <a:off x="2118296" y="5493272"/>
            <a:ext cx="718510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increment</a:t>
            </a:r>
            <a:endParaRPr i="1" sz="1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/load</a:t>
            </a:r>
          </a:p>
        </p:txBody>
      </p:sp>
      <p:sp>
        <p:nvSpPr>
          <p:cNvPr id="1463" name="Shape 1463"/>
          <p:cNvSpPr/>
          <p:nvPr/>
        </p:nvSpPr>
        <p:spPr>
          <a:xfrm>
            <a:off x="4294367" y="5820319"/>
            <a:ext cx="374044" cy="1"/>
          </a:xfrm>
          <a:prstGeom prst="line">
            <a:avLst/>
          </a:prstGeom>
          <a:ln w="12700">
            <a:solidFill>
              <a:srgbClr val="C82506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64" name="Shape 1464"/>
          <p:cNvSpPr/>
          <p:nvPr/>
        </p:nvSpPr>
        <p:spPr>
          <a:xfrm>
            <a:off x="4671176" y="5677771"/>
            <a:ext cx="1" cy="146177"/>
          </a:xfrm>
          <a:prstGeom prst="line">
            <a:avLst/>
          </a:prstGeom>
          <a:ln w="12700">
            <a:solidFill>
              <a:srgbClr val="C82506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65" name="Shape 1465"/>
          <p:cNvSpPr/>
          <p:nvPr/>
        </p:nvSpPr>
        <p:spPr>
          <a:xfrm>
            <a:off x="3752031" y="5366479"/>
            <a:ext cx="1" cy="341616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472" name="Group 1472"/>
          <p:cNvGrpSpPr/>
          <p:nvPr/>
        </p:nvGrpSpPr>
        <p:grpSpPr>
          <a:xfrm>
            <a:off x="6766042" y="6119805"/>
            <a:ext cx="1710244" cy="887820"/>
            <a:chOff x="0" y="0"/>
            <a:chExt cx="1710242" cy="887819"/>
          </a:xfrm>
        </p:grpSpPr>
        <p:sp>
          <p:nvSpPr>
            <p:cNvPr id="1466" name="Shape 1466"/>
            <p:cNvSpPr/>
            <p:nvPr/>
          </p:nvSpPr>
          <p:spPr>
            <a:xfrm>
              <a:off x="0" y="0"/>
              <a:ext cx="1710243" cy="88782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67" name="Shape 1467"/>
            <p:cNvSpPr/>
            <p:nvPr/>
          </p:nvSpPr>
          <p:spPr>
            <a:xfrm flipH="1" flipV="1">
              <a:off x="126027" y="561353"/>
              <a:ext cx="5341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468" name="Shape 1468"/>
            <p:cNvSpPr/>
            <p:nvPr/>
          </p:nvSpPr>
          <p:spPr>
            <a:xfrm flipH="1" flipV="1">
              <a:off x="126027" y="335984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469" name="Shape 1469"/>
            <p:cNvSpPr/>
            <p:nvPr/>
          </p:nvSpPr>
          <p:spPr>
            <a:xfrm flipH="1" flipV="1">
              <a:off x="126027" y="148996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470" name="Shape 1470"/>
            <p:cNvSpPr/>
            <p:nvPr/>
          </p:nvSpPr>
          <p:spPr>
            <a:xfrm>
              <a:off x="733821" y="27255"/>
              <a:ext cx="970956" cy="83416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Programmcode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Steuersignale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</a:p>
          </p:txBody>
        </p:sp>
        <p:sp>
          <p:nvSpPr>
            <p:cNvPr id="1471" name="Shape 1471"/>
            <p:cNvSpPr/>
            <p:nvPr/>
          </p:nvSpPr>
          <p:spPr>
            <a:xfrm flipH="1" flipV="1">
              <a:off x="142533" y="761493"/>
              <a:ext cx="53411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1473" name="Shape 1473"/>
          <p:cNvSpPr/>
          <p:nvPr/>
        </p:nvSpPr>
        <p:spPr>
          <a:xfrm flipH="1">
            <a:off x="7616918" y="5523132"/>
            <a:ext cx="224422" cy="1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74" name="Shape 1474"/>
          <p:cNvSpPr/>
          <p:nvPr/>
        </p:nvSpPr>
        <p:spPr>
          <a:xfrm>
            <a:off x="7612348" y="5528942"/>
            <a:ext cx="1" cy="128858"/>
          </a:xfrm>
          <a:prstGeom prst="line">
            <a:avLst/>
          </a:prstGeom>
          <a:ln w="12700">
            <a:solidFill>
              <a:srgbClr val="C82506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75" name="Shape 1475"/>
          <p:cNvSpPr/>
          <p:nvPr/>
        </p:nvSpPr>
        <p:spPr>
          <a:xfrm>
            <a:off x="6225799" y="5185969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Rb</a:t>
            </a:r>
          </a:p>
        </p:txBody>
      </p:sp>
      <p:sp>
        <p:nvSpPr>
          <p:cNvPr id="1476" name="Shape 1476"/>
          <p:cNvSpPr/>
          <p:nvPr/>
        </p:nvSpPr>
        <p:spPr>
          <a:xfrm>
            <a:off x="7062809" y="5750859"/>
            <a:ext cx="144019" cy="1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77" name="Shape 1477"/>
          <p:cNvSpPr/>
          <p:nvPr/>
        </p:nvSpPr>
        <p:spPr>
          <a:xfrm>
            <a:off x="4297539" y="6120157"/>
            <a:ext cx="58205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78" name="Shape 1478"/>
          <p:cNvSpPr/>
          <p:nvPr/>
        </p:nvSpPr>
        <p:spPr>
          <a:xfrm flipV="1">
            <a:off x="4860635" y="6141558"/>
            <a:ext cx="1" cy="269633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0" name="Shape 1480"/>
          <p:cNvSpPr/>
          <p:nvPr/>
        </p:nvSpPr>
        <p:spPr>
          <a:xfrm>
            <a:off x="926587" y="727175"/>
            <a:ext cx="7834501" cy="2915049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81" name="Shape 1481"/>
          <p:cNvSpPr/>
          <p:nvPr/>
        </p:nvSpPr>
        <p:spPr>
          <a:xfrm>
            <a:off x="848356" y="3054183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Mikrocontroller</a:t>
            </a:r>
          </a:p>
        </p:txBody>
      </p:sp>
      <p:sp>
        <p:nvSpPr>
          <p:cNvPr id="1482" name="Shape 1482"/>
          <p:cNvSpPr/>
          <p:nvPr/>
        </p:nvSpPr>
        <p:spPr>
          <a:xfrm>
            <a:off x="3993563" y="1811736"/>
            <a:ext cx="616148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Opcode, Reg.</a:t>
            </a:r>
          </a:p>
        </p:txBody>
      </p:sp>
      <p:sp>
        <p:nvSpPr>
          <p:cNvPr id="1483" name="Shape 1483"/>
          <p:cNvSpPr/>
          <p:nvPr/>
        </p:nvSpPr>
        <p:spPr>
          <a:xfrm>
            <a:off x="1861854" y="1704845"/>
            <a:ext cx="374043" cy="1"/>
          </a:xfrm>
          <a:prstGeom prst="line">
            <a:avLst/>
          </a:prstGeom>
          <a:ln w="25400">
            <a:solidFill>
              <a:srgbClr val="00882B">
                <a:alpha val="30337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84" name="Shape 1484"/>
          <p:cNvSpPr/>
          <p:nvPr/>
        </p:nvSpPr>
        <p:spPr>
          <a:xfrm flipV="1">
            <a:off x="1857706" y="1118815"/>
            <a:ext cx="1588256" cy="1"/>
          </a:xfrm>
          <a:prstGeom prst="line">
            <a:avLst/>
          </a:prstGeom>
          <a:ln w="25400">
            <a:solidFill>
              <a:srgbClr val="00882B">
                <a:alpha val="3004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85" name="Shape 1485"/>
          <p:cNvSpPr/>
          <p:nvPr/>
        </p:nvSpPr>
        <p:spPr>
          <a:xfrm>
            <a:off x="7858639" y="887600"/>
            <a:ext cx="834073" cy="13750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86" name="Shape 1486"/>
          <p:cNvSpPr/>
          <p:nvPr/>
        </p:nvSpPr>
        <p:spPr>
          <a:xfrm>
            <a:off x="7931253" y="1789297"/>
            <a:ext cx="688846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443484">
              <a:defRPr sz="1800"/>
            </a:pPr>
            <a:r>
              <a:rPr sz="1358"/>
              <a:t>Daten-</a:t>
            </a:r>
            <a:endParaRPr sz="1358"/>
          </a:p>
          <a:p>
            <a:pPr lvl="0" defTabSz="443484">
              <a:defRPr sz="1800"/>
            </a:pPr>
            <a:r>
              <a:rPr sz="1358"/>
              <a:t>speicher</a:t>
            </a:r>
          </a:p>
        </p:txBody>
      </p:sp>
      <p:grpSp>
        <p:nvGrpSpPr>
          <p:cNvPr id="1489" name="Group 1489"/>
          <p:cNvGrpSpPr/>
          <p:nvPr/>
        </p:nvGrpSpPr>
        <p:grpSpPr>
          <a:xfrm>
            <a:off x="2117643" y="1577525"/>
            <a:ext cx="817763" cy="247651"/>
            <a:chOff x="0" y="0"/>
            <a:chExt cx="817761" cy="247650"/>
          </a:xfrm>
        </p:grpSpPr>
        <p:sp>
          <p:nvSpPr>
            <p:cNvPr id="1487" name="Shape 1487"/>
            <p:cNvSpPr/>
            <p:nvPr/>
          </p:nvSpPr>
          <p:spPr>
            <a:xfrm>
              <a:off x="4845" y="10353"/>
              <a:ext cx="812917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88" name="Shape 1488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PC</a:t>
              </a:r>
            </a:p>
          </p:txBody>
        </p:sp>
      </p:grpSp>
      <p:grpSp>
        <p:nvGrpSpPr>
          <p:cNvPr id="1494" name="Group 1494"/>
          <p:cNvGrpSpPr/>
          <p:nvPr/>
        </p:nvGrpSpPr>
        <p:grpSpPr>
          <a:xfrm>
            <a:off x="1000351" y="889983"/>
            <a:ext cx="843231" cy="1375085"/>
            <a:chOff x="0" y="0"/>
            <a:chExt cx="843229" cy="1375084"/>
          </a:xfrm>
        </p:grpSpPr>
        <p:sp>
          <p:nvSpPr>
            <p:cNvPr id="1490" name="Shape 1490"/>
            <p:cNvSpPr/>
            <p:nvPr/>
          </p:nvSpPr>
          <p:spPr>
            <a:xfrm>
              <a:off x="4579" y="0"/>
              <a:ext cx="834072" cy="13750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491" name="Shape 1491"/>
            <p:cNvSpPr/>
            <p:nvPr/>
          </p:nvSpPr>
          <p:spPr>
            <a:xfrm>
              <a:off x="0" y="883432"/>
              <a:ext cx="843230" cy="48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29768">
                <a:defRPr sz="1800"/>
              </a:pPr>
              <a:r>
                <a:rPr sz="1316"/>
                <a:t>Programm-</a:t>
              </a:r>
              <a:endParaRPr sz="1316"/>
            </a:p>
            <a:p>
              <a:pPr lvl="0" defTabSz="429768">
                <a:defRPr sz="1800"/>
              </a:pPr>
              <a:r>
                <a:rPr sz="1316"/>
                <a:t>speicher</a:t>
              </a:r>
            </a:p>
          </p:txBody>
        </p:sp>
        <p:sp>
          <p:nvSpPr>
            <p:cNvPr id="1492" name="Shape 1492"/>
            <p:cNvSpPr/>
            <p:nvPr/>
          </p:nvSpPr>
          <p:spPr>
            <a:xfrm>
              <a:off x="543998" y="639311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1493" name="Shape 1493"/>
            <p:cNvSpPr/>
            <p:nvPr/>
          </p:nvSpPr>
          <p:spPr>
            <a:xfrm>
              <a:off x="469187" y="85165"/>
              <a:ext cx="37404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</p:grpSp>
      <p:sp>
        <p:nvSpPr>
          <p:cNvPr id="1495" name="Shape 1495"/>
          <p:cNvSpPr/>
          <p:nvPr/>
        </p:nvSpPr>
        <p:spPr>
          <a:xfrm>
            <a:off x="3466437" y="894733"/>
            <a:ext cx="834073" cy="88782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96" name="Shape 1496"/>
          <p:cNvSpPr/>
          <p:nvPr/>
        </p:nvSpPr>
        <p:spPr>
          <a:xfrm>
            <a:off x="3453024" y="1128858"/>
            <a:ext cx="843231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IR &amp; Dekoder</a:t>
            </a:r>
          </a:p>
        </p:txBody>
      </p:sp>
      <p:sp>
        <p:nvSpPr>
          <p:cNvPr id="1497" name="Shape 1497"/>
          <p:cNvSpPr/>
          <p:nvPr/>
        </p:nvSpPr>
        <p:spPr>
          <a:xfrm>
            <a:off x="4879535" y="892283"/>
            <a:ext cx="834072" cy="13704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498" name="Shape 1498"/>
          <p:cNvSpPr/>
          <p:nvPr/>
        </p:nvSpPr>
        <p:spPr>
          <a:xfrm>
            <a:off x="4864282" y="1632100"/>
            <a:ext cx="843231" cy="624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Register-Block</a:t>
            </a:r>
          </a:p>
        </p:txBody>
      </p:sp>
      <p:sp>
        <p:nvSpPr>
          <p:cNvPr id="1499" name="Shape 1499"/>
          <p:cNvSpPr/>
          <p:nvPr/>
        </p:nvSpPr>
        <p:spPr>
          <a:xfrm flipH="1" flipV="1">
            <a:off x="5726197" y="1615177"/>
            <a:ext cx="1613438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00" name="Shape 1500"/>
          <p:cNvSpPr/>
          <p:nvPr/>
        </p:nvSpPr>
        <p:spPr>
          <a:xfrm>
            <a:off x="7358335" y="1502296"/>
            <a:ext cx="131283" cy="342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" y="21600"/>
                </a:moveTo>
                <a:lnTo>
                  <a:pt x="21600" y="17697"/>
                </a:lnTo>
                <a:lnTo>
                  <a:pt x="21351" y="4689"/>
                </a:lnTo>
                <a:lnTo>
                  <a:pt x="0" y="0"/>
                </a:lnTo>
                <a:lnTo>
                  <a:pt x="26" y="2160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01" name="Shape 1501"/>
          <p:cNvSpPr/>
          <p:nvPr/>
        </p:nvSpPr>
        <p:spPr>
          <a:xfrm flipH="1">
            <a:off x="7477962" y="1672962"/>
            <a:ext cx="374043" cy="1"/>
          </a:xfrm>
          <a:prstGeom prst="line">
            <a:avLst/>
          </a:prstGeom>
          <a:ln w="25400">
            <a:solidFill>
              <a:srgbClr val="DE6A10">
                <a:alpha val="30056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02" name="Shape 1502"/>
          <p:cNvSpPr/>
          <p:nvPr/>
        </p:nvSpPr>
        <p:spPr>
          <a:xfrm>
            <a:off x="7865383" y="980470"/>
            <a:ext cx="2794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DI</a:t>
            </a:r>
          </a:p>
        </p:txBody>
      </p:sp>
      <p:sp>
        <p:nvSpPr>
          <p:cNvPr id="1503" name="Shape 1503"/>
          <p:cNvSpPr/>
          <p:nvPr/>
        </p:nvSpPr>
        <p:spPr>
          <a:xfrm>
            <a:off x="7865402" y="1208677"/>
            <a:ext cx="374044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DO</a:t>
            </a:r>
          </a:p>
        </p:txBody>
      </p:sp>
      <p:sp>
        <p:nvSpPr>
          <p:cNvPr id="1504" name="Shape 1504"/>
          <p:cNvSpPr/>
          <p:nvPr/>
        </p:nvSpPr>
        <p:spPr>
          <a:xfrm>
            <a:off x="7871079" y="1523654"/>
            <a:ext cx="22442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A</a:t>
            </a:r>
          </a:p>
        </p:txBody>
      </p:sp>
      <p:sp>
        <p:nvSpPr>
          <p:cNvPr id="1505" name="Shape 1505"/>
          <p:cNvSpPr/>
          <p:nvPr/>
        </p:nvSpPr>
        <p:spPr>
          <a:xfrm>
            <a:off x="5718822" y="1146792"/>
            <a:ext cx="2133468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06" name="Shape 1506"/>
          <p:cNvSpPr/>
          <p:nvPr/>
        </p:nvSpPr>
        <p:spPr>
          <a:xfrm flipH="1" flipV="1">
            <a:off x="5738306" y="1375539"/>
            <a:ext cx="2108729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07" name="Shape 1507"/>
          <p:cNvSpPr/>
          <p:nvPr/>
        </p:nvSpPr>
        <p:spPr>
          <a:xfrm>
            <a:off x="2946732" y="1701350"/>
            <a:ext cx="520191" cy="1"/>
          </a:xfrm>
          <a:prstGeom prst="line">
            <a:avLst/>
          </a:prstGeom>
          <a:ln w="25400">
            <a:solidFill>
              <a:srgbClr val="00882B">
                <a:alpha val="30493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08" name="Shape 1508"/>
          <p:cNvSpPr/>
          <p:nvPr/>
        </p:nvSpPr>
        <p:spPr>
          <a:xfrm flipH="1">
            <a:off x="4323325" y="1136411"/>
            <a:ext cx="539566" cy="1"/>
          </a:xfrm>
          <a:prstGeom prst="line">
            <a:avLst/>
          </a:prstGeom>
          <a:ln w="25400">
            <a:solidFill>
              <a:srgbClr val="DE6A10">
                <a:alpha val="30086"/>
              </a:srgbClr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511" name="Group 1511"/>
          <p:cNvGrpSpPr/>
          <p:nvPr/>
        </p:nvGrpSpPr>
        <p:grpSpPr>
          <a:xfrm>
            <a:off x="6225799" y="2060970"/>
            <a:ext cx="838385" cy="247651"/>
            <a:chOff x="0" y="0"/>
            <a:chExt cx="838384" cy="247650"/>
          </a:xfrm>
        </p:grpSpPr>
        <p:sp>
          <p:nvSpPr>
            <p:cNvPr id="1509" name="Shape 1509"/>
            <p:cNvSpPr/>
            <p:nvPr/>
          </p:nvSpPr>
          <p:spPr>
            <a:xfrm>
              <a:off x="4845" y="10353"/>
              <a:ext cx="833540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510" name="Shape 1510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SP</a:t>
              </a:r>
            </a:p>
          </p:txBody>
        </p:sp>
      </p:grpSp>
      <p:sp>
        <p:nvSpPr>
          <p:cNvPr id="1512" name="Shape 1512"/>
          <p:cNvSpPr/>
          <p:nvPr/>
        </p:nvSpPr>
        <p:spPr>
          <a:xfrm>
            <a:off x="4745434" y="2845291"/>
            <a:ext cx="1079621" cy="35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13" name="Shape 1513"/>
          <p:cNvSpPr/>
          <p:nvPr/>
        </p:nvSpPr>
        <p:spPr>
          <a:xfrm>
            <a:off x="5526459" y="2264005"/>
            <a:ext cx="1" cy="584201"/>
          </a:xfrm>
          <a:prstGeom prst="line">
            <a:avLst/>
          </a:prstGeom>
          <a:ln w="25400">
            <a:solidFill>
              <a:srgbClr val="DE6A10">
                <a:alpha val="30269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14" name="Shape 1514"/>
          <p:cNvSpPr/>
          <p:nvPr/>
        </p:nvSpPr>
        <p:spPr>
          <a:xfrm>
            <a:off x="5072329" y="2264005"/>
            <a:ext cx="1" cy="584201"/>
          </a:xfrm>
          <a:prstGeom prst="line">
            <a:avLst/>
          </a:prstGeom>
          <a:ln w="25400">
            <a:solidFill>
              <a:srgbClr val="DE6A10">
                <a:alpha val="30231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15" name="Shape 1515"/>
          <p:cNvSpPr/>
          <p:nvPr/>
        </p:nvSpPr>
        <p:spPr>
          <a:xfrm flipH="1">
            <a:off x="4667256" y="2099084"/>
            <a:ext cx="224421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16" name="Shape 1516"/>
          <p:cNvSpPr/>
          <p:nvPr/>
        </p:nvSpPr>
        <p:spPr>
          <a:xfrm>
            <a:off x="5285708" y="3193690"/>
            <a:ext cx="1" cy="249015"/>
          </a:xfrm>
          <a:prstGeom prst="line">
            <a:avLst/>
          </a:prstGeom>
          <a:ln w="25400">
            <a:solidFill>
              <a:srgbClr val="DE6A10">
                <a:alpha val="30173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17" name="Shape 1517"/>
          <p:cNvSpPr/>
          <p:nvPr/>
        </p:nvSpPr>
        <p:spPr>
          <a:xfrm flipH="1">
            <a:off x="5722794" y="2061414"/>
            <a:ext cx="279401" cy="1"/>
          </a:xfrm>
          <a:prstGeom prst="line">
            <a:avLst/>
          </a:prstGeom>
          <a:ln w="25400">
            <a:solidFill>
              <a:srgbClr val="DE6A10">
                <a:alpha val="29531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18" name="Shape 1518"/>
          <p:cNvSpPr/>
          <p:nvPr/>
        </p:nvSpPr>
        <p:spPr>
          <a:xfrm>
            <a:off x="5989494" y="2062140"/>
            <a:ext cx="1" cy="1387786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19" name="Shape 1519"/>
          <p:cNvSpPr/>
          <p:nvPr/>
        </p:nvSpPr>
        <p:spPr>
          <a:xfrm flipH="1">
            <a:off x="5283685" y="3434529"/>
            <a:ext cx="699793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20" name="Shape 1520"/>
          <p:cNvSpPr/>
          <p:nvPr/>
        </p:nvSpPr>
        <p:spPr>
          <a:xfrm>
            <a:off x="4864093" y="2899724"/>
            <a:ext cx="84323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ALU</a:t>
            </a:r>
          </a:p>
        </p:txBody>
      </p:sp>
      <p:grpSp>
        <p:nvGrpSpPr>
          <p:cNvPr id="1525" name="Group 1525"/>
          <p:cNvGrpSpPr/>
          <p:nvPr/>
        </p:nvGrpSpPr>
        <p:grpSpPr>
          <a:xfrm>
            <a:off x="3754897" y="2893842"/>
            <a:ext cx="546565" cy="471235"/>
            <a:chOff x="0" y="0"/>
            <a:chExt cx="546564" cy="471233"/>
          </a:xfrm>
        </p:grpSpPr>
        <p:sp>
          <p:nvSpPr>
            <p:cNvPr id="1521" name="Shape 1521"/>
            <p:cNvSpPr/>
            <p:nvPr/>
          </p:nvSpPr>
          <p:spPr>
            <a:xfrm>
              <a:off x="39074" y="9824"/>
              <a:ext cx="507491" cy="21536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522" name="Shape 1522"/>
            <p:cNvSpPr/>
            <p:nvPr/>
          </p:nvSpPr>
          <p:spPr>
            <a:xfrm>
              <a:off x="34476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PSR</a:t>
              </a:r>
            </a:p>
          </p:txBody>
        </p:sp>
        <p:sp>
          <p:nvSpPr>
            <p:cNvPr id="1523" name="Shape 1523"/>
            <p:cNvSpPr/>
            <p:nvPr/>
          </p:nvSpPr>
          <p:spPr>
            <a:xfrm>
              <a:off x="157852" y="234358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C</a:t>
              </a:r>
            </a:p>
          </p:txBody>
        </p:sp>
        <p:sp>
          <p:nvSpPr>
            <p:cNvPr id="1524" name="Shape 1524"/>
            <p:cNvSpPr/>
            <p:nvPr/>
          </p:nvSpPr>
          <p:spPr>
            <a:xfrm>
              <a:off x="0" y="236220"/>
              <a:ext cx="224421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Z</a:t>
              </a:r>
            </a:p>
          </p:txBody>
        </p:sp>
      </p:grpSp>
      <p:sp>
        <p:nvSpPr>
          <p:cNvPr id="1526" name="Shape 1526"/>
          <p:cNvSpPr/>
          <p:nvPr/>
        </p:nvSpPr>
        <p:spPr>
          <a:xfrm>
            <a:off x="4311778" y="3020375"/>
            <a:ext cx="534114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27" name="Shape 1527"/>
          <p:cNvSpPr/>
          <p:nvPr/>
        </p:nvSpPr>
        <p:spPr>
          <a:xfrm flipH="1">
            <a:off x="6803070" y="1748735"/>
            <a:ext cx="539565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28" name="Shape 1528"/>
          <p:cNvSpPr/>
          <p:nvPr/>
        </p:nvSpPr>
        <p:spPr>
          <a:xfrm>
            <a:off x="6835893" y="1768455"/>
            <a:ext cx="1" cy="300808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531" name="Group 1531"/>
          <p:cNvGrpSpPr/>
          <p:nvPr/>
        </p:nvGrpSpPr>
        <p:grpSpPr>
          <a:xfrm>
            <a:off x="3459374" y="2121325"/>
            <a:ext cx="836881" cy="511551"/>
            <a:chOff x="0" y="0"/>
            <a:chExt cx="836879" cy="511549"/>
          </a:xfrm>
        </p:grpSpPr>
        <p:sp>
          <p:nvSpPr>
            <p:cNvPr id="1529" name="Shape 1529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530" name="Shape 1530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Steuer-werk</a:t>
              </a:r>
            </a:p>
          </p:txBody>
        </p:sp>
      </p:grpSp>
      <p:sp>
        <p:nvSpPr>
          <p:cNvPr id="1532" name="Shape 1532"/>
          <p:cNvSpPr/>
          <p:nvPr/>
        </p:nvSpPr>
        <p:spPr>
          <a:xfrm>
            <a:off x="4028179" y="2628543"/>
            <a:ext cx="1" cy="26963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33" name="Shape 1533"/>
          <p:cNvSpPr/>
          <p:nvPr/>
        </p:nvSpPr>
        <p:spPr>
          <a:xfrm flipV="1">
            <a:off x="3988591" y="1787619"/>
            <a:ext cx="1" cy="362998"/>
          </a:xfrm>
          <a:prstGeom prst="line">
            <a:avLst/>
          </a:prstGeom>
          <a:ln w="254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34" name="Shape 1534"/>
          <p:cNvSpPr/>
          <p:nvPr/>
        </p:nvSpPr>
        <p:spPr>
          <a:xfrm>
            <a:off x="4325500" y="926750"/>
            <a:ext cx="513785" cy="2117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K</a:t>
            </a:r>
          </a:p>
        </p:txBody>
      </p:sp>
      <p:sp>
        <p:nvSpPr>
          <p:cNvPr id="1535" name="Shape 1535"/>
          <p:cNvSpPr/>
          <p:nvPr/>
        </p:nvSpPr>
        <p:spPr>
          <a:xfrm>
            <a:off x="4751156" y="2341372"/>
            <a:ext cx="302333" cy="2117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Rs</a:t>
            </a:r>
          </a:p>
        </p:txBody>
      </p:sp>
      <p:sp>
        <p:nvSpPr>
          <p:cNvPr id="1536" name="Shape 1536"/>
          <p:cNvSpPr/>
          <p:nvPr/>
        </p:nvSpPr>
        <p:spPr>
          <a:xfrm>
            <a:off x="5223174" y="2342252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1537" name="Shape 1537"/>
          <p:cNvSpPr/>
          <p:nvPr/>
        </p:nvSpPr>
        <p:spPr>
          <a:xfrm>
            <a:off x="4989822" y="3243345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1538" name="Shape 1538"/>
          <p:cNvSpPr/>
          <p:nvPr/>
        </p:nvSpPr>
        <p:spPr>
          <a:xfrm>
            <a:off x="2858290" y="1835778"/>
            <a:ext cx="1" cy="38980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39" name="Shape 1539"/>
          <p:cNvSpPr/>
          <p:nvPr/>
        </p:nvSpPr>
        <p:spPr>
          <a:xfrm>
            <a:off x="2858290" y="2242534"/>
            <a:ext cx="576050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40" name="Shape 1540"/>
          <p:cNvSpPr/>
          <p:nvPr/>
        </p:nvSpPr>
        <p:spPr>
          <a:xfrm>
            <a:off x="7442127" y="1808998"/>
            <a:ext cx="1" cy="24901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41" name="Shape 1541"/>
          <p:cNvSpPr/>
          <p:nvPr/>
        </p:nvSpPr>
        <p:spPr>
          <a:xfrm>
            <a:off x="7130095" y="2060385"/>
            <a:ext cx="670835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Steuer-werk</a:t>
            </a:r>
          </a:p>
        </p:txBody>
      </p:sp>
      <p:sp>
        <p:nvSpPr>
          <p:cNvPr id="1542" name="Shape 1542"/>
          <p:cNvSpPr/>
          <p:nvPr/>
        </p:nvSpPr>
        <p:spPr>
          <a:xfrm>
            <a:off x="2118296" y="1927112"/>
            <a:ext cx="718510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increment</a:t>
            </a:r>
            <a:endParaRPr i="1" sz="1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/load</a:t>
            </a:r>
          </a:p>
        </p:txBody>
      </p:sp>
      <p:sp>
        <p:nvSpPr>
          <p:cNvPr id="1543" name="Shape 1543"/>
          <p:cNvSpPr/>
          <p:nvPr/>
        </p:nvSpPr>
        <p:spPr>
          <a:xfrm>
            <a:off x="4294367" y="2254159"/>
            <a:ext cx="37404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44" name="Shape 1544"/>
          <p:cNvSpPr/>
          <p:nvPr/>
        </p:nvSpPr>
        <p:spPr>
          <a:xfrm>
            <a:off x="4671176" y="2116900"/>
            <a:ext cx="1" cy="116632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45" name="Shape 1545"/>
          <p:cNvSpPr/>
          <p:nvPr/>
        </p:nvSpPr>
        <p:spPr>
          <a:xfrm>
            <a:off x="3752031" y="1800319"/>
            <a:ext cx="1" cy="341616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552" name="Group 1552"/>
          <p:cNvGrpSpPr/>
          <p:nvPr/>
        </p:nvGrpSpPr>
        <p:grpSpPr>
          <a:xfrm>
            <a:off x="6766042" y="2553644"/>
            <a:ext cx="1710244" cy="887821"/>
            <a:chOff x="0" y="0"/>
            <a:chExt cx="1710242" cy="887819"/>
          </a:xfrm>
        </p:grpSpPr>
        <p:sp>
          <p:nvSpPr>
            <p:cNvPr id="1546" name="Shape 1546"/>
            <p:cNvSpPr/>
            <p:nvPr/>
          </p:nvSpPr>
          <p:spPr>
            <a:xfrm>
              <a:off x="0" y="0"/>
              <a:ext cx="1710243" cy="88782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547" name="Shape 1547"/>
            <p:cNvSpPr/>
            <p:nvPr/>
          </p:nvSpPr>
          <p:spPr>
            <a:xfrm flipH="1" flipV="1">
              <a:off x="126027" y="561353"/>
              <a:ext cx="5341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548" name="Shape 1548"/>
            <p:cNvSpPr/>
            <p:nvPr/>
          </p:nvSpPr>
          <p:spPr>
            <a:xfrm flipH="1" flipV="1">
              <a:off x="126027" y="335984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549" name="Shape 1549"/>
            <p:cNvSpPr/>
            <p:nvPr/>
          </p:nvSpPr>
          <p:spPr>
            <a:xfrm flipH="1" flipV="1">
              <a:off x="126027" y="148996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550" name="Shape 1550"/>
            <p:cNvSpPr/>
            <p:nvPr/>
          </p:nvSpPr>
          <p:spPr>
            <a:xfrm>
              <a:off x="733821" y="27255"/>
              <a:ext cx="970956" cy="83416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Programmcode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Steuersignale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</a:p>
          </p:txBody>
        </p:sp>
        <p:sp>
          <p:nvSpPr>
            <p:cNvPr id="1551" name="Shape 1551"/>
            <p:cNvSpPr/>
            <p:nvPr/>
          </p:nvSpPr>
          <p:spPr>
            <a:xfrm flipH="1" flipV="1">
              <a:off x="142533" y="761493"/>
              <a:ext cx="53411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1553" name="Shape 1553"/>
          <p:cNvSpPr/>
          <p:nvPr/>
        </p:nvSpPr>
        <p:spPr>
          <a:xfrm flipH="1">
            <a:off x="7616918" y="1956972"/>
            <a:ext cx="224422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54" name="Shape 1554"/>
          <p:cNvSpPr/>
          <p:nvPr/>
        </p:nvSpPr>
        <p:spPr>
          <a:xfrm>
            <a:off x="7612347" y="1969720"/>
            <a:ext cx="1" cy="12192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55" name="Shape 1555"/>
          <p:cNvSpPr/>
          <p:nvPr/>
        </p:nvSpPr>
        <p:spPr>
          <a:xfrm>
            <a:off x="6225799" y="1619809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Rb</a:t>
            </a:r>
          </a:p>
        </p:txBody>
      </p:sp>
      <p:sp>
        <p:nvSpPr>
          <p:cNvPr id="1556" name="Shape 1556"/>
          <p:cNvSpPr/>
          <p:nvPr/>
        </p:nvSpPr>
        <p:spPr>
          <a:xfrm>
            <a:off x="7062809" y="2184699"/>
            <a:ext cx="144019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57" name="Shape 1557"/>
          <p:cNvSpPr/>
          <p:nvPr/>
        </p:nvSpPr>
        <p:spPr>
          <a:xfrm>
            <a:off x="4297539" y="2553997"/>
            <a:ext cx="58205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58" name="Shape 1558"/>
          <p:cNvSpPr/>
          <p:nvPr/>
        </p:nvSpPr>
        <p:spPr>
          <a:xfrm flipV="1">
            <a:off x="4860635" y="2575398"/>
            <a:ext cx="1" cy="269633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59" name="Shape 1559"/>
          <p:cNvSpPr/>
          <p:nvPr/>
        </p:nvSpPr>
        <p:spPr>
          <a:xfrm>
            <a:off x="926587" y="4293335"/>
            <a:ext cx="7834501" cy="2915049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60" name="Shape 1560"/>
          <p:cNvSpPr/>
          <p:nvPr/>
        </p:nvSpPr>
        <p:spPr>
          <a:xfrm>
            <a:off x="848356" y="6620343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Mikrocontroller</a:t>
            </a:r>
          </a:p>
        </p:txBody>
      </p:sp>
      <p:sp>
        <p:nvSpPr>
          <p:cNvPr id="1561" name="Shape 1561"/>
          <p:cNvSpPr/>
          <p:nvPr/>
        </p:nvSpPr>
        <p:spPr>
          <a:xfrm>
            <a:off x="3993563" y="5377896"/>
            <a:ext cx="616148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Opcode, Reg.</a:t>
            </a:r>
          </a:p>
        </p:txBody>
      </p:sp>
      <p:sp>
        <p:nvSpPr>
          <p:cNvPr id="1562" name="Shape 1562"/>
          <p:cNvSpPr/>
          <p:nvPr/>
        </p:nvSpPr>
        <p:spPr>
          <a:xfrm>
            <a:off x="1861854" y="5271006"/>
            <a:ext cx="374043" cy="1"/>
          </a:xfrm>
          <a:prstGeom prst="line">
            <a:avLst/>
          </a:prstGeom>
          <a:ln w="25400">
            <a:solidFill>
              <a:srgbClr val="00882B">
                <a:alpha val="30337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63" name="Shape 1563"/>
          <p:cNvSpPr/>
          <p:nvPr/>
        </p:nvSpPr>
        <p:spPr>
          <a:xfrm>
            <a:off x="1857706" y="4684975"/>
            <a:ext cx="1588256" cy="1"/>
          </a:xfrm>
          <a:prstGeom prst="line">
            <a:avLst/>
          </a:prstGeom>
          <a:ln w="25400">
            <a:solidFill>
              <a:srgbClr val="00882B">
                <a:alpha val="3004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64" name="Shape 1564"/>
          <p:cNvSpPr/>
          <p:nvPr/>
        </p:nvSpPr>
        <p:spPr>
          <a:xfrm>
            <a:off x="7858639" y="4453760"/>
            <a:ext cx="834073" cy="13750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65" name="Shape 1565"/>
          <p:cNvSpPr/>
          <p:nvPr/>
        </p:nvSpPr>
        <p:spPr>
          <a:xfrm>
            <a:off x="7931253" y="5355457"/>
            <a:ext cx="688846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443484">
              <a:defRPr sz="1800"/>
            </a:pPr>
            <a:r>
              <a:rPr sz="1358"/>
              <a:t>Daten-</a:t>
            </a:r>
            <a:endParaRPr sz="1358"/>
          </a:p>
          <a:p>
            <a:pPr lvl="0" defTabSz="443484">
              <a:defRPr sz="1800"/>
            </a:pPr>
            <a:r>
              <a:rPr sz="1358"/>
              <a:t>speicher</a:t>
            </a:r>
          </a:p>
        </p:txBody>
      </p:sp>
      <p:grpSp>
        <p:nvGrpSpPr>
          <p:cNvPr id="1568" name="Group 1568"/>
          <p:cNvGrpSpPr/>
          <p:nvPr/>
        </p:nvGrpSpPr>
        <p:grpSpPr>
          <a:xfrm>
            <a:off x="2117643" y="5143685"/>
            <a:ext cx="817763" cy="247651"/>
            <a:chOff x="0" y="0"/>
            <a:chExt cx="817761" cy="247650"/>
          </a:xfrm>
        </p:grpSpPr>
        <p:sp>
          <p:nvSpPr>
            <p:cNvPr id="1566" name="Shape 1566"/>
            <p:cNvSpPr/>
            <p:nvPr/>
          </p:nvSpPr>
          <p:spPr>
            <a:xfrm>
              <a:off x="4845" y="10353"/>
              <a:ext cx="812917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567" name="Shape 1567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PC</a:t>
              </a:r>
            </a:p>
          </p:txBody>
        </p:sp>
      </p:grpSp>
      <p:grpSp>
        <p:nvGrpSpPr>
          <p:cNvPr id="1573" name="Group 1573"/>
          <p:cNvGrpSpPr/>
          <p:nvPr/>
        </p:nvGrpSpPr>
        <p:grpSpPr>
          <a:xfrm>
            <a:off x="1000351" y="4456143"/>
            <a:ext cx="843231" cy="1375085"/>
            <a:chOff x="0" y="0"/>
            <a:chExt cx="843229" cy="1375084"/>
          </a:xfrm>
        </p:grpSpPr>
        <p:sp>
          <p:nvSpPr>
            <p:cNvPr id="1569" name="Shape 1569"/>
            <p:cNvSpPr/>
            <p:nvPr/>
          </p:nvSpPr>
          <p:spPr>
            <a:xfrm>
              <a:off x="4579" y="0"/>
              <a:ext cx="834072" cy="13750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570" name="Shape 1570"/>
            <p:cNvSpPr/>
            <p:nvPr/>
          </p:nvSpPr>
          <p:spPr>
            <a:xfrm>
              <a:off x="0" y="883432"/>
              <a:ext cx="843230" cy="48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29768">
                <a:defRPr sz="1800"/>
              </a:pPr>
              <a:r>
                <a:rPr sz="1316"/>
                <a:t>Programm-</a:t>
              </a:r>
              <a:endParaRPr sz="1316"/>
            </a:p>
            <a:p>
              <a:pPr lvl="0" defTabSz="429768">
                <a:defRPr sz="1800"/>
              </a:pPr>
              <a:r>
                <a:rPr sz="1316"/>
                <a:t>speicher</a:t>
              </a:r>
            </a:p>
          </p:txBody>
        </p:sp>
        <p:sp>
          <p:nvSpPr>
            <p:cNvPr id="1571" name="Shape 1571"/>
            <p:cNvSpPr/>
            <p:nvPr/>
          </p:nvSpPr>
          <p:spPr>
            <a:xfrm>
              <a:off x="543998" y="639311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1572" name="Shape 1572"/>
            <p:cNvSpPr/>
            <p:nvPr/>
          </p:nvSpPr>
          <p:spPr>
            <a:xfrm>
              <a:off x="469187" y="85165"/>
              <a:ext cx="37404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</p:grpSp>
      <p:sp>
        <p:nvSpPr>
          <p:cNvPr id="1574" name="Shape 1574"/>
          <p:cNvSpPr/>
          <p:nvPr/>
        </p:nvSpPr>
        <p:spPr>
          <a:xfrm>
            <a:off x="3466437" y="4460893"/>
            <a:ext cx="834073" cy="88782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75" name="Shape 1575"/>
          <p:cNvSpPr/>
          <p:nvPr/>
        </p:nvSpPr>
        <p:spPr>
          <a:xfrm>
            <a:off x="3453024" y="4695018"/>
            <a:ext cx="843231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IR &amp; Dekoder</a:t>
            </a:r>
          </a:p>
        </p:txBody>
      </p:sp>
      <p:sp>
        <p:nvSpPr>
          <p:cNvPr id="1576" name="Shape 1576"/>
          <p:cNvSpPr/>
          <p:nvPr/>
        </p:nvSpPr>
        <p:spPr>
          <a:xfrm>
            <a:off x="4879535" y="4458443"/>
            <a:ext cx="834072" cy="13704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77" name="Shape 1577"/>
          <p:cNvSpPr/>
          <p:nvPr/>
        </p:nvSpPr>
        <p:spPr>
          <a:xfrm>
            <a:off x="4864282" y="5198260"/>
            <a:ext cx="843231" cy="624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Register-Block</a:t>
            </a:r>
          </a:p>
        </p:txBody>
      </p:sp>
      <p:sp>
        <p:nvSpPr>
          <p:cNvPr id="1578" name="Shape 1578"/>
          <p:cNvSpPr/>
          <p:nvPr/>
        </p:nvSpPr>
        <p:spPr>
          <a:xfrm flipH="1">
            <a:off x="5726197" y="5181337"/>
            <a:ext cx="1613438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79" name="Shape 1579"/>
          <p:cNvSpPr/>
          <p:nvPr/>
        </p:nvSpPr>
        <p:spPr>
          <a:xfrm>
            <a:off x="7358335" y="5068456"/>
            <a:ext cx="131283" cy="342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" y="21600"/>
                </a:moveTo>
                <a:lnTo>
                  <a:pt x="21600" y="17697"/>
                </a:lnTo>
                <a:lnTo>
                  <a:pt x="21351" y="4689"/>
                </a:lnTo>
                <a:lnTo>
                  <a:pt x="0" y="0"/>
                </a:lnTo>
                <a:lnTo>
                  <a:pt x="26" y="2160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80" name="Shape 1580"/>
          <p:cNvSpPr/>
          <p:nvPr/>
        </p:nvSpPr>
        <p:spPr>
          <a:xfrm flipH="1">
            <a:off x="7477962" y="5239122"/>
            <a:ext cx="374043" cy="1"/>
          </a:xfrm>
          <a:prstGeom prst="line">
            <a:avLst/>
          </a:prstGeom>
          <a:ln w="25400">
            <a:solidFill>
              <a:srgbClr val="DE6A10">
                <a:alpha val="30056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81" name="Shape 1581"/>
          <p:cNvSpPr/>
          <p:nvPr/>
        </p:nvSpPr>
        <p:spPr>
          <a:xfrm>
            <a:off x="7865383" y="4546630"/>
            <a:ext cx="2794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DI</a:t>
            </a:r>
          </a:p>
        </p:txBody>
      </p:sp>
      <p:sp>
        <p:nvSpPr>
          <p:cNvPr id="1582" name="Shape 1582"/>
          <p:cNvSpPr/>
          <p:nvPr/>
        </p:nvSpPr>
        <p:spPr>
          <a:xfrm>
            <a:off x="7865402" y="4774837"/>
            <a:ext cx="374044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DO</a:t>
            </a:r>
          </a:p>
        </p:txBody>
      </p:sp>
      <p:sp>
        <p:nvSpPr>
          <p:cNvPr id="1583" name="Shape 1583"/>
          <p:cNvSpPr/>
          <p:nvPr/>
        </p:nvSpPr>
        <p:spPr>
          <a:xfrm>
            <a:off x="7871079" y="5089814"/>
            <a:ext cx="22442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A</a:t>
            </a:r>
          </a:p>
        </p:txBody>
      </p:sp>
      <p:sp>
        <p:nvSpPr>
          <p:cNvPr id="1584" name="Shape 1584"/>
          <p:cNvSpPr/>
          <p:nvPr/>
        </p:nvSpPr>
        <p:spPr>
          <a:xfrm>
            <a:off x="5718822" y="4712952"/>
            <a:ext cx="2133468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85" name="Shape 1585"/>
          <p:cNvSpPr/>
          <p:nvPr/>
        </p:nvSpPr>
        <p:spPr>
          <a:xfrm flipH="1">
            <a:off x="5738306" y="4941699"/>
            <a:ext cx="2108729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86" name="Shape 1586"/>
          <p:cNvSpPr/>
          <p:nvPr/>
        </p:nvSpPr>
        <p:spPr>
          <a:xfrm>
            <a:off x="2946732" y="5267510"/>
            <a:ext cx="520191" cy="1"/>
          </a:xfrm>
          <a:prstGeom prst="line">
            <a:avLst/>
          </a:prstGeom>
          <a:ln w="25400">
            <a:solidFill>
              <a:srgbClr val="00882B">
                <a:alpha val="30493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87" name="Shape 1587"/>
          <p:cNvSpPr/>
          <p:nvPr/>
        </p:nvSpPr>
        <p:spPr>
          <a:xfrm flipH="1">
            <a:off x="4323325" y="4702571"/>
            <a:ext cx="539565" cy="1"/>
          </a:xfrm>
          <a:prstGeom prst="line">
            <a:avLst/>
          </a:prstGeom>
          <a:ln w="25400">
            <a:solidFill>
              <a:srgbClr val="DE6A10">
                <a:alpha val="30086"/>
              </a:srgbClr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590" name="Group 1590"/>
          <p:cNvGrpSpPr/>
          <p:nvPr/>
        </p:nvGrpSpPr>
        <p:grpSpPr>
          <a:xfrm>
            <a:off x="6225799" y="5627130"/>
            <a:ext cx="838385" cy="247651"/>
            <a:chOff x="0" y="0"/>
            <a:chExt cx="838384" cy="247650"/>
          </a:xfrm>
        </p:grpSpPr>
        <p:sp>
          <p:nvSpPr>
            <p:cNvPr id="1588" name="Shape 1588"/>
            <p:cNvSpPr/>
            <p:nvPr/>
          </p:nvSpPr>
          <p:spPr>
            <a:xfrm>
              <a:off x="4845" y="10353"/>
              <a:ext cx="833540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589" name="Shape 1589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SP</a:t>
              </a:r>
            </a:p>
          </p:txBody>
        </p:sp>
      </p:grpSp>
      <p:sp>
        <p:nvSpPr>
          <p:cNvPr id="1591" name="Shape 1591"/>
          <p:cNvSpPr/>
          <p:nvPr/>
        </p:nvSpPr>
        <p:spPr>
          <a:xfrm>
            <a:off x="4745434" y="6411451"/>
            <a:ext cx="1079621" cy="35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592" name="Shape 1592"/>
          <p:cNvSpPr/>
          <p:nvPr/>
        </p:nvSpPr>
        <p:spPr>
          <a:xfrm>
            <a:off x="5526459" y="5830165"/>
            <a:ext cx="1" cy="584201"/>
          </a:xfrm>
          <a:prstGeom prst="line">
            <a:avLst/>
          </a:prstGeom>
          <a:ln w="25400">
            <a:solidFill>
              <a:srgbClr val="DE6A10">
                <a:alpha val="30269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93" name="Shape 1593"/>
          <p:cNvSpPr/>
          <p:nvPr/>
        </p:nvSpPr>
        <p:spPr>
          <a:xfrm>
            <a:off x="5072329" y="5830165"/>
            <a:ext cx="1" cy="584201"/>
          </a:xfrm>
          <a:prstGeom prst="line">
            <a:avLst/>
          </a:prstGeom>
          <a:ln w="25400">
            <a:solidFill>
              <a:srgbClr val="DE6A10">
                <a:alpha val="30231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94" name="Shape 1594"/>
          <p:cNvSpPr/>
          <p:nvPr/>
        </p:nvSpPr>
        <p:spPr>
          <a:xfrm flipH="1">
            <a:off x="4667256" y="5665244"/>
            <a:ext cx="224421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95" name="Shape 1595"/>
          <p:cNvSpPr/>
          <p:nvPr/>
        </p:nvSpPr>
        <p:spPr>
          <a:xfrm>
            <a:off x="5285708" y="6759850"/>
            <a:ext cx="1" cy="249016"/>
          </a:xfrm>
          <a:prstGeom prst="line">
            <a:avLst/>
          </a:prstGeom>
          <a:ln w="25400">
            <a:solidFill>
              <a:srgbClr val="DE6A10">
                <a:alpha val="30173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96" name="Shape 1596"/>
          <p:cNvSpPr/>
          <p:nvPr/>
        </p:nvSpPr>
        <p:spPr>
          <a:xfrm flipH="1">
            <a:off x="5722794" y="5627575"/>
            <a:ext cx="279401" cy="1"/>
          </a:xfrm>
          <a:prstGeom prst="line">
            <a:avLst/>
          </a:prstGeom>
          <a:ln w="25400">
            <a:solidFill>
              <a:srgbClr val="DE6A10">
                <a:alpha val="29531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97" name="Shape 1597"/>
          <p:cNvSpPr/>
          <p:nvPr/>
        </p:nvSpPr>
        <p:spPr>
          <a:xfrm>
            <a:off x="5989494" y="5628300"/>
            <a:ext cx="1" cy="1387785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98" name="Shape 1598"/>
          <p:cNvSpPr/>
          <p:nvPr/>
        </p:nvSpPr>
        <p:spPr>
          <a:xfrm flipH="1">
            <a:off x="5283685" y="7000689"/>
            <a:ext cx="699793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99" name="Shape 1599"/>
          <p:cNvSpPr/>
          <p:nvPr/>
        </p:nvSpPr>
        <p:spPr>
          <a:xfrm>
            <a:off x="4864093" y="6465885"/>
            <a:ext cx="84323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ALU</a:t>
            </a:r>
          </a:p>
        </p:txBody>
      </p:sp>
      <p:grpSp>
        <p:nvGrpSpPr>
          <p:cNvPr id="1604" name="Group 1604"/>
          <p:cNvGrpSpPr/>
          <p:nvPr/>
        </p:nvGrpSpPr>
        <p:grpSpPr>
          <a:xfrm>
            <a:off x="3754897" y="6460002"/>
            <a:ext cx="546565" cy="471235"/>
            <a:chOff x="0" y="0"/>
            <a:chExt cx="546564" cy="471233"/>
          </a:xfrm>
        </p:grpSpPr>
        <p:sp>
          <p:nvSpPr>
            <p:cNvPr id="1600" name="Shape 1600"/>
            <p:cNvSpPr/>
            <p:nvPr/>
          </p:nvSpPr>
          <p:spPr>
            <a:xfrm>
              <a:off x="39074" y="9824"/>
              <a:ext cx="507491" cy="21536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601" name="Shape 1601"/>
            <p:cNvSpPr/>
            <p:nvPr/>
          </p:nvSpPr>
          <p:spPr>
            <a:xfrm>
              <a:off x="34476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PSR</a:t>
              </a:r>
            </a:p>
          </p:txBody>
        </p:sp>
        <p:sp>
          <p:nvSpPr>
            <p:cNvPr id="1602" name="Shape 1602"/>
            <p:cNvSpPr/>
            <p:nvPr/>
          </p:nvSpPr>
          <p:spPr>
            <a:xfrm>
              <a:off x="157852" y="234358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C</a:t>
              </a:r>
            </a:p>
          </p:txBody>
        </p:sp>
        <p:sp>
          <p:nvSpPr>
            <p:cNvPr id="1603" name="Shape 1603"/>
            <p:cNvSpPr/>
            <p:nvPr/>
          </p:nvSpPr>
          <p:spPr>
            <a:xfrm>
              <a:off x="0" y="236220"/>
              <a:ext cx="224421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Z</a:t>
              </a:r>
            </a:p>
          </p:txBody>
        </p:sp>
      </p:grpSp>
      <p:sp>
        <p:nvSpPr>
          <p:cNvPr id="1605" name="Shape 1605"/>
          <p:cNvSpPr/>
          <p:nvPr/>
        </p:nvSpPr>
        <p:spPr>
          <a:xfrm>
            <a:off x="4311778" y="6586535"/>
            <a:ext cx="534114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06" name="Shape 1606"/>
          <p:cNvSpPr/>
          <p:nvPr/>
        </p:nvSpPr>
        <p:spPr>
          <a:xfrm flipH="1">
            <a:off x="6803070" y="5314895"/>
            <a:ext cx="539565" cy="1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07" name="Shape 1607"/>
          <p:cNvSpPr/>
          <p:nvPr/>
        </p:nvSpPr>
        <p:spPr>
          <a:xfrm>
            <a:off x="6835893" y="5334615"/>
            <a:ext cx="1" cy="300808"/>
          </a:xfrm>
          <a:prstGeom prst="line">
            <a:avLst/>
          </a:prstGeom>
          <a:ln w="25400">
            <a:solidFill>
              <a:srgbClr val="DE6A10">
                <a:alpha val="29698"/>
              </a:srgbClr>
            </a:solidFill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610" name="Group 1610"/>
          <p:cNvGrpSpPr/>
          <p:nvPr/>
        </p:nvGrpSpPr>
        <p:grpSpPr>
          <a:xfrm>
            <a:off x="3459374" y="5687485"/>
            <a:ext cx="836881" cy="511551"/>
            <a:chOff x="0" y="0"/>
            <a:chExt cx="836879" cy="511549"/>
          </a:xfrm>
        </p:grpSpPr>
        <p:sp>
          <p:nvSpPr>
            <p:cNvPr id="1608" name="Shape 1608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609" name="Shape 1609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Steuer-werk</a:t>
              </a:r>
            </a:p>
          </p:txBody>
        </p:sp>
      </p:grpSp>
      <p:sp>
        <p:nvSpPr>
          <p:cNvPr id="1611" name="Shape 1611"/>
          <p:cNvSpPr/>
          <p:nvPr/>
        </p:nvSpPr>
        <p:spPr>
          <a:xfrm>
            <a:off x="4028179" y="6194703"/>
            <a:ext cx="1" cy="26963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12" name="Shape 1612"/>
          <p:cNvSpPr/>
          <p:nvPr/>
        </p:nvSpPr>
        <p:spPr>
          <a:xfrm flipV="1">
            <a:off x="3988591" y="5353779"/>
            <a:ext cx="1" cy="362998"/>
          </a:xfrm>
          <a:prstGeom prst="line">
            <a:avLst/>
          </a:prstGeom>
          <a:ln w="254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13" name="Shape 1613"/>
          <p:cNvSpPr/>
          <p:nvPr/>
        </p:nvSpPr>
        <p:spPr>
          <a:xfrm>
            <a:off x="4325500" y="4492911"/>
            <a:ext cx="513785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K</a:t>
            </a:r>
          </a:p>
        </p:txBody>
      </p:sp>
      <p:sp>
        <p:nvSpPr>
          <p:cNvPr id="1614" name="Shape 1614"/>
          <p:cNvSpPr/>
          <p:nvPr/>
        </p:nvSpPr>
        <p:spPr>
          <a:xfrm>
            <a:off x="4751156" y="5907533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Rs</a:t>
            </a:r>
          </a:p>
        </p:txBody>
      </p:sp>
      <p:sp>
        <p:nvSpPr>
          <p:cNvPr id="1615" name="Shape 1615"/>
          <p:cNvSpPr/>
          <p:nvPr/>
        </p:nvSpPr>
        <p:spPr>
          <a:xfrm>
            <a:off x="5223174" y="5908412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1616" name="Shape 1616"/>
          <p:cNvSpPr/>
          <p:nvPr/>
        </p:nvSpPr>
        <p:spPr>
          <a:xfrm>
            <a:off x="4989822" y="6809505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1617" name="Shape 1617"/>
          <p:cNvSpPr/>
          <p:nvPr/>
        </p:nvSpPr>
        <p:spPr>
          <a:xfrm>
            <a:off x="2858290" y="5401938"/>
            <a:ext cx="1" cy="38980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18" name="Shape 1618"/>
          <p:cNvSpPr/>
          <p:nvPr/>
        </p:nvSpPr>
        <p:spPr>
          <a:xfrm>
            <a:off x="2858290" y="5808695"/>
            <a:ext cx="576050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19" name="Shape 1619"/>
          <p:cNvSpPr/>
          <p:nvPr/>
        </p:nvSpPr>
        <p:spPr>
          <a:xfrm>
            <a:off x="7442127" y="5375158"/>
            <a:ext cx="1" cy="24901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20" name="Shape 1620"/>
          <p:cNvSpPr/>
          <p:nvPr/>
        </p:nvSpPr>
        <p:spPr>
          <a:xfrm>
            <a:off x="7130095" y="5626545"/>
            <a:ext cx="670835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Steuer-werk</a:t>
            </a:r>
          </a:p>
        </p:txBody>
      </p:sp>
      <p:sp>
        <p:nvSpPr>
          <p:cNvPr id="1621" name="Shape 1621"/>
          <p:cNvSpPr/>
          <p:nvPr/>
        </p:nvSpPr>
        <p:spPr>
          <a:xfrm>
            <a:off x="2118296" y="5493272"/>
            <a:ext cx="718510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increment</a:t>
            </a:r>
            <a:endParaRPr i="1" sz="1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/load</a:t>
            </a:r>
          </a:p>
        </p:txBody>
      </p:sp>
      <p:sp>
        <p:nvSpPr>
          <p:cNvPr id="1622" name="Shape 1622"/>
          <p:cNvSpPr/>
          <p:nvPr/>
        </p:nvSpPr>
        <p:spPr>
          <a:xfrm>
            <a:off x="4294367" y="5820319"/>
            <a:ext cx="37404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23" name="Shape 1623"/>
          <p:cNvSpPr/>
          <p:nvPr/>
        </p:nvSpPr>
        <p:spPr>
          <a:xfrm>
            <a:off x="4671176" y="5683060"/>
            <a:ext cx="1" cy="116632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24" name="Shape 1624"/>
          <p:cNvSpPr/>
          <p:nvPr/>
        </p:nvSpPr>
        <p:spPr>
          <a:xfrm>
            <a:off x="3752031" y="5366479"/>
            <a:ext cx="1" cy="341616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631" name="Group 1631"/>
          <p:cNvGrpSpPr/>
          <p:nvPr/>
        </p:nvGrpSpPr>
        <p:grpSpPr>
          <a:xfrm>
            <a:off x="6766042" y="6119805"/>
            <a:ext cx="1710244" cy="887820"/>
            <a:chOff x="0" y="0"/>
            <a:chExt cx="1710242" cy="887819"/>
          </a:xfrm>
        </p:grpSpPr>
        <p:sp>
          <p:nvSpPr>
            <p:cNvPr id="1625" name="Shape 1625"/>
            <p:cNvSpPr/>
            <p:nvPr/>
          </p:nvSpPr>
          <p:spPr>
            <a:xfrm>
              <a:off x="0" y="0"/>
              <a:ext cx="1710243" cy="88782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626" name="Shape 1626"/>
            <p:cNvSpPr/>
            <p:nvPr/>
          </p:nvSpPr>
          <p:spPr>
            <a:xfrm flipH="1" flipV="1">
              <a:off x="126027" y="561353"/>
              <a:ext cx="5341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627" name="Shape 1627"/>
            <p:cNvSpPr/>
            <p:nvPr/>
          </p:nvSpPr>
          <p:spPr>
            <a:xfrm flipH="1" flipV="1">
              <a:off x="126027" y="335984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628" name="Shape 1628"/>
            <p:cNvSpPr/>
            <p:nvPr/>
          </p:nvSpPr>
          <p:spPr>
            <a:xfrm flipH="1" flipV="1">
              <a:off x="126027" y="148996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629" name="Shape 1629"/>
            <p:cNvSpPr/>
            <p:nvPr/>
          </p:nvSpPr>
          <p:spPr>
            <a:xfrm>
              <a:off x="733821" y="27255"/>
              <a:ext cx="970956" cy="83416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Programmcode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Steuersignale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</a:p>
          </p:txBody>
        </p:sp>
        <p:sp>
          <p:nvSpPr>
            <p:cNvPr id="1630" name="Shape 1630"/>
            <p:cNvSpPr/>
            <p:nvPr/>
          </p:nvSpPr>
          <p:spPr>
            <a:xfrm flipH="1" flipV="1">
              <a:off x="142533" y="761493"/>
              <a:ext cx="53411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1632" name="Shape 1632"/>
          <p:cNvSpPr/>
          <p:nvPr/>
        </p:nvSpPr>
        <p:spPr>
          <a:xfrm flipH="1">
            <a:off x="7616918" y="5523132"/>
            <a:ext cx="224422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33" name="Shape 1633"/>
          <p:cNvSpPr/>
          <p:nvPr/>
        </p:nvSpPr>
        <p:spPr>
          <a:xfrm>
            <a:off x="7612347" y="5535880"/>
            <a:ext cx="1" cy="12192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34" name="Shape 1634"/>
          <p:cNvSpPr/>
          <p:nvPr/>
        </p:nvSpPr>
        <p:spPr>
          <a:xfrm>
            <a:off x="6225799" y="5185969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Rb</a:t>
            </a:r>
          </a:p>
        </p:txBody>
      </p:sp>
      <p:sp>
        <p:nvSpPr>
          <p:cNvPr id="1635" name="Shape 1635"/>
          <p:cNvSpPr/>
          <p:nvPr/>
        </p:nvSpPr>
        <p:spPr>
          <a:xfrm>
            <a:off x="7062809" y="5750859"/>
            <a:ext cx="144019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36" name="Shape 1636"/>
          <p:cNvSpPr/>
          <p:nvPr/>
        </p:nvSpPr>
        <p:spPr>
          <a:xfrm>
            <a:off x="4297539" y="6120157"/>
            <a:ext cx="58205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37" name="Shape 1637"/>
          <p:cNvSpPr/>
          <p:nvPr/>
        </p:nvSpPr>
        <p:spPr>
          <a:xfrm flipV="1">
            <a:off x="4860635" y="6141558"/>
            <a:ext cx="1" cy="269633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" name="Shape 1639"/>
          <p:cNvSpPr/>
          <p:nvPr/>
        </p:nvSpPr>
        <p:spPr>
          <a:xfrm flipV="1">
            <a:off x="4320857" y="669385"/>
            <a:ext cx="1" cy="3060510"/>
          </a:xfrm>
          <a:prstGeom prst="line">
            <a:avLst/>
          </a:prstGeom>
          <a:ln w="508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40" name="Shape 1640"/>
          <p:cNvSpPr/>
          <p:nvPr/>
        </p:nvSpPr>
        <p:spPr>
          <a:xfrm>
            <a:off x="8409940" y="3383279"/>
            <a:ext cx="460455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algn="l" defTabSz="397763">
              <a:defRPr sz="1566"/>
            </a:lvl1pPr>
          </a:lstStyle>
          <a:p>
            <a:pPr lvl="0">
              <a:defRPr sz="1800"/>
            </a:pPr>
            <a:r>
              <a:rPr sz="1566"/>
              <a:t>Zeit</a:t>
            </a:r>
          </a:p>
        </p:txBody>
      </p:sp>
      <p:sp>
        <p:nvSpPr>
          <p:cNvPr id="1641" name="Shape 1641"/>
          <p:cNvSpPr/>
          <p:nvPr/>
        </p:nvSpPr>
        <p:spPr>
          <a:xfrm flipH="1">
            <a:off x="419248" y="3809948"/>
            <a:ext cx="8346186" cy="65"/>
          </a:xfrm>
          <a:prstGeom prst="line">
            <a:avLst/>
          </a:prstGeom>
          <a:ln w="1905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42" name="Shape 1642"/>
          <p:cNvSpPr/>
          <p:nvPr/>
        </p:nvSpPr>
        <p:spPr>
          <a:xfrm>
            <a:off x="3620770" y="988060"/>
            <a:ext cx="1384301" cy="774701"/>
          </a:xfrm>
          <a:prstGeom prst="rect">
            <a:avLst/>
          </a:prstGeom>
          <a:solidFill>
            <a:srgbClr val="E0EDD4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</a:t>
            </a:r>
          </a:p>
          <a:p>
            <a:pPr lvl="0">
              <a:defRPr sz="1800"/>
            </a:pPr>
            <a:r>
              <a:rPr sz="1400"/>
              <a:t>(ausführen)</a:t>
            </a:r>
          </a:p>
        </p:txBody>
      </p:sp>
      <p:sp>
        <p:nvSpPr>
          <p:cNvPr id="1643" name="Shape 1643"/>
          <p:cNvSpPr/>
          <p:nvPr/>
        </p:nvSpPr>
        <p:spPr>
          <a:xfrm>
            <a:off x="3620770" y="1875789"/>
            <a:ext cx="1384301" cy="774701"/>
          </a:xfrm>
          <a:prstGeom prst="rect">
            <a:avLst/>
          </a:prstGeom>
          <a:solidFill>
            <a:srgbClr val="D4E3FE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 +1</a:t>
            </a:r>
          </a:p>
          <a:p>
            <a:pPr lvl="0">
              <a:defRPr sz="1800"/>
            </a:pPr>
            <a:r>
              <a:rPr sz="1400"/>
              <a:t>(dekodieren)</a:t>
            </a:r>
          </a:p>
        </p:txBody>
      </p:sp>
      <p:sp>
        <p:nvSpPr>
          <p:cNvPr id="1644" name="Shape 1644"/>
          <p:cNvSpPr/>
          <p:nvPr/>
        </p:nvSpPr>
        <p:spPr>
          <a:xfrm>
            <a:off x="3620770" y="2763520"/>
            <a:ext cx="1384301" cy="774701"/>
          </a:xfrm>
          <a:prstGeom prst="rect">
            <a:avLst/>
          </a:prstGeom>
          <a:solidFill>
            <a:srgbClr val="FEFCDD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n+2</a:t>
            </a:r>
          </a:p>
          <a:p>
            <a:pPr lvl="0">
              <a:defRPr sz="1800"/>
            </a:pPr>
            <a:r>
              <a:rPr sz="1400"/>
              <a:t>(laden)</a:t>
            </a:r>
          </a:p>
        </p:txBody>
      </p:sp>
      <p:sp>
        <p:nvSpPr>
          <p:cNvPr id="1645" name="Shape 1645"/>
          <p:cNvSpPr/>
          <p:nvPr/>
        </p:nvSpPr>
        <p:spPr>
          <a:xfrm>
            <a:off x="514985" y="2763520"/>
            <a:ext cx="1384301" cy="774701"/>
          </a:xfrm>
          <a:prstGeom prst="rect">
            <a:avLst/>
          </a:prstGeom>
          <a:solidFill>
            <a:srgbClr val="E0EDD4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</a:t>
            </a:r>
          </a:p>
          <a:p>
            <a:pPr lvl="0">
              <a:defRPr sz="1800"/>
            </a:pPr>
            <a:r>
              <a:rPr sz="1400"/>
              <a:t>(laden)</a:t>
            </a:r>
          </a:p>
        </p:txBody>
      </p:sp>
      <p:sp>
        <p:nvSpPr>
          <p:cNvPr id="1646" name="Shape 1646"/>
          <p:cNvSpPr/>
          <p:nvPr/>
        </p:nvSpPr>
        <p:spPr>
          <a:xfrm>
            <a:off x="2066289" y="1875789"/>
            <a:ext cx="1384301" cy="774701"/>
          </a:xfrm>
          <a:prstGeom prst="rect">
            <a:avLst/>
          </a:prstGeom>
          <a:solidFill>
            <a:srgbClr val="E0EDD4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</a:t>
            </a:r>
          </a:p>
          <a:p>
            <a:pPr lvl="0">
              <a:defRPr sz="1800"/>
            </a:pPr>
            <a:r>
              <a:rPr sz="1400"/>
              <a:t>(dekodieren)</a:t>
            </a:r>
          </a:p>
        </p:txBody>
      </p:sp>
      <p:sp>
        <p:nvSpPr>
          <p:cNvPr id="1647" name="Shape 1647"/>
          <p:cNvSpPr/>
          <p:nvPr/>
        </p:nvSpPr>
        <p:spPr>
          <a:xfrm>
            <a:off x="2059939" y="2763520"/>
            <a:ext cx="1384301" cy="774701"/>
          </a:xfrm>
          <a:prstGeom prst="rect">
            <a:avLst/>
          </a:prstGeom>
          <a:solidFill>
            <a:srgbClr val="D4E3FE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 +1</a:t>
            </a:r>
          </a:p>
          <a:p>
            <a:pPr lvl="0">
              <a:defRPr sz="1800"/>
            </a:pPr>
            <a:r>
              <a:rPr sz="1400"/>
              <a:t>(laden)</a:t>
            </a:r>
          </a:p>
        </p:txBody>
      </p:sp>
      <p:sp>
        <p:nvSpPr>
          <p:cNvPr id="1648" name="Shape 1648"/>
          <p:cNvSpPr/>
          <p:nvPr/>
        </p:nvSpPr>
        <p:spPr>
          <a:xfrm flipV="1">
            <a:off x="3535679" y="732885"/>
            <a:ext cx="1" cy="3409855"/>
          </a:xfrm>
          <a:prstGeom prst="line">
            <a:avLst/>
          </a:prstGeom>
          <a:ln w="25400">
            <a:solidFill>
              <a:srgbClr val="C82506"/>
            </a:solidFill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49" name="Shape 1649"/>
          <p:cNvSpPr/>
          <p:nvPr/>
        </p:nvSpPr>
        <p:spPr>
          <a:xfrm flipV="1">
            <a:off x="1981200" y="732885"/>
            <a:ext cx="1" cy="3409855"/>
          </a:xfrm>
          <a:prstGeom prst="line">
            <a:avLst/>
          </a:prstGeom>
          <a:ln w="12700">
            <a:solidFill>
              <a:srgbClr val="C82506"/>
            </a:solidFill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50" name="Shape 1650"/>
          <p:cNvSpPr/>
          <p:nvPr/>
        </p:nvSpPr>
        <p:spPr>
          <a:xfrm flipV="1">
            <a:off x="433070" y="732885"/>
            <a:ext cx="1" cy="3409855"/>
          </a:xfrm>
          <a:prstGeom prst="line">
            <a:avLst/>
          </a:prstGeom>
          <a:ln w="12700">
            <a:solidFill>
              <a:srgbClr val="C82506"/>
            </a:solidFill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51" name="Shape 1651"/>
          <p:cNvSpPr/>
          <p:nvPr/>
        </p:nvSpPr>
        <p:spPr>
          <a:xfrm>
            <a:off x="3862070" y="3820159"/>
            <a:ext cx="9017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algn="l" defTabSz="397763">
              <a:defRPr sz="1566"/>
            </a:lvl1pPr>
          </a:lstStyle>
          <a:p>
            <a:pPr lvl="0">
              <a:defRPr sz="1800"/>
            </a:pPr>
            <a:r>
              <a:rPr sz="1566"/>
              <a:t>Takt n +2</a:t>
            </a:r>
          </a:p>
        </p:txBody>
      </p:sp>
      <p:sp>
        <p:nvSpPr>
          <p:cNvPr id="1652" name="Shape 1652"/>
          <p:cNvSpPr/>
          <p:nvPr/>
        </p:nvSpPr>
        <p:spPr>
          <a:xfrm>
            <a:off x="2307589" y="3820159"/>
            <a:ext cx="9017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algn="l" defTabSz="397763">
              <a:defRPr sz="1566"/>
            </a:lvl1pPr>
          </a:lstStyle>
          <a:p>
            <a:pPr lvl="0">
              <a:defRPr sz="1800"/>
            </a:pPr>
            <a:r>
              <a:rPr sz="1566"/>
              <a:t>Takt n +1</a:t>
            </a:r>
          </a:p>
        </p:txBody>
      </p:sp>
      <p:sp>
        <p:nvSpPr>
          <p:cNvPr id="1653" name="Shape 1653"/>
          <p:cNvSpPr/>
          <p:nvPr/>
        </p:nvSpPr>
        <p:spPr>
          <a:xfrm>
            <a:off x="759460" y="3820159"/>
            <a:ext cx="9017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algn="l" defTabSz="397763">
              <a:defRPr sz="1566"/>
            </a:lvl1pPr>
          </a:lstStyle>
          <a:p>
            <a:pPr lvl="0">
              <a:defRPr sz="1800"/>
            </a:pPr>
            <a:r>
              <a:rPr sz="1566"/>
              <a:t>Takt n </a:t>
            </a:r>
          </a:p>
        </p:txBody>
      </p:sp>
      <p:sp>
        <p:nvSpPr>
          <p:cNvPr id="1654" name="Shape 1654"/>
          <p:cNvSpPr/>
          <p:nvPr/>
        </p:nvSpPr>
        <p:spPr>
          <a:xfrm>
            <a:off x="5181600" y="988060"/>
            <a:ext cx="1384300" cy="774701"/>
          </a:xfrm>
          <a:prstGeom prst="rect">
            <a:avLst/>
          </a:prstGeom>
          <a:solidFill>
            <a:srgbClr val="D4E3FE">
              <a:alpha val="39660"/>
            </a:srgbClr>
          </a:solidFill>
          <a:ln w="12700">
            <a:solidFill>
              <a:srgbClr val="000000">
                <a:alpha val="39660"/>
              </a:srgb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 +1</a:t>
            </a:r>
          </a:p>
          <a:p>
            <a:pPr lvl="0">
              <a:defRPr sz="1800"/>
            </a:pPr>
            <a:r>
              <a:rPr sz="1400"/>
              <a:t>(ausführen)</a:t>
            </a:r>
          </a:p>
        </p:txBody>
      </p:sp>
      <p:sp>
        <p:nvSpPr>
          <p:cNvPr id="1655" name="Shape 1655"/>
          <p:cNvSpPr/>
          <p:nvPr/>
        </p:nvSpPr>
        <p:spPr>
          <a:xfrm>
            <a:off x="5181600" y="1875789"/>
            <a:ext cx="1384300" cy="774701"/>
          </a:xfrm>
          <a:prstGeom prst="rect">
            <a:avLst/>
          </a:prstGeom>
          <a:solidFill>
            <a:srgbClr val="FEFCDD">
              <a:alpha val="39546"/>
            </a:srgbClr>
          </a:solidFill>
          <a:ln w="12700">
            <a:solidFill>
              <a:srgbClr val="000000">
                <a:alpha val="39546"/>
              </a:srgb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n+2</a:t>
            </a:r>
          </a:p>
          <a:p>
            <a:pPr lvl="0">
              <a:defRPr sz="1800"/>
            </a:pPr>
            <a:r>
              <a:rPr sz="1400"/>
              <a:t>(dekodieren)</a:t>
            </a:r>
          </a:p>
        </p:txBody>
      </p:sp>
      <p:sp>
        <p:nvSpPr>
          <p:cNvPr id="1656" name="Shape 1656"/>
          <p:cNvSpPr/>
          <p:nvPr/>
        </p:nvSpPr>
        <p:spPr>
          <a:xfrm>
            <a:off x="5181600" y="2767043"/>
            <a:ext cx="1384300" cy="774701"/>
          </a:xfrm>
          <a:prstGeom prst="rect">
            <a:avLst/>
          </a:prstGeom>
          <a:solidFill>
            <a:srgbClr val="E0EDD4">
              <a:alpha val="40215"/>
            </a:srgbClr>
          </a:solidFill>
          <a:ln w="12700">
            <a:solidFill>
              <a:srgbClr val="000000">
                <a:alpha val="40215"/>
              </a:srgb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 +3</a:t>
            </a:r>
          </a:p>
          <a:p>
            <a:pPr lvl="0">
              <a:defRPr sz="1800"/>
            </a:pPr>
            <a:r>
              <a:rPr sz="1400"/>
              <a:t>(laden)</a:t>
            </a:r>
          </a:p>
        </p:txBody>
      </p:sp>
      <p:sp>
        <p:nvSpPr>
          <p:cNvPr id="1657" name="Shape 1657"/>
          <p:cNvSpPr/>
          <p:nvPr/>
        </p:nvSpPr>
        <p:spPr>
          <a:xfrm>
            <a:off x="6742430" y="988060"/>
            <a:ext cx="1384301" cy="774701"/>
          </a:xfrm>
          <a:prstGeom prst="rect">
            <a:avLst/>
          </a:prstGeom>
          <a:solidFill>
            <a:srgbClr val="FEFCDD">
              <a:alpha val="39515"/>
            </a:srgbClr>
          </a:solidFill>
          <a:ln w="12700">
            <a:solidFill>
              <a:srgbClr val="000000">
                <a:alpha val="39515"/>
              </a:srgb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n+2</a:t>
            </a:r>
          </a:p>
          <a:p>
            <a:pPr lvl="0">
              <a:defRPr sz="1800"/>
            </a:pPr>
            <a:r>
              <a:rPr sz="1400"/>
              <a:t>(ausführen)</a:t>
            </a:r>
          </a:p>
        </p:txBody>
      </p:sp>
      <p:sp>
        <p:nvSpPr>
          <p:cNvPr id="1658" name="Shape 1658"/>
          <p:cNvSpPr/>
          <p:nvPr/>
        </p:nvSpPr>
        <p:spPr>
          <a:xfrm>
            <a:off x="6742430" y="1875789"/>
            <a:ext cx="1384301" cy="774701"/>
          </a:xfrm>
          <a:prstGeom prst="rect">
            <a:avLst/>
          </a:prstGeom>
          <a:solidFill>
            <a:srgbClr val="E0EDD4">
              <a:alpha val="39584"/>
            </a:srgbClr>
          </a:solidFill>
          <a:ln w="12700">
            <a:solidFill>
              <a:srgbClr val="000000">
                <a:alpha val="39584"/>
              </a:srgb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 +3</a:t>
            </a:r>
          </a:p>
          <a:p>
            <a:pPr lvl="0">
              <a:defRPr sz="1800"/>
            </a:pPr>
            <a:r>
              <a:rPr sz="1400"/>
              <a:t>(dekodieren)</a:t>
            </a:r>
          </a:p>
        </p:txBody>
      </p:sp>
      <p:sp>
        <p:nvSpPr>
          <p:cNvPr id="1659" name="Shape 1659"/>
          <p:cNvSpPr/>
          <p:nvPr/>
        </p:nvSpPr>
        <p:spPr>
          <a:xfrm>
            <a:off x="6742429" y="2763520"/>
            <a:ext cx="1384301" cy="774701"/>
          </a:xfrm>
          <a:prstGeom prst="rect">
            <a:avLst/>
          </a:prstGeom>
          <a:solidFill>
            <a:srgbClr val="D4E3FE">
              <a:alpha val="40447"/>
            </a:srgbClr>
          </a:solidFill>
          <a:ln w="12700">
            <a:solidFill>
              <a:srgbClr val="000000">
                <a:alpha val="40447"/>
              </a:srgb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 +4</a:t>
            </a:r>
          </a:p>
          <a:p>
            <a:pPr lvl="0">
              <a:defRPr sz="1800"/>
            </a:pPr>
            <a:r>
              <a:rPr sz="1400"/>
              <a:t>(laden)</a:t>
            </a:r>
          </a:p>
        </p:txBody>
      </p:sp>
    </p:spTree>
  </p:cSld>
  <p:clrMapOvr>
    <a:masterClrMapping/>
  </p:clrMapOvr>
  <p:transition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1" name="Shape 1661"/>
          <p:cNvSpPr/>
          <p:nvPr/>
        </p:nvSpPr>
        <p:spPr>
          <a:xfrm>
            <a:off x="3589020" y="930909"/>
            <a:ext cx="2926081" cy="889001"/>
          </a:xfrm>
          <a:prstGeom prst="rect">
            <a:avLst/>
          </a:prstGeom>
          <a:solidFill>
            <a:srgbClr val="E0EDD4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</a:p>
          <a:p>
            <a:pPr lvl="0">
              <a:defRPr sz="1800"/>
            </a:pPr>
          </a:p>
        </p:txBody>
      </p:sp>
      <p:sp>
        <p:nvSpPr>
          <p:cNvPr id="1662" name="Shape 1662"/>
          <p:cNvSpPr/>
          <p:nvPr/>
        </p:nvSpPr>
        <p:spPr>
          <a:xfrm flipV="1">
            <a:off x="4320857" y="669385"/>
            <a:ext cx="1" cy="3060510"/>
          </a:xfrm>
          <a:prstGeom prst="line">
            <a:avLst/>
          </a:prstGeom>
          <a:ln w="508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63" name="Shape 1663"/>
          <p:cNvSpPr/>
          <p:nvPr/>
        </p:nvSpPr>
        <p:spPr>
          <a:xfrm>
            <a:off x="8409940" y="3383279"/>
            <a:ext cx="460455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algn="l" defTabSz="397763">
              <a:defRPr sz="1566"/>
            </a:lvl1pPr>
          </a:lstStyle>
          <a:p>
            <a:pPr lvl="0">
              <a:defRPr sz="1800"/>
            </a:pPr>
            <a:r>
              <a:rPr sz="1566"/>
              <a:t>Zeit</a:t>
            </a:r>
          </a:p>
        </p:txBody>
      </p:sp>
      <p:sp>
        <p:nvSpPr>
          <p:cNvPr id="1664" name="Shape 1664"/>
          <p:cNvSpPr/>
          <p:nvPr/>
        </p:nvSpPr>
        <p:spPr>
          <a:xfrm flipH="1">
            <a:off x="419248" y="3809948"/>
            <a:ext cx="8346186" cy="65"/>
          </a:xfrm>
          <a:prstGeom prst="line">
            <a:avLst/>
          </a:prstGeom>
          <a:ln w="1905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65" name="Shape 1665"/>
          <p:cNvSpPr/>
          <p:nvPr/>
        </p:nvSpPr>
        <p:spPr>
          <a:xfrm>
            <a:off x="3620770" y="988060"/>
            <a:ext cx="1384301" cy="774701"/>
          </a:xfrm>
          <a:prstGeom prst="rect">
            <a:avLst/>
          </a:prstGeom>
          <a:solidFill>
            <a:srgbClr val="E0EDD4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</a:t>
            </a:r>
          </a:p>
          <a:p>
            <a:pPr lvl="0">
              <a:defRPr sz="1800"/>
            </a:pPr>
            <a:r>
              <a:rPr sz="1400"/>
              <a:t>(ausführen)</a:t>
            </a:r>
          </a:p>
        </p:txBody>
      </p:sp>
      <p:sp>
        <p:nvSpPr>
          <p:cNvPr id="1666" name="Shape 1666"/>
          <p:cNvSpPr/>
          <p:nvPr/>
        </p:nvSpPr>
        <p:spPr>
          <a:xfrm>
            <a:off x="5106034" y="1875789"/>
            <a:ext cx="1384301" cy="774701"/>
          </a:xfrm>
          <a:prstGeom prst="rect">
            <a:avLst/>
          </a:prstGeom>
          <a:solidFill>
            <a:srgbClr val="D4E3FE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 +1</a:t>
            </a:r>
          </a:p>
          <a:p>
            <a:pPr lvl="0">
              <a:defRPr sz="1800"/>
            </a:pPr>
            <a:r>
              <a:rPr sz="1400"/>
              <a:t>(dekodieren)</a:t>
            </a:r>
          </a:p>
        </p:txBody>
      </p:sp>
      <p:sp>
        <p:nvSpPr>
          <p:cNvPr id="1667" name="Shape 1667"/>
          <p:cNvSpPr/>
          <p:nvPr/>
        </p:nvSpPr>
        <p:spPr>
          <a:xfrm>
            <a:off x="5106034" y="2763520"/>
            <a:ext cx="1384301" cy="774701"/>
          </a:xfrm>
          <a:prstGeom prst="rect">
            <a:avLst/>
          </a:prstGeom>
          <a:solidFill>
            <a:srgbClr val="FEFCDD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n+2</a:t>
            </a:r>
          </a:p>
          <a:p>
            <a:pPr lvl="0">
              <a:defRPr sz="1800"/>
            </a:pPr>
            <a:r>
              <a:rPr sz="1400"/>
              <a:t>(laden)</a:t>
            </a:r>
          </a:p>
        </p:txBody>
      </p:sp>
      <p:sp>
        <p:nvSpPr>
          <p:cNvPr id="1668" name="Shape 1668"/>
          <p:cNvSpPr/>
          <p:nvPr/>
        </p:nvSpPr>
        <p:spPr>
          <a:xfrm>
            <a:off x="514985" y="2763520"/>
            <a:ext cx="1384301" cy="774701"/>
          </a:xfrm>
          <a:prstGeom prst="rect">
            <a:avLst/>
          </a:prstGeom>
          <a:solidFill>
            <a:srgbClr val="E0EDD4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</a:t>
            </a:r>
          </a:p>
          <a:p>
            <a:pPr lvl="0">
              <a:defRPr sz="1800"/>
            </a:pPr>
            <a:r>
              <a:rPr sz="1400"/>
              <a:t>(laden)</a:t>
            </a:r>
          </a:p>
        </p:txBody>
      </p:sp>
      <p:sp>
        <p:nvSpPr>
          <p:cNvPr id="1669" name="Shape 1669"/>
          <p:cNvSpPr/>
          <p:nvPr/>
        </p:nvSpPr>
        <p:spPr>
          <a:xfrm>
            <a:off x="2066289" y="1875789"/>
            <a:ext cx="1384301" cy="774701"/>
          </a:xfrm>
          <a:prstGeom prst="rect">
            <a:avLst/>
          </a:prstGeom>
          <a:solidFill>
            <a:srgbClr val="E0EDD4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</a:t>
            </a:r>
          </a:p>
          <a:p>
            <a:pPr lvl="0">
              <a:defRPr sz="1800"/>
            </a:pPr>
            <a:r>
              <a:rPr sz="1400"/>
              <a:t>(dekodieren)</a:t>
            </a:r>
          </a:p>
        </p:txBody>
      </p:sp>
      <p:sp>
        <p:nvSpPr>
          <p:cNvPr id="1670" name="Shape 1670"/>
          <p:cNvSpPr/>
          <p:nvPr/>
        </p:nvSpPr>
        <p:spPr>
          <a:xfrm>
            <a:off x="2059939" y="2763520"/>
            <a:ext cx="1384301" cy="774701"/>
          </a:xfrm>
          <a:prstGeom prst="rect">
            <a:avLst/>
          </a:prstGeom>
          <a:solidFill>
            <a:srgbClr val="D4E3FE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 +1</a:t>
            </a:r>
          </a:p>
          <a:p>
            <a:pPr lvl="0">
              <a:defRPr sz="1800"/>
            </a:pPr>
            <a:r>
              <a:rPr sz="1400"/>
              <a:t>(laden)</a:t>
            </a:r>
          </a:p>
        </p:txBody>
      </p:sp>
      <p:sp>
        <p:nvSpPr>
          <p:cNvPr id="1671" name="Shape 1671"/>
          <p:cNvSpPr/>
          <p:nvPr/>
        </p:nvSpPr>
        <p:spPr>
          <a:xfrm flipV="1">
            <a:off x="3535679" y="732885"/>
            <a:ext cx="1" cy="3409855"/>
          </a:xfrm>
          <a:prstGeom prst="line">
            <a:avLst/>
          </a:prstGeom>
          <a:ln w="25400">
            <a:solidFill>
              <a:srgbClr val="C82506"/>
            </a:solidFill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72" name="Shape 1672"/>
          <p:cNvSpPr/>
          <p:nvPr/>
        </p:nvSpPr>
        <p:spPr>
          <a:xfrm flipV="1">
            <a:off x="1981200" y="732885"/>
            <a:ext cx="1" cy="3409855"/>
          </a:xfrm>
          <a:prstGeom prst="line">
            <a:avLst/>
          </a:prstGeom>
          <a:ln w="12700">
            <a:solidFill>
              <a:srgbClr val="C82506"/>
            </a:solidFill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73" name="Shape 1673"/>
          <p:cNvSpPr/>
          <p:nvPr/>
        </p:nvSpPr>
        <p:spPr>
          <a:xfrm flipV="1">
            <a:off x="433070" y="732885"/>
            <a:ext cx="1" cy="3409855"/>
          </a:xfrm>
          <a:prstGeom prst="line">
            <a:avLst/>
          </a:prstGeom>
          <a:ln w="12700">
            <a:solidFill>
              <a:srgbClr val="C82506"/>
            </a:solidFill>
            <a:custDash>
              <a:ds d="600000" sp="6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74" name="Shape 1674"/>
          <p:cNvSpPr/>
          <p:nvPr/>
        </p:nvSpPr>
        <p:spPr>
          <a:xfrm>
            <a:off x="3862070" y="3820159"/>
            <a:ext cx="9017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algn="l" defTabSz="397763">
              <a:defRPr sz="1566"/>
            </a:lvl1pPr>
          </a:lstStyle>
          <a:p>
            <a:pPr lvl="0">
              <a:defRPr sz="1800"/>
            </a:pPr>
            <a:r>
              <a:rPr sz="1566"/>
              <a:t>Takt n +2</a:t>
            </a:r>
          </a:p>
        </p:txBody>
      </p:sp>
      <p:sp>
        <p:nvSpPr>
          <p:cNvPr id="1675" name="Shape 1675"/>
          <p:cNvSpPr/>
          <p:nvPr/>
        </p:nvSpPr>
        <p:spPr>
          <a:xfrm>
            <a:off x="2307589" y="3820159"/>
            <a:ext cx="9017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algn="l" defTabSz="397763">
              <a:defRPr sz="1566"/>
            </a:lvl1pPr>
          </a:lstStyle>
          <a:p>
            <a:pPr lvl="0">
              <a:defRPr sz="1800"/>
            </a:pPr>
            <a:r>
              <a:rPr sz="1566"/>
              <a:t>Takt n +1</a:t>
            </a:r>
          </a:p>
        </p:txBody>
      </p:sp>
      <p:sp>
        <p:nvSpPr>
          <p:cNvPr id="1676" name="Shape 1676"/>
          <p:cNvSpPr/>
          <p:nvPr/>
        </p:nvSpPr>
        <p:spPr>
          <a:xfrm>
            <a:off x="759460" y="3820159"/>
            <a:ext cx="9017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algn="l" defTabSz="397763">
              <a:defRPr sz="1566"/>
            </a:lvl1pPr>
          </a:lstStyle>
          <a:p>
            <a:pPr lvl="0">
              <a:defRPr sz="1800"/>
            </a:pPr>
            <a:r>
              <a:rPr sz="1566"/>
              <a:t>Takt n </a:t>
            </a:r>
          </a:p>
        </p:txBody>
      </p:sp>
      <p:sp>
        <p:nvSpPr>
          <p:cNvPr id="1677" name="Shape 1677"/>
          <p:cNvSpPr/>
          <p:nvPr/>
        </p:nvSpPr>
        <p:spPr>
          <a:xfrm>
            <a:off x="6638289" y="986298"/>
            <a:ext cx="1384301" cy="774701"/>
          </a:xfrm>
          <a:prstGeom prst="rect">
            <a:avLst/>
          </a:prstGeom>
          <a:solidFill>
            <a:srgbClr val="D4E3FE">
              <a:alpha val="39660"/>
            </a:srgbClr>
          </a:solidFill>
          <a:ln w="12700">
            <a:solidFill>
              <a:srgbClr val="000000">
                <a:alpha val="39660"/>
              </a:srgb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 +1</a:t>
            </a:r>
          </a:p>
          <a:p>
            <a:pPr lvl="0">
              <a:defRPr sz="1800"/>
            </a:pPr>
            <a:r>
              <a:rPr sz="1400"/>
              <a:t>(ausführen)</a:t>
            </a:r>
          </a:p>
        </p:txBody>
      </p:sp>
      <p:sp>
        <p:nvSpPr>
          <p:cNvPr id="1678" name="Shape 1678"/>
          <p:cNvSpPr/>
          <p:nvPr/>
        </p:nvSpPr>
        <p:spPr>
          <a:xfrm>
            <a:off x="6638289" y="1874028"/>
            <a:ext cx="1384301" cy="774701"/>
          </a:xfrm>
          <a:prstGeom prst="rect">
            <a:avLst/>
          </a:prstGeom>
          <a:solidFill>
            <a:srgbClr val="FEFCDD">
              <a:alpha val="39546"/>
            </a:srgbClr>
          </a:solidFill>
          <a:ln w="12700">
            <a:solidFill>
              <a:srgbClr val="000000">
                <a:alpha val="39546"/>
              </a:srgb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n+2</a:t>
            </a:r>
          </a:p>
          <a:p>
            <a:pPr lvl="0">
              <a:defRPr sz="1800"/>
            </a:pPr>
            <a:r>
              <a:rPr sz="1400"/>
              <a:t>(dekodieren)</a:t>
            </a:r>
          </a:p>
        </p:txBody>
      </p:sp>
      <p:sp>
        <p:nvSpPr>
          <p:cNvPr id="1679" name="Shape 1679"/>
          <p:cNvSpPr/>
          <p:nvPr/>
        </p:nvSpPr>
        <p:spPr>
          <a:xfrm>
            <a:off x="6638289" y="2765281"/>
            <a:ext cx="1384301" cy="774701"/>
          </a:xfrm>
          <a:prstGeom prst="rect">
            <a:avLst/>
          </a:prstGeom>
          <a:solidFill>
            <a:srgbClr val="E0EDD4">
              <a:alpha val="40215"/>
            </a:srgbClr>
          </a:solidFill>
          <a:ln w="12700">
            <a:solidFill>
              <a:srgbClr val="000000">
                <a:alpha val="40215"/>
              </a:srgb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 +3</a:t>
            </a:r>
          </a:p>
          <a:p>
            <a:pPr lvl="0">
              <a:defRPr sz="1800"/>
            </a:pPr>
            <a:r>
              <a:rPr sz="1400"/>
              <a:t>(laden)</a:t>
            </a:r>
          </a:p>
        </p:txBody>
      </p:sp>
      <p:sp>
        <p:nvSpPr>
          <p:cNvPr id="1680" name="Shape 1680"/>
          <p:cNvSpPr/>
          <p:nvPr/>
        </p:nvSpPr>
        <p:spPr>
          <a:xfrm>
            <a:off x="3628707" y="2763520"/>
            <a:ext cx="1384301" cy="774701"/>
          </a:xfrm>
          <a:prstGeom prst="rect">
            <a:avLst/>
          </a:prstGeom>
          <a:solidFill>
            <a:srgbClr val="D4E3FE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 +1</a:t>
            </a:r>
          </a:p>
          <a:p>
            <a:pPr lvl="0">
              <a:defRPr sz="1800"/>
            </a:pPr>
            <a:r>
              <a:rPr sz="1400"/>
              <a:t>(laden)</a:t>
            </a:r>
          </a:p>
        </p:txBody>
      </p:sp>
      <p:sp>
        <p:nvSpPr>
          <p:cNvPr id="1681" name="Shape 1681"/>
          <p:cNvSpPr/>
          <p:nvPr/>
        </p:nvSpPr>
        <p:spPr>
          <a:xfrm>
            <a:off x="5098097" y="988060"/>
            <a:ext cx="1384301" cy="774701"/>
          </a:xfrm>
          <a:prstGeom prst="rect">
            <a:avLst/>
          </a:prstGeom>
          <a:solidFill>
            <a:srgbClr val="E0EDD4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Befehl n</a:t>
            </a:r>
          </a:p>
          <a:p>
            <a:pPr lvl="0">
              <a:defRPr sz="1800"/>
            </a:pPr>
            <a:r>
              <a:rPr sz="1400"/>
              <a:t>(ausführen)</a:t>
            </a:r>
          </a:p>
        </p:txBody>
      </p:sp>
      <p:sp>
        <p:nvSpPr>
          <p:cNvPr id="1682" name="Shape 1682"/>
          <p:cNvSpPr/>
          <p:nvPr/>
        </p:nvSpPr>
        <p:spPr>
          <a:xfrm>
            <a:off x="5339397" y="3820159"/>
            <a:ext cx="9017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algn="l" defTabSz="397763">
              <a:defRPr sz="1566"/>
            </a:lvl1pPr>
          </a:lstStyle>
          <a:p>
            <a:pPr lvl="0">
              <a:defRPr sz="1800"/>
            </a:pPr>
            <a:r>
              <a:rPr sz="1566"/>
              <a:t>Takt n +3</a:t>
            </a:r>
          </a:p>
        </p:txBody>
      </p:sp>
    </p:spTree>
  </p:cSld>
  <p:clrMapOvr>
    <a:masterClrMapping/>
  </p:clrMapOvr>
  <p:transition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4" name="Shape 1684"/>
          <p:cNvSpPr/>
          <p:nvPr/>
        </p:nvSpPr>
        <p:spPr>
          <a:xfrm>
            <a:off x="2000754" y="542436"/>
            <a:ext cx="5239475" cy="2898083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85" name="Shape 1685"/>
          <p:cNvSpPr/>
          <p:nvPr/>
        </p:nvSpPr>
        <p:spPr>
          <a:xfrm>
            <a:off x="3646320" y="2584604"/>
            <a:ext cx="1" cy="528338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86" name="Shape 1686"/>
          <p:cNvSpPr/>
          <p:nvPr/>
        </p:nvSpPr>
        <p:spPr>
          <a:xfrm>
            <a:off x="3852176" y="2648104"/>
            <a:ext cx="1" cy="528338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87" name="Shape 1687"/>
          <p:cNvSpPr/>
          <p:nvPr/>
        </p:nvSpPr>
        <p:spPr>
          <a:xfrm>
            <a:off x="6211166" y="2756209"/>
            <a:ext cx="1" cy="528337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88" name="Shape 1688"/>
          <p:cNvSpPr/>
          <p:nvPr/>
        </p:nvSpPr>
        <p:spPr>
          <a:xfrm>
            <a:off x="6414365" y="2833524"/>
            <a:ext cx="1" cy="342079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89" name="Shape 1689"/>
          <p:cNvSpPr/>
          <p:nvPr/>
        </p:nvSpPr>
        <p:spPr>
          <a:xfrm>
            <a:off x="6620222" y="2897024"/>
            <a:ext cx="1" cy="342079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90" name="Shape 1690"/>
          <p:cNvSpPr/>
          <p:nvPr/>
        </p:nvSpPr>
        <p:spPr>
          <a:xfrm>
            <a:off x="3443120" y="2532689"/>
            <a:ext cx="1" cy="528337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91" name="Shape 1691"/>
          <p:cNvSpPr/>
          <p:nvPr/>
        </p:nvSpPr>
        <p:spPr>
          <a:xfrm>
            <a:off x="2082011" y="1790702"/>
            <a:ext cx="618981" cy="1517358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692" name="Shape 1692"/>
          <p:cNvSpPr/>
          <p:nvPr/>
        </p:nvSpPr>
        <p:spPr>
          <a:xfrm>
            <a:off x="5573485" y="688115"/>
            <a:ext cx="1" cy="107751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93" name="Shape 1693"/>
          <p:cNvSpPr/>
          <p:nvPr/>
        </p:nvSpPr>
        <p:spPr>
          <a:xfrm>
            <a:off x="4552551" y="1237289"/>
            <a:ext cx="1" cy="528337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94" name="Shape 1694"/>
          <p:cNvSpPr/>
          <p:nvPr/>
        </p:nvSpPr>
        <p:spPr>
          <a:xfrm>
            <a:off x="2128254" y="2884223"/>
            <a:ext cx="415082" cy="528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29768">
              <a:defRPr sz="1692"/>
            </a:lvl1pPr>
          </a:lstStyle>
          <a:p>
            <a:pPr lvl="0">
              <a:defRPr sz="1800"/>
            </a:pPr>
            <a:r>
              <a:rPr sz="1692"/>
              <a:t>PSR</a:t>
            </a:r>
          </a:p>
        </p:txBody>
      </p:sp>
      <p:sp>
        <p:nvSpPr>
          <p:cNvPr id="1695" name="Shape 1695"/>
          <p:cNvSpPr/>
          <p:nvPr/>
        </p:nvSpPr>
        <p:spPr>
          <a:xfrm>
            <a:off x="2540473" y="1994112"/>
            <a:ext cx="1483169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96" name="Shape 1696"/>
          <p:cNvSpPr/>
          <p:nvPr/>
        </p:nvSpPr>
        <p:spPr>
          <a:xfrm>
            <a:off x="2700576" y="595106"/>
            <a:ext cx="679677" cy="30327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200">
                <a:uFill>
                  <a:solidFill/>
                </a:uFill>
              </a:rPr>
              <a:t>Rd</a:t>
            </a:r>
          </a:p>
        </p:txBody>
      </p:sp>
      <p:sp>
        <p:nvSpPr>
          <p:cNvPr id="1697" name="Shape 1697"/>
          <p:cNvSpPr/>
          <p:nvPr/>
        </p:nvSpPr>
        <p:spPr>
          <a:xfrm>
            <a:off x="5031671" y="2529119"/>
            <a:ext cx="1" cy="476027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714" name="Group 1714"/>
          <p:cNvGrpSpPr/>
          <p:nvPr/>
        </p:nvGrpSpPr>
        <p:grpSpPr>
          <a:xfrm>
            <a:off x="3307457" y="1068973"/>
            <a:ext cx="3440018" cy="329378"/>
            <a:chOff x="0" y="0"/>
            <a:chExt cx="3440016" cy="329377"/>
          </a:xfrm>
        </p:grpSpPr>
        <p:sp>
          <p:nvSpPr>
            <p:cNvPr id="1698" name="Shape 1698"/>
            <p:cNvSpPr/>
            <p:nvPr/>
          </p:nvSpPr>
          <p:spPr>
            <a:xfrm>
              <a:off x="0" y="0"/>
              <a:ext cx="229457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15</a:t>
              </a:r>
            </a:p>
          </p:txBody>
        </p:sp>
        <p:sp>
          <p:nvSpPr>
            <p:cNvPr id="1699" name="Shape 1699"/>
            <p:cNvSpPr/>
            <p:nvPr/>
          </p:nvSpPr>
          <p:spPr>
            <a:xfrm>
              <a:off x="20319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14</a:t>
              </a:r>
            </a:p>
          </p:txBody>
        </p:sp>
        <p:sp>
          <p:nvSpPr>
            <p:cNvPr id="1700" name="Shape 1700"/>
            <p:cNvSpPr/>
            <p:nvPr/>
          </p:nvSpPr>
          <p:spPr>
            <a:xfrm>
              <a:off x="42671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13</a:t>
              </a:r>
            </a:p>
          </p:txBody>
        </p:sp>
        <p:sp>
          <p:nvSpPr>
            <p:cNvPr id="1701" name="Shape 1701"/>
            <p:cNvSpPr/>
            <p:nvPr/>
          </p:nvSpPr>
          <p:spPr>
            <a:xfrm>
              <a:off x="65023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12</a:t>
              </a:r>
            </a:p>
          </p:txBody>
        </p:sp>
        <p:sp>
          <p:nvSpPr>
            <p:cNvPr id="1702" name="Shape 1702"/>
            <p:cNvSpPr/>
            <p:nvPr/>
          </p:nvSpPr>
          <p:spPr>
            <a:xfrm>
              <a:off x="85343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11</a:t>
              </a:r>
            </a:p>
          </p:txBody>
        </p:sp>
        <p:sp>
          <p:nvSpPr>
            <p:cNvPr id="1703" name="Shape 1703"/>
            <p:cNvSpPr/>
            <p:nvPr/>
          </p:nvSpPr>
          <p:spPr>
            <a:xfrm>
              <a:off x="105663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10</a:t>
              </a:r>
            </a:p>
          </p:txBody>
        </p:sp>
        <p:sp>
          <p:nvSpPr>
            <p:cNvPr id="1704" name="Shape 1704"/>
            <p:cNvSpPr/>
            <p:nvPr/>
          </p:nvSpPr>
          <p:spPr>
            <a:xfrm>
              <a:off x="1280160" y="0"/>
              <a:ext cx="229457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9</a:t>
              </a:r>
            </a:p>
          </p:txBody>
        </p:sp>
        <p:sp>
          <p:nvSpPr>
            <p:cNvPr id="1705" name="Shape 1705"/>
            <p:cNvSpPr/>
            <p:nvPr/>
          </p:nvSpPr>
          <p:spPr>
            <a:xfrm>
              <a:off x="1503680" y="0"/>
              <a:ext cx="229457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8</a:t>
              </a:r>
            </a:p>
          </p:txBody>
        </p:sp>
        <p:sp>
          <p:nvSpPr>
            <p:cNvPr id="1706" name="Shape 1706"/>
            <p:cNvSpPr/>
            <p:nvPr/>
          </p:nvSpPr>
          <p:spPr>
            <a:xfrm>
              <a:off x="1706880" y="0"/>
              <a:ext cx="229457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7</a:t>
              </a:r>
            </a:p>
          </p:txBody>
        </p:sp>
        <p:sp>
          <p:nvSpPr>
            <p:cNvPr id="1707" name="Shape 1707"/>
            <p:cNvSpPr/>
            <p:nvPr/>
          </p:nvSpPr>
          <p:spPr>
            <a:xfrm>
              <a:off x="1910080" y="0"/>
              <a:ext cx="229457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6</a:t>
              </a:r>
            </a:p>
          </p:txBody>
        </p:sp>
        <p:sp>
          <p:nvSpPr>
            <p:cNvPr id="1708" name="Shape 1708"/>
            <p:cNvSpPr/>
            <p:nvPr/>
          </p:nvSpPr>
          <p:spPr>
            <a:xfrm>
              <a:off x="2133600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5</a:t>
              </a:r>
            </a:p>
          </p:txBody>
        </p:sp>
        <p:sp>
          <p:nvSpPr>
            <p:cNvPr id="1709" name="Shape 1709"/>
            <p:cNvSpPr/>
            <p:nvPr/>
          </p:nvSpPr>
          <p:spPr>
            <a:xfrm>
              <a:off x="2357120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4</a:t>
              </a:r>
            </a:p>
          </p:txBody>
        </p:sp>
        <p:sp>
          <p:nvSpPr>
            <p:cNvPr id="1710" name="Shape 1710"/>
            <p:cNvSpPr/>
            <p:nvPr/>
          </p:nvSpPr>
          <p:spPr>
            <a:xfrm>
              <a:off x="256031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3</a:t>
              </a:r>
            </a:p>
          </p:txBody>
        </p:sp>
        <p:sp>
          <p:nvSpPr>
            <p:cNvPr id="1711" name="Shape 1711"/>
            <p:cNvSpPr/>
            <p:nvPr/>
          </p:nvSpPr>
          <p:spPr>
            <a:xfrm>
              <a:off x="276351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2</a:t>
              </a:r>
            </a:p>
          </p:txBody>
        </p:sp>
        <p:sp>
          <p:nvSpPr>
            <p:cNvPr id="1712" name="Shape 1712"/>
            <p:cNvSpPr/>
            <p:nvPr/>
          </p:nvSpPr>
          <p:spPr>
            <a:xfrm>
              <a:off x="298703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1</a:t>
              </a:r>
            </a:p>
          </p:txBody>
        </p:sp>
        <p:sp>
          <p:nvSpPr>
            <p:cNvPr id="1713" name="Shape 1713"/>
            <p:cNvSpPr/>
            <p:nvPr/>
          </p:nvSpPr>
          <p:spPr>
            <a:xfrm>
              <a:off x="3210560" y="0"/>
              <a:ext cx="229457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0</a:t>
              </a:r>
            </a:p>
          </p:txBody>
        </p:sp>
      </p:grpSp>
      <p:grpSp>
        <p:nvGrpSpPr>
          <p:cNvPr id="1731" name="Group 1731"/>
          <p:cNvGrpSpPr/>
          <p:nvPr/>
        </p:nvGrpSpPr>
        <p:grpSpPr>
          <a:xfrm>
            <a:off x="3310334" y="582055"/>
            <a:ext cx="3440018" cy="329378"/>
            <a:chOff x="0" y="0"/>
            <a:chExt cx="3440016" cy="329377"/>
          </a:xfrm>
        </p:grpSpPr>
        <p:sp>
          <p:nvSpPr>
            <p:cNvPr id="1715" name="Shape 1715"/>
            <p:cNvSpPr/>
            <p:nvPr/>
          </p:nvSpPr>
          <p:spPr>
            <a:xfrm>
              <a:off x="0" y="0"/>
              <a:ext cx="229457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15</a:t>
              </a:r>
            </a:p>
          </p:txBody>
        </p:sp>
        <p:sp>
          <p:nvSpPr>
            <p:cNvPr id="1716" name="Shape 1716"/>
            <p:cNvSpPr/>
            <p:nvPr/>
          </p:nvSpPr>
          <p:spPr>
            <a:xfrm>
              <a:off x="20319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14</a:t>
              </a:r>
            </a:p>
          </p:txBody>
        </p:sp>
        <p:sp>
          <p:nvSpPr>
            <p:cNvPr id="1717" name="Shape 1717"/>
            <p:cNvSpPr/>
            <p:nvPr/>
          </p:nvSpPr>
          <p:spPr>
            <a:xfrm>
              <a:off x="42671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13</a:t>
              </a:r>
            </a:p>
          </p:txBody>
        </p:sp>
        <p:sp>
          <p:nvSpPr>
            <p:cNvPr id="1718" name="Shape 1718"/>
            <p:cNvSpPr/>
            <p:nvPr/>
          </p:nvSpPr>
          <p:spPr>
            <a:xfrm>
              <a:off x="65023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12</a:t>
              </a:r>
            </a:p>
          </p:txBody>
        </p:sp>
        <p:sp>
          <p:nvSpPr>
            <p:cNvPr id="1719" name="Shape 1719"/>
            <p:cNvSpPr/>
            <p:nvPr/>
          </p:nvSpPr>
          <p:spPr>
            <a:xfrm>
              <a:off x="85343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11</a:t>
              </a:r>
            </a:p>
          </p:txBody>
        </p:sp>
        <p:sp>
          <p:nvSpPr>
            <p:cNvPr id="1720" name="Shape 1720"/>
            <p:cNvSpPr/>
            <p:nvPr/>
          </p:nvSpPr>
          <p:spPr>
            <a:xfrm>
              <a:off x="105663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10</a:t>
              </a:r>
            </a:p>
          </p:txBody>
        </p:sp>
        <p:sp>
          <p:nvSpPr>
            <p:cNvPr id="1721" name="Shape 1721"/>
            <p:cNvSpPr/>
            <p:nvPr/>
          </p:nvSpPr>
          <p:spPr>
            <a:xfrm>
              <a:off x="1280160" y="0"/>
              <a:ext cx="229457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9</a:t>
              </a:r>
            </a:p>
          </p:txBody>
        </p:sp>
        <p:sp>
          <p:nvSpPr>
            <p:cNvPr id="1722" name="Shape 1722"/>
            <p:cNvSpPr/>
            <p:nvPr/>
          </p:nvSpPr>
          <p:spPr>
            <a:xfrm>
              <a:off x="1503680" y="0"/>
              <a:ext cx="229457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8</a:t>
              </a:r>
            </a:p>
          </p:txBody>
        </p:sp>
        <p:sp>
          <p:nvSpPr>
            <p:cNvPr id="1723" name="Shape 1723"/>
            <p:cNvSpPr/>
            <p:nvPr/>
          </p:nvSpPr>
          <p:spPr>
            <a:xfrm>
              <a:off x="1706880" y="0"/>
              <a:ext cx="229457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7</a:t>
              </a:r>
            </a:p>
          </p:txBody>
        </p:sp>
        <p:sp>
          <p:nvSpPr>
            <p:cNvPr id="1724" name="Shape 1724"/>
            <p:cNvSpPr/>
            <p:nvPr/>
          </p:nvSpPr>
          <p:spPr>
            <a:xfrm>
              <a:off x="1910080" y="0"/>
              <a:ext cx="229457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6</a:t>
              </a:r>
            </a:p>
          </p:txBody>
        </p:sp>
        <p:sp>
          <p:nvSpPr>
            <p:cNvPr id="1725" name="Shape 1725"/>
            <p:cNvSpPr/>
            <p:nvPr/>
          </p:nvSpPr>
          <p:spPr>
            <a:xfrm>
              <a:off x="2133600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5</a:t>
              </a:r>
            </a:p>
          </p:txBody>
        </p:sp>
        <p:sp>
          <p:nvSpPr>
            <p:cNvPr id="1726" name="Shape 1726"/>
            <p:cNvSpPr/>
            <p:nvPr/>
          </p:nvSpPr>
          <p:spPr>
            <a:xfrm>
              <a:off x="2357120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4</a:t>
              </a:r>
            </a:p>
          </p:txBody>
        </p:sp>
        <p:sp>
          <p:nvSpPr>
            <p:cNvPr id="1727" name="Shape 1727"/>
            <p:cNvSpPr/>
            <p:nvPr/>
          </p:nvSpPr>
          <p:spPr>
            <a:xfrm>
              <a:off x="256031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3</a:t>
              </a:r>
            </a:p>
          </p:txBody>
        </p:sp>
        <p:sp>
          <p:nvSpPr>
            <p:cNvPr id="1728" name="Shape 1728"/>
            <p:cNvSpPr/>
            <p:nvPr/>
          </p:nvSpPr>
          <p:spPr>
            <a:xfrm>
              <a:off x="276351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2</a:t>
              </a:r>
            </a:p>
          </p:txBody>
        </p:sp>
        <p:sp>
          <p:nvSpPr>
            <p:cNvPr id="1729" name="Shape 1729"/>
            <p:cNvSpPr/>
            <p:nvPr/>
          </p:nvSpPr>
          <p:spPr>
            <a:xfrm>
              <a:off x="298703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1</a:t>
              </a:r>
            </a:p>
          </p:txBody>
        </p:sp>
        <p:sp>
          <p:nvSpPr>
            <p:cNvPr id="1730" name="Shape 1730"/>
            <p:cNvSpPr/>
            <p:nvPr/>
          </p:nvSpPr>
          <p:spPr>
            <a:xfrm>
              <a:off x="3210560" y="0"/>
              <a:ext cx="229457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0</a:t>
              </a:r>
            </a:p>
          </p:txBody>
        </p:sp>
      </p:grpSp>
      <p:sp>
        <p:nvSpPr>
          <p:cNvPr id="1732" name="Shape 1732"/>
          <p:cNvSpPr/>
          <p:nvPr/>
        </p:nvSpPr>
        <p:spPr>
          <a:xfrm>
            <a:off x="2700576" y="1050560"/>
            <a:ext cx="679677" cy="30327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defTabSz="1016000">
              <a:buClr>
                <a:srgbClr val="000000"/>
              </a:buClr>
              <a:defRPr i="1"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200">
                <a:uFill>
                  <a:solidFill/>
                </a:uFill>
              </a:rPr>
              <a:t>Rs</a:t>
            </a:r>
          </a:p>
        </p:txBody>
      </p:sp>
      <p:grpSp>
        <p:nvGrpSpPr>
          <p:cNvPr id="1749" name="Group 1749"/>
          <p:cNvGrpSpPr/>
          <p:nvPr/>
        </p:nvGrpSpPr>
        <p:grpSpPr>
          <a:xfrm>
            <a:off x="3307457" y="2983703"/>
            <a:ext cx="3440018" cy="329378"/>
            <a:chOff x="0" y="0"/>
            <a:chExt cx="3440016" cy="329377"/>
          </a:xfrm>
        </p:grpSpPr>
        <p:sp>
          <p:nvSpPr>
            <p:cNvPr id="1733" name="Shape 1733"/>
            <p:cNvSpPr/>
            <p:nvPr/>
          </p:nvSpPr>
          <p:spPr>
            <a:xfrm>
              <a:off x="0" y="0"/>
              <a:ext cx="229457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15</a:t>
              </a:r>
            </a:p>
          </p:txBody>
        </p:sp>
        <p:sp>
          <p:nvSpPr>
            <p:cNvPr id="1734" name="Shape 1734"/>
            <p:cNvSpPr/>
            <p:nvPr/>
          </p:nvSpPr>
          <p:spPr>
            <a:xfrm>
              <a:off x="20319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14</a:t>
              </a:r>
            </a:p>
          </p:txBody>
        </p:sp>
        <p:sp>
          <p:nvSpPr>
            <p:cNvPr id="1735" name="Shape 1735"/>
            <p:cNvSpPr/>
            <p:nvPr/>
          </p:nvSpPr>
          <p:spPr>
            <a:xfrm>
              <a:off x="42671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13</a:t>
              </a:r>
            </a:p>
          </p:txBody>
        </p:sp>
        <p:sp>
          <p:nvSpPr>
            <p:cNvPr id="1736" name="Shape 1736"/>
            <p:cNvSpPr/>
            <p:nvPr/>
          </p:nvSpPr>
          <p:spPr>
            <a:xfrm>
              <a:off x="65023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12</a:t>
              </a:r>
            </a:p>
          </p:txBody>
        </p:sp>
        <p:sp>
          <p:nvSpPr>
            <p:cNvPr id="1737" name="Shape 1737"/>
            <p:cNvSpPr/>
            <p:nvPr/>
          </p:nvSpPr>
          <p:spPr>
            <a:xfrm>
              <a:off x="85343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11</a:t>
              </a:r>
            </a:p>
          </p:txBody>
        </p:sp>
        <p:sp>
          <p:nvSpPr>
            <p:cNvPr id="1738" name="Shape 1738"/>
            <p:cNvSpPr/>
            <p:nvPr/>
          </p:nvSpPr>
          <p:spPr>
            <a:xfrm>
              <a:off x="105663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10</a:t>
              </a:r>
            </a:p>
          </p:txBody>
        </p:sp>
        <p:sp>
          <p:nvSpPr>
            <p:cNvPr id="1739" name="Shape 1739"/>
            <p:cNvSpPr/>
            <p:nvPr/>
          </p:nvSpPr>
          <p:spPr>
            <a:xfrm>
              <a:off x="1280160" y="0"/>
              <a:ext cx="229457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9</a:t>
              </a:r>
            </a:p>
          </p:txBody>
        </p:sp>
        <p:sp>
          <p:nvSpPr>
            <p:cNvPr id="1740" name="Shape 1740"/>
            <p:cNvSpPr/>
            <p:nvPr/>
          </p:nvSpPr>
          <p:spPr>
            <a:xfrm>
              <a:off x="1503680" y="0"/>
              <a:ext cx="229457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8</a:t>
              </a:r>
            </a:p>
          </p:txBody>
        </p:sp>
        <p:sp>
          <p:nvSpPr>
            <p:cNvPr id="1741" name="Shape 1741"/>
            <p:cNvSpPr/>
            <p:nvPr/>
          </p:nvSpPr>
          <p:spPr>
            <a:xfrm>
              <a:off x="1706880" y="0"/>
              <a:ext cx="229457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7</a:t>
              </a:r>
            </a:p>
          </p:txBody>
        </p:sp>
        <p:sp>
          <p:nvSpPr>
            <p:cNvPr id="1742" name="Shape 1742"/>
            <p:cNvSpPr/>
            <p:nvPr/>
          </p:nvSpPr>
          <p:spPr>
            <a:xfrm>
              <a:off x="1910080" y="0"/>
              <a:ext cx="229457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6</a:t>
              </a:r>
            </a:p>
          </p:txBody>
        </p:sp>
        <p:sp>
          <p:nvSpPr>
            <p:cNvPr id="1743" name="Shape 1743"/>
            <p:cNvSpPr/>
            <p:nvPr/>
          </p:nvSpPr>
          <p:spPr>
            <a:xfrm>
              <a:off x="2133600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5</a:t>
              </a:r>
            </a:p>
          </p:txBody>
        </p:sp>
        <p:sp>
          <p:nvSpPr>
            <p:cNvPr id="1744" name="Shape 1744"/>
            <p:cNvSpPr/>
            <p:nvPr/>
          </p:nvSpPr>
          <p:spPr>
            <a:xfrm>
              <a:off x="2357120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4</a:t>
              </a:r>
            </a:p>
          </p:txBody>
        </p:sp>
        <p:sp>
          <p:nvSpPr>
            <p:cNvPr id="1745" name="Shape 1745"/>
            <p:cNvSpPr/>
            <p:nvPr/>
          </p:nvSpPr>
          <p:spPr>
            <a:xfrm>
              <a:off x="256031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3</a:t>
              </a:r>
            </a:p>
          </p:txBody>
        </p:sp>
        <p:sp>
          <p:nvSpPr>
            <p:cNvPr id="1746" name="Shape 1746"/>
            <p:cNvSpPr/>
            <p:nvPr/>
          </p:nvSpPr>
          <p:spPr>
            <a:xfrm>
              <a:off x="276351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2</a:t>
              </a:r>
            </a:p>
          </p:txBody>
        </p:sp>
        <p:sp>
          <p:nvSpPr>
            <p:cNvPr id="1747" name="Shape 1747"/>
            <p:cNvSpPr/>
            <p:nvPr/>
          </p:nvSpPr>
          <p:spPr>
            <a:xfrm>
              <a:off x="2987039" y="0"/>
              <a:ext cx="229458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1</a:t>
              </a:r>
            </a:p>
          </p:txBody>
        </p:sp>
        <p:sp>
          <p:nvSpPr>
            <p:cNvPr id="1748" name="Shape 1748"/>
            <p:cNvSpPr/>
            <p:nvPr/>
          </p:nvSpPr>
          <p:spPr>
            <a:xfrm>
              <a:off x="3210560" y="0"/>
              <a:ext cx="229457" cy="32937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0</a:t>
              </a:r>
            </a:p>
          </p:txBody>
        </p:sp>
      </p:grpSp>
      <p:sp>
        <p:nvSpPr>
          <p:cNvPr id="1750" name="Shape 1750"/>
          <p:cNvSpPr/>
          <p:nvPr/>
        </p:nvSpPr>
        <p:spPr>
          <a:xfrm>
            <a:off x="2317100" y="2489805"/>
            <a:ext cx="229458" cy="329378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Z</a:t>
            </a:r>
          </a:p>
        </p:txBody>
      </p:sp>
      <p:sp>
        <p:nvSpPr>
          <p:cNvPr id="1751" name="Shape 1751"/>
          <p:cNvSpPr/>
          <p:nvPr/>
        </p:nvSpPr>
        <p:spPr>
          <a:xfrm>
            <a:off x="2317100" y="1833808"/>
            <a:ext cx="229458" cy="329379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C</a:t>
            </a:r>
          </a:p>
        </p:txBody>
      </p:sp>
      <p:sp>
        <p:nvSpPr>
          <p:cNvPr id="1752" name="Shape 1752"/>
          <p:cNvSpPr/>
          <p:nvPr/>
        </p:nvSpPr>
        <p:spPr>
          <a:xfrm flipV="1">
            <a:off x="3229055" y="2889404"/>
            <a:ext cx="3399376" cy="1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53" name="Shape 1753"/>
          <p:cNvSpPr/>
          <p:nvPr/>
        </p:nvSpPr>
        <p:spPr>
          <a:xfrm flipV="1">
            <a:off x="3025855" y="2829928"/>
            <a:ext cx="3399376" cy="1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54" name="Shape 1754"/>
          <p:cNvSpPr/>
          <p:nvPr/>
        </p:nvSpPr>
        <p:spPr>
          <a:xfrm flipV="1">
            <a:off x="2814946" y="2760912"/>
            <a:ext cx="3399376" cy="1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55" name="Shape 1755"/>
          <p:cNvSpPr/>
          <p:nvPr/>
        </p:nvSpPr>
        <p:spPr>
          <a:xfrm>
            <a:off x="3177951" y="2650078"/>
            <a:ext cx="679676" cy="1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56" name="Shape 1756"/>
          <p:cNvSpPr/>
          <p:nvPr/>
        </p:nvSpPr>
        <p:spPr>
          <a:xfrm>
            <a:off x="2967131" y="2587243"/>
            <a:ext cx="679676" cy="1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57" name="Shape 1757"/>
          <p:cNvSpPr/>
          <p:nvPr/>
        </p:nvSpPr>
        <p:spPr>
          <a:xfrm>
            <a:off x="3051094" y="2524218"/>
            <a:ext cx="396654" cy="1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58" name="Shape 1758"/>
          <p:cNvSpPr/>
          <p:nvPr/>
        </p:nvSpPr>
        <p:spPr>
          <a:xfrm>
            <a:off x="2782592" y="2440528"/>
            <a:ext cx="499202" cy="49530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900"/>
              <a:t>NAND</a:t>
            </a:r>
            <a:endParaRPr sz="900"/>
          </a:p>
          <a:p>
            <a:pPr lvl="0">
              <a:defRPr sz="1800"/>
            </a:pPr>
            <a:endParaRPr sz="900"/>
          </a:p>
        </p:txBody>
      </p:sp>
      <p:sp>
        <p:nvSpPr>
          <p:cNvPr id="1759" name="Shape 1759"/>
          <p:cNvSpPr/>
          <p:nvPr/>
        </p:nvSpPr>
        <p:spPr>
          <a:xfrm>
            <a:off x="2540473" y="2672487"/>
            <a:ext cx="242157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60" name="Shape 1760"/>
          <p:cNvSpPr/>
          <p:nvPr/>
        </p:nvSpPr>
        <p:spPr>
          <a:xfrm>
            <a:off x="3817654" y="1759075"/>
            <a:ext cx="2427105" cy="7873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61" name="Shape 1761"/>
          <p:cNvSpPr/>
          <p:nvPr/>
        </p:nvSpPr>
        <p:spPr>
          <a:xfrm>
            <a:off x="4082506" y="1835221"/>
            <a:ext cx="1895675" cy="6566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800"/>
            </a:lvl1pPr>
          </a:lstStyle>
          <a:p>
            <a:pPr lvl="0"/>
            <a:r>
              <a:t>ALU</a:t>
            </a:r>
          </a:p>
        </p:txBody>
      </p:sp>
    </p:spTree>
  </p:cSld>
  <p:clrMapOvr>
    <a:masterClrMapping/>
  </p:clrMapOvr>
  <p:transition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3" name="Shape 1763"/>
          <p:cNvSpPr/>
          <p:nvPr/>
        </p:nvSpPr>
        <p:spPr>
          <a:xfrm>
            <a:off x="739247" y="1201665"/>
            <a:ext cx="7834501" cy="3054472"/>
          </a:xfrm>
          <a:prstGeom prst="rect">
            <a:avLst/>
          </a:prstGeom>
          <a:solidFill>
            <a:srgbClr val="F5F1C9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64" name="Shape 1764"/>
          <p:cNvSpPr/>
          <p:nvPr/>
        </p:nvSpPr>
        <p:spPr>
          <a:xfrm>
            <a:off x="3479994" y="3182951"/>
            <a:ext cx="2372088" cy="983340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65" name="Shape 1765"/>
          <p:cNvSpPr/>
          <p:nvPr/>
        </p:nvSpPr>
        <p:spPr>
          <a:xfrm>
            <a:off x="4537318" y="1271967"/>
            <a:ext cx="2852079" cy="1560937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66" name="Shape 1766"/>
          <p:cNvSpPr/>
          <p:nvPr/>
        </p:nvSpPr>
        <p:spPr>
          <a:xfrm>
            <a:off x="1820223" y="1286056"/>
            <a:ext cx="2372089" cy="1140229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67" name="Shape 1767"/>
          <p:cNvSpPr/>
          <p:nvPr/>
        </p:nvSpPr>
        <p:spPr>
          <a:xfrm>
            <a:off x="638032" y="3874730"/>
            <a:ext cx="2133468" cy="362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4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1400">
                <a:solidFill>
                  <a:srgbClr val="004D65"/>
                </a:solidFill>
              </a:rPr>
              <a:t>FSM_and_Top_Module</a:t>
            </a:r>
          </a:p>
        </p:txBody>
      </p:sp>
      <p:sp>
        <p:nvSpPr>
          <p:cNvPr id="1768" name="Shape 1768"/>
          <p:cNvSpPr/>
          <p:nvPr/>
        </p:nvSpPr>
        <p:spPr>
          <a:xfrm>
            <a:off x="3790363" y="2289256"/>
            <a:ext cx="616148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Opcode, Reg.</a:t>
            </a:r>
          </a:p>
        </p:txBody>
      </p:sp>
      <p:sp>
        <p:nvSpPr>
          <p:cNvPr id="1769" name="Shape 1769"/>
          <p:cNvSpPr/>
          <p:nvPr/>
        </p:nvSpPr>
        <p:spPr>
          <a:xfrm>
            <a:off x="1658654" y="2182366"/>
            <a:ext cx="374043" cy="1"/>
          </a:xfrm>
          <a:prstGeom prst="line">
            <a:avLst/>
          </a:prstGeom>
          <a:ln w="25400">
            <a:solidFill>
              <a:srgbClr val="00882B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70" name="Shape 1770"/>
          <p:cNvSpPr/>
          <p:nvPr/>
        </p:nvSpPr>
        <p:spPr>
          <a:xfrm flipV="1">
            <a:off x="1654506" y="1596335"/>
            <a:ext cx="1588256" cy="1"/>
          </a:xfrm>
          <a:prstGeom prst="line">
            <a:avLst/>
          </a:prstGeom>
          <a:ln w="25400">
            <a:solidFill>
              <a:srgbClr val="00882B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71" name="Shape 1771"/>
          <p:cNvSpPr/>
          <p:nvPr/>
        </p:nvSpPr>
        <p:spPr>
          <a:xfrm>
            <a:off x="7649194" y="1360141"/>
            <a:ext cx="834072" cy="1375085"/>
          </a:xfrm>
          <a:prstGeom prst="rect">
            <a:avLst/>
          </a:prstGeom>
          <a:solidFill>
            <a:srgbClr val="DCDEE0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72" name="Shape 1772"/>
          <p:cNvSpPr/>
          <p:nvPr/>
        </p:nvSpPr>
        <p:spPr>
          <a:xfrm>
            <a:off x="7728053" y="2266818"/>
            <a:ext cx="688846" cy="470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443484">
              <a:defRPr sz="1800"/>
            </a:pPr>
            <a:r>
              <a:rPr sz="1358"/>
              <a:t>Daten-</a:t>
            </a:r>
            <a:endParaRPr sz="1358"/>
          </a:p>
          <a:p>
            <a:pPr lvl="0" defTabSz="443484">
              <a:defRPr sz="1800"/>
            </a:pPr>
            <a:r>
              <a:rPr sz="1358"/>
              <a:t>speicher</a:t>
            </a:r>
          </a:p>
        </p:txBody>
      </p:sp>
      <p:grpSp>
        <p:nvGrpSpPr>
          <p:cNvPr id="1775" name="Group 1775"/>
          <p:cNvGrpSpPr/>
          <p:nvPr/>
        </p:nvGrpSpPr>
        <p:grpSpPr>
          <a:xfrm>
            <a:off x="1914443" y="2055045"/>
            <a:ext cx="817763" cy="247651"/>
            <a:chOff x="0" y="0"/>
            <a:chExt cx="817761" cy="247650"/>
          </a:xfrm>
        </p:grpSpPr>
        <p:sp>
          <p:nvSpPr>
            <p:cNvPr id="1773" name="Shape 1773"/>
            <p:cNvSpPr/>
            <p:nvPr/>
          </p:nvSpPr>
          <p:spPr>
            <a:xfrm>
              <a:off x="4845" y="10353"/>
              <a:ext cx="812917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74" name="Shape 1774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PC</a:t>
              </a:r>
            </a:p>
          </p:txBody>
        </p:sp>
      </p:grpSp>
      <p:sp>
        <p:nvSpPr>
          <p:cNvPr id="1776" name="Shape 1776"/>
          <p:cNvSpPr/>
          <p:nvPr/>
        </p:nvSpPr>
        <p:spPr>
          <a:xfrm>
            <a:off x="801730" y="1367503"/>
            <a:ext cx="834072" cy="1375085"/>
          </a:xfrm>
          <a:prstGeom prst="rect">
            <a:avLst/>
          </a:prstGeom>
          <a:solidFill>
            <a:srgbClr val="DCDEE0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77" name="Shape 1777"/>
          <p:cNvSpPr/>
          <p:nvPr/>
        </p:nvSpPr>
        <p:spPr>
          <a:xfrm>
            <a:off x="797151" y="2250936"/>
            <a:ext cx="843231" cy="4870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429768">
              <a:defRPr sz="1800"/>
            </a:pPr>
            <a:r>
              <a:rPr sz="1316"/>
              <a:t>Programm-</a:t>
            </a:r>
            <a:endParaRPr sz="1316"/>
          </a:p>
          <a:p>
            <a:pPr lvl="0" defTabSz="429768">
              <a:defRPr sz="1800"/>
            </a:pPr>
            <a:r>
              <a:rPr sz="1316"/>
              <a:t>speicher</a:t>
            </a:r>
          </a:p>
        </p:txBody>
      </p:sp>
      <p:sp>
        <p:nvSpPr>
          <p:cNvPr id="1778" name="Shape 1778"/>
          <p:cNvSpPr/>
          <p:nvPr/>
        </p:nvSpPr>
        <p:spPr>
          <a:xfrm>
            <a:off x="1341149" y="2006815"/>
            <a:ext cx="224422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A</a:t>
            </a:r>
          </a:p>
        </p:txBody>
      </p:sp>
      <p:sp>
        <p:nvSpPr>
          <p:cNvPr id="1779" name="Shape 1779"/>
          <p:cNvSpPr/>
          <p:nvPr/>
        </p:nvSpPr>
        <p:spPr>
          <a:xfrm>
            <a:off x="1266338" y="1452668"/>
            <a:ext cx="374044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DO</a:t>
            </a:r>
          </a:p>
        </p:txBody>
      </p:sp>
      <p:sp>
        <p:nvSpPr>
          <p:cNvPr id="1780" name="Shape 1780"/>
          <p:cNvSpPr/>
          <p:nvPr/>
        </p:nvSpPr>
        <p:spPr>
          <a:xfrm>
            <a:off x="3263237" y="1372253"/>
            <a:ext cx="834073" cy="88782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81" name="Shape 1781"/>
          <p:cNvSpPr/>
          <p:nvPr/>
        </p:nvSpPr>
        <p:spPr>
          <a:xfrm>
            <a:off x="3249824" y="1606378"/>
            <a:ext cx="843231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IR &amp; Dekoder</a:t>
            </a:r>
          </a:p>
        </p:txBody>
      </p:sp>
      <p:sp>
        <p:nvSpPr>
          <p:cNvPr id="1782" name="Shape 1782"/>
          <p:cNvSpPr/>
          <p:nvPr/>
        </p:nvSpPr>
        <p:spPr>
          <a:xfrm>
            <a:off x="4676335" y="1369803"/>
            <a:ext cx="834072" cy="13704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83" name="Shape 1783"/>
          <p:cNvSpPr/>
          <p:nvPr/>
        </p:nvSpPr>
        <p:spPr>
          <a:xfrm>
            <a:off x="4661082" y="2109620"/>
            <a:ext cx="843231" cy="624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Register-Block</a:t>
            </a:r>
          </a:p>
        </p:txBody>
      </p:sp>
      <p:sp>
        <p:nvSpPr>
          <p:cNvPr id="1784" name="Shape 1784"/>
          <p:cNvSpPr/>
          <p:nvPr/>
        </p:nvSpPr>
        <p:spPr>
          <a:xfrm flipH="1" flipV="1">
            <a:off x="5522997" y="2092697"/>
            <a:ext cx="1613438" cy="1"/>
          </a:xfrm>
          <a:prstGeom prst="line">
            <a:avLst/>
          </a:prstGeom>
          <a:ln w="25400">
            <a:solidFill>
              <a:srgbClr val="DE6A10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85" name="Shape 1785"/>
          <p:cNvSpPr/>
          <p:nvPr/>
        </p:nvSpPr>
        <p:spPr>
          <a:xfrm>
            <a:off x="7155135" y="1979816"/>
            <a:ext cx="131283" cy="342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6" y="21600"/>
                </a:moveTo>
                <a:lnTo>
                  <a:pt x="21600" y="17697"/>
                </a:lnTo>
                <a:lnTo>
                  <a:pt x="21351" y="4689"/>
                </a:lnTo>
                <a:lnTo>
                  <a:pt x="0" y="0"/>
                </a:lnTo>
                <a:lnTo>
                  <a:pt x="26" y="2160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86" name="Shape 1786"/>
          <p:cNvSpPr/>
          <p:nvPr/>
        </p:nvSpPr>
        <p:spPr>
          <a:xfrm flipH="1">
            <a:off x="7274762" y="2150482"/>
            <a:ext cx="374043" cy="1"/>
          </a:xfrm>
          <a:prstGeom prst="line">
            <a:avLst/>
          </a:prstGeom>
          <a:ln w="25400">
            <a:solidFill>
              <a:srgbClr val="DE6A10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87" name="Shape 1787"/>
          <p:cNvSpPr/>
          <p:nvPr/>
        </p:nvSpPr>
        <p:spPr>
          <a:xfrm>
            <a:off x="7662183" y="1457990"/>
            <a:ext cx="2794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DI</a:t>
            </a:r>
          </a:p>
        </p:txBody>
      </p:sp>
      <p:sp>
        <p:nvSpPr>
          <p:cNvPr id="1788" name="Shape 1788"/>
          <p:cNvSpPr/>
          <p:nvPr/>
        </p:nvSpPr>
        <p:spPr>
          <a:xfrm>
            <a:off x="7662202" y="1686197"/>
            <a:ext cx="374044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DO</a:t>
            </a:r>
          </a:p>
        </p:txBody>
      </p:sp>
      <p:sp>
        <p:nvSpPr>
          <p:cNvPr id="1789" name="Shape 1789"/>
          <p:cNvSpPr/>
          <p:nvPr/>
        </p:nvSpPr>
        <p:spPr>
          <a:xfrm>
            <a:off x="7667879" y="2001174"/>
            <a:ext cx="22442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A</a:t>
            </a:r>
          </a:p>
        </p:txBody>
      </p:sp>
      <p:sp>
        <p:nvSpPr>
          <p:cNvPr id="1790" name="Shape 1790"/>
          <p:cNvSpPr/>
          <p:nvPr/>
        </p:nvSpPr>
        <p:spPr>
          <a:xfrm>
            <a:off x="5515622" y="1624312"/>
            <a:ext cx="2133468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91" name="Shape 1791"/>
          <p:cNvSpPr/>
          <p:nvPr/>
        </p:nvSpPr>
        <p:spPr>
          <a:xfrm flipH="1" flipV="1">
            <a:off x="5535106" y="1853059"/>
            <a:ext cx="2108729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92" name="Shape 1792"/>
          <p:cNvSpPr/>
          <p:nvPr/>
        </p:nvSpPr>
        <p:spPr>
          <a:xfrm>
            <a:off x="2743532" y="2178870"/>
            <a:ext cx="520191" cy="1"/>
          </a:xfrm>
          <a:prstGeom prst="line">
            <a:avLst/>
          </a:prstGeom>
          <a:ln w="25400">
            <a:solidFill>
              <a:srgbClr val="00882B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93" name="Shape 1793"/>
          <p:cNvSpPr/>
          <p:nvPr/>
        </p:nvSpPr>
        <p:spPr>
          <a:xfrm flipH="1">
            <a:off x="4109409" y="1606378"/>
            <a:ext cx="539566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796" name="Group 1796"/>
          <p:cNvGrpSpPr/>
          <p:nvPr/>
        </p:nvGrpSpPr>
        <p:grpSpPr>
          <a:xfrm>
            <a:off x="6022599" y="2538490"/>
            <a:ext cx="838385" cy="247651"/>
            <a:chOff x="0" y="0"/>
            <a:chExt cx="838384" cy="247650"/>
          </a:xfrm>
        </p:grpSpPr>
        <p:sp>
          <p:nvSpPr>
            <p:cNvPr id="1794" name="Shape 1794"/>
            <p:cNvSpPr/>
            <p:nvPr/>
          </p:nvSpPr>
          <p:spPr>
            <a:xfrm>
              <a:off x="4845" y="10353"/>
              <a:ext cx="833540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795" name="Shape 1795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SP</a:t>
              </a:r>
            </a:p>
          </p:txBody>
        </p:sp>
      </p:grpSp>
      <p:sp>
        <p:nvSpPr>
          <p:cNvPr id="1797" name="Shape 1797"/>
          <p:cNvSpPr/>
          <p:nvPr/>
        </p:nvSpPr>
        <p:spPr>
          <a:xfrm>
            <a:off x="4542234" y="3322811"/>
            <a:ext cx="1079621" cy="35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798" name="Shape 1798"/>
          <p:cNvSpPr/>
          <p:nvPr/>
        </p:nvSpPr>
        <p:spPr>
          <a:xfrm>
            <a:off x="5323259" y="2741525"/>
            <a:ext cx="1" cy="58420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799" name="Shape 1799"/>
          <p:cNvSpPr/>
          <p:nvPr/>
        </p:nvSpPr>
        <p:spPr>
          <a:xfrm>
            <a:off x="4869129" y="2741525"/>
            <a:ext cx="1" cy="58420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00" name="Shape 1800"/>
          <p:cNvSpPr/>
          <p:nvPr/>
        </p:nvSpPr>
        <p:spPr>
          <a:xfrm flipH="1">
            <a:off x="4464056" y="2576604"/>
            <a:ext cx="224421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01" name="Shape 1801"/>
          <p:cNvSpPr/>
          <p:nvPr/>
        </p:nvSpPr>
        <p:spPr>
          <a:xfrm>
            <a:off x="5082508" y="3671210"/>
            <a:ext cx="1" cy="249016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805" name="Group 1805"/>
          <p:cNvGrpSpPr/>
          <p:nvPr/>
        </p:nvGrpSpPr>
        <p:grpSpPr>
          <a:xfrm flipH="1">
            <a:off x="5080485" y="2538934"/>
            <a:ext cx="718510" cy="1388512"/>
            <a:chOff x="0" y="0"/>
            <a:chExt cx="718508" cy="1388510"/>
          </a:xfrm>
        </p:grpSpPr>
        <p:sp>
          <p:nvSpPr>
            <p:cNvPr id="1802" name="Shape 1802"/>
            <p:cNvSpPr/>
            <p:nvPr/>
          </p:nvSpPr>
          <p:spPr>
            <a:xfrm>
              <a:off x="0" y="0"/>
              <a:ext cx="279401" cy="0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03" name="Shape 1803"/>
            <p:cNvSpPr/>
            <p:nvPr/>
          </p:nvSpPr>
          <p:spPr>
            <a:xfrm flipH="1">
              <a:off x="12699" y="725"/>
              <a:ext cx="1" cy="1387786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04" name="Shape 1804"/>
            <p:cNvSpPr/>
            <p:nvPr/>
          </p:nvSpPr>
          <p:spPr>
            <a:xfrm>
              <a:off x="18717" y="1373114"/>
              <a:ext cx="699792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1806" name="Shape 1806"/>
          <p:cNvSpPr/>
          <p:nvPr/>
        </p:nvSpPr>
        <p:spPr>
          <a:xfrm>
            <a:off x="4660893" y="3377245"/>
            <a:ext cx="84323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ALU</a:t>
            </a:r>
          </a:p>
        </p:txBody>
      </p:sp>
      <p:grpSp>
        <p:nvGrpSpPr>
          <p:cNvPr id="1811" name="Group 1811"/>
          <p:cNvGrpSpPr/>
          <p:nvPr/>
        </p:nvGrpSpPr>
        <p:grpSpPr>
          <a:xfrm>
            <a:off x="3551697" y="3371362"/>
            <a:ext cx="546565" cy="471235"/>
            <a:chOff x="0" y="0"/>
            <a:chExt cx="546564" cy="471233"/>
          </a:xfrm>
        </p:grpSpPr>
        <p:sp>
          <p:nvSpPr>
            <p:cNvPr id="1807" name="Shape 1807"/>
            <p:cNvSpPr/>
            <p:nvPr/>
          </p:nvSpPr>
          <p:spPr>
            <a:xfrm>
              <a:off x="39074" y="9824"/>
              <a:ext cx="507491" cy="21536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08" name="Shape 1808"/>
            <p:cNvSpPr/>
            <p:nvPr/>
          </p:nvSpPr>
          <p:spPr>
            <a:xfrm>
              <a:off x="34476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PSR</a:t>
              </a:r>
            </a:p>
          </p:txBody>
        </p:sp>
        <p:sp>
          <p:nvSpPr>
            <p:cNvPr id="1809" name="Shape 1809"/>
            <p:cNvSpPr/>
            <p:nvPr/>
          </p:nvSpPr>
          <p:spPr>
            <a:xfrm>
              <a:off x="157852" y="234358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C</a:t>
              </a:r>
            </a:p>
          </p:txBody>
        </p:sp>
        <p:sp>
          <p:nvSpPr>
            <p:cNvPr id="1810" name="Shape 1810"/>
            <p:cNvSpPr/>
            <p:nvPr/>
          </p:nvSpPr>
          <p:spPr>
            <a:xfrm>
              <a:off x="0" y="236220"/>
              <a:ext cx="224421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Z</a:t>
              </a:r>
            </a:p>
          </p:txBody>
        </p:sp>
      </p:grpSp>
      <p:sp>
        <p:nvSpPr>
          <p:cNvPr id="1812" name="Shape 1812"/>
          <p:cNvSpPr/>
          <p:nvPr/>
        </p:nvSpPr>
        <p:spPr>
          <a:xfrm>
            <a:off x="4108578" y="3497895"/>
            <a:ext cx="534114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13" name="Shape 1813"/>
          <p:cNvSpPr/>
          <p:nvPr/>
        </p:nvSpPr>
        <p:spPr>
          <a:xfrm flipH="1">
            <a:off x="6599870" y="2226255"/>
            <a:ext cx="539565" cy="1"/>
          </a:xfrm>
          <a:prstGeom prst="line">
            <a:avLst/>
          </a:prstGeom>
          <a:ln w="25400">
            <a:solidFill>
              <a:srgbClr val="DE6A10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14" name="Shape 1814"/>
          <p:cNvSpPr/>
          <p:nvPr/>
        </p:nvSpPr>
        <p:spPr>
          <a:xfrm>
            <a:off x="6632692" y="2245975"/>
            <a:ext cx="1" cy="300808"/>
          </a:xfrm>
          <a:prstGeom prst="line">
            <a:avLst/>
          </a:prstGeom>
          <a:ln w="25400">
            <a:solidFill>
              <a:srgbClr val="DE6A10"/>
            </a:solidFill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817" name="Group 1817"/>
          <p:cNvGrpSpPr/>
          <p:nvPr/>
        </p:nvGrpSpPr>
        <p:grpSpPr>
          <a:xfrm>
            <a:off x="3256174" y="2598845"/>
            <a:ext cx="836881" cy="511551"/>
            <a:chOff x="0" y="0"/>
            <a:chExt cx="836879" cy="511549"/>
          </a:xfrm>
        </p:grpSpPr>
        <p:sp>
          <p:nvSpPr>
            <p:cNvPr id="1815" name="Shape 1815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16" name="Shape 1816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Steuer-werk</a:t>
              </a:r>
            </a:p>
          </p:txBody>
        </p:sp>
      </p:grpSp>
      <p:sp>
        <p:nvSpPr>
          <p:cNvPr id="1818" name="Shape 1818"/>
          <p:cNvSpPr/>
          <p:nvPr/>
        </p:nvSpPr>
        <p:spPr>
          <a:xfrm>
            <a:off x="3824979" y="3106063"/>
            <a:ext cx="1" cy="26963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19" name="Shape 1819"/>
          <p:cNvSpPr/>
          <p:nvPr/>
        </p:nvSpPr>
        <p:spPr>
          <a:xfrm flipV="1">
            <a:off x="3785391" y="2265139"/>
            <a:ext cx="1" cy="362998"/>
          </a:xfrm>
          <a:prstGeom prst="line">
            <a:avLst/>
          </a:prstGeom>
          <a:ln w="254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20" name="Shape 1820"/>
          <p:cNvSpPr/>
          <p:nvPr/>
        </p:nvSpPr>
        <p:spPr>
          <a:xfrm>
            <a:off x="4122300" y="1404270"/>
            <a:ext cx="513785" cy="2117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K</a:t>
            </a:r>
          </a:p>
        </p:txBody>
      </p:sp>
      <p:sp>
        <p:nvSpPr>
          <p:cNvPr id="1821" name="Shape 1821"/>
          <p:cNvSpPr/>
          <p:nvPr/>
        </p:nvSpPr>
        <p:spPr>
          <a:xfrm>
            <a:off x="4547956" y="2818893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Rs</a:t>
            </a:r>
          </a:p>
        </p:txBody>
      </p:sp>
      <p:sp>
        <p:nvSpPr>
          <p:cNvPr id="1822" name="Shape 1822"/>
          <p:cNvSpPr/>
          <p:nvPr/>
        </p:nvSpPr>
        <p:spPr>
          <a:xfrm>
            <a:off x="5019974" y="2819772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1823" name="Shape 1823"/>
          <p:cNvSpPr/>
          <p:nvPr/>
        </p:nvSpPr>
        <p:spPr>
          <a:xfrm>
            <a:off x="4786622" y="3720865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1824" name="Shape 1824"/>
          <p:cNvSpPr/>
          <p:nvPr/>
        </p:nvSpPr>
        <p:spPr>
          <a:xfrm>
            <a:off x="2655090" y="2313298"/>
            <a:ext cx="1" cy="38980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25" name="Shape 1825"/>
          <p:cNvSpPr/>
          <p:nvPr/>
        </p:nvSpPr>
        <p:spPr>
          <a:xfrm>
            <a:off x="2655090" y="2720054"/>
            <a:ext cx="576050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26" name="Shape 1826"/>
          <p:cNvSpPr/>
          <p:nvPr/>
        </p:nvSpPr>
        <p:spPr>
          <a:xfrm>
            <a:off x="7238927" y="2286518"/>
            <a:ext cx="1" cy="24901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27" name="Shape 1827"/>
          <p:cNvSpPr/>
          <p:nvPr/>
        </p:nvSpPr>
        <p:spPr>
          <a:xfrm>
            <a:off x="6926895" y="2537905"/>
            <a:ext cx="670835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Steuer-werk</a:t>
            </a:r>
          </a:p>
        </p:txBody>
      </p:sp>
      <p:sp>
        <p:nvSpPr>
          <p:cNvPr id="1828" name="Shape 1828"/>
          <p:cNvSpPr/>
          <p:nvPr/>
        </p:nvSpPr>
        <p:spPr>
          <a:xfrm>
            <a:off x="1915096" y="2404632"/>
            <a:ext cx="718510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increment</a:t>
            </a:r>
            <a:endParaRPr i="1" sz="1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/load</a:t>
            </a:r>
          </a:p>
        </p:txBody>
      </p:sp>
      <p:sp>
        <p:nvSpPr>
          <p:cNvPr id="1829" name="Shape 1829"/>
          <p:cNvSpPr/>
          <p:nvPr/>
        </p:nvSpPr>
        <p:spPr>
          <a:xfrm>
            <a:off x="4091167" y="2731679"/>
            <a:ext cx="37404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30" name="Shape 1830"/>
          <p:cNvSpPr/>
          <p:nvPr/>
        </p:nvSpPr>
        <p:spPr>
          <a:xfrm>
            <a:off x="4467976" y="2594420"/>
            <a:ext cx="1" cy="116632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31" name="Shape 1831"/>
          <p:cNvSpPr/>
          <p:nvPr/>
        </p:nvSpPr>
        <p:spPr>
          <a:xfrm>
            <a:off x="3548831" y="2277839"/>
            <a:ext cx="1" cy="341616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838" name="Group 1838"/>
          <p:cNvGrpSpPr/>
          <p:nvPr/>
        </p:nvGrpSpPr>
        <p:grpSpPr>
          <a:xfrm>
            <a:off x="6562842" y="3031164"/>
            <a:ext cx="1710244" cy="887821"/>
            <a:chOff x="0" y="0"/>
            <a:chExt cx="1710242" cy="887819"/>
          </a:xfrm>
        </p:grpSpPr>
        <p:sp>
          <p:nvSpPr>
            <p:cNvPr id="1832" name="Shape 1832"/>
            <p:cNvSpPr/>
            <p:nvPr/>
          </p:nvSpPr>
          <p:spPr>
            <a:xfrm>
              <a:off x="0" y="0"/>
              <a:ext cx="1710243" cy="88782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33" name="Shape 1833"/>
            <p:cNvSpPr/>
            <p:nvPr/>
          </p:nvSpPr>
          <p:spPr>
            <a:xfrm flipH="1" flipV="1">
              <a:off x="126027" y="561353"/>
              <a:ext cx="5341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34" name="Shape 1834"/>
            <p:cNvSpPr/>
            <p:nvPr/>
          </p:nvSpPr>
          <p:spPr>
            <a:xfrm flipH="1" flipV="1">
              <a:off x="126027" y="335984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35" name="Shape 1835"/>
            <p:cNvSpPr/>
            <p:nvPr/>
          </p:nvSpPr>
          <p:spPr>
            <a:xfrm flipH="1" flipV="1">
              <a:off x="126027" y="148996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36" name="Shape 1836"/>
            <p:cNvSpPr/>
            <p:nvPr/>
          </p:nvSpPr>
          <p:spPr>
            <a:xfrm>
              <a:off x="733821" y="27255"/>
              <a:ext cx="970956" cy="83416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Programmcode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Steuersignale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</a:p>
          </p:txBody>
        </p:sp>
        <p:sp>
          <p:nvSpPr>
            <p:cNvPr id="1837" name="Shape 1837"/>
            <p:cNvSpPr/>
            <p:nvPr/>
          </p:nvSpPr>
          <p:spPr>
            <a:xfrm flipH="1" flipV="1">
              <a:off x="142533" y="761493"/>
              <a:ext cx="53411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1839" name="Shape 1839"/>
          <p:cNvSpPr/>
          <p:nvPr/>
        </p:nvSpPr>
        <p:spPr>
          <a:xfrm flipH="1">
            <a:off x="7413718" y="2434492"/>
            <a:ext cx="224422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40" name="Shape 1840"/>
          <p:cNvSpPr/>
          <p:nvPr/>
        </p:nvSpPr>
        <p:spPr>
          <a:xfrm>
            <a:off x="7409147" y="2447240"/>
            <a:ext cx="1" cy="12192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41" name="Shape 1841"/>
          <p:cNvSpPr/>
          <p:nvPr/>
        </p:nvSpPr>
        <p:spPr>
          <a:xfrm>
            <a:off x="6022599" y="2097329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Rb</a:t>
            </a:r>
          </a:p>
        </p:txBody>
      </p:sp>
      <p:sp>
        <p:nvSpPr>
          <p:cNvPr id="1842" name="Shape 1842"/>
          <p:cNvSpPr/>
          <p:nvPr/>
        </p:nvSpPr>
        <p:spPr>
          <a:xfrm>
            <a:off x="6859609" y="2662219"/>
            <a:ext cx="144019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43" name="Shape 1843"/>
          <p:cNvSpPr/>
          <p:nvPr/>
        </p:nvSpPr>
        <p:spPr>
          <a:xfrm>
            <a:off x="4094339" y="3031517"/>
            <a:ext cx="58205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44" name="Shape 1844"/>
          <p:cNvSpPr/>
          <p:nvPr/>
        </p:nvSpPr>
        <p:spPr>
          <a:xfrm flipV="1">
            <a:off x="4657435" y="3052918"/>
            <a:ext cx="1" cy="269633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45" name="Shape 1845"/>
          <p:cNvSpPr/>
          <p:nvPr/>
        </p:nvSpPr>
        <p:spPr>
          <a:xfrm>
            <a:off x="1706796" y="1257404"/>
            <a:ext cx="817763" cy="2696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8055">
              <a:defRPr i="1" sz="1372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1372">
                <a:solidFill>
                  <a:srgbClr val="004D65"/>
                </a:solidFill>
              </a:rPr>
              <a:t>IR_PC</a:t>
            </a:r>
          </a:p>
        </p:txBody>
      </p:sp>
      <p:sp>
        <p:nvSpPr>
          <p:cNvPr id="1846" name="Shape 1846"/>
          <p:cNvSpPr/>
          <p:nvPr/>
        </p:nvSpPr>
        <p:spPr>
          <a:xfrm>
            <a:off x="3475892" y="3912561"/>
            <a:ext cx="864507" cy="2696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i="1" sz="1358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1358">
                <a:solidFill>
                  <a:srgbClr val="004D65"/>
                </a:solidFill>
              </a:rPr>
              <a:t>ALU_PSR</a:t>
            </a:r>
          </a:p>
        </p:txBody>
      </p:sp>
      <p:sp>
        <p:nvSpPr>
          <p:cNvPr id="1847" name="Shape 1847"/>
          <p:cNvSpPr/>
          <p:nvPr/>
        </p:nvSpPr>
        <p:spPr>
          <a:xfrm>
            <a:off x="6519771" y="1263563"/>
            <a:ext cx="864507" cy="2696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8055">
              <a:defRPr i="1" sz="1372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1372">
                <a:solidFill>
                  <a:srgbClr val="004D65"/>
                </a:solidFill>
              </a:rPr>
              <a:t>REG_SP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3600" y="419100"/>
            <a:ext cx="3239589" cy="2755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4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75300" y="231986"/>
            <a:ext cx="2692400" cy="3006514"/>
          </a:xfrm>
          <a:prstGeom prst="rect">
            <a:avLst/>
          </a:prstGeom>
          <a:ln w="12700">
            <a:miter lim="400000"/>
          </a:ln>
        </p:spPr>
      </p:pic>
      <p:sp>
        <p:nvSpPr>
          <p:cNvPr id="225" name="Shape 225"/>
          <p:cNvSpPr/>
          <p:nvPr/>
        </p:nvSpPr>
        <p:spPr>
          <a:xfrm>
            <a:off x="3568700" y="2908300"/>
            <a:ext cx="167640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Quelle: Digilent Inc.</a:t>
            </a:r>
          </a:p>
        </p:txBody>
      </p:sp>
    </p:spTree>
  </p:cSld>
  <p:clrMapOvr>
    <a:masterClrMapping/>
  </p:clrMapOvr>
  <p:transition spd="med" advClick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0" name="Group 1880"/>
          <p:cNvGrpSpPr/>
          <p:nvPr/>
        </p:nvGrpSpPr>
        <p:grpSpPr>
          <a:xfrm>
            <a:off x="6751009" y="1060363"/>
            <a:ext cx="3223182" cy="1692806"/>
            <a:chOff x="0" y="0"/>
            <a:chExt cx="3223180" cy="1692804"/>
          </a:xfrm>
        </p:grpSpPr>
        <p:sp>
          <p:nvSpPr>
            <p:cNvPr id="1849" name="Shape 1849"/>
            <p:cNvSpPr/>
            <p:nvPr/>
          </p:nvSpPr>
          <p:spPr>
            <a:xfrm>
              <a:off x="351265" y="6898"/>
              <a:ext cx="2334260" cy="1285641"/>
            </a:xfrm>
            <a:prstGeom prst="rect">
              <a:avLst/>
            </a:prstGeom>
            <a:solidFill>
              <a:srgbClr val="DCDEE0"/>
            </a:solidFill>
            <a:ln w="12700" cap="flat">
              <a:solidFill>
                <a:srgbClr val="006D8F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50" name="Shape 1850"/>
            <p:cNvSpPr/>
            <p:nvPr/>
          </p:nvSpPr>
          <p:spPr>
            <a:xfrm>
              <a:off x="465382" y="87211"/>
              <a:ext cx="684681" cy="112501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51" name="Shape 1851"/>
            <p:cNvSpPr/>
            <p:nvPr/>
          </p:nvSpPr>
          <p:spPr>
            <a:xfrm>
              <a:off x="452861" y="694518"/>
              <a:ext cx="692199" cy="512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Register-Block</a:t>
              </a:r>
            </a:p>
          </p:txBody>
        </p:sp>
        <p:sp>
          <p:nvSpPr>
            <p:cNvPr id="1852" name="Shape 1852"/>
            <p:cNvSpPr/>
            <p:nvPr/>
          </p:nvSpPr>
          <p:spPr>
            <a:xfrm flipH="1" flipV="1">
              <a:off x="1160397" y="680626"/>
              <a:ext cx="1324453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53" name="Shape 1853"/>
            <p:cNvSpPr/>
            <p:nvPr/>
          </p:nvSpPr>
          <p:spPr>
            <a:xfrm>
              <a:off x="2500201" y="587964"/>
              <a:ext cx="107769" cy="280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6" y="21600"/>
                  </a:moveTo>
                  <a:lnTo>
                    <a:pt x="21600" y="17697"/>
                  </a:lnTo>
                  <a:lnTo>
                    <a:pt x="21351" y="4689"/>
                  </a:lnTo>
                  <a:lnTo>
                    <a:pt x="0" y="0"/>
                  </a:lnTo>
                  <a:lnTo>
                    <a:pt x="26" y="216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54" name="Shape 1854"/>
            <p:cNvSpPr/>
            <p:nvPr/>
          </p:nvSpPr>
          <p:spPr>
            <a:xfrm flipH="1">
              <a:off x="2598401" y="728061"/>
              <a:ext cx="307048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55" name="Shape 1855"/>
            <p:cNvSpPr/>
            <p:nvPr/>
          </p:nvSpPr>
          <p:spPr>
            <a:xfrm>
              <a:off x="2916431" y="159603"/>
              <a:ext cx="229357" cy="2397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DI</a:t>
              </a:r>
            </a:p>
          </p:txBody>
        </p:sp>
        <p:sp>
          <p:nvSpPr>
            <p:cNvPr id="1856" name="Shape 1856"/>
            <p:cNvSpPr/>
            <p:nvPr/>
          </p:nvSpPr>
          <p:spPr>
            <a:xfrm>
              <a:off x="2921106" y="605496"/>
              <a:ext cx="184225" cy="2397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A</a:t>
              </a:r>
            </a:p>
          </p:txBody>
        </p:sp>
        <p:sp>
          <p:nvSpPr>
            <p:cNvPr id="1857" name="Shape 1857"/>
            <p:cNvSpPr/>
            <p:nvPr/>
          </p:nvSpPr>
          <p:spPr>
            <a:xfrm>
              <a:off x="1154343" y="296134"/>
              <a:ext cx="1751340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58" name="Shape 1858"/>
            <p:cNvSpPr/>
            <p:nvPr/>
          </p:nvSpPr>
          <p:spPr>
            <a:xfrm flipH="1" flipV="1">
              <a:off x="1170338" y="483911"/>
              <a:ext cx="1731031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59" name="Shape 1859"/>
            <p:cNvSpPr/>
            <p:nvPr/>
          </p:nvSpPr>
          <p:spPr>
            <a:xfrm flipH="1" flipV="1">
              <a:off x="-1" y="281413"/>
              <a:ext cx="442924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1862" name="Group 1862"/>
            <p:cNvGrpSpPr/>
            <p:nvPr/>
          </p:nvGrpSpPr>
          <p:grpSpPr>
            <a:xfrm>
              <a:off x="1570515" y="1046573"/>
              <a:ext cx="688221" cy="203294"/>
              <a:chOff x="0" y="0"/>
              <a:chExt cx="688219" cy="203293"/>
            </a:xfrm>
          </p:grpSpPr>
          <p:sp>
            <p:nvSpPr>
              <p:cNvPr id="1860" name="Shape 1860"/>
              <p:cNvSpPr/>
              <p:nvPr/>
            </p:nvSpPr>
            <p:spPr>
              <a:xfrm>
                <a:off x="3977" y="8498"/>
                <a:ext cx="684243" cy="18629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1861" name="Shape 1861"/>
              <p:cNvSpPr/>
              <p:nvPr/>
            </p:nvSpPr>
            <p:spPr>
              <a:xfrm>
                <a:off x="0" y="0"/>
                <a:ext cx="656592" cy="2032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rmAutofit fontScale="100000" lnSpcReduction="0"/>
              </a:bodyPr>
              <a:lstStyle>
                <a:lvl1pPr defTabSz="324611">
                  <a:defRPr sz="922"/>
                </a:lvl1pPr>
              </a:lstStyle>
              <a:p>
                <a:pPr lvl="0">
                  <a:defRPr sz="1800"/>
                </a:pPr>
                <a:r>
                  <a:rPr sz="922"/>
                  <a:t>SP</a:t>
                </a:r>
              </a:p>
            </p:txBody>
          </p:sp>
        </p:grpSp>
        <p:sp>
          <p:nvSpPr>
            <p:cNvPr id="1863" name="Shape 1863"/>
            <p:cNvSpPr/>
            <p:nvPr/>
          </p:nvSpPr>
          <p:spPr>
            <a:xfrm>
              <a:off x="996435" y="1213241"/>
              <a:ext cx="1" cy="479564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64" name="Shape 1864"/>
            <p:cNvSpPr/>
            <p:nvPr/>
          </p:nvSpPr>
          <p:spPr>
            <a:xfrm flipH="1">
              <a:off x="623645" y="1213241"/>
              <a:ext cx="1" cy="479564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65" name="Shape 1865"/>
            <p:cNvSpPr/>
            <p:nvPr/>
          </p:nvSpPr>
          <p:spPr>
            <a:xfrm flipH="1">
              <a:off x="291125" y="1077860"/>
              <a:ext cx="18422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66" name="Shape 1866"/>
            <p:cNvSpPr/>
            <p:nvPr/>
          </p:nvSpPr>
          <p:spPr>
            <a:xfrm flipH="1">
              <a:off x="1157604" y="1046937"/>
              <a:ext cx="229357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67" name="Shape 1867"/>
            <p:cNvSpPr/>
            <p:nvPr/>
          </p:nvSpPr>
          <p:spPr>
            <a:xfrm flipH="1">
              <a:off x="1376535" y="1047533"/>
              <a:ext cx="1" cy="623310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68" name="Shape 1868"/>
            <p:cNvSpPr/>
            <p:nvPr/>
          </p:nvSpPr>
          <p:spPr>
            <a:xfrm flipH="1" flipV="1">
              <a:off x="2044390" y="790262"/>
              <a:ext cx="442923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69" name="Shape 1869"/>
            <p:cNvSpPr/>
            <p:nvPr/>
          </p:nvSpPr>
          <p:spPr>
            <a:xfrm>
              <a:off x="2071333" y="806450"/>
              <a:ext cx="1" cy="246930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70" name="Shape 1870"/>
            <p:cNvSpPr/>
            <p:nvPr/>
          </p:nvSpPr>
          <p:spPr>
            <a:xfrm>
              <a:off x="10581" y="115505"/>
              <a:ext cx="421761" cy="17382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000">
                  <a:uFill>
                    <a:solidFill/>
                  </a:uFill>
                </a:rPr>
                <a:t>K</a:t>
              </a:r>
            </a:p>
          </p:txBody>
        </p:sp>
        <p:sp>
          <p:nvSpPr>
            <p:cNvPr id="1871" name="Shape 1871"/>
            <p:cNvSpPr/>
            <p:nvPr/>
          </p:nvSpPr>
          <p:spPr>
            <a:xfrm>
              <a:off x="359997" y="1276752"/>
              <a:ext cx="248182" cy="17382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000">
                  <a:uFill>
                    <a:solidFill/>
                  </a:uFill>
                </a:rPr>
                <a:t>Rs</a:t>
              </a:r>
            </a:p>
          </p:txBody>
        </p:sp>
        <p:sp>
          <p:nvSpPr>
            <p:cNvPr id="1872" name="Shape 1872"/>
            <p:cNvSpPr/>
            <p:nvPr/>
          </p:nvSpPr>
          <p:spPr>
            <a:xfrm>
              <a:off x="747472" y="1277474"/>
              <a:ext cx="248181" cy="17382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000">
                  <a:uFill>
                    <a:solidFill/>
                  </a:uFill>
                </a:rPr>
                <a:t>Rd</a:t>
              </a:r>
            </a:p>
          </p:txBody>
        </p:sp>
        <p:sp>
          <p:nvSpPr>
            <p:cNvPr id="1873" name="Shape 1873"/>
            <p:cNvSpPr/>
            <p:nvPr/>
          </p:nvSpPr>
          <p:spPr>
            <a:xfrm>
              <a:off x="1336419" y="1278511"/>
              <a:ext cx="248182" cy="17382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000">
                  <a:uFill>
                    <a:solidFill/>
                  </a:uFill>
                </a:rPr>
                <a:t>Rd</a:t>
              </a:r>
            </a:p>
          </p:txBody>
        </p:sp>
        <p:sp>
          <p:nvSpPr>
            <p:cNvPr id="1874" name="Shape 1874"/>
            <p:cNvSpPr/>
            <p:nvPr/>
          </p:nvSpPr>
          <p:spPr>
            <a:xfrm>
              <a:off x="2568984" y="839732"/>
              <a:ext cx="1" cy="20441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75" name="Shape 1875"/>
            <p:cNvSpPr/>
            <p:nvPr/>
          </p:nvSpPr>
          <p:spPr>
            <a:xfrm>
              <a:off x="2323971" y="1046573"/>
              <a:ext cx="637596" cy="330805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000">
                  <a:uFill>
                    <a:solidFill/>
                  </a:uFill>
                </a:rPr>
                <a:t>Steuer-werk</a:t>
              </a:r>
            </a:p>
          </p:txBody>
        </p:sp>
        <p:sp>
          <p:nvSpPr>
            <p:cNvPr id="1876" name="Shape 1876"/>
            <p:cNvSpPr/>
            <p:nvPr/>
          </p:nvSpPr>
          <p:spPr>
            <a:xfrm>
              <a:off x="1570515" y="684428"/>
              <a:ext cx="248182" cy="17382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>
              <a:lvl1pPr defTabSz="1016000">
                <a:buClr>
                  <a:srgbClr val="000000"/>
                </a:buClr>
                <a:def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000">
                  <a:uFill>
                    <a:solidFill/>
                  </a:uFill>
                </a:rPr>
                <a:t>Rb</a:t>
              </a:r>
            </a:p>
          </p:txBody>
        </p:sp>
        <p:sp>
          <p:nvSpPr>
            <p:cNvPr id="1877" name="Shape 1877"/>
            <p:cNvSpPr/>
            <p:nvPr/>
          </p:nvSpPr>
          <p:spPr>
            <a:xfrm>
              <a:off x="2257607" y="1148140"/>
              <a:ext cx="118223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878" name="Shape 1878"/>
            <p:cNvSpPr/>
            <p:nvPr/>
          </p:nvSpPr>
          <p:spPr>
            <a:xfrm>
              <a:off x="1978637" y="0"/>
              <a:ext cx="709665" cy="2213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38327">
                <a:defRPr i="1" sz="1036">
                  <a:solidFill>
                    <a:srgbClr val="004D65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solidFill>
                    <a:srgbClr val="000000"/>
                  </a:solidFill>
                </a:defRPr>
              </a:pPr>
              <a:r>
                <a:rPr i="1" sz="1036">
                  <a:solidFill>
                    <a:srgbClr val="004D65"/>
                  </a:solidFill>
                </a:rPr>
                <a:t>REG_SP</a:t>
              </a:r>
            </a:p>
          </p:txBody>
        </p:sp>
        <p:sp>
          <p:nvSpPr>
            <p:cNvPr id="1879" name="Shape 1879"/>
            <p:cNvSpPr/>
            <p:nvPr/>
          </p:nvSpPr>
          <p:spPr>
            <a:xfrm>
              <a:off x="2916133" y="360888"/>
              <a:ext cx="307048" cy="2397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000"/>
              </a:lvl1pPr>
            </a:lstStyle>
            <a:p>
              <a:pPr lvl="0">
                <a:defRPr sz="1800"/>
              </a:pPr>
              <a:r>
                <a:rPr sz="1000"/>
                <a:t>DO</a:t>
              </a:r>
            </a:p>
          </p:txBody>
        </p:sp>
      </p:grpSp>
      <p:sp>
        <p:nvSpPr>
          <p:cNvPr id="1881" name="Shape 1881"/>
          <p:cNvSpPr/>
          <p:nvPr/>
        </p:nvSpPr>
        <p:spPr>
          <a:xfrm>
            <a:off x="6329827" y="359015"/>
            <a:ext cx="298184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Rd</a:t>
            </a:r>
          </a:p>
        </p:txBody>
      </p:sp>
      <p:sp>
        <p:nvSpPr>
          <p:cNvPr id="1882" name="Shape 1882"/>
          <p:cNvSpPr/>
          <p:nvPr/>
        </p:nvSpPr>
        <p:spPr>
          <a:xfrm>
            <a:off x="245470" y="496948"/>
            <a:ext cx="22256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K</a:t>
            </a:r>
          </a:p>
        </p:txBody>
      </p:sp>
      <p:sp>
        <p:nvSpPr>
          <p:cNvPr id="1883" name="Shape 1883"/>
          <p:cNvSpPr/>
          <p:nvPr/>
        </p:nvSpPr>
        <p:spPr>
          <a:xfrm>
            <a:off x="824266" y="412255"/>
            <a:ext cx="5251953" cy="3268196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84" name="Shape 1884"/>
          <p:cNvSpPr/>
          <p:nvPr/>
        </p:nvSpPr>
        <p:spPr>
          <a:xfrm flipH="1">
            <a:off x="626889" y="2062617"/>
            <a:ext cx="818394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85" name="Shape 1885"/>
          <p:cNvSpPr/>
          <p:nvPr/>
        </p:nvSpPr>
        <p:spPr>
          <a:xfrm flipV="1">
            <a:off x="5310168" y="1368382"/>
            <a:ext cx="1" cy="435653"/>
          </a:xfrm>
          <a:prstGeom prst="line">
            <a:avLst/>
          </a:prstGeom>
          <a:ln w="12700">
            <a:solidFill>
              <a:srgbClr val="DE6A1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86" name="Shape 1886"/>
          <p:cNvSpPr/>
          <p:nvPr/>
        </p:nvSpPr>
        <p:spPr>
          <a:xfrm flipV="1">
            <a:off x="5844127" y="1486487"/>
            <a:ext cx="1" cy="311448"/>
          </a:xfrm>
          <a:prstGeom prst="line">
            <a:avLst/>
          </a:prstGeom>
          <a:ln w="12700">
            <a:solidFill>
              <a:srgbClr val="DE6A1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87" name="Shape 1887"/>
          <p:cNvSpPr/>
          <p:nvPr/>
        </p:nvSpPr>
        <p:spPr>
          <a:xfrm flipV="1">
            <a:off x="5575644" y="1418557"/>
            <a:ext cx="1" cy="409614"/>
          </a:xfrm>
          <a:prstGeom prst="line">
            <a:avLst/>
          </a:prstGeom>
          <a:ln w="12700">
            <a:solidFill>
              <a:srgbClr val="DE6A1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88" name="Shape 1888"/>
          <p:cNvSpPr/>
          <p:nvPr/>
        </p:nvSpPr>
        <p:spPr>
          <a:xfrm flipV="1">
            <a:off x="2177180" y="1203931"/>
            <a:ext cx="1" cy="592670"/>
          </a:xfrm>
          <a:prstGeom prst="line">
            <a:avLst/>
          </a:prstGeom>
          <a:ln w="12700">
            <a:solidFill>
              <a:srgbClr val="DE6A1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89" name="Shape 1889"/>
          <p:cNvSpPr/>
          <p:nvPr/>
        </p:nvSpPr>
        <p:spPr>
          <a:xfrm flipV="1">
            <a:off x="1911704" y="1226168"/>
            <a:ext cx="1" cy="568957"/>
          </a:xfrm>
          <a:prstGeom prst="line">
            <a:avLst/>
          </a:prstGeom>
          <a:ln w="12700">
            <a:solidFill>
              <a:srgbClr val="DE6A1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90" name="Shape 1890"/>
          <p:cNvSpPr/>
          <p:nvPr/>
        </p:nvSpPr>
        <p:spPr>
          <a:xfrm>
            <a:off x="4338739" y="1427200"/>
            <a:ext cx="1228848" cy="1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91" name="Shape 1891"/>
          <p:cNvSpPr/>
          <p:nvPr/>
        </p:nvSpPr>
        <p:spPr>
          <a:xfrm>
            <a:off x="4255045" y="1370373"/>
            <a:ext cx="1051742" cy="1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92" name="Shape 1892"/>
          <p:cNvSpPr/>
          <p:nvPr/>
        </p:nvSpPr>
        <p:spPr>
          <a:xfrm>
            <a:off x="4444413" y="1488377"/>
            <a:ext cx="1391052" cy="1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93" name="Shape 1893"/>
          <p:cNvSpPr/>
          <p:nvPr/>
        </p:nvSpPr>
        <p:spPr>
          <a:xfrm flipV="1">
            <a:off x="4447153" y="1249722"/>
            <a:ext cx="1" cy="247652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94" name="Shape 1894"/>
          <p:cNvSpPr/>
          <p:nvPr/>
        </p:nvSpPr>
        <p:spPr>
          <a:xfrm flipV="1">
            <a:off x="4345975" y="1250885"/>
            <a:ext cx="1" cy="178490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95" name="Shape 1895"/>
          <p:cNvSpPr/>
          <p:nvPr/>
        </p:nvSpPr>
        <p:spPr>
          <a:xfrm flipV="1">
            <a:off x="4250465" y="1252427"/>
            <a:ext cx="1" cy="121921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96" name="Shape 1896"/>
          <p:cNvSpPr/>
          <p:nvPr/>
        </p:nvSpPr>
        <p:spPr>
          <a:xfrm>
            <a:off x="1908399" y="1618136"/>
            <a:ext cx="1969348" cy="1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97" name="Shape 1897"/>
          <p:cNvSpPr/>
          <p:nvPr/>
        </p:nvSpPr>
        <p:spPr>
          <a:xfrm>
            <a:off x="2186912" y="1561309"/>
            <a:ext cx="1771928" cy="1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98" name="Shape 1898"/>
          <p:cNvSpPr/>
          <p:nvPr/>
        </p:nvSpPr>
        <p:spPr>
          <a:xfrm>
            <a:off x="1606377" y="1679313"/>
            <a:ext cx="2171568" cy="1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99" name="Shape 1899"/>
          <p:cNvSpPr/>
          <p:nvPr/>
        </p:nvSpPr>
        <p:spPr>
          <a:xfrm flipV="1">
            <a:off x="3964877" y="1252393"/>
            <a:ext cx="1" cy="313508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00" name="Shape 1900"/>
          <p:cNvSpPr/>
          <p:nvPr/>
        </p:nvSpPr>
        <p:spPr>
          <a:xfrm flipV="1">
            <a:off x="3875268" y="1256331"/>
            <a:ext cx="1" cy="368275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01" name="Shape 1901"/>
          <p:cNvSpPr/>
          <p:nvPr/>
        </p:nvSpPr>
        <p:spPr>
          <a:xfrm flipV="1">
            <a:off x="1613425" y="1257113"/>
            <a:ext cx="1" cy="544865"/>
          </a:xfrm>
          <a:prstGeom prst="line">
            <a:avLst/>
          </a:prstGeom>
          <a:ln w="12700">
            <a:solidFill>
              <a:srgbClr val="DE6A1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02" name="Shape 1902"/>
          <p:cNvSpPr/>
          <p:nvPr/>
        </p:nvSpPr>
        <p:spPr>
          <a:xfrm flipV="1">
            <a:off x="3780180" y="1246714"/>
            <a:ext cx="1" cy="435653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03" name="Shape 1903"/>
          <p:cNvSpPr/>
          <p:nvPr/>
        </p:nvSpPr>
        <p:spPr>
          <a:xfrm>
            <a:off x="5312030" y="2153916"/>
            <a:ext cx="1" cy="435653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04" name="Shape 1904"/>
          <p:cNvSpPr/>
          <p:nvPr/>
        </p:nvSpPr>
        <p:spPr>
          <a:xfrm>
            <a:off x="5845989" y="2160017"/>
            <a:ext cx="1" cy="311447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05" name="Shape 1905"/>
          <p:cNvSpPr/>
          <p:nvPr/>
        </p:nvSpPr>
        <p:spPr>
          <a:xfrm>
            <a:off x="5577505" y="2129780"/>
            <a:ext cx="1" cy="409614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06" name="Shape 1906"/>
          <p:cNvSpPr/>
          <p:nvPr/>
        </p:nvSpPr>
        <p:spPr>
          <a:xfrm>
            <a:off x="1070815" y="2144343"/>
            <a:ext cx="1" cy="355087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1910" name="Group 1910"/>
          <p:cNvGrpSpPr/>
          <p:nvPr/>
        </p:nvGrpSpPr>
        <p:grpSpPr>
          <a:xfrm flipH="1">
            <a:off x="1556182" y="2123250"/>
            <a:ext cx="533961" cy="268242"/>
            <a:chOff x="0" y="0"/>
            <a:chExt cx="533959" cy="268240"/>
          </a:xfrm>
        </p:grpSpPr>
        <p:sp>
          <p:nvSpPr>
            <p:cNvPr id="1907" name="Shape 1907"/>
            <p:cNvSpPr/>
            <p:nvPr/>
          </p:nvSpPr>
          <p:spPr>
            <a:xfrm flipH="1">
              <a:off x="-1" y="12699"/>
              <a:ext cx="2" cy="255542"/>
            </a:xfrm>
            <a:prstGeom prst="line">
              <a:avLst/>
            </a:prstGeom>
            <a:noFill/>
            <a:ln w="12700" cap="flat">
              <a:solidFill>
                <a:srgbClr val="DE6A1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908" name="Shape 1908"/>
            <p:cNvSpPr/>
            <p:nvPr/>
          </p:nvSpPr>
          <p:spPr>
            <a:xfrm>
              <a:off x="533959" y="0"/>
              <a:ext cx="1" cy="150137"/>
            </a:xfrm>
            <a:prstGeom prst="line">
              <a:avLst/>
            </a:prstGeom>
            <a:noFill/>
            <a:ln w="12700" cap="flat">
              <a:solidFill>
                <a:srgbClr val="DE6A1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909" name="Shape 1909"/>
            <p:cNvSpPr/>
            <p:nvPr/>
          </p:nvSpPr>
          <p:spPr>
            <a:xfrm flipH="1">
              <a:off x="265475" y="39576"/>
              <a:ext cx="1" cy="178490"/>
            </a:xfrm>
            <a:prstGeom prst="line">
              <a:avLst/>
            </a:prstGeom>
            <a:noFill/>
            <a:ln w="12700" cap="flat">
              <a:solidFill>
                <a:srgbClr val="DE6A1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1911" name="Shape 1911"/>
          <p:cNvSpPr/>
          <p:nvPr/>
        </p:nvSpPr>
        <p:spPr>
          <a:xfrm rot="16200000">
            <a:off x="-118770" y="1842183"/>
            <a:ext cx="1126794" cy="27358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400">
                <a:uFill>
                  <a:solidFill/>
                </a:uFill>
              </a:rPr>
              <a:t>Steuerwerk</a:t>
            </a:r>
          </a:p>
        </p:txBody>
      </p:sp>
      <p:sp>
        <p:nvSpPr>
          <p:cNvPr id="1912" name="Shape 1912"/>
          <p:cNvSpPr/>
          <p:nvPr/>
        </p:nvSpPr>
        <p:spPr>
          <a:xfrm rot="10800000">
            <a:off x="5709989" y="1801235"/>
            <a:ext cx="293115" cy="359043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913" name="Shape 1913"/>
          <p:cNvSpPr/>
          <p:nvPr/>
        </p:nvSpPr>
        <p:spPr>
          <a:xfrm rot="10800000">
            <a:off x="5431432" y="1800433"/>
            <a:ext cx="293115" cy="359043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914" name="Shape 1914"/>
          <p:cNvSpPr/>
          <p:nvPr/>
        </p:nvSpPr>
        <p:spPr>
          <a:xfrm rot="10800000">
            <a:off x="5151908" y="1800433"/>
            <a:ext cx="293115" cy="359043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915" name="Shape 1915"/>
          <p:cNvSpPr/>
          <p:nvPr/>
        </p:nvSpPr>
        <p:spPr>
          <a:xfrm rot="10800000">
            <a:off x="4867538" y="1801235"/>
            <a:ext cx="293115" cy="359043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916" name="Shape 1916"/>
          <p:cNvSpPr/>
          <p:nvPr/>
        </p:nvSpPr>
        <p:spPr>
          <a:xfrm rot="10800000">
            <a:off x="4580327" y="1800834"/>
            <a:ext cx="293115" cy="359043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917" name="Shape 1917"/>
          <p:cNvSpPr/>
          <p:nvPr/>
        </p:nvSpPr>
        <p:spPr>
          <a:xfrm rot="10800000">
            <a:off x="4300803" y="1800834"/>
            <a:ext cx="293115" cy="359043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918" name="Shape 1918"/>
          <p:cNvSpPr/>
          <p:nvPr/>
        </p:nvSpPr>
        <p:spPr>
          <a:xfrm rot="10800000">
            <a:off x="4016433" y="1801636"/>
            <a:ext cx="293115" cy="359042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919" name="Shape 1919"/>
          <p:cNvSpPr/>
          <p:nvPr/>
        </p:nvSpPr>
        <p:spPr>
          <a:xfrm rot="10800000">
            <a:off x="3729221" y="1800634"/>
            <a:ext cx="293115" cy="359043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920" name="Shape 1920"/>
          <p:cNvSpPr/>
          <p:nvPr/>
        </p:nvSpPr>
        <p:spPr>
          <a:xfrm rot="10800000">
            <a:off x="3449697" y="1800634"/>
            <a:ext cx="293115" cy="359043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921" name="Shape 1921"/>
          <p:cNvSpPr/>
          <p:nvPr/>
        </p:nvSpPr>
        <p:spPr>
          <a:xfrm rot="10800000">
            <a:off x="3164908" y="1801435"/>
            <a:ext cx="293115" cy="359043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922" name="Shape 1922"/>
          <p:cNvSpPr/>
          <p:nvPr/>
        </p:nvSpPr>
        <p:spPr>
          <a:xfrm rot="10800000">
            <a:off x="2877695" y="1801035"/>
            <a:ext cx="293115" cy="359042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923" name="Shape 1923"/>
          <p:cNvSpPr/>
          <p:nvPr/>
        </p:nvSpPr>
        <p:spPr>
          <a:xfrm rot="10800000">
            <a:off x="2598172" y="1801035"/>
            <a:ext cx="293115" cy="359042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924" name="Shape 1924"/>
          <p:cNvSpPr/>
          <p:nvPr/>
        </p:nvSpPr>
        <p:spPr>
          <a:xfrm rot="10800000">
            <a:off x="2313383" y="1801836"/>
            <a:ext cx="293115" cy="359043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925" name="Shape 1925"/>
          <p:cNvSpPr/>
          <p:nvPr/>
        </p:nvSpPr>
        <p:spPr>
          <a:xfrm rot="10800000">
            <a:off x="2029012" y="1800634"/>
            <a:ext cx="293116" cy="359043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926" name="Shape 1926"/>
          <p:cNvSpPr/>
          <p:nvPr/>
        </p:nvSpPr>
        <p:spPr>
          <a:xfrm rot="10800000">
            <a:off x="1735987" y="1800634"/>
            <a:ext cx="293115" cy="359043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927" name="Shape 1927"/>
          <p:cNvSpPr/>
          <p:nvPr/>
        </p:nvSpPr>
        <p:spPr>
          <a:xfrm rot="10800000">
            <a:off x="1451198" y="1801435"/>
            <a:ext cx="293115" cy="359043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928" name="Shape 1928"/>
          <p:cNvSpPr/>
          <p:nvPr/>
        </p:nvSpPr>
        <p:spPr>
          <a:xfrm flipH="1" rot="16199991">
            <a:off x="5922145" y="1841120"/>
            <a:ext cx="70034" cy="70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lose/>
              </a:path>
            </a:pathLst>
          </a:cu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929" name="Shape 1929"/>
          <p:cNvSpPr/>
          <p:nvPr/>
        </p:nvSpPr>
        <p:spPr>
          <a:xfrm>
            <a:off x="1453493" y="1905688"/>
            <a:ext cx="288524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R15</a:t>
            </a:r>
          </a:p>
        </p:txBody>
      </p:sp>
      <p:sp>
        <p:nvSpPr>
          <p:cNvPr id="1930" name="Shape 1930"/>
          <p:cNvSpPr/>
          <p:nvPr/>
        </p:nvSpPr>
        <p:spPr>
          <a:xfrm>
            <a:off x="1740325" y="1905688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R14</a:t>
            </a:r>
          </a:p>
        </p:txBody>
      </p:sp>
      <p:sp>
        <p:nvSpPr>
          <p:cNvPr id="1931" name="Shape 1931"/>
          <p:cNvSpPr/>
          <p:nvPr/>
        </p:nvSpPr>
        <p:spPr>
          <a:xfrm>
            <a:off x="2031308" y="1905688"/>
            <a:ext cx="288524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R13</a:t>
            </a:r>
          </a:p>
        </p:txBody>
      </p:sp>
      <p:sp>
        <p:nvSpPr>
          <p:cNvPr id="1932" name="Shape 1932"/>
          <p:cNvSpPr/>
          <p:nvPr/>
        </p:nvSpPr>
        <p:spPr>
          <a:xfrm>
            <a:off x="2322737" y="1905688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R12</a:t>
            </a:r>
          </a:p>
        </p:txBody>
      </p:sp>
      <p:sp>
        <p:nvSpPr>
          <p:cNvPr id="1933" name="Shape 1933"/>
          <p:cNvSpPr/>
          <p:nvPr/>
        </p:nvSpPr>
        <p:spPr>
          <a:xfrm>
            <a:off x="2611259" y="1905688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R11</a:t>
            </a:r>
          </a:p>
        </p:txBody>
      </p:sp>
      <p:sp>
        <p:nvSpPr>
          <p:cNvPr id="1934" name="Shape 1934"/>
          <p:cNvSpPr/>
          <p:nvPr/>
        </p:nvSpPr>
        <p:spPr>
          <a:xfrm>
            <a:off x="2904282" y="1910169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R10</a:t>
            </a:r>
          </a:p>
        </p:txBody>
      </p:sp>
      <p:sp>
        <p:nvSpPr>
          <p:cNvPr id="1935" name="Shape 1935"/>
          <p:cNvSpPr/>
          <p:nvPr/>
        </p:nvSpPr>
        <p:spPr>
          <a:xfrm>
            <a:off x="3183261" y="1905688"/>
            <a:ext cx="288524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R9</a:t>
            </a:r>
          </a:p>
        </p:txBody>
      </p:sp>
      <p:sp>
        <p:nvSpPr>
          <p:cNvPr id="1936" name="Shape 1936"/>
          <p:cNvSpPr/>
          <p:nvPr/>
        </p:nvSpPr>
        <p:spPr>
          <a:xfrm>
            <a:off x="3461894" y="1905688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R8</a:t>
            </a:r>
          </a:p>
        </p:txBody>
      </p:sp>
      <p:sp>
        <p:nvSpPr>
          <p:cNvPr id="1937" name="Shape 1937"/>
          <p:cNvSpPr/>
          <p:nvPr/>
        </p:nvSpPr>
        <p:spPr>
          <a:xfrm>
            <a:off x="3727535" y="1905688"/>
            <a:ext cx="288524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R7</a:t>
            </a:r>
          </a:p>
        </p:txBody>
      </p:sp>
      <p:sp>
        <p:nvSpPr>
          <p:cNvPr id="1938" name="Shape 1938"/>
          <p:cNvSpPr/>
          <p:nvPr/>
        </p:nvSpPr>
        <p:spPr>
          <a:xfrm>
            <a:off x="4016057" y="1905688"/>
            <a:ext cx="288524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R6</a:t>
            </a:r>
          </a:p>
        </p:txBody>
      </p:sp>
      <p:sp>
        <p:nvSpPr>
          <p:cNvPr id="1939" name="Shape 1939"/>
          <p:cNvSpPr/>
          <p:nvPr/>
        </p:nvSpPr>
        <p:spPr>
          <a:xfrm>
            <a:off x="4310157" y="1905688"/>
            <a:ext cx="288524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R5</a:t>
            </a:r>
          </a:p>
        </p:txBody>
      </p:sp>
      <p:sp>
        <p:nvSpPr>
          <p:cNvPr id="1940" name="Shape 1940"/>
          <p:cNvSpPr/>
          <p:nvPr/>
        </p:nvSpPr>
        <p:spPr>
          <a:xfrm>
            <a:off x="4577639" y="1905688"/>
            <a:ext cx="288524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R4</a:t>
            </a:r>
          </a:p>
        </p:txBody>
      </p:sp>
      <p:sp>
        <p:nvSpPr>
          <p:cNvPr id="1941" name="Shape 1941"/>
          <p:cNvSpPr/>
          <p:nvPr/>
        </p:nvSpPr>
        <p:spPr>
          <a:xfrm>
            <a:off x="4860642" y="1905688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R3</a:t>
            </a:r>
          </a:p>
        </p:txBody>
      </p:sp>
      <p:sp>
        <p:nvSpPr>
          <p:cNvPr id="1942" name="Shape 1942"/>
          <p:cNvSpPr/>
          <p:nvPr/>
        </p:nvSpPr>
        <p:spPr>
          <a:xfrm>
            <a:off x="5136066" y="1905688"/>
            <a:ext cx="288524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R2</a:t>
            </a:r>
          </a:p>
        </p:txBody>
      </p:sp>
      <p:sp>
        <p:nvSpPr>
          <p:cNvPr id="1943" name="Shape 1943"/>
          <p:cNvSpPr/>
          <p:nvPr/>
        </p:nvSpPr>
        <p:spPr>
          <a:xfrm>
            <a:off x="5433244" y="1905688"/>
            <a:ext cx="288524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R1</a:t>
            </a:r>
          </a:p>
        </p:txBody>
      </p:sp>
      <p:sp>
        <p:nvSpPr>
          <p:cNvPr id="1944" name="Shape 1944"/>
          <p:cNvSpPr/>
          <p:nvPr/>
        </p:nvSpPr>
        <p:spPr>
          <a:xfrm>
            <a:off x="5712285" y="1905688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R0</a:t>
            </a:r>
          </a:p>
        </p:txBody>
      </p:sp>
      <p:sp>
        <p:nvSpPr>
          <p:cNvPr id="1945" name="Shape 1945"/>
          <p:cNvSpPr/>
          <p:nvPr/>
        </p:nvSpPr>
        <p:spPr>
          <a:xfrm rot="10800000">
            <a:off x="917673" y="1801035"/>
            <a:ext cx="293115" cy="359042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1946" name="Shape 1946"/>
          <p:cNvSpPr/>
          <p:nvPr/>
        </p:nvSpPr>
        <p:spPr>
          <a:xfrm>
            <a:off x="934307" y="1911747"/>
            <a:ext cx="288524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SP</a:t>
            </a:r>
          </a:p>
        </p:txBody>
      </p:sp>
      <p:sp>
        <p:nvSpPr>
          <p:cNvPr id="1947" name="Shape 1947"/>
          <p:cNvSpPr/>
          <p:nvPr/>
        </p:nvSpPr>
        <p:spPr>
          <a:xfrm>
            <a:off x="2973307" y="2530750"/>
            <a:ext cx="2596142" cy="1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48" name="Shape 1948"/>
          <p:cNvSpPr/>
          <p:nvPr/>
        </p:nvSpPr>
        <p:spPr>
          <a:xfrm>
            <a:off x="2866700" y="2587578"/>
            <a:ext cx="2441948" cy="1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49" name="Shape 1949"/>
          <p:cNvSpPr/>
          <p:nvPr/>
        </p:nvSpPr>
        <p:spPr>
          <a:xfrm>
            <a:off x="4022780" y="3000247"/>
            <a:ext cx="1" cy="882306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50" name="Shape 1950"/>
          <p:cNvSpPr/>
          <p:nvPr/>
        </p:nvSpPr>
        <p:spPr>
          <a:xfrm>
            <a:off x="3718379" y="3000247"/>
            <a:ext cx="302333" cy="24901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200">
                <a:uFill>
                  <a:solidFill/>
                </a:uFill>
              </a:rPr>
              <a:t>Rd</a:t>
            </a:r>
          </a:p>
        </p:txBody>
      </p:sp>
      <p:sp>
        <p:nvSpPr>
          <p:cNvPr id="1951" name="Shape 1951"/>
          <p:cNvSpPr/>
          <p:nvPr/>
        </p:nvSpPr>
        <p:spPr>
          <a:xfrm>
            <a:off x="4309315" y="2960070"/>
            <a:ext cx="2794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DI</a:t>
            </a:r>
          </a:p>
        </p:txBody>
      </p:sp>
      <p:sp>
        <p:nvSpPr>
          <p:cNvPr id="1952" name="Shape 1952"/>
          <p:cNvSpPr/>
          <p:nvPr/>
        </p:nvSpPr>
        <p:spPr>
          <a:xfrm>
            <a:off x="4288001" y="3000247"/>
            <a:ext cx="1" cy="362998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53" name="Shape 1953"/>
          <p:cNvSpPr/>
          <p:nvPr/>
        </p:nvSpPr>
        <p:spPr>
          <a:xfrm>
            <a:off x="2591526" y="2994936"/>
            <a:ext cx="1" cy="892929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54" name="Shape 1954"/>
          <p:cNvSpPr/>
          <p:nvPr/>
        </p:nvSpPr>
        <p:spPr>
          <a:xfrm>
            <a:off x="2287125" y="2994936"/>
            <a:ext cx="302333" cy="24901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200">
                <a:uFill>
                  <a:solidFill/>
                </a:uFill>
              </a:rPr>
              <a:t>Rs</a:t>
            </a:r>
          </a:p>
        </p:txBody>
      </p:sp>
      <p:sp>
        <p:nvSpPr>
          <p:cNvPr id="1955" name="Shape 1955"/>
          <p:cNvSpPr/>
          <p:nvPr/>
        </p:nvSpPr>
        <p:spPr>
          <a:xfrm>
            <a:off x="2906109" y="2960070"/>
            <a:ext cx="502706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Rb/SP</a:t>
            </a:r>
          </a:p>
        </p:txBody>
      </p:sp>
      <p:sp>
        <p:nvSpPr>
          <p:cNvPr id="1956" name="Shape 1956"/>
          <p:cNvSpPr/>
          <p:nvPr/>
        </p:nvSpPr>
        <p:spPr>
          <a:xfrm>
            <a:off x="2856748" y="2994936"/>
            <a:ext cx="1" cy="584201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57" name="Shape 1957"/>
          <p:cNvSpPr/>
          <p:nvPr/>
        </p:nvSpPr>
        <p:spPr>
          <a:xfrm>
            <a:off x="6346384" y="3455369"/>
            <a:ext cx="22442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A</a:t>
            </a:r>
          </a:p>
        </p:txBody>
      </p:sp>
      <p:sp>
        <p:nvSpPr>
          <p:cNvPr id="1958" name="Shape 1958"/>
          <p:cNvSpPr/>
          <p:nvPr/>
        </p:nvSpPr>
        <p:spPr>
          <a:xfrm>
            <a:off x="4273005" y="3355509"/>
            <a:ext cx="2034007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59" name="Shape 1959"/>
          <p:cNvSpPr/>
          <p:nvPr/>
        </p:nvSpPr>
        <p:spPr>
          <a:xfrm>
            <a:off x="6346384" y="3201194"/>
            <a:ext cx="2794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DI</a:t>
            </a:r>
          </a:p>
        </p:txBody>
      </p:sp>
      <p:sp>
        <p:nvSpPr>
          <p:cNvPr id="1960" name="Shape 1960"/>
          <p:cNvSpPr/>
          <p:nvPr/>
        </p:nvSpPr>
        <p:spPr>
          <a:xfrm>
            <a:off x="2856748" y="3575310"/>
            <a:ext cx="3459093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61" name="Shape 1961"/>
          <p:cNvSpPr/>
          <p:nvPr/>
        </p:nvSpPr>
        <p:spPr>
          <a:xfrm>
            <a:off x="2372628" y="2508295"/>
            <a:ext cx="1" cy="205601"/>
          </a:xfrm>
          <a:prstGeom prst="line">
            <a:avLst/>
          </a:prstGeom>
          <a:ln w="127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62" name="Shape 1962"/>
          <p:cNvSpPr/>
          <p:nvPr/>
        </p:nvSpPr>
        <p:spPr>
          <a:xfrm flipV="1">
            <a:off x="3073405" y="2469574"/>
            <a:ext cx="2763921" cy="1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63" name="Shape 1963"/>
          <p:cNvSpPr/>
          <p:nvPr/>
        </p:nvSpPr>
        <p:spPr>
          <a:xfrm>
            <a:off x="4449015" y="2460578"/>
            <a:ext cx="1" cy="247651"/>
          </a:xfrm>
          <a:prstGeom prst="line">
            <a:avLst/>
          </a:prstGeom>
          <a:ln w="127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64" name="Shape 1964"/>
          <p:cNvSpPr/>
          <p:nvPr/>
        </p:nvSpPr>
        <p:spPr>
          <a:xfrm>
            <a:off x="4347837" y="2528576"/>
            <a:ext cx="1" cy="178490"/>
          </a:xfrm>
          <a:prstGeom prst="line">
            <a:avLst/>
          </a:prstGeom>
          <a:ln w="127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65" name="Shape 1965"/>
          <p:cNvSpPr/>
          <p:nvPr/>
        </p:nvSpPr>
        <p:spPr>
          <a:xfrm>
            <a:off x="4252327" y="2583603"/>
            <a:ext cx="1" cy="121921"/>
          </a:xfrm>
          <a:prstGeom prst="line">
            <a:avLst/>
          </a:prstGeom>
          <a:ln w="127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66" name="Shape 1966"/>
          <p:cNvSpPr/>
          <p:nvPr/>
        </p:nvSpPr>
        <p:spPr>
          <a:xfrm>
            <a:off x="3071065" y="2472478"/>
            <a:ext cx="1" cy="247651"/>
          </a:xfrm>
          <a:prstGeom prst="line">
            <a:avLst/>
          </a:prstGeom>
          <a:ln w="127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67" name="Shape 1967"/>
          <p:cNvSpPr/>
          <p:nvPr/>
        </p:nvSpPr>
        <p:spPr>
          <a:xfrm>
            <a:off x="2969887" y="2540476"/>
            <a:ext cx="1" cy="178490"/>
          </a:xfrm>
          <a:prstGeom prst="line">
            <a:avLst/>
          </a:prstGeom>
          <a:ln w="127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68" name="Shape 1968"/>
          <p:cNvSpPr/>
          <p:nvPr/>
        </p:nvSpPr>
        <p:spPr>
          <a:xfrm>
            <a:off x="2874377" y="2595503"/>
            <a:ext cx="1" cy="121921"/>
          </a:xfrm>
          <a:prstGeom prst="line">
            <a:avLst/>
          </a:prstGeom>
          <a:ln w="127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69" name="Shape 1969"/>
          <p:cNvSpPr/>
          <p:nvPr/>
        </p:nvSpPr>
        <p:spPr>
          <a:xfrm>
            <a:off x="1826374" y="2339813"/>
            <a:ext cx="2053235" cy="1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70" name="Shape 1970"/>
          <p:cNvSpPr/>
          <p:nvPr/>
        </p:nvSpPr>
        <p:spPr>
          <a:xfrm>
            <a:off x="2087174" y="2396641"/>
            <a:ext cx="1873528" cy="1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71" name="Shape 1971"/>
          <p:cNvSpPr/>
          <p:nvPr/>
        </p:nvSpPr>
        <p:spPr>
          <a:xfrm>
            <a:off x="1552569" y="2278637"/>
            <a:ext cx="2227238" cy="1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72" name="Shape 1972"/>
          <p:cNvSpPr/>
          <p:nvPr/>
        </p:nvSpPr>
        <p:spPr>
          <a:xfrm>
            <a:off x="1060312" y="2500162"/>
            <a:ext cx="1317747" cy="1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73" name="Shape 1973"/>
          <p:cNvSpPr/>
          <p:nvPr/>
        </p:nvSpPr>
        <p:spPr>
          <a:xfrm>
            <a:off x="3966739" y="2404751"/>
            <a:ext cx="1" cy="300807"/>
          </a:xfrm>
          <a:prstGeom prst="line">
            <a:avLst/>
          </a:prstGeom>
          <a:ln w="127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74" name="Shape 1974"/>
          <p:cNvSpPr/>
          <p:nvPr/>
        </p:nvSpPr>
        <p:spPr>
          <a:xfrm>
            <a:off x="2629586" y="2399431"/>
            <a:ext cx="1" cy="311447"/>
          </a:xfrm>
          <a:prstGeom prst="line">
            <a:avLst/>
          </a:prstGeom>
          <a:ln w="127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75" name="Shape 1975"/>
          <p:cNvSpPr/>
          <p:nvPr/>
        </p:nvSpPr>
        <p:spPr>
          <a:xfrm>
            <a:off x="2538953" y="2344439"/>
            <a:ext cx="1" cy="368274"/>
          </a:xfrm>
          <a:prstGeom prst="line">
            <a:avLst/>
          </a:prstGeom>
          <a:ln w="127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76" name="Shape 1976"/>
          <p:cNvSpPr/>
          <p:nvPr/>
        </p:nvSpPr>
        <p:spPr>
          <a:xfrm>
            <a:off x="3877130" y="2333345"/>
            <a:ext cx="1" cy="368275"/>
          </a:xfrm>
          <a:prstGeom prst="line">
            <a:avLst/>
          </a:prstGeom>
          <a:ln w="127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77" name="Shape 1977"/>
          <p:cNvSpPr/>
          <p:nvPr/>
        </p:nvSpPr>
        <p:spPr>
          <a:xfrm>
            <a:off x="2456657" y="2275584"/>
            <a:ext cx="1" cy="435653"/>
          </a:xfrm>
          <a:prstGeom prst="line">
            <a:avLst/>
          </a:prstGeom>
          <a:ln w="127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78" name="Shape 1978"/>
          <p:cNvSpPr/>
          <p:nvPr/>
        </p:nvSpPr>
        <p:spPr>
          <a:xfrm>
            <a:off x="3782042" y="2275584"/>
            <a:ext cx="1" cy="435653"/>
          </a:xfrm>
          <a:prstGeom prst="line">
            <a:avLst/>
          </a:prstGeom>
          <a:ln w="127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79" name="Shape 1979"/>
          <p:cNvSpPr/>
          <p:nvPr/>
        </p:nvSpPr>
        <p:spPr>
          <a:xfrm>
            <a:off x="3744139" y="2723036"/>
            <a:ext cx="828021" cy="2793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5348" y="21588"/>
                </a:lnTo>
                <a:lnTo>
                  <a:pt x="16116" y="21600"/>
                </a:lnTo>
                <a:lnTo>
                  <a:pt x="21600" y="2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980" name="Shape 1980"/>
          <p:cNvSpPr/>
          <p:nvPr/>
        </p:nvSpPr>
        <p:spPr>
          <a:xfrm>
            <a:off x="3448110" y="519277"/>
            <a:ext cx="1" cy="460414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81" name="Shape 1981"/>
          <p:cNvSpPr/>
          <p:nvPr/>
        </p:nvSpPr>
        <p:spPr>
          <a:xfrm>
            <a:off x="2480201" y="632564"/>
            <a:ext cx="1" cy="34290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82" name="Shape 1982"/>
          <p:cNvSpPr/>
          <p:nvPr/>
        </p:nvSpPr>
        <p:spPr>
          <a:xfrm>
            <a:off x="6339986" y="616595"/>
            <a:ext cx="374043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DO</a:t>
            </a:r>
          </a:p>
        </p:txBody>
      </p:sp>
      <p:sp>
        <p:nvSpPr>
          <p:cNvPr id="1983" name="Shape 1983"/>
          <p:cNvSpPr/>
          <p:nvPr/>
        </p:nvSpPr>
        <p:spPr>
          <a:xfrm>
            <a:off x="3785704" y="766783"/>
            <a:ext cx="1" cy="216590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84" name="Shape 1984"/>
          <p:cNvSpPr/>
          <p:nvPr/>
        </p:nvSpPr>
        <p:spPr>
          <a:xfrm>
            <a:off x="2492478" y="1497795"/>
            <a:ext cx="1568848" cy="1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85" name="Shape 1985"/>
          <p:cNvSpPr/>
          <p:nvPr/>
        </p:nvSpPr>
        <p:spPr>
          <a:xfrm flipV="1">
            <a:off x="2482704" y="1218898"/>
            <a:ext cx="1" cy="583497"/>
          </a:xfrm>
          <a:prstGeom prst="line">
            <a:avLst/>
          </a:prstGeom>
          <a:ln w="12700">
            <a:solidFill>
              <a:srgbClr val="DE6A1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86" name="Shape 1986"/>
          <p:cNvSpPr/>
          <p:nvPr/>
        </p:nvSpPr>
        <p:spPr>
          <a:xfrm flipV="1">
            <a:off x="4062635" y="1241006"/>
            <a:ext cx="1" cy="247652"/>
          </a:xfrm>
          <a:prstGeom prst="line">
            <a:avLst/>
          </a:prstGeom>
          <a:ln w="127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87" name="Shape 1987"/>
          <p:cNvSpPr/>
          <p:nvPr/>
        </p:nvSpPr>
        <p:spPr>
          <a:xfrm flipH="1" flipV="1">
            <a:off x="458394" y="1102823"/>
            <a:ext cx="1481155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88" name="Shape 1988"/>
          <p:cNvSpPr/>
          <p:nvPr/>
        </p:nvSpPr>
        <p:spPr>
          <a:xfrm rot="10800000">
            <a:off x="1530160" y="987420"/>
            <a:ext cx="3261647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5348" y="21588"/>
                </a:lnTo>
                <a:lnTo>
                  <a:pt x="16116" y="21600"/>
                </a:lnTo>
                <a:lnTo>
                  <a:pt x="21600" y="2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989" name="Shape 1989"/>
          <p:cNvSpPr/>
          <p:nvPr/>
        </p:nvSpPr>
        <p:spPr>
          <a:xfrm flipH="1" flipV="1">
            <a:off x="395765" y="2931603"/>
            <a:ext cx="3470260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90" name="Shape 1990"/>
          <p:cNvSpPr/>
          <p:nvPr/>
        </p:nvSpPr>
        <p:spPr>
          <a:xfrm flipH="1" flipV="1">
            <a:off x="486179" y="2855289"/>
            <a:ext cx="1881900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91" name="Shape 1991"/>
          <p:cNvSpPr/>
          <p:nvPr/>
        </p:nvSpPr>
        <p:spPr>
          <a:xfrm>
            <a:off x="2305805" y="2723036"/>
            <a:ext cx="828021" cy="2793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5348" y="21588"/>
                </a:lnTo>
                <a:lnTo>
                  <a:pt x="16116" y="21600"/>
                </a:lnTo>
                <a:lnTo>
                  <a:pt x="21600" y="2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992" name="Shape 1992"/>
          <p:cNvSpPr/>
          <p:nvPr/>
        </p:nvSpPr>
        <p:spPr>
          <a:xfrm>
            <a:off x="5987388" y="1873868"/>
            <a:ext cx="327733" cy="1"/>
          </a:xfrm>
          <a:prstGeom prst="line">
            <a:avLst/>
          </a:prstGeom>
          <a:ln w="12700">
            <a:solidFill>
              <a:srgbClr val="1A931F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93" name="Shape 1993"/>
          <p:cNvSpPr/>
          <p:nvPr/>
        </p:nvSpPr>
        <p:spPr>
          <a:xfrm flipH="1">
            <a:off x="641006" y="1978975"/>
            <a:ext cx="276933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94" name="Shape 1994"/>
          <p:cNvSpPr/>
          <p:nvPr/>
        </p:nvSpPr>
        <p:spPr>
          <a:xfrm>
            <a:off x="6343319" y="1727818"/>
            <a:ext cx="346472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Clk</a:t>
            </a:r>
          </a:p>
        </p:txBody>
      </p:sp>
      <p:sp>
        <p:nvSpPr>
          <p:cNvPr id="1995" name="Shape 1995"/>
          <p:cNvSpPr/>
          <p:nvPr/>
        </p:nvSpPr>
        <p:spPr>
          <a:xfrm flipH="1">
            <a:off x="461452" y="1114489"/>
            <a:ext cx="1" cy="249015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96" name="Shape 1996"/>
          <p:cNvSpPr/>
          <p:nvPr/>
        </p:nvSpPr>
        <p:spPr>
          <a:xfrm flipH="1">
            <a:off x="492207" y="2571902"/>
            <a:ext cx="1" cy="268242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97" name="Shape 1997"/>
          <p:cNvSpPr/>
          <p:nvPr/>
        </p:nvSpPr>
        <p:spPr>
          <a:xfrm flipH="1">
            <a:off x="405013" y="2563171"/>
            <a:ext cx="1" cy="368275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98" name="Shape 1998"/>
          <p:cNvSpPr/>
          <p:nvPr/>
        </p:nvSpPr>
        <p:spPr>
          <a:xfrm>
            <a:off x="640426" y="642998"/>
            <a:ext cx="1842538" cy="1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999" name="Shape 1999"/>
          <p:cNvSpPr/>
          <p:nvPr/>
        </p:nvSpPr>
        <p:spPr>
          <a:xfrm>
            <a:off x="3451789" y="534907"/>
            <a:ext cx="2856278" cy="1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00" name="Shape 2000"/>
          <p:cNvSpPr/>
          <p:nvPr/>
        </p:nvSpPr>
        <p:spPr>
          <a:xfrm>
            <a:off x="3773433" y="764456"/>
            <a:ext cx="2530849" cy="1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2" name="Testlauf_uP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23483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5" name="Shape 2005"/>
          <p:cNvSpPr/>
          <p:nvPr/>
        </p:nvSpPr>
        <p:spPr>
          <a:xfrm>
            <a:off x="650347" y="1202657"/>
            <a:ext cx="7834501" cy="2915050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06" name="Shape 2006"/>
          <p:cNvSpPr/>
          <p:nvPr/>
        </p:nvSpPr>
        <p:spPr>
          <a:xfrm>
            <a:off x="4676335" y="1369803"/>
            <a:ext cx="834072" cy="13704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07" name="Shape 2007"/>
          <p:cNvSpPr/>
          <p:nvPr/>
        </p:nvSpPr>
        <p:spPr>
          <a:xfrm>
            <a:off x="4748631" y="1367905"/>
            <a:ext cx="304725" cy="1364135"/>
          </a:xfrm>
          <a:prstGeom prst="rect">
            <a:avLst/>
          </a:prstGeom>
          <a:solidFill>
            <a:srgbClr val="51A7F9">
              <a:alpha val="41851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08" name="Shape 2008"/>
          <p:cNvSpPr/>
          <p:nvPr/>
        </p:nvSpPr>
        <p:spPr>
          <a:xfrm>
            <a:off x="5143698" y="1366543"/>
            <a:ext cx="304726" cy="1366860"/>
          </a:xfrm>
          <a:prstGeom prst="rect">
            <a:avLst/>
          </a:prstGeom>
          <a:solidFill>
            <a:srgbClr val="51A7F9">
              <a:alpha val="41791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09" name="Shape 2009"/>
          <p:cNvSpPr/>
          <p:nvPr/>
        </p:nvSpPr>
        <p:spPr>
          <a:xfrm>
            <a:off x="645156" y="3531703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Signalprozessor</a:t>
            </a:r>
          </a:p>
        </p:txBody>
      </p:sp>
      <p:sp>
        <p:nvSpPr>
          <p:cNvPr id="2010" name="Shape 2010"/>
          <p:cNvSpPr/>
          <p:nvPr/>
        </p:nvSpPr>
        <p:spPr>
          <a:xfrm>
            <a:off x="3790363" y="2289256"/>
            <a:ext cx="616148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Opcode, Reg.</a:t>
            </a:r>
          </a:p>
        </p:txBody>
      </p:sp>
      <p:sp>
        <p:nvSpPr>
          <p:cNvPr id="2011" name="Shape 2011"/>
          <p:cNvSpPr/>
          <p:nvPr/>
        </p:nvSpPr>
        <p:spPr>
          <a:xfrm>
            <a:off x="1658654" y="2182366"/>
            <a:ext cx="374043" cy="1"/>
          </a:xfrm>
          <a:prstGeom prst="line">
            <a:avLst/>
          </a:prstGeom>
          <a:ln w="25400">
            <a:solidFill>
              <a:srgbClr val="00882B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12" name="Shape 2012"/>
          <p:cNvSpPr/>
          <p:nvPr/>
        </p:nvSpPr>
        <p:spPr>
          <a:xfrm flipV="1">
            <a:off x="1654506" y="1596335"/>
            <a:ext cx="1588256" cy="1"/>
          </a:xfrm>
          <a:prstGeom prst="line">
            <a:avLst/>
          </a:prstGeom>
          <a:ln w="25400">
            <a:solidFill>
              <a:srgbClr val="00882B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015" name="Group 2015"/>
          <p:cNvGrpSpPr/>
          <p:nvPr/>
        </p:nvGrpSpPr>
        <p:grpSpPr>
          <a:xfrm>
            <a:off x="1914443" y="2055045"/>
            <a:ext cx="817763" cy="247651"/>
            <a:chOff x="0" y="0"/>
            <a:chExt cx="817761" cy="247650"/>
          </a:xfrm>
        </p:grpSpPr>
        <p:sp>
          <p:nvSpPr>
            <p:cNvPr id="2013" name="Shape 2013"/>
            <p:cNvSpPr/>
            <p:nvPr/>
          </p:nvSpPr>
          <p:spPr>
            <a:xfrm>
              <a:off x="4845" y="10353"/>
              <a:ext cx="812917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014" name="Shape 2014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PC</a:t>
              </a:r>
            </a:p>
          </p:txBody>
        </p:sp>
      </p:grpSp>
      <p:grpSp>
        <p:nvGrpSpPr>
          <p:cNvPr id="2020" name="Group 2020"/>
          <p:cNvGrpSpPr/>
          <p:nvPr/>
        </p:nvGrpSpPr>
        <p:grpSpPr>
          <a:xfrm>
            <a:off x="797151" y="1367503"/>
            <a:ext cx="843231" cy="1375085"/>
            <a:chOff x="0" y="0"/>
            <a:chExt cx="843229" cy="1375084"/>
          </a:xfrm>
        </p:grpSpPr>
        <p:sp>
          <p:nvSpPr>
            <p:cNvPr id="2016" name="Shape 2016"/>
            <p:cNvSpPr/>
            <p:nvPr/>
          </p:nvSpPr>
          <p:spPr>
            <a:xfrm>
              <a:off x="4579" y="0"/>
              <a:ext cx="834072" cy="13750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0" y="883432"/>
              <a:ext cx="843230" cy="48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29768">
                <a:defRPr sz="1800"/>
              </a:pPr>
              <a:r>
                <a:rPr sz="1316"/>
                <a:t>Programm-</a:t>
              </a:r>
              <a:endParaRPr sz="1316"/>
            </a:p>
            <a:p>
              <a:pPr lvl="0" defTabSz="429768">
                <a:defRPr sz="1800"/>
              </a:pPr>
              <a:r>
                <a:rPr sz="1316"/>
                <a:t>speicher</a:t>
              </a:r>
            </a:p>
          </p:txBody>
        </p:sp>
        <p:sp>
          <p:nvSpPr>
            <p:cNvPr id="2018" name="Shape 2018"/>
            <p:cNvSpPr/>
            <p:nvPr/>
          </p:nvSpPr>
          <p:spPr>
            <a:xfrm>
              <a:off x="543998" y="639311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2019" name="Shape 2019"/>
            <p:cNvSpPr/>
            <p:nvPr/>
          </p:nvSpPr>
          <p:spPr>
            <a:xfrm>
              <a:off x="469187" y="85165"/>
              <a:ext cx="37404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</p:grpSp>
      <p:sp>
        <p:nvSpPr>
          <p:cNvPr id="2021" name="Shape 2021"/>
          <p:cNvSpPr/>
          <p:nvPr/>
        </p:nvSpPr>
        <p:spPr>
          <a:xfrm>
            <a:off x="3263237" y="1372253"/>
            <a:ext cx="834073" cy="88782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22" name="Shape 2022"/>
          <p:cNvSpPr/>
          <p:nvPr/>
        </p:nvSpPr>
        <p:spPr>
          <a:xfrm>
            <a:off x="3249824" y="1606378"/>
            <a:ext cx="843231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IR &amp; Dekoder</a:t>
            </a:r>
          </a:p>
        </p:txBody>
      </p:sp>
      <p:sp>
        <p:nvSpPr>
          <p:cNvPr id="2023" name="Shape 2023"/>
          <p:cNvSpPr/>
          <p:nvPr/>
        </p:nvSpPr>
        <p:spPr>
          <a:xfrm>
            <a:off x="4661082" y="2109620"/>
            <a:ext cx="843231" cy="624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Register-Block</a:t>
            </a:r>
          </a:p>
        </p:txBody>
      </p:sp>
      <p:sp>
        <p:nvSpPr>
          <p:cNvPr id="2024" name="Shape 2024"/>
          <p:cNvSpPr/>
          <p:nvPr/>
        </p:nvSpPr>
        <p:spPr>
          <a:xfrm>
            <a:off x="2743532" y="2178870"/>
            <a:ext cx="520191" cy="1"/>
          </a:xfrm>
          <a:prstGeom prst="line">
            <a:avLst/>
          </a:prstGeom>
          <a:ln w="25400">
            <a:solidFill>
              <a:srgbClr val="00882B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25" name="Shape 2025"/>
          <p:cNvSpPr/>
          <p:nvPr/>
        </p:nvSpPr>
        <p:spPr>
          <a:xfrm>
            <a:off x="4542234" y="3322811"/>
            <a:ext cx="1079621" cy="35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26" name="Shape 2026"/>
          <p:cNvSpPr/>
          <p:nvPr/>
        </p:nvSpPr>
        <p:spPr>
          <a:xfrm>
            <a:off x="5323259" y="2741525"/>
            <a:ext cx="1" cy="58420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27" name="Shape 2027"/>
          <p:cNvSpPr/>
          <p:nvPr/>
        </p:nvSpPr>
        <p:spPr>
          <a:xfrm>
            <a:off x="4869129" y="2741525"/>
            <a:ext cx="1" cy="58420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28" name="Shape 2028"/>
          <p:cNvSpPr/>
          <p:nvPr/>
        </p:nvSpPr>
        <p:spPr>
          <a:xfrm flipH="1">
            <a:off x="4464056" y="2576604"/>
            <a:ext cx="224421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29" name="Shape 2029"/>
          <p:cNvSpPr/>
          <p:nvPr/>
        </p:nvSpPr>
        <p:spPr>
          <a:xfrm>
            <a:off x="5082508" y="3671210"/>
            <a:ext cx="1" cy="249016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033" name="Group 2033"/>
          <p:cNvGrpSpPr/>
          <p:nvPr/>
        </p:nvGrpSpPr>
        <p:grpSpPr>
          <a:xfrm flipH="1">
            <a:off x="5080485" y="2538934"/>
            <a:ext cx="718510" cy="1388512"/>
            <a:chOff x="0" y="0"/>
            <a:chExt cx="718508" cy="1388510"/>
          </a:xfrm>
        </p:grpSpPr>
        <p:sp>
          <p:nvSpPr>
            <p:cNvPr id="2030" name="Shape 2030"/>
            <p:cNvSpPr/>
            <p:nvPr/>
          </p:nvSpPr>
          <p:spPr>
            <a:xfrm>
              <a:off x="0" y="0"/>
              <a:ext cx="279401" cy="0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031" name="Shape 2031"/>
            <p:cNvSpPr/>
            <p:nvPr/>
          </p:nvSpPr>
          <p:spPr>
            <a:xfrm flipH="1">
              <a:off x="12699" y="725"/>
              <a:ext cx="1" cy="1387786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18717" y="1373114"/>
              <a:ext cx="699792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2034" name="Shape 2034"/>
          <p:cNvSpPr/>
          <p:nvPr/>
        </p:nvSpPr>
        <p:spPr>
          <a:xfrm>
            <a:off x="4660893" y="3377245"/>
            <a:ext cx="84323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MAC</a:t>
            </a:r>
          </a:p>
        </p:txBody>
      </p:sp>
      <p:sp>
        <p:nvSpPr>
          <p:cNvPr id="2035" name="Shape 2035"/>
          <p:cNvSpPr/>
          <p:nvPr/>
        </p:nvSpPr>
        <p:spPr>
          <a:xfrm>
            <a:off x="4108578" y="3497895"/>
            <a:ext cx="534114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038" name="Group 2038"/>
          <p:cNvGrpSpPr/>
          <p:nvPr/>
        </p:nvGrpSpPr>
        <p:grpSpPr>
          <a:xfrm>
            <a:off x="3256174" y="2598845"/>
            <a:ext cx="836881" cy="511551"/>
            <a:chOff x="0" y="0"/>
            <a:chExt cx="836879" cy="511549"/>
          </a:xfrm>
        </p:grpSpPr>
        <p:sp>
          <p:nvSpPr>
            <p:cNvPr id="2036" name="Shape 2036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Steuer-werk</a:t>
              </a:r>
            </a:p>
          </p:txBody>
        </p:sp>
      </p:grpSp>
      <p:sp>
        <p:nvSpPr>
          <p:cNvPr id="2039" name="Shape 2039"/>
          <p:cNvSpPr/>
          <p:nvPr/>
        </p:nvSpPr>
        <p:spPr>
          <a:xfrm>
            <a:off x="3824979" y="3106063"/>
            <a:ext cx="1" cy="26963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40" name="Shape 2040"/>
          <p:cNvSpPr/>
          <p:nvPr/>
        </p:nvSpPr>
        <p:spPr>
          <a:xfrm flipV="1">
            <a:off x="3785391" y="2265139"/>
            <a:ext cx="1" cy="362998"/>
          </a:xfrm>
          <a:prstGeom prst="line">
            <a:avLst/>
          </a:prstGeom>
          <a:ln w="254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41" name="Shape 2041"/>
          <p:cNvSpPr/>
          <p:nvPr/>
        </p:nvSpPr>
        <p:spPr>
          <a:xfrm>
            <a:off x="4547956" y="2818893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Rs</a:t>
            </a:r>
          </a:p>
        </p:txBody>
      </p:sp>
      <p:sp>
        <p:nvSpPr>
          <p:cNvPr id="2042" name="Shape 2042"/>
          <p:cNvSpPr/>
          <p:nvPr/>
        </p:nvSpPr>
        <p:spPr>
          <a:xfrm>
            <a:off x="5019974" y="2819772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2043" name="Shape 2043"/>
          <p:cNvSpPr/>
          <p:nvPr/>
        </p:nvSpPr>
        <p:spPr>
          <a:xfrm>
            <a:off x="4786622" y="3720865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2044" name="Shape 2044"/>
          <p:cNvSpPr/>
          <p:nvPr/>
        </p:nvSpPr>
        <p:spPr>
          <a:xfrm>
            <a:off x="2655090" y="2313298"/>
            <a:ext cx="1" cy="38980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45" name="Shape 2045"/>
          <p:cNvSpPr/>
          <p:nvPr/>
        </p:nvSpPr>
        <p:spPr>
          <a:xfrm>
            <a:off x="2655090" y="2720054"/>
            <a:ext cx="576050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46" name="Shape 2046"/>
          <p:cNvSpPr/>
          <p:nvPr/>
        </p:nvSpPr>
        <p:spPr>
          <a:xfrm>
            <a:off x="1915096" y="2404632"/>
            <a:ext cx="718510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increment</a:t>
            </a:r>
            <a:endParaRPr i="1" sz="1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/load</a:t>
            </a:r>
          </a:p>
        </p:txBody>
      </p:sp>
      <p:sp>
        <p:nvSpPr>
          <p:cNvPr id="2047" name="Shape 2047"/>
          <p:cNvSpPr/>
          <p:nvPr/>
        </p:nvSpPr>
        <p:spPr>
          <a:xfrm>
            <a:off x="4091167" y="2731679"/>
            <a:ext cx="37404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48" name="Shape 2048"/>
          <p:cNvSpPr/>
          <p:nvPr/>
        </p:nvSpPr>
        <p:spPr>
          <a:xfrm>
            <a:off x="4467976" y="2594420"/>
            <a:ext cx="1" cy="116632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49" name="Shape 2049"/>
          <p:cNvSpPr/>
          <p:nvPr/>
        </p:nvSpPr>
        <p:spPr>
          <a:xfrm>
            <a:off x="3548831" y="2277839"/>
            <a:ext cx="1" cy="341616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50" name="Shape 2050"/>
          <p:cNvSpPr/>
          <p:nvPr/>
        </p:nvSpPr>
        <p:spPr>
          <a:xfrm>
            <a:off x="4094339" y="3031517"/>
            <a:ext cx="58205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51" name="Shape 2051"/>
          <p:cNvSpPr/>
          <p:nvPr/>
        </p:nvSpPr>
        <p:spPr>
          <a:xfrm flipV="1">
            <a:off x="4657435" y="3052918"/>
            <a:ext cx="1" cy="269633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057" name="Group 2057"/>
          <p:cNvGrpSpPr/>
          <p:nvPr/>
        </p:nvGrpSpPr>
        <p:grpSpPr>
          <a:xfrm>
            <a:off x="3551697" y="3371362"/>
            <a:ext cx="546565" cy="471608"/>
            <a:chOff x="0" y="0"/>
            <a:chExt cx="546564" cy="471606"/>
          </a:xfrm>
        </p:grpSpPr>
        <p:sp>
          <p:nvSpPr>
            <p:cNvPr id="2052" name="Shape 2052"/>
            <p:cNvSpPr/>
            <p:nvPr/>
          </p:nvSpPr>
          <p:spPr>
            <a:xfrm>
              <a:off x="39074" y="9824"/>
              <a:ext cx="507491" cy="21536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053" name="Shape 2053"/>
            <p:cNvSpPr/>
            <p:nvPr/>
          </p:nvSpPr>
          <p:spPr>
            <a:xfrm>
              <a:off x="34476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PSR</a:t>
              </a:r>
            </a:p>
          </p:txBody>
        </p:sp>
        <p:sp>
          <p:nvSpPr>
            <p:cNvPr id="2054" name="Shape 2054"/>
            <p:cNvSpPr/>
            <p:nvPr/>
          </p:nvSpPr>
          <p:spPr>
            <a:xfrm>
              <a:off x="157852" y="234358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C</a:t>
              </a:r>
            </a:p>
          </p:txBody>
        </p:sp>
        <p:sp>
          <p:nvSpPr>
            <p:cNvPr id="2055" name="Shape 2055"/>
            <p:cNvSpPr/>
            <p:nvPr/>
          </p:nvSpPr>
          <p:spPr>
            <a:xfrm>
              <a:off x="0" y="236220"/>
              <a:ext cx="224421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Z</a:t>
              </a:r>
            </a:p>
          </p:txBody>
        </p:sp>
        <p:sp>
          <p:nvSpPr>
            <p:cNvPr id="2056" name="Shape 2056"/>
            <p:cNvSpPr/>
            <p:nvPr/>
          </p:nvSpPr>
          <p:spPr>
            <a:xfrm>
              <a:off x="316937" y="236592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I</a:t>
              </a:r>
            </a:p>
          </p:txBody>
        </p:sp>
      </p:grpSp>
      <p:sp>
        <p:nvSpPr>
          <p:cNvPr id="2058" name="Shape 2058"/>
          <p:cNvSpPr/>
          <p:nvPr/>
        </p:nvSpPr>
        <p:spPr>
          <a:xfrm>
            <a:off x="7478554" y="1368988"/>
            <a:ext cx="834072" cy="188724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59" name="Shape 2059"/>
          <p:cNvSpPr/>
          <p:nvPr/>
        </p:nvSpPr>
        <p:spPr>
          <a:xfrm>
            <a:off x="7454536" y="2344697"/>
            <a:ext cx="843231" cy="9005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>
              <a:defRPr sz="1800"/>
            </a:pPr>
            <a:r>
              <a:rPr sz="1400"/>
              <a:t>Special </a:t>
            </a:r>
            <a:endParaRPr sz="1400"/>
          </a:p>
          <a:p>
            <a:pPr lvl="0">
              <a:defRPr sz="1800"/>
            </a:pPr>
            <a:r>
              <a:rPr sz="1400"/>
              <a:t>Function Register</a:t>
            </a:r>
          </a:p>
        </p:txBody>
      </p:sp>
      <p:grpSp>
        <p:nvGrpSpPr>
          <p:cNvPr id="2062" name="Group 2062"/>
          <p:cNvGrpSpPr/>
          <p:nvPr/>
        </p:nvGrpSpPr>
        <p:grpSpPr>
          <a:xfrm>
            <a:off x="7810128" y="3480078"/>
            <a:ext cx="507491" cy="235014"/>
            <a:chOff x="0" y="0"/>
            <a:chExt cx="507489" cy="235013"/>
          </a:xfrm>
        </p:grpSpPr>
        <p:sp>
          <p:nvSpPr>
            <p:cNvPr id="2060" name="Shape 2060"/>
            <p:cNvSpPr/>
            <p:nvPr/>
          </p:nvSpPr>
          <p:spPr>
            <a:xfrm>
              <a:off x="0" y="19050"/>
              <a:ext cx="507490" cy="21536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061" name="Shape 2061"/>
            <p:cNvSpPr/>
            <p:nvPr/>
          </p:nvSpPr>
          <p:spPr>
            <a:xfrm>
              <a:off x="25990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IntR</a:t>
              </a:r>
            </a:p>
          </p:txBody>
        </p:sp>
      </p:grpSp>
      <p:sp>
        <p:nvSpPr>
          <p:cNvPr id="2063" name="Shape 2063"/>
          <p:cNvSpPr/>
          <p:nvPr/>
        </p:nvSpPr>
        <p:spPr>
          <a:xfrm>
            <a:off x="7567937" y="3622984"/>
            <a:ext cx="224421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64" name="Shape 2064"/>
          <p:cNvSpPr/>
          <p:nvPr/>
        </p:nvSpPr>
        <p:spPr>
          <a:xfrm>
            <a:off x="6736050" y="3517112"/>
            <a:ext cx="817762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Steuerwerk</a:t>
            </a:r>
          </a:p>
        </p:txBody>
      </p:sp>
      <p:sp>
        <p:nvSpPr>
          <p:cNvPr id="2065" name="Shape 2065"/>
          <p:cNvSpPr/>
          <p:nvPr/>
        </p:nvSpPr>
        <p:spPr>
          <a:xfrm>
            <a:off x="7478554" y="1498083"/>
            <a:ext cx="834072" cy="350296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66" name="Shape 2066"/>
          <p:cNvSpPr/>
          <p:nvPr/>
        </p:nvSpPr>
        <p:spPr>
          <a:xfrm>
            <a:off x="7454812" y="1506175"/>
            <a:ext cx="843231" cy="334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Ports</a:t>
            </a:r>
          </a:p>
        </p:txBody>
      </p:sp>
      <p:sp>
        <p:nvSpPr>
          <p:cNvPr id="2067" name="Shape 2067"/>
          <p:cNvSpPr/>
          <p:nvPr/>
        </p:nvSpPr>
        <p:spPr>
          <a:xfrm>
            <a:off x="7478554" y="2007854"/>
            <a:ext cx="834072" cy="350296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68" name="Shape 2068"/>
          <p:cNvSpPr/>
          <p:nvPr/>
        </p:nvSpPr>
        <p:spPr>
          <a:xfrm>
            <a:off x="7454536" y="2026018"/>
            <a:ext cx="843231" cy="334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Timer</a:t>
            </a:r>
          </a:p>
        </p:txBody>
      </p:sp>
      <p:sp>
        <p:nvSpPr>
          <p:cNvPr id="2069" name="Shape 2069"/>
          <p:cNvSpPr/>
          <p:nvPr/>
        </p:nvSpPr>
        <p:spPr>
          <a:xfrm flipH="1" flipV="1">
            <a:off x="5509453" y="1605911"/>
            <a:ext cx="1965247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70" name="Shape 2070"/>
          <p:cNvSpPr/>
          <p:nvPr/>
        </p:nvSpPr>
        <p:spPr>
          <a:xfrm flipH="1" flipV="1">
            <a:off x="5504338" y="1780862"/>
            <a:ext cx="1965246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71" name="Shape 2071"/>
          <p:cNvSpPr/>
          <p:nvPr/>
        </p:nvSpPr>
        <p:spPr>
          <a:xfrm flipH="1">
            <a:off x="8311146" y="1596823"/>
            <a:ext cx="507491" cy="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72" name="Shape 2072"/>
          <p:cNvSpPr/>
          <p:nvPr/>
        </p:nvSpPr>
        <p:spPr>
          <a:xfrm>
            <a:off x="8312567" y="1778158"/>
            <a:ext cx="507491" cy="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73" name="Shape 2073"/>
          <p:cNvSpPr/>
          <p:nvPr/>
        </p:nvSpPr>
        <p:spPr>
          <a:xfrm>
            <a:off x="8320796" y="3622984"/>
            <a:ext cx="507491" cy="1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74" name="Shape 2074"/>
          <p:cNvSpPr/>
          <p:nvPr/>
        </p:nvSpPr>
        <p:spPr>
          <a:xfrm>
            <a:off x="6460313" y="2618182"/>
            <a:ext cx="817763" cy="2117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Steuerwerk</a:t>
            </a:r>
          </a:p>
        </p:txBody>
      </p:sp>
      <p:sp>
        <p:nvSpPr>
          <p:cNvPr id="2075" name="Shape 2075"/>
          <p:cNvSpPr/>
          <p:nvPr/>
        </p:nvSpPr>
        <p:spPr>
          <a:xfrm flipH="1">
            <a:off x="7247052" y="2724055"/>
            <a:ext cx="224421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76" name="Shape 2076"/>
          <p:cNvSpPr/>
          <p:nvPr/>
        </p:nvSpPr>
        <p:spPr>
          <a:xfrm flipH="1">
            <a:off x="4109409" y="1606378"/>
            <a:ext cx="539566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77" name="Shape 2077"/>
          <p:cNvSpPr/>
          <p:nvPr/>
        </p:nvSpPr>
        <p:spPr>
          <a:xfrm>
            <a:off x="4122300" y="1404270"/>
            <a:ext cx="513785" cy="2117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K</a:t>
            </a:r>
          </a:p>
        </p:txBody>
      </p:sp>
    </p:spTree>
  </p:cSld>
  <p:clrMapOvr>
    <a:masterClrMapping/>
  </p:clrMapOvr>
  <p:transition spd="med" advClick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9" name="Shape 2079"/>
          <p:cNvSpPr/>
          <p:nvPr/>
        </p:nvSpPr>
        <p:spPr>
          <a:xfrm>
            <a:off x="1418460" y="1100999"/>
            <a:ext cx="6656732" cy="2266126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80" name="Shape 2080"/>
          <p:cNvSpPr/>
          <p:nvPr/>
        </p:nvSpPr>
        <p:spPr>
          <a:xfrm>
            <a:off x="4746826" y="3258121"/>
            <a:ext cx="1" cy="58420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81" name="Shape 2081"/>
          <p:cNvSpPr/>
          <p:nvPr/>
        </p:nvSpPr>
        <p:spPr>
          <a:xfrm>
            <a:off x="4429138" y="3381183"/>
            <a:ext cx="302333" cy="24901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200">
                <a:uFill>
                  <a:solidFill/>
                </a:uFill>
              </a:rPr>
              <a:t>Rs</a:t>
            </a:r>
          </a:p>
        </p:txBody>
      </p:sp>
      <p:sp>
        <p:nvSpPr>
          <p:cNvPr id="2082" name="Shape 2082"/>
          <p:cNvSpPr/>
          <p:nvPr/>
        </p:nvSpPr>
        <p:spPr>
          <a:xfrm>
            <a:off x="7552536" y="1979171"/>
            <a:ext cx="277547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Rs</a:t>
            </a:r>
          </a:p>
        </p:txBody>
      </p:sp>
      <p:sp>
        <p:nvSpPr>
          <p:cNvPr id="2083" name="Shape 2083"/>
          <p:cNvSpPr/>
          <p:nvPr/>
        </p:nvSpPr>
        <p:spPr>
          <a:xfrm>
            <a:off x="4332722" y="3011759"/>
            <a:ext cx="828021" cy="2793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5348" y="21588"/>
                </a:lnTo>
                <a:lnTo>
                  <a:pt x="16116" y="21600"/>
                </a:lnTo>
                <a:lnTo>
                  <a:pt x="21600" y="2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84" name="Shape 2084"/>
          <p:cNvSpPr/>
          <p:nvPr/>
        </p:nvSpPr>
        <p:spPr>
          <a:xfrm rot="10800000">
            <a:off x="7231512" y="2453529"/>
            <a:ext cx="261535" cy="359043"/>
          </a:xfrm>
          <a:prstGeom prst="rect">
            <a:avLst/>
          </a:prstGeom>
          <a:solidFill>
            <a:srgbClr val="51A7F9">
              <a:alpha val="41867"/>
            </a:srgbClr>
          </a:solidFill>
          <a:ln>
            <a:solidFill>
              <a:srgbClr val="000000">
                <a:alpha val="4186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085" name="Shape 2085"/>
          <p:cNvSpPr/>
          <p:nvPr/>
        </p:nvSpPr>
        <p:spPr>
          <a:xfrm rot="10800000">
            <a:off x="6921375" y="2452727"/>
            <a:ext cx="293115" cy="359043"/>
          </a:xfrm>
          <a:prstGeom prst="rect">
            <a:avLst/>
          </a:prstGeom>
          <a:solidFill>
            <a:srgbClr val="51A7F9">
              <a:alpha val="41867"/>
            </a:srgbClr>
          </a:solidFill>
          <a:ln>
            <a:solidFill>
              <a:srgbClr val="000000">
                <a:alpha val="4186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086" name="Shape 2086"/>
          <p:cNvSpPr/>
          <p:nvPr/>
        </p:nvSpPr>
        <p:spPr>
          <a:xfrm rot="10800000">
            <a:off x="6641851" y="2452727"/>
            <a:ext cx="293115" cy="359043"/>
          </a:xfrm>
          <a:prstGeom prst="rect">
            <a:avLst/>
          </a:prstGeom>
          <a:solidFill>
            <a:srgbClr val="51A7F9">
              <a:alpha val="41867"/>
            </a:srgbClr>
          </a:solidFill>
          <a:ln>
            <a:solidFill>
              <a:srgbClr val="000000">
                <a:alpha val="4186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087" name="Shape 2087"/>
          <p:cNvSpPr/>
          <p:nvPr/>
        </p:nvSpPr>
        <p:spPr>
          <a:xfrm rot="10800000">
            <a:off x="6357482" y="2453529"/>
            <a:ext cx="293115" cy="359043"/>
          </a:xfrm>
          <a:prstGeom prst="rect">
            <a:avLst/>
          </a:prstGeom>
          <a:solidFill>
            <a:srgbClr val="51A7F9">
              <a:alpha val="41867"/>
            </a:srgbClr>
          </a:solidFill>
          <a:ln>
            <a:solidFill>
              <a:srgbClr val="000000">
                <a:alpha val="4186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088" name="Shape 2088"/>
          <p:cNvSpPr/>
          <p:nvPr/>
        </p:nvSpPr>
        <p:spPr>
          <a:xfrm rot="10800000">
            <a:off x="6070270" y="2453128"/>
            <a:ext cx="293115" cy="359043"/>
          </a:xfrm>
          <a:prstGeom prst="rect">
            <a:avLst/>
          </a:prstGeom>
          <a:solidFill>
            <a:srgbClr val="51A7F9">
              <a:alpha val="41867"/>
            </a:srgbClr>
          </a:solidFill>
          <a:ln>
            <a:solidFill>
              <a:srgbClr val="000000">
                <a:alpha val="4186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089" name="Shape 2089"/>
          <p:cNvSpPr/>
          <p:nvPr/>
        </p:nvSpPr>
        <p:spPr>
          <a:xfrm rot="10800000">
            <a:off x="5790746" y="2453128"/>
            <a:ext cx="293115" cy="359043"/>
          </a:xfrm>
          <a:prstGeom prst="rect">
            <a:avLst/>
          </a:prstGeom>
          <a:solidFill>
            <a:srgbClr val="51A7F9">
              <a:alpha val="41867"/>
            </a:srgbClr>
          </a:solidFill>
          <a:ln>
            <a:solidFill>
              <a:srgbClr val="000000">
                <a:alpha val="4186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090" name="Shape 2090"/>
          <p:cNvSpPr/>
          <p:nvPr/>
        </p:nvSpPr>
        <p:spPr>
          <a:xfrm rot="10800000">
            <a:off x="5506377" y="2453930"/>
            <a:ext cx="293115" cy="359042"/>
          </a:xfrm>
          <a:prstGeom prst="rect">
            <a:avLst/>
          </a:prstGeom>
          <a:solidFill>
            <a:srgbClr val="51A7F9">
              <a:alpha val="41867"/>
            </a:srgbClr>
          </a:solidFill>
          <a:ln>
            <a:solidFill>
              <a:srgbClr val="000000">
                <a:alpha val="4186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091" name="Shape 2091"/>
          <p:cNvSpPr/>
          <p:nvPr/>
        </p:nvSpPr>
        <p:spPr>
          <a:xfrm rot="10800000">
            <a:off x="5219164" y="2452928"/>
            <a:ext cx="293115" cy="359042"/>
          </a:xfrm>
          <a:prstGeom prst="rect">
            <a:avLst/>
          </a:prstGeom>
          <a:solidFill>
            <a:srgbClr val="51A7F9">
              <a:alpha val="41867"/>
            </a:srgbClr>
          </a:solidFill>
          <a:ln>
            <a:solidFill>
              <a:srgbClr val="000000">
                <a:alpha val="4186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092" name="Shape 2092"/>
          <p:cNvSpPr/>
          <p:nvPr/>
        </p:nvSpPr>
        <p:spPr>
          <a:xfrm rot="10800000">
            <a:off x="4939641" y="2452928"/>
            <a:ext cx="264059" cy="359042"/>
          </a:xfrm>
          <a:prstGeom prst="rect">
            <a:avLst/>
          </a:prstGeom>
          <a:solidFill>
            <a:srgbClr val="51A7F9">
              <a:alpha val="41867"/>
            </a:srgbClr>
          </a:solidFill>
          <a:ln>
            <a:solidFill>
              <a:srgbClr val="000000">
                <a:alpha val="4186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093" name="Shape 2093"/>
          <p:cNvSpPr/>
          <p:nvPr/>
        </p:nvSpPr>
        <p:spPr>
          <a:xfrm rot="10800000">
            <a:off x="4654851" y="2453729"/>
            <a:ext cx="293115" cy="359043"/>
          </a:xfrm>
          <a:prstGeom prst="rect">
            <a:avLst/>
          </a:prstGeom>
          <a:solidFill>
            <a:srgbClr val="51A7F9">
              <a:alpha val="41867"/>
            </a:srgbClr>
          </a:solidFill>
          <a:ln>
            <a:solidFill>
              <a:srgbClr val="000000">
                <a:alpha val="4186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094" name="Shape 2094"/>
          <p:cNvSpPr/>
          <p:nvPr/>
        </p:nvSpPr>
        <p:spPr>
          <a:xfrm rot="10800000">
            <a:off x="4367639" y="2453329"/>
            <a:ext cx="293115" cy="359043"/>
          </a:xfrm>
          <a:prstGeom prst="rect">
            <a:avLst/>
          </a:prstGeom>
          <a:solidFill>
            <a:srgbClr val="51A7F9">
              <a:alpha val="41867"/>
            </a:srgbClr>
          </a:solidFill>
          <a:ln>
            <a:solidFill>
              <a:srgbClr val="000000">
                <a:alpha val="4186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095" name="Shape 2095"/>
          <p:cNvSpPr/>
          <p:nvPr/>
        </p:nvSpPr>
        <p:spPr>
          <a:xfrm rot="10800000">
            <a:off x="4088116" y="2453329"/>
            <a:ext cx="270130" cy="359043"/>
          </a:xfrm>
          <a:prstGeom prst="rect">
            <a:avLst/>
          </a:prstGeom>
          <a:solidFill>
            <a:srgbClr val="51A7F9">
              <a:alpha val="41867"/>
            </a:srgbClr>
          </a:solidFill>
          <a:ln>
            <a:solidFill>
              <a:srgbClr val="000000">
                <a:alpha val="4186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096" name="Shape 2096"/>
          <p:cNvSpPr/>
          <p:nvPr/>
        </p:nvSpPr>
        <p:spPr>
          <a:xfrm rot="10800000">
            <a:off x="3803326" y="2454130"/>
            <a:ext cx="293115" cy="359043"/>
          </a:xfrm>
          <a:prstGeom prst="rect">
            <a:avLst/>
          </a:prstGeom>
          <a:solidFill>
            <a:srgbClr val="51A7F9">
              <a:alpha val="41867"/>
            </a:srgbClr>
          </a:solidFill>
          <a:ln>
            <a:solidFill>
              <a:srgbClr val="000000">
                <a:alpha val="4186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097" name="Shape 2097"/>
          <p:cNvSpPr/>
          <p:nvPr/>
        </p:nvSpPr>
        <p:spPr>
          <a:xfrm rot="10800000">
            <a:off x="3518956" y="2452928"/>
            <a:ext cx="293115" cy="359042"/>
          </a:xfrm>
          <a:prstGeom prst="rect">
            <a:avLst/>
          </a:prstGeom>
          <a:solidFill>
            <a:srgbClr val="51A7F9">
              <a:alpha val="41867"/>
            </a:srgbClr>
          </a:solidFill>
          <a:ln>
            <a:solidFill>
              <a:srgbClr val="000000">
                <a:alpha val="4186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098" name="Shape 2098"/>
          <p:cNvSpPr/>
          <p:nvPr/>
        </p:nvSpPr>
        <p:spPr>
          <a:xfrm rot="10800000">
            <a:off x="3225931" y="2452928"/>
            <a:ext cx="293115" cy="359042"/>
          </a:xfrm>
          <a:prstGeom prst="rect">
            <a:avLst/>
          </a:prstGeom>
          <a:solidFill>
            <a:srgbClr val="51A7F9">
              <a:alpha val="41867"/>
            </a:srgbClr>
          </a:solidFill>
          <a:ln>
            <a:solidFill>
              <a:srgbClr val="000000">
                <a:alpha val="4186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099" name="Shape 2099"/>
          <p:cNvSpPr/>
          <p:nvPr/>
        </p:nvSpPr>
        <p:spPr>
          <a:xfrm rot="10800000">
            <a:off x="2941141" y="2453729"/>
            <a:ext cx="293115" cy="359043"/>
          </a:xfrm>
          <a:prstGeom prst="rect">
            <a:avLst/>
          </a:prstGeom>
          <a:solidFill>
            <a:srgbClr val="51A7F9">
              <a:alpha val="41867"/>
            </a:srgbClr>
          </a:solidFill>
          <a:ln>
            <a:solidFill>
              <a:srgbClr val="000000">
                <a:alpha val="4186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100" name="Shape 2100"/>
          <p:cNvSpPr/>
          <p:nvPr/>
        </p:nvSpPr>
        <p:spPr>
          <a:xfrm>
            <a:off x="2943437" y="2557982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R31</a:t>
            </a:r>
          </a:p>
        </p:txBody>
      </p:sp>
      <p:sp>
        <p:nvSpPr>
          <p:cNvPr id="2101" name="Shape 2101"/>
          <p:cNvSpPr/>
          <p:nvPr/>
        </p:nvSpPr>
        <p:spPr>
          <a:xfrm>
            <a:off x="3230268" y="2557982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R30</a:t>
            </a:r>
          </a:p>
        </p:txBody>
      </p:sp>
      <p:sp>
        <p:nvSpPr>
          <p:cNvPr id="2102" name="Shape 2102"/>
          <p:cNvSpPr/>
          <p:nvPr/>
        </p:nvSpPr>
        <p:spPr>
          <a:xfrm>
            <a:off x="3521252" y="2557982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R29</a:t>
            </a:r>
          </a:p>
        </p:txBody>
      </p:sp>
      <p:sp>
        <p:nvSpPr>
          <p:cNvPr id="2103" name="Shape 2103"/>
          <p:cNvSpPr/>
          <p:nvPr/>
        </p:nvSpPr>
        <p:spPr>
          <a:xfrm>
            <a:off x="7214928" y="2557982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R16</a:t>
            </a:r>
          </a:p>
        </p:txBody>
      </p:sp>
      <p:sp>
        <p:nvSpPr>
          <p:cNvPr id="2104" name="Shape 2104"/>
          <p:cNvSpPr/>
          <p:nvPr/>
        </p:nvSpPr>
        <p:spPr>
          <a:xfrm rot="10800000">
            <a:off x="7214049" y="1945033"/>
            <a:ext cx="278998" cy="359043"/>
          </a:xfrm>
          <a:prstGeom prst="rect">
            <a:avLst/>
          </a:prstGeom>
          <a:solidFill>
            <a:srgbClr val="51A7F9">
              <a:alpha val="41837"/>
            </a:srgbClr>
          </a:solidFill>
          <a:ln>
            <a:solidFill>
              <a:srgbClr val="000000">
                <a:alpha val="4183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105" name="Shape 2105"/>
          <p:cNvSpPr/>
          <p:nvPr/>
        </p:nvSpPr>
        <p:spPr>
          <a:xfrm rot="10800000">
            <a:off x="6921375" y="1944231"/>
            <a:ext cx="311907" cy="359043"/>
          </a:xfrm>
          <a:prstGeom prst="rect">
            <a:avLst/>
          </a:prstGeom>
          <a:solidFill>
            <a:srgbClr val="51A7F9">
              <a:alpha val="41837"/>
            </a:srgbClr>
          </a:solidFill>
          <a:ln>
            <a:solidFill>
              <a:srgbClr val="000000">
                <a:alpha val="4183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106" name="Shape 2106"/>
          <p:cNvSpPr/>
          <p:nvPr/>
        </p:nvSpPr>
        <p:spPr>
          <a:xfrm rot="10800000">
            <a:off x="6641851" y="1944231"/>
            <a:ext cx="293115" cy="359043"/>
          </a:xfrm>
          <a:prstGeom prst="rect">
            <a:avLst/>
          </a:prstGeom>
          <a:solidFill>
            <a:srgbClr val="51A7F9">
              <a:alpha val="41837"/>
            </a:srgbClr>
          </a:solidFill>
          <a:ln>
            <a:solidFill>
              <a:srgbClr val="000000">
                <a:alpha val="4183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107" name="Shape 2107"/>
          <p:cNvSpPr/>
          <p:nvPr/>
        </p:nvSpPr>
        <p:spPr>
          <a:xfrm rot="10800000">
            <a:off x="6357482" y="1945033"/>
            <a:ext cx="293115" cy="359043"/>
          </a:xfrm>
          <a:prstGeom prst="rect">
            <a:avLst/>
          </a:prstGeom>
          <a:solidFill>
            <a:srgbClr val="51A7F9">
              <a:alpha val="41837"/>
            </a:srgbClr>
          </a:solidFill>
          <a:ln>
            <a:solidFill>
              <a:srgbClr val="000000">
                <a:alpha val="4183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108" name="Shape 2108"/>
          <p:cNvSpPr/>
          <p:nvPr/>
        </p:nvSpPr>
        <p:spPr>
          <a:xfrm rot="10800000">
            <a:off x="6070270" y="1944633"/>
            <a:ext cx="293115" cy="359042"/>
          </a:xfrm>
          <a:prstGeom prst="rect">
            <a:avLst/>
          </a:prstGeom>
          <a:solidFill>
            <a:srgbClr val="51A7F9">
              <a:alpha val="41837"/>
            </a:srgbClr>
          </a:solidFill>
          <a:ln>
            <a:solidFill>
              <a:srgbClr val="000000">
                <a:alpha val="4183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109" name="Shape 2109"/>
          <p:cNvSpPr/>
          <p:nvPr/>
        </p:nvSpPr>
        <p:spPr>
          <a:xfrm rot="10800000">
            <a:off x="5790746" y="1944633"/>
            <a:ext cx="293115" cy="359042"/>
          </a:xfrm>
          <a:prstGeom prst="rect">
            <a:avLst/>
          </a:prstGeom>
          <a:solidFill>
            <a:srgbClr val="51A7F9">
              <a:alpha val="41837"/>
            </a:srgbClr>
          </a:solidFill>
          <a:ln>
            <a:solidFill>
              <a:srgbClr val="000000">
                <a:alpha val="4183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110" name="Shape 2110"/>
          <p:cNvSpPr/>
          <p:nvPr/>
        </p:nvSpPr>
        <p:spPr>
          <a:xfrm rot="10800000">
            <a:off x="5506377" y="1945434"/>
            <a:ext cx="293115" cy="359042"/>
          </a:xfrm>
          <a:prstGeom prst="rect">
            <a:avLst/>
          </a:prstGeom>
          <a:solidFill>
            <a:srgbClr val="51A7F9">
              <a:alpha val="41837"/>
            </a:srgbClr>
          </a:solidFill>
          <a:ln>
            <a:solidFill>
              <a:srgbClr val="000000">
                <a:alpha val="4183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111" name="Shape 2111"/>
          <p:cNvSpPr/>
          <p:nvPr/>
        </p:nvSpPr>
        <p:spPr>
          <a:xfrm rot="10800000">
            <a:off x="5219164" y="1944432"/>
            <a:ext cx="293115" cy="359043"/>
          </a:xfrm>
          <a:prstGeom prst="rect">
            <a:avLst/>
          </a:prstGeom>
          <a:solidFill>
            <a:srgbClr val="51A7F9">
              <a:alpha val="41837"/>
            </a:srgbClr>
          </a:solidFill>
          <a:ln>
            <a:solidFill>
              <a:srgbClr val="000000">
                <a:alpha val="4183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112" name="Shape 2112"/>
          <p:cNvSpPr/>
          <p:nvPr/>
        </p:nvSpPr>
        <p:spPr>
          <a:xfrm rot="10800000">
            <a:off x="4939641" y="1944432"/>
            <a:ext cx="293115" cy="359043"/>
          </a:xfrm>
          <a:prstGeom prst="rect">
            <a:avLst/>
          </a:prstGeom>
          <a:solidFill>
            <a:srgbClr val="51A7F9">
              <a:alpha val="41837"/>
            </a:srgbClr>
          </a:solidFill>
          <a:ln>
            <a:solidFill>
              <a:srgbClr val="000000">
                <a:alpha val="4183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113" name="Shape 2113"/>
          <p:cNvSpPr/>
          <p:nvPr/>
        </p:nvSpPr>
        <p:spPr>
          <a:xfrm rot="10800000">
            <a:off x="4654851" y="1945233"/>
            <a:ext cx="293115" cy="359043"/>
          </a:xfrm>
          <a:prstGeom prst="rect">
            <a:avLst/>
          </a:prstGeom>
          <a:solidFill>
            <a:srgbClr val="51A7F9">
              <a:alpha val="41837"/>
            </a:srgbClr>
          </a:solidFill>
          <a:ln>
            <a:solidFill>
              <a:srgbClr val="000000">
                <a:alpha val="4183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114" name="Shape 2114"/>
          <p:cNvSpPr/>
          <p:nvPr/>
        </p:nvSpPr>
        <p:spPr>
          <a:xfrm rot="10800000">
            <a:off x="4367639" y="1944833"/>
            <a:ext cx="293115" cy="359043"/>
          </a:xfrm>
          <a:prstGeom prst="rect">
            <a:avLst/>
          </a:prstGeom>
          <a:solidFill>
            <a:srgbClr val="51A7F9">
              <a:alpha val="41837"/>
            </a:srgbClr>
          </a:solidFill>
          <a:ln>
            <a:solidFill>
              <a:srgbClr val="000000">
                <a:alpha val="4183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115" name="Shape 2115"/>
          <p:cNvSpPr/>
          <p:nvPr/>
        </p:nvSpPr>
        <p:spPr>
          <a:xfrm rot="10800000">
            <a:off x="4088116" y="1944833"/>
            <a:ext cx="280345" cy="359043"/>
          </a:xfrm>
          <a:prstGeom prst="rect">
            <a:avLst/>
          </a:prstGeom>
          <a:solidFill>
            <a:srgbClr val="51A7F9">
              <a:alpha val="41837"/>
            </a:srgbClr>
          </a:solidFill>
          <a:ln>
            <a:solidFill>
              <a:srgbClr val="000000">
                <a:alpha val="4183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116" name="Shape 2116"/>
          <p:cNvSpPr/>
          <p:nvPr/>
        </p:nvSpPr>
        <p:spPr>
          <a:xfrm rot="10800000">
            <a:off x="3803326" y="1945634"/>
            <a:ext cx="293115" cy="359043"/>
          </a:xfrm>
          <a:prstGeom prst="rect">
            <a:avLst/>
          </a:prstGeom>
          <a:solidFill>
            <a:srgbClr val="51A7F9">
              <a:alpha val="41837"/>
            </a:srgbClr>
          </a:solidFill>
          <a:ln>
            <a:solidFill>
              <a:srgbClr val="000000">
                <a:alpha val="4183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117" name="Shape 2117"/>
          <p:cNvSpPr/>
          <p:nvPr/>
        </p:nvSpPr>
        <p:spPr>
          <a:xfrm rot="10800000">
            <a:off x="3518956" y="1944432"/>
            <a:ext cx="293115" cy="359043"/>
          </a:xfrm>
          <a:prstGeom prst="rect">
            <a:avLst/>
          </a:prstGeom>
          <a:solidFill>
            <a:srgbClr val="51A7F9">
              <a:alpha val="41837"/>
            </a:srgbClr>
          </a:solidFill>
          <a:ln>
            <a:solidFill>
              <a:srgbClr val="000000">
                <a:alpha val="4183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118" name="Shape 2118"/>
          <p:cNvSpPr/>
          <p:nvPr/>
        </p:nvSpPr>
        <p:spPr>
          <a:xfrm rot="10800000">
            <a:off x="3225931" y="1944432"/>
            <a:ext cx="293115" cy="359043"/>
          </a:xfrm>
          <a:prstGeom prst="rect">
            <a:avLst/>
          </a:prstGeom>
          <a:solidFill>
            <a:srgbClr val="51A7F9">
              <a:alpha val="41837"/>
            </a:srgbClr>
          </a:solidFill>
          <a:ln>
            <a:solidFill>
              <a:srgbClr val="000000">
                <a:alpha val="4183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119" name="Shape 2119"/>
          <p:cNvSpPr/>
          <p:nvPr/>
        </p:nvSpPr>
        <p:spPr>
          <a:xfrm rot="10800000">
            <a:off x="2941141" y="1945233"/>
            <a:ext cx="293115" cy="359043"/>
          </a:xfrm>
          <a:prstGeom prst="rect">
            <a:avLst/>
          </a:prstGeom>
          <a:solidFill>
            <a:srgbClr val="51A7F9">
              <a:alpha val="41837"/>
            </a:srgbClr>
          </a:solidFill>
          <a:ln>
            <a:solidFill>
              <a:srgbClr val="000000">
                <a:alpha val="41837"/>
              </a:srgbClr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marL="313972" indent="-313972" algn="l" defTabSz="1016000">
              <a:buClr>
                <a:srgbClr val="287EC1"/>
              </a:buClr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200">
                <a:uFill>
                  <a:solidFill/>
                </a:uFill>
              </a:rPr>
              <a:t>  </a:t>
            </a:r>
          </a:p>
        </p:txBody>
      </p:sp>
      <p:sp>
        <p:nvSpPr>
          <p:cNvPr id="2120" name="Shape 2120"/>
          <p:cNvSpPr/>
          <p:nvPr/>
        </p:nvSpPr>
        <p:spPr>
          <a:xfrm>
            <a:off x="2943437" y="2049486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538479">
              <a:buClr>
                <a:srgbClr val="000000"/>
              </a:buClr>
              <a:defRPr sz="106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060">
                <a:uFill>
                  <a:solidFill/>
                </a:uFill>
              </a:rPr>
              <a:t> R15</a:t>
            </a:r>
          </a:p>
        </p:txBody>
      </p:sp>
      <p:sp>
        <p:nvSpPr>
          <p:cNvPr id="2121" name="Shape 2121"/>
          <p:cNvSpPr/>
          <p:nvPr/>
        </p:nvSpPr>
        <p:spPr>
          <a:xfrm>
            <a:off x="3230268" y="2049486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R14</a:t>
            </a:r>
          </a:p>
        </p:txBody>
      </p:sp>
      <p:sp>
        <p:nvSpPr>
          <p:cNvPr id="2122" name="Shape 2122"/>
          <p:cNvSpPr/>
          <p:nvPr/>
        </p:nvSpPr>
        <p:spPr>
          <a:xfrm>
            <a:off x="3521252" y="2049486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R13</a:t>
            </a:r>
          </a:p>
        </p:txBody>
      </p:sp>
      <p:sp>
        <p:nvSpPr>
          <p:cNvPr id="2123" name="Shape 2123"/>
          <p:cNvSpPr/>
          <p:nvPr/>
        </p:nvSpPr>
        <p:spPr>
          <a:xfrm>
            <a:off x="3812680" y="2049486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R12</a:t>
            </a:r>
          </a:p>
        </p:txBody>
      </p:sp>
      <p:sp>
        <p:nvSpPr>
          <p:cNvPr id="2124" name="Shape 2124"/>
          <p:cNvSpPr/>
          <p:nvPr/>
        </p:nvSpPr>
        <p:spPr>
          <a:xfrm>
            <a:off x="4101203" y="2049486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R11</a:t>
            </a:r>
          </a:p>
        </p:txBody>
      </p:sp>
      <p:sp>
        <p:nvSpPr>
          <p:cNvPr id="2125" name="Shape 2125"/>
          <p:cNvSpPr/>
          <p:nvPr/>
        </p:nvSpPr>
        <p:spPr>
          <a:xfrm>
            <a:off x="4394225" y="2053967"/>
            <a:ext cx="288524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R10</a:t>
            </a:r>
          </a:p>
        </p:txBody>
      </p:sp>
      <p:sp>
        <p:nvSpPr>
          <p:cNvPr id="2126" name="Shape 2126"/>
          <p:cNvSpPr/>
          <p:nvPr/>
        </p:nvSpPr>
        <p:spPr>
          <a:xfrm>
            <a:off x="4673205" y="2049486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R9</a:t>
            </a:r>
          </a:p>
        </p:txBody>
      </p:sp>
      <p:sp>
        <p:nvSpPr>
          <p:cNvPr id="2127" name="Shape 2127"/>
          <p:cNvSpPr/>
          <p:nvPr/>
        </p:nvSpPr>
        <p:spPr>
          <a:xfrm>
            <a:off x="4951838" y="2049486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R8</a:t>
            </a:r>
          </a:p>
        </p:txBody>
      </p:sp>
      <p:sp>
        <p:nvSpPr>
          <p:cNvPr id="2128" name="Shape 2128"/>
          <p:cNvSpPr/>
          <p:nvPr/>
        </p:nvSpPr>
        <p:spPr>
          <a:xfrm>
            <a:off x="5217479" y="2049486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R7</a:t>
            </a:r>
          </a:p>
        </p:txBody>
      </p:sp>
      <p:sp>
        <p:nvSpPr>
          <p:cNvPr id="2129" name="Shape 2129"/>
          <p:cNvSpPr/>
          <p:nvPr/>
        </p:nvSpPr>
        <p:spPr>
          <a:xfrm>
            <a:off x="5506001" y="2049486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R6</a:t>
            </a:r>
          </a:p>
        </p:txBody>
      </p:sp>
      <p:sp>
        <p:nvSpPr>
          <p:cNvPr id="2130" name="Shape 2130"/>
          <p:cNvSpPr/>
          <p:nvPr/>
        </p:nvSpPr>
        <p:spPr>
          <a:xfrm>
            <a:off x="5800101" y="2049486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R5</a:t>
            </a:r>
          </a:p>
        </p:txBody>
      </p:sp>
      <p:sp>
        <p:nvSpPr>
          <p:cNvPr id="2131" name="Shape 2131"/>
          <p:cNvSpPr/>
          <p:nvPr/>
        </p:nvSpPr>
        <p:spPr>
          <a:xfrm>
            <a:off x="6067583" y="2049486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R4</a:t>
            </a:r>
          </a:p>
        </p:txBody>
      </p:sp>
      <p:sp>
        <p:nvSpPr>
          <p:cNvPr id="2132" name="Shape 2132"/>
          <p:cNvSpPr/>
          <p:nvPr/>
        </p:nvSpPr>
        <p:spPr>
          <a:xfrm>
            <a:off x="6350586" y="2049486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R3</a:t>
            </a:r>
          </a:p>
        </p:txBody>
      </p:sp>
      <p:sp>
        <p:nvSpPr>
          <p:cNvPr id="2133" name="Shape 2133"/>
          <p:cNvSpPr/>
          <p:nvPr/>
        </p:nvSpPr>
        <p:spPr>
          <a:xfrm>
            <a:off x="6626010" y="2049486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R2</a:t>
            </a:r>
          </a:p>
        </p:txBody>
      </p:sp>
      <p:sp>
        <p:nvSpPr>
          <p:cNvPr id="2134" name="Shape 2134"/>
          <p:cNvSpPr/>
          <p:nvPr/>
        </p:nvSpPr>
        <p:spPr>
          <a:xfrm>
            <a:off x="6923188" y="2049486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R1</a:t>
            </a:r>
          </a:p>
        </p:txBody>
      </p:sp>
      <p:sp>
        <p:nvSpPr>
          <p:cNvPr id="2135" name="Shape 2135"/>
          <p:cNvSpPr/>
          <p:nvPr/>
        </p:nvSpPr>
        <p:spPr>
          <a:xfrm>
            <a:off x="7202228" y="2049486"/>
            <a:ext cx="288523" cy="15013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579119">
              <a:buClr>
                <a:srgbClr val="000000"/>
              </a:buClr>
              <a:defRPr sz="114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140">
                <a:uFill>
                  <a:solidFill/>
                </a:uFill>
              </a:rPr>
              <a:t>R0</a:t>
            </a:r>
          </a:p>
        </p:txBody>
      </p:sp>
      <p:sp>
        <p:nvSpPr>
          <p:cNvPr id="2136" name="Shape 2136"/>
          <p:cNvSpPr/>
          <p:nvPr/>
        </p:nvSpPr>
        <p:spPr>
          <a:xfrm>
            <a:off x="7542217" y="2485528"/>
            <a:ext cx="298185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Rd</a:t>
            </a:r>
          </a:p>
        </p:txBody>
      </p:sp>
      <p:sp>
        <p:nvSpPr>
          <p:cNvPr id="2137" name="Shape 2137"/>
          <p:cNvSpPr/>
          <p:nvPr/>
        </p:nvSpPr>
        <p:spPr>
          <a:xfrm>
            <a:off x="5652868" y="3256770"/>
            <a:ext cx="1" cy="58420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38" name="Shape 2138"/>
          <p:cNvSpPr/>
          <p:nvPr/>
        </p:nvSpPr>
        <p:spPr>
          <a:xfrm>
            <a:off x="5342134" y="3392609"/>
            <a:ext cx="302333" cy="24901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200">
                <a:uFill>
                  <a:solidFill/>
                </a:uFill>
              </a:rPr>
              <a:t>Rd</a:t>
            </a:r>
          </a:p>
        </p:txBody>
      </p:sp>
      <p:sp>
        <p:nvSpPr>
          <p:cNvPr id="2139" name="Shape 2139"/>
          <p:cNvSpPr/>
          <p:nvPr/>
        </p:nvSpPr>
        <p:spPr>
          <a:xfrm>
            <a:off x="5150610" y="848526"/>
            <a:ext cx="1" cy="58420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40" name="Shape 2140"/>
          <p:cNvSpPr/>
          <p:nvPr/>
        </p:nvSpPr>
        <p:spPr>
          <a:xfrm>
            <a:off x="4999444" y="558423"/>
            <a:ext cx="302333" cy="24901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200">
                <a:uFill>
                  <a:solidFill/>
                </a:uFill>
              </a:rPr>
              <a:t>Rd</a:t>
            </a:r>
          </a:p>
        </p:txBody>
      </p:sp>
      <p:sp>
        <p:nvSpPr>
          <p:cNvPr id="2141" name="Shape 2141"/>
          <p:cNvSpPr/>
          <p:nvPr/>
        </p:nvSpPr>
        <p:spPr>
          <a:xfrm flipH="1" rot="10800000">
            <a:off x="4426110" y="1440066"/>
            <a:ext cx="1466433" cy="2793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5348" y="21588"/>
                </a:lnTo>
                <a:lnTo>
                  <a:pt x="16116" y="21600"/>
                </a:lnTo>
                <a:lnTo>
                  <a:pt x="21600" y="2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142" name="Shape 2142"/>
          <p:cNvSpPr/>
          <p:nvPr/>
        </p:nvSpPr>
        <p:spPr>
          <a:xfrm>
            <a:off x="4889692" y="848526"/>
            <a:ext cx="1" cy="58420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43" name="Shape 2143"/>
          <p:cNvSpPr/>
          <p:nvPr/>
        </p:nvSpPr>
        <p:spPr>
          <a:xfrm>
            <a:off x="4738526" y="557204"/>
            <a:ext cx="302333" cy="24901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200">
                <a:uFill>
                  <a:solidFill/>
                </a:uFill>
              </a:rPr>
              <a:t>K</a:t>
            </a:r>
          </a:p>
        </p:txBody>
      </p:sp>
      <p:sp>
        <p:nvSpPr>
          <p:cNvPr id="2144" name="Shape 2144"/>
          <p:cNvSpPr/>
          <p:nvPr/>
        </p:nvSpPr>
        <p:spPr>
          <a:xfrm flipH="1">
            <a:off x="4938608" y="2631578"/>
            <a:ext cx="584201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45" name="Shape 2145"/>
          <p:cNvSpPr/>
          <p:nvPr/>
        </p:nvSpPr>
        <p:spPr>
          <a:xfrm>
            <a:off x="5534581" y="2507071"/>
            <a:ext cx="574259" cy="24901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200">
                <a:uFill>
                  <a:solidFill/>
                </a:uFill>
              </a:rPr>
              <a:t>Shift</a:t>
            </a:r>
          </a:p>
        </p:txBody>
      </p:sp>
      <p:sp>
        <p:nvSpPr>
          <p:cNvPr id="2146" name="Shape 2146"/>
          <p:cNvSpPr/>
          <p:nvPr/>
        </p:nvSpPr>
        <p:spPr>
          <a:xfrm>
            <a:off x="1629741" y="2525706"/>
            <a:ext cx="1051197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mac Offset: + 16</a:t>
            </a:r>
          </a:p>
        </p:txBody>
      </p:sp>
      <p:sp>
        <p:nvSpPr>
          <p:cNvPr id="2147" name="Shape 2147"/>
          <p:cNvSpPr/>
          <p:nvPr/>
        </p:nvSpPr>
        <p:spPr>
          <a:xfrm>
            <a:off x="1378572" y="1212678"/>
            <a:ext cx="998229" cy="5124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Register- Block</a:t>
            </a:r>
          </a:p>
        </p:txBody>
      </p:sp>
      <p:sp>
        <p:nvSpPr>
          <p:cNvPr id="2148" name="Shape 2148"/>
          <p:cNvSpPr/>
          <p:nvPr/>
        </p:nvSpPr>
        <p:spPr>
          <a:xfrm>
            <a:off x="5411528" y="850479"/>
            <a:ext cx="1" cy="58420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49" name="Shape 2149"/>
          <p:cNvSpPr/>
          <p:nvPr/>
        </p:nvSpPr>
        <p:spPr>
          <a:xfrm>
            <a:off x="5276259" y="558423"/>
            <a:ext cx="424967" cy="24901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200">
                <a:uFill>
                  <a:solidFill/>
                </a:uFill>
              </a:rPr>
              <a:t>SFR</a:t>
            </a:r>
          </a:p>
        </p:txBody>
      </p:sp>
      <p:sp>
        <p:nvSpPr>
          <p:cNvPr id="2150" name="Shape 2150"/>
          <p:cNvSpPr/>
          <p:nvPr/>
        </p:nvSpPr>
        <p:spPr>
          <a:xfrm>
            <a:off x="5936235" y="3256770"/>
            <a:ext cx="1" cy="58420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51" name="Shape 2151"/>
          <p:cNvSpPr/>
          <p:nvPr/>
        </p:nvSpPr>
        <p:spPr>
          <a:xfrm>
            <a:off x="5369380" y="3001600"/>
            <a:ext cx="828021" cy="2793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5348" y="21588"/>
                </a:lnTo>
                <a:lnTo>
                  <a:pt x="16116" y="21600"/>
                </a:lnTo>
                <a:lnTo>
                  <a:pt x="21600" y="2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152" name="Shape 2152"/>
          <p:cNvSpPr/>
          <p:nvPr/>
        </p:nvSpPr>
        <p:spPr>
          <a:xfrm>
            <a:off x="5944114" y="3391607"/>
            <a:ext cx="462093" cy="249015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200">
                <a:uFill>
                  <a:solidFill/>
                </a:uFill>
              </a:rPr>
              <a:t>SFR</a:t>
            </a:r>
          </a:p>
        </p:txBody>
      </p:sp>
    </p:spTree>
  </p:cSld>
  <p:clrMapOvr>
    <a:masterClrMapping/>
  </p:clrMapOvr>
  <p:transition spd="med" advClick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4" name="SP_Debugging_Mod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452119"/>
            <a:ext cx="10160001" cy="2969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8" name="Group 2158"/>
          <p:cNvGrpSpPr/>
          <p:nvPr/>
        </p:nvGrpSpPr>
        <p:grpSpPr>
          <a:xfrm>
            <a:off x="-1" y="-12700"/>
            <a:ext cx="10190482" cy="6667223"/>
            <a:chOff x="0" y="0"/>
            <a:chExt cx="10190480" cy="6667222"/>
          </a:xfrm>
        </p:grpSpPr>
        <p:pic>
          <p:nvPicPr>
            <p:cNvPr id="2156" name="SP_Schleife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0480" y="2730500"/>
              <a:ext cx="10160001" cy="393672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57" name="SP_Anlauf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0160000" cy="271033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 advClick="1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" name="Shape 2160"/>
          <p:cNvSpPr/>
          <p:nvPr/>
        </p:nvSpPr>
        <p:spPr>
          <a:xfrm>
            <a:off x="834017" y="264405"/>
            <a:ext cx="7749891" cy="3301763"/>
          </a:xfrm>
          <a:prstGeom prst="rect">
            <a:avLst/>
          </a:prstGeom>
          <a:solidFill>
            <a:srgbClr val="F5F1C9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161" name="Shape 2161"/>
          <p:cNvSpPr/>
          <p:nvPr/>
        </p:nvSpPr>
        <p:spPr>
          <a:xfrm>
            <a:off x="1946955" y="299880"/>
            <a:ext cx="5474731" cy="3233687"/>
          </a:xfrm>
          <a:prstGeom prst="rect">
            <a:avLst/>
          </a:prstGeom>
          <a:solidFill>
            <a:srgbClr val="A6AAA9">
              <a:alpha val="59776"/>
            </a:srgbClr>
          </a:solidFill>
          <a:ln w="12700">
            <a:solidFill>
              <a:srgbClr val="006D8F">
                <a:alpha val="59776"/>
              </a:srgbClr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162" name="Shape 2162"/>
          <p:cNvSpPr/>
          <p:nvPr/>
        </p:nvSpPr>
        <p:spPr>
          <a:xfrm>
            <a:off x="4705949" y="325687"/>
            <a:ext cx="2690336" cy="3194330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163" name="Shape 2163"/>
          <p:cNvSpPr/>
          <p:nvPr/>
        </p:nvSpPr>
        <p:spPr>
          <a:xfrm>
            <a:off x="1972575" y="328897"/>
            <a:ext cx="2690336" cy="2649487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164" name="Shape 2164"/>
          <p:cNvSpPr/>
          <p:nvPr/>
        </p:nvSpPr>
        <p:spPr>
          <a:xfrm>
            <a:off x="4838894" y="496043"/>
            <a:ext cx="834073" cy="13704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165" name="Shape 2165"/>
          <p:cNvSpPr/>
          <p:nvPr/>
        </p:nvSpPr>
        <p:spPr>
          <a:xfrm>
            <a:off x="4911190" y="494145"/>
            <a:ext cx="304726" cy="1364135"/>
          </a:xfrm>
          <a:prstGeom prst="rect">
            <a:avLst/>
          </a:prstGeom>
          <a:solidFill>
            <a:srgbClr val="51A7F9">
              <a:alpha val="41851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166" name="Shape 2166"/>
          <p:cNvSpPr/>
          <p:nvPr/>
        </p:nvSpPr>
        <p:spPr>
          <a:xfrm>
            <a:off x="5306258" y="492783"/>
            <a:ext cx="304725" cy="1366860"/>
          </a:xfrm>
          <a:prstGeom prst="rect">
            <a:avLst/>
          </a:prstGeom>
          <a:solidFill>
            <a:srgbClr val="51A7F9">
              <a:alpha val="41791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167" name="Shape 2167"/>
          <p:cNvSpPr/>
          <p:nvPr/>
        </p:nvSpPr>
        <p:spPr>
          <a:xfrm>
            <a:off x="1617360" y="2427521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6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004D65"/>
                </a:solidFill>
              </a:rPr>
              <a:t>Steuerung</a:t>
            </a:r>
          </a:p>
        </p:txBody>
      </p:sp>
      <p:sp>
        <p:nvSpPr>
          <p:cNvPr id="2168" name="Shape 2168"/>
          <p:cNvSpPr/>
          <p:nvPr/>
        </p:nvSpPr>
        <p:spPr>
          <a:xfrm>
            <a:off x="3952923" y="1415496"/>
            <a:ext cx="616147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Opcode, Reg.</a:t>
            </a:r>
          </a:p>
        </p:txBody>
      </p:sp>
      <p:sp>
        <p:nvSpPr>
          <p:cNvPr id="2169" name="Shape 2169"/>
          <p:cNvSpPr/>
          <p:nvPr/>
        </p:nvSpPr>
        <p:spPr>
          <a:xfrm>
            <a:off x="1821214" y="1308606"/>
            <a:ext cx="374043" cy="1"/>
          </a:xfrm>
          <a:prstGeom prst="line">
            <a:avLst/>
          </a:prstGeom>
          <a:ln w="25400">
            <a:solidFill>
              <a:srgbClr val="00882B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70" name="Shape 2170"/>
          <p:cNvSpPr/>
          <p:nvPr/>
        </p:nvSpPr>
        <p:spPr>
          <a:xfrm flipV="1">
            <a:off x="1817066" y="722575"/>
            <a:ext cx="1588256" cy="1"/>
          </a:xfrm>
          <a:prstGeom prst="line">
            <a:avLst/>
          </a:prstGeom>
          <a:ln w="25400">
            <a:solidFill>
              <a:srgbClr val="00882B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173" name="Group 2173"/>
          <p:cNvGrpSpPr/>
          <p:nvPr/>
        </p:nvGrpSpPr>
        <p:grpSpPr>
          <a:xfrm>
            <a:off x="2077003" y="1181285"/>
            <a:ext cx="817763" cy="247651"/>
            <a:chOff x="0" y="0"/>
            <a:chExt cx="817761" cy="247650"/>
          </a:xfrm>
        </p:grpSpPr>
        <p:sp>
          <p:nvSpPr>
            <p:cNvPr id="2171" name="Shape 2171"/>
            <p:cNvSpPr/>
            <p:nvPr/>
          </p:nvSpPr>
          <p:spPr>
            <a:xfrm>
              <a:off x="4845" y="10353"/>
              <a:ext cx="812917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172" name="Shape 2172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PC</a:t>
              </a:r>
            </a:p>
          </p:txBody>
        </p:sp>
      </p:grpSp>
      <p:grpSp>
        <p:nvGrpSpPr>
          <p:cNvPr id="2178" name="Group 2178"/>
          <p:cNvGrpSpPr/>
          <p:nvPr/>
        </p:nvGrpSpPr>
        <p:grpSpPr>
          <a:xfrm>
            <a:off x="959711" y="493743"/>
            <a:ext cx="843231" cy="1375085"/>
            <a:chOff x="0" y="0"/>
            <a:chExt cx="843229" cy="1375084"/>
          </a:xfrm>
        </p:grpSpPr>
        <p:sp>
          <p:nvSpPr>
            <p:cNvPr id="2174" name="Shape 2174"/>
            <p:cNvSpPr/>
            <p:nvPr/>
          </p:nvSpPr>
          <p:spPr>
            <a:xfrm>
              <a:off x="4579" y="0"/>
              <a:ext cx="834072" cy="13750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175" name="Shape 2175"/>
            <p:cNvSpPr/>
            <p:nvPr/>
          </p:nvSpPr>
          <p:spPr>
            <a:xfrm>
              <a:off x="0" y="883432"/>
              <a:ext cx="843230" cy="48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29768">
                <a:defRPr sz="1800"/>
              </a:pPr>
              <a:r>
                <a:rPr sz="1316"/>
                <a:t>Programm-</a:t>
              </a:r>
              <a:endParaRPr sz="1316"/>
            </a:p>
            <a:p>
              <a:pPr lvl="0" defTabSz="429768">
                <a:defRPr sz="1800"/>
              </a:pPr>
              <a:r>
                <a:rPr sz="1316"/>
                <a:t>speicher</a:t>
              </a:r>
            </a:p>
          </p:txBody>
        </p:sp>
        <p:sp>
          <p:nvSpPr>
            <p:cNvPr id="2176" name="Shape 2176"/>
            <p:cNvSpPr/>
            <p:nvPr/>
          </p:nvSpPr>
          <p:spPr>
            <a:xfrm>
              <a:off x="543998" y="639311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2177" name="Shape 2177"/>
            <p:cNvSpPr/>
            <p:nvPr/>
          </p:nvSpPr>
          <p:spPr>
            <a:xfrm>
              <a:off x="469187" y="85165"/>
              <a:ext cx="37404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</p:grpSp>
      <p:sp>
        <p:nvSpPr>
          <p:cNvPr id="2179" name="Shape 2179"/>
          <p:cNvSpPr/>
          <p:nvPr/>
        </p:nvSpPr>
        <p:spPr>
          <a:xfrm>
            <a:off x="3425797" y="498493"/>
            <a:ext cx="834072" cy="88782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180" name="Shape 2180"/>
          <p:cNvSpPr/>
          <p:nvPr/>
        </p:nvSpPr>
        <p:spPr>
          <a:xfrm>
            <a:off x="3412384" y="732618"/>
            <a:ext cx="843231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IR &amp; Dekoder</a:t>
            </a:r>
          </a:p>
        </p:txBody>
      </p:sp>
      <p:sp>
        <p:nvSpPr>
          <p:cNvPr id="2181" name="Shape 2181"/>
          <p:cNvSpPr/>
          <p:nvPr/>
        </p:nvSpPr>
        <p:spPr>
          <a:xfrm>
            <a:off x="4823642" y="1235860"/>
            <a:ext cx="843231" cy="624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Register-Block 1</a:t>
            </a:r>
          </a:p>
        </p:txBody>
      </p:sp>
      <p:sp>
        <p:nvSpPr>
          <p:cNvPr id="2182" name="Shape 2182"/>
          <p:cNvSpPr/>
          <p:nvPr/>
        </p:nvSpPr>
        <p:spPr>
          <a:xfrm>
            <a:off x="2906092" y="1305110"/>
            <a:ext cx="520191" cy="1"/>
          </a:xfrm>
          <a:prstGeom prst="line">
            <a:avLst/>
          </a:prstGeom>
          <a:ln w="25400">
            <a:solidFill>
              <a:srgbClr val="00882B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83" name="Shape 2183"/>
          <p:cNvSpPr/>
          <p:nvPr/>
        </p:nvSpPr>
        <p:spPr>
          <a:xfrm>
            <a:off x="4704794" y="2449051"/>
            <a:ext cx="1079621" cy="35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184" name="Shape 2184"/>
          <p:cNvSpPr/>
          <p:nvPr/>
        </p:nvSpPr>
        <p:spPr>
          <a:xfrm>
            <a:off x="5485819" y="1867765"/>
            <a:ext cx="1" cy="58420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85" name="Shape 2185"/>
          <p:cNvSpPr/>
          <p:nvPr/>
        </p:nvSpPr>
        <p:spPr>
          <a:xfrm>
            <a:off x="5031689" y="1867765"/>
            <a:ext cx="1" cy="58420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86" name="Shape 2186"/>
          <p:cNvSpPr/>
          <p:nvPr/>
        </p:nvSpPr>
        <p:spPr>
          <a:xfrm flipH="1">
            <a:off x="4626616" y="1702844"/>
            <a:ext cx="224421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87" name="Shape 2187"/>
          <p:cNvSpPr/>
          <p:nvPr/>
        </p:nvSpPr>
        <p:spPr>
          <a:xfrm>
            <a:off x="5245068" y="2797450"/>
            <a:ext cx="1" cy="249016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191" name="Group 2191"/>
          <p:cNvGrpSpPr/>
          <p:nvPr/>
        </p:nvGrpSpPr>
        <p:grpSpPr>
          <a:xfrm flipH="1">
            <a:off x="5243045" y="1665174"/>
            <a:ext cx="718510" cy="1388511"/>
            <a:chOff x="0" y="0"/>
            <a:chExt cx="718508" cy="1388510"/>
          </a:xfrm>
        </p:grpSpPr>
        <p:sp>
          <p:nvSpPr>
            <p:cNvPr id="2188" name="Shape 2188"/>
            <p:cNvSpPr/>
            <p:nvPr/>
          </p:nvSpPr>
          <p:spPr>
            <a:xfrm>
              <a:off x="0" y="0"/>
              <a:ext cx="279401" cy="0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189" name="Shape 2189"/>
            <p:cNvSpPr/>
            <p:nvPr/>
          </p:nvSpPr>
          <p:spPr>
            <a:xfrm flipH="1">
              <a:off x="12699" y="725"/>
              <a:ext cx="1" cy="1387786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190" name="Shape 2190"/>
            <p:cNvSpPr/>
            <p:nvPr/>
          </p:nvSpPr>
          <p:spPr>
            <a:xfrm>
              <a:off x="18717" y="1373114"/>
              <a:ext cx="699792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2192" name="Shape 2192"/>
          <p:cNvSpPr/>
          <p:nvPr/>
        </p:nvSpPr>
        <p:spPr>
          <a:xfrm>
            <a:off x="4823453" y="2503484"/>
            <a:ext cx="843231" cy="292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MAC1</a:t>
            </a:r>
          </a:p>
        </p:txBody>
      </p:sp>
      <p:sp>
        <p:nvSpPr>
          <p:cNvPr id="2193" name="Shape 2193"/>
          <p:cNvSpPr/>
          <p:nvPr/>
        </p:nvSpPr>
        <p:spPr>
          <a:xfrm>
            <a:off x="4271138" y="2624135"/>
            <a:ext cx="534114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196" name="Group 2196"/>
          <p:cNvGrpSpPr/>
          <p:nvPr/>
        </p:nvGrpSpPr>
        <p:grpSpPr>
          <a:xfrm>
            <a:off x="3418734" y="1725085"/>
            <a:ext cx="836881" cy="511551"/>
            <a:chOff x="0" y="0"/>
            <a:chExt cx="836879" cy="511549"/>
          </a:xfrm>
        </p:grpSpPr>
        <p:sp>
          <p:nvSpPr>
            <p:cNvPr id="2194" name="Shape 2194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195" name="Shape 2195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Steuer-werk</a:t>
              </a:r>
            </a:p>
          </p:txBody>
        </p:sp>
      </p:grpSp>
      <p:sp>
        <p:nvSpPr>
          <p:cNvPr id="2197" name="Shape 2197"/>
          <p:cNvSpPr/>
          <p:nvPr/>
        </p:nvSpPr>
        <p:spPr>
          <a:xfrm>
            <a:off x="3987539" y="2232303"/>
            <a:ext cx="1" cy="26963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98" name="Shape 2198"/>
          <p:cNvSpPr/>
          <p:nvPr/>
        </p:nvSpPr>
        <p:spPr>
          <a:xfrm flipV="1">
            <a:off x="3947951" y="1391379"/>
            <a:ext cx="1" cy="362998"/>
          </a:xfrm>
          <a:prstGeom prst="line">
            <a:avLst/>
          </a:prstGeom>
          <a:ln w="254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199" name="Shape 2199"/>
          <p:cNvSpPr/>
          <p:nvPr/>
        </p:nvSpPr>
        <p:spPr>
          <a:xfrm>
            <a:off x="4710515" y="1945133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Rs</a:t>
            </a:r>
          </a:p>
        </p:txBody>
      </p:sp>
      <p:sp>
        <p:nvSpPr>
          <p:cNvPr id="2200" name="Shape 2200"/>
          <p:cNvSpPr/>
          <p:nvPr/>
        </p:nvSpPr>
        <p:spPr>
          <a:xfrm>
            <a:off x="5182534" y="1946012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2201" name="Shape 2201"/>
          <p:cNvSpPr/>
          <p:nvPr/>
        </p:nvSpPr>
        <p:spPr>
          <a:xfrm>
            <a:off x="4949182" y="2847105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2202" name="Shape 2202"/>
          <p:cNvSpPr/>
          <p:nvPr/>
        </p:nvSpPr>
        <p:spPr>
          <a:xfrm>
            <a:off x="2817650" y="1439538"/>
            <a:ext cx="1" cy="38980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03" name="Shape 2203"/>
          <p:cNvSpPr/>
          <p:nvPr/>
        </p:nvSpPr>
        <p:spPr>
          <a:xfrm>
            <a:off x="2817650" y="1846294"/>
            <a:ext cx="576050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04" name="Shape 2204"/>
          <p:cNvSpPr/>
          <p:nvPr/>
        </p:nvSpPr>
        <p:spPr>
          <a:xfrm>
            <a:off x="2077656" y="1530872"/>
            <a:ext cx="718510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increment</a:t>
            </a:r>
            <a:endParaRPr i="1" sz="1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/load</a:t>
            </a:r>
          </a:p>
        </p:txBody>
      </p:sp>
      <p:sp>
        <p:nvSpPr>
          <p:cNvPr id="2205" name="Shape 2205"/>
          <p:cNvSpPr/>
          <p:nvPr/>
        </p:nvSpPr>
        <p:spPr>
          <a:xfrm>
            <a:off x="4253727" y="1857919"/>
            <a:ext cx="374043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06" name="Shape 2206"/>
          <p:cNvSpPr/>
          <p:nvPr/>
        </p:nvSpPr>
        <p:spPr>
          <a:xfrm>
            <a:off x="4630536" y="1720660"/>
            <a:ext cx="1" cy="116632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07" name="Shape 2207"/>
          <p:cNvSpPr/>
          <p:nvPr/>
        </p:nvSpPr>
        <p:spPr>
          <a:xfrm>
            <a:off x="3711391" y="1404079"/>
            <a:ext cx="1" cy="341616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08" name="Shape 2208"/>
          <p:cNvSpPr/>
          <p:nvPr/>
        </p:nvSpPr>
        <p:spPr>
          <a:xfrm>
            <a:off x="4256899" y="2157757"/>
            <a:ext cx="58205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09" name="Shape 2209"/>
          <p:cNvSpPr/>
          <p:nvPr/>
        </p:nvSpPr>
        <p:spPr>
          <a:xfrm flipV="1">
            <a:off x="4819995" y="2179158"/>
            <a:ext cx="1" cy="269633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215" name="Group 2215"/>
          <p:cNvGrpSpPr/>
          <p:nvPr/>
        </p:nvGrpSpPr>
        <p:grpSpPr>
          <a:xfrm>
            <a:off x="3714257" y="2497602"/>
            <a:ext cx="546565" cy="471608"/>
            <a:chOff x="0" y="0"/>
            <a:chExt cx="546564" cy="471606"/>
          </a:xfrm>
        </p:grpSpPr>
        <p:sp>
          <p:nvSpPr>
            <p:cNvPr id="2210" name="Shape 2210"/>
            <p:cNvSpPr/>
            <p:nvPr/>
          </p:nvSpPr>
          <p:spPr>
            <a:xfrm>
              <a:off x="39074" y="9824"/>
              <a:ext cx="507491" cy="21536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211" name="Shape 2211"/>
            <p:cNvSpPr/>
            <p:nvPr/>
          </p:nvSpPr>
          <p:spPr>
            <a:xfrm>
              <a:off x="34476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PSR</a:t>
              </a:r>
            </a:p>
          </p:txBody>
        </p:sp>
        <p:sp>
          <p:nvSpPr>
            <p:cNvPr id="2212" name="Shape 2212"/>
            <p:cNvSpPr/>
            <p:nvPr/>
          </p:nvSpPr>
          <p:spPr>
            <a:xfrm>
              <a:off x="157852" y="234358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C</a:t>
              </a:r>
            </a:p>
          </p:txBody>
        </p:sp>
        <p:sp>
          <p:nvSpPr>
            <p:cNvPr id="2213" name="Shape 2213"/>
            <p:cNvSpPr/>
            <p:nvPr/>
          </p:nvSpPr>
          <p:spPr>
            <a:xfrm>
              <a:off x="0" y="236220"/>
              <a:ext cx="224421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Z</a:t>
              </a:r>
            </a:p>
          </p:txBody>
        </p:sp>
        <p:sp>
          <p:nvSpPr>
            <p:cNvPr id="2214" name="Shape 2214"/>
            <p:cNvSpPr/>
            <p:nvPr/>
          </p:nvSpPr>
          <p:spPr>
            <a:xfrm>
              <a:off x="316937" y="236592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I</a:t>
              </a:r>
            </a:p>
          </p:txBody>
        </p:sp>
      </p:grpSp>
      <p:sp>
        <p:nvSpPr>
          <p:cNvPr id="2216" name="Shape 2216"/>
          <p:cNvSpPr/>
          <p:nvPr/>
        </p:nvSpPr>
        <p:spPr>
          <a:xfrm>
            <a:off x="7641114" y="495228"/>
            <a:ext cx="834072" cy="188724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17" name="Shape 2217"/>
          <p:cNvSpPr/>
          <p:nvPr/>
        </p:nvSpPr>
        <p:spPr>
          <a:xfrm>
            <a:off x="7617096" y="1470937"/>
            <a:ext cx="843231" cy="9005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SFR &amp; Daten-speicher</a:t>
            </a:r>
          </a:p>
        </p:txBody>
      </p:sp>
      <p:grpSp>
        <p:nvGrpSpPr>
          <p:cNvPr id="2220" name="Group 2220"/>
          <p:cNvGrpSpPr/>
          <p:nvPr/>
        </p:nvGrpSpPr>
        <p:grpSpPr>
          <a:xfrm>
            <a:off x="7972688" y="2606318"/>
            <a:ext cx="507491" cy="235014"/>
            <a:chOff x="0" y="0"/>
            <a:chExt cx="507489" cy="235013"/>
          </a:xfrm>
        </p:grpSpPr>
        <p:sp>
          <p:nvSpPr>
            <p:cNvPr id="2218" name="Shape 2218"/>
            <p:cNvSpPr/>
            <p:nvPr/>
          </p:nvSpPr>
          <p:spPr>
            <a:xfrm>
              <a:off x="0" y="19050"/>
              <a:ext cx="507490" cy="21536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219" name="Shape 2219"/>
            <p:cNvSpPr/>
            <p:nvPr/>
          </p:nvSpPr>
          <p:spPr>
            <a:xfrm>
              <a:off x="25990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IntR</a:t>
              </a:r>
            </a:p>
          </p:txBody>
        </p:sp>
      </p:grpSp>
      <p:sp>
        <p:nvSpPr>
          <p:cNvPr id="2221" name="Shape 2221"/>
          <p:cNvSpPr/>
          <p:nvPr/>
        </p:nvSpPr>
        <p:spPr>
          <a:xfrm>
            <a:off x="7730497" y="2749224"/>
            <a:ext cx="224421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22" name="Shape 2222"/>
          <p:cNvSpPr/>
          <p:nvPr/>
        </p:nvSpPr>
        <p:spPr>
          <a:xfrm rot="16200000">
            <a:off x="7252384" y="2890840"/>
            <a:ext cx="81776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Steuerwerk</a:t>
            </a:r>
          </a:p>
        </p:txBody>
      </p:sp>
      <p:sp>
        <p:nvSpPr>
          <p:cNvPr id="2223" name="Shape 2223"/>
          <p:cNvSpPr/>
          <p:nvPr/>
        </p:nvSpPr>
        <p:spPr>
          <a:xfrm>
            <a:off x="7641114" y="624323"/>
            <a:ext cx="834072" cy="350296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24" name="Shape 2224"/>
          <p:cNvSpPr/>
          <p:nvPr/>
        </p:nvSpPr>
        <p:spPr>
          <a:xfrm>
            <a:off x="7617372" y="632415"/>
            <a:ext cx="843230" cy="334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Ports</a:t>
            </a:r>
          </a:p>
        </p:txBody>
      </p:sp>
      <p:sp>
        <p:nvSpPr>
          <p:cNvPr id="2225" name="Shape 2225"/>
          <p:cNvSpPr/>
          <p:nvPr/>
        </p:nvSpPr>
        <p:spPr>
          <a:xfrm>
            <a:off x="7641114" y="1134094"/>
            <a:ext cx="834072" cy="350296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26" name="Shape 2226"/>
          <p:cNvSpPr/>
          <p:nvPr/>
        </p:nvSpPr>
        <p:spPr>
          <a:xfrm>
            <a:off x="7617096" y="1152258"/>
            <a:ext cx="843231" cy="334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Timer</a:t>
            </a:r>
          </a:p>
        </p:txBody>
      </p:sp>
      <p:sp>
        <p:nvSpPr>
          <p:cNvPr id="2227" name="Shape 2227"/>
          <p:cNvSpPr/>
          <p:nvPr/>
        </p:nvSpPr>
        <p:spPr>
          <a:xfrm flipH="1" flipV="1">
            <a:off x="5672013" y="732151"/>
            <a:ext cx="1965247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28" name="Shape 2228"/>
          <p:cNvSpPr/>
          <p:nvPr/>
        </p:nvSpPr>
        <p:spPr>
          <a:xfrm flipH="1" flipV="1">
            <a:off x="5666898" y="907102"/>
            <a:ext cx="1965246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29" name="Shape 2229"/>
          <p:cNvSpPr/>
          <p:nvPr/>
        </p:nvSpPr>
        <p:spPr>
          <a:xfrm flipH="1" flipV="1">
            <a:off x="8473706" y="723063"/>
            <a:ext cx="507490" cy="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30" name="Shape 2230"/>
          <p:cNvSpPr/>
          <p:nvPr/>
        </p:nvSpPr>
        <p:spPr>
          <a:xfrm>
            <a:off x="8475127" y="904398"/>
            <a:ext cx="507491" cy="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31" name="Shape 2231"/>
          <p:cNvSpPr/>
          <p:nvPr/>
        </p:nvSpPr>
        <p:spPr>
          <a:xfrm>
            <a:off x="8483356" y="2749224"/>
            <a:ext cx="507491" cy="1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32" name="Shape 2232"/>
          <p:cNvSpPr/>
          <p:nvPr/>
        </p:nvSpPr>
        <p:spPr>
          <a:xfrm>
            <a:off x="7712178" y="2378280"/>
            <a:ext cx="1" cy="22442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33" name="Shape 2233"/>
          <p:cNvSpPr/>
          <p:nvPr/>
        </p:nvSpPr>
        <p:spPr>
          <a:xfrm flipH="1" flipV="1">
            <a:off x="4271969" y="732618"/>
            <a:ext cx="539566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34" name="Shape 2234"/>
          <p:cNvSpPr/>
          <p:nvPr/>
        </p:nvSpPr>
        <p:spPr>
          <a:xfrm>
            <a:off x="4284860" y="530510"/>
            <a:ext cx="513785" cy="2117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K</a:t>
            </a:r>
          </a:p>
        </p:txBody>
      </p:sp>
      <p:grpSp>
        <p:nvGrpSpPr>
          <p:cNvPr id="2251" name="Group 2251"/>
          <p:cNvGrpSpPr/>
          <p:nvPr/>
        </p:nvGrpSpPr>
        <p:grpSpPr>
          <a:xfrm>
            <a:off x="6093083" y="490688"/>
            <a:ext cx="1256761" cy="2566068"/>
            <a:chOff x="0" y="0"/>
            <a:chExt cx="1256759" cy="2566067"/>
          </a:xfrm>
        </p:grpSpPr>
        <p:sp>
          <p:nvSpPr>
            <p:cNvPr id="2235" name="Shape 2235"/>
            <p:cNvSpPr/>
            <p:nvPr/>
          </p:nvSpPr>
          <p:spPr>
            <a:xfrm>
              <a:off x="134100" y="3260"/>
              <a:ext cx="834072" cy="13704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236" name="Shape 2236"/>
            <p:cNvSpPr/>
            <p:nvPr/>
          </p:nvSpPr>
          <p:spPr>
            <a:xfrm>
              <a:off x="206396" y="1362"/>
              <a:ext cx="304725" cy="1364135"/>
            </a:xfrm>
            <a:prstGeom prst="rect">
              <a:avLst/>
            </a:prstGeom>
            <a:solidFill>
              <a:srgbClr val="51A7F9">
                <a:alpha val="41851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237" name="Shape 2237"/>
            <p:cNvSpPr/>
            <p:nvPr/>
          </p:nvSpPr>
          <p:spPr>
            <a:xfrm>
              <a:off x="601463" y="0"/>
              <a:ext cx="304726" cy="1366860"/>
            </a:xfrm>
            <a:prstGeom prst="rect">
              <a:avLst/>
            </a:prstGeom>
            <a:solidFill>
              <a:srgbClr val="51A7F9">
                <a:alpha val="41791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238" name="Shape 2238"/>
            <p:cNvSpPr/>
            <p:nvPr/>
          </p:nvSpPr>
          <p:spPr>
            <a:xfrm>
              <a:off x="123470" y="741179"/>
              <a:ext cx="843230" cy="624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Register-Block 2</a:t>
              </a:r>
            </a:p>
          </p:txBody>
        </p:sp>
        <p:sp>
          <p:nvSpPr>
            <p:cNvPr id="2239" name="Shape 2239"/>
            <p:cNvSpPr/>
            <p:nvPr/>
          </p:nvSpPr>
          <p:spPr>
            <a:xfrm>
              <a:off x="0" y="1956268"/>
              <a:ext cx="1079620" cy="350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9682" y="155"/>
                  </a:lnTo>
                  <a:lnTo>
                    <a:pt x="10423" y="5841"/>
                  </a:lnTo>
                  <a:lnTo>
                    <a:pt x="11331" y="87"/>
                  </a:lnTo>
                  <a:lnTo>
                    <a:pt x="21600" y="48"/>
                  </a:lnTo>
                  <a:lnTo>
                    <a:pt x="16039" y="21600"/>
                  </a:lnTo>
                  <a:lnTo>
                    <a:pt x="4899" y="215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240" name="Shape 2240"/>
            <p:cNvSpPr/>
            <p:nvPr/>
          </p:nvSpPr>
          <p:spPr>
            <a:xfrm flipH="1">
              <a:off x="781025" y="1374981"/>
              <a:ext cx="1" cy="58420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241" name="Shape 2241"/>
            <p:cNvSpPr/>
            <p:nvPr/>
          </p:nvSpPr>
          <p:spPr>
            <a:xfrm flipH="1">
              <a:off x="326895" y="1374981"/>
              <a:ext cx="1" cy="58420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242" name="Shape 2242"/>
            <p:cNvSpPr/>
            <p:nvPr/>
          </p:nvSpPr>
          <p:spPr>
            <a:xfrm flipH="1">
              <a:off x="540273" y="2304667"/>
              <a:ext cx="1" cy="249015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2246" name="Group 2246"/>
            <p:cNvGrpSpPr/>
            <p:nvPr/>
          </p:nvGrpSpPr>
          <p:grpSpPr>
            <a:xfrm flipH="1">
              <a:off x="538250" y="1172391"/>
              <a:ext cx="718510" cy="1388511"/>
              <a:chOff x="0" y="0"/>
              <a:chExt cx="718508" cy="1388510"/>
            </a:xfrm>
          </p:grpSpPr>
          <p:sp>
            <p:nvSpPr>
              <p:cNvPr id="2243" name="Shape 2243"/>
              <p:cNvSpPr/>
              <p:nvPr/>
            </p:nvSpPr>
            <p:spPr>
              <a:xfrm>
                <a:off x="0" y="0"/>
                <a:ext cx="279401" cy="0"/>
              </a:xfrm>
              <a:prstGeom prst="line">
                <a:avLst/>
              </a:prstGeom>
              <a:noFill/>
              <a:ln w="25400" cap="flat">
                <a:solidFill>
                  <a:srgbClr val="DE6A1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2244" name="Shape 2244"/>
              <p:cNvSpPr/>
              <p:nvPr/>
            </p:nvSpPr>
            <p:spPr>
              <a:xfrm flipH="1">
                <a:off x="12699" y="725"/>
                <a:ext cx="1" cy="1387786"/>
              </a:xfrm>
              <a:prstGeom prst="line">
                <a:avLst/>
              </a:prstGeom>
              <a:noFill/>
              <a:ln w="25400" cap="flat">
                <a:solidFill>
                  <a:srgbClr val="DE6A1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2245" name="Shape 2245"/>
              <p:cNvSpPr/>
              <p:nvPr/>
            </p:nvSpPr>
            <p:spPr>
              <a:xfrm>
                <a:off x="18717" y="1373114"/>
                <a:ext cx="699792" cy="1"/>
              </a:xfrm>
              <a:prstGeom prst="line">
                <a:avLst/>
              </a:prstGeom>
              <a:noFill/>
              <a:ln w="25400" cap="flat">
                <a:solidFill>
                  <a:srgbClr val="DE6A1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sp>
          <p:nvSpPr>
            <p:cNvPr id="2247" name="Shape 2247"/>
            <p:cNvSpPr/>
            <p:nvPr/>
          </p:nvSpPr>
          <p:spPr>
            <a:xfrm>
              <a:off x="118659" y="2010701"/>
              <a:ext cx="843230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MAC2</a:t>
              </a:r>
            </a:p>
          </p:txBody>
        </p:sp>
        <p:sp>
          <p:nvSpPr>
            <p:cNvPr id="2248" name="Shape 2248"/>
            <p:cNvSpPr/>
            <p:nvPr/>
          </p:nvSpPr>
          <p:spPr>
            <a:xfrm>
              <a:off x="5721" y="1452349"/>
              <a:ext cx="302333" cy="211746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000">
                  <a:uFill>
                    <a:solidFill/>
                  </a:uFill>
                </a:rPr>
                <a:t>Rs</a:t>
              </a:r>
            </a:p>
          </p:txBody>
        </p:sp>
        <p:sp>
          <p:nvSpPr>
            <p:cNvPr id="2249" name="Shape 2249"/>
            <p:cNvSpPr/>
            <p:nvPr/>
          </p:nvSpPr>
          <p:spPr>
            <a:xfrm>
              <a:off x="477739" y="1453229"/>
              <a:ext cx="302333" cy="211746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000">
                  <a:uFill>
                    <a:solidFill/>
                  </a:uFill>
                </a:rPr>
                <a:t>Rd</a:t>
              </a:r>
            </a:p>
          </p:txBody>
        </p:sp>
        <p:sp>
          <p:nvSpPr>
            <p:cNvPr id="2250" name="Shape 2250"/>
            <p:cNvSpPr/>
            <p:nvPr/>
          </p:nvSpPr>
          <p:spPr>
            <a:xfrm>
              <a:off x="244387" y="2354321"/>
              <a:ext cx="302333" cy="211747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i="0" sz="1800">
                  <a:uFillTx/>
                </a:defRPr>
              </a:pPr>
              <a:r>
                <a:rPr i="1" sz="1000">
                  <a:uFill>
                    <a:solidFill/>
                  </a:uFill>
                </a:rPr>
                <a:t>Rd</a:t>
              </a:r>
            </a:p>
          </p:txBody>
        </p:sp>
      </p:grpSp>
      <p:sp>
        <p:nvSpPr>
          <p:cNvPr id="2252" name="Shape 2252"/>
          <p:cNvSpPr/>
          <p:nvPr/>
        </p:nvSpPr>
        <p:spPr>
          <a:xfrm flipH="1">
            <a:off x="7056087" y="1168201"/>
            <a:ext cx="582055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53" name="Shape 2253"/>
          <p:cNvSpPr/>
          <p:nvPr/>
        </p:nvSpPr>
        <p:spPr>
          <a:xfrm flipH="1">
            <a:off x="7062030" y="1322574"/>
            <a:ext cx="575626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54" name="Shape 2254"/>
          <p:cNvSpPr/>
          <p:nvPr/>
        </p:nvSpPr>
        <p:spPr>
          <a:xfrm>
            <a:off x="4762536" y="3103861"/>
            <a:ext cx="1466136" cy="46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6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600">
                <a:solidFill>
                  <a:srgbClr val="004D65"/>
                </a:solidFill>
              </a:rPr>
              <a:t>Rechenwerke</a:t>
            </a:r>
          </a:p>
        </p:txBody>
      </p:sp>
      <p:sp>
        <p:nvSpPr>
          <p:cNvPr id="2255" name="Shape 2255"/>
          <p:cNvSpPr/>
          <p:nvPr/>
        </p:nvSpPr>
        <p:spPr>
          <a:xfrm>
            <a:off x="835073" y="3679868"/>
            <a:ext cx="7749891" cy="2590068"/>
          </a:xfrm>
          <a:prstGeom prst="rect">
            <a:avLst/>
          </a:prstGeom>
          <a:solidFill>
            <a:srgbClr val="F5F1C9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56" name="Shape 2256"/>
          <p:cNvSpPr/>
          <p:nvPr/>
        </p:nvSpPr>
        <p:spPr>
          <a:xfrm>
            <a:off x="813425" y="5734764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Multi-Prozessor</a:t>
            </a:r>
          </a:p>
        </p:txBody>
      </p:sp>
      <p:sp>
        <p:nvSpPr>
          <p:cNvPr id="2257" name="Shape 2257"/>
          <p:cNvSpPr/>
          <p:nvPr/>
        </p:nvSpPr>
        <p:spPr>
          <a:xfrm>
            <a:off x="1810291" y="4423264"/>
            <a:ext cx="1594745" cy="1"/>
          </a:xfrm>
          <a:prstGeom prst="line">
            <a:avLst/>
          </a:prstGeom>
          <a:ln w="25400">
            <a:solidFill>
              <a:srgbClr val="00882B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58" name="Shape 2258"/>
          <p:cNvSpPr/>
          <p:nvPr/>
        </p:nvSpPr>
        <p:spPr>
          <a:xfrm>
            <a:off x="1817066" y="4201085"/>
            <a:ext cx="1588256" cy="1"/>
          </a:xfrm>
          <a:prstGeom prst="line">
            <a:avLst/>
          </a:prstGeom>
          <a:ln w="25400">
            <a:solidFill>
              <a:srgbClr val="00882B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263" name="Group 2263"/>
          <p:cNvGrpSpPr/>
          <p:nvPr/>
        </p:nvGrpSpPr>
        <p:grpSpPr>
          <a:xfrm>
            <a:off x="959711" y="3972252"/>
            <a:ext cx="843231" cy="1375086"/>
            <a:chOff x="0" y="0"/>
            <a:chExt cx="843229" cy="1375084"/>
          </a:xfrm>
        </p:grpSpPr>
        <p:sp>
          <p:nvSpPr>
            <p:cNvPr id="2259" name="Shape 2259"/>
            <p:cNvSpPr/>
            <p:nvPr/>
          </p:nvSpPr>
          <p:spPr>
            <a:xfrm>
              <a:off x="4579" y="0"/>
              <a:ext cx="834072" cy="13750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260" name="Shape 2260"/>
            <p:cNvSpPr/>
            <p:nvPr/>
          </p:nvSpPr>
          <p:spPr>
            <a:xfrm>
              <a:off x="0" y="883432"/>
              <a:ext cx="843230" cy="48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29768">
                <a:defRPr sz="1800"/>
              </a:pPr>
              <a:r>
                <a:rPr sz="1316"/>
                <a:t>Programm-</a:t>
              </a:r>
              <a:endParaRPr sz="1316"/>
            </a:p>
            <a:p>
              <a:pPr lvl="0" defTabSz="429768">
                <a:defRPr sz="1800"/>
              </a:pPr>
              <a:r>
                <a:rPr sz="1316"/>
                <a:t>speicher</a:t>
              </a:r>
            </a:p>
          </p:txBody>
        </p:sp>
        <p:sp>
          <p:nvSpPr>
            <p:cNvPr id="2261" name="Shape 2261"/>
            <p:cNvSpPr/>
            <p:nvPr/>
          </p:nvSpPr>
          <p:spPr>
            <a:xfrm>
              <a:off x="543998" y="639311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2262" name="Shape 2262"/>
            <p:cNvSpPr/>
            <p:nvPr/>
          </p:nvSpPr>
          <p:spPr>
            <a:xfrm>
              <a:off x="469187" y="85165"/>
              <a:ext cx="37404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</p:grpSp>
      <p:sp>
        <p:nvSpPr>
          <p:cNvPr id="2264" name="Shape 2264"/>
          <p:cNvSpPr/>
          <p:nvPr/>
        </p:nvSpPr>
        <p:spPr>
          <a:xfrm>
            <a:off x="3425797" y="3977002"/>
            <a:ext cx="834073" cy="887821"/>
          </a:xfrm>
          <a:prstGeom prst="rect">
            <a:avLst/>
          </a:prstGeom>
          <a:solidFill>
            <a:srgbClr val="A6AAA9">
              <a:alpha val="59631"/>
            </a:srgbClr>
          </a:solidFill>
          <a:ln w="12700">
            <a:solidFill>
              <a:srgbClr val="000000">
                <a:alpha val="59631"/>
              </a:srgbClr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65" name="Shape 2265"/>
          <p:cNvSpPr/>
          <p:nvPr/>
        </p:nvSpPr>
        <p:spPr>
          <a:xfrm>
            <a:off x="3412384" y="4148890"/>
            <a:ext cx="843231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Prozessor</a:t>
            </a:r>
          </a:p>
        </p:txBody>
      </p:sp>
      <p:sp>
        <p:nvSpPr>
          <p:cNvPr id="2266" name="Shape 2266"/>
          <p:cNvSpPr/>
          <p:nvPr/>
        </p:nvSpPr>
        <p:spPr>
          <a:xfrm>
            <a:off x="7641113" y="3973737"/>
            <a:ext cx="834072" cy="1887244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67" name="Shape 2267"/>
          <p:cNvSpPr/>
          <p:nvPr/>
        </p:nvSpPr>
        <p:spPr>
          <a:xfrm>
            <a:off x="7617095" y="4949446"/>
            <a:ext cx="843231" cy="9005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 Daten-speicher</a:t>
            </a:r>
          </a:p>
        </p:txBody>
      </p:sp>
      <p:sp>
        <p:nvSpPr>
          <p:cNvPr id="2268" name="Shape 2268"/>
          <p:cNvSpPr/>
          <p:nvPr/>
        </p:nvSpPr>
        <p:spPr>
          <a:xfrm>
            <a:off x="7641113" y="4102832"/>
            <a:ext cx="834072" cy="350296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69" name="Shape 2269"/>
          <p:cNvSpPr/>
          <p:nvPr/>
        </p:nvSpPr>
        <p:spPr>
          <a:xfrm>
            <a:off x="7617371" y="4110925"/>
            <a:ext cx="843231" cy="334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Ports</a:t>
            </a:r>
          </a:p>
        </p:txBody>
      </p:sp>
      <p:sp>
        <p:nvSpPr>
          <p:cNvPr id="2270" name="Shape 2270"/>
          <p:cNvSpPr/>
          <p:nvPr/>
        </p:nvSpPr>
        <p:spPr>
          <a:xfrm>
            <a:off x="7641113" y="4612604"/>
            <a:ext cx="834072" cy="350296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71" name="Shape 2271"/>
          <p:cNvSpPr/>
          <p:nvPr/>
        </p:nvSpPr>
        <p:spPr>
          <a:xfrm>
            <a:off x="7617095" y="4630768"/>
            <a:ext cx="843231" cy="334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Timer</a:t>
            </a:r>
          </a:p>
        </p:txBody>
      </p:sp>
      <p:sp>
        <p:nvSpPr>
          <p:cNvPr id="2272" name="Shape 2272"/>
          <p:cNvSpPr/>
          <p:nvPr/>
        </p:nvSpPr>
        <p:spPr>
          <a:xfrm flipH="1">
            <a:off x="8473705" y="4201572"/>
            <a:ext cx="507491" cy="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73" name="Shape 2273"/>
          <p:cNvSpPr/>
          <p:nvPr/>
        </p:nvSpPr>
        <p:spPr>
          <a:xfrm>
            <a:off x="8475126" y="4382908"/>
            <a:ext cx="507491" cy="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74" name="Shape 2274"/>
          <p:cNvSpPr/>
          <p:nvPr/>
        </p:nvSpPr>
        <p:spPr>
          <a:xfrm flipH="1">
            <a:off x="6414062" y="4201085"/>
            <a:ext cx="1222894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headEnd type="stealth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75" name="Shape 2275"/>
          <p:cNvSpPr/>
          <p:nvPr/>
        </p:nvSpPr>
        <p:spPr>
          <a:xfrm flipH="1">
            <a:off x="6423331" y="4489044"/>
            <a:ext cx="1194815" cy="1"/>
          </a:xfrm>
          <a:prstGeom prst="line">
            <a:avLst/>
          </a:prstGeom>
          <a:ln w="25400">
            <a:solidFill>
              <a:srgbClr val="DE6A10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76" name="Shape 2276"/>
          <p:cNvSpPr/>
          <p:nvPr/>
        </p:nvSpPr>
        <p:spPr>
          <a:xfrm>
            <a:off x="4499219" y="3970547"/>
            <a:ext cx="834072" cy="887821"/>
          </a:xfrm>
          <a:prstGeom prst="rect">
            <a:avLst/>
          </a:prstGeom>
          <a:solidFill>
            <a:srgbClr val="A6AAA9">
              <a:alpha val="59631"/>
            </a:srgbClr>
          </a:solidFill>
          <a:ln w="12700">
            <a:solidFill>
              <a:srgbClr val="000000">
                <a:alpha val="59631"/>
              </a:srgbClr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77" name="Shape 2277"/>
          <p:cNvSpPr/>
          <p:nvPr/>
        </p:nvSpPr>
        <p:spPr>
          <a:xfrm>
            <a:off x="4485806" y="4142435"/>
            <a:ext cx="843231" cy="470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Prozessor</a:t>
            </a:r>
          </a:p>
        </p:txBody>
      </p:sp>
      <p:sp>
        <p:nvSpPr>
          <p:cNvPr id="2278" name="Shape 2278"/>
          <p:cNvSpPr/>
          <p:nvPr/>
        </p:nvSpPr>
        <p:spPr>
          <a:xfrm>
            <a:off x="5572641" y="3967387"/>
            <a:ext cx="834072" cy="887821"/>
          </a:xfrm>
          <a:prstGeom prst="rect">
            <a:avLst/>
          </a:prstGeom>
          <a:solidFill>
            <a:srgbClr val="A6AAA9">
              <a:alpha val="59631"/>
            </a:srgbClr>
          </a:solidFill>
          <a:ln w="12700">
            <a:solidFill>
              <a:srgbClr val="000000">
                <a:alpha val="59631"/>
              </a:srgbClr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79" name="Shape 2279"/>
          <p:cNvSpPr/>
          <p:nvPr/>
        </p:nvSpPr>
        <p:spPr>
          <a:xfrm>
            <a:off x="5559228" y="4139275"/>
            <a:ext cx="843231" cy="470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Prozessor</a:t>
            </a:r>
          </a:p>
        </p:txBody>
      </p:sp>
      <p:sp>
        <p:nvSpPr>
          <p:cNvPr id="2280" name="Shape 2280"/>
          <p:cNvSpPr/>
          <p:nvPr/>
        </p:nvSpPr>
        <p:spPr>
          <a:xfrm>
            <a:off x="3425797" y="5266567"/>
            <a:ext cx="834073" cy="887820"/>
          </a:xfrm>
          <a:prstGeom prst="rect">
            <a:avLst/>
          </a:prstGeom>
          <a:solidFill>
            <a:srgbClr val="A6AAA9">
              <a:alpha val="59836"/>
            </a:srgbClr>
          </a:solidFill>
          <a:ln w="12700">
            <a:solidFill>
              <a:srgbClr val="000000">
                <a:alpha val="59836"/>
              </a:srgbClr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81" name="Shape 2281"/>
          <p:cNvSpPr/>
          <p:nvPr/>
        </p:nvSpPr>
        <p:spPr>
          <a:xfrm>
            <a:off x="3412384" y="5438454"/>
            <a:ext cx="843231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Prozessor</a:t>
            </a:r>
          </a:p>
        </p:txBody>
      </p:sp>
      <p:sp>
        <p:nvSpPr>
          <p:cNvPr id="2282" name="Shape 2282"/>
          <p:cNvSpPr/>
          <p:nvPr/>
        </p:nvSpPr>
        <p:spPr>
          <a:xfrm>
            <a:off x="4499219" y="5260111"/>
            <a:ext cx="834072" cy="887821"/>
          </a:xfrm>
          <a:prstGeom prst="rect">
            <a:avLst/>
          </a:prstGeom>
          <a:solidFill>
            <a:srgbClr val="A6AAA9">
              <a:alpha val="59836"/>
            </a:srgbClr>
          </a:solidFill>
          <a:ln w="12700">
            <a:solidFill>
              <a:srgbClr val="000000">
                <a:alpha val="59836"/>
              </a:srgbClr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83" name="Shape 2283"/>
          <p:cNvSpPr/>
          <p:nvPr/>
        </p:nvSpPr>
        <p:spPr>
          <a:xfrm>
            <a:off x="4485806" y="5431999"/>
            <a:ext cx="843231" cy="470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Prozessor</a:t>
            </a:r>
          </a:p>
        </p:txBody>
      </p:sp>
      <p:sp>
        <p:nvSpPr>
          <p:cNvPr id="2284" name="Shape 2284"/>
          <p:cNvSpPr/>
          <p:nvPr/>
        </p:nvSpPr>
        <p:spPr>
          <a:xfrm>
            <a:off x="5572641" y="5256951"/>
            <a:ext cx="834072" cy="887821"/>
          </a:xfrm>
          <a:prstGeom prst="rect">
            <a:avLst/>
          </a:prstGeom>
          <a:solidFill>
            <a:srgbClr val="A6AAA9">
              <a:alpha val="59836"/>
            </a:srgbClr>
          </a:solidFill>
          <a:ln w="12700">
            <a:solidFill>
              <a:srgbClr val="000000">
                <a:alpha val="59836"/>
              </a:srgbClr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85" name="Shape 2285"/>
          <p:cNvSpPr/>
          <p:nvPr/>
        </p:nvSpPr>
        <p:spPr>
          <a:xfrm>
            <a:off x="5559228" y="5428839"/>
            <a:ext cx="843231" cy="470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Prozessor</a:t>
            </a:r>
          </a:p>
        </p:txBody>
      </p:sp>
      <p:sp>
        <p:nvSpPr>
          <p:cNvPr id="2286" name="Shape 2286"/>
          <p:cNvSpPr/>
          <p:nvPr/>
        </p:nvSpPr>
        <p:spPr>
          <a:xfrm flipH="1" flipV="1">
            <a:off x="3081500" y="5065695"/>
            <a:ext cx="3656097" cy="1"/>
          </a:xfrm>
          <a:prstGeom prst="line">
            <a:avLst/>
          </a:prstGeom>
          <a:ln w="25400">
            <a:solidFill>
              <a:srgbClr val="773F9B"/>
            </a:solidFill>
            <a:miter lim="400000"/>
            <a:headEnd type="triangle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87" name="Shape 2287"/>
          <p:cNvSpPr/>
          <p:nvPr/>
        </p:nvSpPr>
        <p:spPr>
          <a:xfrm flipV="1">
            <a:off x="3836127" y="4885442"/>
            <a:ext cx="1" cy="360506"/>
          </a:xfrm>
          <a:prstGeom prst="line">
            <a:avLst/>
          </a:prstGeom>
          <a:ln w="25400">
            <a:solidFill>
              <a:srgbClr val="773F9B"/>
            </a:solidFill>
            <a:miter lim="400000"/>
            <a:headEnd type="triangle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88" name="Shape 2288"/>
          <p:cNvSpPr/>
          <p:nvPr/>
        </p:nvSpPr>
        <p:spPr>
          <a:xfrm flipV="1">
            <a:off x="4909548" y="4885442"/>
            <a:ext cx="1" cy="360506"/>
          </a:xfrm>
          <a:prstGeom prst="line">
            <a:avLst/>
          </a:prstGeom>
          <a:ln w="25400">
            <a:solidFill>
              <a:srgbClr val="773F9B"/>
            </a:solidFill>
            <a:miter lim="400000"/>
            <a:headEnd type="triangle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89" name="Shape 2289"/>
          <p:cNvSpPr/>
          <p:nvPr/>
        </p:nvSpPr>
        <p:spPr>
          <a:xfrm flipV="1">
            <a:off x="5982970" y="4878986"/>
            <a:ext cx="1" cy="360507"/>
          </a:xfrm>
          <a:prstGeom prst="line">
            <a:avLst/>
          </a:prstGeom>
          <a:ln w="25400">
            <a:solidFill>
              <a:srgbClr val="773F9B"/>
            </a:solidFill>
            <a:miter lim="400000"/>
            <a:headEnd type="triangle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290" name="Shape 2290"/>
          <p:cNvSpPr/>
          <p:nvPr/>
        </p:nvSpPr>
        <p:spPr>
          <a:xfrm>
            <a:off x="1878126" y="3049911"/>
            <a:ext cx="1466137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Prozessor</a:t>
            </a:r>
          </a:p>
        </p:txBody>
      </p:sp>
      <p:sp>
        <p:nvSpPr>
          <p:cNvPr id="2291" name="Shape 2291"/>
          <p:cNvSpPr/>
          <p:nvPr/>
        </p:nvSpPr>
        <p:spPr>
          <a:xfrm>
            <a:off x="941883" y="212165"/>
            <a:ext cx="16017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 </a:t>
            </a:r>
          </a:p>
        </p:txBody>
      </p:sp>
    </p:spTree>
  </p:cSld>
  <p:clrMapOvr>
    <a:masterClrMapping/>
  </p:clrMapOvr>
  <p:transition spd="med" advClick="1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78" name="Group 2378"/>
          <p:cNvGrpSpPr/>
          <p:nvPr/>
        </p:nvGrpSpPr>
        <p:grpSpPr>
          <a:xfrm>
            <a:off x="908050" y="640163"/>
            <a:ext cx="8343900" cy="4147001"/>
            <a:chOff x="0" y="0"/>
            <a:chExt cx="8343900" cy="4146999"/>
          </a:xfrm>
        </p:grpSpPr>
        <p:sp>
          <p:nvSpPr>
            <p:cNvPr id="2293" name="Shape 2293"/>
            <p:cNvSpPr/>
            <p:nvPr/>
          </p:nvSpPr>
          <p:spPr>
            <a:xfrm>
              <a:off x="1447800" y="49574"/>
              <a:ext cx="5308600" cy="37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294" name="Shape 2294"/>
            <p:cNvSpPr/>
            <p:nvPr/>
          </p:nvSpPr>
          <p:spPr>
            <a:xfrm flipH="1">
              <a:off x="1443981" y="39641"/>
              <a:ext cx="315" cy="7636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295" name="Shape 2295"/>
            <p:cNvSpPr/>
            <p:nvPr/>
          </p:nvSpPr>
          <p:spPr>
            <a:xfrm>
              <a:off x="1429987" y="789592"/>
              <a:ext cx="252873" cy="23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2298" name="Group 2298"/>
            <p:cNvGrpSpPr/>
            <p:nvPr/>
          </p:nvGrpSpPr>
          <p:grpSpPr>
            <a:xfrm flipH="1" rot="10800000">
              <a:off x="1549412" y="644451"/>
              <a:ext cx="676340" cy="828464"/>
              <a:chOff x="0" y="0"/>
              <a:chExt cx="676339" cy="828462"/>
            </a:xfrm>
          </p:grpSpPr>
          <p:sp>
            <p:nvSpPr>
              <p:cNvPr id="2296" name="Shape 2296"/>
              <p:cNvSpPr/>
              <p:nvPr/>
            </p:nvSpPr>
            <p:spPr>
              <a:xfrm>
                <a:off x="0" y="0"/>
                <a:ext cx="676340" cy="82846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l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297" name="Shape 2297"/>
              <p:cNvSpPr/>
              <p:nvPr/>
            </p:nvSpPr>
            <p:spPr>
              <a:xfrm flipH="1" rot="5399991">
                <a:off x="0" y="586851"/>
                <a:ext cx="161598" cy="161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10800" y="0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sp>
          <p:nvSpPr>
            <p:cNvPr id="2299" name="Shape 2299"/>
            <p:cNvSpPr/>
            <p:nvPr/>
          </p:nvSpPr>
          <p:spPr>
            <a:xfrm>
              <a:off x="1016337" y="0"/>
              <a:ext cx="673101" cy="4699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rmAutofit fontScale="100000" lnSpcReduction="0"/>
            </a:bodyPr>
            <a:lstStyle>
              <a:lvl1pPr algn="l"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Clk</a:t>
              </a:r>
            </a:p>
          </p:txBody>
        </p:sp>
        <p:sp>
          <p:nvSpPr>
            <p:cNvPr id="2300" name="Shape 2300"/>
            <p:cNvSpPr/>
            <p:nvPr/>
          </p:nvSpPr>
          <p:spPr>
            <a:xfrm>
              <a:off x="0" y="869021"/>
              <a:ext cx="5588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rmAutofit fontScale="100000" lnSpcReduction="0"/>
            </a:bodyPr>
            <a:lstStyle>
              <a:lvl1pPr algn="l"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x[n]</a:t>
              </a:r>
            </a:p>
          </p:txBody>
        </p:sp>
        <p:sp>
          <p:nvSpPr>
            <p:cNvPr id="2301" name="Shape 2301"/>
            <p:cNvSpPr/>
            <p:nvPr/>
          </p:nvSpPr>
          <p:spPr>
            <a:xfrm>
              <a:off x="2222500" y="1008722"/>
              <a:ext cx="75059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02" name="Shape 2302"/>
            <p:cNvSpPr/>
            <p:nvPr/>
          </p:nvSpPr>
          <p:spPr>
            <a:xfrm>
              <a:off x="393700" y="1084921"/>
              <a:ext cx="609600" cy="273585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b="1" sz="14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b="0" sz="1800">
                  <a:uFillTx/>
                </a:defRPr>
              </a:pPr>
              <a:r>
                <a:rPr b="1" sz="1400">
                  <a:uFill>
                    <a:solidFill/>
                  </a:uFill>
                </a:rPr>
                <a:t>M</a:t>
              </a:r>
            </a:p>
          </p:txBody>
        </p:sp>
        <p:sp>
          <p:nvSpPr>
            <p:cNvPr id="2303" name="Shape 2303"/>
            <p:cNvSpPr/>
            <p:nvPr/>
          </p:nvSpPr>
          <p:spPr>
            <a:xfrm flipH="1" flipV="1">
              <a:off x="609599" y="949041"/>
              <a:ext cx="161530" cy="1231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04" name="Shape 2304"/>
            <p:cNvSpPr/>
            <p:nvPr/>
          </p:nvSpPr>
          <p:spPr>
            <a:xfrm>
              <a:off x="469900" y="1015916"/>
              <a:ext cx="11049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05" name="Shape 2305"/>
            <p:cNvSpPr/>
            <p:nvPr/>
          </p:nvSpPr>
          <p:spPr>
            <a:xfrm>
              <a:off x="3619500" y="990516"/>
              <a:ext cx="75059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06" name="Shape 2306"/>
            <p:cNvSpPr/>
            <p:nvPr/>
          </p:nvSpPr>
          <p:spPr>
            <a:xfrm>
              <a:off x="5016500" y="977816"/>
              <a:ext cx="75059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07" name="Shape 2307"/>
            <p:cNvSpPr/>
            <p:nvPr/>
          </p:nvSpPr>
          <p:spPr>
            <a:xfrm>
              <a:off x="6413500" y="965116"/>
              <a:ext cx="75059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08" name="Shape 2308"/>
            <p:cNvSpPr/>
            <p:nvPr/>
          </p:nvSpPr>
          <p:spPr>
            <a:xfrm flipH="1">
              <a:off x="2833399" y="38016"/>
              <a:ext cx="315" cy="7636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09" name="Shape 2309"/>
            <p:cNvSpPr/>
            <p:nvPr/>
          </p:nvSpPr>
          <p:spPr>
            <a:xfrm>
              <a:off x="2832105" y="787967"/>
              <a:ext cx="252873" cy="23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10" name="Shape 2310"/>
            <p:cNvSpPr/>
            <p:nvPr/>
          </p:nvSpPr>
          <p:spPr>
            <a:xfrm flipH="1">
              <a:off x="5627399" y="38016"/>
              <a:ext cx="315" cy="7636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11" name="Shape 2311"/>
            <p:cNvSpPr/>
            <p:nvPr/>
          </p:nvSpPr>
          <p:spPr>
            <a:xfrm>
              <a:off x="5626105" y="787967"/>
              <a:ext cx="252873" cy="23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12" name="Shape 2312"/>
            <p:cNvSpPr/>
            <p:nvPr/>
          </p:nvSpPr>
          <p:spPr>
            <a:xfrm flipH="1">
              <a:off x="4230399" y="38016"/>
              <a:ext cx="315" cy="7636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13" name="Shape 2313"/>
            <p:cNvSpPr/>
            <p:nvPr/>
          </p:nvSpPr>
          <p:spPr>
            <a:xfrm>
              <a:off x="4229105" y="787967"/>
              <a:ext cx="252873" cy="23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2316" name="Group 2316"/>
            <p:cNvGrpSpPr/>
            <p:nvPr/>
          </p:nvGrpSpPr>
          <p:grpSpPr>
            <a:xfrm flipH="1" rot="10800000">
              <a:off x="2946399" y="634916"/>
              <a:ext cx="676341" cy="828464"/>
              <a:chOff x="0" y="0"/>
              <a:chExt cx="676339" cy="828462"/>
            </a:xfrm>
          </p:grpSpPr>
          <p:sp>
            <p:nvSpPr>
              <p:cNvPr id="2314" name="Shape 2314"/>
              <p:cNvSpPr/>
              <p:nvPr/>
            </p:nvSpPr>
            <p:spPr>
              <a:xfrm>
                <a:off x="0" y="0"/>
                <a:ext cx="676340" cy="82846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l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315" name="Shape 2315"/>
              <p:cNvSpPr/>
              <p:nvPr/>
            </p:nvSpPr>
            <p:spPr>
              <a:xfrm flipH="1" rot="5399991">
                <a:off x="0" y="586851"/>
                <a:ext cx="161598" cy="161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10800" y="0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2319" name="Group 2319"/>
            <p:cNvGrpSpPr/>
            <p:nvPr/>
          </p:nvGrpSpPr>
          <p:grpSpPr>
            <a:xfrm flipH="1" rot="10800000">
              <a:off x="4343399" y="622216"/>
              <a:ext cx="676341" cy="828464"/>
              <a:chOff x="0" y="0"/>
              <a:chExt cx="676339" cy="828462"/>
            </a:xfrm>
          </p:grpSpPr>
          <p:sp>
            <p:nvSpPr>
              <p:cNvPr id="2317" name="Shape 2317"/>
              <p:cNvSpPr/>
              <p:nvPr/>
            </p:nvSpPr>
            <p:spPr>
              <a:xfrm>
                <a:off x="0" y="0"/>
                <a:ext cx="676340" cy="82846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l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318" name="Shape 2318"/>
              <p:cNvSpPr/>
              <p:nvPr/>
            </p:nvSpPr>
            <p:spPr>
              <a:xfrm flipH="1" rot="5399991">
                <a:off x="0" y="586851"/>
                <a:ext cx="161598" cy="161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10800" y="0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2322" name="Group 2322"/>
            <p:cNvGrpSpPr/>
            <p:nvPr/>
          </p:nvGrpSpPr>
          <p:grpSpPr>
            <a:xfrm flipH="1" rot="10800000">
              <a:off x="5740399" y="609516"/>
              <a:ext cx="676341" cy="828464"/>
              <a:chOff x="0" y="0"/>
              <a:chExt cx="676339" cy="828462"/>
            </a:xfrm>
          </p:grpSpPr>
          <p:sp>
            <p:nvSpPr>
              <p:cNvPr id="2320" name="Shape 2320"/>
              <p:cNvSpPr/>
              <p:nvPr/>
            </p:nvSpPr>
            <p:spPr>
              <a:xfrm>
                <a:off x="0" y="0"/>
                <a:ext cx="676340" cy="82846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l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321" name="Shape 2321"/>
              <p:cNvSpPr/>
              <p:nvPr/>
            </p:nvSpPr>
            <p:spPr>
              <a:xfrm flipH="1" rot="5399991">
                <a:off x="0" y="586851"/>
                <a:ext cx="161598" cy="161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10800" y="0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sp>
          <p:nvSpPr>
            <p:cNvPr id="2323" name="Shape 2323"/>
            <p:cNvSpPr/>
            <p:nvPr/>
          </p:nvSpPr>
          <p:spPr>
            <a:xfrm>
              <a:off x="1866900" y="228516"/>
              <a:ext cx="7874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rmAutofit fontScale="100000" lnSpcReduction="0"/>
            </a:bodyPr>
            <a:lstStyle>
              <a:lvl1pPr algn="l"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x[n-1]</a:t>
              </a:r>
            </a:p>
          </p:txBody>
        </p:sp>
        <p:sp>
          <p:nvSpPr>
            <p:cNvPr id="2324" name="Shape 2324"/>
            <p:cNvSpPr/>
            <p:nvPr/>
          </p:nvSpPr>
          <p:spPr>
            <a:xfrm>
              <a:off x="3149600" y="228516"/>
              <a:ext cx="7874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rmAutofit fontScale="100000" lnSpcReduction="0"/>
            </a:bodyPr>
            <a:lstStyle>
              <a:lvl1pPr algn="l"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x[n-2]</a:t>
              </a:r>
            </a:p>
          </p:txBody>
        </p:sp>
        <p:sp>
          <p:nvSpPr>
            <p:cNvPr id="2325" name="Shape 2325"/>
            <p:cNvSpPr/>
            <p:nvPr/>
          </p:nvSpPr>
          <p:spPr>
            <a:xfrm>
              <a:off x="4432300" y="228516"/>
              <a:ext cx="7874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rmAutofit fontScale="100000" lnSpcReduction="0"/>
            </a:bodyPr>
            <a:lstStyle>
              <a:lvl1pPr algn="l"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x[n-3]</a:t>
              </a:r>
            </a:p>
          </p:txBody>
        </p:sp>
        <p:sp>
          <p:nvSpPr>
            <p:cNvPr id="2326" name="Shape 2326"/>
            <p:cNvSpPr/>
            <p:nvPr/>
          </p:nvSpPr>
          <p:spPr>
            <a:xfrm>
              <a:off x="5880100" y="228516"/>
              <a:ext cx="7874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rmAutofit fontScale="100000" lnSpcReduction="0"/>
            </a:bodyPr>
            <a:lstStyle>
              <a:lvl1pPr algn="l"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x[n-4]</a:t>
              </a:r>
            </a:p>
          </p:txBody>
        </p:sp>
        <p:grpSp>
          <p:nvGrpSpPr>
            <p:cNvPr id="2329" name="Group 2329"/>
            <p:cNvGrpSpPr/>
            <p:nvPr/>
          </p:nvGrpSpPr>
          <p:grpSpPr>
            <a:xfrm>
              <a:off x="1551019" y="1955716"/>
              <a:ext cx="673101" cy="596901"/>
              <a:chOff x="0" y="0"/>
              <a:chExt cx="673100" cy="596900"/>
            </a:xfrm>
          </p:grpSpPr>
          <p:sp>
            <p:nvSpPr>
              <p:cNvPr id="2327" name="Shape 2327"/>
              <p:cNvSpPr/>
              <p:nvPr/>
            </p:nvSpPr>
            <p:spPr>
              <a:xfrm flipH="1" rot="10800000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l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328" name="Shape 2328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h</a:t>
                </a:r>
                <a:r>
                  <a:rPr baseline="-5999" sz="2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</a:p>
            </p:txBody>
          </p:sp>
        </p:grpSp>
        <p:sp>
          <p:nvSpPr>
            <p:cNvPr id="2330" name="Shape 2330"/>
            <p:cNvSpPr/>
            <p:nvPr/>
          </p:nvSpPr>
          <p:spPr>
            <a:xfrm flipH="1">
              <a:off x="1231899" y="1003216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2333" name="Group 2333"/>
            <p:cNvGrpSpPr/>
            <p:nvPr/>
          </p:nvGrpSpPr>
          <p:grpSpPr>
            <a:xfrm>
              <a:off x="1041399" y="2063666"/>
              <a:ext cx="355602" cy="374651"/>
              <a:chOff x="0" y="0"/>
              <a:chExt cx="355600" cy="374650"/>
            </a:xfrm>
          </p:grpSpPr>
          <p:sp>
            <p:nvSpPr>
              <p:cNvPr id="2331" name="Shape 2331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332" name="Shape 2332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>
                  <a:defRPr sz="1800"/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grpSp>
          <p:nvGrpSpPr>
            <p:cNvPr id="2336" name="Group 2336"/>
            <p:cNvGrpSpPr/>
            <p:nvPr/>
          </p:nvGrpSpPr>
          <p:grpSpPr>
            <a:xfrm>
              <a:off x="2946399" y="1955716"/>
              <a:ext cx="673102" cy="596901"/>
              <a:chOff x="0" y="0"/>
              <a:chExt cx="673100" cy="596900"/>
            </a:xfrm>
          </p:grpSpPr>
          <p:sp>
            <p:nvSpPr>
              <p:cNvPr id="2334" name="Shape 2334"/>
              <p:cNvSpPr/>
              <p:nvPr/>
            </p:nvSpPr>
            <p:spPr>
              <a:xfrm flipH="1" rot="10800000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l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335" name="Shape 2335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h</a:t>
                </a:r>
                <a:r>
                  <a:rPr baseline="-5999" sz="2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</a:p>
            </p:txBody>
          </p:sp>
        </p:grpSp>
        <p:grpSp>
          <p:nvGrpSpPr>
            <p:cNvPr id="2339" name="Group 2339"/>
            <p:cNvGrpSpPr/>
            <p:nvPr/>
          </p:nvGrpSpPr>
          <p:grpSpPr>
            <a:xfrm>
              <a:off x="2438399" y="2070016"/>
              <a:ext cx="355602" cy="374651"/>
              <a:chOff x="0" y="0"/>
              <a:chExt cx="355600" cy="374650"/>
            </a:xfrm>
          </p:grpSpPr>
          <p:sp>
            <p:nvSpPr>
              <p:cNvPr id="2337" name="Shape 2337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338" name="Shape 2338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>
                  <a:defRPr sz="1800"/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grpSp>
          <p:nvGrpSpPr>
            <p:cNvPr id="2342" name="Group 2342"/>
            <p:cNvGrpSpPr/>
            <p:nvPr/>
          </p:nvGrpSpPr>
          <p:grpSpPr>
            <a:xfrm>
              <a:off x="4343399" y="1930316"/>
              <a:ext cx="673102" cy="596901"/>
              <a:chOff x="0" y="0"/>
              <a:chExt cx="673100" cy="596900"/>
            </a:xfrm>
          </p:grpSpPr>
          <p:sp>
            <p:nvSpPr>
              <p:cNvPr id="2340" name="Shape 2340"/>
              <p:cNvSpPr/>
              <p:nvPr/>
            </p:nvSpPr>
            <p:spPr>
              <a:xfrm flipH="1" rot="10800000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l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341" name="Shape 2341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h</a:t>
                </a:r>
                <a:r>
                  <a:rPr baseline="-5999" sz="2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</a:p>
            </p:txBody>
          </p:sp>
        </p:grpSp>
        <p:grpSp>
          <p:nvGrpSpPr>
            <p:cNvPr id="2345" name="Group 2345"/>
            <p:cNvGrpSpPr/>
            <p:nvPr/>
          </p:nvGrpSpPr>
          <p:grpSpPr>
            <a:xfrm>
              <a:off x="5740399" y="1904916"/>
              <a:ext cx="673102" cy="596901"/>
              <a:chOff x="0" y="0"/>
              <a:chExt cx="673100" cy="596900"/>
            </a:xfrm>
          </p:grpSpPr>
          <p:sp>
            <p:nvSpPr>
              <p:cNvPr id="2343" name="Shape 2343"/>
              <p:cNvSpPr/>
              <p:nvPr/>
            </p:nvSpPr>
            <p:spPr>
              <a:xfrm flipH="1" rot="10800000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l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344" name="Shape 2344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h</a:t>
                </a:r>
                <a:r>
                  <a:rPr baseline="-5999" sz="2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3</a:t>
                </a:r>
              </a:p>
            </p:txBody>
          </p:sp>
        </p:grpSp>
        <p:grpSp>
          <p:nvGrpSpPr>
            <p:cNvPr id="2348" name="Group 2348"/>
            <p:cNvGrpSpPr/>
            <p:nvPr/>
          </p:nvGrpSpPr>
          <p:grpSpPr>
            <a:xfrm>
              <a:off x="7137399" y="1879516"/>
              <a:ext cx="673102" cy="596901"/>
              <a:chOff x="0" y="0"/>
              <a:chExt cx="673100" cy="596900"/>
            </a:xfrm>
          </p:grpSpPr>
          <p:sp>
            <p:nvSpPr>
              <p:cNvPr id="2346" name="Shape 2346"/>
              <p:cNvSpPr/>
              <p:nvPr/>
            </p:nvSpPr>
            <p:spPr>
              <a:xfrm flipH="1" rot="10800000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l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347" name="Shape 2347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h</a:t>
                </a:r>
                <a:r>
                  <a:rPr baseline="-5999" sz="2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4</a:t>
                </a:r>
              </a:p>
            </p:txBody>
          </p:sp>
        </p:grpSp>
        <p:grpSp>
          <p:nvGrpSpPr>
            <p:cNvPr id="2351" name="Group 2351"/>
            <p:cNvGrpSpPr/>
            <p:nvPr/>
          </p:nvGrpSpPr>
          <p:grpSpPr>
            <a:xfrm>
              <a:off x="3835399" y="2070016"/>
              <a:ext cx="355602" cy="374651"/>
              <a:chOff x="0" y="0"/>
              <a:chExt cx="355600" cy="374650"/>
            </a:xfrm>
          </p:grpSpPr>
          <p:sp>
            <p:nvSpPr>
              <p:cNvPr id="2349" name="Shape 2349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350" name="Shape 2350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>
                  <a:defRPr sz="1800"/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grpSp>
          <p:nvGrpSpPr>
            <p:cNvPr id="2354" name="Group 2354"/>
            <p:cNvGrpSpPr/>
            <p:nvPr/>
          </p:nvGrpSpPr>
          <p:grpSpPr>
            <a:xfrm>
              <a:off x="5232399" y="2070016"/>
              <a:ext cx="355602" cy="374651"/>
              <a:chOff x="0" y="0"/>
              <a:chExt cx="355600" cy="374650"/>
            </a:xfrm>
          </p:grpSpPr>
          <p:sp>
            <p:nvSpPr>
              <p:cNvPr id="2352" name="Shape 2352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353" name="Shape 2353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>
                  <a:defRPr sz="1800"/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grpSp>
          <p:nvGrpSpPr>
            <p:cNvPr id="2357" name="Group 2357"/>
            <p:cNvGrpSpPr/>
            <p:nvPr/>
          </p:nvGrpSpPr>
          <p:grpSpPr>
            <a:xfrm>
              <a:off x="6629399" y="2057316"/>
              <a:ext cx="355602" cy="374651"/>
              <a:chOff x="0" y="0"/>
              <a:chExt cx="355600" cy="374650"/>
            </a:xfrm>
          </p:grpSpPr>
          <p:sp>
            <p:nvSpPr>
              <p:cNvPr id="2355" name="Shape 2355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356" name="Shape 2356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>
                  <a:defRPr sz="1800"/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sp>
          <p:nvSpPr>
            <p:cNvPr id="2358" name="Shape 2358"/>
            <p:cNvSpPr/>
            <p:nvPr/>
          </p:nvSpPr>
          <p:spPr>
            <a:xfrm flipH="1">
              <a:off x="2641599" y="1003216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59" name="Shape 2359"/>
            <p:cNvSpPr/>
            <p:nvPr/>
          </p:nvSpPr>
          <p:spPr>
            <a:xfrm flipH="1">
              <a:off x="4038599" y="1003216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60" name="Shape 2360"/>
            <p:cNvSpPr/>
            <p:nvPr/>
          </p:nvSpPr>
          <p:spPr>
            <a:xfrm flipH="1">
              <a:off x="5422899" y="990516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61" name="Shape 2361"/>
            <p:cNvSpPr/>
            <p:nvPr/>
          </p:nvSpPr>
          <p:spPr>
            <a:xfrm flipH="1">
              <a:off x="6819899" y="965116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62" name="Shape 2362"/>
            <p:cNvSpPr/>
            <p:nvPr/>
          </p:nvSpPr>
          <p:spPr>
            <a:xfrm>
              <a:off x="1397000" y="2247816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63" name="Shape 2363"/>
            <p:cNvSpPr/>
            <p:nvPr/>
          </p:nvSpPr>
          <p:spPr>
            <a:xfrm>
              <a:off x="2781300" y="2260516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64" name="Shape 2364"/>
            <p:cNvSpPr/>
            <p:nvPr/>
          </p:nvSpPr>
          <p:spPr>
            <a:xfrm>
              <a:off x="4191000" y="2247816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65" name="Shape 2365"/>
            <p:cNvSpPr/>
            <p:nvPr/>
          </p:nvSpPr>
          <p:spPr>
            <a:xfrm>
              <a:off x="5575300" y="2247816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66" name="Shape 2366"/>
            <p:cNvSpPr/>
            <p:nvPr/>
          </p:nvSpPr>
          <p:spPr>
            <a:xfrm>
              <a:off x="6985000" y="2209716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67" name="Shape 2367"/>
            <p:cNvSpPr/>
            <p:nvPr/>
          </p:nvSpPr>
          <p:spPr>
            <a:xfrm flipH="1">
              <a:off x="1244599" y="2463716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68" name="Shape 2368"/>
            <p:cNvSpPr/>
            <p:nvPr/>
          </p:nvSpPr>
          <p:spPr>
            <a:xfrm flipH="1">
              <a:off x="2641599" y="2451016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69" name="Shape 2369"/>
            <p:cNvSpPr/>
            <p:nvPr/>
          </p:nvSpPr>
          <p:spPr>
            <a:xfrm flipH="1">
              <a:off x="4038599" y="2451016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70" name="Shape 2370"/>
            <p:cNvSpPr/>
            <p:nvPr/>
          </p:nvSpPr>
          <p:spPr>
            <a:xfrm flipH="1">
              <a:off x="5435599" y="2451016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71" name="Shape 2371"/>
            <p:cNvSpPr/>
            <p:nvPr/>
          </p:nvSpPr>
          <p:spPr>
            <a:xfrm flipH="1">
              <a:off x="6819899" y="2438316"/>
              <a:ext cx="2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72" name="Shape 2372"/>
            <p:cNvSpPr/>
            <p:nvPr/>
          </p:nvSpPr>
          <p:spPr>
            <a:xfrm flipH="1" rot="10800000">
              <a:off x="1066800" y="3517816"/>
              <a:ext cx="5880100" cy="59690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373" name="Shape 2373"/>
            <p:cNvSpPr/>
            <p:nvPr/>
          </p:nvSpPr>
          <p:spPr>
            <a:xfrm>
              <a:off x="3886224" y="3682916"/>
              <a:ext cx="222400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+</a:t>
              </a:r>
            </a:p>
          </p:txBody>
        </p:sp>
        <p:sp>
          <p:nvSpPr>
            <p:cNvPr id="2374" name="Shape 2374"/>
            <p:cNvSpPr/>
            <p:nvPr/>
          </p:nvSpPr>
          <p:spPr>
            <a:xfrm>
              <a:off x="6946900" y="3822616"/>
              <a:ext cx="75059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75" name="Shape 2375"/>
            <p:cNvSpPr/>
            <p:nvPr/>
          </p:nvSpPr>
          <p:spPr>
            <a:xfrm>
              <a:off x="7785100" y="3632116"/>
              <a:ext cx="5588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rmAutofit fontScale="100000" lnSpcReduction="0"/>
            </a:bodyPr>
            <a:lstStyle>
              <a:lvl1pPr algn="l"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y[n]</a:t>
              </a:r>
            </a:p>
          </p:txBody>
        </p:sp>
        <p:sp>
          <p:nvSpPr>
            <p:cNvPr id="2376" name="Shape 2376"/>
            <p:cNvSpPr/>
            <p:nvPr/>
          </p:nvSpPr>
          <p:spPr>
            <a:xfrm>
              <a:off x="7035800" y="3873416"/>
              <a:ext cx="609600" cy="27358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b="1" sz="14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b="0" sz="1800">
                  <a:uFillTx/>
                </a:defRPr>
              </a:pPr>
              <a:r>
                <a:rPr b="1" sz="1400">
                  <a:uFill>
                    <a:solidFill/>
                  </a:uFill>
                </a:rPr>
                <a:t>M</a:t>
              </a:r>
            </a:p>
          </p:txBody>
        </p:sp>
        <p:sp>
          <p:nvSpPr>
            <p:cNvPr id="2377" name="Shape 2377"/>
            <p:cNvSpPr/>
            <p:nvPr/>
          </p:nvSpPr>
          <p:spPr>
            <a:xfrm flipH="1" flipV="1">
              <a:off x="7238999" y="3759116"/>
              <a:ext cx="161530" cy="1231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</p:spTree>
  </p:cSld>
  <p:clrMapOvr>
    <a:masterClrMapping/>
  </p:clrMapOvr>
  <p:transition spd="med" advClick="1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80" name="Group 2480"/>
          <p:cNvGrpSpPr/>
          <p:nvPr/>
        </p:nvGrpSpPr>
        <p:grpSpPr>
          <a:xfrm>
            <a:off x="266422" y="1127417"/>
            <a:ext cx="9256056" cy="4237064"/>
            <a:chOff x="0" y="0"/>
            <a:chExt cx="9256055" cy="4237062"/>
          </a:xfrm>
        </p:grpSpPr>
        <p:sp>
          <p:nvSpPr>
            <p:cNvPr id="2380" name="Shape 2380"/>
            <p:cNvSpPr/>
            <p:nvPr/>
          </p:nvSpPr>
          <p:spPr>
            <a:xfrm flipV="1">
              <a:off x="1739900" y="3825608"/>
              <a:ext cx="5308600" cy="374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81" name="Shape 2381"/>
            <p:cNvSpPr/>
            <p:nvPr/>
          </p:nvSpPr>
          <p:spPr>
            <a:xfrm flipH="1" flipV="1">
              <a:off x="1736081" y="3075586"/>
              <a:ext cx="315" cy="7636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82" name="Shape 2382"/>
            <p:cNvSpPr/>
            <p:nvPr/>
          </p:nvSpPr>
          <p:spPr>
            <a:xfrm flipV="1">
              <a:off x="1722087" y="3086935"/>
              <a:ext cx="252873" cy="23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2385" name="Group 2385"/>
            <p:cNvGrpSpPr/>
            <p:nvPr/>
          </p:nvGrpSpPr>
          <p:grpSpPr>
            <a:xfrm>
              <a:off x="1841512" y="2406007"/>
              <a:ext cx="676340" cy="828464"/>
              <a:chOff x="0" y="0"/>
              <a:chExt cx="676339" cy="828462"/>
            </a:xfrm>
          </p:grpSpPr>
          <p:sp>
            <p:nvSpPr>
              <p:cNvPr id="2383" name="Shape 2383"/>
              <p:cNvSpPr/>
              <p:nvPr/>
            </p:nvSpPr>
            <p:spPr>
              <a:xfrm>
                <a:off x="0" y="0"/>
                <a:ext cx="676340" cy="82846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l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384" name="Shape 2384"/>
              <p:cNvSpPr/>
              <p:nvPr/>
            </p:nvSpPr>
            <p:spPr>
              <a:xfrm flipH="1" rot="5399991">
                <a:off x="0" y="586851"/>
                <a:ext cx="161598" cy="161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10800" y="0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sp>
          <p:nvSpPr>
            <p:cNvPr id="2386" name="Shape 2386"/>
            <p:cNvSpPr/>
            <p:nvPr/>
          </p:nvSpPr>
          <p:spPr>
            <a:xfrm>
              <a:off x="1308437" y="3409022"/>
              <a:ext cx="673101" cy="4699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rmAutofit fontScale="100000" lnSpcReduction="0"/>
            </a:bodyPr>
            <a:lstStyle>
              <a:lvl1pPr algn="l" defTabSz="1016000">
                <a:buClr>
                  <a:srgbClr val="000000"/>
                </a:buClr>
                <a:defRPr sz="18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>
                  <a:uFill>
                    <a:solidFill/>
                  </a:uFill>
                </a:rPr>
                <a:t>Clk</a:t>
              </a:r>
            </a:p>
          </p:txBody>
        </p:sp>
        <p:sp>
          <p:nvSpPr>
            <p:cNvPr id="2387" name="Shape 2387"/>
            <p:cNvSpPr/>
            <p:nvPr/>
          </p:nvSpPr>
          <p:spPr>
            <a:xfrm>
              <a:off x="0" y="152400"/>
              <a:ext cx="558800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rmAutofit fontScale="100000" lnSpcReduction="0"/>
            </a:bodyPr>
            <a:lstStyle>
              <a:lvl1pPr algn="l"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x[n]</a:t>
              </a:r>
            </a:p>
          </p:txBody>
        </p:sp>
        <p:sp>
          <p:nvSpPr>
            <p:cNvPr id="2388" name="Shape 2388"/>
            <p:cNvSpPr/>
            <p:nvPr/>
          </p:nvSpPr>
          <p:spPr>
            <a:xfrm>
              <a:off x="2514600" y="2844800"/>
              <a:ext cx="750599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89" name="Shape 2389"/>
            <p:cNvSpPr/>
            <p:nvPr/>
          </p:nvSpPr>
          <p:spPr>
            <a:xfrm>
              <a:off x="584200" y="0"/>
              <a:ext cx="609600" cy="27358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>
              <a:lvl1pPr defTabSz="1016000">
                <a:buClr>
                  <a:srgbClr val="000000"/>
                </a:buClr>
                <a:defRPr b="1" sz="14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b="0" sz="1800">
                  <a:uFillTx/>
                </a:defRPr>
              </a:pPr>
              <a:r>
                <a:rPr b="1" sz="1400">
                  <a:uFill>
                    <a:solidFill/>
                  </a:uFill>
                </a:rPr>
                <a:t>M</a:t>
              </a:r>
            </a:p>
          </p:txBody>
        </p:sp>
        <p:sp>
          <p:nvSpPr>
            <p:cNvPr id="2390" name="Shape 2390"/>
            <p:cNvSpPr/>
            <p:nvPr/>
          </p:nvSpPr>
          <p:spPr>
            <a:xfrm flipH="1">
              <a:off x="800099" y="292100"/>
              <a:ext cx="161530" cy="1231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91" name="Shape 2391"/>
            <p:cNvSpPr/>
            <p:nvPr/>
          </p:nvSpPr>
          <p:spPr>
            <a:xfrm>
              <a:off x="660400" y="348405"/>
              <a:ext cx="64516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92" name="Shape 2392"/>
            <p:cNvSpPr/>
            <p:nvPr/>
          </p:nvSpPr>
          <p:spPr>
            <a:xfrm>
              <a:off x="3911600" y="2863005"/>
              <a:ext cx="75059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93" name="Shape 2393"/>
            <p:cNvSpPr/>
            <p:nvPr/>
          </p:nvSpPr>
          <p:spPr>
            <a:xfrm>
              <a:off x="5308600" y="2875705"/>
              <a:ext cx="75059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94" name="Shape 2394"/>
            <p:cNvSpPr/>
            <p:nvPr/>
          </p:nvSpPr>
          <p:spPr>
            <a:xfrm>
              <a:off x="6705600" y="2888405"/>
              <a:ext cx="750599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95" name="Shape 2395"/>
            <p:cNvSpPr/>
            <p:nvPr/>
          </p:nvSpPr>
          <p:spPr>
            <a:xfrm flipH="1" flipV="1">
              <a:off x="3125499" y="3077211"/>
              <a:ext cx="315" cy="7636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96" name="Shape 2396"/>
            <p:cNvSpPr/>
            <p:nvPr/>
          </p:nvSpPr>
          <p:spPr>
            <a:xfrm flipV="1">
              <a:off x="3124205" y="3088560"/>
              <a:ext cx="252873" cy="23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97" name="Shape 2397"/>
            <p:cNvSpPr/>
            <p:nvPr/>
          </p:nvSpPr>
          <p:spPr>
            <a:xfrm flipH="1" flipV="1">
              <a:off x="5919499" y="3077211"/>
              <a:ext cx="315" cy="7636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98" name="Shape 2398"/>
            <p:cNvSpPr/>
            <p:nvPr/>
          </p:nvSpPr>
          <p:spPr>
            <a:xfrm flipV="1">
              <a:off x="5918205" y="3088560"/>
              <a:ext cx="252873" cy="23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399" name="Shape 2399"/>
            <p:cNvSpPr/>
            <p:nvPr/>
          </p:nvSpPr>
          <p:spPr>
            <a:xfrm flipH="1" flipV="1">
              <a:off x="4522499" y="3077211"/>
              <a:ext cx="315" cy="7636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400" name="Shape 2400"/>
            <p:cNvSpPr/>
            <p:nvPr/>
          </p:nvSpPr>
          <p:spPr>
            <a:xfrm flipV="1">
              <a:off x="4521205" y="3088560"/>
              <a:ext cx="252873" cy="239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2403" name="Group 2403"/>
            <p:cNvGrpSpPr/>
            <p:nvPr/>
          </p:nvGrpSpPr>
          <p:grpSpPr>
            <a:xfrm>
              <a:off x="3238499" y="2415543"/>
              <a:ext cx="676341" cy="828464"/>
              <a:chOff x="0" y="0"/>
              <a:chExt cx="676339" cy="828462"/>
            </a:xfrm>
          </p:grpSpPr>
          <p:sp>
            <p:nvSpPr>
              <p:cNvPr id="2401" name="Shape 2401"/>
              <p:cNvSpPr/>
              <p:nvPr/>
            </p:nvSpPr>
            <p:spPr>
              <a:xfrm>
                <a:off x="0" y="0"/>
                <a:ext cx="676340" cy="82846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l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402" name="Shape 2402"/>
              <p:cNvSpPr/>
              <p:nvPr/>
            </p:nvSpPr>
            <p:spPr>
              <a:xfrm flipH="1" rot="5399991">
                <a:off x="0" y="586851"/>
                <a:ext cx="161598" cy="161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10800" y="0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2406" name="Group 2406"/>
            <p:cNvGrpSpPr/>
            <p:nvPr/>
          </p:nvGrpSpPr>
          <p:grpSpPr>
            <a:xfrm>
              <a:off x="4635499" y="2428243"/>
              <a:ext cx="676341" cy="828464"/>
              <a:chOff x="0" y="0"/>
              <a:chExt cx="676339" cy="828462"/>
            </a:xfrm>
          </p:grpSpPr>
          <p:sp>
            <p:nvSpPr>
              <p:cNvPr id="2404" name="Shape 2404"/>
              <p:cNvSpPr/>
              <p:nvPr/>
            </p:nvSpPr>
            <p:spPr>
              <a:xfrm>
                <a:off x="0" y="0"/>
                <a:ext cx="676340" cy="82846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l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405" name="Shape 2405"/>
              <p:cNvSpPr/>
              <p:nvPr/>
            </p:nvSpPr>
            <p:spPr>
              <a:xfrm flipH="1" rot="5399991">
                <a:off x="0" y="586851"/>
                <a:ext cx="161598" cy="161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10800" y="0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2409" name="Group 2409"/>
            <p:cNvGrpSpPr/>
            <p:nvPr/>
          </p:nvGrpSpPr>
          <p:grpSpPr>
            <a:xfrm>
              <a:off x="6032499" y="2440943"/>
              <a:ext cx="676341" cy="828464"/>
              <a:chOff x="0" y="0"/>
              <a:chExt cx="676339" cy="828462"/>
            </a:xfrm>
          </p:grpSpPr>
          <p:sp>
            <p:nvSpPr>
              <p:cNvPr id="2407" name="Shape 2407"/>
              <p:cNvSpPr/>
              <p:nvPr/>
            </p:nvSpPr>
            <p:spPr>
              <a:xfrm>
                <a:off x="0" y="0"/>
                <a:ext cx="676340" cy="82846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l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408" name="Shape 2408"/>
              <p:cNvSpPr/>
              <p:nvPr/>
            </p:nvSpPr>
            <p:spPr>
              <a:xfrm flipH="1" rot="5399991">
                <a:off x="0" y="586851"/>
                <a:ext cx="161598" cy="161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10800" y="0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</p:grpSp>
        <p:grpSp>
          <p:nvGrpSpPr>
            <p:cNvPr id="2412" name="Group 2412"/>
            <p:cNvGrpSpPr/>
            <p:nvPr/>
          </p:nvGrpSpPr>
          <p:grpSpPr>
            <a:xfrm>
              <a:off x="1843119" y="1326306"/>
              <a:ext cx="673101" cy="596901"/>
              <a:chOff x="0" y="0"/>
              <a:chExt cx="673100" cy="596900"/>
            </a:xfrm>
          </p:grpSpPr>
          <p:sp>
            <p:nvSpPr>
              <p:cNvPr id="2410" name="Shape 2410"/>
              <p:cNvSpPr/>
              <p:nvPr/>
            </p:nvSpPr>
            <p:spPr>
              <a:xfrm flipH="1" rot="10800000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l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411" name="Shape 2411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h</a:t>
                </a:r>
                <a:r>
                  <a:rPr baseline="-5999" sz="2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4</a:t>
                </a:r>
              </a:p>
            </p:txBody>
          </p:sp>
        </p:grpSp>
        <p:sp>
          <p:nvSpPr>
            <p:cNvPr id="2413" name="Shape 2413"/>
            <p:cNvSpPr/>
            <p:nvPr/>
          </p:nvSpPr>
          <p:spPr>
            <a:xfrm flipV="1">
              <a:off x="1524000" y="1808823"/>
              <a:ext cx="1" cy="10287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2416" name="Group 2416"/>
            <p:cNvGrpSpPr/>
            <p:nvPr/>
          </p:nvGrpSpPr>
          <p:grpSpPr>
            <a:xfrm flipH="1" rot="10800000">
              <a:off x="1333499" y="1440606"/>
              <a:ext cx="355602" cy="374651"/>
              <a:chOff x="0" y="0"/>
              <a:chExt cx="355600" cy="374650"/>
            </a:xfrm>
          </p:grpSpPr>
          <p:sp>
            <p:nvSpPr>
              <p:cNvPr id="2414" name="Shape 2414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415" name="Shape 2415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>
                  <a:defRPr sz="1800"/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grpSp>
          <p:nvGrpSpPr>
            <p:cNvPr id="2419" name="Group 2419"/>
            <p:cNvGrpSpPr/>
            <p:nvPr/>
          </p:nvGrpSpPr>
          <p:grpSpPr>
            <a:xfrm>
              <a:off x="3238499" y="1326306"/>
              <a:ext cx="673102" cy="596901"/>
              <a:chOff x="0" y="0"/>
              <a:chExt cx="673100" cy="596900"/>
            </a:xfrm>
          </p:grpSpPr>
          <p:sp>
            <p:nvSpPr>
              <p:cNvPr id="2417" name="Shape 2417"/>
              <p:cNvSpPr/>
              <p:nvPr/>
            </p:nvSpPr>
            <p:spPr>
              <a:xfrm flipH="1" rot="10800000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l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418" name="Shape 2418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h</a:t>
                </a:r>
                <a:r>
                  <a:rPr baseline="-5999" sz="2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3</a:t>
                </a:r>
              </a:p>
            </p:txBody>
          </p:sp>
        </p:grpSp>
        <p:grpSp>
          <p:nvGrpSpPr>
            <p:cNvPr id="2422" name="Group 2422"/>
            <p:cNvGrpSpPr/>
            <p:nvPr/>
          </p:nvGrpSpPr>
          <p:grpSpPr>
            <a:xfrm flipH="1" rot="10800000">
              <a:off x="2730499" y="1434256"/>
              <a:ext cx="355602" cy="374651"/>
              <a:chOff x="0" y="0"/>
              <a:chExt cx="355600" cy="374650"/>
            </a:xfrm>
          </p:grpSpPr>
          <p:sp>
            <p:nvSpPr>
              <p:cNvPr id="2420" name="Shape 2420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421" name="Shape 2421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>
                  <a:defRPr sz="1800"/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grpSp>
          <p:nvGrpSpPr>
            <p:cNvPr id="2425" name="Group 2425"/>
            <p:cNvGrpSpPr/>
            <p:nvPr/>
          </p:nvGrpSpPr>
          <p:grpSpPr>
            <a:xfrm>
              <a:off x="4635499" y="1351706"/>
              <a:ext cx="673102" cy="596901"/>
              <a:chOff x="0" y="0"/>
              <a:chExt cx="673100" cy="596900"/>
            </a:xfrm>
          </p:grpSpPr>
          <p:sp>
            <p:nvSpPr>
              <p:cNvPr id="2423" name="Shape 2423"/>
              <p:cNvSpPr/>
              <p:nvPr/>
            </p:nvSpPr>
            <p:spPr>
              <a:xfrm flipH="1" rot="10800000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l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424" name="Shape 2424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h</a:t>
                </a:r>
                <a:r>
                  <a:rPr baseline="-5999" sz="2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</a:p>
            </p:txBody>
          </p:sp>
        </p:grpSp>
        <p:grpSp>
          <p:nvGrpSpPr>
            <p:cNvPr id="2428" name="Group 2428"/>
            <p:cNvGrpSpPr/>
            <p:nvPr/>
          </p:nvGrpSpPr>
          <p:grpSpPr>
            <a:xfrm>
              <a:off x="6032499" y="1377106"/>
              <a:ext cx="673102" cy="596901"/>
              <a:chOff x="0" y="0"/>
              <a:chExt cx="673100" cy="596900"/>
            </a:xfrm>
          </p:grpSpPr>
          <p:sp>
            <p:nvSpPr>
              <p:cNvPr id="2426" name="Shape 2426"/>
              <p:cNvSpPr/>
              <p:nvPr/>
            </p:nvSpPr>
            <p:spPr>
              <a:xfrm flipH="1" rot="10800000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l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427" name="Shape 2427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h</a:t>
                </a:r>
                <a:r>
                  <a:rPr baseline="-5999" sz="2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</a:p>
            </p:txBody>
          </p:sp>
        </p:grpSp>
        <p:grpSp>
          <p:nvGrpSpPr>
            <p:cNvPr id="2431" name="Group 2431"/>
            <p:cNvGrpSpPr/>
            <p:nvPr/>
          </p:nvGrpSpPr>
          <p:grpSpPr>
            <a:xfrm>
              <a:off x="7429499" y="1402506"/>
              <a:ext cx="673102" cy="596901"/>
              <a:chOff x="0" y="0"/>
              <a:chExt cx="673100" cy="596900"/>
            </a:xfrm>
          </p:grpSpPr>
          <p:sp>
            <p:nvSpPr>
              <p:cNvPr id="2429" name="Shape 2429"/>
              <p:cNvSpPr/>
              <p:nvPr/>
            </p:nvSpPr>
            <p:spPr>
              <a:xfrm flipH="1" rot="10800000">
                <a:off x="0" y="0"/>
                <a:ext cx="673100" cy="59690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marL="313972" indent="-313972" algn="l" defTabSz="1016000">
                  <a:buClr>
                    <a:srgbClr val="287EC1"/>
                  </a:buClr>
                  <a:defRPr sz="22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sz="1800">
                    <a:uFillTx/>
                  </a:defRPr>
                </a:pPr>
                <a:r>
                  <a:rPr sz="2200">
                    <a:uFill>
                      <a:solidFill/>
                    </a:uFill>
                  </a:rPr>
                  <a:t>  </a:t>
                </a:r>
              </a:p>
            </p:txBody>
          </p:sp>
          <p:sp>
            <p:nvSpPr>
              <p:cNvPr id="2430" name="Shape 2430"/>
              <p:cNvSpPr/>
              <p:nvPr/>
            </p:nvSpPr>
            <p:spPr>
              <a:xfrm>
                <a:off x="11080" y="127000"/>
                <a:ext cx="660401" cy="368300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1016000">
                  <a:buClr>
                    <a:srgbClr val="000000"/>
                  </a:buClr>
                  <a:defRPr sz="1800"/>
                </a:pPr>
                <a:r>
                  <a:rPr sz="2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h</a:t>
                </a:r>
                <a:r>
                  <a:rPr baseline="-5999" sz="20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</a:p>
            </p:txBody>
          </p:sp>
        </p:grpSp>
        <p:grpSp>
          <p:nvGrpSpPr>
            <p:cNvPr id="2434" name="Group 2434"/>
            <p:cNvGrpSpPr/>
            <p:nvPr/>
          </p:nvGrpSpPr>
          <p:grpSpPr>
            <a:xfrm flipH="1" rot="10800000">
              <a:off x="4127499" y="1434256"/>
              <a:ext cx="355602" cy="374651"/>
              <a:chOff x="0" y="0"/>
              <a:chExt cx="355600" cy="374650"/>
            </a:xfrm>
          </p:grpSpPr>
          <p:sp>
            <p:nvSpPr>
              <p:cNvPr id="2432" name="Shape 2432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433" name="Shape 2433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>
                  <a:defRPr sz="1800"/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grpSp>
          <p:nvGrpSpPr>
            <p:cNvPr id="2437" name="Group 2437"/>
            <p:cNvGrpSpPr/>
            <p:nvPr/>
          </p:nvGrpSpPr>
          <p:grpSpPr>
            <a:xfrm flipH="1" rot="10800000">
              <a:off x="5511799" y="1434256"/>
              <a:ext cx="355602" cy="374651"/>
              <a:chOff x="0" y="0"/>
              <a:chExt cx="355600" cy="374650"/>
            </a:xfrm>
          </p:grpSpPr>
          <p:sp>
            <p:nvSpPr>
              <p:cNvPr id="2435" name="Shape 2435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436" name="Shape 2436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>
                  <a:defRPr sz="1800"/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grpSp>
          <p:nvGrpSpPr>
            <p:cNvPr id="2440" name="Group 2440"/>
            <p:cNvGrpSpPr/>
            <p:nvPr/>
          </p:nvGrpSpPr>
          <p:grpSpPr>
            <a:xfrm flipH="1" rot="10800000">
              <a:off x="6921499" y="1446956"/>
              <a:ext cx="355602" cy="374651"/>
              <a:chOff x="0" y="0"/>
              <a:chExt cx="355600" cy="374650"/>
            </a:xfrm>
          </p:grpSpPr>
          <p:sp>
            <p:nvSpPr>
              <p:cNvPr id="2438" name="Shape 2438"/>
              <p:cNvSpPr/>
              <p:nvPr/>
            </p:nvSpPr>
            <p:spPr>
              <a:xfrm>
                <a:off x="-1" y="19049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439" name="Shape 2439"/>
              <p:cNvSpPr/>
              <p:nvPr/>
            </p:nvSpPr>
            <p:spPr>
              <a:xfrm>
                <a:off x="85824" y="0"/>
                <a:ext cx="203201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>
                  <a:defRPr sz="1800"/>
                </a:lvl1pPr>
              </a:lstStyle>
              <a:p>
                <a:pPr lvl="0"/>
                <a:r>
                  <a:t>x</a:t>
                </a:r>
              </a:p>
            </p:txBody>
          </p:sp>
        </p:grpSp>
        <p:sp>
          <p:nvSpPr>
            <p:cNvPr id="2441" name="Shape 2441"/>
            <p:cNvSpPr/>
            <p:nvPr/>
          </p:nvSpPr>
          <p:spPr>
            <a:xfrm flipV="1">
              <a:off x="2920999" y="1796122"/>
              <a:ext cx="2" cy="8890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442" name="Shape 2442"/>
            <p:cNvSpPr/>
            <p:nvPr/>
          </p:nvSpPr>
          <p:spPr>
            <a:xfrm>
              <a:off x="1689100" y="1631106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443" name="Shape 2443"/>
            <p:cNvSpPr/>
            <p:nvPr/>
          </p:nvSpPr>
          <p:spPr>
            <a:xfrm>
              <a:off x="3073400" y="1618406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444" name="Shape 2444"/>
            <p:cNvSpPr/>
            <p:nvPr/>
          </p:nvSpPr>
          <p:spPr>
            <a:xfrm>
              <a:off x="4483100" y="1631106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445" name="Shape 2445"/>
            <p:cNvSpPr/>
            <p:nvPr/>
          </p:nvSpPr>
          <p:spPr>
            <a:xfrm>
              <a:off x="5867400" y="1631106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446" name="Shape 2446"/>
            <p:cNvSpPr/>
            <p:nvPr/>
          </p:nvSpPr>
          <p:spPr>
            <a:xfrm>
              <a:off x="7277100" y="1669206"/>
              <a:ext cx="1651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447" name="Shape 2447"/>
            <p:cNvSpPr/>
            <p:nvPr/>
          </p:nvSpPr>
          <p:spPr>
            <a:xfrm flipV="1">
              <a:off x="1536700" y="348406"/>
              <a:ext cx="1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448" name="Shape 2448"/>
            <p:cNvSpPr/>
            <p:nvPr/>
          </p:nvSpPr>
          <p:spPr>
            <a:xfrm flipV="1">
              <a:off x="2933700" y="361106"/>
              <a:ext cx="1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449" name="Shape 2449"/>
            <p:cNvSpPr/>
            <p:nvPr/>
          </p:nvSpPr>
          <p:spPr>
            <a:xfrm flipV="1">
              <a:off x="4330700" y="361106"/>
              <a:ext cx="1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450" name="Shape 2450"/>
            <p:cNvSpPr/>
            <p:nvPr/>
          </p:nvSpPr>
          <p:spPr>
            <a:xfrm flipV="1">
              <a:off x="5715000" y="361106"/>
              <a:ext cx="1" cy="10668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451" name="Shape 2451"/>
            <p:cNvSpPr/>
            <p:nvPr/>
          </p:nvSpPr>
          <p:spPr>
            <a:xfrm flipV="1">
              <a:off x="7112000" y="335622"/>
              <a:ext cx="1" cy="11049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452" name="Shape 2452"/>
            <p:cNvSpPr/>
            <p:nvPr/>
          </p:nvSpPr>
          <p:spPr>
            <a:xfrm>
              <a:off x="8382000" y="2723305"/>
              <a:ext cx="558800" cy="368301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rmAutofit fontScale="100000" lnSpcReduction="0"/>
            </a:bodyPr>
            <a:lstStyle>
              <a:lvl1pPr algn="l" defTabSz="1016000">
                <a:buClr>
                  <a:srgbClr val="000000"/>
                </a:buClr>
                <a:defRPr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>
                  <a:uFill>
                    <a:solidFill/>
                  </a:uFill>
                </a:rPr>
                <a:t>y[n]</a:t>
              </a:r>
            </a:p>
          </p:txBody>
        </p:sp>
        <p:grpSp>
          <p:nvGrpSpPr>
            <p:cNvPr id="2456" name="Group 2456"/>
            <p:cNvGrpSpPr/>
            <p:nvPr/>
          </p:nvGrpSpPr>
          <p:grpSpPr>
            <a:xfrm flipH="1" rot="10800000">
              <a:off x="7340600" y="2824905"/>
              <a:ext cx="750599" cy="387885"/>
              <a:chOff x="0" y="5816"/>
              <a:chExt cx="750598" cy="387883"/>
            </a:xfrm>
          </p:grpSpPr>
          <p:sp>
            <p:nvSpPr>
              <p:cNvPr id="2453" name="Shape 2453"/>
              <p:cNvSpPr/>
              <p:nvPr/>
            </p:nvSpPr>
            <p:spPr>
              <a:xfrm>
                <a:off x="0" y="330200"/>
                <a:ext cx="750599" cy="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2454" name="Shape 2454"/>
              <p:cNvSpPr/>
              <p:nvPr/>
            </p:nvSpPr>
            <p:spPr>
              <a:xfrm flipH="1" rot="10800000">
                <a:off x="88900" y="5816"/>
                <a:ext cx="609600" cy="273584"/>
              </a:xfrm>
              <a:prstGeom prst="rect">
                <a:avLst/>
              </a:prstGeom>
              <a:noFill/>
              <a:ln w="9525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spAutoFit/>
              </a:bodyPr>
              <a:lstStyle>
                <a:lvl1pPr defTabSz="1016000">
                  <a:buClr>
                    <a:srgbClr val="000000"/>
                  </a:buClr>
                  <a:defRPr b="1" sz="1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lvl="0">
                  <a:defRPr b="0" sz="1800">
                    <a:uFillTx/>
                  </a:defRPr>
                </a:pPr>
                <a:r>
                  <a:rPr b="1" sz="1400">
                    <a:uFill>
                      <a:solidFill/>
                    </a:uFill>
                  </a:rPr>
                  <a:t>M</a:t>
                </a:r>
              </a:p>
            </p:txBody>
          </p:sp>
          <p:sp>
            <p:nvSpPr>
              <p:cNvPr id="2455" name="Shape 2455"/>
              <p:cNvSpPr/>
              <p:nvPr/>
            </p:nvSpPr>
            <p:spPr>
              <a:xfrm flipH="1">
                <a:off x="292099" y="270519"/>
                <a:ext cx="161530" cy="12318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grpSp>
          <p:nvGrpSpPr>
            <p:cNvPr id="2459" name="Group 2459"/>
            <p:cNvGrpSpPr/>
            <p:nvPr/>
          </p:nvGrpSpPr>
          <p:grpSpPr>
            <a:xfrm>
              <a:off x="2743199" y="2697822"/>
              <a:ext cx="355602" cy="355601"/>
              <a:chOff x="0" y="0"/>
              <a:chExt cx="355600" cy="355600"/>
            </a:xfrm>
          </p:grpSpPr>
          <p:sp>
            <p:nvSpPr>
              <p:cNvPr id="2457" name="Shape 2457"/>
              <p:cNvSpPr/>
              <p:nvPr/>
            </p:nvSpPr>
            <p:spPr>
              <a:xfrm flipH="1" rot="10800000">
                <a:off x="-1" y="-1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458" name="Shape 2458"/>
              <p:cNvSpPr/>
              <p:nvPr/>
            </p:nvSpPr>
            <p:spPr>
              <a:xfrm flipH="1" rot="10800000">
                <a:off x="76224" y="6350"/>
                <a:ext cx="222400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>
                  <a:defRPr sz="1800"/>
                </a:lvl1pPr>
              </a:lstStyle>
              <a:p>
                <a:pPr lvl="0"/>
                <a:r>
                  <a:t>+</a:t>
                </a:r>
              </a:p>
            </p:txBody>
          </p:sp>
        </p:grpSp>
        <p:grpSp>
          <p:nvGrpSpPr>
            <p:cNvPr id="2462" name="Group 2462"/>
            <p:cNvGrpSpPr/>
            <p:nvPr/>
          </p:nvGrpSpPr>
          <p:grpSpPr>
            <a:xfrm>
              <a:off x="4127499" y="2697822"/>
              <a:ext cx="355602" cy="355601"/>
              <a:chOff x="0" y="0"/>
              <a:chExt cx="355600" cy="355600"/>
            </a:xfrm>
          </p:grpSpPr>
          <p:sp>
            <p:nvSpPr>
              <p:cNvPr id="2460" name="Shape 2460"/>
              <p:cNvSpPr/>
              <p:nvPr/>
            </p:nvSpPr>
            <p:spPr>
              <a:xfrm flipH="1" rot="10800000">
                <a:off x="-1" y="-1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461" name="Shape 2461"/>
              <p:cNvSpPr/>
              <p:nvPr/>
            </p:nvSpPr>
            <p:spPr>
              <a:xfrm flipH="1" rot="10800000">
                <a:off x="76224" y="6350"/>
                <a:ext cx="222400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>
                  <a:defRPr sz="1800"/>
                </a:lvl1pPr>
              </a:lstStyle>
              <a:p>
                <a:pPr lvl="0"/>
                <a:r>
                  <a:t>+</a:t>
                </a:r>
              </a:p>
            </p:txBody>
          </p:sp>
        </p:grpSp>
        <p:grpSp>
          <p:nvGrpSpPr>
            <p:cNvPr id="2465" name="Group 2465"/>
            <p:cNvGrpSpPr/>
            <p:nvPr/>
          </p:nvGrpSpPr>
          <p:grpSpPr>
            <a:xfrm>
              <a:off x="5511799" y="2697822"/>
              <a:ext cx="355602" cy="355601"/>
              <a:chOff x="0" y="0"/>
              <a:chExt cx="355600" cy="355600"/>
            </a:xfrm>
          </p:grpSpPr>
          <p:sp>
            <p:nvSpPr>
              <p:cNvPr id="2463" name="Shape 2463"/>
              <p:cNvSpPr/>
              <p:nvPr/>
            </p:nvSpPr>
            <p:spPr>
              <a:xfrm flipH="1" rot="10800000">
                <a:off x="-1" y="-1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464" name="Shape 2464"/>
              <p:cNvSpPr/>
              <p:nvPr/>
            </p:nvSpPr>
            <p:spPr>
              <a:xfrm flipH="1" rot="10800000">
                <a:off x="76224" y="6350"/>
                <a:ext cx="222400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>
                  <a:defRPr sz="1800"/>
                </a:lvl1pPr>
              </a:lstStyle>
              <a:p>
                <a:pPr lvl="0"/>
                <a:r>
                  <a:t>+</a:t>
                </a:r>
              </a:p>
            </p:txBody>
          </p:sp>
        </p:grpSp>
        <p:grpSp>
          <p:nvGrpSpPr>
            <p:cNvPr id="2468" name="Group 2468"/>
            <p:cNvGrpSpPr/>
            <p:nvPr/>
          </p:nvGrpSpPr>
          <p:grpSpPr>
            <a:xfrm>
              <a:off x="6934199" y="2710522"/>
              <a:ext cx="355602" cy="355601"/>
              <a:chOff x="0" y="0"/>
              <a:chExt cx="355600" cy="355600"/>
            </a:xfrm>
          </p:grpSpPr>
          <p:sp>
            <p:nvSpPr>
              <p:cNvPr id="2466" name="Shape 2466"/>
              <p:cNvSpPr/>
              <p:nvPr/>
            </p:nvSpPr>
            <p:spPr>
              <a:xfrm flipH="1" rot="10800000">
                <a:off x="-1" y="-1"/>
                <a:ext cx="355602" cy="355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</a:p>
            </p:txBody>
          </p:sp>
          <p:sp>
            <p:nvSpPr>
              <p:cNvPr id="2467" name="Shape 2467"/>
              <p:cNvSpPr/>
              <p:nvPr/>
            </p:nvSpPr>
            <p:spPr>
              <a:xfrm flipH="1" rot="10800000">
                <a:off x="76224" y="6350"/>
                <a:ext cx="222400" cy="342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>
                  <a:defRPr sz="1800"/>
                </a:lvl1pPr>
              </a:lstStyle>
              <a:p>
                <a:pPr lvl="0"/>
                <a:r>
                  <a:t>+</a:t>
                </a:r>
              </a:p>
            </p:txBody>
          </p:sp>
        </p:grpSp>
        <p:sp>
          <p:nvSpPr>
            <p:cNvPr id="2469" name="Shape 2469"/>
            <p:cNvSpPr/>
            <p:nvPr/>
          </p:nvSpPr>
          <p:spPr>
            <a:xfrm flipV="1">
              <a:off x="4317999" y="1796122"/>
              <a:ext cx="2" cy="8890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470" name="Shape 2470"/>
            <p:cNvSpPr/>
            <p:nvPr/>
          </p:nvSpPr>
          <p:spPr>
            <a:xfrm flipV="1">
              <a:off x="5702299" y="1796122"/>
              <a:ext cx="2" cy="8890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471" name="Shape 2471"/>
            <p:cNvSpPr/>
            <p:nvPr/>
          </p:nvSpPr>
          <p:spPr>
            <a:xfrm flipV="1">
              <a:off x="7111999" y="1821522"/>
              <a:ext cx="2" cy="88900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472" name="Shape 2472"/>
            <p:cNvSpPr/>
            <p:nvPr/>
          </p:nvSpPr>
          <p:spPr>
            <a:xfrm>
              <a:off x="1511300" y="2837522"/>
              <a:ext cx="33020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473" name="Shape 2473"/>
            <p:cNvSpPr/>
            <p:nvPr/>
          </p:nvSpPr>
          <p:spPr>
            <a:xfrm>
              <a:off x="1546860" y="2052662"/>
              <a:ext cx="1181274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just">
                <a:lnSpc>
                  <a:spcPct val="1200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/>
              </a:pPr>
              <a:r>
                <a:rPr sz="1400"/>
                <a:t>PRODUCT(4)</a:t>
              </a:r>
            </a:p>
          </p:txBody>
        </p:sp>
        <p:sp>
          <p:nvSpPr>
            <p:cNvPr id="2474" name="Shape 2474"/>
            <p:cNvSpPr/>
            <p:nvPr/>
          </p:nvSpPr>
          <p:spPr>
            <a:xfrm>
              <a:off x="2954020" y="2052662"/>
              <a:ext cx="1181274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just">
                <a:lnSpc>
                  <a:spcPct val="1200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/>
              </a:pPr>
              <a:r>
                <a:rPr sz="1400"/>
                <a:t>PRODUCT(3)</a:t>
              </a:r>
            </a:p>
          </p:txBody>
        </p:sp>
        <p:sp>
          <p:nvSpPr>
            <p:cNvPr id="2475" name="Shape 2475"/>
            <p:cNvSpPr/>
            <p:nvPr/>
          </p:nvSpPr>
          <p:spPr>
            <a:xfrm>
              <a:off x="4361179" y="2052662"/>
              <a:ext cx="1181275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just">
                <a:lnSpc>
                  <a:spcPct val="1200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/>
              </a:pPr>
              <a:r>
                <a:rPr sz="1400"/>
                <a:t>PRODUCT(2)</a:t>
              </a:r>
            </a:p>
          </p:txBody>
        </p:sp>
        <p:sp>
          <p:nvSpPr>
            <p:cNvPr id="2476" name="Shape 2476"/>
            <p:cNvSpPr/>
            <p:nvPr/>
          </p:nvSpPr>
          <p:spPr>
            <a:xfrm>
              <a:off x="5722620" y="2052662"/>
              <a:ext cx="1181274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just">
                <a:lnSpc>
                  <a:spcPct val="1200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/>
              </a:pPr>
              <a:r>
                <a:rPr sz="1400"/>
                <a:t>PRODUCT(1)</a:t>
              </a:r>
            </a:p>
          </p:txBody>
        </p:sp>
        <p:sp>
          <p:nvSpPr>
            <p:cNvPr id="2477" name="Shape 2477"/>
            <p:cNvSpPr/>
            <p:nvPr/>
          </p:nvSpPr>
          <p:spPr>
            <a:xfrm>
              <a:off x="7165340" y="2052662"/>
              <a:ext cx="1181274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just">
                <a:lnSpc>
                  <a:spcPct val="1200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/>
              </a:pPr>
              <a:r>
                <a:rPr sz="1400"/>
                <a:t>PRODUCT(0)</a:t>
              </a:r>
            </a:p>
          </p:txBody>
        </p:sp>
        <p:sp>
          <p:nvSpPr>
            <p:cNvPr id="2478" name="Shape 2478"/>
            <p:cNvSpPr/>
            <p:nvPr/>
          </p:nvSpPr>
          <p:spPr>
            <a:xfrm>
              <a:off x="2706092" y="3932262"/>
              <a:ext cx="3528616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just">
                <a:lnSpc>
                  <a:spcPct val="1200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/>
              </a:pPr>
              <a:r>
                <a:rPr sz="1400"/>
                <a:t>SUM(i) &lt;= SUM(i+1) + PRODUCT(i);</a:t>
              </a:r>
            </a:p>
          </p:txBody>
        </p:sp>
        <p:sp>
          <p:nvSpPr>
            <p:cNvPr id="2479" name="Shape 2479"/>
            <p:cNvSpPr/>
            <p:nvPr/>
          </p:nvSpPr>
          <p:spPr>
            <a:xfrm>
              <a:off x="6154229" y="3373461"/>
              <a:ext cx="3101827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just">
                <a:lnSpc>
                  <a:spcPct val="1200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4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sz="1800"/>
              </a:pPr>
              <a:r>
                <a:rPr sz="1400"/>
                <a:t>SUM(0)&lt;=SUM(1) + PRODUCT(0);</a:t>
              </a:r>
            </a:p>
          </p:txBody>
        </p:sp>
      </p:grp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000" y="315945"/>
            <a:ext cx="5387698" cy="3276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8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3758" y="3784600"/>
            <a:ext cx="8747761" cy="2222500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Shape 229"/>
          <p:cNvSpPr/>
          <p:nvPr/>
        </p:nvSpPr>
        <p:spPr>
          <a:xfrm>
            <a:off x="6413500" y="2959100"/>
            <a:ext cx="212090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1000"/>
              <a:t>Quelle: Analog Devices</a:t>
            </a:r>
          </a:p>
        </p:txBody>
      </p:sp>
    </p:spTree>
  </p:cSld>
  <p:clrMapOvr>
    <a:masterClrMapping/>
  </p:clrMapOvr>
  <p:transition spd="med" advClick="1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2" name="Shape 2482"/>
          <p:cNvSpPr/>
          <p:nvPr/>
        </p:nvSpPr>
        <p:spPr>
          <a:xfrm>
            <a:off x="692652" y="1171444"/>
            <a:ext cx="7749891" cy="2977476"/>
          </a:xfrm>
          <a:prstGeom prst="rect">
            <a:avLst/>
          </a:prstGeom>
          <a:solidFill>
            <a:srgbClr val="F5F1C9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83" name="Shape 2483"/>
          <p:cNvSpPr/>
          <p:nvPr/>
        </p:nvSpPr>
        <p:spPr>
          <a:xfrm>
            <a:off x="5786294" y="2546990"/>
            <a:ext cx="1" cy="1387785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84" name="Shape 2484"/>
          <p:cNvSpPr/>
          <p:nvPr/>
        </p:nvSpPr>
        <p:spPr>
          <a:xfrm>
            <a:off x="3427263" y="3170968"/>
            <a:ext cx="3184392" cy="839952"/>
          </a:xfrm>
          <a:prstGeom prst="rect">
            <a:avLst/>
          </a:prstGeom>
          <a:solidFill>
            <a:srgbClr val="DCDEE0"/>
          </a:solidFill>
          <a:ln w="12700">
            <a:solidFill/>
            <a:prstDash val="sysDot"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85" name="Shape 2485"/>
          <p:cNvSpPr/>
          <p:nvPr/>
        </p:nvSpPr>
        <p:spPr>
          <a:xfrm>
            <a:off x="4676335" y="1369803"/>
            <a:ext cx="834072" cy="13704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86" name="Shape 2486"/>
          <p:cNvSpPr/>
          <p:nvPr/>
        </p:nvSpPr>
        <p:spPr>
          <a:xfrm>
            <a:off x="4748631" y="1367905"/>
            <a:ext cx="304725" cy="1364135"/>
          </a:xfrm>
          <a:prstGeom prst="rect">
            <a:avLst/>
          </a:prstGeom>
          <a:solidFill>
            <a:srgbClr val="51A7F9">
              <a:alpha val="41851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87" name="Shape 2487"/>
          <p:cNvSpPr/>
          <p:nvPr/>
        </p:nvSpPr>
        <p:spPr>
          <a:xfrm>
            <a:off x="5143698" y="1366543"/>
            <a:ext cx="304726" cy="1366860"/>
          </a:xfrm>
          <a:prstGeom prst="rect">
            <a:avLst/>
          </a:prstGeom>
          <a:solidFill>
            <a:srgbClr val="51A7F9">
              <a:alpha val="41791"/>
            </a:srgb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88" name="Shape 2488"/>
          <p:cNvSpPr/>
          <p:nvPr/>
        </p:nvSpPr>
        <p:spPr>
          <a:xfrm>
            <a:off x="645156" y="3531703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Signalprozessor</a:t>
            </a:r>
          </a:p>
        </p:txBody>
      </p:sp>
      <p:sp>
        <p:nvSpPr>
          <p:cNvPr id="2489" name="Shape 2489"/>
          <p:cNvSpPr/>
          <p:nvPr/>
        </p:nvSpPr>
        <p:spPr>
          <a:xfrm>
            <a:off x="3790363" y="2289256"/>
            <a:ext cx="616148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Opcode, Reg.</a:t>
            </a:r>
          </a:p>
        </p:txBody>
      </p:sp>
      <p:sp>
        <p:nvSpPr>
          <p:cNvPr id="2490" name="Shape 2490"/>
          <p:cNvSpPr/>
          <p:nvPr/>
        </p:nvSpPr>
        <p:spPr>
          <a:xfrm>
            <a:off x="1658654" y="2182366"/>
            <a:ext cx="374043" cy="1"/>
          </a:xfrm>
          <a:prstGeom prst="line">
            <a:avLst/>
          </a:prstGeom>
          <a:ln w="25400">
            <a:solidFill>
              <a:srgbClr val="00882B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91" name="Shape 2491"/>
          <p:cNvSpPr/>
          <p:nvPr/>
        </p:nvSpPr>
        <p:spPr>
          <a:xfrm flipV="1">
            <a:off x="1654506" y="1596335"/>
            <a:ext cx="1588256" cy="1"/>
          </a:xfrm>
          <a:prstGeom prst="line">
            <a:avLst/>
          </a:prstGeom>
          <a:ln w="25400">
            <a:solidFill>
              <a:srgbClr val="00882B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494" name="Group 2494"/>
          <p:cNvGrpSpPr/>
          <p:nvPr/>
        </p:nvGrpSpPr>
        <p:grpSpPr>
          <a:xfrm>
            <a:off x="1914443" y="2055045"/>
            <a:ext cx="817763" cy="247651"/>
            <a:chOff x="0" y="0"/>
            <a:chExt cx="817761" cy="247650"/>
          </a:xfrm>
        </p:grpSpPr>
        <p:sp>
          <p:nvSpPr>
            <p:cNvPr id="2492" name="Shape 2492"/>
            <p:cNvSpPr/>
            <p:nvPr/>
          </p:nvSpPr>
          <p:spPr>
            <a:xfrm>
              <a:off x="4845" y="10353"/>
              <a:ext cx="812917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493" name="Shape 2493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PC</a:t>
              </a:r>
            </a:p>
          </p:txBody>
        </p:sp>
      </p:grpSp>
      <p:grpSp>
        <p:nvGrpSpPr>
          <p:cNvPr id="2499" name="Group 2499"/>
          <p:cNvGrpSpPr/>
          <p:nvPr/>
        </p:nvGrpSpPr>
        <p:grpSpPr>
          <a:xfrm>
            <a:off x="797151" y="1367503"/>
            <a:ext cx="843231" cy="1375085"/>
            <a:chOff x="0" y="0"/>
            <a:chExt cx="843229" cy="1375084"/>
          </a:xfrm>
        </p:grpSpPr>
        <p:sp>
          <p:nvSpPr>
            <p:cNvPr id="2495" name="Shape 2495"/>
            <p:cNvSpPr/>
            <p:nvPr/>
          </p:nvSpPr>
          <p:spPr>
            <a:xfrm>
              <a:off x="4579" y="0"/>
              <a:ext cx="834072" cy="13750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496" name="Shape 2496"/>
            <p:cNvSpPr/>
            <p:nvPr/>
          </p:nvSpPr>
          <p:spPr>
            <a:xfrm>
              <a:off x="0" y="883432"/>
              <a:ext cx="843230" cy="48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29768">
                <a:defRPr sz="1800"/>
              </a:pPr>
              <a:r>
                <a:rPr sz="1316"/>
                <a:t>Programm-</a:t>
              </a:r>
              <a:endParaRPr sz="1316"/>
            </a:p>
            <a:p>
              <a:pPr lvl="0" defTabSz="429768">
                <a:defRPr sz="1800"/>
              </a:pPr>
              <a:r>
                <a:rPr sz="1316"/>
                <a:t>speicher</a:t>
              </a:r>
            </a:p>
          </p:txBody>
        </p:sp>
        <p:sp>
          <p:nvSpPr>
            <p:cNvPr id="2497" name="Shape 2497"/>
            <p:cNvSpPr/>
            <p:nvPr/>
          </p:nvSpPr>
          <p:spPr>
            <a:xfrm>
              <a:off x="543998" y="639311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2498" name="Shape 2498"/>
            <p:cNvSpPr/>
            <p:nvPr/>
          </p:nvSpPr>
          <p:spPr>
            <a:xfrm>
              <a:off x="469187" y="85165"/>
              <a:ext cx="37404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</p:grpSp>
      <p:sp>
        <p:nvSpPr>
          <p:cNvPr id="2500" name="Shape 2500"/>
          <p:cNvSpPr/>
          <p:nvPr/>
        </p:nvSpPr>
        <p:spPr>
          <a:xfrm>
            <a:off x="3263237" y="1372253"/>
            <a:ext cx="834073" cy="88782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501" name="Shape 2501"/>
          <p:cNvSpPr/>
          <p:nvPr/>
        </p:nvSpPr>
        <p:spPr>
          <a:xfrm>
            <a:off x="3249824" y="1606378"/>
            <a:ext cx="843231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IR &amp; Dekoder</a:t>
            </a:r>
          </a:p>
        </p:txBody>
      </p:sp>
      <p:sp>
        <p:nvSpPr>
          <p:cNvPr id="2502" name="Shape 2502"/>
          <p:cNvSpPr/>
          <p:nvPr/>
        </p:nvSpPr>
        <p:spPr>
          <a:xfrm>
            <a:off x="4661082" y="2109620"/>
            <a:ext cx="843231" cy="624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Register-Block</a:t>
            </a:r>
          </a:p>
        </p:txBody>
      </p:sp>
      <p:sp>
        <p:nvSpPr>
          <p:cNvPr id="2503" name="Shape 2503"/>
          <p:cNvSpPr/>
          <p:nvPr/>
        </p:nvSpPr>
        <p:spPr>
          <a:xfrm>
            <a:off x="2743532" y="2178870"/>
            <a:ext cx="520191" cy="1"/>
          </a:xfrm>
          <a:prstGeom prst="line">
            <a:avLst/>
          </a:prstGeom>
          <a:ln w="25400">
            <a:solidFill>
              <a:srgbClr val="00882B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04" name="Shape 2504"/>
          <p:cNvSpPr/>
          <p:nvPr/>
        </p:nvSpPr>
        <p:spPr>
          <a:xfrm>
            <a:off x="4542234" y="3322811"/>
            <a:ext cx="1079621" cy="35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505" name="Shape 2505"/>
          <p:cNvSpPr/>
          <p:nvPr/>
        </p:nvSpPr>
        <p:spPr>
          <a:xfrm>
            <a:off x="5322306" y="2734633"/>
            <a:ext cx="1" cy="427393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06" name="Shape 2506"/>
          <p:cNvSpPr/>
          <p:nvPr/>
        </p:nvSpPr>
        <p:spPr>
          <a:xfrm>
            <a:off x="4869129" y="2741525"/>
            <a:ext cx="1" cy="431993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07" name="Shape 2507"/>
          <p:cNvSpPr/>
          <p:nvPr/>
        </p:nvSpPr>
        <p:spPr>
          <a:xfrm flipH="1">
            <a:off x="4464056" y="2576604"/>
            <a:ext cx="224421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08" name="Shape 2508"/>
          <p:cNvSpPr/>
          <p:nvPr/>
        </p:nvSpPr>
        <p:spPr>
          <a:xfrm flipH="1">
            <a:off x="5519594" y="2538934"/>
            <a:ext cx="279401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09" name="Shape 2509"/>
          <p:cNvSpPr/>
          <p:nvPr/>
        </p:nvSpPr>
        <p:spPr>
          <a:xfrm>
            <a:off x="4660893" y="3377245"/>
            <a:ext cx="84323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MAC</a:t>
            </a:r>
          </a:p>
        </p:txBody>
      </p:sp>
      <p:sp>
        <p:nvSpPr>
          <p:cNvPr id="2510" name="Shape 2510"/>
          <p:cNvSpPr/>
          <p:nvPr/>
        </p:nvSpPr>
        <p:spPr>
          <a:xfrm>
            <a:off x="4108578" y="3497895"/>
            <a:ext cx="534114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513" name="Group 2513"/>
          <p:cNvGrpSpPr/>
          <p:nvPr/>
        </p:nvGrpSpPr>
        <p:grpSpPr>
          <a:xfrm>
            <a:off x="3256174" y="2598845"/>
            <a:ext cx="836881" cy="511551"/>
            <a:chOff x="0" y="0"/>
            <a:chExt cx="836879" cy="511549"/>
          </a:xfrm>
        </p:grpSpPr>
        <p:sp>
          <p:nvSpPr>
            <p:cNvPr id="2511" name="Shape 2511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512" name="Shape 2512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Steuer-werk</a:t>
              </a:r>
            </a:p>
          </p:txBody>
        </p:sp>
      </p:grpSp>
      <p:sp>
        <p:nvSpPr>
          <p:cNvPr id="2514" name="Shape 2514"/>
          <p:cNvSpPr/>
          <p:nvPr/>
        </p:nvSpPr>
        <p:spPr>
          <a:xfrm>
            <a:off x="3824979" y="3106063"/>
            <a:ext cx="1" cy="26963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15" name="Shape 2515"/>
          <p:cNvSpPr/>
          <p:nvPr/>
        </p:nvSpPr>
        <p:spPr>
          <a:xfrm flipV="1">
            <a:off x="3785391" y="2265139"/>
            <a:ext cx="1" cy="362998"/>
          </a:xfrm>
          <a:prstGeom prst="line">
            <a:avLst/>
          </a:prstGeom>
          <a:ln w="254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16" name="Shape 2516"/>
          <p:cNvSpPr/>
          <p:nvPr/>
        </p:nvSpPr>
        <p:spPr>
          <a:xfrm>
            <a:off x="4547956" y="2818893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Rs</a:t>
            </a:r>
          </a:p>
        </p:txBody>
      </p:sp>
      <p:sp>
        <p:nvSpPr>
          <p:cNvPr id="2517" name="Shape 2517"/>
          <p:cNvSpPr/>
          <p:nvPr/>
        </p:nvSpPr>
        <p:spPr>
          <a:xfrm>
            <a:off x="5019974" y="2819772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2518" name="Shape 2518"/>
          <p:cNvSpPr/>
          <p:nvPr/>
        </p:nvSpPr>
        <p:spPr>
          <a:xfrm>
            <a:off x="5768327" y="2898650"/>
            <a:ext cx="302333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Rd</a:t>
            </a:r>
          </a:p>
        </p:txBody>
      </p:sp>
      <p:sp>
        <p:nvSpPr>
          <p:cNvPr id="2519" name="Shape 2519"/>
          <p:cNvSpPr/>
          <p:nvPr/>
        </p:nvSpPr>
        <p:spPr>
          <a:xfrm>
            <a:off x="2655090" y="2313298"/>
            <a:ext cx="1" cy="38980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20" name="Shape 2520"/>
          <p:cNvSpPr/>
          <p:nvPr/>
        </p:nvSpPr>
        <p:spPr>
          <a:xfrm>
            <a:off x="2655090" y="2720054"/>
            <a:ext cx="576050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21" name="Shape 2521"/>
          <p:cNvSpPr/>
          <p:nvPr/>
        </p:nvSpPr>
        <p:spPr>
          <a:xfrm>
            <a:off x="1915096" y="2404632"/>
            <a:ext cx="718510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increment</a:t>
            </a:r>
            <a:endParaRPr i="1" sz="1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/load</a:t>
            </a:r>
          </a:p>
        </p:txBody>
      </p:sp>
      <p:sp>
        <p:nvSpPr>
          <p:cNvPr id="2522" name="Shape 2522"/>
          <p:cNvSpPr/>
          <p:nvPr/>
        </p:nvSpPr>
        <p:spPr>
          <a:xfrm>
            <a:off x="4091167" y="2731679"/>
            <a:ext cx="37404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23" name="Shape 2523"/>
          <p:cNvSpPr/>
          <p:nvPr/>
        </p:nvSpPr>
        <p:spPr>
          <a:xfrm>
            <a:off x="4467976" y="2594420"/>
            <a:ext cx="1" cy="116632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24" name="Shape 2524"/>
          <p:cNvSpPr/>
          <p:nvPr/>
        </p:nvSpPr>
        <p:spPr>
          <a:xfrm>
            <a:off x="3548831" y="2277839"/>
            <a:ext cx="1" cy="341616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25" name="Shape 2525"/>
          <p:cNvSpPr/>
          <p:nvPr/>
        </p:nvSpPr>
        <p:spPr>
          <a:xfrm>
            <a:off x="4094339" y="3031517"/>
            <a:ext cx="58205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26" name="Shape 2526"/>
          <p:cNvSpPr/>
          <p:nvPr/>
        </p:nvSpPr>
        <p:spPr>
          <a:xfrm flipV="1">
            <a:off x="4657435" y="3052918"/>
            <a:ext cx="1" cy="269633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532" name="Group 2532"/>
          <p:cNvGrpSpPr/>
          <p:nvPr/>
        </p:nvGrpSpPr>
        <p:grpSpPr>
          <a:xfrm>
            <a:off x="3551697" y="3371362"/>
            <a:ext cx="546565" cy="471608"/>
            <a:chOff x="0" y="0"/>
            <a:chExt cx="546564" cy="471606"/>
          </a:xfrm>
        </p:grpSpPr>
        <p:sp>
          <p:nvSpPr>
            <p:cNvPr id="2527" name="Shape 2527"/>
            <p:cNvSpPr/>
            <p:nvPr/>
          </p:nvSpPr>
          <p:spPr>
            <a:xfrm>
              <a:off x="39074" y="9824"/>
              <a:ext cx="507491" cy="21536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528" name="Shape 2528"/>
            <p:cNvSpPr/>
            <p:nvPr/>
          </p:nvSpPr>
          <p:spPr>
            <a:xfrm>
              <a:off x="34476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PSR</a:t>
              </a:r>
            </a:p>
          </p:txBody>
        </p:sp>
        <p:sp>
          <p:nvSpPr>
            <p:cNvPr id="2529" name="Shape 2529"/>
            <p:cNvSpPr/>
            <p:nvPr/>
          </p:nvSpPr>
          <p:spPr>
            <a:xfrm>
              <a:off x="157852" y="234358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C</a:t>
              </a:r>
            </a:p>
          </p:txBody>
        </p:sp>
        <p:sp>
          <p:nvSpPr>
            <p:cNvPr id="2530" name="Shape 2530"/>
            <p:cNvSpPr/>
            <p:nvPr/>
          </p:nvSpPr>
          <p:spPr>
            <a:xfrm>
              <a:off x="0" y="236220"/>
              <a:ext cx="224421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Z</a:t>
              </a:r>
            </a:p>
          </p:txBody>
        </p:sp>
        <p:sp>
          <p:nvSpPr>
            <p:cNvPr id="2531" name="Shape 2531"/>
            <p:cNvSpPr/>
            <p:nvPr/>
          </p:nvSpPr>
          <p:spPr>
            <a:xfrm>
              <a:off x="316937" y="236592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I</a:t>
              </a:r>
            </a:p>
          </p:txBody>
        </p:sp>
      </p:grpSp>
      <p:sp>
        <p:nvSpPr>
          <p:cNvPr id="2533" name="Shape 2533"/>
          <p:cNvSpPr/>
          <p:nvPr/>
        </p:nvSpPr>
        <p:spPr>
          <a:xfrm>
            <a:off x="7478554" y="1368988"/>
            <a:ext cx="834072" cy="188724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534" name="Shape 2534"/>
          <p:cNvSpPr/>
          <p:nvPr/>
        </p:nvSpPr>
        <p:spPr>
          <a:xfrm>
            <a:off x="7454536" y="2344697"/>
            <a:ext cx="843231" cy="9005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>
              <a:defRPr sz="1800"/>
            </a:pPr>
            <a:r>
              <a:rPr sz="1400"/>
              <a:t>Special </a:t>
            </a:r>
            <a:endParaRPr sz="1400"/>
          </a:p>
          <a:p>
            <a:pPr lvl="0">
              <a:defRPr sz="1800"/>
            </a:pPr>
            <a:r>
              <a:rPr sz="1400"/>
              <a:t>Function Register</a:t>
            </a:r>
          </a:p>
        </p:txBody>
      </p:sp>
      <p:grpSp>
        <p:nvGrpSpPr>
          <p:cNvPr id="2537" name="Group 2537"/>
          <p:cNvGrpSpPr/>
          <p:nvPr/>
        </p:nvGrpSpPr>
        <p:grpSpPr>
          <a:xfrm>
            <a:off x="7810128" y="3480078"/>
            <a:ext cx="507491" cy="235014"/>
            <a:chOff x="0" y="0"/>
            <a:chExt cx="507489" cy="235013"/>
          </a:xfrm>
        </p:grpSpPr>
        <p:sp>
          <p:nvSpPr>
            <p:cNvPr id="2535" name="Shape 2535"/>
            <p:cNvSpPr/>
            <p:nvPr/>
          </p:nvSpPr>
          <p:spPr>
            <a:xfrm>
              <a:off x="0" y="19050"/>
              <a:ext cx="507490" cy="21536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536" name="Shape 2536"/>
            <p:cNvSpPr/>
            <p:nvPr/>
          </p:nvSpPr>
          <p:spPr>
            <a:xfrm>
              <a:off x="25990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IntR</a:t>
              </a:r>
            </a:p>
          </p:txBody>
        </p:sp>
      </p:grpSp>
      <p:sp>
        <p:nvSpPr>
          <p:cNvPr id="2538" name="Shape 2538"/>
          <p:cNvSpPr/>
          <p:nvPr/>
        </p:nvSpPr>
        <p:spPr>
          <a:xfrm>
            <a:off x="7567937" y="3622984"/>
            <a:ext cx="224421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39" name="Shape 2539"/>
          <p:cNvSpPr/>
          <p:nvPr/>
        </p:nvSpPr>
        <p:spPr>
          <a:xfrm>
            <a:off x="6736050" y="3517112"/>
            <a:ext cx="817762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Steuerwerk</a:t>
            </a:r>
          </a:p>
        </p:txBody>
      </p:sp>
      <p:sp>
        <p:nvSpPr>
          <p:cNvPr id="2540" name="Shape 2540"/>
          <p:cNvSpPr/>
          <p:nvPr/>
        </p:nvSpPr>
        <p:spPr>
          <a:xfrm>
            <a:off x="7478554" y="1498083"/>
            <a:ext cx="834072" cy="350296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541" name="Shape 2541"/>
          <p:cNvSpPr/>
          <p:nvPr/>
        </p:nvSpPr>
        <p:spPr>
          <a:xfrm>
            <a:off x="7454812" y="1506175"/>
            <a:ext cx="843231" cy="334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Ports</a:t>
            </a:r>
          </a:p>
        </p:txBody>
      </p:sp>
      <p:sp>
        <p:nvSpPr>
          <p:cNvPr id="2542" name="Shape 2542"/>
          <p:cNvSpPr/>
          <p:nvPr/>
        </p:nvSpPr>
        <p:spPr>
          <a:xfrm>
            <a:off x="7478554" y="2007854"/>
            <a:ext cx="834072" cy="350296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543" name="Shape 2543"/>
          <p:cNvSpPr/>
          <p:nvPr/>
        </p:nvSpPr>
        <p:spPr>
          <a:xfrm>
            <a:off x="7454536" y="2026018"/>
            <a:ext cx="843231" cy="334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Timer</a:t>
            </a:r>
          </a:p>
        </p:txBody>
      </p:sp>
      <p:sp>
        <p:nvSpPr>
          <p:cNvPr id="2544" name="Shape 2544"/>
          <p:cNvSpPr/>
          <p:nvPr/>
        </p:nvSpPr>
        <p:spPr>
          <a:xfrm flipH="1" flipV="1">
            <a:off x="5509453" y="1605911"/>
            <a:ext cx="1965247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45" name="Shape 2545"/>
          <p:cNvSpPr/>
          <p:nvPr/>
        </p:nvSpPr>
        <p:spPr>
          <a:xfrm flipH="1" flipV="1">
            <a:off x="5504338" y="1780862"/>
            <a:ext cx="1965246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46" name="Shape 2546"/>
          <p:cNvSpPr/>
          <p:nvPr/>
        </p:nvSpPr>
        <p:spPr>
          <a:xfrm flipH="1">
            <a:off x="8311146" y="1596823"/>
            <a:ext cx="507491" cy="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47" name="Shape 2547"/>
          <p:cNvSpPr/>
          <p:nvPr/>
        </p:nvSpPr>
        <p:spPr>
          <a:xfrm>
            <a:off x="8312567" y="1778158"/>
            <a:ext cx="507491" cy="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48" name="Shape 2548"/>
          <p:cNvSpPr/>
          <p:nvPr/>
        </p:nvSpPr>
        <p:spPr>
          <a:xfrm>
            <a:off x="8320796" y="3622984"/>
            <a:ext cx="507491" cy="1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49" name="Shape 2549"/>
          <p:cNvSpPr/>
          <p:nvPr/>
        </p:nvSpPr>
        <p:spPr>
          <a:xfrm>
            <a:off x="6460313" y="2618182"/>
            <a:ext cx="817763" cy="2117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Steuerwerk</a:t>
            </a:r>
          </a:p>
        </p:txBody>
      </p:sp>
      <p:sp>
        <p:nvSpPr>
          <p:cNvPr id="2550" name="Shape 2550"/>
          <p:cNvSpPr/>
          <p:nvPr/>
        </p:nvSpPr>
        <p:spPr>
          <a:xfrm flipH="1">
            <a:off x="7247052" y="2724055"/>
            <a:ext cx="224421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51" name="Shape 2551"/>
          <p:cNvSpPr/>
          <p:nvPr/>
        </p:nvSpPr>
        <p:spPr>
          <a:xfrm flipH="1">
            <a:off x="4109409" y="1606378"/>
            <a:ext cx="539566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52" name="Shape 2552"/>
          <p:cNvSpPr/>
          <p:nvPr/>
        </p:nvSpPr>
        <p:spPr>
          <a:xfrm>
            <a:off x="4122300" y="1404270"/>
            <a:ext cx="513785" cy="2117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K</a:t>
            </a:r>
          </a:p>
        </p:txBody>
      </p:sp>
      <p:grpSp>
        <p:nvGrpSpPr>
          <p:cNvPr id="2555" name="Group 2555"/>
          <p:cNvGrpSpPr/>
          <p:nvPr/>
        </p:nvGrpSpPr>
        <p:grpSpPr>
          <a:xfrm>
            <a:off x="5670131" y="3239048"/>
            <a:ext cx="836880" cy="511551"/>
            <a:chOff x="0" y="0"/>
            <a:chExt cx="836879" cy="511549"/>
          </a:xfrm>
        </p:grpSpPr>
        <p:sp>
          <p:nvSpPr>
            <p:cNvPr id="2553" name="Shape 2553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554" name="Shape 2554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CONV (Faltung)</a:t>
              </a:r>
            </a:p>
          </p:txBody>
        </p:sp>
      </p:grpSp>
      <p:sp>
        <p:nvSpPr>
          <p:cNvPr id="2556" name="Shape 2556"/>
          <p:cNvSpPr/>
          <p:nvPr/>
        </p:nvSpPr>
        <p:spPr>
          <a:xfrm>
            <a:off x="4227226" y="3724039"/>
            <a:ext cx="864508" cy="2696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i="1" sz="1358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</a:defRPr>
            </a:pPr>
            <a:r>
              <a:rPr i="1" sz="1358">
                <a:solidFill>
                  <a:srgbClr val="004D65"/>
                </a:solidFill>
              </a:rPr>
              <a:t>ALU_PSR</a:t>
            </a:r>
          </a:p>
        </p:txBody>
      </p:sp>
    </p:spTree>
  </p:cSld>
  <p:clrMapOvr>
    <a:masterClrMapping/>
  </p:clrMapOvr>
  <p:transition spd="med" advClick="1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8" name="SP_Parallel_Testlauf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77520"/>
            <a:ext cx="10160001" cy="224909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9" name="Group 2569"/>
          <p:cNvGrpSpPr/>
          <p:nvPr/>
        </p:nvGrpSpPr>
        <p:grpSpPr>
          <a:xfrm>
            <a:off x="0" y="457200"/>
            <a:ext cx="10160001" cy="5622059"/>
            <a:chOff x="0" y="0"/>
            <a:chExt cx="10160000" cy="5622058"/>
          </a:xfrm>
        </p:grpSpPr>
        <p:pic>
          <p:nvPicPr>
            <p:cNvPr id="2560" name="SP_Parallel_Testlauf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0160000" cy="56220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561" name="Shape 2561"/>
            <p:cNvSpPr/>
            <p:nvPr/>
          </p:nvSpPr>
          <p:spPr>
            <a:xfrm>
              <a:off x="3165151" y="2557029"/>
              <a:ext cx="1685660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r">
                <a:defRPr sz="1400">
                  <a:solidFill>
                    <a:srgbClr val="F5D328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5D328"/>
                  </a:solidFill>
                </a:rPr>
                <a:t>Warten (pipeline anhalten)</a:t>
              </a:r>
            </a:p>
          </p:txBody>
        </p:sp>
        <p:sp>
          <p:nvSpPr>
            <p:cNvPr id="2562" name="Shape 2562"/>
            <p:cNvSpPr/>
            <p:nvPr/>
          </p:nvSpPr>
          <p:spPr>
            <a:xfrm flipV="1">
              <a:off x="4247718" y="1908751"/>
              <a:ext cx="720149" cy="720150"/>
            </a:xfrm>
            <a:prstGeom prst="line">
              <a:avLst/>
            </a:prstGeom>
            <a:noFill/>
            <a:ln w="25400" cap="flat">
              <a:solidFill>
                <a:srgbClr val="F5D328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563" name="Shape 2563"/>
            <p:cNvSpPr/>
            <p:nvPr/>
          </p:nvSpPr>
          <p:spPr>
            <a:xfrm>
              <a:off x="4715435" y="892751"/>
              <a:ext cx="729130" cy="1"/>
            </a:xfrm>
            <a:prstGeom prst="line">
              <a:avLst/>
            </a:prstGeom>
            <a:noFill/>
            <a:ln w="25400" cap="flat">
              <a:solidFill>
                <a:srgbClr val="F5D328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564" name="Shape 2564"/>
            <p:cNvSpPr/>
            <p:nvPr/>
          </p:nvSpPr>
          <p:spPr>
            <a:xfrm>
              <a:off x="2941631" y="714951"/>
              <a:ext cx="1685660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r">
                <a:defRPr sz="1400">
                  <a:solidFill>
                    <a:srgbClr val="F5D328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5D328"/>
                  </a:solidFill>
                </a:rPr>
                <a:t>Interrupt</a:t>
              </a:r>
            </a:p>
          </p:txBody>
        </p:sp>
        <p:sp>
          <p:nvSpPr>
            <p:cNvPr id="2565" name="Shape 2565"/>
            <p:cNvSpPr/>
            <p:nvPr/>
          </p:nvSpPr>
          <p:spPr>
            <a:xfrm flipV="1">
              <a:off x="8249546" y="2528511"/>
              <a:ext cx="1" cy="411336"/>
            </a:xfrm>
            <a:prstGeom prst="line">
              <a:avLst/>
            </a:prstGeom>
            <a:noFill/>
            <a:ln w="25400" cap="flat">
              <a:solidFill>
                <a:srgbClr val="F5D328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566" name="Shape 2566"/>
            <p:cNvSpPr/>
            <p:nvPr/>
          </p:nvSpPr>
          <p:spPr>
            <a:xfrm>
              <a:off x="8234991" y="2848551"/>
              <a:ext cx="1685660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defRPr sz="1400">
                  <a:solidFill>
                    <a:srgbClr val="F5D328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5D328"/>
                  </a:solidFill>
                </a:rPr>
                <a:t>Sprungbefehl</a:t>
              </a:r>
            </a:p>
          </p:txBody>
        </p:sp>
        <p:sp>
          <p:nvSpPr>
            <p:cNvPr id="2567" name="Shape 2567"/>
            <p:cNvSpPr/>
            <p:nvPr/>
          </p:nvSpPr>
          <p:spPr>
            <a:xfrm>
              <a:off x="7188511" y="638751"/>
              <a:ext cx="1685661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r">
                <a:defRPr sz="1400">
                  <a:solidFill>
                    <a:srgbClr val="F5D328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5D328"/>
                  </a:solidFill>
                </a:rPr>
                <a:t>Warten (pipeline anhalten)</a:t>
              </a:r>
            </a:p>
          </p:txBody>
        </p:sp>
        <p:sp>
          <p:nvSpPr>
            <p:cNvPr id="2568" name="Shape 2568"/>
            <p:cNvSpPr/>
            <p:nvPr/>
          </p:nvSpPr>
          <p:spPr>
            <a:xfrm>
              <a:off x="8634179" y="1094882"/>
              <a:ext cx="458648" cy="661454"/>
            </a:xfrm>
            <a:prstGeom prst="line">
              <a:avLst/>
            </a:prstGeom>
            <a:noFill/>
            <a:ln w="25400" cap="flat">
              <a:solidFill>
                <a:srgbClr val="F5D328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</p:spTree>
  </p:cSld>
  <p:clrMapOvr>
    <a:masterClrMapping/>
  </p:clrMapOvr>
  <p:transition spd="med" advClick="1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1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21445" y="1753870"/>
            <a:ext cx="2997201" cy="1320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72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62949" y="1066800"/>
            <a:ext cx="787401" cy="444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573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63550" y="1950720"/>
            <a:ext cx="901700" cy="927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74" name="pasted-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747759" y="6350000"/>
            <a:ext cx="1003301" cy="927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575" name="pasted-image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050029" y="1950720"/>
            <a:ext cx="660401" cy="927101"/>
          </a:xfrm>
          <a:prstGeom prst="rect">
            <a:avLst/>
          </a:prstGeom>
          <a:ln w="12700">
            <a:miter lim="400000"/>
          </a:ln>
        </p:spPr>
      </p:pic>
      <p:sp>
        <p:nvSpPr>
          <p:cNvPr id="2576" name="Shape 2576"/>
          <p:cNvSpPr/>
          <p:nvPr/>
        </p:nvSpPr>
        <p:spPr>
          <a:xfrm>
            <a:off x="3883149" y="1888489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Netz</a:t>
            </a:r>
          </a:p>
        </p:txBody>
      </p:sp>
      <p:sp>
        <p:nvSpPr>
          <p:cNvPr id="2577" name="Shape 2577"/>
          <p:cNvSpPr/>
          <p:nvPr/>
        </p:nvSpPr>
        <p:spPr>
          <a:xfrm>
            <a:off x="499034" y="3048000"/>
            <a:ext cx="830732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Klartext</a:t>
            </a:r>
          </a:p>
        </p:txBody>
      </p:sp>
      <p:sp>
        <p:nvSpPr>
          <p:cNvPr id="2578" name="Shape 2578"/>
          <p:cNvSpPr/>
          <p:nvPr/>
        </p:nvSpPr>
        <p:spPr>
          <a:xfrm>
            <a:off x="1831339" y="2128520"/>
            <a:ext cx="647701" cy="571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579" name="Shape 2579"/>
          <p:cNvSpPr/>
          <p:nvPr/>
        </p:nvSpPr>
        <p:spPr>
          <a:xfrm>
            <a:off x="2021839" y="2185670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E</a:t>
            </a:r>
          </a:p>
        </p:txBody>
      </p:sp>
      <p:sp>
        <p:nvSpPr>
          <p:cNvPr id="2580" name="Shape 2580"/>
          <p:cNvSpPr/>
          <p:nvPr/>
        </p:nvSpPr>
        <p:spPr>
          <a:xfrm flipH="1">
            <a:off x="1339090" y="2414270"/>
            <a:ext cx="507491" cy="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81" name="Shape 2581"/>
          <p:cNvSpPr/>
          <p:nvPr/>
        </p:nvSpPr>
        <p:spPr>
          <a:xfrm flipH="1">
            <a:off x="2466719" y="2414270"/>
            <a:ext cx="507491" cy="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82" name="Shape 2582"/>
          <p:cNvSpPr/>
          <p:nvPr/>
        </p:nvSpPr>
        <p:spPr>
          <a:xfrm flipV="1">
            <a:off x="2156649" y="1655699"/>
            <a:ext cx="1" cy="50749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2583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33910" y="1089659"/>
            <a:ext cx="787401" cy="444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84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313549" y="1950720"/>
            <a:ext cx="901701" cy="927101"/>
          </a:xfrm>
          <a:prstGeom prst="rect">
            <a:avLst/>
          </a:prstGeom>
          <a:ln w="12700">
            <a:miter lim="400000"/>
          </a:ln>
        </p:spPr>
      </p:pic>
      <p:sp>
        <p:nvSpPr>
          <p:cNvPr id="2585" name="Shape 2585"/>
          <p:cNvSpPr/>
          <p:nvPr/>
        </p:nvSpPr>
        <p:spPr>
          <a:xfrm>
            <a:off x="7202299" y="2151380"/>
            <a:ext cx="647701" cy="571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586" name="Shape 2586"/>
          <p:cNvSpPr/>
          <p:nvPr/>
        </p:nvSpPr>
        <p:spPr>
          <a:xfrm>
            <a:off x="7354699" y="2208530"/>
            <a:ext cx="3429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D</a:t>
            </a:r>
          </a:p>
        </p:txBody>
      </p:sp>
      <p:sp>
        <p:nvSpPr>
          <p:cNvPr id="2587" name="Shape 2587"/>
          <p:cNvSpPr/>
          <p:nvPr/>
        </p:nvSpPr>
        <p:spPr>
          <a:xfrm flipH="1">
            <a:off x="6710050" y="2437130"/>
            <a:ext cx="507491" cy="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88" name="Shape 2588"/>
          <p:cNvSpPr/>
          <p:nvPr/>
        </p:nvSpPr>
        <p:spPr>
          <a:xfrm flipH="1">
            <a:off x="7837679" y="2437130"/>
            <a:ext cx="507491" cy="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89" name="Shape 2589"/>
          <p:cNvSpPr/>
          <p:nvPr/>
        </p:nvSpPr>
        <p:spPr>
          <a:xfrm flipV="1">
            <a:off x="7527610" y="1678559"/>
            <a:ext cx="1" cy="50749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2590" name="pasted-image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986269" y="1950720"/>
            <a:ext cx="660401" cy="927101"/>
          </a:xfrm>
          <a:prstGeom prst="rect">
            <a:avLst/>
          </a:prstGeom>
          <a:ln w="12700">
            <a:miter lim="400000"/>
          </a:ln>
        </p:spPr>
      </p:pic>
      <p:sp>
        <p:nvSpPr>
          <p:cNvPr id="2591" name="Shape 2591"/>
          <p:cNvSpPr/>
          <p:nvPr/>
        </p:nvSpPr>
        <p:spPr>
          <a:xfrm>
            <a:off x="763194" y="1136650"/>
            <a:ext cx="830732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Schlüssel</a:t>
            </a:r>
          </a:p>
        </p:txBody>
      </p:sp>
      <p:sp>
        <p:nvSpPr>
          <p:cNvPr id="2592" name="Shape 2592"/>
          <p:cNvSpPr/>
          <p:nvPr/>
        </p:nvSpPr>
        <p:spPr>
          <a:xfrm>
            <a:off x="2734418" y="2946399"/>
            <a:ext cx="1291624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verschlüsselter Text</a:t>
            </a:r>
          </a:p>
        </p:txBody>
      </p:sp>
      <p:sp>
        <p:nvSpPr>
          <p:cNvPr id="2593" name="Shape 2593"/>
          <p:cNvSpPr/>
          <p:nvPr/>
        </p:nvSpPr>
        <p:spPr>
          <a:xfrm>
            <a:off x="5670658" y="2946399"/>
            <a:ext cx="1291624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verschlüsselter Text</a:t>
            </a:r>
          </a:p>
        </p:txBody>
      </p:sp>
      <p:sp>
        <p:nvSpPr>
          <p:cNvPr id="2594" name="Shape 2594"/>
          <p:cNvSpPr/>
          <p:nvPr/>
        </p:nvSpPr>
        <p:spPr>
          <a:xfrm>
            <a:off x="8349034" y="3048000"/>
            <a:ext cx="830733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Klartext</a:t>
            </a:r>
          </a:p>
        </p:txBody>
      </p:sp>
      <p:sp>
        <p:nvSpPr>
          <p:cNvPr id="2595" name="Shape 2595"/>
          <p:cNvSpPr/>
          <p:nvPr/>
        </p:nvSpPr>
        <p:spPr>
          <a:xfrm>
            <a:off x="8125514" y="1136650"/>
            <a:ext cx="830732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Schlüssel</a:t>
            </a:r>
          </a:p>
        </p:txBody>
      </p:sp>
      <p:sp>
        <p:nvSpPr>
          <p:cNvPr id="2596" name="Shape 2596"/>
          <p:cNvSpPr/>
          <p:nvPr/>
        </p:nvSpPr>
        <p:spPr>
          <a:xfrm>
            <a:off x="2923664" y="842010"/>
            <a:ext cx="66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20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000">
                <a:solidFill>
                  <a:srgbClr val="004D65"/>
                </a:solidFill>
              </a:rPr>
              <a:t>A</a:t>
            </a:r>
          </a:p>
        </p:txBody>
      </p:sp>
      <p:sp>
        <p:nvSpPr>
          <p:cNvPr id="2597" name="Shape 2597"/>
          <p:cNvSpPr/>
          <p:nvPr/>
        </p:nvSpPr>
        <p:spPr>
          <a:xfrm>
            <a:off x="6049650" y="842010"/>
            <a:ext cx="66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20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000">
                <a:solidFill>
                  <a:srgbClr val="004D65"/>
                </a:solidFill>
              </a:rPr>
              <a:t>B</a:t>
            </a:r>
          </a:p>
        </p:txBody>
      </p:sp>
      <p:grpSp>
        <p:nvGrpSpPr>
          <p:cNvPr id="2601" name="Group 2601"/>
          <p:cNvGrpSpPr/>
          <p:nvPr/>
        </p:nvGrpSpPr>
        <p:grpSpPr>
          <a:xfrm rot="18256653">
            <a:off x="4253028" y="2640052"/>
            <a:ext cx="1099248" cy="401876"/>
            <a:chOff x="0" y="0"/>
            <a:chExt cx="1099246" cy="401875"/>
          </a:xfrm>
        </p:grpSpPr>
        <p:sp>
          <p:nvSpPr>
            <p:cNvPr id="2598" name="Shape 2598"/>
            <p:cNvSpPr/>
            <p:nvPr/>
          </p:nvSpPr>
          <p:spPr>
            <a:xfrm>
              <a:off x="0" y="0"/>
              <a:ext cx="610693" cy="2363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5D32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599" name="Shape 2599"/>
            <p:cNvSpPr/>
            <p:nvPr/>
          </p:nvSpPr>
          <p:spPr>
            <a:xfrm>
              <a:off x="236397" y="86678"/>
              <a:ext cx="610693" cy="236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5D32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600" name="Shape 2600"/>
            <p:cNvSpPr/>
            <p:nvPr/>
          </p:nvSpPr>
          <p:spPr>
            <a:xfrm>
              <a:off x="488554" y="165477"/>
              <a:ext cx="610693" cy="236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5D32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2602" name="Shape 2602"/>
          <p:cNvSpPr/>
          <p:nvPr/>
        </p:nvSpPr>
        <p:spPr>
          <a:xfrm>
            <a:off x="4504679" y="3158489"/>
            <a:ext cx="830732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Angriffe</a:t>
            </a:r>
          </a:p>
        </p:txBody>
      </p:sp>
    </p:spTree>
  </p:cSld>
  <p:clrMapOvr>
    <a:masterClrMapping/>
  </p:clrMapOvr>
  <p:transition spd="med" advClick="1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13" name="Group 2613"/>
          <p:cNvGrpSpPr/>
          <p:nvPr/>
        </p:nvGrpSpPr>
        <p:grpSpPr>
          <a:xfrm>
            <a:off x="0" y="56522"/>
            <a:ext cx="9799030" cy="5226678"/>
            <a:chOff x="0" y="0"/>
            <a:chExt cx="9799029" cy="5226677"/>
          </a:xfrm>
        </p:grpSpPr>
        <p:pic>
          <p:nvPicPr>
            <p:cNvPr id="2604" name="ENCR_Destination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4450" y="3397877"/>
              <a:ext cx="7239000" cy="1828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05" name="ENCR_Key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7277101" cy="16395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06" name="ENCR_Source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1815457"/>
              <a:ext cx="7277100" cy="1574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07" name="pasted-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7716709" y="85717"/>
              <a:ext cx="787401" cy="444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08" name="pasted-image.pdf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7659559" y="1902766"/>
              <a:ext cx="901701" cy="927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09" name="pasted-image.pdf"/>
            <p:cNvPicPr/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7780209" y="3773797"/>
              <a:ext cx="660401" cy="927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10" name="Shape 2610"/>
            <p:cNvSpPr/>
            <p:nvPr/>
          </p:nvSpPr>
          <p:spPr>
            <a:xfrm>
              <a:off x="7415009" y="622927"/>
              <a:ext cx="1390803" cy="393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000"/>
              </a:lvl1pPr>
            </a:lstStyle>
            <a:p>
              <a:pPr lvl="0">
                <a:defRPr sz="1800"/>
              </a:pPr>
              <a:r>
                <a:rPr sz="2000"/>
                <a:t>Schlüssel</a:t>
              </a:r>
            </a:p>
          </p:txBody>
        </p:sp>
        <p:sp>
          <p:nvSpPr>
            <p:cNvPr id="2611" name="Shape 2611"/>
            <p:cNvSpPr/>
            <p:nvPr/>
          </p:nvSpPr>
          <p:spPr>
            <a:xfrm>
              <a:off x="7415009" y="2894957"/>
              <a:ext cx="1390803" cy="393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000"/>
              </a:lvl1pPr>
            </a:lstStyle>
            <a:p>
              <a:pPr lvl="0">
                <a:defRPr sz="1800"/>
              </a:pPr>
              <a:r>
                <a:rPr sz="2000"/>
                <a:t>Klartext</a:t>
              </a:r>
            </a:p>
          </p:txBody>
        </p:sp>
        <p:sp>
          <p:nvSpPr>
            <p:cNvPr id="2612" name="Shape 2612"/>
            <p:cNvSpPr/>
            <p:nvPr/>
          </p:nvSpPr>
          <p:spPr>
            <a:xfrm>
              <a:off x="7437789" y="4764397"/>
              <a:ext cx="2361241" cy="393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defRPr sz="2000"/>
              </a:lvl1pPr>
            </a:lstStyle>
            <a:p>
              <a:pPr lvl="0">
                <a:defRPr sz="1800"/>
              </a:pPr>
              <a:r>
                <a:rPr sz="2000"/>
                <a:t>verschlüsselter Text</a:t>
              </a:r>
            </a:p>
          </p:txBody>
        </p:sp>
      </p:grpSp>
    </p:spTree>
  </p:cSld>
  <p:clrMapOvr>
    <a:masterClrMapping/>
  </p:clrMapOvr>
  <p:transition spd="med" advClick="1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5" name="cq de dl3bn lochstreifen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0048" y="1057972"/>
            <a:ext cx="2180673" cy="370716"/>
          </a:xfrm>
          <a:prstGeom prst="rect">
            <a:avLst/>
          </a:prstGeom>
          <a:ln w="12700">
            <a:miter lim="400000"/>
          </a:ln>
        </p:spPr>
      </p:pic>
      <p:pic>
        <p:nvPicPr>
          <p:cNvPr id="2616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21445" y="1753870"/>
            <a:ext cx="2997201" cy="1320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17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63550" y="1950720"/>
            <a:ext cx="901700" cy="927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18" name="pasted-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050029" y="1950720"/>
            <a:ext cx="660401" cy="927101"/>
          </a:xfrm>
          <a:prstGeom prst="rect">
            <a:avLst/>
          </a:prstGeom>
          <a:ln w="12700">
            <a:miter lim="400000"/>
          </a:ln>
        </p:spPr>
      </p:pic>
      <p:sp>
        <p:nvSpPr>
          <p:cNvPr id="2619" name="Shape 2619"/>
          <p:cNvSpPr/>
          <p:nvPr/>
        </p:nvSpPr>
        <p:spPr>
          <a:xfrm>
            <a:off x="3883149" y="1888489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Netz</a:t>
            </a:r>
          </a:p>
        </p:txBody>
      </p:sp>
      <p:sp>
        <p:nvSpPr>
          <p:cNvPr id="2620" name="Shape 2620"/>
          <p:cNvSpPr/>
          <p:nvPr/>
        </p:nvSpPr>
        <p:spPr>
          <a:xfrm>
            <a:off x="499034" y="3048000"/>
            <a:ext cx="830732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Klartext</a:t>
            </a:r>
          </a:p>
        </p:txBody>
      </p:sp>
      <p:sp>
        <p:nvSpPr>
          <p:cNvPr id="2621" name="Shape 2621"/>
          <p:cNvSpPr/>
          <p:nvPr/>
        </p:nvSpPr>
        <p:spPr>
          <a:xfrm>
            <a:off x="1831339" y="2128520"/>
            <a:ext cx="647701" cy="571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622" name="Shape 2622"/>
          <p:cNvSpPr/>
          <p:nvPr/>
        </p:nvSpPr>
        <p:spPr>
          <a:xfrm>
            <a:off x="2021839" y="2185670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E</a:t>
            </a:r>
          </a:p>
        </p:txBody>
      </p:sp>
      <p:sp>
        <p:nvSpPr>
          <p:cNvPr id="2623" name="Shape 2623"/>
          <p:cNvSpPr/>
          <p:nvPr/>
        </p:nvSpPr>
        <p:spPr>
          <a:xfrm flipH="1">
            <a:off x="1339090" y="2414270"/>
            <a:ext cx="507491" cy="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24" name="Shape 2624"/>
          <p:cNvSpPr/>
          <p:nvPr/>
        </p:nvSpPr>
        <p:spPr>
          <a:xfrm flipH="1">
            <a:off x="2466719" y="2414270"/>
            <a:ext cx="507491" cy="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25" name="Shape 2625"/>
          <p:cNvSpPr/>
          <p:nvPr/>
        </p:nvSpPr>
        <p:spPr>
          <a:xfrm flipV="1">
            <a:off x="2156649" y="1655699"/>
            <a:ext cx="1" cy="50749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2626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313549" y="1950720"/>
            <a:ext cx="901701" cy="927101"/>
          </a:xfrm>
          <a:prstGeom prst="rect">
            <a:avLst/>
          </a:prstGeom>
          <a:ln w="12700">
            <a:miter lim="400000"/>
          </a:ln>
        </p:spPr>
      </p:pic>
      <p:sp>
        <p:nvSpPr>
          <p:cNvPr id="2627" name="Shape 2627"/>
          <p:cNvSpPr/>
          <p:nvPr/>
        </p:nvSpPr>
        <p:spPr>
          <a:xfrm>
            <a:off x="7202299" y="2151380"/>
            <a:ext cx="647701" cy="571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628" name="Shape 2628"/>
          <p:cNvSpPr/>
          <p:nvPr/>
        </p:nvSpPr>
        <p:spPr>
          <a:xfrm>
            <a:off x="7354699" y="2208530"/>
            <a:ext cx="3429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D</a:t>
            </a:r>
          </a:p>
        </p:txBody>
      </p:sp>
      <p:sp>
        <p:nvSpPr>
          <p:cNvPr id="2629" name="Shape 2629"/>
          <p:cNvSpPr/>
          <p:nvPr/>
        </p:nvSpPr>
        <p:spPr>
          <a:xfrm flipH="1">
            <a:off x="6710050" y="2437130"/>
            <a:ext cx="507491" cy="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30" name="Shape 2630"/>
          <p:cNvSpPr/>
          <p:nvPr/>
        </p:nvSpPr>
        <p:spPr>
          <a:xfrm flipH="1">
            <a:off x="7837679" y="2437130"/>
            <a:ext cx="507491" cy="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31" name="Shape 2631"/>
          <p:cNvSpPr/>
          <p:nvPr/>
        </p:nvSpPr>
        <p:spPr>
          <a:xfrm flipV="1">
            <a:off x="7527610" y="1678559"/>
            <a:ext cx="1" cy="50749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2632" name="pasted-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986269" y="1950720"/>
            <a:ext cx="660401" cy="927101"/>
          </a:xfrm>
          <a:prstGeom prst="rect">
            <a:avLst/>
          </a:prstGeom>
          <a:ln w="12700">
            <a:miter lim="400000"/>
          </a:ln>
        </p:spPr>
      </p:pic>
      <p:sp>
        <p:nvSpPr>
          <p:cNvPr id="2633" name="Shape 2633"/>
          <p:cNvSpPr/>
          <p:nvPr/>
        </p:nvSpPr>
        <p:spPr>
          <a:xfrm>
            <a:off x="1741284" y="618490"/>
            <a:ext cx="830732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Schlüssel</a:t>
            </a:r>
          </a:p>
        </p:txBody>
      </p:sp>
      <p:sp>
        <p:nvSpPr>
          <p:cNvPr id="2634" name="Shape 2634"/>
          <p:cNvSpPr/>
          <p:nvPr/>
        </p:nvSpPr>
        <p:spPr>
          <a:xfrm>
            <a:off x="2734418" y="2946399"/>
            <a:ext cx="1291624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verschlüsselter Text</a:t>
            </a:r>
          </a:p>
        </p:txBody>
      </p:sp>
      <p:sp>
        <p:nvSpPr>
          <p:cNvPr id="2635" name="Shape 2635"/>
          <p:cNvSpPr/>
          <p:nvPr/>
        </p:nvSpPr>
        <p:spPr>
          <a:xfrm>
            <a:off x="5670658" y="2946399"/>
            <a:ext cx="1291624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verschlüsselter Text</a:t>
            </a:r>
          </a:p>
        </p:txBody>
      </p:sp>
      <p:sp>
        <p:nvSpPr>
          <p:cNvPr id="2636" name="Shape 2636"/>
          <p:cNvSpPr/>
          <p:nvPr/>
        </p:nvSpPr>
        <p:spPr>
          <a:xfrm>
            <a:off x="8349034" y="3048000"/>
            <a:ext cx="830733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Klartext</a:t>
            </a:r>
          </a:p>
        </p:txBody>
      </p:sp>
      <p:sp>
        <p:nvSpPr>
          <p:cNvPr id="2637" name="Shape 2637"/>
          <p:cNvSpPr/>
          <p:nvPr/>
        </p:nvSpPr>
        <p:spPr>
          <a:xfrm>
            <a:off x="7112244" y="618490"/>
            <a:ext cx="830732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Schlüssel</a:t>
            </a:r>
          </a:p>
        </p:txBody>
      </p:sp>
      <p:sp>
        <p:nvSpPr>
          <p:cNvPr id="2638" name="Shape 2638"/>
          <p:cNvSpPr/>
          <p:nvPr/>
        </p:nvSpPr>
        <p:spPr>
          <a:xfrm>
            <a:off x="2923664" y="842010"/>
            <a:ext cx="66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20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000">
                <a:solidFill>
                  <a:srgbClr val="004D65"/>
                </a:solidFill>
              </a:rPr>
              <a:t>A</a:t>
            </a:r>
          </a:p>
        </p:txBody>
      </p:sp>
      <p:sp>
        <p:nvSpPr>
          <p:cNvPr id="2639" name="Shape 2639"/>
          <p:cNvSpPr/>
          <p:nvPr/>
        </p:nvSpPr>
        <p:spPr>
          <a:xfrm>
            <a:off x="5866770" y="838659"/>
            <a:ext cx="66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20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000">
                <a:solidFill>
                  <a:srgbClr val="004D65"/>
                </a:solidFill>
              </a:rPr>
              <a:t>B</a:t>
            </a:r>
          </a:p>
        </p:txBody>
      </p:sp>
      <p:grpSp>
        <p:nvGrpSpPr>
          <p:cNvPr id="2643" name="Group 2643"/>
          <p:cNvGrpSpPr/>
          <p:nvPr/>
        </p:nvGrpSpPr>
        <p:grpSpPr>
          <a:xfrm rot="18256653">
            <a:off x="4253028" y="2640052"/>
            <a:ext cx="1099248" cy="401876"/>
            <a:chOff x="0" y="0"/>
            <a:chExt cx="1099246" cy="401875"/>
          </a:xfrm>
        </p:grpSpPr>
        <p:sp>
          <p:nvSpPr>
            <p:cNvPr id="2640" name="Shape 2640"/>
            <p:cNvSpPr/>
            <p:nvPr/>
          </p:nvSpPr>
          <p:spPr>
            <a:xfrm>
              <a:off x="0" y="0"/>
              <a:ext cx="610693" cy="2363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5D32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641" name="Shape 2641"/>
            <p:cNvSpPr/>
            <p:nvPr/>
          </p:nvSpPr>
          <p:spPr>
            <a:xfrm>
              <a:off x="236397" y="86678"/>
              <a:ext cx="610693" cy="236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5D32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642" name="Shape 2642"/>
            <p:cNvSpPr/>
            <p:nvPr/>
          </p:nvSpPr>
          <p:spPr>
            <a:xfrm>
              <a:off x="488554" y="165477"/>
              <a:ext cx="610693" cy="236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5D32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2644" name="Shape 2644"/>
          <p:cNvSpPr/>
          <p:nvPr/>
        </p:nvSpPr>
        <p:spPr>
          <a:xfrm>
            <a:off x="4504679" y="3158489"/>
            <a:ext cx="830732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Angriffe</a:t>
            </a:r>
          </a:p>
        </p:txBody>
      </p:sp>
      <p:pic>
        <p:nvPicPr>
          <p:cNvPr id="2645" name="cq de dl3bn lochstreifen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4949" y="1159572"/>
            <a:ext cx="2180673" cy="370716"/>
          </a:xfrm>
          <a:prstGeom prst="rect">
            <a:avLst/>
          </a:prstGeom>
          <a:ln w="12700">
            <a:miter lim="400000"/>
          </a:ln>
        </p:spPr>
      </p:pic>
      <p:pic>
        <p:nvPicPr>
          <p:cNvPr id="2646" name="cq de dl3bn lochstreifen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06368" y="985186"/>
            <a:ext cx="2180673" cy="370715"/>
          </a:xfrm>
          <a:prstGeom prst="rect">
            <a:avLst/>
          </a:prstGeom>
          <a:ln w="12700">
            <a:miter lim="400000"/>
          </a:ln>
        </p:spPr>
      </p:pic>
      <p:pic>
        <p:nvPicPr>
          <p:cNvPr id="2647" name="cq de dl3bn lochstreifen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91269" y="1130759"/>
            <a:ext cx="2180673" cy="3707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9" name="cq de dl3bn lochstreifen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0208" y="2317812"/>
            <a:ext cx="2180673" cy="370716"/>
          </a:xfrm>
          <a:prstGeom prst="rect">
            <a:avLst/>
          </a:prstGeom>
          <a:ln w="12700">
            <a:miter lim="400000"/>
          </a:ln>
        </p:spPr>
      </p:pic>
      <p:pic>
        <p:nvPicPr>
          <p:cNvPr id="2650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21445" y="2922270"/>
            <a:ext cx="2997201" cy="1320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51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63550" y="3119120"/>
            <a:ext cx="901700" cy="927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52" name="pasted-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050029" y="3119120"/>
            <a:ext cx="660401" cy="927101"/>
          </a:xfrm>
          <a:prstGeom prst="rect">
            <a:avLst/>
          </a:prstGeom>
          <a:ln w="12700">
            <a:miter lim="400000"/>
          </a:ln>
        </p:spPr>
      </p:pic>
      <p:sp>
        <p:nvSpPr>
          <p:cNvPr id="2653" name="Shape 2653"/>
          <p:cNvSpPr/>
          <p:nvPr/>
        </p:nvSpPr>
        <p:spPr>
          <a:xfrm>
            <a:off x="3883149" y="3056889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Netz</a:t>
            </a:r>
          </a:p>
        </p:txBody>
      </p:sp>
      <p:sp>
        <p:nvSpPr>
          <p:cNvPr id="2654" name="Shape 2654"/>
          <p:cNvSpPr/>
          <p:nvPr/>
        </p:nvSpPr>
        <p:spPr>
          <a:xfrm>
            <a:off x="499034" y="4216400"/>
            <a:ext cx="830732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Klartext</a:t>
            </a:r>
          </a:p>
        </p:txBody>
      </p:sp>
      <p:sp>
        <p:nvSpPr>
          <p:cNvPr id="2655" name="Shape 2655"/>
          <p:cNvSpPr/>
          <p:nvPr/>
        </p:nvSpPr>
        <p:spPr>
          <a:xfrm>
            <a:off x="1831339" y="3296920"/>
            <a:ext cx="647701" cy="571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656" name="Shape 2656"/>
          <p:cNvSpPr/>
          <p:nvPr/>
        </p:nvSpPr>
        <p:spPr>
          <a:xfrm>
            <a:off x="2021839" y="3354070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E</a:t>
            </a:r>
          </a:p>
        </p:txBody>
      </p:sp>
      <p:sp>
        <p:nvSpPr>
          <p:cNvPr id="2657" name="Shape 2657"/>
          <p:cNvSpPr/>
          <p:nvPr/>
        </p:nvSpPr>
        <p:spPr>
          <a:xfrm flipH="1">
            <a:off x="1339090" y="3582670"/>
            <a:ext cx="507491" cy="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58" name="Shape 2658"/>
          <p:cNvSpPr/>
          <p:nvPr/>
        </p:nvSpPr>
        <p:spPr>
          <a:xfrm flipH="1">
            <a:off x="2466719" y="3582670"/>
            <a:ext cx="507491" cy="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59" name="Shape 2659"/>
          <p:cNvSpPr/>
          <p:nvPr/>
        </p:nvSpPr>
        <p:spPr>
          <a:xfrm flipV="1">
            <a:off x="2156649" y="2824099"/>
            <a:ext cx="1" cy="50749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2660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313549" y="3119120"/>
            <a:ext cx="901701" cy="927101"/>
          </a:xfrm>
          <a:prstGeom prst="rect">
            <a:avLst/>
          </a:prstGeom>
          <a:ln w="12700">
            <a:miter lim="400000"/>
          </a:ln>
        </p:spPr>
      </p:pic>
      <p:sp>
        <p:nvSpPr>
          <p:cNvPr id="2661" name="Shape 2661"/>
          <p:cNvSpPr/>
          <p:nvPr/>
        </p:nvSpPr>
        <p:spPr>
          <a:xfrm>
            <a:off x="7202299" y="3319780"/>
            <a:ext cx="647701" cy="571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662" name="Shape 2662"/>
          <p:cNvSpPr/>
          <p:nvPr/>
        </p:nvSpPr>
        <p:spPr>
          <a:xfrm>
            <a:off x="7354699" y="3376930"/>
            <a:ext cx="3429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D</a:t>
            </a:r>
          </a:p>
        </p:txBody>
      </p:sp>
      <p:sp>
        <p:nvSpPr>
          <p:cNvPr id="2663" name="Shape 2663"/>
          <p:cNvSpPr/>
          <p:nvPr/>
        </p:nvSpPr>
        <p:spPr>
          <a:xfrm flipH="1">
            <a:off x="6710050" y="3605530"/>
            <a:ext cx="507491" cy="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64" name="Shape 2664"/>
          <p:cNvSpPr/>
          <p:nvPr/>
        </p:nvSpPr>
        <p:spPr>
          <a:xfrm flipH="1">
            <a:off x="7837679" y="3605530"/>
            <a:ext cx="507491" cy="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65" name="Shape 2665"/>
          <p:cNvSpPr/>
          <p:nvPr/>
        </p:nvSpPr>
        <p:spPr>
          <a:xfrm flipV="1">
            <a:off x="7527610" y="2846959"/>
            <a:ext cx="1" cy="50749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2666" name="pasted-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986269" y="3119120"/>
            <a:ext cx="660401" cy="927101"/>
          </a:xfrm>
          <a:prstGeom prst="rect">
            <a:avLst/>
          </a:prstGeom>
          <a:ln w="12700">
            <a:miter lim="400000"/>
          </a:ln>
        </p:spPr>
      </p:pic>
      <p:sp>
        <p:nvSpPr>
          <p:cNvPr id="2667" name="Shape 2667"/>
          <p:cNvSpPr/>
          <p:nvPr/>
        </p:nvSpPr>
        <p:spPr>
          <a:xfrm>
            <a:off x="1444777" y="315638"/>
            <a:ext cx="19304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Schlüssel = Startwert</a:t>
            </a:r>
          </a:p>
        </p:txBody>
      </p:sp>
      <p:sp>
        <p:nvSpPr>
          <p:cNvPr id="2668" name="Shape 2668"/>
          <p:cNvSpPr/>
          <p:nvPr/>
        </p:nvSpPr>
        <p:spPr>
          <a:xfrm>
            <a:off x="2734418" y="4114799"/>
            <a:ext cx="1291624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verschlüsselter Text</a:t>
            </a:r>
          </a:p>
        </p:txBody>
      </p:sp>
      <p:sp>
        <p:nvSpPr>
          <p:cNvPr id="2669" name="Shape 2669"/>
          <p:cNvSpPr/>
          <p:nvPr/>
        </p:nvSpPr>
        <p:spPr>
          <a:xfrm>
            <a:off x="5670658" y="4114799"/>
            <a:ext cx="1291624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verschlüsselter Text</a:t>
            </a:r>
          </a:p>
        </p:txBody>
      </p:sp>
      <p:sp>
        <p:nvSpPr>
          <p:cNvPr id="2670" name="Shape 2670"/>
          <p:cNvSpPr/>
          <p:nvPr/>
        </p:nvSpPr>
        <p:spPr>
          <a:xfrm>
            <a:off x="8349034" y="4216400"/>
            <a:ext cx="830733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Klartext</a:t>
            </a:r>
          </a:p>
        </p:txBody>
      </p:sp>
      <p:sp>
        <p:nvSpPr>
          <p:cNvPr id="2671" name="Shape 2671"/>
          <p:cNvSpPr/>
          <p:nvPr/>
        </p:nvSpPr>
        <p:spPr>
          <a:xfrm>
            <a:off x="2923664" y="2010410"/>
            <a:ext cx="66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20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000">
                <a:solidFill>
                  <a:srgbClr val="004D65"/>
                </a:solidFill>
              </a:rPr>
              <a:t>A</a:t>
            </a:r>
          </a:p>
        </p:txBody>
      </p:sp>
      <p:sp>
        <p:nvSpPr>
          <p:cNvPr id="2672" name="Shape 2672"/>
          <p:cNvSpPr/>
          <p:nvPr/>
        </p:nvSpPr>
        <p:spPr>
          <a:xfrm>
            <a:off x="5866770" y="2007059"/>
            <a:ext cx="66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b="1" sz="20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000">
                <a:solidFill>
                  <a:srgbClr val="004D65"/>
                </a:solidFill>
              </a:rPr>
              <a:t>B</a:t>
            </a:r>
          </a:p>
        </p:txBody>
      </p:sp>
      <p:grpSp>
        <p:nvGrpSpPr>
          <p:cNvPr id="2676" name="Group 2676"/>
          <p:cNvGrpSpPr/>
          <p:nvPr/>
        </p:nvGrpSpPr>
        <p:grpSpPr>
          <a:xfrm rot="18256653">
            <a:off x="4253028" y="3808452"/>
            <a:ext cx="1099248" cy="401876"/>
            <a:chOff x="0" y="0"/>
            <a:chExt cx="1099246" cy="401875"/>
          </a:xfrm>
        </p:grpSpPr>
        <p:sp>
          <p:nvSpPr>
            <p:cNvPr id="2673" name="Shape 2673"/>
            <p:cNvSpPr/>
            <p:nvPr/>
          </p:nvSpPr>
          <p:spPr>
            <a:xfrm>
              <a:off x="0" y="0"/>
              <a:ext cx="610693" cy="2363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5D32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674" name="Shape 2674"/>
            <p:cNvSpPr/>
            <p:nvPr/>
          </p:nvSpPr>
          <p:spPr>
            <a:xfrm>
              <a:off x="236397" y="86678"/>
              <a:ext cx="610693" cy="236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5D32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675" name="Shape 2675"/>
            <p:cNvSpPr/>
            <p:nvPr/>
          </p:nvSpPr>
          <p:spPr>
            <a:xfrm>
              <a:off x="488554" y="165477"/>
              <a:ext cx="610693" cy="236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5D32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2677" name="Shape 2677"/>
          <p:cNvSpPr/>
          <p:nvPr/>
        </p:nvSpPr>
        <p:spPr>
          <a:xfrm>
            <a:off x="4504679" y="4326889"/>
            <a:ext cx="830732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Angriffe</a:t>
            </a:r>
          </a:p>
        </p:txBody>
      </p:sp>
      <p:pic>
        <p:nvPicPr>
          <p:cNvPr id="2678" name="cq de dl3bn lochstreifen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35248" y="2317812"/>
            <a:ext cx="2180673" cy="370716"/>
          </a:xfrm>
          <a:prstGeom prst="rect">
            <a:avLst/>
          </a:prstGeom>
          <a:ln w="12700">
            <a:miter lim="400000"/>
          </a:ln>
        </p:spPr>
      </p:pic>
      <p:pic>
        <p:nvPicPr>
          <p:cNvPr id="2679" name="pasted-image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38122" y="315637"/>
            <a:ext cx="539933" cy="304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80" name="pasted-image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319242" y="353060"/>
            <a:ext cx="539933" cy="304801"/>
          </a:xfrm>
          <a:prstGeom prst="rect">
            <a:avLst/>
          </a:prstGeom>
          <a:ln w="12700">
            <a:miter lim="400000"/>
          </a:ln>
        </p:spPr>
      </p:pic>
      <p:sp>
        <p:nvSpPr>
          <p:cNvPr id="2681" name="Shape 2681"/>
          <p:cNvSpPr/>
          <p:nvPr/>
        </p:nvSpPr>
        <p:spPr>
          <a:xfrm>
            <a:off x="6805576" y="353060"/>
            <a:ext cx="19304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Schlüssel = Startwert</a:t>
            </a:r>
          </a:p>
        </p:txBody>
      </p:sp>
      <p:grpSp>
        <p:nvGrpSpPr>
          <p:cNvPr id="2684" name="Group 2684"/>
          <p:cNvGrpSpPr/>
          <p:nvPr/>
        </p:nvGrpSpPr>
        <p:grpSpPr>
          <a:xfrm>
            <a:off x="1362324" y="1062927"/>
            <a:ext cx="1588652" cy="590551"/>
            <a:chOff x="0" y="0"/>
            <a:chExt cx="1588650" cy="590550"/>
          </a:xfrm>
        </p:grpSpPr>
        <p:sp>
          <p:nvSpPr>
            <p:cNvPr id="2682" name="Shape 2682"/>
            <p:cNvSpPr/>
            <p:nvPr/>
          </p:nvSpPr>
          <p:spPr>
            <a:xfrm>
              <a:off x="0" y="0"/>
              <a:ext cx="1588651" cy="589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365C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683" name="Shape 2683"/>
            <p:cNvSpPr/>
            <p:nvPr/>
          </p:nvSpPr>
          <p:spPr>
            <a:xfrm>
              <a:off x="193054" y="6350"/>
              <a:ext cx="1291624" cy="584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600"/>
              </a:lvl1pPr>
            </a:lstStyle>
            <a:p>
              <a:pPr lvl="0">
                <a:defRPr sz="1800"/>
              </a:pPr>
              <a:r>
                <a:rPr sz="1600"/>
                <a:t>Zufallszahlen-generator</a:t>
              </a:r>
            </a:p>
          </p:txBody>
        </p:sp>
      </p:grpSp>
      <p:grpSp>
        <p:nvGrpSpPr>
          <p:cNvPr id="2687" name="Group 2687"/>
          <p:cNvGrpSpPr/>
          <p:nvPr/>
        </p:nvGrpSpPr>
        <p:grpSpPr>
          <a:xfrm>
            <a:off x="6733284" y="1074420"/>
            <a:ext cx="1588652" cy="590551"/>
            <a:chOff x="0" y="0"/>
            <a:chExt cx="1588650" cy="590550"/>
          </a:xfrm>
        </p:grpSpPr>
        <p:sp>
          <p:nvSpPr>
            <p:cNvPr id="2685" name="Shape 2685"/>
            <p:cNvSpPr/>
            <p:nvPr/>
          </p:nvSpPr>
          <p:spPr>
            <a:xfrm>
              <a:off x="0" y="0"/>
              <a:ext cx="1588651" cy="589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0365C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686" name="Shape 2686"/>
            <p:cNvSpPr/>
            <p:nvPr/>
          </p:nvSpPr>
          <p:spPr>
            <a:xfrm>
              <a:off x="193054" y="6350"/>
              <a:ext cx="1291624" cy="584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600"/>
              </a:lvl1pPr>
            </a:lstStyle>
            <a:p>
              <a:pPr lvl="0">
                <a:defRPr sz="1800"/>
              </a:pPr>
              <a:r>
                <a:rPr sz="1600"/>
                <a:t>Zufallszahlen-generator</a:t>
              </a:r>
            </a:p>
          </p:txBody>
        </p:sp>
      </p:grpSp>
      <p:sp>
        <p:nvSpPr>
          <p:cNvPr id="2688" name="Shape 2688"/>
          <p:cNvSpPr/>
          <p:nvPr/>
        </p:nvSpPr>
        <p:spPr>
          <a:xfrm flipV="1">
            <a:off x="2156649" y="1720470"/>
            <a:ext cx="1" cy="50749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89" name="Shape 2689"/>
          <p:cNvSpPr/>
          <p:nvPr/>
        </p:nvSpPr>
        <p:spPr>
          <a:xfrm flipV="1">
            <a:off x="7527610" y="1731900"/>
            <a:ext cx="1" cy="507491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90" name="Shape 2690"/>
          <p:cNvSpPr/>
          <p:nvPr/>
        </p:nvSpPr>
        <p:spPr>
          <a:xfrm flipH="1" flipV="1">
            <a:off x="1531778" y="634456"/>
            <a:ext cx="533289" cy="359892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91" name="Shape 2691"/>
          <p:cNvSpPr/>
          <p:nvPr/>
        </p:nvSpPr>
        <p:spPr>
          <a:xfrm flipH="1" flipV="1">
            <a:off x="6939397" y="645949"/>
            <a:ext cx="533289" cy="359892"/>
          </a:xfrm>
          <a:prstGeom prst="line">
            <a:avLst/>
          </a:prstGeom>
          <a:ln w="254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" name="Shape 2693"/>
          <p:cNvSpPr/>
          <p:nvPr/>
        </p:nvSpPr>
        <p:spPr>
          <a:xfrm>
            <a:off x="913852" y="3524954"/>
            <a:ext cx="8803187" cy="1972699"/>
          </a:xfrm>
          <a:prstGeom prst="rect">
            <a:avLst/>
          </a:prstGeom>
          <a:solidFill>
            <a:srgbClr val="F5F1C9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pic>
        <p:nvPicPr>
          <p:cNvPr id="2694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7840" y="457200"/>
            <a:ext cx="7997188" cy="1922192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2695" name="Table 2695"/>
          <p:cNvGraphicFramePr/>
          <p:nvPr/>
        </p:nvGraphicFramePr>
        <p:xfrm>
          <a:off x="706119" y="2567939"/>
          <a:ext cx="3810001" cy="4318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444500"/>
                <a:gridCol w="1270000"/>
                <a:gridCol w="1270000"/>
              </a:tblGrid>
              <a:tr h="431800">
                <a:tc>
                  <a:txBody>
                    <a:bodyPr/>
                    <a:lstStyle/>
                    <a:p>
                      <a:pPr lvl="0" algn="r" defTabSz="914400">
                        <a:defRPr sz="1800"/>
                      </a:pPr>
                      <a:r>
                        <a:rPr sz="13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13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R w="12700">
                      <a:solidFill>
                        <a:srgbClr val="AAAAAA"/>
                      </a:solidFill>
                      <a:miter lim="400000"/>
                    </a:lnR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</a:tcPr>
                </a:tc>
                <a:tc gridSpan="2"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13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13, 12, 10, 6</a:t>
                      </a:r>
                    </a:p>
                  </a:txBody>
                  <a:tcPr marL="25400" marR="25400" marT="25400" marB="25400" anchor="ctr" anchorCtr="0" horzOverflow="overflow">
                    <a:lnL w="12700">
                      <a:solidFill>
                        <a:srgbClr val="AAAAAA"/>
                      </a:solidFill>
                      <a:miter lim="400000"/>
                    </a:lnL>
                    <a:lnT w="12700">
                      <a:solidFill>
                        <a:srgbClr val="AAAAAA"/>
                      </a:solidFill>
                      <a:miter lim="400000"/>
                    </a:lnT>
                    <a:lnB w="12700">
                      <a:solidFill>
                        <a:srgbClr val="AAAAAA"/>
                      </a:solidFill>
                      <a:miter lim="400000"/>
                    </a:lnB>
                  </a:tcPr>
                </a:tc>
                <a:tc hMerge="1">
                  <a:tcPr/>
                </a:tc>
              </a:tr>
            </a:tbl>
          </a:graphicData>
        </a:graphic>
      </p:graphicFrame>
      <p:sp>
        <p:nvSpPr>
          <p:cNvPr id="2696" name="Shape 2696"/>
          <p:cNvSpPr/>
          <p:nvPr/>
        </p:nvSpPr>
        <p:spPr>
          <a:xfrm flipV="1">
            <a:off x="669727" y="4134908"/>
            <a:ext cx="7997189" cy="1"/>
          </a:xfrm>
          <a:prstGeom prst="line">
            <a:avLst/>
          </a:prstGeom>
          <a:ln w="12700">
            <a:solidFill>
              <a:srgbClr val="0365C0"/>
            </a:solidFill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97" name="Shape 2697"/>
          <p:cNvSpPr/>
          <p:nvPr/>
        </p:nvSpPr>
        <p:spPr>
          <a:xfrm>
            <a:off x="8210550" y="4310168"/>
            <a:ext cx="351632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98" name="Shape 2698"/>
          <p:cNvSpPr/>
          <p:nvPr/>
        </p:nvSpPr>
        <p:spPr>
          <a:xfrm>
            <a:off x="9231630" y="4310168"/>
            <a:ext cx="7506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701" name="Group 2701"/>
          <p:cNvGrpSpPr/>
          <p:nvPr/>
        </p:nvGrpSpPr>
        <p:grpSpPr>
          <a:xfrm flipH="1" rot="10800000">
            <a:off x="7537449" y="3954568"/>
            <a:ext cx="676341" cy="828464"/>
            <a:chOff x="0" y="0"/>
            <a:chExt cx="676339" cy="828462"/>
          </a:xfrm>
        </p:grpSpPr>
        <p:sp>
          <p:nvSpPr>
            <p:cNvPr id="2699" name="Shape 2699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700" name="Shape 2700"/>
            <p:cNvSpPr/>
            <p:nvPr/>
          </p:nvSpPr>
          <p:spPr>
            <a:xfrm flipH="1" rot="539999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2704" name="Group 2704"/>
          <p:cNvGrpSpPr/>
          <p:nvPr/>
        </p:nvGrpSpPr>
        <p:grpSpPr>
          <a:xfrm flipH="1" rot="10800000">
            <a:off x="8558530" y="3954568"/>
            <a:ext cx="676340" cy="828464"/>
            <a:chOff x="0" y="0"/>
            <a:chExt cx="676339" cy="828462"/>
          </a:xfrm>
        </p:grpSpPr>
        <p:sp>
          <p:nvSpPr>
            <p:cNvPr id="2702" name="Shape 2702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703" name="Shape 2703"/>
            <p:cNvSpPr/>
            <p:nvPr/>
          </p:nvSpPr>
          <p:spPr>
            <a:xfrm flipH="1" rot="539999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2705" name="Shape 2705"/>
          <p:cNvSpPr/>
          <p:nvPr/>
        </p:nvSpPr>
        <p:spPr>
          <a:xfrm flipH="1">
            <a:off x="1030221" y="4295403"/>
            <a:ext cx="2" cy="866564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06" name="Shape 2706"/>
          <p:cNvSpPr/>
          <p:nvPr/>
        </p:nvSpPr>
        <p:spPr>
          <a:xfrm>
            <a:off x="7189469" y="4310168"/>
            <a:ext cx="351632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709" name="Group 2709"/>
          <p:cNvGrpSpPr/>
          <p:nvPr/>
        </p:nvGrpSpPr>
        <p:grpSpPr>
          <a:xfrm flipH="1" rot="10800000">
            <a:off x="6516369" y="3954568"/>
            <a:ext cx="676341" cy="828464"/>
            <a:chOff x="0" y="0"/>
            <a:chExt cx="676339" cy="828462"/>
          </a:xfrm>
        </p:grpSpPr>
        <p:sp>
          <p:nvSpPr>
            <p:cNvPr id="2707" name="Shape 2707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708" name="Shape 2708"/>
            <p:cNvSpPr/>
            <p:nvPr/>
          </p:nvSpPr>
          <p:spPr>
            <a:xfrm flipH="1" rot="539999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2712" name="Group 2712"/>
          <p:cNvGrpSpPr/>
          <p:nvPr/>
        </p:nvGrpSpPr>
        <p:grpSpPr>
          <a:xfrm flipH="1" rot="10800000">
            <a:off x="5495701" y="3954568"/>
            <a:ext cx="676341" cy="828464"/>
            <a:chOff x="0" y="0"/>
            <a:chExt cx="676339" cy="828462"/>
          </a:xfrm>
        </p:grpSpPr>
        <p:sp>
          <p:nvSpPr>
            <p:cNvPr id="2710" name="Shape 2710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711" name="Shape 2711"/>
            <p:cNvSpPr/>
            <p:nvPr/>
          </p:nvSpPr>
          <p:spPr>
            <a:xfrm flipH="1" rot="539999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2713" name="Shape 2713"/>
          <p:cNvSpPr/>
          <p:nvPr/>
        </p:nvSpPr>
        <p:spPr>
          <a:xfrm>
            <a:off x="5147721" y="4310168"/>
            <a:ext cx="351632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716" name="Group 2716"/>
          <p:cNvGrpSpPr/>
          <p:nvPr/>
        </p:nvGrpSpPr>
        <p:grpSpPr>
          <a:xfrm flipH="1" rot="10800000">
            <a:off x="4474621" y="3954568"/>
            <a:ext cx="676340" cy="828464"/>
            <a:chOff x="0" y="0"/>
            <a:chExt cx="676339" cy="828462"/>
          </a:xfrm>
        </p:grpSpPr>
        <p:sp>
          <p:nvSpPr>
            <p:cNvPr id="2714" name="Shape 2714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715" name="Shape 2715"/>
            <p:cNvSpPr/>
            <p:nvPr/>
          </p:nvSpPr>
          <p:spPr>
            <a:xfrm flipH="1" rot="539999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2717" name="Shape 2717"/>
          <p:cNvSpPr/>
          <p:nvPr/>
        </p:nvSpPr>
        <p:spPr>
          <a:xfrm>
            <a:off x="6168389" y="4310168"/>
            <a:ext cx="351633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720" name="Group 2720"/>
          <p:cNvGrpSpPr/>
          <p:nvPr/>
        </p:nvGrpSpPr>
        <p:grpSpPr>
          <a:xfrm flipH="1" rot="10800000">
            <a:off x="3435944" y="3954568"/>
            <a:ext cx="676341" cy="828464"/>
            <a:chOff x="0" y="0"/>
            <a:chExt cx="676339" cy="828462"/>
          </a:xfrm>
        </p:grpSpPr>
        <p:sp>
          <p:nvSpPr>
            <p:cNvPr id="2718" name="Shape 2718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719" name="Shape 2719"/>
            <p:cNvSpPr/>
            <p:nvPr/>
          </p:nvSpPr>
          <p:spPr>
            <a:xfrm flipH="1" rot="539999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2721" name="Shape 2721"/>
          <p:cNvSpPr/>
          <p:nvPr/>
        </p:nvSpPr>
        <p:spPr>
          <a:xfrm>
            <a:off x="3087964" y="4310168"/>
            <a:ext cx="351632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724" name="Group 2724"/>
          <p:cNvGrpSpPr/>
          <p:nvPr/>
        </p:nvGrpSpPr>
        <p:grpSpPr>
          <a:xfrm flipH="1" rot="10800000">
            <a:off x="2414864" y="3954568"/>
            <a:ext cx="676340" cy="828464"/>
            <a:chOff x="0" y="0"/>
            <a:chExt cx="676339" cy="828462"/>
          </a:xfrm>
        </p:grpSpPr>
        <p:sp>
          <p:nvSpPr>
            <p:cNvPr id="2722" name="Shape 2722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723" name="Shape 2723"/>
            <p:cNvSpPr/>
            <p:nvPr/>
          </p:nvSpPr>
          <p:spPr>
            <a:xfrm flipH="1" rot="539999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2727" name="Group 2727"/>
          <p:cNvGrpSpPr/>
          <p:nvPr/>
        </p:nvGrpSpPr>
        <p:grpSpPr>
          <a:xfrm flipH="1" rot="10800000">
            <a:off x="1394196" y="3954568"/>
            <a:ext cx="676340" cy="828464"/>
            <a:chOff x="0" y="0"/>
            <a:chExt cx="676339" cy="828462"/>
          </a:xfrm>
        </p:grpSpPr>
        <p:sp>
          <p:nvSpPr>
            <p:cNvPr id="2725" name="Shape 2725"/>
            <p:cNvSpPr/>
            <p:nvPr/>
          </p:nvSpPr>
          <p:spPr>
            <a:xfrm>
              <a:off x="0" y="0"/>
              <a:ext cx="676340" cy="82846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726" name="Shape 2726"/>
            <p:cNvSpPr/>
            <p:nvPr/>
          </p:nvSpPr>
          <p:spPr>
            <a:xfrm flipH="1" rot="5399991">
              <a:off x="0" y="586851"/>
              <a:ext cx="161598" cy="161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2728" name="Shape 2728"/>
          <p:cNvSpPr/>
          <p:nvPr/>
        </p:nvSpPr>
        <p:spPr>
          <a:xfrm>
            <a:off x="2066884" y="4310168"/>
            <a:ext cx="351632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29" name="Shape 2729"/>
          <p:cNvSpPr/>
          <p:nvPr/>
        </p:nvSpPr>
        <p:spPr>
          <a:xfrm>
            <a:off x="4122990" y="4310168"/>
            <a:ext cx="351632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30" name="Shape 2730"/>
          <p:cNvSpPr/>
          <p:nvPr/>
        </p:nvSpPr>
        <p:spPr>
          <a:xfrm>
            <a:off x="1599003" y="4308103"/>
            <a:ext cx="26672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/>
            </a:pPr>
            <a:r>
              <a:rPr sz="2000"/>
              <a:t>1</a:t>
            </a:r>
          </a:p>
        </p:txBody>
      </p:sp>
      <p:sp>
        <p:nvSpPr>
          <p:cNvPr id="2731" name="Shape 2731"/>
          <p:cNvSpPr/>
          <p:nvPr/>
        </p:nvSpPr>
        <p:spPr>
          <a:xfrm>
            <a:off x="2619877" y="4308103"/>
            <a:ext cx="26672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/>
            </a:pPr>
            <a:r>
              <a:rPr sz="2000"/>
              <a:t>2</a:t>
            </a:r>
          </a:p>
        </p:txBody>
      </p:sp>
      <p:sp>
        <p:nvSpPr>
          <p:cNvPr id="2732" name="Shape 2732"/>
          <p:cNvSpPr/>
          <p:nvPr/>
        </p:nvSpPr>
        <p:spPr>
          <a:xfrm>
            <a:off x="3640752" y="4308103"/>
            <a:ext cx="26672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/>
            </a:pPr>
            <a:r>
              <a:rPr sz="2000"/>
              <a:t>3</a:t>
            </a:r>
          </a:p>
        </p:txBody>
      </p:sp>
      <p:sp>
        <p:nvSpPr>
          <p:cNvPr id="2733" name="Shape 2733"/>
          <p:cNvSpPr/>
          <p:nvPr/>
        </p:nvSpPr>
        <p:spPr>
          <a:xfrm>
            <a:off x="4670630" y="4308103"/>
            <a:ext cx="26672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/>
            </a:pPr>
            <a:r>
              <a:rPr sz="2000"/>
              <a:t>4</a:t>
            </a:r>
          </a:p>
        </p:txBody>
      </p:sp>
      <p:sp>
        <p:nvSpPr>
          <p:cNvPr id="2734" name="Shape 2734"/>
          <p:cNvSpPr/>
          <p:nvPr/>
        </p:nvSpPr>
        <p:spPr>
          <a:xfrm>
            <a:off x="5708212" y="4308103"/>
            <a:ext cx="26672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/>
            </a:pPr>
            <a:r>
              <a:rPr sz="2000"/>
              <a:t>5</a:t>
            </a:r>
          </a:p>
        </p:txBody>
      </p:sp>
      <p:sp>
        <p:nvSpPr>
          <p:cNvPr id="2735" name="Shape 2735"/>
          <p:cNvSpPr/>
          <p:nvPr/>
        </p:nvSpPr>
        <p:spPr>
          <a:xfrm>
            <a:off x="6713473" y="4308103"/>
            <a:ext cx="26672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/>
            </a:pPr>
            <a:r>
              <a:rPr sz="2000"/>
              <a:t>6</a:t>
            </a:r>
          </a:p>
        </p:txBody>
      </p:sp>
      <p:sp>
        <p:nvSpPr>
          <p:cNvPr id="2736" name="Shape 2736"/>
          <p:cNvSpPr/>
          <p:nvPr/>
        </p:nvSpPr>
        <p:spPr>
          <a:xfrm>
            <a:off x="7742463" y="4308103"/>
            <a:ext cx="26672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/>
            </a:pPr>
            <a:r>
              <a:rPr sz="2000"/>
              <a:t>7</a:t>
            </a:r>
          </a:p>
        </p:txBody>
      </p:sp>
      <p:sp>
        <p:nvSpPr>
          <p:cNvPr id="2737" name="Shape 2737"/>
          <p:cNvSpPr/>
          <p:nvPr/>
        </p:nvSpPr>
        <p:spPr>
          <a:xfrm>
            <a:off x="8755222" y="4308103"/>
            <a:ext cx="26672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/>
            </a:pPr>
            <a:r>
              <a:rPr sz="2000"/>
              <a:t>8</a:t>
            </a:r>
          </a:p>
        </p:txBody>
      </p:sp>
      <p:grpSp>
        <p:nvGrpSpPr>
          <p:cNvPr id="2740" name="Group 2740"/>
          <p:cNvGrpSpPr/>
          <p:nvPr/>
        </p:nvGrpSpPr>
        <p:grpSpPr>
          <a:xfrm>
            <a:off x="5139630" y="4892778"/>
            <a:ext cx="351632" cy="558801"/>
            <a:chOff x="0" y="0"/>
            <a:chExt cx="351631" cy="558800"/>
          </a:xfrm>
        </p:grpSpPr>
        <p:sp>
          <p:nvSpPr>
            <p:cNvPr id="2738" name="Shape 2738"/>
            <p:cNvSpPr/>
            <p:nvPr/>
          </p:nvSpPr>
          <p:spPr>
            <a:xfrm>
              <a:off x="56187" y="146159"/>
              <a:ext cx="241083" cy="24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739" name="Shape 2739"/>
            <p:cNvSpPr/>
            <p:nvPr/>
          </p:nvSpPr>
          <p:spPr>
            <a:xfrm>
              <a:off x="-1" y="0"/>
              <a:ext cx="351633" cy="558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+</a:t>
              </a:r>
            </a:p>
          </p:txBody>
        </p:sp>
      </p:grpSp>
      <p:sp>
        <p:nvSpPr>
          <p:cNvPr id="2741" name="Shape 2741"/>
          <p:cNvSpPr/>
          <p:nvPr/>
        </p:nvSpPr>
        <p:spPr>
          <a:xfrm>
            <a:off x="1028207" y="4310168"/>
            <a:ext cx="351633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42" name="Shape 2742"/>
          <p:cNvSpPr/>
          <p:nvPr/>
        </p:nvSpPr>
        <p:spPr>
          <a:xfrm flipH="1">
            <a:off x="9588722" y="4300271"/>
            <a:ext cx="3" cy="866564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43" name="Shape 2743"/>
          <p:cNvSpPr/>
          <p:nvPr/>
        </p:nvSpPr>
        <p:spPr>
          <a:xfrm>
            <a:off x="7505046" y="5160748"/>
            <a:ext cx="2073695" cy="1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44" name="Shape 2744"/>
          <p:cNvSpPr/>
          <p:nvPr/>
        </p:nvSpPr>
        <p:spPr>
          <a:xfrm flipH="1">
            <a:off x="6440696" y="5160748"/>
            <a:ext cx="810091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45" name="Shape 2745"/>
          <p:cNvSpPr/>
          <p:nvPr/>
        </p:nvSpPr>
        <p:spPr>
          <a:xfrm flipH="1">
            <a:off x="5436530" y="5160748"/>
            <a:ext cx="81009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46" name="Shape 2746"/>
          <p:cNvSpPr/>
          <p:nvPr/>
        </p:nvSpPr>
        <p:spPr>
          <a:xfrm flipH="1" flipV="1">
            <a:off x="1026104" y="5160748"/>
            <a:ext cx="4174136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47" name="Shape 2747"/>
          <p:cNvSpPr/>
          <p:nvPr/>
        </p:nvSpPr>
        <p:spPr>
          <a:xfrm flipH="1">
            <a:off x="7365285" y="4295403"/>
            <a:ext cx="2" cy="715834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48" name="Shape 2748"/>
          <p:cNvSpPr/>
          <p:nvPr/>
        </p:nvSpPr>
        <p:spPr>
          <a:xfrm flipH="1">
            <a:off x="6336296" y="4308103"/>
            <a:ext cx="2" cy="715834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49" name="Shape 2749"/>
          <p:cNvSpPr/>
          <p:nvPr/>
        </p:nvSpPr>
        <p:spPr>
          <a:xfrm flipH="1">
            <a:off x="5328145" y="4308103"/>
            <a:ext cx="2" cy="715834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50" name="Shape 2750"/>
          <p:cNvSpPr/>
          <p:nvPr/>
        </p:nvSpPr>
        <p:spPr>
          <a:xfrm>
            <a:off x="9784212" y="3867413"/>
            <a:ext cx="267718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Y</a:t>
            </a:r>
          </a:p>
        </p:txBody>
      </p:sp>
      <p:sp>
        <p:nvSpPr>
          <p:cNvPr id="2751" name="Shape 2751"/>
          <p:cNvSpPr/>
          <p:nvPr/>
        </p:nvSpPr>
        <p:spPr>
          <a:xfrm>
            <a:off x="435800" y="3767878"/>
            <a:ext cx="400051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Clk</a:t>
            </a:r>
          </a:p>
        </p:txBody>
      </p:sp>
      <p:grpSp>
        <p:nvGrpSpPr>
          <p:cNvPr id="2754" name="Group 2754"/>
          <p:cNvGrpSpPr/>
          <p:nvPr/>
        </p:nvGrpSpPr>
        <p:grpSpPr>
          <a:xfrm>
            <a:off x="6161417" y="4905478"/>
            <a:ext cx="351632" cy="558801"/>
            <a:chOff x="0" y="0"/>
            <a:chExt cx="351631" cy="558800"/>
          </a:xfrm>
        </p:grpSpPr>
        <p:sp>
          <p:nvSpPr>
            <p:cNvPr id="2752" name="Shape 2752"/>
            <p:cNvSpPr/>
            <p:nvPr/>
          </p:nvSpPr>
          <p:spPr>
            <a:xfrm>
              <a:off x="56187" y="146159"/>
              <a:ext cx="241083" cy="24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753" name="Shape 2753"/>
            <p:cNvSpPr/>
            <p:nvPr/>
          </p:nvSpPr>
          <p:spPr>
            <a:xfrm>
              <a:off x="-1" y="0"/>
              <a:ext cx="351633" cy="558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+</a:t>
              </a:r>
            </a:p>
          </p:txBody>
        </p:sp>
      </p:grpSp>
      <p:grpSp>
        <p:nvGrpSpPr>
          <p:cNvPr id="2757" name="Group 2757"/>
          <p:cNvGrpSpPr/>
          <p:nvPr/>
        </p:nvGrpSpPr>
        <p:grpSpPr>
          <a:xfrm>
            <a:off x="7217772" y="4892778"/>
            <a:ext cx="351632" cy="558801"/>
            <a:chOff x="0" y="0"/>
            <a:chExt cx="351631" cy="558800"/>
          </a:xfrm>
        </p:grpSpPr>
        <p:sp>
          <p:nvSpPr>
            <p:cNvPr id="2755" name="Shape 2755"/>
            <p:cNvSpPr/>
            <p:nvPr/>
          </p:nvSpPr>
          <p:spPr>
            <a:xfrm>
              <a:off x="56187" y="146159"/>
              <a:ext cx="241083" cy="24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756" name="Shape 2756"/>
            <p:cNvSpPr/>
            <p:nvPr/>
          </p:nvSpPr>
          <p:spPr>
            <a:xfrm>
              <a:off x="-1" y="0"/>
              <a:ext cx="351633" cy="558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3200"/>
                <a:t>+</a:t>
              </a:r>
            </a:p>
          </p:txBody>
        </p:sp>
      </p:grpSp>
    </p:spTree>
  </p:cSld>
  <p:clrMapOvr>
    <a:masterClrMapping/>
  </p:clrMapOvr>
  <p:transition spd="med" advClick="1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9" name="Pseudo_Noise_Sim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20515"/>
            <a:ext cx="10160001" cy="53617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4500" y="215900"/>
            <a:ext cx="6262308" cy="3848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2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1200" y="3962400"/>
            <a:ext cx="9118600" cy="801074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dropped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50900" y="5245100"/>
            <a:ext cx="7669771" cy="20828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2" name="Shape 2762"/>
          <p:cNvSpPr/>
          <p:nvPr/>
        </p:nvSpPr>
        <p:spPr>
          <a:xfrm>
            <a:off x="5359400" y="1333500"/>
            <a:ext cx="4508500" cy="1435100"/>
          </a:xfrm>
          <a:prstGeom prst="rect">
            <a:avLst/>
          </a:prstGeom>
          <a:solidFill>
            <a:srgbClr val="FEFCDD"/>
          </a:solidFill>
          <a:ln w="12700">
            <a:solidFill>
              <a:srgbClr val="7A7A7A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63" name="Shape 2763"/>
          <p:cNvSpPr/>
          <p:nvPr/>
        </p:nvSpPr>
        <p:spPr>
          <a:xfrm rot="16200000">
            <a:off x="2444750" y="1111250"/>
            <a:ext cx="571500" cy="635000"/>
          </a:xfrm>
          <a:prstGeom prst="rightArrow">
            <a:avLst>
              <a:gd name="adj1" fmla="val 47438"/>
              <a:gd name="adj2" fmla="val 30807"/>
            </a:avLst>
          </a:prstGeom>
          <a:solidFill>
            <a:srgbClr val="F9D3E0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64" name="Shape 2764"/>
          <p:cNvSpPr/>
          <p:nvPr/>
        </p:nvSpPr>
        <p:spPr>
          <a:xfrm flipV="1">
            <a:off x="6591300" y="2031996"/>
            <a:ext cx="2476649" cy="5"/>
          </a:xfrm>
          <a:prstGeom prst="line">
            <a:avLst/>
          </a:prstGeom>
          <a:ln w="38100">
            <a:solidFill/>
            <a:miter lim="400000"/>
          </a:ln>
        </p:spPr>
        <p:txBody>
          <a:bodyPr lIns="0" tIns="0" rIns="0" bIns="0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65" name="Shape 2765"/>
          <p:cNvSpPr/>
          <p:nvPr/>
        </p:nvSpPr>
        <p:spPr>
          <a:xfrm>
            <a:off x="1955800" y="1612900"/>
            <a:ext cx="1524000" cy="8636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66" name="Shape 2766"/>
          <p:cNvSpPr/>
          <p:nvPr/>
        </p:nvSpPr>
        <p:spPr>
          <a:xfrm>
            <a:off x="2008683" y="1744542"/>
            <a:ext cx="14351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Prozessor</a:t>
            </a:r>
          </a:p>
        </p:txBody>
      </p:sp>
      <p:sp>
        <p:nvSpPr>
          <p:cNvPr id="2767" name="Shape 2767"/>
          <p:cNvSpPr/>
          <p:nvPr/>
        </p:nvSpPr>
        <p:spPr>
          <a:xfrm>
            <a:off x="1333500" y="698566"/>
            <a:ext cx="7150100" cy="558801"/>
          </a:xfrm>
          <a:prstGeom prst="leftRightArrow">
            <a:avLst>
              <a:gd name="adj1" fmla="val 57911"/>
              <a:gd name="adj2" fmla="val 83638"/>
            </a:avLst>
          </a:prstGeom>
          <a:solidFill>
            <a:srgbClr val="F9D3E0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68" name="Shape 2768"/>
          <p:cNvSpPr/>
          <p:nvPr/>
        </p:nvSpPr>
        <p:spPr>
          <a:xfrm>
            <a:off x="1333500" y="2921000"/>
            <a:ext cx="7150100" cy="558800"/>
          </a:xfrm>
          <a:prstGeom prst="leftRightArrow">
            <a:avLst>
              <a:gd name="adj1" fmla="val 57911"/>
              <a:gd name="adj2" fmla="val 83638"/>
            </a:avLst>
          </a:prstGeom>
          <a:solidFill>
            <a:srgbClr val="D4E3FE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69" name="Shape 2769"/>
          <p:cNvSpPr/>
          <p:nvPr/>
        </p:nvSpPr>
        <p:spPr>
          <a:xfrm>
            <a:off x="3663249" y="800100"/>
            <a:ext cx="266700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Adressbus</a:t>
            </a:r>
          </a:p>
        </p:txBody>
      </p:sp>
      <p:sp>
        <p:nvSpPr>
          <p:cNvPr id="2770" name="Shape 2770"/>
          <p:cNvSpPr/>
          <p:nvPr/>
        </p:nvSpPr>
        <p:spPr>
          <a:xfrm>
            <a:off x="3657600" y="3035300"/>
            <a:ext cx="26670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Datenbus</a:t>
            </a:r>
          </a:p>
        </p:txBody>
      </p:sp>
      <p:sp>
        <p:nvSpPr>
          <p:cNvPr id="2771" name="Shape 2771"/>
          <p:cNvSpPr/>
          <p:nvPr/>
        </p:nvSpPr>
        <p:spPr>
          <a:xfrm>
            <a:off x="660400" y="1803400"/>
            <a:ext cx="1270000" cy="558800"/>
          </a:xfrm>
          <a:prstGeom prst="leftRightArrow">
            <a:avLst>
              <a:gd name="adj1" fmla="val 57911"/>
              <a:gd name="adj2" fmla="val 83638"/>
            </a:avLst>
          </a:prstGeom>
          <a:solidFill>
            <a:srgbClr val="E0EDD4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72" name="Shape 2772"/>
          <p:cNvSpPr/>
          <p:nvPr/>
        </p:nvSpPr>
        <p:spPr>
          <a:xfrm>
            <a:off x="5461000" y="1663700"/>
            <a:ext cx="1295400" cy="7747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BSR</a:t>
            </a:r>
          </a:p>
          <a:p>
            <a:pPr lvl="0">
              <a:defRPr sz="1800"/>
            </a:pPr>
            <a:r>
              <a:rPr sz="1400"/>
              <a:t>(Befehls- und Statusregister)</a:t>
            </a:r>
          </a:p>
        </p:txBody>
      </p:sp>
      <p:sp>
        <p:nvSpPr>
          <p:cNvPr id="2773" name="Shape 2773"/>
          <p:cNvSpPr/>
          <p:nvPr/>
        </p:nvSpPr>
        <p:spPr>
          <a:xfrm>
            <a:off x="6972300" y="1663700"/>
            <a:ext cx="1295400" cy="7747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t>DR</a:t>
            </a:r>
          </a:p>
          <a:p>
            <a:pPr lvl="0">
              <a:defRPr sz="1800"/>
            </a:pPr>
            <a:r>
              <a:rPr sz="1400"/>
              <a:t>(Datenregister)</a:t>
            </a:r>
            <a:endParaRPr sz="1400"/>
          </a:p>
        </p:txBody>
      </p:sp>
      <p:sp>
        <p:nvSpPr>
          <p:cNvPr id="2774" name="Shape 2774"/>
          <p:cNvSpPr/>
          <p:nvPr/>
        </p:nvSpPr>
        <p:spPr>
          <a:xfrm rot="16200000">
            <a:off x="7327900" y="2463800"/>
            <a:ext cx="571500" cy="558800"/>
          </a:xfrm>
          <a:prstGeom prst="leftRightArrow">
            <a:avLst>
              <a:gd name="adj1" fmla="val 45455"/>
              <a:gd name="adj2" fmla="val 33532"/>
            </a:avLst>
          </a:prstGeom>
          <a:solidFill>
            <a:srgbClr val="D4E3FE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75" name="Shape 2775"/>
          <p:cNvSpPr/>
          <p:nvPr/>
        </p:nvSpPr>
        <p:spPr>
          <a:xfrm rot="16200000">
            <a:off x="5848350" y="2470150"/>
            <a:ext cx="571500" cy="558800"/>
          </a:xfrm>
          <a:prstGeom prst="leftRightArrow">
            <a:avLst>
              <a:gd name="adj1" fmla="val 45455"/>
              <a:gd name="adj2" fmla="val 33532"/>
            </a:avLst>
          </a:prstGeom>
          <a:solidFill>
            <a:srgbClr val="D4E3FE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76" name="Shape 2776"/>
          <p:cNvSpPr/>
          <p:nvPr/>
        </p:nvSpPr>
        <p:spPr>
          <a:xfrm rot="5400000">
            <a:off x="5873750" y="1085850"/>
            <a:ext cx="495300" cy="635000"/>
          </a:xfrm>
          <a:prstGeom prst="rightArrow">
            <a:avLst>
              <a:gd name="adj1" fmla="val 47438"/>
              <a:gd name="adj2" fmla="val 35547"/>
            </a:avLst>
          </a:prstGeom>
          <a:solidFill>
            <a:srgbClr val="F9D3E0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77" name="Shape 2777"/>
          <p:cNvSpPr/>
          <p:nvPr/>
        </p:nvSpPr>
        <p:spPr>
          <a:xfrm rot="5400000">
            <a:off x="7366000" y="1079500"/>
            <a:ext cx="508000" cy="635000"/>
          </a:xfrm>
          <a:prstGeom prst="rightArrow">
            <a:avLst>
              <a:gd name="adj1" fmla="val 47438"/>
              <a:gd name="adj2" fmla="val 34658"/>
            </a:avLst>
          </a:prstGeom>
          <a:solidFill>
            <a:srgbClr val="F9D3E0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78" name="Shape 2778"/>
          <p:cNvSpPr/>
          <p:nvPr/>
        </p:nvSpPr>
        <p:spPr>
          <a:xfrm rot="16200000">
            <a:off x="-190500" y="1841500"/>
            <a:ext cx="1295400" cy="3683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Parallelport</a:t>
            </a:r>
          </a:p>
        </p:txBody>
      </p:sp>
      <p:sp>
        <p:nvSpPr>
          <p:cNvPr id="2779" name="Shape 2779"/>
          <p:cNvSpPr/>
          <p:nvPr/>
        </p:nvSpPr>
        <p:spPr>
          <a:xfrm rot="16200000">
            <a:off x="2470150" y="2482850"/>
            <a:ext cx="571500" cy="558800"/>
          </a:xfrm>
          <a:prstGeom prst="leftRightArrow">
            <a:avLst>
              <a:gd name="adj1" fmla="val 45455"/>
              <a:gd name="adj2" fmla="val 33532"/>
            </a:avLst>
          </a:prstGeom>
          <a:solidFill>
            <a:srgbClr val="D4E3FE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80" name="Shape 2780"/>
          <p:cNvSpPr/>
          <p:nvPr/>
        </p:nvSpPr>
        <p:spPr>
          <a:xfrm>
            <a:off x="8699500" y="1460500"/>
            <a:ext cx="1066801" cy="11811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81" name="Shape 2781"/>
          <p:cNvSpPr/>
          <p:nvPr/>
        </p:nvSpPr>
        <p:spPr>
          <a:xfrm>
            <a:off x="8727628" y="1651000"/>
            <a:ext cx="1004571" cy="787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>
              <a:defRPr sz="1800"/>
            </a:pPr>
            <a:r>
              <a:rPr sz="2400"/>
              <a:t>EA-</a:t>
            </a:r>
            <a:endParaRPr sz="2400"/>
          </a:p>
          <a:p>
            <a:pPr lvl="0">
              <a:defRPr sz="1800"/>
            </a:pPr>
            <a:r>
              <a:rPr sz="2400"/>
              <a:t>Geräte</a:t>
            </a:r>
          </a:p>
        </p:txBody>
      </p:sp>
      <p:sp>
        <p:nvSpPr>
          <p:cNvPr id="2782" name="Shape 2782"/>
          <p:cNvSpPr/>
          <p:nvPr/>
        </p:nvSpPr>
        <p:spPr>
          <a:xfrm>
            <a:off x="3721100" y="1644650"/>
            <a:ext cx="1295400" cy="8128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Arbeits-speicher</a:t>
            </a:r>
          </a:p>
        </p:txBody>
      </p:sp>
      <p:sp>
        <p:nvSpPr>
          <p:cNvPr id="2783" name="Shape 2783"/>
          <p:cNvSpPr/>
          <p:nvPr/>
        </p:nvSpPr>
        <p:spPr>
          <a:xfrm rot="16200000">
            <a:off x="4095750" y="2470150"/>
            <a:ext cx="571500" cy="558800"/>
          </a:xfrm>
          <a:prstGeom prst="leftRightArrow">
            <a:avLst>
              <a:gd name="adj1" fmla="val 45455"/>
              <a:gd name="adj2" fmla="val 33532"/>
            </a:avLst>
          </a:prstGeom>
          <a:solidFill>
            <a:srgbClr val="D4E3FE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84" name="Shape 2784"/>
          <p:cNvSpPr/>
          <p:nvPr/>
        </p:nvSpPr>
        <p:spPr>
          <a:xfrm rot="5400000">
            <a:off x="4133850" y="1085850"/>
            <a:ext cx="495300" cy="635000"/>
          </a:xfrm>
          <a:prstGeom prst="rightArrow">
            <a:avLst>
              <a:gd name="adj1" fmla="val 47438"/>
              <a:gd name="adj2" fmla="val 35547"/>
            </a:avLst>
          </a:prstGeom>
          <a:solidFill>
            <a:srgbClr val="F9D3E0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85" name="Shape 2785"/>
          <p:cNvSpPr/>
          <p:nvPr/>
        </p:nvSpPr>
        <p:spPr>
          <a:xfrm>
            <a:off x="4254500" y="1066800"/>
            <a:ext cx="254000" cy="165100"/>
          </a:xfrm>
          <a:prstGeom prst="rect">
            <a:avLst/>
          </a:prstGeom>
          <a:solidFill>
            <a:srgbClr val="F9D3E0"/>
          </a:solidFill>
          <a:ln w="38100">
            <a:solidFill>
              <a:srgbClr val="F9D3E0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86" name="Shape 2786"/>
          <p:cNvSpPr/>
          <p:nvPr/>
        </p:nvSpPr>
        <p:spPr>
          <a:xfrm>
            <a:off x="5994400" y="1079500"/>
            <a:ext cx="254000" cy="165100"/>
          </a:xfrm>
          <a:prstGeom prst="rect">
            <a:avLst/>
          </a:prstGeom>
          <a:solidFill>
            <a:srgbClr val="F9D3E0"/>
          </a:solidFill>
          <a:ln w="38100">
            <a:solidFill>
              <a:srgbClr val="F9D3E0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87" name="Shape 2787"/>
          <p:cNvSpPr/>
          <p:nvPr/>
        </p:nvSpPr>
        <p:spPr>
          <a:xfrm>
            <a:off x="7493000" y="1054100"/>
            <a:ext cx="254000" cy="165100"/>
          </a:xfrm>
          <a:prstGeom prst="rect">
            <a:avLst/>
          </a:prstGeom>
          <a:solidFill>
            <a:srgbClr val="F9D3E0"/>
          </a:solidFill>
          <a:ln w="38100">
            <a:solidFill>
              <a:srgbClr val="F9D3E0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88" name="Shape 2788"/>
          <p:cNvSpPr/>
          <p:nvPr/>
        </p:nvSpPr>
        <p:spPr>
          <a:xfrm>
            <a:off x="2959100" y="12700"/>
            <a:ext cx="1930400" cy="58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Mikroprozessor</a:t>
            </a:r>
          </a:p>
        </p:txBody>
      </p:sp>
      <p:sp>
        <p:nvSpPr>
          <p:cNvPr id="2789" name="Shape 2789"/>
          <p:cNvSpPr/>
          <p:nvPr/>
        </p:nvSpPr>
        <p:spPr>
          <a:xfrm>
            <a:off x="0" y="3517900"/>
            <a:ext cx="1930400" cy="58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Mikrocontroller</a:t>
            </a:r>
          </a:p>
        </p:txBody>
      </p:sp>
      <p:sp>
        <p:nvSpPr>
          <p:cNvPr id="2790" name="Shape 2790"/>
          <p:cNvSpPr/>
          <p:nvPr/>
        </p:nvSpPr>
        <p:spPr>
          <a:xfrm flipV="1">
            <a:off x="3190755" y="535622"/>
            <a:ext cx="298173" cy="1312467"/>
          </a:xfrm>
          <a:prstGeom prst="line">
            <a:avLst/>
          </a:prstGeom>
          <a:ln w="25400">
            <a:solidFill>
              <a:srgbClr val="B51A0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91" name="Shape 2791"/>
          <p:cNvSpPr/>
          <p:nvPr/>
        </p:nvSpPr>
        <p:spPr>
          <a:xfrm>
            <a:off x="139700" y="622300"/>
            <a:ext cx="4267200" cy="3429000"/>
          </a:xfrm>
          <a:prstGeom prst="rect">
            <a:avLst/>
          </a:prstGeom>
          <a:ln w="1905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spd="med" advClick="1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3" name="Shape 2793"/>
          <p:cNvSpPr/>
          <p:nvPr/>
        </p:nvSpPr>
        <p:spPr>
          <a:xfrm>
            <a:off x="1574800" y="787400"/>
            <a:ext cx="6705600" cy="4495800"/>
          </a:xfrm>
          <a:prstGeom prst="roundRect">
            <a:avLst>
              <a:gd name="adj" fmla="val 4237"/>
            </a:avLst>
          </a:prstGeom>
          <a:solidFill>
            <a:srgbClr val="F8FADB"/>
          </a:solidFill>
          <a:ln w="12700">
            <a:solidFill>
              <a:srgbClr val="7A7A7A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94" name="Shape 2794"/>
          <p:cNvSpPr/>
          <p:nvPr/>
        </p:nvSpPr>
        <p:spPr>
          <a:xfrm>
            <a:off x="4686300" y="1816100"/>
            <a:ext cx="3162300" cy="2997200"/>
          </a:xfrm>
          <a:prstGeom prst="roundRect">
            <a:avLst>
              <a:gd name="adj" fmla="val 6356"/>
            </a:avLst>
          </a:prstGeom>
          <a:solidFill>
            <a:srgbClr val="FFFFFF"/>
          </a:solidFill>
          <a:ln w="12700">
            <a:solidFill>
              <a:srgbClr val="7A7A7A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95" name="Shape 2795"/>
          <p:cNvSpPr/>
          <p:nvPr/>
        </p:nvSpPr>
        <p:spPr>
          <a:xfrm>
            <a:off x="2476500" y="4445000"/>
            <a:ext cx="15367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Steuerwerk</a:t>
            </a:r>
          </a:p>
        </p:txBody>
      </p:sp>
      <p:sp>
        <p:nvSpPr>
          <p:cNvPr id="2796" name="Shape 2796"/>
          <p:cNvSpPr/>
          <p:nvPr/>
        </p:nvSpPr>
        <p:spPr>
          <a:xfrm>
            <a:off x="5054600" y="4438650"/>
            <a:ext cx="21082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Rechenwerk</a:t>
            </a:r>
          </a:p>
        </p:txBody>
      </p:sp>
      <p:sp>
        <p:nvSpPr>
          <p:cNvPr id="2797" name="Shape 2797"/>
          <p:cNvSpPr/>
          <p:nvPr/>
        </p:nvSpPr>
        <p:spPr>
          <a:xfrm>
            <a:off x="2032000" y="4813300"/>
            <a:ext cx="1930400" cy="58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Mikroprozessor</a:t>
            </a:r>
          </a:p>
        </p:txBody>
      </p:sp>
      <p:sp>
        <p:nvSpPr>
          <p:cNvPr id="2798" name="Shape 2798"/>
          <p:cNvSpPr/>
          <p:nvPr/>
        </p:nvSpPr>
        <p:spPr>
          <a:xfrm>
            <a:off x="1955800" y="977900"/>
            <a:ext cx="6019800" cy="3302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>
            <a:solidFill>
              <a:srgbClr val="7A7A7A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99" name="Shape 2799"/>
          <p:cNvSpPr/>
          <p:nvPr/>
        </p:nvSpPr>
        <p:spPr>
          <a:xfrm rot="16200000">
            <a:off x="5073650" y="400050"/>
            <a:ext cx="571500" cy="558800"/>
          </a:xfrm>
          <a:prstGeom prst="leftRightArrow">
            <a:avLst>
              <a:gd name="adj1" fmla="val 45455"/>
              <a:gd name="adj2" fmla="val 33532"/>
            </a:avLst>
          </a:prstGeom>
          <a:solidFill>
            <a:srgbClr val="D4E3FE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800" name="Shape 2800"/>
          <p:cNvSpPr/>
          <p:nvPr/>
        </p:nvSpPr>
        <p:spPr>
          <a:xfrm rot="16200000">
            <a:off x="4324350" y="361950"/>
            <a:ext cx="571500" cy="635000"/>
          </a:xfrm>
          <a:prstGeom prst="rightArrow">
            <a:avLst>
              <a:gd name="adj1" fmla="val 47438"/>
              <a:gd name="adj2" fmla="val 30807"/>
            </a:avLst>
          </a:prstGeom>
          <a:solidFill>
            <a:srgbClr val="F9D3E0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801" name="Shape 2801"/>
          <p:cNvSpPr/>
          <p:nvPr/>
        </p:nvSpPr>
        <p:spPr>
          <a:xfrm>
            <a:off x="4203700" y="977900"/>
            <a:ext cx="15367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Busschnittstelle</a:t>
            </a:r>
          </a:p>
        </p:txBody>
      </p:sp>
      <p:sp>
        <p:nvSpPr>
          <p:cNvPr id="2802" name="Shape 2802"/>
          <p:cNvSpPr/>
          <p:nvPr/>
        </p:nvSpPr>
        <p:spPr>
          <a:xfrm>
            <a:off x="2806700" y="241300"/>
            <a:ext cx="15367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Adressbus</a:t>
            </a:r>
          </a:p>
        </p:txBody>
      </p:sp>
      <p:sp>
        <p:nvSpPr>
          <p:cNvPr id="2803" name="Shape 2803"/>
          <p:cNvSpPr/>
          <p:nvPr/>
        </p:nvSpPr>
        <p:spPr>
          <a:xfrm>
            <a:off x="5524500" y="241300"/>
            <a:ext cx="15367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Datenbus</a:t>
            </a:r>
          </a:p>
        </p:txBody>
      </p:sp>
      <p:sp>
        <p:nvSpPr>
          <p:cNvPr id="2804" name="Shape 2804"/>
          <p:cNvSpPr/>
          <p:nvPr/>
        </p:nvSpPr>
        <p:spPr>
          <a:xfrm>
            <a:off x="4851400" y="1943100"/>
            <a:ext cx="2870200" cy="57150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Register</a:t>
            </a:r>
          </a:p>
        </p:txBody>
      </p:sp>
      <p:sp>
        <p:nvSpPr>
          <p:cNvPr id="2805" name="Shape 2805"/>
          <p:cNvSpPr/>
          <p:nvPr/>
        </p:nvSpPr>
        <p:spPr>
          <a:xfrm>
            <a:off x="5007014" y="3031172"/>
            <a:ext cx="2197101" cy="787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90"/>
                </a:moveTo>
                <a:lnTo>
                  <a:pt x="7694" y="0"/>
                </a:lnTo>
                <a:lnTo>
                  <a:pt x="10721" y="5158"/>
                </a:lnTo>
                <a:lnTo>
                  <a:pt x="13828" y="106"/>
                </a:lnTo>
                <a:lnTo>
                  <a:pt x="21600" y="241"/>
                </a:lnTo>
                <a:lnTo>
                  <a:pt x="14767" y="21380"/>
                </a:lnTo>
                <a:lnTo>
                  <a:pt x="6882" y="21600"/>
                </a:lnTo>
                <a:lnTo>
                  <a:pt x="0" y="90"/>
                </a:lnTo>
                <a:close/>
              </a:path>
            </a:pathLst>
          </a:cu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/>
          </a:p>
        </p:txBody>
      </p:sp>
      <p:sp>
        <p:nvSpPr>
          <p:cNvPr id="2806" name="Shape 2806"/>
          <p:cNvSpPr/>
          <p:nvPr/>
        </p:nvSpPr>
        <p:spPr>
          <a:xfrm>
            <a:off x="5851053" y="3244850"/>
            <a:ext cx="515294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ALU</a:t>
            </a:r>
          </a:p>
        </p:txBody>
      </p:sp>
      <p:sp>
        <p:nvSpPr>
          <p:cNvPr id="2807" name="Shape 2807"/>
          <p:cNvSpPr/>
          <p:nvPr/>
        </p:nvSpPr>
        <p:spPr>
          <a:xfrm>
            <a:off x="6481706" y="4991100"/>
            <a:ext cx="159808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000"/>
            </a:lvl1pPr>
          </a:lstStyle>
          <a:p>
            <a:pPr lvl="0">
              <a:defRPr sz="1800"/>
            </a:pPr>
            <a:r>
              <a:rPr sz="1000"/>
              <a:t>ALU:  Arithmetic Logical Unit</a:t>
            </a:r>
          </a:p>
        </p:txBody>
      </p:sp>
      <p:sp>
        <p:nvSpPr>
          <p:cNvPr id="2808" name="Shape 2808"/>
          <p:cNvSpPr/>
          <p:nvPr/>
        </p:nvSpPr>
        <p:spPr>
          <a:xfrm flipV="1">
            <a:off x="5384797" y="1308100"/>
            <a:ext cx="3" cy="647700"/>
          </a:xfrm>
          <a:prstGeom prst="line">
            <a:avLst/>
          </a:prstGeom>
          <a:ln w="25400">
            <a:solidFill>
              <a:srgbClr val="006D8F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09" name="Shape 2809"/>
          <p:cNvSpPr/>
          <p:nvPr/>
        </p:nvSpPr>
        <p:spPr>
          <a:xfrm flipV="1">
            <a:off x="6709313" y="1308100"/>
            <a:ext cx="3" cy="647700"/>
          </a:xfrm>
          <a:prstGeom prst="line">
            <a:avLst/>
          </a:prstGeom>
          <a:ln w="25400">
            <a:solidFill>
              <a:srgbClr val="006D8F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10" name="Shape 2810"/>
          <p:cNvSpPr/>
          <p:nvPr/>
        </p:nvSpPr>
        <p:spPr>
          <a:xfrm flipV="1">
            <a:off x="5384797" y="2514600"/>
            <a:ext cx="4" cy="533401"/>
          </a:xfrm>
          <a:prstGeom prst="line">
            <a:avLst/>
          </a:prstGeom>
          <a:ln w="25400">
            <a:solidFill>
              <a:srgbClr val="006D8F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11" name="Shape 2811"/>
          <p:cNvSpPr/>
          <p:nvPr/>
        </p:nvSpPr>
        <p:spPr>
          <a:xfrm flipV="1">
            <a:off x="6708658" y="2514600"/>
            <a:ext cx="4" cy="533401"/>
          </a:xfrm>
          <a:prstGeom prst="line">
            <a:avLst/>
          </a:prstGeom>
          <a:ln w="25400">
            <a:solidFill>
              <a:srgbClr val="006D8F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12" name="Shape 2812"/>
          <p:cNvSpPr/>
          <p:nvPr/>
        </p:nvSpPr>
        <p:spPr>
          <a:xfrm>
            <a:off x="5232400" y="1365250"/>
            <a:ext cx="1536700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i="1" sz="1800"/>
            </a:lvl1pPr>
          </a:lstStyle>
          <a:p>
            <a:pPr lvl="0">
              <a:defRPr i="0"/>
            </a:pPr>
            <a:r>
              <a:rPr i="1"/>
              <a:t>Daten</a:t>
            </a:r>
          </a:p>
        </p:txBody>
      </p:sp>
      <p:sp>
        <p:nvSpPr>
          <p:cNvPr id="2813" name="Shape 2813"/>
          <p:cNvSpPr/>
          <p:nvPr/>
        </p:nvSpPr>
        <p:spPr>
          <a:xfrm flipV="1">
            <a:off x="6111758" y="3797299"/>
            <a:ext cx="3" cy="533401"/>
          </a:xfrm>
          <a:prstGeom prst="line">
            <a:avLst/>
          </a:prstGeom>
          <a:ln w="25400">
            <a:solidFill>
              <a:srgbClr val="006D8F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14" name="Shape 2814"/>
          <p:cNvSpPr/>
          <p:nvPr/>
        </p:nvSpPr>
        <p:spPr>
          <a:xfrm flipH="1">
            <a:off x="6108711" y="4318008"/>
            <a:ext cx="1384289" cy="9"/>
          </a:xfrm>
          <a:prstGeom prst="line">
            <a:avLst/>
          </a:prstGeom>
          <a:ln w="25400">
            <a:solidFill>
              <a:srgbClr val="006D8F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15" name="Shape 2815"/>
          <p:cNvSpPr/>
          <p:nvPr/>
        </p:nvSpPr>
        <p:spPr>
          <a:xfrm flipH="1" flipV="1">
            <a:off x="7467586" y="2514600"/>
            <a:ext cx="19" cy="1816101"/>
          </a:xfrm>
          <a:prstGeom prst="line">
            <a:avLst/>
          </a:prstGeom>
          <a:ln w="25400">
            <a:solidFill>
              <a:srgbClr val="006D8F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16" name="Shape 2816"/>
          <p:cNvSpPr/>
          <p:nvPr/>
        </p:nvSpPr>
        <p:spPr>
          <a:xfrm flipV="1">
            <a:off x="7471313" y="1295400"/>
            <a:ext cx="3" cy="647700"/>
          </a:xfrm>
          <a:prstGeom prst="line">
            <a:avLst/>
          </a:prstGeom>
          <a:ln w="25400">
            <a:solidFill>
              <a:srgbClr val="006D8F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17" name="Shape 2817"/>
          <p:cNvSpPr/>
          <p:nvPr/>
        </p:nvSpPr>
        <p:spPr>
          <a:xfrm>
            <a:off x="1993900" y="1816100"/>
            <a:ext cx="2209800" cy="2997200"/>
          </a:xfrm>
          <a:prstGeom prst="roundRect">
            <a:avLst>
              <a:gd name="adj" fmla="val 8621"/>
            </a:avLst>
          </a:prstGeom>
          <a:solidFill>
            <a:srgbClr val="FFFFFF"/>
          </a:solidFill>
          <a:ln w="12700">
            <a:solidFill>
              <a:srgbClr val="7A7A7A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818" name="Shape 2818"/>
          <p:cNvSpPr/>
          <p:nvPr/>
        </p:nvSpPr>
        <p:spPr>
          <a:xfrm flipV="1">
            <a:off x="3077113" y="1308100"/>
            <a:ext cx="3" cy="647700"/>
          </a:xfrm>
          <a:prstGeom prst="line">
            <a:avLst/>
          </a:prstGeom>
          <a:ln w="25400">
            <a:solidFill>
              <a:srgbClr val="B51A0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19" name="Shape 2819"/>
          <p:cNvSpPr/>
          <p:nvPr/>
        </p:nvSpPr>
        <p:spPr>
          <a:xfrm>
            <a:off x="2806700" y="1358900"/>
            <a:ext cx="1536700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i="1" sz="1800"/>
            </a:lvl1pPr>
          </a:lstStyle>
          <a:p>
            <a:pPr lvl="0">
              <a:defRPr i="0"/>
            </a:pPr>
            <a:r>
              <a:rPr i="1"/>
              <a:t>Befehle</a:t>
            </a:r>
          </a:p>
        </p:txBody>
      </p:sp>
      <p:sp>
        <p:nvSpPr>
          <p:cNvPr id="2820" name="Shape 2820"/>
          <p:cNvSpPr/>
          <p:nvPr/>
        </p:nvSpPr>
        <p:spPr>
          <a:xfrm>
            <a:off x="2108200" y="4432300"/>
            <a:ext cx="21082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Steuerwerk</a:t>
            </a:r>
          </a:p>
        </p:txBody>
      </p:sp>
      <p:sp>
        <p:nvSpPr>
          <p:cNvPr id="2821" name="Shape 2821"/>
          <p:cNvSpPr/>
          <p:nvPr/>
        </p:nvSpPr>
        <p:spPr>
          <a:xfrm flipH="1">
            <a:off x="3949699" y="2209799"/>
            <a:ext cx="889007" cy="2635"/>
          </a:xfrm>
          <a:prstGeom prst="line">
            <a:avLst/>
          </a:prstGeom>
          <a:ln w="25400">
            <a:solidFill>
              <a:srgbClr val="B51A00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22" name="Shape 2822"/>
          <p:cNvSpPr/>
          <p:nvPr/>
        </p:nvSpPr>
        <p:spPr>
          <a:xfrm flipH="1" flipV="1">
            <a:off x="3962408" y="3492503"/>
            <a:ext cx="1473193" cy="5098"/>
          </a:xfrm>
          <a:prstGeom prst="line">
            <a:avLst/>
          </a:prstGeom>
          <a:ln w="25400">
            <a:solidFill>
              <a:srgbClr val="B51A00"/>
            </a:solidFill>
            <a:custDash>
              <a:ds d="200000" sp="200000"/>
            </a:custDash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23" name="Shape 2823"/>
          <p:cNvSpPr/>
          <p:nvPr/>
        </p:nvSpPr>
        <p:spPr>
          <a:xfrm>
            <a:off x="3314700" y="2463800"/>
            <a:ext cx="1536700" cy="58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i="1"/>
              <a:t>Steuer-</a:t>
            </a:r>
            <a:endParaRPr i="1"/>
          </a:p>
          <a:p>
            <a:pPr lvl="0">
              <a:defRPr sz="1800"/>
            </a:pPr>
            <a:r>
              <a:rPr i="1"/>
              <a:t>signale</a:t>
            </a:r>
          </a:p>
        </p:txBody>
      </p:sp>
    </p:spTree>
  </p:cSld>
  <p:clrMapOvr>
    <a:masterClrMapping/>
  </p:clrMapOvr>
  <p:transition spd="med" advClick="1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5" name="Shape 2825"/>
          <p:cNvSpPr/>
          <p:nvPr/>
        </p:nvSpPr>
        <p:spPr>
          <a:xfrm>
            <a:off x="6786891" y="-1193800"/>
            <a:ext cx="500448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/>
            <a:r>
              <a:t>add</a:t>
            </a:r>
          </a:p>
        </p:txBody>
      </p:sp>
      <p:sp>
        <p:nvSpPr>
          <p:cNvPr id="2826" name="Shape 2826"/>
          <p:cNvSpPr/>
          <p:nvPr/>
        </p:nvSpPr>
        <p:spPr>
          <a:xfrm>
            <a:off x="6725908" y="-762000"/>
            <a:ext cx="637631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/>
            <a:r>
              <a:t>move</a:t>
            </a:r>
          </a:p>
        </p:txBody>
      </p:sp>
      <p:sp>
        <p:nvSpPr>
          <p:cNvPr id="2827" name="Shape 2827"/>
          <p:cNvSpPr/>
          <p:nvPr/>
        </p:nvSpPr>
        <p:spPr>
          <a:xfrm>
            <a:off x="591753" y="1790700"/>
            <a:ext cx="1460724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/>
            <a:r>
              <a:t>c = a + b;</a:t>
            </a:r>
          </a:p>
        </p:txBody>
      </p:sp>
      <p:sp>
        <p:nvSpPr>
          <p:cNvPr id="2828" name="Shape 2828"/>
          <p:cNvSpPr/>
          <p:nvPr/>
        </p:nvSpPr>
        <p:spPr>
          <a:xfrm>
            <a:off x="6731000" y="-330200"/>
            <a:ext cx="637630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/>
            <a:r>
              <a:t>move</a:t>
            </a:r>
          </a:p>
        </p:txBody>
      </p:sp>
      <p:sp>
        <p:nvSpPr>
          <p:cNvPr id="2829" name="Shape 2829"/>
          <p:cNvSpPr/>
          <p:nvPr/>
        </p:nvSpPr>
        <p:spPr>
          <a:xfrm>
            <a:off x="431800" y="673100"/>
            <a:ext cx="15367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Hochsprache</a:t>
            </a:r>
          </a:p>
        </p:txBody>
      </p:sp>
      <p:sp>
        <p:nvSpPr>
          <p:cNvPr id="2830" name="Shape 2830"/>
          <p:cNvSpPr/>
          <p:nvPr/>
        </p:nvSpPr>
        <p:spPr>
          <a:xfrm>
            <a:off x="5228009" y="1143000"/>
            <a:ext cx="637630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/>
            <a:r>
              <a:t>load</a:t>
            </a:r>
          </a:p>
        </p:txBody>
      </p:sp>
      <p:sp>
        <p:nvSpPr>
          <p:cNvPr id="2831" name="Shape 2831"/>
          <p:cNvSpPr/>
          <p:nvPr/>
        </p:nvSpPr>
        <p:spPr>
          <a:xfrm>
            <a:off x="6784373" y="1143000"/>
            <a:ext cx="226083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/>
            <a:r>
              <a:t>A</a:t>
            </a:r>
          </a:p>
        </p:txBody>
      </p:sp>
      <p:sp>
        <p:nvSpPr>
          <p:cNvPr id="2832" name="Shape 2832"/>
          <p:cNvSpPr/>
          <p:nvPr/>
        </p:nvSpPr>
        <p:spPr>
          <a:xfrm>
            <a:off x="7919708" y="1143000"/>
            <a:ext cx="363266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/>
            <a:r>
              <a:t>R1</a:t>
            </a:r>
          </a:p>
        </p:txBody>
      </p:sp>
      <p:sp>
        <p:nvSpPr>
          <p:cNvPr id="2833" name="Shape 2833"/>
          <p:cNvSpPr/>
          <p:nvPr/>
        </p:nvSpPr>
        <p:spPr>
          <a:xfrm>
            <a:off x="5245100" y="1574800"/>
            <a:ext cx="637630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/>
            <a:r>
              <a:t>load</a:t>
            </a:r>
          </a:p>
        </p:txBody>
      </p:sp>
      <p:sp>
        <p:nvSpPr>
          <p:cNvPr id="2834" name="Shape 2834"/>
          <p:cNvSpPr/>
          <p:nvPr/>
        </p:nvSpPr>
        <p:spPr>
          <a:xfrm>
            <a:off x="6794500" y="1574800"/>
            <a:ext cx="226083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/>
            <a:r>
              <a:t>B</a:t>
            </a:r>
          </a:p>
        </p:txBody>
      </p:sp>
      <p:sp>
        <p:nvSpPr>
          <p:cNvPr id="2835" name="Shape 2835"/>
          <p:cNvSpPr/>
          <p:nvPr/>
        </p:nvSpPr>
        <p:spPr>
          <a:xfrm>
            <a:off x="7937500" y="1574800"/>
            <a:ext cx="363265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/>
            <a:r>
              <a:t>R2</a:t>
            </a:r>
          </a:p>
        </p:txBody>
      </p:sp>
      <p:sp>
        <p:nvSpPr>
          <p:cNvPr id="2836" name="Shape 2836"/>
          <p:cNvSpPr/>
          <p:nvPr/>
        </p:nvSpPr>
        <p:spPr>
          <a:xfrm>
            <a:off x="6738608" y="2006600"/>
            <a:ext cx="363266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/>
            <a:r>
              <a:t>R1</a:t>
            </a:r>
          </a:p>
        </p:txBody>
      </p:sp>
      <p:sp>
        <p:nvSpPr>
          <p:cNvPr id="2837" name="Shape 2837"/>
          <p:cNvSpPr/>
          <p:nvPr/>
        </p:nvSpPr>
        <p:spPr>
          <a:xfrm>
            <a:off x="7950200" y="2006600"/>
            <a:ext cx="363265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/>
            <a:r>
              <a:t>R2</a:t>
            </a:r>
          </a:p>
        </p:txBody>
      </p:sp>
      <p:sp>
        <p:nvSpPr>
          <p:cNvPr id="2838" name="Shape 2838"/>
          <p:cNvSpPr/>
          <p:nvPr/>
        </p:nvSpPr>
        <p:spPr>
          <a:xfrm>
            <a:off x="6756400" y="2438400"/>
            <a:ext cx="363265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/>
            <a:r>
              <a:t>R3</a:t>
            </a:r>
          </a:p>
        </p:txBody>
      </p:sp>
      <p:sp>
        <p:nvSpPr>
          <p:cNvPr id="2839" name="Shape 2839"/>
          <p:cNvSpPr/>
          <p:nvPr/>
        </p:nvSpPr>
        <p:spPr>
          <a:xfrm>
            <a:off x="8031491" y="2438400"/>
            <a:ext cx="226083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/>
            <a:r>
              <a:t>C</a:t>
            </a:r>
          </a:p>
        </p:txBody>
      </p:sp>
      <p:sp>
        <p:nvSpPr>
          <p:cNvPr id="2840" name="Shape 2840"/>
          <p:cNvSpPr/>
          <p:nvPr/>
        </p:nvSpPr>
        <p:spPr>
          <a:xfrm>
            <a:off x="9169400" y="2006600"/>
            <a:ext cx="363265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/>
            <a:r>
              <a:t>R3</a:t>
            </a:r>
          </a:p>
        </p:txBody>
      </p:sp>
      <p:sp>
        <p:nvSpPr>
          <p:cNvPr id="2841" name="Shape 2841"/>
          <p:cNvSpPr/>
          <p:nvPr/>
        </p:nvSpPr>
        <p:spPr>
          <a:xfrm>
            <a:off x="5194300" y="1155700"/>
            <a:ext cx="3378200" cy="317500"/>
          </a:xfrm>
          <a:prstGeom prst="rect">
            <a:avLst/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842" name="Shape 2842"/>
          <p:cNvSpPr/>
          <p:nvPr/>
        </p:nvSpPr>
        <p:spPr>
          <a:xfrm>
            <a:off x="5194300" y="1587500"/>
            <a:ext cx="3378200" cy="317500"/>
          </a:xfrm>
          <a:prstGeom prst="rect">
            <a:avLst/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843" name="Shape 2843"/>
          <p:cNvSpPr/>
          <p:nvPr/>
        </p:nvSpPr>
        <p:spPr>
          <a:xfrm>
            <a:off x="5176508" y="2425700"/>
            <a:ext cx="825501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/>
            <a:r>
              <a:t>move</a:t>
            </a:r>
          </a:p>
        </p:txBody>
      </p:sp>
      <p:sp>
        <p:nvSpPr>
          <p:cNvPr id="2844" name="Shape 2844"/>
          <p:cNvSpPr/>
          <p:nvPr/>
        </p:nvSpPr>
        <p:spPr>
          <a:xfrm>
            <a:off x="5262891" y="2006600"/>
            <a:ext cx="533401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/>
            <a:r>
              <a:t>add</a:t>
            </a:r>
          </a:p>
        </p:txBody>
      </p:sp>
      <p:sp>
        <p:nvSpPr>
          <p:cNvPr id="2845" name="Shape 2845"/>
          <p:cNvSpPr/>
          <p:nvPr/>
        </p:nvSpPr>
        <p:spPr>
          <a:xfrm>
            <a:off x="5194300" y="2019300"/>
            <a:ext cx="4508500" cy="317500"/>
          </a:xfrm>
          <a:prstGeom prst="rect">
            <a:avLst/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846" name="Shape 2846"/>
          <p:cNvSpPr/>
          <p:nvPr/>
        </p:nvSpPr>
        <p:spPr>
          <a:xfrm>
            <a:off x="5194300" y="2438400"/>
            <a:ext cx="3378200" cy="317500"/>
          </a:xfrm>
          <a:prstGeom prst="rect">
            <a:avLst/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847" name="Shape 2847"/>
          <p:cNvSpPr/>
          <p:nvPr/>
        </p:nvSpPr>
        <p:spPr>
          <a:xfrm>
            <a:off x="4826000" y="673100"/>
            <a:ext cx="23241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Maschinensprache</a:t>
            </a:r>
          </a:p>
        </p:txBody>
      </p:sp>
      <p:sp>
        <p:nvSpPr>
          <p:cNvPr id="2848" name="Shape 2848"/>
          <p:cNvSpPr/>
          <p:nvPr/>
        </p:nvSpPr>
        <p:spPr>
          <a:xfrm>
            <a:off x="5507553" y="2853928"/>
            <a:ext cx="675" cy="412195"/>
          </a:xfrm>
          <a:prstGeom prst="line">
            <a:avLst/>
          </a:prstGeom>
          <a:ln w="25400">
            <a:solidFill>
              <a:srgbClr val="B51A0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49" name="Shape 2849"/>
          <p:cNvSpPr/>
          <p:nvPr/>
        </p:nvSpPr>
        <p:spPr>
          <a:xfrm>
            <a:off x="6961288" y="2832100"/>
            <a:ext cx="675" cy="412195"/>
          </a:xfrm>
          <a:prstGeom prst="line">
            <a:avLst/>
          </a:prstGeom>
          <a:ln w="25400">
            <a:solidFill>
              <a:srgbClr val="008CB4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50" name="Shape 2850"/>
          <p:cNvSpPr/>
          <p:nvPr/>
        </p:nvSpPr>
        <p:spPr>
          <a:xfrm>
            <a:off x="8167788" y="2832100"/>
            <a:ext cx="675" cy="412195"/>
          </a:xfrm>
          <a:prstGeom prst="line">
            <a:avLst/>
          </a:prstGeom>
          <a:ln w="25400">
            <a:solidFill>
              <a:srgbClr val="008CB4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51" name="Shape 2851"/>
          <p:cNvSpPr/>
          <p:nvPr/>
        </p:nvSpPr>
        <p:spPr>
          <a:xfrm>
            <a:off x="9374288" y="2832100"/>
            <a:ext cx="675" cy="412195"/>
          </a:xfrm>
          <a:prstGeom prst="line">
            <a:avLst/>
          </a:prstGeom>
          <a:ln w="25400">
            <a:solidFill>
              <a:srgbClr val="008CB4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52" name="Shape 2852"/>
          <p:cNvSpPr/>
          <p:nvPr/>
        </p:nvSpPr>
        <p:spPr>
          <a:xfrm>
            <a:off x="4927600" y="3302000"/>
            <a:ext cx="11557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Opcode</a:t>
            </a:r>
          </a:p>
        </p:txBody>
      </p:sp>
      <p:sp>
        <p:nvSpPr>
          <p:cNvPr id="2853" name="Shape 2853"/>
          <p:cNvSpPr/>
          <p:nvPr/>
        </p:nvSpPr>
        <p:spPr>
          <a:xfrm>
            <a:off x="6604000" y="3295650"/>
            <a:ext cx="31242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Operanden (Quelle bzw. Ziel)</a:t>
            </a:r>
          </a:p>
        </p:txBody>
      </p:sp>
      <p:sp>
        <p:nvSpPr>
          <p:cNvPr id="2854" name="Shape 2854"/>
          <p:cNvSpPr/>
          <p:nvPr/>
        </p:nvSpPr>
        <p:spPr>
          <a:xfrm>
            <a:off x="2959100" y="1778000"/>
            <a:ext cx="11557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Befehle</a:t>
            </a:r>
          </a:p>
        </p:txBody>
      </p:sp>
      <p:sp>
        <p:nvSpPr>
          <p:cNvPr id="2855" name="Shape 2855"/>
          <p:cNvSpPr/>
          <p:nvPr/>
        </p:nvSpPr>
        <p:spPr>
          <a:xfrm flipH="1">
            <a:off x="4126634" y="1310322"/>
            <a:ext cx="879270" cy="557783"/>
          </a:xfrm>
          <a:prstGeom prst="line">
            <a:avLst/>
          </a:prstGeom>
          <a:ln w="25400">
            <a:solidFill>
              <a:srgbClr val="B51A0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56" name="Shape 2856"/>
          <p:cNvSpPr/>
          <p:nvPr/>
        </p:nvSpPr>
        <p:spPr>
          <a:xfrm flipH="1">
            <a:off x="4145557" y="1719143"/>
            <a:ext cx="939801" cy="247770"/>
          </a:xfrm>
          <a:prstGeom prst="line">
            <a:avLst/>
          </a:prstGeom>
          <a:ln w="25400">
            <a:solidFill>
              <a:srgbClr val="B51A0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57" name="Shape 2857"/>
          <p:cNvSpPr/>
          <p:nvPr/>
        </p:nvSpPr>
        <p:spPr>
          <a:xfrm flipH="1" flipV="1">
            <a:off x="4162187" y="2055693"/>
            <a:ext cx="928093" cy="131922"/>
          </a:xfrm>
          <a:prstGeom prst="line">
            <a:avLst/>
          </a:prstGeom>
          <a:ln w="25400">
            <a:solidFill>
              <a:srgbClr val="B51A0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58" name="Shape 2858"/>
          <p:cNvSpPr/>
          <p:nvPr/>
        </p:nvSpPr>
        <p:spPr>
          <a:xfrm flipH="1" flipV="1">
            <a:off x="4134127" y="2113240"/>
            <a:ext cx="931189" cy="557134"/>
          </a:xfrm>
          <a:prstGeom prst="line">
            <a:avLst/>
          </a:prstGeom>
          <a:ln w="25400">
            <a:solidFill>
              <a:srgbClr val="B51A00"/>
            </a:solidFill>
            <a:miter lim="400000"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59" name="Shape 2859"/>
          <p:cNvSpPr/>
          <p:nvPr/>
        </p:nvSpPr>
        <p:spPr>
          <a:xfrm>
            <a:off x="2311400" y="1739900"/>
            <a:ext cx="609600" cy="419100"/>
          </a:xfrm>
          <a:prstGeom prst="rightArrow">
            <a:avLst>
              <a:gd name="adj1" fmla="val 51061"/>
              <a:gd name="adj2" fmla="val 79025"/>
            </a:avLst>
          </a:prstGeom>
          <a:solidFill>
            <a:srgbClr val="FFC677"/>
          </a:solidFill>
          <a:ln w="12700">
            <a:solidFill>
              <a:srgbClr val="FF4013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spd="med" advClick="1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1" name="Shape 2861"/>
          <p:cNvSpPr/>
          <p:nvPr/>
        </p:nvSpPr>
        <p:spPr>
          <a:xfrm>
            <a:off x="8623305" y="4445000"/>
            <a:ext cx="252873" cy="2394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62" name="Shape 2862"/>
          <p:cNvSpPr/>
          <p:nvPr/>
        </p:nvSpPr>
        <p:spPr>
          <a:xfrm>
            <a:off x="787400" y="2540000"/>
            <a:ext cx="7556500" cy="2768600"/>
          </a:xfrm>
          <a:prstGeom prst="rect">
            <a:avLst/>
          </a:prstGeom>
          <a:solidFill>
            <a:srgbClr val="FFECD5"/>
          </a:solidFill>
          <a:ln w="12700">
            <a:solidFill>
              <a:srgbClr val="E32400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863" name="Shape 2863"/>
          <p:cNvSpPr/>
          <p:nvPr/>
        </p:nvSpPr>
        <p:spPr>
          <a:xfrm>
            <a:off x="1917700" y="1002158"/>
            <a:ext cx="6819900" cy="5480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64" name="Shape 2864"/>
          <p:cNvSpPr/>
          <p:nvPr/>
        </p:nvSpPr>
        <p:spPr>
          <a:xfrm flipH="1">
            <a:off x="1913881" y="992224"/>
            <a:ext cx="315" cy="763696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65" name="Shape 2865"/>
          <p:cNvSpPr/>
          <p:nvPr/>
        </p:nvSpPr>
        <p:spPr>
          <a:xfrm>
            <a:off x="1899887" y="1742176"/>
            <a:ext cx="252873" cy="23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868" name="Group 2868"/>
          <p:cNvGrpSpPr/>
          <p:nvPr/>
        </p:nvGrpSpPr>
        <p:grpSpPr>
          <a:xfrm flipH="1" rot="10800000">
            <a:off x="2032012" y="1625398"/>
            <a:ext cx="508033" cy="622301"/>
            <a:chOff x="0" y="0"/>
            <a:chExt cx="508032" cy="622299"/>
          </a:xfrm>
        </p:grpSpPr>
        <p:sp>
          <p:nvSpPr>
            <p:cNvPr id="2866" name="Shape 2866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867" name="Shape 2867"/>
            <p:cNvSpPr/>
            <p:nvPr/>
          </p:nvSpPr>
          <p:spPr>
            <a:xfrm flipH="1" rot="5399985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2869" name="Shape 2869"/>
          <p:cNvSpPr/>
          <p:nvPr/>
        </p:nvSpPr>
        <p:spPr>
          <a:xfrm>
            <a:off x="1194137" y="939883"/>
            <a:ext cx="673101" cy="4699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S_Clk</a:t>
            </a:r>
          </a:p>
        </p:txBody>
      </p:sp>
      <p:sp>
        <p:nvSpPr>
          <p:cNvPr id="2870" name="Shape 2870"/>
          <p:cNvSpPr/>
          <p:nvPr/>
        </p:nvSpPr>
        <p:spPr>
          <a:xfrm>
            <a:off x="469900" y="1821605"/>
            <a:ext cx="558800" cy="3683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x[n]</a:t>
            </a:r>
          </a:p>
        </p:txBody>
      </p:sp>
      <p:sp>
        <p:nvSpPr>
          <p:cNvPr id="2871" name="Shape 2871"/>
          <p:cNvSpPr/>
          <p:nvPr/>
        </p:nvSpPr>
        <p:spPr>
          <a:xfrm>
            <a:off x="2552700" y="1961306"/>
            <a:ext cx="8890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72" name="Shape 2872"/>
          <p:cNvSpPr/>
          <p:nvPr/>
        </p:nvSpPr>
        <p:spPr>
          <a:xfrm>
            <a:off x="863600" y="2037505"/>
            <a:ext cx="609600" cy="279401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M</a:t>
            </a:r>
          </a:p>
        </p:txBody>
      </p:sp>
      <p:sp>
        <p:nvSpPr>
          <p:cNvPr id="2873" name="Shape 2873"/>
          <p:cNvSpPr/>
          <p:nvPr/>
        </p:nvSpPr>
        <p:spPr>
          <a:xfrm flipH="1" flipV="1">
            <a:off x="1079499" y="1901625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74" name="Shape 2874"/>
          <p:cNvSpPr/>
          <p:nvPr/>
        </p:nvSpPr>
        <p:spPr>
          <a:xfrm>
            <a:off x="939800" y="1968500"/>
            <a:ext cx="11049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75" name="Shape 2875"/>
          <p:cNvSpPr/>
          <p:nvPr/>
        </p:nvSpPr>
        <p:spPr>
          <a:xfrm>
            <a:off x="3949700" y="1943100"/>
            <a:ext cx="8903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76" name="Shape 2876"/>
          <p:cNvSpPr/>
          <p:nvPr/>
        </p:nvSpPr>
        <p:spPr>
          <a:xfrm>
            <a:off x="5334000" y="1930400"/>
            <a:ext cx="9030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77" name="Shape 2877"/>
          <p:cNvSpPr/>
          <p:nvPr/>
        </p:nvSpPr>
        <p:spPr>
          <a:xfrm>
            <a:off x="6743700" y="1917700"/>
            <a:ext cx="546100" cy="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78" name="Shape 2878"/>
          <p:cNvSpPr/>
          <p:nvPr/>
        </p:nvSpPr>
        <p:spPr>
          <a:xfrm flipH="1">
            <a:off x="3303299" y="990600"/>
            <a:ext cx="315" cy="7636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79" name="Shape 2879"/>
          <p:cNvSpPr/>
          <p:nvPr/>
        </p:nvSpPr>
        <p:spPr>
          <a:xfrm>
            <a:off x="3302005" y="1740551"/>
            <a:ext cx="252873" cy="23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80" name="Shape 2880"/>
          <p:cNvSpPr/>
          <p:nvPr/>
        </p:nvSpPr>
        <p:spPr>
          <a:xfrm flipH="1">
            <a:off x="6097299" y="990600"/>
            <a:ext cx="315" cy="7636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81" name="Shape 2881"/>
          <p:cNvSpPr/>
          <p:nvPr/>
        </p:nvSpPr>
        <p:spPr>
          <a:xfrm>
            <a:off x="6096005" y="1740551"/>
            <a:ext cx="252873" cy="23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82" name="Shape 2882"/>
          <p:cNvSpPr/>
          <p:nvPr/>
        </p:nvSpPr>
        <p:spPr>
          <a:xfrm flipH="1">
            <a:off x="4700299" y="990600"/>
            <a:ext cx="315" cy="7636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83" name="Shape 2883"/>
          <p:cNvSpPr/>
          <p:nvPr/>
        </p:nvSpPr>
        <p:spPr>
          <a:xfrm>
            <a:off x="4699005" y="1740551"/>
            <a:ext cx="252873" cy="2395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84" name="Shape 2884"/>
          <p:cNvSpPr/>
          <p:nvPr/>
        </p:nvSpPr>
        <p:spPr>
          <a:xfrm>
            <a:off x="2336800" y="1181100"/>
            <a:ext cx="7874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x[n-1]</a:t>
            </a:r>
          </a:p>
        </p:txBody>
      </p:sp>
      <p:sp>
        <p:nvSpPr>
          <p:cNvPr id="2885" name="Shape 2885"/>
          <p:cNvSpPr/>
          <p:nvPr/>
        </p:nvSpPr>
        <p:spPr>
          <a:xfrm>
            <a:off x="3619500" y="1181100"/>
            <a:ext cx="7874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x[n-2]</a:t>
            </a:r>
          </a:p>
        </p:txBody>
      </p:sp>
      <p:sp>
        <p:nvSpPr>
          <p:cNvPr id="2886" name="Shape 2886"/>
          <p:cNvSpPr/>
          <p:nvPr/>
        </p:nvSpPr>
        <p:spPr>
          <a:xfrm>
            <a:off x="4902200" y="1181100"/>
            <a:ext cx="7874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x[n-3]</a:t>
            </a:r>
          </a:p>
        </p:txBody>
      </p:sp>
      <p:sp>
        <p:nvSpPr>
          <p:cNvPr id="2887" name="Shape 2887"/>
          <p:cNvSpPr/>
          <p:nvPr/>
        </p:nvSpPr>
        <p:spPr>
          <a:xfrm>
            <a:off x="6350000" y="1181100"/>
            <a:ext cx="7874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x[n-4]</a:t>
            </a:r>
          </a:p>
        </p:txBody>
      </p:sp>
      <p:grpSp>
        <p:nvGrpSpPr>
          <p:cNvPr id="2890" name="Group 2890"/>
          <p:cNvGrpSpPr/>
          <p:nvPr/>
        </p:nvGrpSpPr>
        <p:grpSpPr>
          <a:xfrm>
            <a:off x="2122519" y="2705099"/>
            <a:ext cx="508001" cy="596902"/>
            <a:chOff x="0" y="0"/>
            <a:chExt cx="508000" cy="596900"/>
          </a:xfrm>
        </p:grpSpPr>
        <p:sp>
          <p:nvSpPr>
            <p:cNvPr id="2888" name="Shape 2888"/>
            <p:cNvSpPr/>
            <p:nvPr/>
          </p:nvSpPr>
          <p:spPr>
            <a:xfrm flipH="1" rot="10800000">
              <a:off x="0" y="0"/>
              <a:ext cx="508001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889" name="Shape 2889"/>
            <p:cNvSpPr/>
            <p:nvPr/>
          </p:nvSpPr>
          <p:spPr>
            <a:xfrm>
              <a:off x="8362" y="127000"/>
              <a:ext cx="498416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h</a:t>
              </a:r>
              <a:r>
                <a:rPr baseline="-5999"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0</a:t>
              </a:r>
            </a:p>
          </p:txBody>
        </p:sp>
      </p:grpSp>
      <p:sp>
        <p:nvSpPr>
          <p:cNvPr id="2891" name="Shape 2891"/>
          <p:cNvSpPr/>
          <p:nvPr/>
        </p:nvSpPr>
        <p:spPr>
          <a:xfrm>
            <a:off x="1701800" y="1955800"/>
            <a:ext cx="1" cy="8890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92" name="Shape 2892"/>
          <p:cNvSpPr/>
          <p:nvPr/>
        </p:nvSpPr>
        <p:spPr>
          <a:xfrm>
            <a:off x="1523999" y="2832099"/>
            <a:ext cx="355602" cy="355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893" name="Shape 2893"/>
          <p:cNvSpPr/>
          <p:nvPr/>
        </p:nvSpPr>
        <p:spPr>
          <a:xfrm>
            <a:off x="1609824" y="2813050"/>
            <a:ext cx="20320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x</a:t>
            </a:r>
          </a:p>
        </p:txBody>
      </p:sp>
      <p:grpSp>
        <p:nvGrpSpPr>
          <p:cNvPr id="2896" name="Group 2896"/>
          <p:cNvGrpSpPr/>
          <p:nvPr/>
        </p:nvGrpSpPr>
        <p:grpSpPr>
          <a:xfrm>
            <a:off x="3543299" y="2705099"/>
            <a:ext cx="482602" cy="596902"/>
            <a:chOff x="0" y="0"/>
            <a:chExt cx="482600" cy="596900"/>
          </a:xfrm>
        </p:grpSpPr>
        <p:sp>
          <p:nvSpPr>
            <p:cNvPr id="2894" name="Shape 2894"/>
            <p:cNvSpPr/>
            <p:nvPr/>
          </p:nvSpPr>
          <p:spPr>
            <a:xfrm flipH="1" rot="10800000">
              <a:off x="0" y="0"/>
              <a:ext cx="4826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895" name="Shape 2895"/>
            <p:cNvSpPr/>
            <p:nvPr/>
          </p:nvSpPr>
          <p:spPr>
            <a:xfrm>
              <a:off x="7944" y="127000"/>
              <a:ext cx="473495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h</a:t>
              </a:r>
              <a:r>
                <a:rPr baseline="-5999"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1</a:t>
              </a:r>
            </a:p>
          </p:txBody>
        </p:sp>
      </p:grpSp>
      <p:sp>
        <p:nvSpPr>
          <p:cNvPr id="2897" name="Shape 2897"/>
          <p:cNvSpPr/>
          <p:nvPr/>
        </p:nvSpPr>
        <p:spPr>
          <a:xfrm>
            <a:off x="2908299" y="2838449"/>
            <a:ext cx="355602" cy="355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898" name="Shape 2898"/>
          <p:cNvSpPr/>
          <p:nvPr/>
        </p:nvSpPr>
        <p:spPr>
          <a:xfrm>
            <a:off x="2994124" y="2819400"/>
            <a:ext cx="20320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x</a:t>
            </a:r>
          </a:p>
        </p:txBody>
      </p:sp>
      <p:grpSp>
        <p:nvGrpSpPr>
          <p:cNvPr id="2901" name="Group 2901"/>
          <p:cNvGrpSpPr/>
          <p:nvPr/>
        </p:nvGrpSpPr>
        <p:grpSpPr>
          <a:xfrm>
            <a:off x="4927599" y="2717799"/>
            <a:ext cx="457202" cy="596902"/>
            <a:chOff x="0" y="0"/>
            <a:chExt cx="457200" cy="596900"/>
          </a:xfrm>
        </p:grpSpPr>
        <p:sp>
          <p:nvSpPr>
            <p:cNvPr id="2899" name="Shape 2899"/>
            <p:cNvSpPr/>
            <p:nvPr/>
          </p:nvSpPr>
          <p:spPr>
            <a:xfrm flipH="1" rot="10800000">
              <a:off x="0" y="0"/>
              <a:ext cx="4572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900" name="Shape 2900"/>
            <p:cNvSpPr/>
            <p:nvPr/>
          </p:nvSpPr>
          <p:spPr>
            <a:xfrm>
              <a:off x="7526" y="127000"/>
              <a:ext cx="448574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h</a:t>
              </a:r>
              <a:r>
                <a:rPr baseline="-5999"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2</a:t>
              </a:r>
            </a:p>
          </p:txBody>
        </p:sp>
      </p:grpSp>
      <p:grpSp>
        <p:nvGrpSpPr>
          <p:cNvPr id="2904" name="Group 2904"/>
          <p:cNvGrpSpPr/>
          <p:nvPr/>
        </p:nvGrpSpPr>
        <p:grpSpPr>
          <a:xfrm>
            <a:off x="6299199" y="2705099"/>
            <a:ext cx="444502" cy="596902"/>
            <a:chOff x="0" y="0"/>
            <a:chExt cx="444500" cy="596900"/>
          </a:xfrm>
        </p:grpSpPr>
        <p:sp>
          <p:nvSpPr>
            <p:cNvPr id="2902" name="Shape 2902"/>
            <p:cNvSpPr/>
            <p:nvPr/>
          </p:nvSpPr>
          <p:spPr>
            <a:xfrm flipH="1" rot="10800000">
              <a:off x="0" y="0"/>
              <a:ext cx="4445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903" name="Shape 2903"/>
            <p:cNvSpPr/>
            <p:nvPr/>
          </p:nvSpPr>
          <p:spPr>
            <a:xfrm>
              <a:off x="7317" y="127000"/>
              <a:ext cx="436114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h</a:t>
              </a:r>
              <a:r>
                <a:rPr baseline="-5999"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3</a:t>
              </a:r>
            </a:p>
          </p:txBody>
        </p:sp>
      </p:grpSp>
      <p:grpSp>
        <p:nvGrpSpPr>
          <p:cNvPr id="2907" name="Group 2907"/>
          <p:cNvGrpSpPr/>
          <p:nvPr/>
        </p:nvGrpSpPr>
        <p:grpSpPr>
          <a:xfrm>
            <a:off x="7708899" y="2705099"/>
            <a:ext cx="469902" cy="596902"/>
            <a:chOff x="0" y="0"/>
            <a:chExt cx="469900" cy="596900"/>
          </a:xfrm>
        </p:grpSpPr>
        <p:sp>
          <p:nvSpPr>
            <p:cNvPr id="2905" name="Shape 2905"/>
            <p:cNvSpPr/>
            <p:nvPr/>
          </p:nvSpPr>
          <p:spPr>
            <a:xfrm flipH="1" rot="10800000">
              <a:off x="0" y="0"/>
              <a:ext cx="469900" cy="5969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906" name="Shape 2906"/>
            <p:cNvSpPr/>
            <p:nvPr/>
          </p:nvSpPr>
          <p:spPr>
            <a:xfrm>
              <a:off x="7735" y="127000"/>
              <a:ext cx="461035" cy="368300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defTabSz="1016000">
                <a:buClr>
                  <a:srgbClr val="000000"/>
                </a:buClr>
                <a:defRPr sz="1800"/>
              </a:pPr>
              <a:r>
                <a:rPr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h</a:t>
              </a:r>
              <a:r>
                <a:rPr baseline="-5999" sz="2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4</a:t>
              </a:r>
            </a:p>
          </p:txBody>
        </p:sp>
      </p:grpSp>
      <p:sp>
        <p:nvSpPr>
          <p:cNvPr id="2908" name="Shape 2908"/>
          <p:cNvSpPr/>
          <p:nvPr/>
        </p:nvSpPr>
        <p:spPr>
          <a:xfrm>
            <a:off x="4305299" y="2838449"/>
            <a:ext cx="355602" cy="355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909" name="Shape 2909"/>
          <p:cNvSpPr/>
          <p:nvPr/>
        </p:nvSpPr>
        <p:spPr>
          <a:xfrm>
            <a:off x="4391124" y="2819400"/>
            <a:ext cx="20320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x</a:t>
            </a:r>
          </a:p>
        </p:txBody>
      </p:sp>
      <p:sp>
        <p:nvSpPr>
          <p:cNvPr id="2910" name="Shape 2910"/>
          <p:cNvSpPr/>
          <p:nvPr/>
        </p:nvSpPr>
        <p:spPr>
          <a:xfrm>
            <a:off x="5702299" y="2838449"/>
            <a:ext cx="355602" cy="355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911" name="Shape 2911"/>
          <p:cNvSpPr/>
          <p:nvPr/>
        </p:nvSpPr>
        <p:spPr>
          <a:xfrm>
            <a:off x="5788124" y="2819400"/>
            <a:ext cx="20320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x</a:t>
            </a:r>
          </a:p>
        </p:txBody>
      </p:sp>
      <p:sp>
        <p:nvSpPr>
          <p:cNvPr id="2912" name="Shape 2912"/>
          <p:cNvSpPr/>
          <p:nvPr/>
        </p:nvSpPr>
        <p:spPr>
          <a:xfrm>
            <a:off x="7099299" y="2825749"/>
            <a:ext cx="355602" cy="355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913" name="Shape 2913"/>
          <p:cNvSpPr/>
          <p:nvPr/>
        </p:nvSpPr>
        <p:spPr>
          <a:xfrm>
            <a:off x="7185124" y="2806700"/>
            <a:ext cx="203201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x</a:t>
            </a:r>
          </a:p>
        </p:txBody>
      </p:sp>
      <p:sp>
        <p:nvSpPr>
          <p:cNvPr id="2914" name="Shape 2914"/>
          <p:cNvSpPr/>
          <p:nvPr/>
        </p:nvSpPr>
        <p:spPr>
          <a:xfrm>
            <a:off x="1866900" y="2997200"/>
            <a:ext cx="266700" cy="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15" name="Shape 2915"/>
          <p:cNvSpPr/>
          <p:nvPr/>
        </p:nvSpPr>
        <p:spPr>
          <a:xfrm>
            <a:off x="1714500" y="3187700"/>
            <a:ext cx="1" cy="1460500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16" name="Shape 2916"/>
          <p:cNvSpPr/>
          <p:nvPr/>
        </p:nvSpPr>
        <p:spPr>
          <a:xfrm>
            <a:off x="3111500" y="3187700"/>
            <a:ext cx="1" cy="12827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17" name="Shape 2917"/>
          <p:cNvSpPr/>
          <p:nvPr/>
        </p:nvSpPr>
        <p:spPr>
          <a:xfrm>
            <a:off x="7467600" y="4648200"/>
            <a:ext cx="2209800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18" name="Shape 2918"/>
          <p:cNvSpPr/>
          <p:nvPr/>
        </p:nvSpPr>
        <p:spPr>
          <a:xfrm>
            <a:off x="9372600" y="4267200"/>
            <a:ext cx="558800" cy="3683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1016000">
              <a:buClr>
                <a:srgbClr val="000000"/>
              </a:buClr>
              <a:defRPr sz="2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>
                <a:uFill>
                  <a:solidFill/>
                </a:uFill>
              </a:rPr>
              <a:t>y[n]</a:t>
            </a:r>
          </a:p>
        </p:txBody>
      </p:sp>
      <p:sp>
        <p:nvSpPr>
          <p:cNvPr id="2919" name="Shape 2919"/>
          <p:cNvSpPr/>
          <p:nvPr/>
        </p:nvSpPr>
        <p:spPr>
          <a:xfrm>
            <a:off x="8229600" y="4699000"/>
            <a:ext cx="609600" cy="2794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b="1" sz="1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>
                <a:uFillTx/>
              </a:defRPr>
            </a:pPr>
            <a:r>
              <a:rPr b="1" sz="1400">
                <a:uFill>
                  <a:solidFill/>
                </a:uFill>
              </a:rPr>
              <a:t>M</a:t>
            </a:r>
          </a:p>
        </p:txBody>
      </p:sp>
      <p:sp>
        <p:nvSpPr>
          <p:cNvPr id="2920" name="Shape 2920"/>
          <p:cNvSpPr/>
          <p:nvPr/>
        </p:nvSpPr>
        <p:spPr>
          <a:xfrm flipH="1" flipV="1">
            <a:off x="8432799" y="4584700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923" name="Group 2923"/>
          <p:cNvGrpSpPr/>
          <p:nvPr/>
        </p:nvGrpSpPr>
        <p:grpSpPr>
          <a:xfrm>
            <a:off x="2933699" y="4457699"/>
            <a:ext cx="355602" cy="355602"/>
            <a:chOff x="0" y="0"/>
            <a:chExt cx="355600" cy="355600"/>
          </a:xfrm>
        </p:grpSpPr>
        <p:sp>
          <p:nvSpPr>
            <p:cNvPr id="2921" name="Shape 2921"/>
            <p:cNvSpPr/>
            <p:nvPr/>
          </p:nvSpPr>
          <p:spPr>
            <a:xfrm flipH="1" rot="10800000">
              <a:off x="-1" y="-1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922" name="Shape 2922"/>
            <p:cNvSpPr/>
            <p:nvPr/>
          </p:nvSpPr>
          <p:spPr>
            <a:xfrm flipH="1" rot="10800000">
              <a:off x="76224" y="6350"/>
              <a:ext cx="2224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+</a:t>
              </a:r>
            </a:p>
          </p:txBody>
        </p:sp>
      </p:grpSp>
      <p:grpSp>
        <p:nvGrpSpPr>
          <p:cNvPr id="2926" name="Group 2926"/>
          <p:cNvGrpSpPr/>
          <p:nvPr/>
        </p:nvGrpSpPr>
        <p:grpSpPr>
          <a:xfrm>
            <a:off x="4330699" y="4470399"/>
            <a:ext cx="355602" cy="355602"/>
            <a:chOff x="0" y="0"/>
            <a:chExt cx="355600" cy="355600"/>
          </a:xfrm>
        </p:grpSpPr>
        <p:sp>
          <p:nvSpPr>
            <p:cNvPr id="2924" name="Shape 2924"/>
            <p:cNvSpPr/>
            <p:nvPr/>
          </p:nvSpPr>
          <p:spPr>
            <a:xfrm flipH="1" rot="10800000">
              <a:off x="-1" y="-1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925" name="Shape 2925"/>
            <p:cNvSpPr/>
            <p:nvPr/>
          </p:nvSpPr>
          <p:spPr>
            <a:xfrm flipH="1" rot="10800000">
              <a:off x="76224" y="6350"/>
              <a:ext cx="2224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+</a:t>
              </a:r>
            </a:p>
          </p:txBody>
        </p:sp>
      </p:grpSp>
      <p:grpSp>
        <p:nvGrpSpPr>
          <p:cNvPr id="2929" name="Group 2929"/>
          <p:cNvGrpSpPr/>
          <p:nvPr/>
        </p:nvGrpSpPr>
        <p:grpSpPr>
          <a:xfrm>
            <a:off x="5727699" y="4470399"/>
            <a:ext cx="355602" cy="355602"/>
            <a:chOff x="0" y="0"/>
            <a:chExt cx="355600" cy="355600"/>
          </a:xfrm>
        </p:grpSpPr>
        <p:sp>
          <p:nvSpPr>
            <p:cNvPr id="2927" name="Shape 2927"/>
            <p:cNvSpPr/>
            <p:nvPr/>
          </p:nvSpPr>
          <p:spPr>
            <a:xfrm flipH="1" rot="10800000">
              <a:off x="-1" y="-1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928" name="Shape 2928"/>
            <p:cNvSpPr/>
            <p:nvPr/>
          </p:nvSpPr>
          <p:spPr>
            <a:xfrm flipH="1" rot="10800000">
              <a:off x="76224" y="6350"/>
              <a:ext cx="2224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+</a:t>
              </a:r>
            </a:p>
          </p:txBody>
        </p:sp>
      </p:grpSp>
      <p:grpSp>
        <p:nvGrpSpPr>
          <p:cNvPr id="2932" name="Group 2932"/>
          <p:cNvGrpSpPr/>
          <p:nvPr/>
        </p:nvGrpSpPr>
        <p:grpSpPr>
          <a:xfrm>
            <a:off x="7111999" y="4457699"/>
            <a:ext cx="355602" cy="355602"/>
            <a:chOff x="0" y="0"/>
            <a:chExt cx="355600" cy="355600"/>
          </a:xfrm>
        </p:grpSpPr>
        <p:sp>
          <p:nvSpPr>
            <p:cNvPr id="2930" name="Shape 2930"/>
            <p:cNvSpPr/>
            <p:nvPr/>
          </p:nvSpPr>
          <p:spPr>
            <a:xfrm flipH="1" rot="10800000">
              <a:off x="-1" y="-1"/>
              <a:ext cx="355602" cy="355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931" name="Shape 2931"/>
            <p:cNvSpPr/>
            <p:nvPr/>
          </p:nvSpPr>
          <p:spPr>
            <a:xfrm flipH="1" rot="10800000">
              <a:off x="76224" y="6350"/>
              <a:ext cx="2224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800"/>
              </a:lvl1pPr>
            </a:lstStyle>
            <a:p>
              <a:pPr lvl="0"/>
              <a:r>
                <a:t>+</a:t>
              </a:r>
            </a:p>
          </p:txBody>
        </p:sp>
      </p:grpSp>
      <p:sp>
        <p:nvSpPr>
          <p:cNvPr id="2933" name="Shape 2933"/>
          <p:cNvSpPr/>
          <p:nvPr/>
        </p:nvSpPr>
        <p:spPr>
          <a:xfrm flipV="1">
            <a:off x="3289300" y="4648199"/>
            <a:ext cx="10541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34" name="Shape 2934"/>
          <p:cNvSpPr/>
          <p:nvPr/>
        </p:nvSpPr>
        <p:spPr>
          <a:xfrm flipV="1">
            <a:off x="6083300" y="4648200"/>
            <a:ext cx="10541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35" name="Shape 2935"/>
          <p:cNvSpPr/>
          <p:nvPr/>
        </p:nvSpPr>
        <p:spPr>
          <a:xfrm flipV="1">
            <a:off x="4686300" y="4660900"/>
            <a:ext cx="10541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36" name="Shape 2936"/>
          <p:cNvSpPr/>
          <p:nvPr/>
        </p:nvSpPr>
        <p:spPr>
          <a:xfrm flipV="1">
            <a:off x="1701800" y="4648200"/>
            <a:ext cx="1219200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939" name="Group 2939"/>
          <p:cNvGrpSpPr/>
          <p:nvPr/>
        </p:nvGrpSpPr>
        <p:grpSpPr>
          <a:xfrm flipH="1" rot="10800000">
            <a:off x="1447799" y="3416300"/>
            <a:ext cx="508034" cy="622300"/>
            <a:chOff x="0" y="0"/>
            <a:chExt cx="508032" cy="622299"/>
          </a:xfrm>
        </p:grpSpPr>
        <p:sp>
          <p:nvSpPr>
            <p:cNvPr id="2937" name="Shape 2937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938" name="Shape 2938"/>
            <p:cNvSpPr/>
            <p:nvPr/>
          </p:nvSpPr>
          <p:spPr>
            <a:xfrm flipH="1" rot="5399985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2942" name="Group 2942"/>
          <p:cNvGrpSpPr/>
          <p:nvPr/>
        </p:nvGrpSpPr>
        <p:grpSpPr>
          <a:xfrm flipH="1" rot="10800000">
            <a:off x="3428999" y="4343400"/>
            <a:ext cx="508034" cy="622300"/>
            <a:chOff x="0" y="0"/>
            <a:chExt cx="508032" cy="622299"/>
          </a:xfrm>
        </p:grpSpPr>
        <p:sp>
          <p:nvSpPr>
            <p:cNvPr id="2940" name="Shape 2940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941" name="Shape 2941"/>
            <p:cNvSpPr/>
            <p:nvPr/>
          </p:nvSpPr>
          <p:spPr>
            <a:xfrm flipH="1" rot="5399985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2943" name="Shape 2943"/>
          <p:cNvSpPr/>
          <p:nvPr/>
        </p:nvSpPr>
        <p:spPr>
          <a:xfrm>
            <a:off x="3098800" y="1955800"/>
            <a:ext cx="1" cy="8890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44" name="Shape 2944"/>
          <p:cNvSpPr/>
          <p:nvPr/>
        </p:nvSpPr>
        <p:spPr>
          <a:xfrm>
            <a:off x="4495800" y="1955800"/>
            <a:ext cx="1" cy="8890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45" name="Shape 2945"/>
          <p:cNvSpPr/>
          <p:nvPr/>
        </p:nvSpPr>
        <p:spPr>
          <a:xfrm>
            <a:off x="5880100" y="1943100"/>
            <a:ext cx="1" cy="8890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46" name="Shape 2946"/>
          <p:cNvSpPr/>
          <p:nvPr/>
        </p:nvSpPr>
        <p:spPr>
          <a:xfrm>
            <a:off x="7289800" y="1930400"/>
            <a:ext cx="1" cy="8890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47" name="Shape 2947"/>
          <p:cNvSpPr/>
          <p:nvPr/>
        </p:nvSpPr>
        <p:spPr>
          <a:xfrm>
            <a:off x="4495800" y="3200400"/>
            <a:ext cx="1" cy="12827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48" name="Shape 2948"/>
          <p:cNvSpPr/>
          <p:nvPr/>
        </p:nvSpPr>
        <p:spPr>
          <a:xfrm>
            <a:off x="5892800" y="3200400"/>
            <a:ext cx="1" cy="12827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49" name="Shape 2949"/>
          <p:cNvSpPr/>
          <p:nvPr/>
        </p:nvSpPr>
        <p:spPr>
          <a:xfrm>
            <a:off x="7289800" y="3187700"/>
            <a:ext cx="1" cy="128270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952" name="Group 2952"/>
          <p:cNvGrpSpPr/>
          <p:nvPr/>
        </p:nvGrpSpPr>
        <p:grpSpPr>
          <a:xfrm flipH="1" rot="10800000">
            <a:off x="4229099" y="3416300"/>
            <a:ext cx="508034" cy="622300"/>
            <a:chOff x="0" y="0"/>
            <a:chExt cx="508032" cy="622299"/>
          </a:xfrm>
        </p:grpSpPr>
        <p:sp>
          <p:nvSpPr>
            <p:cNvPr id="2950" name="Shape 2950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951" name="Shape 2951"/>
            <p:cNvSpPr/>
            <p:nvPr/>
          </p:nvSpPr>
          <p:spPr>
            <a:xfrm flipH="1" rot="5399985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2955" name="Group 2955"/>
          <p:cNvGrpSpPr/>
          <p:nvPr/>
        </p:nvGrpSpPr>
        <p:grpSpPr>
          <a:xfrm flipH="1" rot="10800000">
            <a:off x="2857499" y="3416300"/>
            <a:ext cx="508034" cy="622300"/>
            <a:chOff x="0" y="0"/>
            <a:chExt cx="508032" cy="622299"/>
          </a:xfrm>
        </p:grpSpPr>
        <p:sp>
          <p:nvSpPr>
            <p:cNvPr id="2953" name="Shape 2953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954" name="Shape 2954"/>
            <p:cNvSpPr/>
            <p:nvPr/>
          </p:nvSpPr>
          <p:spPr>
            <a:xfrm flipH="1" rot="5399985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2958" name="Group 2958"/>
          <p:cNvGrpSpPr/>
          <p:nvPr/>
        </p:nvGrpSpPr>
        <p:grpSpPr>
          <a:xfrm flipH="1" rot="10800000">
            <a:off x="5600699" y="3416300"/>
            <a:ext cx="508034" cy="622300"/>
            <a:chOff x="0" y="0"/>
            <a:chExt cx="508032" cy="622299"/>
          </a:xfrm>
        </p:grpSpPr>
        <p:sp>
          <p:nvSpPr>
            <p:cNvPr id="2956" name="Shape 2956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957" name="Shape 2957"/>
            <p:cNvSpPr/>
            <p:nvPr/>
          </p:nvSpPr>
          <p:spPr>
            <a:xfrm flipH="1" rot="5399985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2961" name="Group 2961"/>
          <p:cNvGrpSpPr/>
          <p:nvPr/>
        </p:nvGrpSpPr>
        <p:grpSpPr>
          <a:xfrm flipH="1" rot="10800000">
            <a:off x="7048499" y="3416300"/>
            <a:ext cx="508034" cy="622300"/>
            <a:chOff x="0" y="0"/>
            <a:chExt cx="508032" cy="622299"/>
          </a:xfrm>
        </p:grpSpPr>
        <p:sp>
          <p:nvSpPr>
            <p:cNvPr id="2959" name="Shape 2959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960" name="Shape 2960"/>
            <p:cNvSpPr/>
            <p:nvPr/>
          </p:nvSpPr>
          <p:spPr>
            <a:xfrm flipH="1" rot="5399985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2964" name="Group 2964"/>
          <p:cNvGrpSpPr/>
          <p:nvPr/>
        </p:nvGrpSpPr>
        <p:grpSpPr>
          <a:xfrm flipH="1" rot="10800000">
            <a:off x="4813267" y="4330700"/>
            <a:ext cx="508033" cy="622300"/>
            <a:chOff x="0" y="0"/>
            <a:chExt cx="508032" cy="622299"/>
          </a:xfrm>
        </p:grpSpPr>
        <p:sp>
          <p:nvSpPr>
            <p:cNvPr id="2962" name="Shape 2962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963" name="Shape 2963"/>
            <p:cNvSpPr/>
            <p:nvPr/>
          </p:nvSpPr>
          <p:spPr>
            <a:xfrm flipH="1" rot="5399985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2967" name="Group 2967"/>
          <p:cNvGrpSpPr/>
          <p:nvPr/>
        </p:nvGrpSpPr>
        <p:grpSpPr>
          <a:xfrm flipH="1" rot="10800000">
            <a:off x="6273767" y="4330700"/>
            <a:ext cx="508033" cy="622300"/>
            <a:chOff x="0" y="0"/>
            <a:chExt cx="508032" cy="622299"/>
          </a:xfrm>
        </p:grpSpPr>
        <p:sp>
          <p:nvSpPr>
            <p:cNvPr id="2965" name="Shape 2965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966" name="Shape 2966"/>
            <p:cNvSpPr/>
            <p:nvPr/>
          </p:nvSpPr>
          <p:spPr>
            <a:xfrm flipH="1" rot="5399985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2970" name="Group 2970"/>
          <p:cNvGrpSpPr/>
          <p:nvPr/>
        </p:nvGrpSpPr>
        <p:grpSpPr>
          <a:xfrm flipH="1" rot="10800000">
            <a:off x="7619999" y="4343400"/>
            <a:ext cx="508034" cy="622300"/>
            <a:chOff x="0" y="0"/>
            <a:chExt cx="508032" cy="622299"/>
          </a:xfrm>
        </p:grpSpPr>
        <p:sp>
          <p:nvSpPr>
            <p:cNvPr id="2968" name="Shape 2968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969" name="Shape 2969"/>
            <p:cNvSpPr/>
            <p:nvPr/>
          </p:nvSpPr>
          <p:spPr>
            <a:xfrm flipH="1" rot="5399985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2973" name="Group 2973"/>
          <p:cNvGrpSpPr/>
          <p:nvPr/>
        </p:nvGrpSpPr>
        <p:grpSpPr>
          <a:xfrm flipH="1" rot="10800000">
            <a:off x="3428999" y="1612900"/>
            <a:ext cx="508034" cy="622300"/>
            <a:chOff x="0" y="0"/>
            <a:chExt cx="508032" cy="622299"/>
          </a:xfrm>
        </p:grpSpPr>
        <p:sp>
          <p:nvSpPr>
            <p:cNvPr id="2971" name="Shape 2971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972" name="Shape 2972"/>
            <p:cNvSpPr/>
            <p:nvPr/>
          </p:nvSpPr>
          <p:spPr>
            <a:xfrm flipH="1" rot="5399985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2976" name="Group 2976"/>
          <p:cNvGrpSpPr/>
          <p:nvPr/>
        </p:nvGrpSpPr>
        <p:grpSpPr>
          <a:xfrm flipH="1" rot="10800000">
            <a:off x="4838699" y="1625600"/>
            <a:ext cx="508034" cy="622300"/>
            <a:chOff x="0" y="0"/>
            <a:chExt cx="508032" cy="622299"/>
          </a:xfrm>
        </p:grpSpPr>
        <p:sp>
          <p:nvSpPr>
            <p:cNvPr id="2974" name="Shape 2974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975" name="Shape 2975"/>
            <p:cNvSpPr/>
            <p:nvPr/>
          </p:nvSpPr>
          <p:spPr>
            <a:xfrm flipH="1" rot="5399985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2979" name="Group 2979"/>
          <p:cNvGrpSpPr/>
          <p:nvPr/>
        </p:nvGrpSpPr>
        <p:grpSpPr>
          <a:xfrm flipH="1" rot="10800000">
            <a:off x="6222999" y="1625600"/>
            <a:ext cx="508034" cy="622300"/>
            <a:chOff x="0" y="0"/>
            <a:chExt cx="508032" cy="622299"/>
          </a:xfrm>
        </p:grpSpPr>
        <p:sp>
          <p:nvSpPr>
            <p:cNvPr id="2977" name="Shape 2977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978" name="Shape 2978"/>
            <p:cNvSpPr/>
            <p:nvPr/>
          </p:nvSpPr>
          <p:spPr>
            <a:xfrm flipH="1" rot="5399985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2980" name="Shape 2980"/>
          <p:cNvSpPr/>
          <p:nvPr/>
        </p:nvSpPr>
        <p:spPr>
          <a:xfrm>
            <a:off x="3276600" y="3009900"/>
            <a:ext cx="266700" cy="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81" name="Shape 2981"/>
          <p:cNvSpPr/>
          <p:nvPr/>
        </p:nvSpPr>
        <p:spPr>
          <a:xfrm>
            <a:off x="4660900" y="3009900"/>
            <a:ext cx="266700" cy="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82" name="Shape 2982"/>
          <p:cNvSpPr/>
          <p:nvPr/>
        </p:nvSpPr>
        <p:spPr>
          <a:xfrm>
            <a:off x="6045200" y="3009900"/>
            <a:ext cx="266700" cy="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83" name="Shape 2983"/>
          <p:cNvSpPr/>
          <p:nvPr/>
        </p:nvSpPr>
        <p:spPr>
          <a:xfrm>
            <a:off x="7442200" y="3009900"/>
            <a:ext cx="266700" cy="0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84" name="Shape 2984"/>
          <p:cNvSpPr/>
          <p:nvPr/>
        </p:nvSpPr>
        <p:spPr>
          <a:xfrm>
            <a:off x="1371600" y="2641600"/>
            <a:ext cx="660400" cy="1549400"/>
          </a:xfrm>
          <a:prstGeom prst="rect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985" name="Shape 2985"/>
          <p:cNvSpPr/>
          <p:nvPr/>
        </p:nvSpPr>
        <p:spPr>
          <a:xfrm>
            <a:off x="2768600" y="2641600"/>
            <a:ext cx="660400" cy="1549400"/>
          </a:xfrm>
          <a:prstGeom prst="rect">
            <a:avLst/>
          </a:prstGeom>
          <a:solidFill>
            <a:srgbClr val="F5EC00">
              <a:alpha val="20000"/>
            </a:srgbClr>
          </a:solidFill>
          <a:ln w="12700">
            <a:solidFill>
              <a:srgbClr val="000000">
                <a:alpha val="20000"/>
              </a:srgbClr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986" name="Shape 2986"/>
          <p:cNvSpPr/>
          <p:nvPr/>
        </p:nvSpPr>
        <p:spPr>
          <a:xfrm>
            <a:off x="4165600" y="2641600"/>
            <a:ext cx="660400" cy="1549400"/>
          </a:xfrm>
          <a:prstGeom prst="rect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987" name="Shape 2987"/>
          <p:cNvSpPr/>
          <p:nvPr/>
        </p:nvSpPr>
        <p:spPr>
          <a:xfrm>
            <a:off x="5562600" y="2641600"/>
            <a:ext cx="660400" cy="1549400"/>
          </a:xfrm>
          <a:prstGeom prst="rect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988" name="Shape 2988"/>
          <p:cNvSpPr/>
          <p:nvPr/>
        </p:nvSpPr>
        <p:spPr>
          <a:xfrm>
            <a:off x="6959600" y="2641600"/>
            <a:ext cx="660400" cy="1549400"/>
          </a:xfrm>
          <a:prstGeom prst="rect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989" name="Shape 2989"/>
          <p:cNvSpPr/>
          <p:nvPr/>
        </p:nvSpPr>
        <p:spPr>
          <a:xfrm rot="16200000">
            <a:off x="3009900" y="4038600"/>
            <a:ext cx="762000" cy="1244600"/>
          </a:xfrm>
          <a:prstGeom prst="rect">
            <a:avLst/>
          </a:prstGeom>
          <a:solidFill>
            <a:srgbClr val="F5EC00">
              <a:alpha val="20000"/>
            </a:srgbClr>
          </a:solidFill>
          <a:ln w="12700">
            <a:solidFill>
              <a:srgbClr val="000000">
                <a:alpha val="20000"/>
              </a:srgbClr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990" name="Shape 2990"/>
          <p:cNvSpPr/>
          <p:nvPr/>
        </p:nvSpPr>
        <p:spPr>
          <a:xfrm rot="16200000">
            <a:off x="4406900" y="4038600"/>
            <a:ext cx="762000" cy="1244600"/>
          </a:xfrm>
          <a:prstGeom prst="rect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991" name="Shape 2991"/>
          <p:cNvSpPr/>
          <p:nvPr/>
        </p:nvSpPr>
        <p:spPr>
          <a:xfrm rot="16200000">
            <a:off x="5803900" y="4038600"/>
            <a:ext cx="762000" cy="1244600"/>
          </a:xfrm>
          <a:prstGeom prst="rect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992" name="Shape 2992"/>
          <p:cNvSpPr/>
          <p:nvPr/>
        </p:nvSpPr>
        <p:spPr>
          <a:xfrm rot="16200000">
            <a:off x="7200900" y="4038600"/>
            <a:ext cx="762000" cy="1244600"/>
          </a:xfrm>
          <a:prstGeom prst="rect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grpSp>
        <p:nvGrpSpPr>
          <p:cNvPr id="2995" name="Group 2995"/>
          <p:cNvGrpSpPr/>
          <p:nvPr/>
        </p:nvGrpSpPr>
        <p:grpSpPr>
          <a:xfrm flipH="1" rot="10800000">
            <a:off x="8737599" y="4343400"/>
            <a:ext cx="508034" cy="622300"/>
            <a:chOff x="0" y="0"/>
            <a:chExt cx="508032" cy="622299"/>
          </a:xfrm>
        </p:grpSpPr>
        <p:sp>
          <p:nvSpPr>
            <p:cNvPr id="2993" name="Shape 2993"/>
            <p:cNvSpPr/>
            <p:nvPr/>
          </p:nvSpPr>
          <p:spPr>
            <a:xfrm>
              <a:off x="0" y="0"/>
              <a:ext cx="508033" cy="62230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313972" indent="-313972" algn="l" defTabSz="1016000">
                <a:buClr>
                  <a:srgbClr val="287EC1"/>
                </a:buClr>
                <a:defRPr sz="22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200">
                  <a:uFill>
                    <a:solidFill/>
                  </a:uFill>
                </a:rPr>
                <a:t>  </a:t>
              </a:r>
            </a:p>
          </p:txBody>
        </p:sp>
        <p:sp>
          <p:nvSpPr>
            <p:cNvPr id="2994" name="Shape 2994"/>
            <p:cNvSpPr/>
            <p:nvPr/>
          </p:nvSpPr>
          <p:spPr>
            <a:xfrm flipH="1" rot="5399985">
              <a:off x="0" y="440813"/>
              <a:ext cx="121385" cy="1213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sp>
        <p:nvSpPr>
          <p:cNvPr id="2996" name="Shape 2996"/>
          <p:cNvSpPr/>
          <p:nvPr/>
        </p:nvSpPr>
        <p:spPr>
          <a:xfrm flipH="1">
            <a:off x="8625624" y="1003300"/>
            <a:ext cx="13339" cy="3441700"/>
          </a:xfrm>
          <a:prstGeom prst="line">
            <a:avLst/>
          </a:prstGeom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97" name="Shape 2997"/>
          <p:cNvSpPr/>
          <p:nvPr/>
        </p:nvSpPr>
        <p:spPr>
          <a:xfrm>
            <a:off x="901700" y="4953000"/>
            <a:ext cx="673100" cy="317500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algn="l" defTabSz="1016000">
              <a:buClr>
                <a:srgbClr val="000000"/>
              </a:buClr>
              <a:defRPr sz="18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>
                <a:uFillTx/>
              </a:defRPr>
            </a:pPr>
            <a:r>
              <a:rPr>
                <a:uFill>
                  <a:solidFill/>
                </a:uFill>
              </a:rPr>
              <a:t>A_Clk</a:t>
            </a:r>
          </a:p>
        </p:txBody>
      </p:sp>
    </p:spTree>
  </p:cSld>
  <p:clrMapOvr>
    <a:masterClrMapping/>
  </p:clrMapOvr>
  <p:transition spd="med" advClick="1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9" name="Shape 2999"/>
          <p:cNvSpPr/>
          <p:nvPr/>
        </p:nvSpPr>
        <p:spPr>
          <a:xfrm>
            <a:off x="729456" y="1200948"/>
            <a:ext cx="7834501" cy="2915050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00" name="Shape 3000"/>
          <p:cNvSpPr/>
          <p:nvPr/>
        </p:nvSpPr>
        <p:spPr>
          <a:xfrm>
            <a:off x="7977305" y="868820"/>
            <a:ext cx="1" cy="1762956"/>
          </a:xfrm>
          <a:prstGeom prst="line">
            <a:avLst/>
          </a:prstGeom>
          <a:ln w="12700">
            <a:solidFill>
              <a:srgbClr val="C82506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01" name="Shape 3001"/>
          <p:cNvSpPr/>
          <p:nvPr/>
        </p:nvSpPr>
        <p:spPr>
          <a:xfrm>
            <a:off x="5122179" y="868820"/>
            <a:ext cx="1" cy="1775488"/>
          </a:xfrm>
          <a:prstGeom prst="line">
            <a:avLst/>
          </a:prstGeom>
          <a:ln w="12700">
            <a:solidFill>
              <a:srgbClr val="C82506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02" name="Shape 3002"/>
          <p:cNvSpPr/>
          <p:nvPr/>
        </p:nvSpPr>
        <p:spPr>
          <a:xfrm>
            <a:off x="3701095" y="868820"/>
            <a:ext cx="1" cy="1375085"/>
          </a:xfrm>
          <a:prstGeom prst="line">
            <a:avLst/>
          </a:prstGeom>
          <a:ln w="12700">
            <a:solidFill>
              <a:srgbClr val="C82506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03" name="Shape 3003"/>
          <p:cNvSpPr/>
          <p:nvPr/>
        </p:nvSpPr>
        <p:spPr>
          <a:xfrm flipH="1">
            <a:off x="1259290" y="754520"/>
            <a:ext cx="1" cy="1894687"/>
          </a:xfrm>
          <a:prstGeom prst="line">
            <a:avLst/>
          </a:prstGeom>
          <a:ln w="12700">
            <a:solidFill>
              <a:srgbClr val="C82506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04" name="Shape 3004"/>
          <p:cNvSpPr/>
          <p:nvPr/>
        </p:nvSpPr>
        <p:spPr>
          <a:xfrm>
            <a:off x="645156" y="3531703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Mikrocontroller</a:t>
            </a:r>
          </a:p>
        </p:txBody>
      </p:sp>
      <p:sp>
        <p:nvSpPr>
          <p:cNvPr id="3005" name="Shape 3005"/>
          <p:cNvSpPr/>
          <p:nvPr/>
        </p:nvSpPr>
        <p:spPr>
          <a:xfrm>
            <a:off x="3790363" y="2289256"/>
            <a:ext cx="616148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Opcode</a:t>
            </a:r>
          </a:p>
        </p:txBody>
      </p:sp>
      <p:sp>
        <p:nvSpPr>
          <p:cNvPr id="3006" name="Shape 3006"/>
          <p:cNvSpPr/>
          <p:nvPr/>
        </p:nvSpPr>
        <p:spPr>
          <a:xfrm>
            <a:off x="1658654" y="2182366"/>
            <a:ext cx="374043" cy="1"/>
          </a:xfrm>
          <a:prstGeom prst="line">
            <a:avLst/>
          </a:prstGeom>
          <a:ln w="25400">
            <a:solidFill>
              <a:srgbClr val="00882B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07" name="Shape 3007"/>
          <p:cNvSpPr/>
          <p:nvPr/>
        </p:nvSpPr>
        <p:spPr>
          <a:xfrm flipV="1">
            <a:off x="1654506" y="1596335"/>
            <a:ext cx="1588256" cy="1"/>
          </a:xfrm>
          <a:prstGeom prst="line">
            <a:avLst/>
          </a:prstGeom>
          <a:ln w="25400">
            <a:solidFill>
              <a:srgbClr val="00882B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08" name="Shape 3008"/>
          <p:cNvSpPr/>
          <p:nvPr/>
        </p:nvSpPr>
        <p:spPr>
          <a:xfrm>
            <a:off x="7655439" y="1365120"/>
            <a:ext cx="834073" cy="13750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09" name="Shape 3009"/>
          <p:cNvSpPr/>
          <p:nvPr/>
        </p:nvSpPr>
        <p:spPr>
          <a:xfrm>
            <a:off x="7728053" y="2266818"/>
            <a:ext cx="688846" cy="470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443484">
              <a:defRPr sz="1800"/>
            </a:pPr>
            <a:r>
              <a:rPr sz="1358"/>
              <a:t>Daten-</a:t>
            </a:r>
            <a:endParaRPr sz="1358"/>
          </a:p>
          <a:p>
            <a:pPr lvl="0" defTabSz="443484">
              <a:defRPr sz="1800"/>
            </a:pPr>
            <a:r>
              <a:rPr sz="1358"/>
              <a:t>speicher</a:t>
            </a:r>
          </a:p>
        </p:txBody>
      </p:sp>
      <p:grpSp>
        <p:nvGrpSpPr>
          <p:cNvPr id="3012" name="Group 3012"/>
          <p:cNvGrpSpPr/>
          <p:nvPr/>
        </p:nvGrpSpPr>
        <p:grpSpPr>
          <a:xfrm>
            <a:off x="1914443" y="2055045"/>
            <a:ext cx="817763" cy="247651"/>
            <a:chOff x="0" y="0"/>
            <a:chExt cx="817761" cy="247650"/>
          </a:xfrm>
        </p:grpSpPr>
        <p:sp>
          <p:nvSpPr>
            <p:cNvPr id="3010" name="Shape 3010"/>
            <p:cNvSpPr/>
            <p:nvPr/>
          </p:nvSpPr>
          <p:spPr>
            <a:xfrm>
              <a:off x="4845" y="10353"/>
              <a:ext cx="812917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011" name="Shape 3011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PC</a:t>
              </a:r>
            </a:p>
          </p:txBody>
        </p:sp>
      </p:grpSp>
      <p:grpSp>
        <p:nvGrpSpPr>
          <p:cNvPr id="3017" name="Group 3017"/>
          <p:cNvGrpSpPr/>
          <p:nvPr/>
        </p:nvGrpSpPr>
        <p:grpSpPr>
          <a:xfrm>
            <a:off x="797151" y="1367503"/>
            <a:ext cx="843231" cy="1375085"/>
            <a:chOff x="0" y="0"/>
            <a:chExt cx="843229" cy="1375084"/>
          </a:xfrm>
        </p:grpSpPr>
        <p:sp>
          <p:nvSpPr>
            <p:cNvPr id="3013" name="Shape 3013"/>
            <p:cNvSpPr/>
            <p:nvPr/>
          </p:nvSpPr>
          <p:spPr>
            <a:xfrm>
              <a:off x="4579" y="0"/>
              <a:ext cx="834072" cy="13750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014" name="Shape 3014"/>
            <p:cNvSpPr/>
            <p:nvPr/>
          </p:nvSpPr>
          <p:spPr>
            <a:xfrm>
              <a:off x="0" y="883432"/>
              <a:ext cx="843230" cy="48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29768">
                <a:defRPr sz="1800"/>
              </a:pPr>
              <a:r>
                <a:rPr sz="1316"/>
                <a:t>Programm-</a:t>
              </a:r>
              <a:endParaRPr sz="1316"/>
            </a:p>
            <a:p>
              <a:pPr lvl="0" defTabSz="429768">
                <a:defRPr sz="1800"/>
              </a:pPr>
              <a:r>
                <a:rPr sz="1316"/>
                <a:t>speicher</a:t>
              </a:r>
            </a:p>
          </p:txBody>
        </p:sp>
        <p:sp>
          <p:nvSpPr>
            <p:cNvPr id="3015" name="Shape 3015"/>
            <p:cNvSpPr/>
            <p:nvPr/>
          </p:nvSpPr>
          <p:spPr>
            <a:xfrm>
              <a:off x="543998" y="639311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3016" name="Shape 3016"/>
            <p:cNvSpPr/>
            <p:nvPr/>
          </p:nvSpPr>
          <p:spPr>
            <a:xfrm>
              <a:off x="469187" y="85165"/>
              <a:ext cx="37404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</p:grpSp>
      <p:sp>
        <p:nvSpPr>
          <p:cNvPr id="3018" name="Shape 3018"/>
          <p:cNvSpPr/>
          <p:nvPr/>
        </p:nvSpPr>
        <p:spPr>
          <a:xfrm>
            <a:off x="3263237" y="1372253"/>
            <a:ext cx="834073" cy="88782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19" name="Shape 3019"/>
          <p:cNvSpPr/>
          <p:nvPr/>
        </p:nvSpPr>
        <p:spPr>
          <a:xfrm>
            <a:off x="3249824" y="1606378"/>
            <a:ext cx="843231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IR &amp; Dekoder</a:t>
            </a:r>
          </a:p>
        </p:txBody>
      </p:sp>
      <p:sp>
        <p:nvSpPr>
          <p:cNvPr id="3020" name="Shape 3020"/>
          <p:cNvSpPr/>
          <p:nvPr/>
        </p:nvSpPr>
        <p:spPr>
          <a:xfrm>
            <a:off x="4684027" y="1775246"/>
            <a:ext cx="501085" cy="965042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21" name="Shape 3021"/>
          <p:cNvSpPr/>
          <p:nvPr/>
        </p:nvSpPr>
        <p:spPr>
          <a:xfrm rot="16200000">
            <a:off x="4486609" y="1983554"/>
            <a:ext cx="843231" cy="4448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Akku</a:t>
            </a:r>
          </a:p>
        </p:txBody>
      </p:sp>
      <p:sp>
        <p:nvSpPr>
          <p:cNvPr id="3022" name="Shape 3022"/>
          <p:cNvSpPr/>
          <p:nvPr/>
        </p:nvSpPr>
        <p:spPr>
          <a:xfrm flipH="1" flipV="1">
            <a:off x="4114609" y="1584775"/>
            <a:ext cx="3523531" cy="1"/>
          </a:xfrm>
          <a:prstGeom prst="line">
            <a:avLst/>
          </a:prstGeom>
          <a:ln w="25400">
            <a:solidFill>
              <a:srgbClr val="DE6A10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23" name="Shape 3023"/>
          <p:cNvSpPr/>
          <p:nvPr/>
        </p:nvSpPr>
        <p:spPr>
          <a:xfrm>
            <a:off x="7683096" y="1710120"/>
            <a:ext cx="2794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DI</a:t>
            </a:r>
          </a:p>
        </p:txBody>
      </p:sp>
      <p:sp>
        <p:nvSpPr>
          <p:cNvPr id="3024" name="Shape 3024"/>
          <p:cNvSpPr/>
          <p:nvPr/>
        </p:nvSpPr>
        <p:spPr>
          <a:xfrm>
            <a:off x="7635775" y="1931210"/>
            <a:ext cx="374043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DO</a:t>
            </a:r>
          </a:p>
        </p:txBody>
      </p:sp>
      <p:sp>
        <p:nvSpPr>
          <p:cNvPr id="3025" name="Shape 3025"/>
          <p:cNvSpPr/>
          <p:nvPr/>
        </p:nvSpPr>
        <p:spPr>
          <a:xfrm>
            <a:off x="7662702" y="1416820"/>
            <a:ext cx="22442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A</a:t>
            </a:r>
          </a:p>
        </p:txBody>
      </p:sp>
      <p:sp>
        <p:nvSpPr>
          <p:cNvPr id="3026" name="Shape 3026"/>
          <p:cNvSpPr/>
          <p:nvPr/>
        </p:nvSpPr>
        <p:spPr>
          <a:xfrm>
            <a:off x="5216023" y="1856170"/>
            <a:ext cx="2442511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27" name="Shape 3027"/>
          <p:cNvSpPr/>
          <p:nvPr/>
        </p:nvSpPr>
        <p:spPr>
          <a:xfrm flipH="1" flipV="1">
            <a:off x="5219295" y="2058181"/>
            <a:ext cx="2417992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28" name="Shape 3028"/>
          <p:cNvSpPr/>
          <p:nvPr/>
        </p:nvSpPr>
        <p:spPr>
          <a:xfrm>
            <a:off x="2743532" y="2178870"/>
            <a:ext cx="520191" cy="1"/>
          </a:xfrm>
          <a:prstGeom prst="line">
            <a:avLst/>
          </a:prstGeom>
          <a:ln w="25400">
            <a:solidFill>
              <a:srgbClr val="00882B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29" name="Shape 3029"/>
          <p:cNvSpPr/>
          <p:nvPr/>
        </p:nvSpPr>
        <p:spPr>
          <a:xfrm>
            <a:off x="4542234" y="3322811"/>
            <a:ext cx="1079621" cy="35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30" name="Shape 3030"/>
          <p:cNvSpPr/>
          <p:nvPr/>
        </p:nvSpPr>
        <p:spPr>
          <a:xfrm>
            <a:off x="5462396" y="2657828"/>
            <a:ext cx="1" cy="645049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31" name="Shape 3031"/>
          <p:cNvSpPr/>
          <p:nvPr/>
        </p:nvSpPr>
        <p:spPr>
          <a:xfrm>
            <a:off x="4869129" y="2741525"/>
            <a:ext cx="1" cy="58420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32" name="Shape 3032"/>
          <p:cNvSpPr/>
          <p:nvPr/>
        </p:nvSpPr>
        <p:spPr>
          <a:xfrm flipH="1">
            <a:off x="4464056" y="2576604"/>
            <a:ext cx="224421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33" name="Shape 3033"/>
          <p:cNvSpPr/>
          <p:nvPr/>
        </p:nvSpPr>
        <p:spPr>
          <a:xfrm>
            <a:off x="5082508" y="3671210"/>
            <a:ext cx="1" cy="249016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34" name="Shape 3034"/>
          <p:cNvSpPr/>
          <p:nvPr/>
        </p:nvSpPr>
        <p:spPr>
          <a:xfrm flipH="1">
            <a:off x="5182847" y="2538934"/>
            <a:ext cx="616148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35" name="Shape 3035"/>
          <p:cNvSpPr/>
          <p:nvPr/>
        </p:nvSpPr>
        <p:spPr>
          <a:xfrm>
            <a:off x="5786294" y="2539660"/>
            <a:ext cx="1" cy="1387786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36" name="Shape 3036"/>
          <p:cNvSpPr/>
          <p:nvPr/>
        </p:nvSpPr>
        <p:spPr>
          <a:xfrm flipH="1">
            <a:off x="5080485" y="3912049"/>
            <a:ext cx="699793" cy="1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37" name="Shape 3037"/>
          <p:cNvSpPr/>
          <p:nvPr/>
        </p:nvSpPr>
        <p:spPr>
          <a:xfrm>
            <a:off x="4660893" y="3377245"/>
            <a:ext cx="84323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ALU</a:t>
            </a:r>
          </a:p>
        </p:txBody>
      </p:sp>
      <p:grpSp>
        <p:nvGrpSpPr>
          <p:cNvPr id="3042" name="Group 3042"/>
          <p:cNvGrpSpPr/>
          <p:nvPr/>
        </p:nvGrpSpPr>
        <p:grpSpPr>
          <a:xfrm>
            <a:off x="3551697" y="3371362"/>
            <a:ext cx="546565" cy="471235"/>
            <a:chOff x="0" y="0"/>
            <a:chExt cx="546564" cy="471233"/>
          </a:xfrm>
        </p:grpSpPr>
        <p:sp>
          <p:nvSpPr>
            <p:cNvPr id="3038" name="Shape 3038"/>
            <p:cNvSpPr/>
            <p:nvPr/>
          </p:nvSpPr>
          <p:spPr>
            <a:xfrm>
              <a:off x="39074" y="9824"/>
              <a:ext cx="507491" cy="21536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039" name="Shape 3039"/>
            <p:cNvSpPr/>
            <p:nvPr/>
          </p:nvSpPr>
          <p:spPr>
            <a:xfrm>
              <a:off x="34476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PSR</a:t>
              </a:r>
            </a:p>
          </p:txBody>
        </p:sp>
        <p:sp>
          <p:nvSpPr>
            <p:cNvPr id="3040" name="Shape 3040"/>
            <p:cNvSpPr/>
            <p:nvPr/>
          </p:nvSpPr>
          <p:spPr>
            <a:xfrm>
              <a:off x="157852" y="234358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C</a:t>
              </a:r>
            </a:p>
          </p:txBody>
        </p:sp>
        <p:sp>
          <p:nvSpPr>
            <p:cNvPr id="3041" name="Shape 3041"/>
            <p:cNvSpPr/>
            <p:nvPr/>
          </p:nvSpPr>
          <p:spPr>
            <a:xfrm>
              <a:off x="0" y="236220"/>
              <a:ext cx="224421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Z</a:t>
              </a:r>
            </a:p>
          </p:txBody>
        </p:sp>
      </p:grpSp>
      <p:sp>
        <p:nvSpPr>
          <p:cNvPr id="3043" name="Shape 3043"/>
          <p:cNvSpPr/>
          <p:nvPr/>
        </p:nvSpPr>
        <p:spPr>
          <a:xfrm>
            <a:off x="4108578" y="3497895"/>
            <a:ext cx="534114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046" name="Group 3046"/>
          <p:cNvGrpSpPr/>
          <p:nvPr/>
        </p:nvGrpSpPr>
        <p:grpSpPr>
          <a:xfrm>
            <a:off x="3256174" y="2598845"/>
            <a:ext cx="836881" cy="511551"/>
            <a:chOff x="0" y="0"/>
            <a:chExt cx="836879" cy="511549"/>
          </a:xfrm>
        </p:grpSpPr>
        <p:sp>
          <p:nvSpPr>
            <p:cNvPr id="3044" name="Shape 3044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045" name="Shape 3045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Steuer-werk</a:t>
              </a:r>
            </a:p>
          </p:txBody>
        </p:sp>
      </p:grpSp>
      <p:sp>
        <p:nvSpPr>
          <p:cNvPr id="3047" name="Shape 3047"/>
          <p:cNvSpPr/>
          <p:nvPr/>
        </p:nvSpPr>
        <p:spPr>
          <a:xfrm>
            <a:off x="3824979" y="3106063"/>
            <a:ext cx="1" cy="26963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48" name="Shape 3048"/>
          <p:cNvSpPr/>
          <p:nvPr/>
        </p:nvSpPr>
        <p:spPr>
          <a:xfrm flipV="1">
            <a:off x="3785391" y="2265139"/>
            <a:ext cx="1" cy="362998"/>
          </a:xfrm>
          <a:prstGeom prst="line">
            <a:avLst/>
          </a:prstGeom>
          <a:ln w="254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49" name="Shape 3049"/>
          <p:cNvSpPr/>
          <p:nvPr/>
        </p:nvSpPr>
        <p:spPr>
          <a:xfrm>
            <a:off x="4122300" y="1404270"/>
            <a:ext cx="513785" cy="2117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Addr</a:t>
            </a:r>
          </a:p>
        </p:txBody>
      </p:sp>
      <p:sp>
        <p:nvSpPr>
          <p:cNvPr id="3050" name="Shape 3050"/>
          <p:cNvSpPr/>
          <p:nvPr/>
        </p:nvSpPr>
        <p:spPr>
          <a:xfrm>
            <a:off x="2655090" y="2313298"/>
            <a:ext cx="1" cy="38980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51" name="Shape 3051"/>
          <p:cNvSpPr/>
          <p:nvPr/>
        </p:nvSpPr>
        <p:spPr>
          <a:xfrm>
            <a:off x="2655090" y="2720054"/>
            <a:ext cx="576050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52" name="Shape 3052"/>
          <p:cNvSpPr/>
          <p:nvPr/>
        </p:nvSpPr>
        <p:spPr>
          <a:xfrm>
            <a:off x="6783440" y="2292861"/>
            <a:ext cx="670835" cy="3514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Steuer-werk</a:t>
            </a:r>
          </a:p>
        </p:txBody>
      </p:sp>
      <p:sp>
        <p:nvSpPr>
          <p:cNvPr id="3053" name="Shape 3053"/>
          <p:cNvSpPr/>
          <p:nvPr/>
        </p:nvSpPr>
        <p:spPr>
          <a:xfrm>
            <a:off x="1915096" y="2404632"/>
            <a:ext cx="718510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increment</a:t>
            </a:r>
            <a:endParaRPr i="1" sz="1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/load</a:t>
            </a:r>
          </a:p>
        </p:txBody>
      </p:sp>
      <p:sp>
        <p:nvSpPr>
          <p:cNvPr id="3054" name="Shape 3054"/>
          <p:cNvSpPr/>
          <p:nvPr/>
        </p:nvSpPr>
        <p:spPr>
          <a:xfrm>
            <a:off x="4091167" y="2731679"/>
            <a:ext cx="37404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55" name="Shape 3055"/>
          <p:cNvSpPr/>
          <p:nvPr/>
        </p:nvSpPr>
        <p:spPr>
          <a:xfrm>
            <a:off x="4467976" y="2594420"/>
            <a:ext cx="1" cy="116632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56" name="Shape 3056"/>
          <p:cNvSpPr/>
          <p:nvPr/>
        </p:nvSpPr>
        <p:spPr>
          <a:xfrm>
            <a:off x="3548831" y="2277839"/>
            <a:ext cx="1" cy="341616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063" name="Group 3063"/>
          <p:cNvGrpSpPr/>
          <p:nvPr/>
        </p:nvGrpSpPr>
        <p:grpSpPr>
          <a:xfrm>
            <a:off x="6552682" y="3028585"/>
            <a:ext cx="1710244" cy="887820"/>
            <a:chOff x="0" y="0"/>
            <a:chExt cx="1710242" cy="887819"/>
          </a:xfrm>
        </p:grpSpPr>
        <p:sp>
          <p:nvSpPr>
            <p:cNvPr id="3057" name="Shape 3057"/>
            <p:cNvSpPr/>
            <p:nvPr/>
          </p:nvSpPr>
          <p:spPr>
            <a:xfrm>
              <a:off x="0" y="0"/>
              <a:ext cx="1710243" cy="88782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058" name="Shape 3058"/>
            <p:cNvSpPr/>
            <p:nvPr/>
          </p:nvSpPr>
          <p:spPr>
            <a:xfrm flipH="1" flipV="1">
              <a:off x="126027" y="561353"/>
              <a:ext cx="5341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059" name="Shape 3059"/>
            <p:cNvSpPr/>
            <p:nvPr/>
          </p:nvSpPr>
          <p:spPr>
            <a:xfrm flipH="1" flipV="1">
              <a:off x="126027" y="335984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060" name="Shape 3060"/>
            <p:cNvSpPr/>
            <p:nvPr/>
          </p:nvSpPr>
          <p:spPr>
            <a:xfrm flipH="1" flipV="1">
              <a:off x="126027" y="148996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061" name="Shape 3061"/>
            <p:cNvSpPr/>
            <p:nvPr/>
          </p:nvSpPr>
          <p:spPr>
            <a:xfrm>
              <a:off x="733821" y="27255"/>
              <a:ext cx="970956" cy="83416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Programmcode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Steuersignale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</a:p>
          </p:txBody>
        </p:sp>
        <p:sp>
          <p:nvSpPr>
            <p:cNvPr id="3062" name="Shape 3062"/>
            <p:cNvSpPr/>
            <p:nvPr/>
          </p:nvSpPr>
          <p:spPr>
            <a:xfrm flipH="1" flipV="1">
              <a:off x="142533" y="761493"/>
              <a:ext cx="53411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064" name="Shape 3064"/>
          <p:cNvSpPr/>
          <p:nvPr/>
        </p:nvSpPr>
        <p:spPr>
          <a:xfrm flipH="1">
            <a:off x="7413718" y="2434492"/>
            <a:ext cx="224422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65" name="Shape 3065"/>
          <p:cNvSpPr/>
          <p:nvPr/>
        </p:nvSpPr>
        <p:spPr>
          <a:xfrm>
            <a:off x="672697" y="719482"/>
            <a:ext cx="1104901" cy="249016"/>
          </a:xfrm>
          <a:prstGeom prst="rect">
            <a:avLst/>
          </a:prstGeom>
          <a:solidFill>
            <a:srgbClr val="FFFFFF"/>
          </a:solidFill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2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200">
                <a:solidFill>
                  <a:srgbClr val="164F86"/>
                </a:solidFill>
                <a:uFill>
                  <a:solidFill/>
                </a:uFill>
              </a:rPr>
              <a:t>Befehl laden</a:t>
            </a:r>
          </a:p>
        </p:txBody>
      </p:sp>
      <p:sp>
        <p:nvSpPr>
          <p:cNvPr id="3066" name="Shape 3066"/>
          <p:cNvSpPr/>
          <p:nvPr/>
        </p:nvSpPr>
        <p:spPr>
          <a:xfrm>
            <a:off x="3107034" y="718326"/>
            <a:ext cx="1104901" cy="426815"/>
          </a:xfrm>
          <a:prstGeom prst="rect">
            <a:avLst/>
          </a:prstGeom>
          <a:solidFill>
            <a:srgbClr val="FFFFFF"/>
          </a:solidFill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2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200">
                <a:solidFill>
                  <a:srgbClr val="164F86"/>
                </a:solidFill>
                <a:uFill>
                  <a:solidFill/>
                </a:uFill>
              </a:rPr>
              <a:t>Befehl dekodieren</a:t>
            </a:r>
          </a:p>
        </p:txBody>
      </p:sp>
      <p:sp>
        <p:nvSpPr>
          <p:cNvPr id="3067" name="Shape 3067"/>
          <p:cNvSpPr/>
          <p:nvPr/>
        </p:nvSpPr>
        <p:spPr>
          <a:xfrm>
            <a:off x="4615192" y="718326"/>
            <a:ext cx="1104901" cy="426815"/>
          </a:xfrm>
          <a:prstGeom prst="rect">
            <a:avLst/>
          </a:prstGeom>
          <a:solidFill>
            <a:srgbClr val="FFFFFF"/>
          </a:solidFill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2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200">
                <a:solidFill>
                  <a:srgbClr val="164F86"/>
                </a:solidFill>
                <a:uFill>
                  <a:solidFill/>
                </a:uFill>
              </a:rPr>
              <a:t>Befehl ausführen</a:t>
            </a:r>
          </a:p>
        </p:txBody>
      </p:sp>
      <p:sp>
        <p:nvSpPr>
          <p:cNvPr id="3068" name="Shape 3068"/>
          <p:cNvSpPr/>
          <p:nvPr/>
        </p:nvSpPr>
        <p:spPr>
          <a:xfrm>
            <a:off x="7429427" y="718326"/>
            <a:ext cx="1104901" cy="426815"/>
          </a:xfrm>
          <a:prstGeom prst="rect">
            <a:avLst/>
          </a:prstGeom>
          <a:solidFill>
            <a:srgbClr val="FFFFFF"/>
          </a:solidFill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200">
                <a:solidFill>
                  <a:srgbClr val="164F86"/>
                </a:solidFill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solidFill>
                  <a:srgbClr val="000000"/>
                </a:solidFill>
                <a:uFillTx/>
              </a:defRPr>
            </a:pPr>
            <a:r>
              <a:rPr i="1" sz="1200">
                <a:solidFill>
                  <a:srgbClr val="164F86"/>
                </a:solidFill>
                <a:uFill>
                  <a:solidFill/>
                </a:uFill>
              </a:rPr>
              <a:t>Ergebnis speichern</a:t>
            </a:r>
          </a:p>
        </p:txBody>
      </p:sp>
      <p:sp>
        <p:nvSpPr>
          <p:cNvPr id="3069" name="Shape 3069"/>
          <p:cNvSpPr/>
          <p:nvPr/>
        </p:nvSpPr>
        <p:spPr>
          <a:xfrm>
            <a:off x="2068526" y="761653"/>
            <a:ext cx="751935" cy="196233"/>
          </a:xfrm>
          <a:prstGeom prst="rightArrow">
            <a:avLst>
              <a:gd name="adj1" fmla="val 62587"/>
              <a:gd name="adj2" fmla="val 173352"/>
            </a:avLst>
          </a:prstGeom>
          <a:solidFill>
            <a:srgbClr val="FFE5A2"/>
          </a:solidFill>
          <a:ln w="6350">
            <a:solidFill>
              <a:srgbClr val="C82506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70" name="Shape 3070"/>
          <p:cNvSpPr/>
          <p:nvPr/>
        </p:nvSpPr>
        <p:spPr>
          <a:xfrm>
            <a:off x="4190664" y="761653"/>
            <a:ext cx="601516" cy="196233"/>
          </a:xfrm>
          <a:prstGeom prst="rightArrow">
            <a:avLst>
              <a:gd name="adj1" fmla="val 62587"/>
              <a:gd name="adj2" fmla="val 173352"/>
            </a:avLst>
          </a:prstGeom>
          <a:solidFill>
            <a:srgbClr val="FFE5A2"/>
          </a:solidFill>
          <a:ln w="6350">
            <a:solidFill>
              <a:srgbClr val="C82506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71" name="Shape 3071"/>
          <p:cNvSpPr/>
          <p:nvPr/>
        </p:nvSpPr>
        <p:spPr>
          <a:xfrm>
            <a:off x="6155152" y="761653"/>
            <a:ext cx="751934" cy="196233"/>
          </a:xfrm>
          <a:prstGeom prst="rightArrow">
            <a:avLst>
              <a:gd name="adj1" fmla="val 62587"/>
              <a:gd name="adj2" fmla="val 173352"/>
            </a:avLst>
          </a:prstGeom>
          <a:solidFill>
            <a:srgbClr val="FFE5A2"/>
          </a:solidFill>
          <a:ln w="6350">
            <a:solidFill>
              <a:srgbClr val="C82506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72" name="Shape 3072"/>
          <p:cNvSpPr/>
          <p:nvPr/>
        </p:nvSpPr>
        <p:spPr>
          <a:xfrm flipV="1">
            <a:off x="4112979" y="2206001"/>
            <a:ext cx="571239" cy="1"/>
          </a:xfrm>
          <a:prstGeom prst="line">
            <a:avLst/>
          </a:prstGeom>
          <a:ln w="25400">
            <a:solidFill>
              <a:srgbClr val="00882B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73" name="Shape 3073"/>
          <p:cNvSpPr/>
          <p:nvPr/>
        </p:nvSpPr>
        <p:spPr>
          <a:xfrm>
            <a:off x="3999068" y="1981885"/>
            <a:ext cx="513785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K</a:t>
            </a:r>
          </a:p>
        </p:txBody>
      </p:sp>
      <p:sp>
        <p:nvSpPr>
          <p:cNvPr id="3074" name="Shape 3074"/>
          <p:cNvSpPr/>
          <p:nvPr/>
        </p:nvSpPr>
        <p:spPr>
          <a:xfrm>
            <a:off x="5451061" y="2066605"/>
            <a:ext cx="1" cy="339179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87" name="Shape 3087"/>
          <p:cNvSpPr/>
          <p:nvPr/>
        </p:nvSpPr>
        <p:spPr>
          <a:xfrm>
            <a:off x="5435766" y="2380704"/>
            <a:ext cx="115380" cy="285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38" h="21600" fill="norm" stroke="1" extrusionOk="0">
                <a:moveTo>
                  <a:pt x="0" y="0"/>
                </a:moveTo>
                <a:cubicBezTo>
                  <a:pt x="20608" y="5596"/>
                  <a:pt x="21600" y="12796"/>
                  <a:pt x="2977" y="21600"/>
                </a:cubicBezTo>
              </a:path>
            </a:pathLst>
          </a:custGeom>
          <a:ln w="25400">
            <a:solidFill>
              <a:srgbClr val="DE6A10"/>
            </a:solidFill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3076" name="Shape 3076"/>
          <p:cNvSpPr/>
          <p:nvPr/>
        </p:nvSpPr>
        <p:spPr>
          <a:xfrm flipH="1">
            <a:off x="1867317" y="1537441"/>
            <a:ext cx="161530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77" name="Shape 3077"/>
          <p:cNvSpPr/>
          <p:nvPr/>
        </p:nvSpPr>
        <p:spPr>
          <a:xfrm>
            <a:off x="1684423" y="1358731"/>
            <a:ext cx="513785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000">
                <a:uFill>
                  <a:solidFill/>
                </a:uFill>
              </a:rPr>
              <a:t>16</a:t>
            </a:r>
          </a:p>
        </p:txBody>
      </p:sp>
      <p:sp>
        <p:nvSpPr>
          <p:cNvPr id="3078" name="Shape 3078"/>
          <p:cNvSpPr/>
          <p:nvPr/>
        </p:nvSpPr>
        <p:spPr>
          <a:xfrm flipH="1">
            <a:off x="1787987" y="2154710"/>
            <a:ext cx="74249" cy="77183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79" name="Shape 3079"/>
          <p:cNvSpPr/>
          <p:nvPr/>
        </p:nvSpPr>
        <p:spPr>
          <a:xfrm>
            <a:off x="1578322" y="2228395"/>
            <a:ext cx="513785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000">
                <a:uFill>
                  <a:solidFill/>
                </a:uFill>
              </a:rPr>
              <a:t>8</a:t>
            </a:r>
          </a:p>
        </p:txBody>
      </p:sp>
      <p:sp>
        <p:nvSpPr>
          <p:cNvPr id="3080" name="Shape 3080"/>
          <p:cNvSpPr/>
          <p:nvPr/>
        </p:nvSpPr>
        <p:spPr>
          <a:xfrm>
            <a:off x="6871539" y="1351145"/>
            <a:ext cx="513785" cy="2117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000">
                <a:uFill>
                  <a:solidFill/>
                </a:uFill>
              </a:rPr>
              <a:t>10</a:t>
            </a:r>
          </a:p>
        </p:txBody>
      </p:sp>
      <p:sp>
        <p:nvSpPr>
          <p:cNvPr id="3081" name="Shape 3081"/>
          <p:cNvSpPr/>
          <p:nvPr/>
        </p:nvSpPr>
        <p:spPr>
          <a:xfrm flipH="1">
            <a:off x="7047667" y="1523185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82" name="Shape 3082"/>
          <p:cNvSpPr/>
          <p:nvPr/>
        </p:nvSpPr>
        <p:spPr>
          <a:xfrm flipH="1">
            <a:off x="7047667" y="1771651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83" name="Shape 3083"/>
          <p:cNvSpPr/>
          <p:nvPr/>
        </p:nvSpPr>
        <p:spPr>
          <a:xfrm flipH="1">
            <a:off x="7047667" y="2010645"/>
            <a:ext cx="161529" cy="12318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84" name="Shape 3084"/>
          <p:cNvSpPr/>
          <p:nvPr/>
        </p:nvSpPr>
        <p:spPr>
          <a:xfrm>
            <a:off x="6871539" y="1861623"/>
            <a:ext cx="513785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000">
                <a:uFill>
                  <a:solidFill/>
                </a:uFill>
              </a:rPr>
              <a:t>16</a:t>
            </a:r>
          </a:p>
        </p:txBody>
      </p:sp>
      <p:sp>
        <p:nvSpPr>
          <p:cNvPr id="3085" name="Shape 3085"/>
          <p:cNvSpPr/>
          <p:nvPr/>
        </p:nvSpPr>
        <p:spPr>
          <a:xfrm>
            <a:off x="4094339" y="3031517"/>
            <a:ext cx="58205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86" name="Shape 3086"/>
          <p:cNvSpPr/>
          <p:nvPr/>
        </p:nvSpPr>
        <p:spPr>
          <a:xfrm flipV="1">
            <a:off x="4657435" y="3052918"/>
            <a:ext cx="1" cy="269633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Shape 3089"/>
          <p:cNvSpPr/>
          <p:nvPr/>
        </p:nvSpPr>
        <p:spPr>
          <a:xfrm>
            <a:off x="1072356" y="428788"/>
            <a:ext cx="7834501" cy="2915050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90" name="Shape 3090"/>
          <p:cNvSpPr/>
          <p:nvPr/>
        </p:nvSpPr>
        <p:spPr>
          <a:xfrm>
            <a:off x="1010916" y="2759543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Mikrocontroller</a:t>
            </a:r>
          </a:p>
        </p:txBody>
      </p:sp>
      <p:sp>
        <p:nvSpPr>
          <p:cNvPr id="3091" name="Shape 3091"/>
          <p:cNvSpPr/>
          <p:nvPr/>
        </p:nvSpPr>
        <p:spPr>
          <a:xfrm>
            <a:off x="4156123" y="1517096"/>
            <a:ext cx="616147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Opcode</a:t>
            </a:r>
          </a:p>
        </p:txBody>
      </p:sp>
      <p:sp>
        <p:nvSpPr>
          <p:cNvPr id="3092" name="Shape 3092"/>
          <p:cNvSpPr/>
          <p:nvPr/>
        </p:nvSpPr>
        <p:spPr>
          <a:xfrm>
            <a:off x="2024414" y="1410205"/>
            <a:ext cx="374043" cy="1"/>
          </a:xfrm>
          <a:prstGeom prst="line">
            <a:avLst/>
          </a:prstGeom>
          <a:ln w="25400">
            <a:solidFill>
              <a:srgbClr val="00882B">
                <a:alpha val="30000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93" name="Shape 3093"/>
          <p:cNvSpPr/>
          <p:nvPr/>
        </p:nvSpPr>
        <p:spPr>
          <a:xfrm flipV="1">
            <a:off x="2020266" y="824175"/>
            <a:ext cx="1588256" cy="1"/>
          </a:xfrm>
          <a:prstGeom prst="line">
            <a:avLst/>
          </a:prstGeom>
          <a:ln w="25400">
            <a:solidFill>
              <a:srgbClr val="00882B">
                <a:alpha val="30086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94" name="Shape 3094"/>
          <p:cNvSpPr/>
          <p:nvPr/>
        </p:nvSpPr>
        <p:spPr>
          <a:xfrm>
            <a:off x="8021199" y="592960"/>
            <a:ext cx="834072" cy="13750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95" name="Shape 3095"/>
          <p:cNvSpPr/>
          <p:nvPr/>
        </p:nvSpPr>
        <p:spPr>
          <a:xfrm>
            <a:off x="8093812" y="1494657"/>
            <a:ext cx="688847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443484">
              <a:defRPr sz="1800"/>
            </a:pPr>
            <a:r>
              <a:rPr sz="1358"/>
              <a:t>Daten-</a:t>
            </a:r>
            <a:endParaRPr sz="1358"/>
          </a:p>
          <a:p>
            <a:pPr lvl="0" defTabSz="443484">
              <a:defRPr sz="1800"/>
            </a:pPr>
            <a:r>
              <a:rPr sz="1358"/>
              <a:t>speicher</a:t>
            </a:r>
          </a:p>
        </p:txBody>
      </p:sp>
      <p:grpSp>
        <p:nvGrpSpPr>
          <p:cNvPr id="3098" name="Group 3098"/>
          <p:cNvGrpSpPr/>
          <p:nvPr/>
        </p:nvGrpSpPr>
        <p:grpSpPr>
          <a:xfrm>
            <a:off x="2280203" y="1282885"/>
            <a:ext cx="817763" cy="247651"/>
            <a:chOff x="0" y="0"/>
            <a:chExt cx="817761" cy="247650"/>
          </a:xfrm>
        </p:grpSpPr>
        <p:sp>
          <p:nvSpPr>
            <p:cNvPr id="3096" name="Shape 3096"/>
            <p:cNvSpPr/>
            <p:nvPr/>
          </p:nvSpPr>
          <p:spPr>
            <a:xfrm>
              <a:off x="4845" y="10353"/>
              <a:ext cx="812917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097" name="Shape 3097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PC</a:t>
              </a:r>
            </a:p>
          </p:txBody>
        </p:sp>
      </p:grpSp>
      <p:grpSp>
        <p:nvGrpSpPr>
          <p:cNvPr id="3103" name="Group 3103"/>
          <p:cNvGrpSpPr/>
          <p:nvPr/>
        </p:nvGrpSpPr>
        <p:grpSpPr>
          <a:xfrm>
            <a:off x="1162911" y="595343"/>
            <a:ext cx="843231" cy="1375085"/>
            <a:chOff x="0" y="0"/>
            <a:chExt cx="843229" cy="1375084"/>
          </a:xfrm>
        </p:grpSpPr>
        <p:sp>
          <p:nvSpPr>
            <p:cNvPr id="3099" name="Shape 3099"/>
            <p:cNvSpPr/>
            <p:nvPr/>
          </p:nvSpPr>
          <p:spPr>
            <a:xfrm>
              <a:off x="4579" y="0"/>
              <a:ext cx="834072" cy="13750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100" name="Shape 3100"/>
            <p:cNvSpPr/>
            <p:nvPr/>
          </p:nvSpPr>
          <p:spPr>
            <a:xfrm>
              <a:off x="0" y="883432"/>
              <a:ext cx="843230" cy="48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29768">
                <a:defRPr sz="1800"/>
              </a:pPr>
              <a:r>
                <a:rPr sz="1316"/>
                <a:t>Programm-</a:t>
              </a:r>
              <a:endParaRPr sz="1316"/>
            </a:p>
            <a:p>
              <a:pPr lvl="0" defTabSz="429768">
                <a:defRPr sz="1800"/>
              </a:pPr>
              <a:r>
                <a:rPr sz="1316"/>
                <a:t>speicher</a:t>
              </a:r>
            </a:p>
          </p:txBody>
        </p:sp>
        <p:sp>
          <p:nvSpPr>
            <p:cNvPr id="3101" name="Shape 3101"/>
            <p:cNvSpPr/>
            <p:nvPr/>
          </p:nvSpPr>
          <p:spPr>
            <a:xfrm>
              <a:off x="543998" y="639311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3102" name="Shape 3102"/>
            <p:cNvSpPr/>
            <p:nvPr/>
          </p:nvSpPr>
          <p:spPr>
            <a:xfrm>
              <a:off x="469187" y="85165"/>
              <a:ext cx="37404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</p:grpSp>
      <p:sp>
        <p:nvSpPr>
          <p:cNvPr id="3104" name="Shape 3104"/>
          <p:cNvSpPr/>
          <p:nvPr/>
        </p:nvSpPr>
        <p:spPr>
          <a:xfrm>
            <a:off x="3628997" y="600093"/>
            <a:ext cx="834072" cy="88782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105" name="Shape 3105"/>
          <p:cNvSpPr/>
          <p:nvPr/>
        </p:nvSpPr>
        <p:spPr>
          <a:xfrm>
            <a:off x="3615584" y="834218"/>
            <a:ext cx="843231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IR &amp; Dekoder</a:t>
            </a:r>
          </a:p>
        </p:txBody>
      </p:sp>
      <p:sp>
        <p:nvSpPr>
          <p:cNvPr id="3106" name="Shape 3106"/>
          <p:cNvSpPr/>
          <p:nvPr/>
        </p:nvSpPr>
        <p:spPr>
          <a:xfrm>
            <a:off x="5049787" y="1003086"/>
            <a:ext cx="501085" cy="965042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107" name="Shape 3107"/>
          <p:cNvSpPr/>
          <p:nvPr/>
        </p:nvSpPr>
        <p:spPr>
          <a:xfrm rot="16200000">
            <a:off x="4852369" y="1211394"/>
            <a:ext cx="843231" cy="4448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Akku</a:t>
            </a:r>
          </a:p>
        </p:txBody>
      </p:sp>
      <p:sp>
        <p:nvSpPr>
          <p:cNvPr id="3108" name="Shape 3108"/>
          <p:cNvSpPr/>
          <p:nvPr/>
        </p:nvSpPr>
        <p:spPr>
          <a:xfrm flipH="1" flipV="1">
            <a:off x="4480369" y="812615"/>
            <a:ext cx="3523531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09" name="Shape 3109"/>
          <p:cNvSpPr/>
          <p:nvPr/>
        </p:nvSpPr>
        <p:spPr>
          <a:xfrm>
            <a:off x="8048855" y="937960"/>
            <a:ext cx="2794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DI</a:t>
            </a:r>
          </a:p>
        </p:txBody>
      </p:sp>
      <p:sp>
        <p:nvSpPr>
          <p:cNvPr id="3110" name="Shape 3110"/>
          <p:cNvSpPr/>
          <p:nvPr/>
        </p:nvSpPr>
        <p:spPr>
          <a:xfrm>
            <a:off x="8001534" y="1159050"/>
            <a:ext cx="374044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DO</a:t>
            </a:r>
          </a:p>
        </p:txBody>
      </p:sp>
      <p:sp>
        <p:nvSpPr>
          <p:cNvPr id="3111" name="Shape 3111"/>
          <p:cNvSpPr/>
          <p:nvPr/>
        </p:nvSpPr>
        <p:spPr>
          <a:xfrm>
            <a:off x="8028461" y="644660"/>
            <a:ext cx="224422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A</a:t>
            </a:r>
          </a:p>
        </p:txBody>
      </p:sp>
      <p:sp>
        <p:nvSpPr>
          <p:cNvPr id="3112" name="Shape 3112"/>
          <p:cNvSpPr/>
          <p:nvPr/>
        </p:nvSpPr>
        <p:spPr>
          <a:xfrm>
            <a:off x="5581783" y="1084010"/>
            <a:ext cx="2442511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13" name="Shape 3113"/>
          <p:cNvSpPr/>
          <p:nvPr/>
        </p:nvSpPr>
        <p:spPr>
          <a:xfrm flipH="1" flipV="1">
            <a:off x="5585054" y="1286021"/>
            <a:ext cx="2417993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14" name="Shape 3114"/>
          <p:cNvSpPr/>
          <p:nvPr/>
        </p:nvSpPr>
        <p:spPr>
          <a:xfrm>
            <a:off x="3109292" y="1406710"/>
            <a:ext cx="520191" cy="1"/>
          </a:xfrm>
          <a:prstGeom prst="line">
            <a:avLst/>
          </a:prstGeom>
          <a:ln w="25400">
            <a:solidFill>
              <a:srgbClr val="00882B">
                <a:alpha val="30000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15" name="Shape 3115"/>
          <p:cNvSpPr/>
          <p:nvPr/>
        </p:nvSpPr>
        <p:spPr>
          <a:xfrm>
            <a:off x="4907994" y="2550651"/>
            <a:ext cx="1079621" cy="35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116" name="Shape 3116"/>
          <p:cNvSpPr/>
          <p:nvPr/>
        </p:nvSpPr>
        <p:spPr>
          <a:xfrm>
            <a:off x="5828155" y="1885668"/>
            <a:ext cx="1" cy="645049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17" name="Shape 3117"/>
          <p:cNvSpPr/>
          <p:nvPr/>
        </p:nvSpPr>
        <p:spPr>
          <a:xfrm>
            <a:off x="5234889" y="1969365"/>
            <a:ext cx="1" cy="58420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18" name="Shape 3118"/>
          <p:cNvSpPr/>
          <p:nvPr/>
        </p:nvSpPr>
        <p:spPr>
          <a:xfrm flipH="1">
            <a:off x="4829816" y="1804444"/>
            <a:ext cx="224421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19" name="Shape 3119"/>
          <p:cNvSpPr/>
          <p:nvPr/>
        </p:nvSpPr>
        <p:spPr>
          <a:xfrm>
            <a:off x="5448268" y="2899050"/>
            <a:ext cx="1" cy="249016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20" name="Shape 3120"/>
          <p:cNvSpPr/>
          <p:nvPr/>
        </p:nvSpPr>
        <p:spPr>
          <a:xfrm flipH="1">
            <a:off x="5548607" y="1766774"/>
            <a:ext cx="616148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21" name="Shape 3121"/>
          <p:cNvSpPr/>
          <p:nvPr/>
        </p:nvSpPr>
        <p:spPr>
          <a:xfrm>
            <a:off x="6152054" y="1767500"/>
            <a:ext cx="1" cy="1387785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22" name="Shape 3122"/>
          <p:cNvSpPr/>
          <p:nvPr/>
        </p:nvSpPr>
        <p:spPr>
          <a:xfrm flipH="1">
            <a:off x="5446245" y="3139889"/>
            <a:ext cx="699793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23" name="Shape 3123"/>
          <p:cNvSpPr/>
          <p:nvPr/>
        </p:nvSpPr>
        <p:spPr>
          <a:xfrm>
            <a:off x="5026653" y="2605084"/>
            <a:ext cx="843231" cy="292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ALU</a:t>
            </a:r>
          </a:p>
        </p:txBody>
      </p:sp>
      <p:grpSp>
        <p:nvGrpSpPr>
          <p:cNvPr id="3128" name="Group 3128"/>
          <p:cNvGrpSpPr/>
          <p:nvPr/>
        </p:nvGrpSpPr>
        <p:grpSpPr>
          <a:xfrm>
            <a:off x="3917457" y="2599202"/>
            <a:ext cx="546565" cy="471235"/>
            <a:chOff x="0" y="0"/>
            <a:chExt cx="546564" cy="471233"/>
          </a:xfrm>
        </p:grpSpPr>
        <p:sp>
          <p:nvSpPr>
            <p:cNvPr id="3124" name="Shape 3124"/>
            <p:cNvSpPr/>
            <p:nvPr/>
          </p:nvSpPr>
          <p:spPr>
            <a:xfrm>
              <a:off x="39074" y="9824"/>
              <a:ext cx="507491" cy="21536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125" name="Shape 3125"/>
            <p:cNvSpPr/>
            <p:nvPr/>
          </p:nvSpPr>
          <p:spPr>
            <a:xfrm>
              <a:off x="34476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PSR</a:t>
              </a:r>
            </a:p>
          </p:txBody>
        </p:sp>
        <p:sp>
          <p:nvSpPr>
            <p:cNvPr id="3126" name="Shape 3126"/>
            <p:cNvSpPr/>
            <p:nvPr/>
          </p:nvSpPr>
          <p:spPr>
            <a:xfrm>
              <a:off x="157852" y="234358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C</a:t>
              </a:r>
            </a:p>
          </p:txBody>
        </p:sp>
        <p:sp>
          <p:nvSpPr>
            <p:cNvPr id="3127" name="Shape 3127"/>
            <p:cNvSpPr/>
            <p:nvPr/>
          </p:nvSpPr>
          <p:spPr>
            <a:xfrm>
              <a:off x="0" y="236220"/>
              <a:ext cx="224421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Z</a:t>
              </a:r>
            </a:p>
          </p:txBody>
        </p:sp>
      </p:grpSp>
      <p:sp>
        <p:nvSpPr>
          <p:cNvPr id="3129" name="Shape 3129"/>
          <p:cNvSpPr/>
          <p:nvPr/>
        </p:nvSpPr>
        <p:spPr>
          <a:xfrm>
            <a:off x="4474338" y="2725735"/>
            <a:ext cx="534114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132" name="Group 3132"/>
          <p:cNvGrpSpPr/>
          <p:nvPr/>
        </p:nvGrpSpPr>
        <p:grpSpPr>
          <a:xfrm>
            <a:off x="3621934" y="1826685"/>
            <a:ext cx="836881" cy="511551"/>
            <a:chOff x="0" y="0"/>
            <a:chExt cx="836879" cy="511549"/>
          </a:xfrm>
        </p:grpSpPr>
        <p:sp>
          <p:nvSpPr>
            <p:cNvPr id="3130" name="Shape 3130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131" name="Shape 3131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Steuer-werk</a:t>
              </a:r>
            </a:p>
          </p:txBody>
        </p:sp>
      </p:grpSp>
      <p:sp>
        <p:nvSpPr>
          <p:cNvPr id="3133" name="Shape 3133"/>
          <p:cNvSpPr/>
          <p:nvPr/>
        </p:nvSpPr>
        <p:spPr>
          <a:xfrm>
            <a:off x="4190739" y="2333903"/>
            <a:ext cx="1" cy="26963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34" name="Shape 3134"/>
          <p:cNvSpPr/>
          <p:nvPr/>
        </p:nvSpPr>
        <p:spPr>
          <a:xfrm flipV="1">
            <a:off x="4151151" y="1492979"/>
            <a:ext cx="1" cy="362998"/>
          </a:xfrm>
          <a:prstGeom prst="line">
            <a:avLst/>
          </a:prstGeom>
          <a:ln w="254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35" name="Shape 3135"/>
          <p:cNvSpPr/>
          <p:nvPr/>
        </p:nvSpPr>
        <p:spPr>
          <a:xfrm>
            <a:off x="3020850" y="1541138"/>
            <a:ext cx="1" cy="38980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36" name="Shape 3136"/>
          <p:cNvSpPr/>
          <p:nvPr/>
        </p:nvSpPr>
        <p:spPr>
          <a:xfrm>
            <a:off x="3020850" y="1947894"/>
            <a:ext cx="576050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37" name="Shape 3137"/>
          <p:cNvSpPr/>
          <p:nvPr/>
        </p:nvSpPr>
        <p:spPr>
          <a:xfrm>
            <a:off x="7149200" y="1520701"/>
            <a:ext cx="670835" cy="3514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Steuer-werk</a:t>
            </a:r>
          </a:p>
        </p:txBody>
      </p:sp>
      <p:sp>
        <p:nvSpPr>
          <p:cNvPr id="3138" name="Shape 3138"/>
          <p:cNvSpPr/>
          <p:nvPr/>
        </p:nvSpPr>
        <p:spPr>
          <a:xfrm>
            <a:off x="2280856" y="1632472"/>
            <a:ext cx="718510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increment</a:t>
            </a:r>
            <a:endParaRPr i="1" sz="1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/load</a:t>
            </a:r>
          </a:p>
        </p:txBody>
      </p:sp>
      <p:sp>
        <p:nvSpPr>
          <p:cNvPr id="3139" name="Shape 3139"/>
          <p:cNvSpPr/>
          <p:nvPr/>
        </p:nvSpPr>
        <p:spPr>
          <a:xfrm>
            <a:off x="4456927" y="1959519"/>
            <a:ext cx="374043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40" name="Shape 3140"/>
          <p:cNvSpPr/>
          <p:nvPr/>
        </p:nvSpPr>
        <p:spPr>
          <a:xfrm>
            <a:off x="4833736" y="1822260"/>
            <a:ext cx="1" cy="116632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41" name="Shape 3141"/>
          <p:cNvSpPr/>
          <p:nvPr/>
        </p:nvSpPr>
        <p:spPr>
          <a:xfrm>
            <a:off x="3914591" y="1505679"/>
            <a:ext cx="1" cy="341616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148" name="Group 3148"/>
          <p:cNvGrpSpPr/>
          <p:nvPr/>
        </p:nvGrpSpPr>
        <p:grpSpPr>
          <a:xfrm>
            <a:off x="6918442" y="2256425"/>
            <a:ext cx="1710244" cy="887820"/>
            <a:chOff x="0" y="0"/>
            <a:chExt cx="1710242" cy="887819"/>
          </a:xfrm>
        </p:grpSpPr>
        <p:sp>
          <p:nvSpPr>
            <p:cNvPr id="3142" name="Shape 3142"/>
            <p:cNvSpPr/>
            <p:nvPr/>
          </p:nvSpPr>
          <p:spPr>
            <a:xfrm>
              <a:off x="0" y="0"/>
              <a:ext cx="1710243" cy="88782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143" name="Shape 3143"/>
            <p:cNvSpPr/>
            <p:nvPr/>
          </p:nvSpPr>
          <p:spPr>
            <a:xfrm flipH="1" flipV="1">
              <a:off x="126027" y="561353"/>
              <a:ext cx="5341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144" name="Shape 3144"/>
            <p:cNvSpPr/>
            <p:nvPr/>
          </p:nvSpPr>
          <p:spPr>
            <a:xfrm flipH="1" flipV="1">
              <a:off x="126027" y="335984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145" name="Shape 3145"/>
            <p:cNvSpPr/>
            <p:nvPr/>
          </p:nvSpPr>
          <p:spPr>
            <a:xfrm flipH="1" flipV="1">
              <a:off x="126027" y="148996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146" name="Shape 3146"/>
            <p:cNvSpPr/>
            <p:nvPr/>
          </p:nvSpPr>
          <p:spPr>
            <a:xfrm>
              <a:off x="733821" y="27255"/>
              <a:ext cx="970956" cy="83416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Programmcode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Steuersignale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</a:p>
          </p:txBody>
        </p:sp>
        <p:sp>
          <p:nvSpPr>
            <p:cNvPr id="3147" name="Shape 3147"/>
            <p:cNvSpPr/>
            <p:nvPr/>
          </p:nvSpPr>
          <p:spPr>
            <a:xfrm flipH="1" flipV="1">
              <a:off x="142533" y="761493"/>
              <a:ext cx="53411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149" name="Shape 3149"/>
          <p:cNvSpPr/>
          <p:nvPr/>
        </p:nvSpPr>
        <p:spPr>
          <a:xfrm flipH="1">
            <a:off x="7779478" y="1662332"/>
            <a:ext cx="224422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50" name="Shape 3150"/>
          <p:cNvSpPr/>
          <p:nvPr/>
        </p:nvSpPr>
        <p:spPr>
          <a:xfrm flipV="1">
            <a:off x="4478739" y="1433841"/>
            <a:ext cx="571238" cy="1"/>
          </a:xfrm>
          <a:prstGeom prst="line">
            <a:avLst/>
          </a:prstGeom>
          <a:ln w="25400">
            <a:solidFill>
              <a:srgbClr val="00882B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51" name="Shape 3151"/>
          <p:cNvSpPr/>
          <p:nvPr/>
        </p:nvSpPr>
        <p:spPr>
          <a:xfrm>
            <a:off x="4364828" y="1209725"/>
            <a:ext cx="513785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K</a:t>
            </a:r>
          </a:p>
        </p:txBody>
      </p:sp>
      <p:sp>
        <p:nvSpPr>
          <p:cNvPr id="3152" name="Shape 3152"/>
          <p:cNvSpPr/>
          <p:nvPr/>
        </p:nvSpPr>
        <p:spPr>
          <a:xfrm>
            <a:off x="5816821" y="1294445"/>
            <a:ext cx="1" cy="339179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25" name="Shape 3225"/>
          <p:cNvSpPr/>
          <p:nvPr/>
        </p:nvSpPr>
        <p:spPr>
          <a:xfrm>
            <a:off x="5801526" y="1608544"/>
            <a:ext cx="115380" cy="285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38" h="21600" fill="norm" stroke="1" extrusionOk="0">
                <a:moveTo>
                  <a:pt x="0" y="0"/>
                </a:moveTo>
                <a:cubicBezTo>
                  <a:pt x="20608" y="5596"/>
                  <a:pt x="21600" y="12796"/>
                  <a:pt x="2977" y="21600"/>
                </a:cubicBezTo>
              </a:path>
            </a:pathLst>
          </a:cu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3154" name="Shape 3154"/>
          <p:cNvSpPr/>
          <p:nvPr/>
        </p:nvSpPr>
        <p:spPr>
          <a:xfrm flipV="1">
            <a:off x="5022386" y="2285839"/>
            <a:ext cx="1" cy="269632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55" name="Shape 3155"/>
          <p:cNvSpPr/>
          <p:nvPr/>
        </p:nvSpPr>
        <p:spPr>
          <a:xfrm>
            <a:off x="4462639" y="2279677"/>
            <a:ext cx="563603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56" name="Shape 3156"/>
          <p:cNvSpPr/>
          <p:nvPr/>
        </p:nvSpPr>
        <p:spPr>
          <a:xfrm>
            <a:off x="1050673" y="3868646"/>
            <a:ext cx="7834502" cy="2915050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157" name="Shape 3157"/>
          <p:cNvSpPr/>
          <p:nvPr/>
        </p:nvSpPr>
        <p:spPr>
          <a:xfrm>
            <a:off x="989233" y="6199400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Mikrocontroller</a:t>
            </a:r>
          </a:p>
        </p:txBody>
      </p:sp>
      <p:sp>
        <p:nvSpPr>
          <p:cNvPr id="3158" name="Shape 3158"/>
          <p:cNvSpPr/>
          <p:nvPr/>
        </p:nvSpPr>
        <p:spPr>
          <a:xfrm>
            <a:off x="4134440" y="4956953"/>
            <a:ext cx="616148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Opcode</a:t>
            </a:r>
          </a:p>
        </p:txBody>
      </p:sp>
      <p:sp>
        <p:nvSpPr>
          <p:cNvPr id="3159" name="Shape 3159"/>
          <p:cNvSpPr/>
          <p:nvPr/>
        </p:nvSpPr>
        <p:spPr>
          <a:xfrm>
            <a:off x="2002731" y="4850063"/>
            <a:ext cx="374043" cy="1"/>
          </a:xfrm>
          <a:prstGeom prst="line">
            <a:avLst/>
          </a:prstGeom>
          <a:ln w="25400">
            <a:solidFill>
              <a:srgbClr val="00882B">
                <a:alpha val="30000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60" name="Shape 3160"/>
          <p:cNvSpPr/>
          <p:nvPr/>
        </p:nvSpPr>
        <p:spPr>
          <a:xfrm>
            <a:off x="1998583" y="4264032"/>
            <a:ext cx="1588257" cy="1"/>
          </a:xfrm>
          <a:prstGeom prst="line">
            <a:avLst/>
          </a:prstGeom>
          <a:ln w="25400">
            <a:solidFill>
              <a:srgbClr val="00882B">
                <a:alpha val="30086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61" name="Shape 3161"/>
          <p:cNvSpPr/>
          <p:nvPr/>
        </p:nvSpPr>
        <p:spPr>
          <a:xfrm>
            <a:off x="7999516" y="4032817"/>
            <a:ext cx="834072" cy="1375086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162" name="Shape 3162"/>
          <p:cNvSpPr/>
          <p:nvPr/>
        </p:nvSpPr>
        <p:spPr>
          <a:xfrm>
            <a:off x="8072129" y="4934515"/>
            <a:ext cx="688847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443484">
              <a:defRPr sz="1800"/>
            </a:pPr>
            <a:r>
              <a:rPr sz="1358"/>
              <a:t>Daten-</a:t>
            </a:r>
            <a:endParaRPr sz="1358"/>
          </a:p>
          <a:p>
            <a:pPr lvl="0" defTabSz="443484">
              <a:defRPr sz="1800"/>
            </a:pPr>
            <a:r>
              <a:rPr sz="1358"/>
              <a:t>speicher</a:t>
            </a:r>
          </a:p>
        </p:txBody>
      </p:sp>
      <p:grpSp>
        <p:nvGrpSpPr>
          <p:cNvPr id="3165" name="Group 3165"/>
          <p:cNvGrpSpPr/>
          <p:nvPr/>
        </p:nvGrpSpPr>
        <p:grpSpPr>
          <a:xfrm>
            <a:off x="2258520" y="4722742"/>
            <a:ext cx="817763" cy="247651"/>
            <a:chOff x="0" y="0"/>
            <a:chExt cx="817761" cy="247650"/>
          </a:xfrm>
        </p:grpSpPr>
        <p:sp>
          <p:nvSpPr>
            <p:cNvPr id="3163" name="Shape 3163"/>
            <p:cNvSpPr/>
            <p:nvPr/>
          </p:nvSpPr>
          <p:spPr>
            <a:xfrm>
              <a:off x="4845" y="10353"/>
              <a:ext cx="812917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164" name="Shape 3164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PC</a:t>
              </a:r>
            </a:p>
          </p:txBody>
        </p:sp>
      </p:grpSp>
      <p:grpSp>
        <p:nvGrpSpPr>
          <p:cNvPr id="3170" name="Group 3170"/>
          <p:cNvGrpSpPr/>
          <p:nvPr/>
        </p:nvGrpSpPr>
        <p:grpSpPr>
          <a:xfrm>
            <a:off x="1141228" y="4035200"/>
            <a:ext cx="843231" cy="1375085"/>
            <a:chOff x="0" y="0"/>
            <a:chExt cx="843229" cy="1375084"/>
          </a:xfrm>
        </p:grpSpPr>
        <p:sp>
          <p:nvSpPr>
            <p:cNvPr id="3166" name="Shape 3166"/>
            <p:cNvSpPr/>
            <p:nvPr/>
          </p:nvSpPr>
          <p:spPr>
            <a:xfrm>
              <a:off x="4579" y="0"/>
              <a:ext cx="834072" cy="13750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167" name="Shape 3167"/>
            <p:cNvSpPr/>
            <p:nvPr/>
          </p:nvSpPr>
          <p:spPr>
            <a:xfrm>
              <a:off x="0" y="883432"/>
              <a:ext cx="843230" cy="48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29768">
                <a:defRPr sz="1800"/>
              </a:pPr>
              <a:r>
                <a:rPr sz="1316"/>
                <a:t>Programm-</a:t>
              </a:r>
              <a:endParaRPr sz="1316"/>
            </a:p>
            <a:p>
              <a:pPr lvl="0" defTabSz="429768">
                <a:defRPr sz="1800"/>
              </a:pPr>
              <a:r>
                <a:rPr sz="1316"/>
                <a:t>speicher</a:t>
              </a:r>
            </a:p>
          </p:txBody>
        </p:sp>
        <p:sp>
          <p:nvSpPr>
            <p:cNvPr id="3168" name="Shape 3168"/>
            <p:cNvSpPr/>
            <p:nvPr/>
          </p:nvSpPr>
          <p:spPr>
            <a:xfrm>
              <a:off x="543998" y="639311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3169" name="Shape 3169"/>
            <p:cNvSpPr/>
            <p:nvPr/>
          </p:nvSpPr>
          <p:spPr>
            <a:xfrm>
              <a:off x="469187" y="85165"/>
              <a:ext cx="37404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</p:grpSp>
      <p:sp>
        <p:nvSpPr>
          <p:cNvPr id="3171" name="Shape 3171"/>
          <p:cNvSpPr/>
          <p:nvPr/>
        </p:nvSpPr>
        <p:spPr>
          <a:xfrm>
            <a:off x="3607314" y="4039951"/>
            <a:ext cx="834073" cy="88782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172" name="Shape 3172"/>
          <p:cNvSpPr/>
          <p:nvPr/>
        </p:nvSpPr>
        <p:spPr>
          <a:xfrm>
            <a:off x="3593901" y="4274075"/>
            <a:ext cx="843231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IR &amp; Dekoder</a:t>
            </a:r>
          </a:p>
        </p:txBody>
      </p:sp>
      <p:sp>
        <p:nvSpPr>
          <p:cNvPr id="3173" name="Shape 3173"/>
          <p:cNvSpPr/>
          <p:nvPr/>
        </p:nvSpPr>
        <p:spPr>
          <a:xfrm>
            <a:off x="5028104" y="4442943"/>
            <a:ext cx="501085" cy="96504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174" name="Shape 3174"/>
          <p:cNvSpPr/>
          <p:nvPr/>
        </p:nvSpPr>
        <p:spPr>
          <a:xfrm rot="16200000">
            <a:off x="4830686" y="4651251"/>
            <a:ext cx="843231" cy="4448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Akku</a:t>
            </a:r>
          </a:p>
        </p:txBody>
      </p:sp>
      <p:sp>
        <p:nvSpPr>
          <p:cNvPr id="3175" name="Shape 3175"/>
          <p:cNvSpPr/>
          <p:nvPr/>
        </p:nvSpPr>
        <p:spPr>
          <a:xfrm flipH="1" flipV="1">
            <a:off x="4458686" y="4252472"/>
            <a:ext cx="3523531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76" name="Shape 3176"/>
          <p:cNvSpPr/>
          <p:nvPr/>
        </p:nvSpPr>
        <p:spPr>
          <a:xfrm>
            <a:off x="8027172" y="4377817"/>
            <a:ext cx="2794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DI</a:t>
            </a:r>
          </a:p>
        </p:txBody>
      </p:sp>
      <p:sp>
        <p:nvSpPr>
          <p:cNvPr id="3177" name="Shape 3177"/>
          <p:cNvSpPr/>
          <p:nvPr/>
        </p:nvSpPr>
        <p:spPr>
          <a:xfrm>
            <a:off x="7979851" y="4598907"/>
            <a:ext cx="374043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DO</a:t>
            </a:r>
          </a:p>
        </p:txBody>
      </p:sp>
      <p:sp>
        <p:nvSpPr>
          <p:cNvPr id="3178" name="Shape 3178"/>
          <p:cNvSpPr/>
          <p:nvPr/>
        </p:nvSpPr>
        <p:spPr>
          <a:xfrm>
            <a:off x="8006778" y="4084518"/>
            <a:ext cx="224422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A</a:t>
            </a:r>
          </a:p>
        </p:txBody>
      </p:sp>
      <p:sp>
        <p:nvSpPr>
          <p:cNvPr id="3179" name="Shape 3179"/>
          <p:cNvSpPr/>
          <p:nvPr/>
        </p:nvSpPr>
        <p:spPr>
          <a:xfrm>
            <a:off x="5560100" y="4523867"/>
            <a:ext cx="2442511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80" name="Shape 3180"/>
          <p:cNvSpPr/>
          <p:nvPr/>
        </p:nvSpPr>
        <p:spPr>
          <a:xfrm flipH="1">
            <a:off x="5563372" y="4725878"/>
            <a:ext cx="2417992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81" name="Shape 3181"/>
          <p:cNvSpPr/>
          <p:nvPr/>
        </p:nvSpPr>
        <p:spPr>
          <a:xfrm>
            <a:off x="3087609" y="4846568"/>
            <a:ext cx="520191" cy="1"/>
          </a:xfrm>
          <a:prstGeom prst="line">
            <a:avLst/>
          </a:prstGeom>
          <a:ln w="25400">
            <a:solidFill>
              <a:srgbClr val="00882B">
                <a:alpha val="30000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82" name="Shape 3182"/>
          <p:cNvSpPr/>
          <p:nvPr/>
        </p:nvSpPr>
        <p:spPr>
          <a:xfrm>
            <a:off x="4886311" y="5990508"/>
            <a:ext cx="1079621" cy="35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183" name="Shape 3183"/>
          <p:cNvSpPr/>
          <p:nvPr/>
        </p:nvSpPr>
        <p:spPr>
          <a:xfrm>
            <a:off x="5806473" y="5325526"/>
            <a:ext cx="1" cy="645048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84" name="Shape 3184"/>
          <p:cNvSpPr/>
          <p:nvPr/>
        </p:nvSpPr>
        <p:spPr>
          <a:xfrm>
            <a:off x="5213207" y="5409222"/>
            <a:ext cx="1" cy="58420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85" name="Shape 3185"/>
          <p:cNvSpPr/>
          <p:nvPr/>
        </p:nvSpPr>
        <p:spPr>
          <a:xfrm flipH="1">
            <a:off x="4808133" y="5244301"/>
            <a:ext cx="224422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86" name="Shape 3186"/>
          <p:cNvSpPr/>
          <p:nvPr/>
        </p:nvSpPr>
        <p:spPr>
          <a:xfrm>
            <a:off x="5426585" y="6338908"/>
            <a:ext cx="1" cy="249015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87" name="Shape 3187"/>
          <p:cNvSpPr/>
          <p:nvPr/>
        </p:nvSpPr>
        <p:spPr>
          <a:xfrm flipH="1">
            <a:off x="5526925" y="5206632"/>
            <a:ext cx="616147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88" name="Shape 3188"/>
          <p:cNvSpPr/>
          <p:nvPr/>
        </p:nvSpPr>
        <p:spPr>
          <a:xfrm>
            <a:off x="6130371" y="5207358"/>
            <a:ext cx="1" cy="1387785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89" name="Shape 3189"/>
          <p:cNvSpPr/>
          <p:nvPr/>
        </p:nvSpPr>
        <p:spPr>
          <a:xfrm flipH="1">
            <a:off x="5424562" y="6579747"/>
            <a:ext cx="699793" cy="1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190" name="Shape 3190"/>
          <p:cNvSpPr/>
          <p:nvPr/>
        </p:nvSpPr>
        <p:spPr>
          <a:xfrm>
            <a:off x="5004970" y="6044942"/>
            <a:ext cx="84323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ALU</a:t>
            </a:r>
          </a:p>
        </p:txBody>
      </p:sp>
      <p:grpSp>
        <p:nvGrpSpPr>
          <p:cNvPr id="3195" name="Group 3195"/>
          <p:cNvGrpSpPr/>
          <p:nvPr/>
        </p:nvGrpSpPr>
        <p:grpSpPr>
          <a:xfrm>
            <a:off x="3895774" y="6039060"/>
            <a:ext cx="546565" cy="471234"/>
            <a:chOff x="0" y="0"/>
            <a:chExt cx="546564" cy="471233"/>
          </a:xfrm>
        </p:grpSpPr>
        <p:sp>
          <p:nvSpPr>
            <p:cNvPr id="3191" name="Shape 3191"/>
            <p:cNvSpPr/>
            <p:nvPr/>
          </p:nvSpPr>
          <p:spPr>
            <a:xfrm>
              <a:off x="39074" y="9824"/>
              <a:ext cx="507491" cy="21536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192" name="Shape 3192"/>
            <p:cNvSpPr/>
            <p:nvPr/>
          </p:nvSpPr>
          <p:spPr>
            <a:xfrm>
              <a:off x="34476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PSR</a:t>
              </a:r>
            </a:p>
          </p:txBody>
        </p:sp>
        <p:sp>
          <p:nvSpPr>
            <p:cNvPr id="3193" name="Shape 3193"/>
            <p:cNvSpPr/>
            <p:nvPr/>
          </p:nvSpPr>
          <p:spPr>
            <a:xfrm>
              <a:off x="157852" y="234358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C</a:t>
              </a:r>
            </a:p>
          </p:txBody>
        </p:sp>
        <p:sp>
          <p:nvSpPr>
            <p:cNvPr id="3194" name="Shape 3194"/>
            <p:cNvSpPr/>
            <p:nvPr/>
          </p:nvSpPr>
          <p:spPr>
            <a:xfrm>
              <a:off x="0" y="236220"/>
              <a:ext cx="224421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Z</a:t>
              </a:r>
            </a:p>
          </p:txBody>
        </p:sp>
      </p:grpSp>
      <p:sp>
        <p:nvSpPr>
          <p:cNvPr id="3196" name="Shape 3196"/>
          <p:cNvSpPr/>
          <p:nvPr/>
        </p:nvSpPr>
        <p:spPr>
          <a:xfrm>
            <a:off x="4452655" y="6165592"/>
            <a:ext cx="534114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199" name="Group 3199"/>
          <p:cNvGrpSpPr/>
          <p:nvPr/>
        </p:nvGrpSpPr>
        <p:grpSpPr>
          <a:xfrm>
            <a:off x="3600251" y="5266543"/>
            <a:ext cx="836881" cy="511550"/>
            <a:chOff x="0" y="0"/>
            <a:chExt cx="836879" cy="511549"/>
          </a:xfrm>
        </p:grpSpPr>
        <p:sp>
          <p:nvSpPr>
            <p:cNvPr id="3197" name="Shape 3197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198" name="Shape 3198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Steuer-werk</a:t>
              </a:r>
            </a:p>
          </p:txBody>
        </p:sp>
      </p:grpSp>
      <p:sp>
        <p:nvSpPr>
          <p:cNvPr id="3200" name="Shape 3200"/>
          <p:cNvSpPr/>
          <p:nvPr/>
        </p:nvSpPr>
        <p:spPr>
          <a:xfrm>
            <a:off x="4169056" y="5773760"/>
            <a:ext cx="1" cy="269633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01" name="Shape 3201"/>
          <p:cNvSpPr/>
          <p:nvPr/>
        </p:nvSpPr>
        <p:spPr>
          <a:xfrm flipV="1">
            <a:off x="4129468" y="4932837"/>
            <a:ext cx="1" cy="362997"/>
          </a:xfrm>
          <a:prstGeom prst="line">
            <a:avLst/>
          </a:prstGeom>
          <a:ln w="254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02" name="Shape 3202"/>
          <p:cNvSpPr/>
          <p:nvPr/>
        </p:nvSpPr>
        <p:spPr>
          <a:xfrm>
            <a:off x="2999168" y="4980995"/>
            <a:ext cx="1" cy="38980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03" name="Shape 3203"/>
          <p:cNvSpPr/>
          <p:nvPr/>
        </p:nvSpPr>
        <p:spPr>
          <a:xfrm>
            <a:off x="2999168" y="5387752"/>
            <a:ext cx="576049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04" name="Shape 3204"/>
          <p:cNvSpPr/>
          <p:nvPr/>
        </p:nvSpPr>
        <p:spPr>
          <a:xfrm>
            <a:off x="7127516" y="4960559"/>
            <a:ext cx="670835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Steuer-werk</a:t>
            </a:r>
          </a:p>
        </p:txBody>
      </p:sp>
      <p:sp>
        <p:nvSpPr>
          <p:cNvPr id="3205" name="Shape 3205"/>
          <p:cNvSpPr/>
          <p:nvPr/>
        </p:nvSpPr>
        <p:spPr>
          <a:xfrm>
            <a:off x="2259173" y="5072329"/>
            <a:ext cx="718510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increment</a:t>
            </a:r>
            <a:endParaRPr i="1" sz="1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/load</a:t>
            </a:r>
          </a:p>
        </p:txBody>
      </p:sp>
      <p:sp>
        <p:nvSpPr>
          <p:cNvPr id="3206" name="Shape 3206"/>
          <p:cNvSpPr/>
          <p:nvPr/>
        </p:nvSpPr>
        <p:spPr>
          <a:xfrm>
            <a:off x="4435244" y="5399376"/>
            <a:ext cx="37404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07" name="Shape 3207"/>
          <p:cNvSpPr/>
          <p:nvPr/>
        </p:nvSpPr>
        <p:spPr>
          <a:xfrm>
            <a:off x="4812053" y="5262118"/>
            <a:ext cx="1" cy="116632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08" name="Shape 3208"/>
          <p:cNvSpPr/>
          <p:nvPr/>
        </p:nvSpPr>
        <p:spPr>
          <a:xfrm>
            <a:off x="3892908" y="4945537"/>
            <a:ext cx="1" cy="341616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215" name="Group 3215"/>
          <p:cNvGrpSpPr/>
          <p:nvPr/>
        </p:nvGrpSpPr>
        <p:grpSpPr>
          <a:xfrm>
            <a:off x="6896759" y="5696282"/>
            <a:ext cx="1710244" cy="887821"/>
            <a:chOff x="0" y="0"/>
            <a:chExt cx="1710242" cy="887819"/>
          </a:xfrm>
        </p:grpSpPr>
        <p:sp>
          <p:nvSpPr>
            <p:cNvPr id="3209" name="Shape 3209"/>
            <p:cNvSpPr/>
            <p:nvPr/>
          </p:nvSpPr>
          <p:spPr>
            <a:xfrm>
              <a:off x="0" y="0"/>
              <a:ext cx="1710243" cy="88782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210" name="Shape 3210"/>
            <p:cNvSpPr/>
            <p:nvPr/>
          </p:nvSpPr>
          <p:spPr>
            <a:xfrm flipH="1" flipV="1">
              <a:off x="126027" y="561353"/>
              <a:ext cx="5341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211" name="Shape 3211"/>
            <p:cNvSpPr/>
            <p:nvPr/>
          </p:nvSpPr>
          <p:spPr>
            <a:xfrm flipH="1" flipV="1">
              <a:off x="126027" y="335984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212" name="Shape 3212"/>
            <p:cNvSpPr/>
            <p:nvPr/>
          </p:nvSpPr>
          <p:spPr>
            <a:xfrm flipH="1" flipV="1">
              <a:off x="126027" y="148996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213" name="Shape 3213"/>
            <p:cNvSpPr/>
            <p:nvPr/>
          </p:nvSpPr>
          <p:spPr>
            <a:xfrm>
              <a:off x="733821" y="27255"/>
              <a:ext cx="970956" cy="83416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Programmcode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Steuersignale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</a:p>
          </p:txBody>
        </p:sp>
        <p:sp>
          <p:nvSpPr>
            <p:cNvPr id="3214" name="Shape 3214"/>
            <p:cNvSpPr/>
            <p:nvPr/>
          </p:nvSpPr>
          <p:spPr>
            <a:xfrm flipH="1" flipV="1">
              <a:off x="142533" y="761493"/>
              <a:ext cx="53411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216" name="Shape 3216"/>
          <p:cNvSpPr/>
          <p:nvPr/>
        </p:nvSpPr>
        <p:spPr>
          <a:xfrm flipH="1">
            <a:off x="7757795" y="5102189"/>
            <a:ext cx="224421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17" name="Shape 3217"/>
          <p:cNvSpPr/>
          <p:nvPr/>
        </p:nvSpPr>
        <p:spPr>
          <a:xfrm>
            <a:off x="4457056" y="4873699"/>
            <a:ext cx="571239" cy="1"/>
          </a:xfrm>
          <a:prstGeom prst="line">
            <a:avLst/>
          </a:prstGeom>
          <a:ln w="25400">
            <a:solidFill>
              <a:srgbClr val="00882B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18" name="Shape 3218"/>
          <p:cNvSpPr/>
          <p:nvPr/>
        </p:nvSpPr>
        <p:spPr>
          <a:xfrm>
            <a:off x="4343145" y="4649582"/>
            <a:ext cx="513785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K</a:t>
            </a:r>
          </a:p>
        </p:txBody>
      </p:sp>
      <p:sp>
        <p:nvSpPr>
          <p:cNvPr id="3219" name="Shape 3219"/>
          <p:cNvSpPr/>
          <p:nvPr/>
        </p:nvSpPr>
        <p:spPr>
          <a:xfrm>
            <a:off x="5795138" y="4734302"/>
            <a:ext cx="1" cy="339180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26" name="Shape 3226"/>
          <p:cNvSpPr/>
          <p:nvPr/>
        </p:nvSpPr>
        <p:spPr>
          <a:xfrm>
            <a:off x="5779843" y="5048401"/>
            <a:ext cx="115380" cy="285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38" h="21600" fill="norm" stroke="1" extrusionOk="0">
                <a:moveTo>
                  <a:pt x="0" y="0"/>
                </a:moveTo>
                <a:cubicBezTo>
                  <a:pt x="20608" y="5596"/>
                  <a:pt x="21600" y="12796"/>
                  <a:pt x="2977" y="21600"/>
                </a:cubicBezTo>
              </a:path>
            </a:pathLst>
          </a:cu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3221" name="Shape 3221"/>
          <p:cNvSpPr/>
          <p:nvPr/>
        </p:nvSpPr>
        <p:spPr>
          <a:xfrm flipV="1">
            <a:off x="5000703" y="5713185"/>
            <a:ext cx="1" cy="282144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22" name="Shape 3222"/>
          <p:cNvSpPr/>
          <p:nvPr/>
        </p:nvSpPr>
        <p:spPr>
          <a:xfrm>
            <a:off x="4440956" y="5719534"/>
            <a:ext cx="563604" cy="1"/>
          </a:xfrm>
          <a:prstGeom prst="line">
            <a:avLst/>
          </a:prstGeom>
          <a:ln w="12700">
            <a:solidFill>
              <a:srgbClr val="C82506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23" name="Shape 3223"/>
          <p:cNvSpPr/>
          <p:nvPr/>
        </p:nvSpPr>
        <p:spPr>
          <a:xfrm>
            <a:off x="977189" y="-12751"/>
            <a:ext cx="2007269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Ausgangssituation</a:t>
            </a:r>
          </a:p>
        </p:txBody>
      </p:sp>
      <p:sp>
        <p:nvSpPr>
          <p:cNvPr id="3224" name="Shape 3224"/>
          <p:cNvSpPr/>
          <p:nvPr/>
        </p:nvSpPr>
        <p:spPr>
          <a:xfrm>
            <a:off x="955590" y="3400593"/>
            <a:ext cx="2007269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Schiebeoperation</a:t>
            </a:r>
          </a:p>
        </p:txBody>
      </p:sp>
    </p:spTree>
  </p:cSld>
  <p:clrMapOvr>
    <a:masterClrMapping/>
  </p:clrMapOvr>
  <p:transition spd="med" advClick="1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8" name="Shape 3228"/>
          <p:cNvSpPr/>
          <p:nvPr/>
        </p:nvSpPr>
        <p:spPr>
          <a:xfrm>
            <a:off x="1050673" y="434566"/>
            <a:ext cx="7834502" cy="2915050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229" name="Shape 3229"/>
          <p:cNvSpPr/>
          <p:nvPr/>
        </p:nvSpPr>
        <p:spPr>
          <a:xfrm>
            <a:off x="989233" y="2765320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Mikrocontroller</a:t>
            </a:r>
          </a:p>
        </p:txBody>
      </p:sp>
      <p:sp>
        <p:nvSpPr>
          <p:cNvPr id="3230" name="Shape 3230"/>
          <p:cNvSpPr/>
          <p:nvPr/>
        </p:nvSpPr>
        <p:spPr>
          <a:xfrm>
            <a:off x="4134440" y="1522873"/>
            <a:ext cx="616148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Opcode</a:t>
            </a:r>
          </a:p>
        </p:txBody>
      </p:sp>
      <p:sp>
        <p:nvSpPr>
          <p:cNvPr id="3231" name="Shape 3231"/>
          <p:cNvSpPr/>
          <p:nvPr/>
        </p:nvSpPr>
        <p:spPr>
          <a:xfrm>
            <a:off x="2002731" y="1415983"/>
            <a:ext cx="374043" cy="1"/>
          </a:xfrm>
          <a:prstGeom prst="line">
            <a:avLst/>
          </a:prstGeom>
          <a:ln w="25400">
            <a:solidFill>
              <a:srgbClr val="00882B">
                <a:alpha val="30000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32" name="Shape 3232"/>
          <p:cNvSpPr/>
          <p:nvPr/>
        </p:nvSpPr>
        <p:spPr>
          <a:xfrm flipV="1">
            <a:off x="1998583" y="829952"/>
            <a:ext cx="1588257" cy="1"/>
          </a:xfrm>
          <a:prstGeom prst="line">
            <a:avLst/>
          </a:prstGeom>
          <a:ln w="25400">
            <a:solidFill>
              <a:srgbClr val="00882B">
                <a:alpha val="30086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33" name="Shape 3233"/>
          <p:cNvSpPr/>
          <p:nvPr/>
        </p:nvSpPr>
        <p:spPr>
          <a:xfrm>
            <a:off x="7999516" y="598737"/>
            <a:ext cx="834072" cy="1375086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234" name="Shape 3234"/>
          <p:cNvSpPr/>
          <p:nvPr/>
        </p:nvSpPr>
        <p:spPr>
          <a:xfrm>
            <a:off x="8072129" y="1500435"/>
            <a:ext cx="688847" cy="470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443484">
              <a:defRPr sz="1800"/>
            </a:pPr>
            <a:r>
              <a:rPr sz="1358"/>
              <a:t>Daten-</a:t>
            </a:r>
            <a:endParaRPr sz="1358"/>
          </a:p>
          <a:p>
            <a:pPr lvl="0" defTabSz="443484">
              <a:defRPr sz="1800"/>
            </a:pPr>
            <a:r>
              <a:rPr sz="1358"/>
              <a:t>speicher</a:t>
            </a:r>
          </a:p>
        </p:txBody>
      </p:sp>
      <p:grpSp>
        <p:nvGrpSpPr>
          <p:cNvPr id="3237" name="Group 3237"/>
          <p:cNvGrpSpPr/>
          <p:nvPr/>
        </p:nvGrpSpPr>
        <p:grpSpPr>
          <a:xfrm>
            <a:off x="2258520" y="1288662"/>
            <a:ext cx="817763" cy="247651"/>
            <a:chOff x="0" y="0"/>
            <a:chExt cx="817761" cy="247650"/>
          </a:xfrm>
        </p:grpSpPr>
        <p:sp>
          <p:nvSpPr>
            <p:cNvPr id="3235" name="Shape 3235"/>
            <p:cNvSpPr/>
            <p:nvPr/>
          </p:nvSpPr>
          <p:spPr>
            <a:xfrm>
              <a:off x="4845" y="10353"/>
              <a:ext cx="812917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236" name="Shape 3236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PC</a:t>
              </a:r>
            </a:p>
          </p:txBody>
        </p:sp>
      </p:grpSp>
      <p:grpSp>
        <p:nvGrpSpPr>
          <p:cNvPr id="3242" name="Group 3242"/>
          <p:cNvGrpSpPr/>
          <p:nvPr/>
        </p:nvGrpSpPr>
        <p:grpSpPr>
          <a:xfrm>
            <a:off x="1141228" y="601120"/>
            <a:ext cx="843231" cy="1375085"/>
            <a:chOff x="0" y="0"/>
            <a:chExt cx="843229" cy="1375084"/>
          </a:xfrm>
        </p:grpSpPr>
        <p:sp>
          <p:nvSpPr>
            <p:cNvPr id="3238" name="Shape 3238"/>
            <p:cNvSpPr/>
            <p:nvPr/>
          </p:nvSpPr>
          <p:spPr>
            <a:xfrm>
              <a:off x="4579" y="0"/>
              <a:ext cx="834072" cy="13750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239" name="Shape 3239"/>
            <p:cNvSpPr/>
            <p:nvPr/>
          </p:nvSpPr>
          <p:spPr>
            <a:xfrm>
              <a:off x="0" y="883432"/>
              <a:ext cx="843230" cy="48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29768">
                <a:defRPr sz="1800"/>
              </a:pPr>
              <a:r>
                <a:rPr sz="1316"/>
                <a:t>Programm-</a:t>
              </a:r>
              <a:endParaRPr sz="1316"/>
            </a:p>
            <a:p>
              <a:pPr lvl="0" defTabSz="429768">
                <a:defRPr sz="1800"/>
              </a:pPr>
              <a:r>
                <a:rPr sz="1316"/>
                <a:t>speicher</a:t>
              </a:r>
            </a:p>
          </p:txBody>
        </p:sp>
        <p:sp>
          <p:nvSpPr>
            <p:cNvPr id="3240" name="Shape 3240"/>
            <p:cNvSpPr/>
            <p:nvPr/>
          </p:nvSpPr>
          <p:spPr>
            <a:xfrm>
              <a:off x="543998" y="639311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3241" name="Shape 3241"/>
            <p:cNvSpPr/>
            <p:nvPr/>
          </p:nvSpPr>
          <p:spPr>
            <a:xfrm>
              <a:off x="469187" y="85165"/>
              <a:ext cx="37404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</p:grpSp>
      <p:sp>
        <p:nvSpPr>
          <p:cNvPr id="3243" name="Shape 3243"/>
          <p:cNvSpPr/>
          <p:nvPr/>
        </p:nvSpPr>
        <p:spPr>
          <a:xfrm>
            <a:off x="3607314" y="605871"/>
            <a:ext cx="834073" cy="88782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244" name="Shape 3244"/>
          <p:cNvSpPr/>
          <p:nvPr/>
        </p:nvSpPr>
        <p:spPr>
          <a:xfrm>
            <a:off x="3593901" y="839995"/>
            <a:ext cx="843231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IR &amp; Dekoder</a:t>
            </a:r>
          </a:p>
        </p:txBody>
      </p:sp>
      <p:sp>
        <p:nvSpPr>
          <p:cNvPr id="3245" name="Shape 3245"/>
          <p:cNvSpPr/>
          <p:nvPr/>
        </p:nvSpPr>
        <p:spPr>
          <a:xfrm>
            <a:off x="5028104" y="1008863"/>
            <a:ext cx="501085" cy="965042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246" name="Shape 3246"/>
          <p:cNvSpPr/>
          <p:nvPr/>
        </p:nvSpPr>
        <p:spPr>
          <a:xfrm rot="16200000">
            <a:off x="4830687" y="1217171"/>
            <a:ext cx="843231" cy="4448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Akku</a:t>
            </a:r>
          </a:p>
        </p:txBody>
      </p:sp>
      <p:sp>
        <p:nvSpPr>
          <p:cNvPr id="3247" name="Shape 3247"/>
          <p:cNvSpPr/>
          <p:nvPr/>
        </p:nvSpPr>
        <p:spPr>
          <a:xfrm flipH="1" flipV="1">
            <a:off x="4458686" y="818392"/>
            <a:ext cx="3523531" cy="1"/>
          </a:xfrm>
          <a:prstGeom prst="line">
            <a:avLst/>
          </a:prstGeom>
          <a:ln w="25400">
            <a:solidFill>
              <a:srgbClr val="DE6A10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48" name="Shape 3248"/>
          <p:cNvSpPr/>
          <p:nvPr/>
        </p:nvSpPr>
        <p:spPr>
          <a:xfrm>
            <a:off x="8027172" y="943737"/>
            <a:ext cx="2794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DI</a:t>
            </a:r>
          </a:p>
        </p:txBody>
      </p:sp>
      <p:sp>
        <p:nvSpPr>
          <p:cNvPr id="3249" name="Shape 3249"/>
          <p:cNvSpPr/>
          <p:nvPr/>
        </p:nvSpPr>
        <p:spPr>
          <a:xfrm>
            <a:off x="7979851" y="1164827"/>
            <a:ext cx="374043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DO</a:t>
            </a:r>
          </a:p>
        </p:txBody>
      </p:sp>
      <p:sp>
        <p:nvSpPr>
          <p:cNvPr id="3250" name="Shape 3250"/>
          <p:cNvSpPr/>
          <p:nvPr/>
        </p:nvSpPr>
        <p:spPr>
          <a:xfrm>
            <a:off x="8006778" y="650438"/>
            <a:ext cx="224422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A</a:t>
            </a:r>
          </a:p>
        </p:txBody>
      </p:sp>
      <p:sp>
        <p:nvSpPr>
          <p:cNvPr id="3251" name="Shape 3251"/>
          <p:cNvSpPr/>
          <p:nvPr/>
        </p:nvSpPr>
        <p:spPr>
          <a:xfrm>
            <a:off x="5560100" y="1089787"/>
            <a:ext cx="2442511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52" name="Shape 3252"/>
          <p:cNvSpPr/>
          <p:nvPr/>
        </p:nvSpPr>
        <p:spPr>
          <a:xfrm flipH="1" flipV="1">
            <a:off x="5784191" y="1291798"/>
            <a:ext cx="2197173" cy="1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53" name="Shape 3253"/>
          <p:cNvSpPr/>
          <p:nvPr/>
        </p:nvSpPr>
        <p:spPr>
          <a:xfrm>
            <a:off x="3087609" y="1412488"/>
            <a:ext cx="520191" cy="1"/>
          </a:xfrm>
          <a:prstGeom prst="line">
            <a:avLst/>
          </a:prstGeom>
          <a:ln w="25400">
            <a:solidFill>
              <a:srgbClr val="00882B">
                <a:alpha val="30000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54" name="Shape 3254"/>
          <p:cNvSpPr/>
          <p:nvPr/>
        </p:nvSpPr>
        <p:spPr>
          <a:xfrm>
            <a:off x="4886311" y="2556428"/>
            <a:ext cx="1079621" cy="35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255" name="Shape 3255"/>
          <p:cNvSpPr/>
          <p:nvPr/>
        </p:nvSpPr>
        <p:spPr>
          <a:xfrm>
            <a:off x="5806473" y="1891446"/>
            <a:ext cx="1" cy="645048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56" name="Shape 3256"/>
          <p:cNvSpPr/>
          <p:nvPr/>
        </p:nvSpPr>
        <p:spPr>
          <a:xfrm>
            <a:off x="5213207" y="1975142"/>
            <a:ext cx="1" cy="584201"/>
          </a:xfrm>
          <a:prstGeom prst="line">
            <a:avLst/>
          </a:prstGeom>
          <a:ln w="25400">
            <a:solidFill>
              <a:srgbClr val="DE6A10">
                <a:alpha val="30272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57" name="Shape 3257"/>
          <p:cNvSpPr/>
          <p:nvPr/>
        </p:nvSpPr>
        <p:spPr>
          <a:xfrm flipH="1">
            <a:off x="4808133" y="1810222"/>
            <a:ext cx="224422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58" name="Shape 3258"/>
          <p:cNvSpPr/>
          <p:nvPr/>
        </p:nvSpPr>
        <p:spPr>
          <a:xfrm>
            <a:off x="5426585" y="2904828"/>
            <a:ext cx="1" cy="249015"/>
          </a:xfrm>
          <a:prstGeom prst="line">
            <a:avLst/>
          </a:prstGeom>
          <a:ln w="25400">
            <a:solidFill>
              <a:srgbClr val="DE6A10">
                <a:alpha val="30157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59" name="Shape 3259"/>
          <p:cNvSpPr/>
          <p:nvPr/>
        </p:nvSpPr>
        <p:spPr>
          <a:xfrm flipH="1">
            <a:off x="5526925" y="1772552"/>
            <a:ext cx="616147" cy="1"/>
          </a:xfrm>
          <a:prstGeom prst="line">
            <a:avLst/>
          </a:prstGeom>
          <a:ln w="25400">
            <a:solidFill>
              <a:srgbClr val="DE6A10">
                <a:alpha val="29865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60" name="Shape 3260"/>
          <p:cNvSpPr/>
          <p:nvPr/>
        </p:nvSpPr>
        <p:spPr>
          <a:xfrm>
            <a:off x="6130371" y="1773278"/>
            <a:ext cx="1" cy="1387785"/>
          </a:xfrm>
          <a:prstGeom prst="line">
            <a:avLst/>
          </a:prstGeom>
          <a:ln w="25400">
            <a:solidFill>
              <a:srgbClr val="DE6A10">
                <a:alpha val="30466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61" name="Shape 3261"/>
          <p:cNvSpPr/>
          <p:nvPr/>
        </p:nvSpPr>
        <p:spPr>
          <a:xfrm flipH="1">
            <a:off x="5424562" y="3145667"/>
            <a:ext cx="699793" cy="1"/>
          </a:xfrm>
          <a:prstGeom prst="line">
            <a:avLst/>
          </a:prstGeom>
          <a:ln w="25400">
            <a:solidFill>
              <a:srgbClr val="DE6A10">
                <a:alpha val="30127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62" name="Shape 3262"/>
          <p:cNvSpPr/>
          <p:nvPr/>
        </p:nvSpPr>
        <p:spPr>
          <a:xfrm>
            <a:off x="5004971" y="2610862"/>
            <a:ext cx="84323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ALU</a:t>
            </a:r>
          </a:p>
        </p:txBody>
      </p:sp>
      <p:grpSp>
        <p:nvGrpSpPr>
          <p:cNvPr id="3267" name="Group 3267"/>
          <p:cNvGrpSpPr/>
          <p:nvPr/>
        </p:nvGrpSpPr>
        <p:grpSpPr>
          <a:xfrm>
            <a:off x="3895774" y="2604980"/>
            <a:ext cx="546565" cy="471234"/>
            <a:chOff x="0" y="0"/>
            <a:chExt cx="546564" cy="471233"/>
          </a:xfrm>
        </p:grpSpPr>
        <p:sp>
          <p:nvSpPr>
            <p:cNvPr id="3263" name="Shape 3263"/>
            <p:cNvSpPr/>
            <p:nvPr/>
          </p:nvSpPr>
          <p:spPr>
            <a:xfrm>
              <a:off x="39074" y="9824"/>
              <a:ext cx="507491" cy="21536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264" name="Shape 3264"/>
            <p:cNvSpPr/>
            <p:nvPr/>
          </p:nvSpPr>
          <p:spPr>
            <a:xfrm>
              <a:off x="34476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PSR</a:t>
              </a:r>
            </a:p>
          </p:txBody>
        </p:sp>
        <p:sp>
          <p:nvSpPr>
            <p:cNvPr id="3265" name="Shape 3265"/>
            <p:cNvSpPr/>
            <p:nvPr/>
          </p:nvSpPr>
          <p:spPr>
            <a:xfrm>
              <a:off x="157852" y="234358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C</a:t>
              </a:r>
            </a:p>
          </p:txBody>
        </p:sp>
        <p:sp>
          <p:nvSpPr>
            <p:cNvPr id="3266" name="Shape 3266"/>
            <p:cNvSpPr/>
            <p:nvPr/>
          </p:nvSpPr>
          <p:spPr>
            <a:xfrm>
              <a:off x="0" y="236220"/>
              <a:ext cx="224421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Z</a:t>
              </a:r>
            </a:p>
          </p:txBody>
        </p:sp>
      </p:grpSp>
      <p:sp>
        <p:nvSpPr>
          <p:cNvPr id="3268" name="Shape 3268"/>
          <p:cNvSpPr/>
          <p:nvPr/>
        </p:nvSpPr>
        <p:spPr>
          <a:xfrm>
            <a:off x="4452655" y="2731512"/>
            <a:ext cx="534114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271" name="Group 3271"/>
          <p:cNvGrpSpPr/>
          <p:nvPr/>
        </p:nvGrpSpPr>
        <p:grpSpPr>
          <a:xfrm>
            <a:off x="3600251" y="1832463"/>
            <a:ext cx="836881" cy="511550"/>
            <a:chOff x="0" y="0"/>
            <a:chExt cx="836879" cy="511549"/>
          </a:xfrm>
        </p:grpSpPr>
        <p:sp>
          <p:nvSpPr>
            <p:cNvPr id="3269" name="Shape 3269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270" name="Shape 3270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Steuer-werk</a:t>
              </a:r>
            </a:p>
          </p:txBody>
        </p:sp>
      </p:grpSp>
      <p:sp>
        <p:nvSpPr>
          <p:cNvPr id="3272" name="Shape 3272"/>
          <p:cNvSpPr/>
          <p:nvPr/>
        </p:nvSpPr>
        <p:spPr>
          <a:xfrm>
            <a:off x="4169056" y="2339680"/>
            <a:ext cx="1" cy="269633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73" name="Shape 3273"/>
          <p:cNvSpPr/>
          <p:nvPr/>
        </p:nvSpPr>
        <p:spPr>
          <a:xfrm flipV="1">
            <a:off x="4129468" y="1498757"/>
            <a:ext cx="1" cy="362998"/>
          </a:xfrm>
          <a:prstGeom prst="line">
            <a:avLst/>
          </a:prstGeom>
          <a:ln w="254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74" name="Shape 3274"/>
          <p:cNvSpPr/>
          <p:nvPr/>
        </p:nvSpPr>
        <p:spPr>
          <a:xfrm>
            <a:off x="2999168" y="1546915"/>
            <a:ext cx="1" cy="38980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75" name="Shape 3275"/>
          <p:cNvSpPr/>
          <p:nvPr/>
        </p:nvSpPr>
        <p:spPr>
          <a:xfrm>
            <a:off x="2999168" y="1953672"/>
            <a:ext cx="576049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76" name="Shape 3276"/>
          <p:cNvSpPr/>
          <p:nvPr/>
        </p:nvSpPr>
        <p:spPr>
          <a:xfrm>
            <a:off x="7127516" y="1526479"/>
            <a:ext cx="670835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Steuer-werk</a:t>
            </a:r>
          </a:p>
        </p:txBody>
      </p:sp>
      <p:sp>
        <p:nvSpPr>
          <p:cNvPr id="3277" name="Shape 3277"/>
          <p:cNvSpPr/>
          <p:nvPr/>
        </p:nvSpPr>
        <p:spPr>
          <a:xfrm>
            <a:off x="2259173" y="1638249"/>
            <a:ext cx="718510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increment</a:t>
            </a:r>
            <a:endParaRPr i="1" sz="1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/load</a:t>
            </a:r>
          </a:p>
        </p:txBody>
      </p:sp>
      <p:sp>
        <p:nvSpPr>
          <p:cNvPr id="3278" name="Shape 3278"/>
          <p:cNvSpPr/>
          <p:nvPr/>
        </p:nvSpPr>
        <p:spPr>
          <a:xfrm>
            <a:off x="4435244" y="1965296"/>
            <a:ext cx="37404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79" name="Shape 3279"/>
          <p:cNvSpPr/>
          <p:nvPr/>
        </p:nvSpPr>
        <p:spPr>
          <a:xfrm>
            <a:off x="4812053" y="1828038"/>
            <a:ext cx="1" cy="116632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80" name="Shape 3280"/>
          <p:cNvSpPr/>
          <p:nvPr/>
        </p:nvSpPr>
        <p:spPr>
          <a:xfrm>
            <a:off x="3892908" y="1511457"/>
            <a:ext cx="1" cy="341616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287" name="Group 3287"/>
          <p:cNvGrpSpPr/>
          <p:nvPr/>
        </p:nvGrpSpPr>
        <p:grpSpPr>
          <a:xfrm>
            <a:off x="6896759" y="2262202"/>
            <a:ext cx="1710244" cy="887821"/>
            <a:chOff x="0" y="0"/>
            <a:chExt cx="1710242" cy="887819"/>
          </a:xfrm>
        </p:grpSpPr>
        <p:sp>
          <p:nvSpPr>
            <p:cNvPr id="3281" name="Shape 3281"/>
            <p:cNvSpPr/>
            <p:nvPr/>
          </p:nvSpPr>
          <p:spPr>
            <a:xfrm>
              <a:off x="0" y="0"/>
              <a:ext cx="1710243" cy="88782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282" name="Shape 3282"/>
            <p:cNvSpPr/>
            <p:nvPr/>
          </p:nvSpPr>
          <p:spPr>
            <a:xfrm flipH="1" flipV="1">
              <a:off x="126027" y="561353"/>
              <a:ext cx="5341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283" name="Shape 3283"/>
            <p:cNvSpPr/>
            <p:nvPr/>
          </p:nvSpPr>
          <p:spPr>
            <a:xfrm flipH="1" flipV="1">
              <a:off x="126027" y="335984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284" name="Shape 3284"/>
            <p:cNvSpPr/>
            <p:nvPr/>
          </p:nvSpPr>
          <p:spPr>
            <a:xfrm flipH="1" flipV="1">
              <a:off x="126027" y="148996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285" name="Shape 3285"/>
            <p:cNvSpPr/>
            <p:nvPr/>
          </p:nvSpPr>
          <p:spPr>
            <a:xfrm>
              <a:off x="733821" y="27255"/>
              <a:ext cx="970956" cy="83416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Programmcode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Steuersignale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</a:p>
          </p:txBody>
        </p:sp>
        <p:sp>
          <p:nvSpPr>
            <p:cNvPr id="3286" name="Shape 3286"/>
            <p:cNvSpPr/>
            <p:nvPr/>
          </p:nvSpPr>
          <p:spPr>
            <a:xfrm flipH="1" flipV="1">
              <a:off x="142533" y="761493"/>
              <a:ext cx="53411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288" name="Shape 3288"/>
          <p:cNvSpPr/>
          <p:nvPr/>
        </p:nvSpPr>
        <p:spPr>
          <a:xfrm flipH="1">
            <a:off x="7757795" y="1668109"/>
            <a:ext cx="224421" cy="1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89" name="Shape 3289"/>
          <p:cNvSpPr/>
          <p:nvPr/>
        </p:nvSpPr>
        <p:spPr>
          <a:xfrm flipV="1">
            <a:off x="4457056" y="1439619"/>
            <a:ext cx="571239" cy="1"/>
          </a:xfrm>
          <a:prstGeom prst="line">
            <a:avLst/>
          </a:prstGeom>
          <a:ln w="25400">
            <a:solidFill>
              <a:srgbClr val="00882B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90" name="Shape 3290"/>
          <p:cNvSpPr/>
          <p:nvPr/>
        </p:nvSpPr>
        <p:spPr>
          <a:xfrm>
            <a:off x="4343145" y="1215502"/>
            <a:ext cx="513785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K</a:t>
            </a:r>
          </a:p>
        </p:txBody>
      </p:sp>
      <p:sp>
        <p:nvSpPr>
          <p:cNvPr id="3291" name="Shape 3291"/>
          <p:cNvSpPr/>
          <p:nvPr/>
        </p:nvSpPr>
        <p:spPr>
          <a:xfrm>
            <a:off x="5795138" y="1300222"/>
            <a:ext cx="1" cy="339179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67" name="Shape 3367"/>
          <p:cNvSpPr/>
          <p:nvPr/>
        </p:nvSpPr>
        <p:spPr>
          <a:xfrm>
            <a:off x="5779844" y="1614321"/>
            <a:ext cx="115379" cy="285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38" h="21600" fill="norm" stroke="1" extrusionOk="0">
                <a:moveTo>
                  <a:pt x="0" y="0"/>
                </a:moveTo>
                <a:cubicBezTo>
                  <a:pt x="20608" y="5596"/>
                  <a:pt x="21600" y="12796"/>
                  <a:pt x="2977" y="21600"/>
                </a:cubicBezTo>
              </a:path>
            </a:pathLst>
          </a:custGeom>
          <a:ln w="25400">
            <a:solidFill>
              <a:srgbClr val="DE6A10"/>
            </a:solidFill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3293" name="Shape 3293"/>
          <p:cNvSpPr/>
          <p:nvPr/>
        </p:nvSpPr>
        <p:spPr>
          <a:xfrm flipV="1">
            <a:off x="5000703" y="2279105"/>
            <a:ext cx="1" cy="282144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94" name="Shape 3294"/>
          <p:cNvSpPr/>
          <p:nvPr/>
        </p:nvSpPr>
        <p:spPr>
          <a:xfrm>
            <a:off x="4440956" y="2285455"/>
            <a:ext cx="56360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95" name="Shape 3295"/>
          <p:cNvSpPr/>
          <p:nvPr/>
        </p:nvSpPr>
        <p:spPr>
          <a:xfrm flipH="1">
            <a:off x="5524906" y="1297665"/>
            <a:ext cx="275577" cy="1"/>
          </a:xfrm>
          <a:prstGeom prst="line">
            <a:avLst/>
          </a:prstGeom>
          <a:ln w="25400">
            <a:solidFill>
              <a:srgbClr val="DE6A10">
                <a:alpha val="30127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96" name="Shape 3296"/>
          <p:cNvSpPr/>
          <p:nvPr/>
        </p:nvSpPr>
        <p:spPr>
          <a:xfrm>
            <a:off x="1050673" y="3858486"/>
            <a:ext cx="7834502" cy="2915050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297" name="Shape 3297"/>
          <p:cNvSpPr/>
          <p:nvPr/>
        </p:nvSpPr>
        <p:spPr>
          <a:xfrm>
            <a:off x="989233" y="6189240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Mikrocontroller</a:t>
            </a:r>
          </a:p>
        </p:txBody>
      </p:sp>
      <p:sp>
        <p:nvSpPr>
          <p:cNvPr id="3298" name="Shape 3298"/>
          <p:cNvSpPr/>
          <p:nvPr/>
        </p:nvSpPr>
        <p:spPr>
          <a:xfrm>
            <a:off x="4134440" y="4946793"/>
            <a:ext cx="616148" cy="2117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Opcode</a:t>
            </a:r>
          </a:p>
        </p:txBody>
      </p:sp>
      <p:sp>
        <p:nvSpPr>
          <p:cNvPr id="3299" name="Shape 3299"/>
          <p:cNvSpPr/>
          <p:nvPr/>
        </p:nvSpPr>
        <p:spPr>
          <a:xfrm>
            <a:off x="2002731" y="4839903"/>
            <a:ext cx="374043" cy="1"/>
          </a:xfrm>
          <a:prstGeom prst="line">
            <a:avLst/>
          </a:prstGeom>
          <a:ln w="25400">
            <a:solidFill>
              <a:srgbClr val="00882B">
                <a:alpha val="30000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00" name="Shape 3300"/>
          <p:cNvSpPr/>
          <p:nvPr/>
        </p:nvSpPr>
        <p:spPr>
          <a:xfrm>
            <a:off x="1998583" y="4253872"/>
            <a:ext cx="1588257" cy="1"/>
          </a:xfrm>
          <a:prstGeom prst="line">
            <a:avLst/>
          </a:prstGeom>
          <a:ln w="25400">
            <a:solidFill>
              <a:srgbClr val="00882B">
                <a:alpha val="30086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01" name="Shape 3301"/>
          <p:cNvSpPr/>
          <p:nvPr/>
        </p:nvSpPr>
        <p:spPr>
          <a:xfrm>
            <a:off x="7999516" y="4022657"/>
            <a:ext cx="834072" cy="1375086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302" name="Shape 3302"/>
          <p:cNvSpPr/>
          <p:nvPr/>
        </p:nvSpPr>
        <p:spPr>
          <a:xfrm>
            <a:off x="8072129" y="4924355"/>
            <a:ext cx="688847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443484">
              <a:defRPr sz="1800"/>
            </a:pPr>
            <a:r>
              <a:rPr sz="1358"/>
              <a:t>Daten-</a:t>
            </a:r>
            <a:endParaRPr sz="1358"/>
          </a:p>
          <a:p>
            <a:pPr lvl="0" defTabSz="443484">
              <a:defRPr sz="1800"/>
            </a:pPr>
            <a:r>
              <a:rPr sz="1358"/>
              <a:t>speicher</a:t>
            </a:r>
          </a:p>
        </p:txBody>
      </p:sp>
      <p:grpSp>
        <p:nvGrpSpPr>
          <p:cNvPr id="3305" name="Group 3305"/>
          <p:cNvGrpSpPr/>
          <p:nvPr/>
        </p:nvGrpSpPr>
        <p:grpSpPr>
          <a:xfrm>
            <a:off x="2258520" y="4712582"/>
            <a:ext cx="817763" cy="247652"/>
            <a:chOff x="0" y="0"/>
            <a:chExt cx="817761" cy="247650"/>
          </a:xfrm>
        </p:grpSpPr>
        <p:sp>
          <p:nvSpPr>
            <p:cNvPr id="3303" name="Shape 3303"/>
            <p:cNvSpPr/>
            <p:nvPr/>
          </p:nvSpPr>
          <p:spPr>
            <a:xfrm>
              <a:off x="4845" y="10353"/>
              <a:ext cx="812917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304" name="Shape 3304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PC</a:t>
              </a:r>
            </a:p>
          </p:txBody>
        </p:sp>
      </p:grpSp>
      <p:grpSp>
        <p:nvGrpSpPr>
          <p:cNvPr id="3310" name="Group 3310"/>
          <p:cNvGrpSpPr/>
          <p:nvPr/>
        </p:nvGrpSpPr>
        <p:grpSpPr>
          <a:xfrm>
            <a:off x="1141228" y="4025040"/>
            <a:ext cx="843231" cy="1375086"/>
            <a:chOff x="0" y="0"/>
            <a:chExt cx="843229" cy="1375084"/>
          </a:xfrm>
        </p:grpSpPr>
        <p:sp>
          <p:nvSpPr>
            <p:cNvPr id="3306" name="Shape 3306"/>
            <p:cNvSpPr/>
            <p:nvPr/>
          </p:nvSpPr>
          <p:spPr>
            <a:xfrm>
              <a:off x="4579" y="0"/>
              <a:ext cx="834072" cy="13750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307" name="Shape 3307"/>
            <p:cNvSpPr/>
            <p:nvPr/>
          </p:nvSpPr>
          <p:spPr>
            <a:xfrm>
              <a:off x="0" y="883432"/>
              <a:ext cx="843230" cy="48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29768">
                <a:defRPr sz="1800"/>
              </a:pPr>
              <a:r>
                <a:rPr sz="1316"/>
                <a:t>Programm-</a:t>
              </a:r>
              <a:endParaRPr sz="1316"/>
            </a:p>
            <a:p>
              <a:pPr lvl="0" defTabSz="429768">
                <a:defRPr sz="1800"/>
              </a:pPr>
              <a:r>
                <a:rPr sz="1316"/>
                <a:t>speicher</a:t>
              </a:r>
            </a:p>
          </p:txBody>
        </p:sp>
        <p:sp>
          <p:nvSpPr>
            <p:cNvPr id="3308" name="Shape 3308"/>
            <p:cNvSpPr/>
            <p:nvPr/>
          </p:nvSpPr>
          <p:spPr>
            <a:xfrm>
              <a:off x="543998" y="639311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3309" name="Shape 3309"/>
            <p:cNvSpPr/>
            <p:nvPr/>
          </p:nvSpPr>
          <p:spPr>
            <a:xfrm>
              <a:off x="469187" y="85165"/>
              <a:ext cx="37404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</p:grpSp>
      <p:sp>
        <p:nvSpPr>
          <p:cNvPr id="3311" name="Shape 3311"/>
          <p:cNvSpPr/>
          <p:nvPr/>
        </p:nvSpPr>
        <p:spPr>
          <a:xfrm>
            <a:off x="3607314" y="4029791"/>
            <a:ext cx="834073" cy="887820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312" name="Shape 3312"/>
          <p:cNvSpPr/>
          <p:nvPr/>
        </p:nvSpPr>
        <p:spPr>
          <a:xfrm>
            <a:off x="3593901" y="4263916"/>
            <a:ext cx="843231" cy="470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IR &amp; Dekoder</a:t>
            </a:r>
          </a:p>
        </p:txBody>
      </p:sp>
      <p:sp>
        <p:nvSpPr>
          <p:cNvPr id="3313" name="Shape 3313"/>
          <p:cNvSpPr/>
          <p:nvPr/>
        </p:nvSpPr>
        <p:spPr>
          <a:xfrm>
            <a:off x="5028104" y="4432783"/>
            <a:ext cx="501085" cy="965043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314" name="Shape 3314"/>
          <p:cNvSpPr/>
          <p:nvPr/>
        </p:nvSpPr>
        <p:spPr>
          <a:xfrm rot="16200000">
            <a:off x="4830687" y="4641091"/>
            <a:ext cx="843231" cy="4448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Akku</a:t>
            </a:r>
          </a:p>
        </p:txBody>
      </p:sp>
      <p:sp>
        <p:nvSpPr>
          <p:cNvPr id="3315" name="Shape 3315"/>
          <p:cNvSpPr/>
          <p:nvPr/>
        </p:nvSpPr>
        <p:spPr>
          <a:xfrm flipH="1" flipV="1">
            <a:off x="4458686" y="4242313"/>
            <a:ext cx="3523531" cy="1"/>
          </a:xfrm>
          <a:prstGeom prst="line">
            <a:avLst/>
          </a:prstGeom>
          <a:ln w="25400">
            <a:solidFill>
              <a:srgbClr val="DE6A10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16" name="Shape 3316"/>
          <p:cNvSpPr/>
          <p:nvPr/>
        </p:nvSpPr>
        <p:spPr>
          <a:xfrm>
            <a:off x="8027172" y="4367657"/>
            <a:ext cx="2794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DI</a:t>
            </a:r>
          </a:p>
        </p:txBody>
      </p:sp>
      <p:sp>
        <p:nvSpPr>
          <p:cNvPr id="3317" name="Shape 3317"/>
          <p:cNvSpPr/>
          <p:nvPr/>
        </p:nvSpPr>
        <p:spPr>
          <a:xfrm>
            <a:off x="7979851" y="4588747"/>
            <a:ext cx="374043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DO</a:t>
            </a:r>
          </a:p>
        </p:txBody>
      </p:sp>
      <p:sp>
        <p:nvSpPr>
          <p:cNvPr id="3318" name="Shape 3318"/>
          <p:cNvSpPr/>
          <p:nvPr/>
        </p:nvSpPr>
        <p:spPr>
          <a:xfrm>
            <a:off x="8006778" y="4074358"/>
            <a:ext cx="224422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A</a:t>
            </a:r>
          </a:p>
        </p:txBody>
      </p:sp>
      <p:sp>
        <p:nvSpPr>
          <p:cNvPr id="3319" name="Shape 3319"/>
          <p:cNvSpPr/>
          <p:nvPr/>
        </p:nvSpPr>
        <p:spPr>
          <a:xfrm>
            <a:off x="5560100" y="4513707"/>
            <a:ext cx="2442511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20" name="Shape 3320"/>
          <p:cNvSpPr/>
          <p:nvPr/>
        </p:nvSpPr>
        <p:spPr>
          <a:xfrm flipH="1">
            <a:off x="5784191" y="4715718"/>
            <a:ext cx="2197173" cy="1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21" name="Shape 3321"/>
          <p:cNvSpPr/>
          <p:nvPr/>
        </p:nvSpPr>
        <p:spPr>
          <a:xfrm>
            <a:off x="3087609" y="4836408"/>
            <a:ext cx="520191" cy="1"/>
          </a:xfrm>
          <a:prstGeom prst="line">
            <a:avLst/>
          </a:prstGeom>
          <a:ln w="25400">
            <a:solidFill>
              <a:srgbClr val="00882B">
                <a:alpha val="30000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22" name="Shape 3322"/>
          <p:cNvSpPr/>
          <p:nvPr/>
        </p:nvSpPr>
        <p:spPr>
          <a:xfrm>
            <a:off x="4886311" y="5980348"/>
            <a:ext cx="1079621" cy="35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323" name="Shape 3323"/>
          <p:cNvSpPr/>
          <p:nvPr/>
        </p:nvSpPr>
        <p:spPr>
          <a:xfrm>
            <a:off x="5806473" y="5315366"/>
            <a:ext cx="1" cy="645048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24" name="Shape 3324"/>
          <p:cNvSpPr/>
          <p:nvPr/>
        </p:nvSpPr>
        <p:spPr>
          <a:xfrm>
            <a:off x="5213207" y="5399062"/>
            <a:ext cx="1" cy="58420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25" name="Shape 3325"/>
          <p:cNvSpPr/>
          <p:nvPr/>
        </p:nvSpPr>
        <p:spPr>
          <a:xfrm flipH="1">
            <a:off x="4808133" y="5234142"/>
            <a:ext cx="224422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26" name="Shape 3326"/>
          <p:cNvSpPr/>
          <p:nvPr/>
        </p:nvSpPr>
        <p:spPr>
          <a:xfrm>
            <a:off x="5426585" y="6328748"/>
            <a:ext cx="1" cy="249015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27" name="Shape 3327"/>
          <p:cNvSpPr/>
          <p:nvPr/>
        </p:nvSpPr>
        <p:spPr>
          <a:xfrm flipH="1">
            <a:off x="5526925" y="5196472"/>
            <a:ext cx="616147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28" name="Shape 3328"/>
          <p:cNvSpPr/>
          <p:nvPr/>
        </p:nvSpPr>
        <p:spPr>
          <a:xfrm>
            <a:off x="6130371" y="5197198"/>
            <a:ext cx="1" cy="1387785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29" name="Shape 3329"/>
          <p:cNvSpPr/>
          <p:nvPr/>
        </p:nvSpPr>
        <p:spPr>
          <a:xfrm flipH="1">
            <a:off x="5424562" y="6569587"/>
            <a:ext cx="699793" cy="1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30" name="Shape 3330"/>
          <p:cNvSpPr/>
          <p:nvPr/>
        </p:nvSpPr>
        <p:spPr>
          <a:xfrm>
            <a:off x="5004971" y="6034782"/>
            <a:ext cx="843230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ALU</a:t>
            </a:r>
          </a:p>
        </p:txBody>
      </p:sp>
      <p:grpSp>
        <p:nvGrpSpPr>
          <p:cNvPr id="3335" name="Group 3335"/>
          <p:cNvGrpSpPr/>
          <p:nvPr/>
        </p:nvGrpSpPr>
        <p:grpSpPr>
          <a:xfrm>
            <a:off x="3895774" y="6028900"/>
            <a:ext cx="546565" cy="471234"/>
            <a:chOff x="0" y="0"/>
            <a:chExt cx="546564" cy="471233"/>
          </a:xfrm>
        </p:grpSpPr>
        <p:sp>
          <p:nvSpPr>
            <p:cNvPr id="3331" name="Shape 3331"/>
            <p:cNvSpPr/>
            <p:nvPr/>
          </p:nvSpPr>
          <p:spPr>
            <a:xfrm>
              <a:off x="39074" y="9824"/>
              <a:ext cx="507491" cy="21536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332" name="Shape 3332"/>
            <p:cNvSpPr/>
            <p:nvPr/>
          </p:nvSpPr>
          <p:spPr>
            <a:xfrm>
              <a:off x="34476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PSR</a:t>
              </a:r>
            </a:p>
          </p:txBody>
        </p:sp>
        <p:sp>
          <p:nvSpPr>
            <p:cNvPr id="3333" name="Shape 3333"/>
            <p:cNvSpPr/>
            <p:nvPr/>
          </p:nvSpPr>
          <p:spPr>
            <a:xfrm>
              <a:off x="157852" y="234358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C</a:t>
              </a:r>
            </a:p>
          </p:txBody>
        </p:sp>
        <p:sp>
          <p:nvSpPr>
            <p:cNvPr id="3334" name="Shape 3334"/>
            <p:cNvSpPr/>
            <p:nvPr/>
          </p:nvSpPr>
          <p:spPr>
            <a:xfrm>
              <a:off x="0" y="236220"/>
              <a:ext cx="224421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Z</a:t>
              </a:r>
            </a:p>
          </p:txBody>
        </p:sp>
      </p:grpSp>
      <p:sp>
        <p:nvSpPr>
          <p:cNvPr id="3336" name="Shape 3336"/>
          <p:cNvSpPr/>
          <p:nvPr/>
        </p:nvSpPr>
        <p:spPr>
          <a:xfrm>
            <a:off x="4452655" y="6155432"/>
            <a:ext cx="534114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339" name="Group 3339"/>
          <p:cNvGrpSpPr/>
          <p:nvPr/>
        </p:nvGrpSpPr>
        <p:grpSpPr>
          <a:xfrm>
            <a:off x="3600251" y="5256383"/>
            <a:ext cx="836881" cy="511550"/>
            <a:chOff x="0" y="0"/>
            <a:chExt cx="836879" cy="511549"/>
          </a:xfrm>
        </p:grpSpPr>
        <p:sp>
          <p:nvSpPr>
            <p:cNvPr id="3337" name="Shape 3337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338" name="Shape 3338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Steuer-werk</a:t>
              </a:r>
            </a:p>
          </p:txBody>
        </p:sp>
      </p:grpSp>
      <p:sp>
        <p:nvSpPr>
          <p:cNvPr id="3340" name="Shape 3340"/>
          <p:cNvSpPr/>
          <p:nvPr/>
        </p:nvSpPr>
        <p:spPr>
          <a:xfrm>
            <a:off x="4169056" y="5763600"/>
            <a:ext cx="1" cy="269633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41" name="Shape 3341"/>
          <p:cNvSpPr/>
          <p:nvPr/>
        </p:nvSpPr>
        <p:spPr>
          <a:xfrm flipV="1">
            <a:off x="4129468" y="4922677"/>
            <a:ext cx="1" cy="362998"/>
          </a:xfrm>
          <a:prstGeom prst="line">
            <a:avLst/>
          </a:prstGeom>
          <a:ln w="254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42" name="Shape 3342"/>
          <p:cNvSpPr/>
          <p:nvPr/>
        </p:nvSpPr>
        <p:spPr>
          <a:xfrm>
            <a:off x="2999168" y="4970835"/>
            <a:ext cx="1" cy="38980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43" name="Shape 3343"/>
          <p:cNvSpPr/>
          <p:nvPr/>
        </p:nvSpPr>
        <p:spPr>
          <a:xfrm>
            <a:off x="2999168" y="5377592"/>
            <a:ext cx="576049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44" name="Shape 3344"/>
          <p:cNvSpPr/>
          <p:nvPr/>
        </p:nvSpPr>
        <p:spPr>
          <a:xfrm>
            <a:off x="7127516" y="4950399"/>
            <a:ext cx="670835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Steuer-werk</a:t>
            </a:r>
          </a:p>
        </p:txBody>
      </p:sp>
      <p:sp>
        <p:nvSpPr>
          <p:cNvPr id="3345" name="Shape 3345"/>
          <p:cNvSpPr/>
          <p:nvPr/>
        </p:nvSpPr>
        <p:spPr>
          <a:xfrm>
            <a:off x="2259173" y="5062169"/>
            <a:ext cx="718510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increment</a:t>
            </a:r>
            <a:endParaRPr i="1" sz="1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/load</a:t>
            </a:r>
          </a:p>
        </p:txBody>
      </p:sp>
      <p:sp>
        <p:nvSpPr>
          <p:cNvPr id="3346" name="Shape 3346"/>
          <p:cNvSpPr/>
          <p:nvPr/>
        </p:nvSpPr>
        <p:spPr>
          <a:xfrm>
            <a:off x="4435244" y="5389216"/>
            <a:ext cx="374044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47" name="Shape 3347"/>
          <p:cNvSpPr/>
          <p:nvPr/>
        </p:nvSpPr>
        <p:spPr>
          <a:xfrm>
            <a:off x="4812053" y="5251958"/>
            <a:ext cx="1" cy="116632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48" name="Shape 3348"/>
          <p:cNvSpPr/>
          <p:nvPr/>
        </p:nvSpPr>
        <p:spPr>
          <a:xfrm>
            <a:off x="3892908" y="4935377"/>
            <a:ext cx="1" cy="341616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355" name="Group 3355"/>
          <p:cNvGrpSpPr/>
          <p:nvPr/>
        </p:nvGrpSpPr>
        <p:grpSpPr>
          <a:xfrm>
            <a:off x="6896759" y="5686122"/>
            <a:ext cx="1710244" cy="887821"/>
            <a:chOff x="0" y="0"/>
            <a:chExt cx="1710242" cy="887819"/>
          </a:xfrm>
        </p:grpSpPr>
        <p:sp>
          <p:nvSpPr>
            <p:cNvPr id="3349" name="Shape 3349"/>
            <p:cNvSpPr/>
            <p:nvPr/>
          </p:nvSpPr>
          <p:spPr>
            <a:xfrm>
              <a:off x="0" y="0"/>
              <a:ext cx="1710243" cy="88782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350" name="Shape 3350"/>
            <p:cNvSpPr/>
            <p:nvPr/>
          </p:nvSpPr>
          <p:spPr>
            <a:xfrm flipH="1" flipV="1">
              <a:off x="126027" y="561353"/>
              <a:ext cx="5341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351" name="Shape 3351"/>
            <p:cNvSpPr/>
            <p:nvPr/>
          </p:nvSpPr>
          <p:spPr>
            <a:xfrm flipH="1" flipV="1">
              <a:off x="126027" y="335984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352" name="Shape 3352"/>
            <p:cNvSpPr/>
            <p:nvPr/>
          </p:nvSpPr>
          <p:spPr>
            <a:xfrm flipH="1" flipV="1">
              <a:off x="126027" y="148996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353" name="Shape 3353"/>
            <p:cNvSpPr/>
            <p:nvPr/>
          </p:nvSpPr>
          <p:spPr>
            <a:xfrm>
              <a:off x="733821" y="27255"/>
              <a:ext cx="970956" cy="83416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Programmcode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Steuersignale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</a:p>
          </p:txBody>
        </p:sp>
        <p:sp>
          <p:nvSpPr>
            <p:cNvPr id="3354" name="Shape 3354"/>
            <p:cNvSpPr/>
            <p:nvPr/>
          </p:nvSpPr>
          <p:spPr>
            <a:xfrm flipH="1" flipV="1">
              <a:off x="142533" y="761493"/>
              <a:ext cx="53411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356" name="Shape 3356"/>
          <p:cNvSpPr/>
          <p:nvPr/>
        </p:nvSpPr>
        <p:spPr>
          <a:xfrm flipH="1">
            <a:off x="7757795" y="5092029"/>
            <a:ext cx="224421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57" name="Shape 3357"/>
          <p:cNvSpPr/>
          <p:nvPr/>
        </p:nvSpPr>
        <p:spPr>
          <a:xfrm>
            <a:off x="4457056" y="4863539"/>
            <a:ext cx="571239" cy="1"/>
          </a:xfrm>
          <a:prstGeom prst="line">
            <a:avLst/>
          </a:prstGeom>
          <a:ln w="25400">
            <a:solidFill>
              <a:srgbClr val="00882B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58" name="Shape 3358"/>
          <p:cNvSpPr/>
          <p:nvPr/>
        </p:nvSpPr>
        <p:spPr>
          <a:xfrm>
            <a:off x="4343145" y="4639422"/>
            <a:ext cx="513785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K</a:t>
            </a:r>
          </a:p>
        </p:txBody>
      </p:sp>
      <p:sp>
        <p:nvSpPr>
          <p:cNvPr id="3359" name="Shape 3359"/>
          <p:cNvSpPr/>
          <p:nvPr/>
        </p:nvSpPr>
        <p:spPr>
          <a:xfrm>
            <a:off x="5795138" y="4724142"/>
            <a:ext cx="1" cy="339180"/>
          </a:xfrm>
          <a:prstGeom prst="line">
            <a:avLst/>
          </a:prstGeom>
          <a:ln w="25400">
            <a:solidFill>
              <a:srgbClr val="DE6A10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68" name="Shape 3368"/>
          <p:cNvSpPr/>
          <p:nvPr/>
        </p:nvSpPr>
        <p:spPr>
          <a:xfrm>
            <a:off x="5779844" y="5038241"/>
            <a:ext cx="115379" cy="285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38" h="21600" fill="norm" stroke="1" extrusionOk="0">
                <a:moveTo>
                  <a:pt x="0" y="0"/>
                </a:moveTo>
                <a:cubicBezTo>
                  <a:pt x="20608" y="5596"/>
                  <a:pt x="21600" y="12796"/>
                  <a:pt x="2977" y="21600"/>
                </a:cubicBezTo>
              </a:path>
            </a:pathLst>
          </a:custGeom>
          <a:ln w="25400">
            <a:solidFill>
              <a:srgbClr val="DE6A10"/>
            </a:solidFill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3361" name="Shape 3361"/>
          <p:cNvSpPr/>
          <p:nvPr/>
        </p:nvSpPr>
        <p:spPr>
          <a:xfrm flipV="1">
            <a:off x="5000703" y="5703025"/>
            <a:ext cx="1" cy="282144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62" name="Shape 3362"/>
          <p:cNvSpPr/>
          <p:nvPr/>
        </p:nvSpPr>
        <p:spPr>
          <a:xfrm>
            <a:off x="4440956" y="5709375"/>
            <a:ext cx="563604" cy="1"/>
          </a:xfrm>
          <a:prstGeom prst="line">
            <a:avLst/>
          </a:prstGeom>
          <a:ln w="12700">
            <a:solidFill>
              <a:srgbClr val="C82506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63" name="Shape 3363"/>
          <p:cNvSpPr/>
          <p:nvPr/>
        </p:nvSpPr>
        <p:spPr>
          <a:xfrm flipH="1">
            <a:off x="5524906" y="4721585"/>
            <a:ext cx="275577" cy="1"/>
          </a:xfrm>
          <a:prstGeom prst="line">
            <a:avLst/>
          </a:prstGeom>
          <a:ln w="25400">
            <a:solidFill>
              <a:srgbClr val="DE6A10">
                <a:alpha val="30127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64" name="Shape 3364"/>
          <p:cNvSpPr/>
          <p:nvPr/>
        </p:nvSpPr>
        <p:spPr>
          <a:xfrm>
            <a:off x="1058469" y="2187322"/>
            <a:ext cx="1008749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Takt 1</a:t>
            </a:r>
          </a:p>
        </p:txBody>
      </p:sp>
      <p:sp>
        <p:nvSpPr>
          <p:cNvPr id="3365" name="Shape 3365"/>
          <p:cNvSpPr/>
          <p:nvPr/>
        </p:nvSpPr>
        <p:spPr>
          <a:xfrm>
            <a:off x="1058469" y="5599480"/>
            <a:ext cx="1008749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Takt 2</a:t>
            </a:r>
          </a:p>
        </p:txBody>
      </p:sp>
      <p:sp>
        <p:nvSpPr>
          <p:cNvPr id="3366" name="Shape 3366"/>
          <p:cNvSpPr/>
          <p:nvPr/>
        </p:nvSpPr>
        <p:spPr>
          <a:xfrm>
            <a:off x="950799" y="-75073"/>
            <a:ext cx="4426897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logische und arithmetische Operationen</a:t>
            </a:r>
          </a:p>
        </p:txBody>
      </p:sp>
    </p:spTree>
  </p:cSld>
  <p:clrMapOvr>
    <a:masterClrMapping/>
  </p:clrMapOvr>
  <p:transition spd="med" advClick="1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0" name="Shape 3370"/>
          <p:cNvSpPr/>
          <p:nvPr/>
        </p:nvSpPr>
        <p:spPr>
          <a:xfrm>
            <a:off x="1072356" y="428788"/>
            <a:ext cx="7834501" cy="2915050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371" name="Shape 3371"/>
          <p:cNvSpPr/>
          <p:nvPr/>
        </p:nvSpPr>
        <p:spPr>
          <a:xfrm>
            <a:off x="1010916" y="2759543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Mikrocontroller</a:t>
            </a:r>
          </a:p>
        </p:txBody>
      </p:sp>
      <p:sp>
        <p:nvSpPr>
          <p:cNvPr id="3372" name="Shape 3372"/>
          <p:cNvSpPr/>
          <p:nvPr/>
        </p:nvSpPr>
        <p:spPr>
          <a:xfrm>
            <a:off x="4156123" y="1517096"/>
            <a:ext cx="616147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Opcode</a:t>
            </a:r>
          </a:p>
        </p:txBody>
      </p:sp>
      <p:sp>
        <p:nvSpPr>
          <p:cNvPr id="3373" name="Shape 3373"/>
          <p:cNvSpPr/>
          <p:nvPr/>
        </p:nvSpPr>
        <p:spPr>
          <a:xfrm>
            <a:off x="2024414" y="1410205"/>
            <a:ext cx="374043" cy="1"/>
          </a:xfrm>
          <a:prstGeom prst="line">
            <a:avLst/>
          </a:prstGeom>
          <a:ln w="25400">
            <a:solidFill>
              <a:srgbClr val="00882B">
                <a:alpha val="30000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74" name="Shape 3374"/>
          <p:cNvSpPr/>
          <p:nvPr/>
        </p:nvSpPr>
        <p:spPr>
          <a:xfrm flipV="1">
            <a:off x="2020266" y="824175"/>
            <a:ext cx="1588256" cy="1"/>
          </a:xfrm>
          <a:prstGeom prst="line">
            <a:avLst/>
          </a:prstGeom>
          <a:ln w="25400">
            <a:solidFill>
              <a:srgbClr val="00882B">
                <a:alpha val="30086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75" name="Shape 3375"/>
          <p:cNvSpPr/>
          <p:nvPr/>
        </p:nvSpPr>
        <p:spPr>
          <a:xfrm>
            <a:off x="8021199" y="592960"/>
            <a:ext cx="834072" cy="13750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376" name="Shape 3376"/>
          <p:cNvSpPr/>
          <p:nvPr/>
        </p:nvSpPr>
        <p:spPr>
          <a:xfrm>
            <a:off x="8093812" y="1494657"/>
            <a:ext cx="688847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443484">
              <a:defRPr sz="1800"/>
            </a:pPr>
            <a:r>
              <a:rPr sz="1358"/>
              <a:t>Daten-</a:t>
            </a:r>
            <a:endParaRPr sz="1358"/>
          </a:p>
          <a:p>
            <a:pPr lvl="0" defTabSz="443484">
              <a:defRPr sz="1800"/>
            </a:pPr>
            <a:r>
              <a:rPr sz="1358"/>
              <a:t>speicher</a:t>
            </a:r>
          </a:p>
        </p:txBody>
      </p:sp>
      <p:grpSp>
        <p:nvGrpSpPr>
          <p:cNvPr id="3379" name="Group 3379"/>
          <p:cNvGrpSpPr/>
          <p:nvPr/>
        </p:nvGrpSpPr>
        <p:grpSpPr>
          <a:xfrm>
            <a:off x="2280203" y="1282885"/>
            <a:ext cx="817763" cy="247651"/>
            <a:chOff x="0" y="0"/>
            <a:chExt cx="817761" cy="247650"/>
          </a:xfrm>
        </p:grpSpPr>
        <p:sp>
          <p:nvSpPr>
            <p:cNvPr id="3377" name="Shape 3377"/>
            <p:cNvSpPr/>
            <p:nvPr/>
          </p:nvSpPr>
          <p:spPr>
            <a:xfrm>
              <a:off x="4845" y="10353"/>
              <a:ext cx="812917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378" name="Shape 3378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PC</a:t>
              </a:r>
            </a:p>
          </p:txBody>
        </p:sp>
      </p:grpSp>
      <p:grpSp>
        <p:nvGrpSpPr>
          <p:cNvPr id="3384" name="Group 3384"/>
          <p:cNvGrpSpPr/>
          <p:nvPr/>
        </p:nvGrpSpPr>
        <p:grpSpPr>
          <a:xfrm>
            <a:off x="1162911" y="595343"/>
            <a:ext cx="843231" cy="1375085"/>
            <a:chOff x="0" y="0"/>
            <a:chExt cx="843229" cy="1375084"/>
          </a:xfrm>
        </p:grpSpPr>
        <p:sp>
          <p:nvSpPr>
            <p:cNvPr id="3380" name="Shape 3380"/>
            <p:cNvSpPr/>
            <p:nvPr/>
          </p:nvSpPr>
          <p:spPr>
            <a:xfrm>
              <a:off x="4579" y="0"/>
              <a:ext cx="834072" cy="13750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381" name="Shape 3381"/>
            <p:cNvSpPr/>
            <p:nvPr/>
          </p:nvSpPr>
          <p:spPr>
            <a:xfrm>
              <a:off x="0" y="883432"/>
              <a:ext cx="843230" cy="48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29768">
                <a:defRPr sz="1800"/>
              </a:pPr>
              <a:r>
                <a:rPr sz="1316"/>
                <a:t>Programm-</a:t>
              </a:r>
              <a:endParaRPr sz="1316"/>
            </a:p>
            <a:p>
              <a:pPr lvl="0" defTabSz="429768">
                <a:defRPr sz="1800"/>
              </a:pPr>
              <a:r>
                <a:rPr sz="1316"/>
                <a:t>speicher</a:t>
              </a:r>
            </a:p>
          </p:txBody>
        </p:sp>
        <p:sp>
          <p:nvSpPr>
            <p:cNvPr id="3382" name="Shape 3382"/>
            <p:cNvSpPr/>
            <p:nvPr/>
          </p:nvSpPr>
          <p:spPr>
            <a:xfrm>
              <a:off x="543998" y="639311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3383" name="Shape 3383"/>
            <p:cNvSpPr/>
            <p:nvPr/>
          </p:nvSpPr>
          <p:spPr>
            <a:xfrm>
              <a:off x="469187" y="85165"/>
              <a:ext cx="37404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</p:grpSp>
      <p:sp>
        <p:nvSpPr>
          <p:cNvPr id="3385" name="Shape 3385"/>
          <p:cNvSpPr/>
          <p:nvPr/>
        </p:nvSpPr>
        <p:spPr>
          <a:xfrm>
            <a:off x="3628997" y="600093"/>
            <a:ext cx="834072" cy="88782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386" name="Shape 3386"/>
          <p:cNvSpPr/>
          <p:nvPr/>
        </p:nvSpPr>
        <p:spPr>
          <a:xfrm>
            <a:off x="3615584" y="834218"/>
            <a:ext cx="843231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IR &amp; Dekoder</a:t>
            </a:r>
          </a:p>
        </p:txBody>
      </p:sp>
      <p:sp>
        <p:nvSpPr>
          <p:cNvPr id="3387" name="Shape 3387"/>
          <p:cNvSpPr/>
          <p:nvPr/>
        </p:nvSpPr>
        <p:spPr>
          <a:xfrm>
            <a:off x="5049787" y="1003086"/>
            <a:ext cx="501085" cy="965042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388" name="Shape 3388"/>
          <p:cNvSpPr/>
          <p:nvPr/>
        </p:nvSpPr>
        <p:spPr>
          <a:xfrm rot="16200000">
            <a:off x="4852369" y="1211394"/>
            <a:ext cx="843231" cy="4448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Akku</a:t>
            </a:r>
          </a:p>
        </p:txBody>
      </p:sp>
      <p:sp>
        <p:nvSpPr>
          <p:cNvPr id="3389" name="Shape 3389"/>
          <p:cNvSpPr/>
          <p:nvPr/>
        </p:nvSpPr>
        <p:spPr>
          <a:xfrm flipH="1" flipV="1">
            <a:off x="4480369" y="812615"/>
            <a:ext cx="3523531" cy="1"/>
          </a:xfrm>
          <a:prstGeom prst="line">
            <a:avLst/>
          </a:prstGeom>
          <a:ln w="25400">
            <a:solidFill>
              <a:srgbClr val="DE6A10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90" name="Shape 3390"/>
          <p:cNvSpPr/>
          <p:nvPr/>
        </p:nvSpPr>
        <p:spPr>
          <a:xfrm>
            <a:off x="8048855" y="937960"/>
            <a:ext cx="2794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DI</a:t>
            </a:r>
          </a:p>
        </p:txBody>
      </p:sp>
      <p:sp>
        <p:nvSpPr>
          <p:cNvPr id="3391" name="Shape 3391"/>
          <p:cNvSpPr/>
          <p:nvPr/>
        </p:nvSpPr>
        <p:spPr>
          <a:xfrm>
            <a:off x="8001534" y="1159050"/>
            <a:ext cx="374044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DO</a:t>
            </a:r>
          </a:p>
        </p:txBody>
      </p:sp>
      <p:sp>
        <p:nvSpPr>
          <p:cNvPr id="3392" name="Shape 3392"/>
          <p:cNvSpPr/>
          <p:nvPr/>
        </p:nvSpPr>
        <p:spPr>
          <a:xfrm>
            <a:off x="8028461" y="644660"/>
            <a:ext cx="224422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A</a:t>
            </a:r>
          </a:p>
        </p:txBody>
      </p:sp>
      <p:sp>
        <p:nvSpPr>
          <p:cNvPr id="3393" name="Shape 3393"/>
          <p:cNvSpPr/>
          <p:nvPr/>
        </p:nvSpPr>
        <p:spPr>
          <a:xfrm>
            <a:off x="5581783" y="1084010"/>
            <a:ext cx="2442511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94" name="Shape 3394"/>
          <p:cNvSpPr/>
          <p:nvPr/>
        </p:nvSpPr>
        <p:spPr>
          <a:xfrm flipH="1" flipV="1">
            <a:off x="5585054" y="1286021"/>
            <a:ext cx="2417993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95" name="Shape 3395"/>
          <p:cNvSpPr/>
          <p:nvPr/>
        </p:nvSpPr>
        <p:spPr>
          <a:xfrm>
            <a:off x="3109292" y="1406710"/>
            <a:ext cx="520191" cy="1"/>
          </a:xfrm>
          <a:prstGeom prst="line">
            <a:avLst/>
          </a:prstGeom>
          <a:ln w="25400">
            <a:solidFill>
              <a:srgbClr val="00882B">
                <a:alpha val="30000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96" name="Shape 3396"/>
          <p:cNvSpPr/>
          <p:nvPr/>
        </p:nvSpPr>
        <p:spPr>
          <a:xfrm>
            <a:off x="4907994" y="2550651"/>
            <a:ext cx="1079621" cy="35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397" name="Shape 3397"/>
          <p:cNvSpPr/>
          <p:nvPr/>
        </p:nvSpPr>
        <p:spPr>
          <a:xfrm>
            <a:off x="5828155" y="1885668"/>
            <a:ext cx="1" cy="645049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98" name="Shape 3398"/>
          <p:cNvSpPr/>
          <p:nvPr/>
        </p:nvSpPr>
        <p:spPr>
          <a:xfrm>
            <a:off x="5234889" y="1969365"/>
            <a:ext cx="1" cy="58420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399" name="Shape 3399"/>
          <p:cNvSpPr/>
          <p:nvPr/>
        </p:nvSpPr>
        <p:spPr>
          <a:xfrm flipH="1">
            <a:off x="4829816" y="1804444"/>
            <a:ext cx="224421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00" name="Shape 3400"/>
          <p:cNvSpPr/>
          <p:nvPr/>
        </p:nvSpPr>
        <p:spPr>
          <a:xfrm>
            <a:off x="5448268" y="2899050"/>
            <a:ext cx="1" cy="249016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01" name="Shape 3401"/>
          <p:cNvSpPr/>
          <p:nvPr/>
        </p:nvSpPr>
        <p:spPr>
          <a:xfrm flipH="1">
            <a:off x="5548607" y="1766774"/>
            <a:ext cx="616148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02" name="Shape 3402"/>
          <p:cNvSpPr/>
          <p:nvPr/>
        </p:nvSpPr>
        <p:spPr>
          <a:xfrm>
            <a:off x="6152054" y="1767500"/>
            <a:ext cx="1" cy="1387785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03" name="Shape 3403"/>
          <p:cNvSpPr/>
          <p:nvPr/>
        </p:nvSpPr>
        <p:spPr>
          <a:xfrm flipH="1">
            <a:off x="5446245" y="3139889"/>
            <a:ext cx="699793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04" name="Shape 3404"/>
          <p:cNvSpPr/>
          <p:nvPr/>
        </p:nvSpPr>
        <p:spPr>
          <a:xfrm>
            <a:off x="5026653" y="2605084"/>
            <a:ext cx="843231" cy="292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ALU</a:t>
            </a:r>
          </a:p>
        </p:txBody>
      </p:sp>
      <p:grpSp>
        <p:nvGrpSpPr>
          <p:cNvPr id="3409" name="Group 3409"/>
          <p:cNvGrpSpPr/>
          <p:nvPr/>
        </p:nvGrpSpPr>
        <p:grpSpPr>
          <a:xfrm>
            <a:off x="3917457" y="2599202"/>
            <a:ext cx="546565" cy="471235"/>
            <a:chOff x="0" y="0"/>
            <a:chExt cx="546564" cy="471233"/>
          </a:xfrm>
        </p:grpSpPr>
        <p:sp>
          <p:nvSpPr>
            <p:cNvPr id="3405" name="Shape 3405"/>
            <p:cNvSpPr/>
            <p:nvPr/>
          </p:nvSpPr>
          <p:spPr>
            <a:xfrm>
              <a:off x="39074" y="9824"/>
              <a:ext cx="507491" cy="21536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406" name="Shape 3406"/>
            <p:cNvSpPr/>
            <p:nvPr/>
          </p:nvSpPr>
          <p:spPr>
            <a:xfrm>
              <a:off x="34476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PSR</a:t>
              </a:r>
            </a:p>
          </p:txBody>
        </p:sp>
        <p:sp>
          <p:nvSpPr>
            <p:cNvPr id="3407" name="Shape 3407"/>
            <p:cNvSpPr/>
            <p:nvPr/>
          </p:nvSpPr>
          <p:spPr>
            <a:xfrm>
              <a:off x="157852" y="234358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C</a:t>
              </a:r>
            </a:p>
          </p:txBody>
        </p:sp>
        <p:sp>
          <p:nvSpPr>
            <p:cNvPr id="3408" name="Shape 3408"/>
            <p:cNvSpPr/>
            <p:nvPr/>
          </p:nvSpPr>
          <p:spPr>
            <a:xfrm>
              <a:off x="0" y="236220"/>
              <a:ext cx="224421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Z</a:t>
              </a:r>
            </a:p>
          </p:txBody>
        </p:sp>
      </p:grpSp>
      <p:sp>
        <p:nvSpPr>
          <p:cNvPr id="3410" name="Shape 3410"/>
          <p:cNvSpPr/>
          <p:nvPr/>
        </p:nvSpPr>
        <p:spPr>
          <a:xfrm>
            <a:off x="4474338" y="2725735"/>
            <a:ext cx="534114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413" name="Group 3413"/>
          <p:cNvGrpSpPr/>
          <p:nvPr/>
        </p:nvGrpSpPr>
        <p:grpSpPr>
          <a:xfrm>
            <a:off x="3621934" y="1826685"/>
            <a:ext cx="836881" cy="511551"/>
            <a:chOff x="0" y="0"/>
            <a:chExt cx="836879" cy="511549"/>
          </a:xfrm>
        </p:grpSpPr>
        <p:sp>
          <p:nvSpPr>
            <p:cNvPr id="3411" name="Shape 3411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412" name="Shape 3412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Steuer-werk</a:t>
              </a:r>
            </a:p>
          </p:txBody>
        </p:sp>
      </p:grpSp>
      <p:sp>
        <p:nvSpPr>
          <p:cNvPr id="3414" name="Shape 3414"/>
          <p:cNvSpPr/>
          <p:nvPr/>
        </p:nvSpPr>
        <p:spPr>
          <a:xfrm>
            <a:off x="4190739" y="2333903"/>
            <a:ext cx="1" cy="26963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15" name="Shape 3415"/>
          <p:cNvSpPr/>
          <p:nvPr/>
        </p:nvSpPr>
        <p:spPr>
          <a:xfrm flipV="1">
            <a:off x="4151151" y="1492979"/>
            <a:ext cx="1" cy="362998"/>
          </a:xfrm>
          <a:prstGeom prst="line">
            <a:avLst/>
          </a:prstGeom>
          <a:ln w="254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16" name="Shape 3416"/>
          <p:cNvSpPr/>
          <p:nvPr/>
        </p:nvSpPr>
        <p:spPr>
          <a:xfrm>
            <a:off x="3020850" y="1541138"/>
            <a:ext cx="1" cy="38980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17" name="Shape 3417"/>
          <p:cNvSpPr/>
          <p:nvPr/>
        </p:nvSpPr>
        <p:spPr>
          <a:xfrm>
            <a:off x="3020850" y="1947894"/>
            <a:ext cx="576050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18" name="Shape 3418"/>
          <p:cNvSpPr/>
          <p:nvPr/>
        </p:nvSpPr>
        <p:spPr>
          <a:xfrm>
            <a:off x="7149200" y="1520701"/>
            <a:ext cx="670835" cy="3514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Steuer-werk</a:t>
            </a:r>
          </a:p>
        </p:txBody>
      </p:sp>
      <p:sp>
        <p:nvSpPr>
          <p:cNvPr id="3419" name="Shape 3419"/>
          <p:cNvSpPr/>
          <p:nvPr/>
        </p:nvSpPr>
        <p:spPr>
          <a:xfrm>
            <a:off x="2280856" y="1632472"/>
            <a:ext cx="718510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increment</a:t>
            </a:r>
            <a:endParaRPr i="1" sz="1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/load</a:t>
            </a:r>
          </a:p>
        </p:txBody>
      </p:sp>
      <p:sp>
        <p:nvSpPr>
          <p:cNvPr id="3420" name="Shape 3420"/>
          <p:cNvSpPr/>
          <p:nvPr/>
        </p:nvSpPr>
        <p:spPr>
          <a:xfrm>
            <a:off x="4456927" y="1959519"/>
            <a:ext cx="374043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21" name="Shape 3421"/>
          <p:cNvSpPr/>
          <p:nvPr/>
        </p:nvSpPr>
        <p:spPr>
          <a:xfrm>
            <a:off x="4833736" y="1822260"/>
            <a:ext cx="1" cy="116632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22" name="Shape 3422"/>
          <p:cNvSpPr/>
          <p:nvPr/>
        </p:nvSpPr>
        <p:spPr>
          <a:xfrm>
            <a:off x="3914591" y="1505679"/>
            <a:ext cx="1" cy="341616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429" name="Group 3429"/>
          <p:cNvGrpSpPr/>
          <p:nvPr/>
        </p:nvGrpSpPr>
        <p:grpSpPr>
          <a:xfrm>
            <a:off x="6918442" y="2256425"/>
            <a:ext cx="1710244" cy="887820"/>
            <a:chOff x="0" y="0"/>
            <a:chExt cx="1710242" cy="887819"/>
          </a:xfrm>
        </p:grpSpPr>
        <p:sp>
          <p:nvSpPr>
            <p:cNvPr id="3423" name="Shape 3423"/>
            <p:cNvSpPr/>
            <p:nvPr/>
          </p:nvSpPr>
          <p:spPr>
            <a:xfrm>
              <a:off x="0" y="0"/>
              <a:ext cx="1710243" cy="88782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424" name="Shape 3424"/>
            <p:cNvSpPr/>
            <p:nvPr/>
          </p:nvSpPr>
          <p:spPr>
            <a:xfrm flipH="1" flipV="1">
              <a:off x="126027" y="561353"/>
              <a:ext cx="5341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425" name="Shape 3425"/>
            <p:cNvSpPr/>
            <p:nvPr/>
          </p:nvSpPr>
          <p:spPr>
            <a:xfrm flipH="1" flipV="1">
              <a:off x="126027" y="335984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426" name="Shape 3426"/>
            <p:cNvSpPr/>
            <p:nvPr/>
          </p:nvSpPr>
          <p:spPr>
            <a:xfrm flipH="1" flipV="1">
              <a:off x="126027" y="148996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427" name="Shape 3427"/>
            <p:cNvSpPr/>
            <p:nvPr/>
          </p:nvSpPr>
          <p:spPr>
            <a:xfrm>
              <a:off x="733821" y="27255"/>
              <a:ext cx="970956" cy="83416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Programmcode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Steuersignale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</a:p>
          </p:txBody>
        </p:sp>
        <p:sp>
          <p:nvSpPr>
            <p:cNvPr id="3428" name="Shape 3428"/>
            <p:cNvSpPr/>
            <p:nvPr/>
          </p:nvSpPr>
          <p:spPr>
            <a:xfrm flipH="1" flipV="1">
              <a:off x="142533" y="761493"/>
              <a:ext cx="53411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430" name="Shape 3430"/>
          <p:cNvSpPr/>
          <p:nvPr/>
        </p:nvSpPr>
        <p:spPr>
          <a:xfrm flipH="1">
            <a:off x="7779478" y="1662332"/>
            <a:ext cx="224422" cy="1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31" name="Shape 3431"/>
          <p:cNvSpPr/>
          <p:nvPr/>
        </p:nvSpPr>
        <p:spPr>
          <a:xfrm flipV="1">
            <a:off x="4478739" y="1433841"/>
            <a:ext cx="571238" cy="1"/>
          </a:xfrm>
          <a:prstGeom prst="line">
            <a:avLst/>
          </a:prstGeom>
          <a:ln w="25400">
            <a:solidFill>
              <a:srgbClr val="00882B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32" name="Shape 3432"/>
          <p:cNvSpPr/>
          <p:nvPr/>
        </p:nvSpPr>
        <p:spPr>
          <a:xfrm>
            <a:off x="4364828" y="1209725"/>
            <a:ext cx="513785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K</a:t>
            </a:r>
          </a:p>
        </p:txBody>
      </p:sp>
      <p:sp>
        <p:nvSpPr>
          <p:cNvPr id="3433" name="Shape 3433"/>
          <p:cNvSpPr/>
          <p:nvPr/>
        </p:nvSpPr>
        <p:spPr>
          <a:xfrm>
            <a:off x="5816821" y="1294445"/>
            <a:ext cx="1" cy="339179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39" name="Shape 3439"/>
          <p:cNvSpPr/>
          <p:nvPr/>
        </p:nvSpPr>
        <p:spPr>
          <a:xfrm>
            <a:off x="5801526" y="1608544"/>
            <a:ext cx="115380" cy="285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38" h="21600" fill="norm" stroke="1" extrusionOk="0">
                <a:moveTo>
                  <a:pt x="0" y="0"/>
                </a:moveTo>
                <a:cubicBezTo>
                  <a:pt x="20608" y="5596"/>
                  <a:pt x="21600" y="12796"/>
                  <a:pt x="2977" y="21600"/>
                </a:cubicBezTo>
              </a:path>
            </a:pathLst>
          </a:cu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3435" name="Shape 3435"/>
          <p:cNvSpPr/>
          <p:nvPr/>
        </p:nvSpPr>
        <p:spPr>
          <a:xfrm flipV="1">
            <a:off x="5022386" y="2285839"/>
            <a:ext cx="1" cy="269632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36" name="Shape 3436"/>
          <p:cNvSpPr/>
          <p:nvPr/>
        </p:nvSpPr>
        <p:spPr>
          <a:xfrm>
            <a:off x="4462639" y="2279677"/>
            <a:ext cx="563603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37" name="Shape 3437"/>
          <p:cNvSpPr/>
          <p:nvPr/>
        </p:nvSpPr>
        <p:spPr>
          <a:xfrm>
            <a:off x="950799" y="4500879"/>
            <a:ext cx="2521274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52627">
              <a:defRPr sz="1782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782"/>
              <a:t>Speicheroperationen (1)</a:t>
            </a:r>
          </a:p>
        </p:txBody>
      </p:sp>
      <p:sp>
        <p:nvSpPr>
          <p:cNvPr id="3438" name="Shape 3438"/>
          <p:cNvSpPr/>
          <p:nvPr/>
        </p:nvSpPr>
        <p:spPr>
          <a:xfrm>
            <a:off x="1058469" y="2187322"/>
            <a:ext cx="1008749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t>st Addr</a:t>
            </a:r>
          </a:p>
        </p:txBody>
      </p:sp>
    </p:spTree>
  </p:cSld>
  <p:clrMapOvr>
    <a:masterClrMapping/>
  </p:clrMapOvr>
  <p:transition spd="med" advClick="1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1" name="Shape 3441"/>
          <p:cNvSpPr/>
          <p:nvPr/>
        </p:nvSpPr>
        <p:spPr>
          <a:xfrm>
            <a:off x="1072356" y="428788"/>
            <a:ext cx="7834501" cy="2915050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442" name="Shape 3442"/>
          <p:cNvSpPr/>
          <p:nvPr/>
        </p:nvSpPr>
        <p:spPr>
          <a:xfrm>
            <a:off x="1010916" y="2759543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Mikrocontroller</a:t>
            </a:r>
          </a:p>
        </p:txBody>
      </p:sp>
      <p:sp>
        <p:nvSpPr>
          <p:cNvPr id="3443" name="Shape 3443"/>
          <p:cNvSpPr/>
          <p:nvPr/>
        </p:nvSpPr>
        <p:spPr>
          <a:xfrm>
            <a:off x="4156123" y="1517096"/>
            <a:ext cx="616147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Opcode</a:t>
            </a:r>
          </a:p>
        </p:txBody>
      </p:sp>
      <p:sp>
        <p:nvSpPr>
          <p:cNvPr id="3444" name="Shape 3444"/>
          <p:cNvSpPr/>
          <p:nvPr/>
        </p:nvSpPr>
        <p:spPr>
          <a:xfrm>
            <a:off x="2024414" y="1410205"/>
            <a:ext cx="374043" cy="1"/>
          </a:xfrm>
          <a:prstGeom prst="line">
            <a:avLst/>
          </a:prstGeom>
          <a:ln w="25400">
            <a:solidFill>
              <a:srgbClr val="00882B">
                <a:alpha val="30000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45" name="Shape 3445"/>
          <p:cNvSpPr/>
          <p:nvPr/>
        </p:nvSpPr>
        <p:spPr>
          <a:xfrm flipV="1">
            <a:off x="2020266" y="824175"/>
            <a:ext cx="1588256" cy="1"/>
          </a:xfrm>
          <a:prstGeom prst="line">
            <a:avLst/>
          </a:prstGeom>
          <a:ln w="25400">
            <a:solidFill>
              <a:srgbClr val="00882B">
                <a:alpha val="30086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46" name="Shape 3446"/>
          <p:cNvSpPr/>
          <p:nvPr/>
        </p:nvSpPr>
        <p:spPr>
          <a:xfrm>
            <a:off x="8021199" y="592960"/>
            <a:ext cx="834072" cy="13750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447" name="Shape 3447"/>
          <p:cNvSpPr/>
          <p:nvPr/>
        </p:nvSpPr>
        <p:spPr>
          <a:xfrm>
            <a:off x="8093812" y="1494657"/>
            <a:ext cx="688847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443484">
              <a:defRPr sz="1800"/>
            </a:pPr>
            <a:r>
              <a:rPr sz="1358"/>
              <a:t>Daten-</a:t>
            </a:r>
            <a:endParaRPr sz="1358"/>
          </a:p>
          <a:p>
            <a:pPr lvl="0" defTabSz="443484">
              <a:defRPr sz="1800"/>
            </a:pPr>
            <a:r>
              <a:rPr sz="1358"/>
              <a:t>speicher</a:t>
            </a:r>
          </a:p>
        </p:txBody>
      </p:sp>
      <p:grpSp>
        <p:nvGrpSpPr>
          <p:cNvPr id="3450" name="Group 3450"/>
          <p:cNvGrpSpPr/>
          <p:nvPr/>
        </p:nvGrpSpPr>
        <p:grpSpPr>
          <a:xfrm>
            <a:off x="2280203" y="1282885"/>
            <a:ext cx="817763" cy="247651"/>
            <a:chOff x="0" y="0"/>
            <a:chExt cx="817761" cy="247650"/>
          </a:xfrm>
        </p:grpSpPr>
        <p:sp>
          <p:nvSpPr>
            <p:cNvPr id="3448" name="Shape 3448"/>
            <p:cNvSpPr/>
            <p:nvPr/>
          </p:nvSpPr>
          <p:spPr>
            <a:xfrm>
              <a:off x="4845" y="10353"/>
              <a:ext cx="812917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449" name="Shape 3449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PC</a:t>
              </a:r>
            </a:p>
          </p:txBody>
        </p:sp>
      </p:grpSp>
      <p:grpSp>
        <p:nvGrpSpPr>
          <p:cNvPr id="3455" name="Group 3455"/>
          <p:cNvGrpSpPr/>
          <p:nvPr/>
        </p:nvGrpSpPr>
        <p:grpSpPr>
          <a:xfrm>
            <a:off x="1162911" y="595343"/>
            <a:ext cx="843231" cy="1375085"/>
            <a:chOff x="0" y="0"/>
            <a:chExt cx="843229" cy="1375084"/>
          </a:xfrm>
        </p:grpSpPr>
        <p:sp>
          <p:nvSpPr>
            <p:cNvPr id="3451" name="Shape 3451"/>
            <p:cNvSpPr/>
            <p:nvPr/>
          </p:nvSpPr>
          <p:spPr>
            <a:xfrm>
              <a:off x="4579" y="0"/>
              <a:ext cx="834072" cy="13750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452" name="Shape 3452"/>
            <p:cNvSpPr/>
            <p:nvPr/>
          </p:nvSpPr>
          <p:spPr>
            <a:xfrm>
              <a:off x="0" y="883432"/>
              <a:ext cx="843230" cy="48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29768">
                <a:defRPr sz="1800"/>
              </a:pPr>
              <a:r>
                <a:rPr sz="1316"/>
                <a:t>Programm-</a:t>
              </a:r>
              <a:endParaRPr sz="1316"/>
            </a:p>
            <a:p>
              <a:pPr lvl="0" defTabSz="429768">
                <a:defRPr sz="1800"/>
              </a:pPr>
              <a:r>
                <a:rPr sz="1316"/>
                <a:t>speicher</a:t>
              </a:r>
            </a:p>
          </p:txBody>
        </p:sp>
        <p:sp>
          <p:nvSpPr>
            <p:cNvPr id="3453" name="Shape 3453"/>
            <p:cNvSpPr/>
            <p:nvPr/>
          </p:nvSpPr>
          <p:spPr>
            <a:xfrm>
              <a:off x="543998" y="639311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3454" name="Shape 3454"/>
            <p:cNvSpPr/>
            <p:nvPr/>
          </p:nvSpPr>
          <p:spPr>
            <a:xfrm>
              <a:off x="469187" y="85165"/>
              <a:ext cx="37404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</p:grpSp>
      <p:sp>
        <p:nvSpPr>
          <p:cNvPr id="3456" name="Shape 3456"/>
          <p:cNvSpPr/>
          <p:nvPr/>
        </p:nvSpPr>
        <p:spPr>
          <a:xfrm>
            <a:off x="3628997" y="600093"/>
            <a:ext cx="834072" cy="88782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457" name="Shape 3457"/>
          <p:cNvSpPr/>
          <p:nvPr/>
        </p:nvSpPr>
        <p:spPr>
          <a:xfrm>
            <a:off x="3615584" y="834218"/>
            <a:ext cx="843231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IR &amp; Dekoder</a:t>
            </a:r>
          </a:p>
        </p:txBody>
      </p:sp>
      <p:sp>
        <p:nvSpPr>
          <p:cNvPr id="3458" name="Shape 3458"/>
          <p:cNvSpPr/>
          <p:nvPr/>
        </p:nvSpPr>
        <p:spPr>
          <a:xfrm>
            <a:off x="5049787" y="1003086"/>
            <a:ext cx="501085" cy="965042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459" name="Shape 3459"/>
          <p:cNvSpPr/>
          <p:nvPr/>
        </p:nvSpPr>
        <p:spPr>
          <a:xfrm rot="16200000">
            <a:off x="4852369" y="1211394"/>
            <a:ext cx="843231" cy="4448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Akku</a:t>
            </a:r>
          </a:p>
        </p:txBody>
      </p:sp>
      <p:sp>
        <p:nvSpPr>
          <p:cNvPr id="3460" name="Shape 3460"/>
          <p:cNvSpPr/>
          <p:nvPr/>
        </p:nvSpPr>
        <p:spPr>
          <a:xfrm flipH="1" flipV="1">
            <a:off x="4480369" y="812615"/>
            <a:ext cx="3523531" cy="1"/>
          </a:xfrm>
          <a:prstGeom prst="line">
            <a:avLst/>
          </a:prstGeom>
          <a:ln w="25400">
            <a:solidFill>
              <a:srgbClr val="DE6A10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61" name="Shape 3461"/>
          <p:cNvSpPr/>
          <p:nvPr/>
        </p:nvSpPr>
        <p:spPr>
          <a:xfrm>
            <a:off x="8048855" y="937960"/>
            <a:ext cx="2794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DI</a:t>
            </a:r>
          </a:p>
        </p:txBody>
      </p:sp>
      <p:sp>
        <p:nvSpPr>
          <p:cNvPr id="3462" name="Shape 3462"/>
          <p:cNvSpPr/>
          <p:nvPr/>
        </p:nvSpPr>
        <p:spPr>
          <a:xfrm>
            <a:off x="8001534" y="1159050"/>
            <a:ext cx="374044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DO</a:t>
            </a:r>
          </a:p>
        </p:txBody>
      </p:sp>
      <p:sp>
        <p:nvSpPr>
          <p:cNvPr id="3463" name="Shape 3463"/>
          <p:cNvSpPr/>
          <p:nvPr/>
        </p:nvSpPr>
        <p:spPr>
          <a:xfrm>
            <a:off x="8028461" y="644660"/>
            <a:ext cx="224422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A</a:t>
            </a:r>
          </a:p>
        </p:txBody>
      </p:sp>
      <p:sp>
        <p:nvSpPr>
          <p:cNvPr id="3464" name="Shape 3464"/>
          <p:cNvSpPr/>
          <p:nvPr/>
        </p:nvSpPr>
        <p:spPr>
          <a:xfrm>
            <a:off x="5581783" y="1084010"/>
            <a:ext cx="2442511" cy="1"/>
          </a:xfrm>
          <a:prstGeom prst="line">
            <a:avLst/>
          </a:prstGeom>
          <a:ln w="25400">
            <a:solidFill>
              <a:srgbClr val="DE6A10">
                <a:alpha val="29638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65" name="Shape 3465"/>
          <p:cNvSpPr/>
          <p:nvPr/>
        </p:nvSpPr>
        <p:spPr>
          <a:xfrm flipH="1" flipV="1">
            <a:off x="5585054" y="1286021"/>
            <a:ext cx="2417993" cy="1"/>
          </a:xfrm>
          <a:prstGeom prst="line">
            <a:avLst/>
          </a:prstGeom>
          <a:ln w="25400">
            <a:solidFill>
              <a:srgbClr val="DE6A1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66" name="Shape 3466"/>
          <p:cNvSpPr/>
          <p:nvPr/>
        </p:nvSpPr>
        <p:spPr>
          <a:xfrm>
            <a:off x="3109292" y="1406710"/>
            <a:ext cx="520191" cy="1"/>
          </a:xfrm>
          <a:prstGeom prst="line">
            <a:avLst/>
          </a:prstGeom>
          <a:ln w="25400">
            <a:solidFill>
              <a:srgbClr val="00882B">
                <a:alpha val="30000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67" name="Shape 3467"/>
          <p:cNvSpPr/>
          <p:nvPr/>
        </p:nvSpPr>
        <p:spPr>
          <a:xfrm>
            <a:off x="4907994" y="2550651"/>
            <a:ext cx="1079621" cy="35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468" name="Shape 3468"/>
          <p:cNvSpPr/>
          <p:nvPr/>
        </p:nvSpPr>
        <p:spPr>
          <a:xfrm>
            <a:off x="5828155" y="1885668"/>
            <a:ext cx="1" cy="645049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69" name="Shape 3469"/>
          <p:cNvSpPr/>
          <p:nvPr/>
        </p:nvSpPr>
        <p:spPr>
          <a:xfrm>
            <a:off x="5234889" y="1969365"/>
            <a:ext cx="1" cy="58420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70" name="Shape 3470"/>
          <p:cNvSpPr/>
          <p:nvPr/>
        </p:nvSpPr>
        <p:spPr>
          <a:xfrm flipH="1">
            <a:off x="4829816" y="1804444"/>
            <a:ext cx="224421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71" name="Shape 3471"/>
          <p:cNvSpPr/>
          <p:nvPr/>
        </p:nvSpPr>
        <p:spPr>
          <a:xfrm>
            <a:off x="5448268" y="2899050"/>
            <a:ext cx="1" cy="249016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72" name="Shape 3472"/>
          <p:cNvSpPr/>
          <p:nvPr/>
        </p:nvSpPr>
        <p:spPr>
          <a:xfrm flipH="1">
            <a:off x="5548607" y="1766774"/>
            <a:ext cx="616148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73" name="Shape 3473"/>
          <p:cNvSpPr/>
          <p:nvPr/>
        </p:nvSpPr>
        <p:spPr>
          <a:xfrm>
            <a:off x="6152054" y="1767500"/>
            <a:ext cx="1" cy="1387785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74" name="Shape 3474"/>
          <p:cNvSpPr/>
          <p:nvPr/>
        </p:nvSpPr>
        <p:spPr>
          <a:xfrm flipH="1">
            <a:off x="5446245" y="3139889"/>
            <a:ext cx="699793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75" name="Shape 3475"/>
          <p:cNvSpPr/>
          <p:nvPr/>
        </p:nvSpPr>
        <p:spPr>
          <a:xfrm>
            <a:off x="5026653" y="2605084"/>
            <a:ext cx="843231" cy="292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ALU</a:t>
            </a:r>
          </a:p>
        </p:txBody>
      </p:sp>
      <p:grpSp>
        <p:nvGrpSpPr>
          <p:cNvPr id="3480" name="Group 3480"/>
          <p:cNvGrpSpPr/>
          <p:nvPr/>
        </p:nvGrpSpPr>
        <p:grpSpPr>
          <a:xfrm>
            <a:off x="3917457" y="2599202"/>
            <a:ext cx="546565" cy="471235"/>
            <a:chOff x="0" y="0"/>
            <a:chExt cx="546564" cy="471233"/>
          </a:xfrm>
        </p:grpSpPr>
        <p:sp>
          <p:nvSpPr>
            <p:cNvPr id="3476" name="Shape 3476"/>
            <p:cNvSpPr/>
            <p:nvPr/>
          </p:nvSpPr>
          <p:spPr>
            <a:xfrm>
              <a:off x="39074" y="9824"/>
              <a:ext cx="507491" cy="21536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477" name="Shape 3477"/>
            <p:cNvSpPr/>
            <p:nvPr/>
          </p:nvSpPr>
          <p:spPr>
            <a:xfrm>
              <a:off x="34476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PSR</a:t>
              </a:r>
            </a:p>
          </p:txBody>
        </p:sp>
        <p:sp>
          <p:nvSpPr>
            <p:cNvPr id="3478" name="Shape 3478"/>
            <p:cNvSpPr/>
            <p:nvPr/>
          </p:nvSpPr>
          <p:spPr>
            <a:xfrm>
              <a:off x="157852" y="234358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C</a:t>
              </a:r>
            </a:p>
          </p:txBody>
        </p:sp>
        <p:sp>
          <p:nvSpPr>
            <p:cNvPr id="3479" name="Shape 3479"/>
            <p:cNvSpPr/>
            <p:nvPr/>
          </p:nvSpPr>
          <p:spPr>
            <a:xfrm>
              <a:off x="0" y="236220"/>
              <a:ext cx="224421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Z</a:t>
              </a:r>
            </a:p>
          </p:txBody>
        </p:sp>
      </p:grpSp>
      <p:sp>
        <p:nvSpPr>
          <p:cNvPr id="3481" name="Shape 3481"/>
          <p:cNvSpPr/>
          <p:nvPr/>
        </p:nvSpPr>
        <p:spPr>
          <a:xfrm>
            <a:off x="4474338" y="2725735"/>
            <a:ext cx="534114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484" name="Group 3484"/>
          <p:cNvGrpSpPr/>
          <p:nvPr/>
        </p:nvGrpSpPr>
        <p:grpSpPr>
          <a:xfrm>
            <a:off x="3621934" y="1826685"/>
            <a:ext cx="836881" cy="511551"/>
            <a:chOff x="0" y="0"/>
            <a:chExt cx="836879" cy="511549"/>
          </a:xfrm>
        </p:grpSpPr>
        <p:sp>
          <p:nvSpPr>
            <p:cNvPr id="3482" name="Shape 3482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483" name="Shape 3483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Steuer-werk</a:t>
              </a:r>
            </a:p>
          </p:txBody>
        </p:sp>
      </p:grpSp>
      <p:sp>
        <p:nvSpPr>
          <p:cNvPr id="3485" name="Shape 3485"/>
          <p:cNvSpPr/>
          <p:nvPr/>
        </p:nvSpPr>
        <p:spPr>
          <a:xfrm>
            <a:off x="4190739" y="2333903"/>
            <a:ext cx="1" cy="26963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86" name="Shape 3486"/>
          <p:cNvSpPr/>
          <p:nvPr/>
        </p:nvSpPr>
        <p:spPr>
          <a:xfrm flipV="1">
            <a:off x="4151151" y="1492979"/>
            <a:ext cx="1" cy="362998"/>
          </a:xfrm>
          <a:prstGeom prst="line">
            <a:avLst/>
          </a:prstGeom>
          <a:ln w="254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87" name="Shape 3487"/>
          <p:cNvSpPr/>
          <p:nvPr/>
        </p:nvSpPr>
        <p:spPr>
          <a:xfrm>
            <a:off x="3020850" y="1541138"/>
            <a:ext cx="1" cy="389805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88" name="Shape 3488"/>
          <p:cNvSpPr/>
          <p:nvPr/>
        </p:nvSpPr>
        <p:spPr>
          <a:xfrm>
            <a:off x="3020850" y="1947894"/>
            <a:ext cx="576050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89" name="Shape 3489"/>
          <p:cNvSpPr/>
          <p:nvPr/>
        </p:nvSpPr>
        <p:spPr>
          <a:xfrm>
            <a:off x="7149200" y="1520701"/>
            <a:ext cx="670835" cy="3514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Steuer-werk</a:t>
            </a:r>
          </a:p>
        </p:txBody>
      </p:sp>
      <p:sp>
        <p:nvSpPr>
          <p:cNvPr id="3490" name="Shape 3490"/>
          <p:cNvSpPr/>
          <p:nvPr/>
        </p:nvSpPr>
        <p:spPr>
          <a:xfrm>
            <a:off x="2280856" y="1632472"/>
            <a:ext cx="718510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increment</a:t>
            </a:r>
            <a:endParaRPr i="1" sz="1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/load</a:t>
            </a:r>
          </a:p>
        </p:txBody>
      </p:sp>
      <p:sp>
        <p:nvSpPr>
          <p:cNvPr id="3491" name="Shape 3491"/>
          <p:cNvSpPr/>
          <p:nvPr/>
        </p:nvSpPr>
        <p:spPr>
          <a:xfrm>
            <a:off x="4456927" y="1959519"/>
            <a:ext cx="374043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92" name="Shape 3492"/>
          <p:cNvSpPr/>
          <p:nvPr/>
        </p:nvSpPr>
        <p:spPr>
          <a:xfrm>
            <a:off x="4833736" y="1822260"/>
            <a:ext cx="1" cy="116632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93" name="Shape 3493"/>
          <p:cNvSpPr/>
          <p:nvPr/>
        </p:nvSpPr>
        <p:spPr>
          <a:xfrm>
            <a:off x="3914591" y="1505679"/>
            <a:ext cx="1" cy="341616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500" name="Group 3500"/>
          <p:cNvGrpSpPr/>
          <p:nvPr/>
        </p:nvGrpSpPr>
        <p:grpSpPr>
          <a:xfrm>
            <a:off x="6918442" y="2256425"/>
            <a:ext cx="1710244" cy="887820"/>
            <a:chOff x="0" y="0"/>
            <a:chExt cx="1710242" cy="887819"/>
          </a:xfrm>
        </p:grpSpPr>
        <p:sp>
          <p:nvSpPr>
            <p:cNvPr id="3494" name="Shape 3494"/>
            <p:cNvSpPr/>
            <p:nvPr/>
          </p:nvSpPr>
          <p:spPr>
            <a:xfrm>
              <a:off x="0" y="0"/>
              <a:ext cx="1710243" cy="88782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495" name="Shape 3495"/>
            <p:cNvSpPr/>
            <p:nvPr/>
          </p:nvSpPr>
          <p:spPr>
            <a:xfrm flipH="1" flipV="1">
              <a:off x="126027" y="561353"/>
              <a:ext cx="5341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496" name="Shape 3496"/>
            <p:cNvSpPr/>
            <p:nvPr/>
          </p:nvSpPr>
          <p:spPr>
            <a:xfrm flipH="1" flipV="1">
              <a:off x="126027" y="335984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497" name="Shape 3497"/>
            <p:cNvSpPr/>
            <p:nvPr/>
          </p:nvSpPr>
          <p:spPr>
            <a:xfrm flipH="1" flipV="1">
              <a:off x="126027" y="148996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498" name="Shape 3498"/>
            <p:cNvSpPr/>
            <p:nvPr/>
          </p:nvSpPr>
          <p:spPr>
            <a:xfrm>
              <a:off x="733821" y="27255"/>
              <a:ext cx="970956" cy="83416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Programmcode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Steuersignale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</a:p>
          </p:txBody>
        </p:sp>
        <p:sp>
          <p:nvSpPr>
            <p:cNvPr id="3499" name="Shape 3499"/>
            <p:cNvSpPr/>
            <p:nvPr/>
          </p:nvSpPr>
          <p:spPr>
            <a:xfrm flipH="1" flipV="1">
              <a:off x="142533" y="761493"/>
              <a:ext cx="53411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501" name="Shape 3501"/>
          <p:cNvSpPr/>
          <p:nvPr/>
        </p:nvSpPr>
        <p:spPr>
          <a:xfrm flipH="1">
            <a:off x="7779478" y="1662332"/>
            <a:ext cx="224422" cy="1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02" name="Shape 3502"/>
          <p:cNvSpPr/>
          <p:nvPr/>
        </p:nvSpPr>
        <p:spPr>
          <a:xfrm flipV="1">
            <a:off x="4478739" y="1433841"/>
            <a:ext cx="571238" cy="1"/>
          </a:xfrm>
          <a:prstGeom prst="line">
            <a:avLst/>
          </a:prstGeom>
          <a:ln w="25400">
            <a:solidFill>
              <a:srgbClr val="00882B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03" name="Shape 3503"/>
          <p:cNvSpPr/>
          <p:nvPr/>
        </p:nvSpPr>
        <p:spPr>
          <a:xfrm>
            <a:off x="4364828" y="1209725"/>
            <a:ext cx="513785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K</a:t>
            </a:r>
          </a:p>
        </p:txBody>
      </p:sp>
      <p:sp>
        <p:nvSpPr>
          <p:cNvPr id="3504" name="Shape 3504"/>
          <p:cNvSpPr/>
          <p:nvPr/>
        </p:nvSpPr>
        <p:spPr>
          <a:xfrm>
            <a:off x="5816821" y="1294445"/>
            <a:ext cx="1" cy="339179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10" name="Shape 3510"/>
          <p:cNvSpPr/>
          <p:nvPr/>
        </p:nvSpPr>
        <p:spPr>
          <a:xfrm>
            <a:off x="5801526" y="1608544"/>
            <a:ext cx="115380" cy="285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38" h="21600" fill="norm" stroke="1" extrusionOk="0">
                <a:moveTo>
                  <a:pt x="0" y="0"/>
                </a:moveTo>
                <a:cubicBezTo>
                  <a:pt x="20608" y="5596"/>
                  <a:pt x="21600" y="12796"/>
                  <a:pt x="2977" y="21600"/>
                </a:cubicBezTo>
              </a:path>
            </a:pathLst>
          </a:cu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3506" name="Shape 3506"/>
          <p:cNvSpPr/>
          <p:nvPr/>
        </p:nvSpPr>
        <p:spPr>
          <a:xfrm flipV="1">
            <a:off x="5022386" y="2285839"/>
            <a:ext cx="1" cy="269632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07" name="Shape 3507"/>
          <p:cNvSpPr/>
          <p:nvPr/>
        </p:nvSpPr>
        <p:spPr>
          <a:xfrm>
            <a:off x="4462639" y="2279677"/>
            <a:ext cx="563603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08" name="Shape 3508"/>
          <p:cNvSpPr/>
          <p:nvPr/>
        </p:nvSpPr>
        <p:spPr>
          <a:xfrm>
            <a:off x="950798" y="4815840"/>
            <a:ext cx="2521274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52627">
              <a:defRPr sz="1782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782"/>
              <a:t>Speicheroperationen (2)</a:t>
            </a:r>
          </a:p>
        </p:txBody>
      </p:sp>
      <p:sp>
        <p:nvSpPr>
          <p:cNvPr id="3509" name="Shape 3509"/>
          <p:cNvSpPr/>
          <p:nvPr/>
        </p:nvSpPr>
        <p:spPr>
          <a:xfrm>
            <a:off x="1058469" y="2187322"/>
            <a:ext cx="1008749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434340">
              <a:defRPr sz="1800"/>
            </a:pPr>
            <a:r>
              <a:rPr sz="1710">
                <a:latin typeface="Arial"/>
                <a:ea typeface="Arial"/>
                <a:cs typeface="Arial"/>
                <a:sym typeface="Arial"/>
              </a:rPr>
              <a:t>Takt 1</a:t>
            </a:r>
            <a:endParaRPr sz="1710">
              <a:latin typeface="Arial"/>
              <a:ea typeface="Arial"/>
              <a:cs typeface="Arial"/>
              <a:sym typeface="Arial"/>
            </a:endParaRPr>
          </a:p>
          <a:p>
            <a:pPr lvl="0" defTabSz="434340">
              <a:defRPr sz="1800"/>
            </a:pPr>
            <a:r>
              <a:rPr sz="1710">
                <a:latin typeface="Arial"/>
                <a:ea typeface="Arial"/>
                <a:cs typeface="Arial"/>
                <a:sym typeface="Arial"/>
              </a:rPr>
              <a:t>ld Addr</a:t>
            </a:r>
          </a:p>
        </p:txBody>
      </p:sp>
    </p:spTree>
  </p:cSld>
  <p:clrMapOvr>
    <a:masterClrMapping/>
  </p:clrMapOvr>
  <p:transition spd="med" advClick="1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" name="Shape 3512"/>
          <p:cNvSpPr/>
          <p:nvPr/>
        </p:nvSpPr>
        <p:spPr>
          <a:xfrm>
            <a:off x="1072356" y="428788"/>
            <a:ext cx="7834501" cy="2915050"/>
          </a:xfrm>
          <a:prstGeom prst="rect">
            <a:avLst/>
          </a:prstGeom>
          <a:solidFill>
            <a:srgbClr val="DCDEE0"/>
          </a:solidFill>
          <a:ln w="12700">
            <a:solidFill>
              <a:srgbClr val="006D8F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513" name="Shape 3513"/>
          <p:cNvSpPr/>
          <p:nvPr/>
        </p:nvSpPr>
        <p:spPr>
          <a:xfrm>
            <a:off x="1010916" y="2759543"/>
            <a:ext cx="19304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i="1" sz="18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>
                <a:solidFill>
                  <a:srgbClr val="004D65"/>
                </a:solidFill>
              </a:rPr>
              <a:t>Mikrocontroller</a:t>
            </a:r>
          </a:p>
        </p:txBody>
      </p:sp>
      <p:sp>
        <p:nvSpPr>
          <p:cNvPr id="3514" name="Shape 3514"/>
          <p:cNvSpPr/>
          <p:nvPr/>
        </p:nvSpPr>
        <p:spPr>
          <a:xfrm>
            <a:off x="4156123" y="1517096"/>
            <a:ext cx="616147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Opcode</a:t>
            </a:r>
          </a:p>
        </p:txBody>
      </p:sp>
      <p:sp>
        <p:nvSpPr>
          <p:cNvPr id="3515" name="Shape 3515"/>
          <p:cNvSpPr/>
          <p:nvPr/>
        </p:nvSpPr>
        <p:spPr>
          <a:xfrm>
            <a:off x="2024414" y="1410205"/>
            <a:ext cx="374043" cy="1"/>
          </a:xfrm>
          <a:prstGeom prst="line">
            <a:avLst/>
          </a:prstGeom>
          <a:ln w="25400">
            <a:solidFill>
              <a:srgbClr val="00882B">
                <a:alpha val="30000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16" name="Shape 3516"/>
          <p:cNvSpPr/>
          <p:nvPr/>
        </p:nvSpPr>
        <p:spPr>
          <a:xfrm flipV="1">
            <a:off x="2020266" y="824175"/>
            <a:ext cx="1588256" cy="1"/>
          </a:xfrm>
          <a:prstGeom prst="line">
            <a:avLst/>
          </a:prstGeom>
          <a:ln w="25400">
            <a:solidFill>
              <a:srgbClr val="00882B">
                <a:alpha val="30086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17" name="Shape 3517"/>
          <p:cNvSpPr/>
          <p:nvPr/>
        </p:nvSpPr>
        <p:spPr>
          <a:xfrm>
            <a:off x="8021199" y="592960"/>
            <a:ext cx="834072" cy="1375085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518" name="Shape 3518"/>
          <p:cNvSpPr/>
          <p:nvPr/>
        </p:nvSpPr>
        <p:spPr>
          <a:xfrm>
            <a:off x="8093812" y="1494657"/>
            <a:ext cx="688847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443484">
              <a:defRPr sz="1800"/>
            </a:pPr>
            <a:r>
              <a:rPr sz="1358"/>
              <a:t>Daten-</a:t>
            </a:r>
            <a:endParaRPr sz="1358"/>
          </a:p>
          <a:p>
            <a:pPr lvl="0" defTabSz="443484">
              <a:defRPr sz="1800"/>
            </a:pPr>
            <a:r>
              <a:rPr sz="1358"/>
              <a:t>speicher</a:t>
            </a:r>
          </a:p>
        </p:txBody>
      </p:sp>
      <p:grpSp>
        <p:nvGrpSpPr>
          <p:cNvPr id="3521" name="Group 3521"/>
          <p:cNvGrpSpPr/>
          <p:nvPr/>
        </p:nvGrpSpPr>
        <p:grpSpPr>
          <a:xfrm>
            <a:off x="2280203" y="1282885"/>
            <a:ext cx="817763" cy="247651"/>
            <a:chOff x="0" y="0"/>
            <a:chExt cx="817761" cy="247650"/>
          </a:xfrm>
        </p:grpSpPr>
        <p:sp>
          <p:nvSpPr>
            <p:cNvPr id="3519" name="Shape 3519"/>
            <p:cNvSpPr/>
            <p:nvPr/>
          </p:nvSpPr>
          <p:spPr>
            <a:xfrm>
              <a:off x="4845" y="10353"/>
              <a:ext cx="812917" cy="22694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20" name="Shape 3520"/>
            <p:cNvSpPr/>
            <p:nvPr/>
          </p:nvSpPr>
          <p:spPr>
            <a:xfrm>
              <a:off x="0" y="0"/>
              <a:ext cx="799855" cy="247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438911">
                <a:defRPr sz="1248"/>
              </a:lvl1pPr>
            </a:lstStyle>
            <a:p>
              <a:pPr lvl="0">
                <a:defRPr sz="1800"/>
              </a:pPr>
              <a:r>
                <a:rPr sz="1248"/>
                <a:t>PC</a:t>
              </a:r>
            </a:p>
          </p:txBody>
        </p:sp>
      </p:grpSp>
      <p:grpSp>
        <p:nvGrpSpPr>
          <p:cNvPr id="3526" name="Group 3526"/>
          <p:cNvGrpSpPr/>
          <p:nvPr/>
        </p:nvGrpSpPr>
        <p:grpSpPr>
          <a:xfrm>
            <a:off x="1162911" y="595343"/>
            <a:ext cx="843231" cy="1375085"/>
            <a:chOff x="0" y="0"/>
            <a:chExt cx="843229" cy="1375084"/>
          </a:xfrm>
        </p:grpSpPr>
        <p:sp>
          <p:nvSpPr>
            <p:cNvPr id="3522" name="Shape 3522"/>
            <p:cNvSpPr/>
            <p:nvPr/>
          </p:nvSpPr>
          <p:spPr>
            <a:xfrm>
              <a:off x="4579" y="0"/>
              <a:ext cx="834072" cy="137508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23" name="Shape 3523"/>
            <p:cNvSpPr/>
            <p:nvPr/>
          </p:nvSpPr>
          <p:spPr>
            <a:xfrm>
              <a:off x="0" y="883432"/>
              <a:ext cx="843230" cy="48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/>
            <a:p>
              <a:pPr lvl="0" defTabSz="429768">
                <a:defRPr sz="1800"/>
              </a:pPr>
              <a:r>
                <a:rPr sz="1316"/>
                <a:t>Programm-</a:t>
              </a:r>
              <a:endParaRPr sz="1316"/>
            </a:p>
            <a:p>
              <a:pPr lvl="0" defTabSz="429768">
                <a:defRPr sz="1800"/>
              </a:pPr>
              <a:r>
                <a:rPr sz="1316"/>
                <a:t>speicher</a:t>
              </a:r>
            </a:p>
          </p:txBody>
        </p:sp>
        <p:sp>
          <p:nvSpPr>
            <p:cNvPr id="3524" name="Shape 3524"/>
            <p:cNvSpPr/>
            <p:nvPr/>
          </p:nvSpPr>
          <p:spPr>
            <a:xfrm>
              <a:off x="543998" y="639311"/>
              <a:ext cx="22442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A</a:t>
              </a:r>
            </a:p>
          </p:txBody>
        </p:sp>
        <p:sp>
          <p:nvSpPr>
            <p:cNvPr id="3525" name="Shape 3525"/>
            <p:cNvSpPr/>
            <p:nvPr/>
          </p:nvSpPr>
          <p:spPr>
            <a:xfrm>
              <a:off x="469187" y="85165"/>
              <a:ext cx="37404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300"/>
              </a:lvl1pPr>
            </a:lstStyle>
            <a:p>
              <a:pPr lvl="0">
                <a:defRPr sz="1800"/>
              </a:pPr>
              <a:r>
                <a:rPr sz="1300"/>
                <a:t>DO</a:t>
              </a:r>
            </a:p>
          </p:txBody>
        </p:sp>
      </p:grpSp>
      <p:sp>
        <p:nvSpPr>
          <p:cNvPr id="3527" name="Shape 3527"/>
          <p:cNvSpPr/>
          <p:nvPr/>
        </p:nvSpPr>
        <p:spPr>
          <a:xfrm>
            <a:off x="3628997" y="600093"/>
            <a:ext cx="834072" cy="887821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528" name="Shape 3528"/>
          <p:cNvSpPr/>
          <p:nvPr/>
        </p:nvSpPr>
        <p:spPr>
          <a:xfrm>
            <a:off x="3615584" y="834218"/>
            <a:ext cx="843231" cy="47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443484">
              <a:defRPr sz="1358"/>
            </a:lvl1pPr>
          </a:lstStyle>
          <a:p>
            <a:pPr lvl="0">
              <a:defRPr sz="1800"/>
            </a:pPr>
            <a:r>
              <a:rPr sz="1358"/>
              <a:t>IR &amp; Dekoder</a:t>
            </a:r>
          </a:p>
        </p:txBody>
      </p:sp>
      <p:sp>
        <p:nvSpPr>
          <p:cNvPr id="3529" name="Shape 3529"/>
          <p:cNvSpPr/>
          <p:nvPr/>
        </p:nvSpPr>
        <p:spPr>
          <a:xfrm>
            <a:off x="5049787" y="1003086"/>
            <a:ext cx="501085" cy="965042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530" name="Shape 3530"/>
          <p:cNvSpPr/>
          <p:nvPr/>
        </p:nvSpPr>
        <p:spPr>
          <a:xfrm rot="16200000">
            <a:off x="4852369" y="1211394"/>
            <a:ext cx="843231" cy="4448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Akku</a:t>
            </a:r>
          </a:p>
        </p:txBody>
      </p:sp>
      <p:sp>
        <p:nvSpPr>
          <p:cNvPr id="3531" name="Shape 3531"/>
          <p:cNvSpPr/>
          <p:nvPr/>
        </p:nvSpPr>
        <p:spPr>
          <a:xfrm flipH="1" flipV="1">
            <a:off x="4480369" y="812615"/>
            <a:ext cx="3523531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32" name="Shape 3532"/>
          <p:cNvSpPr/>
          <p:nvPr/>
        </p:nvSpPr>
        <p:spPr>
          <a:xfrm>
            <a:off x="8048855" y="937960"/>
            <a:ext cx="2794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DI</a:t>
            </a:r>
          </a:p>
        </p:txBody>
      </p:sp>
      <p:sp>
        <p:nvSpPr>
          <p:cNvPr id="3533" name="Shape 3533"/>
          <p:cNvSpPr/>
          <p:nvPr/>
        </p:nvSpPr>
        <p:spPr>
          <a:xfrm>
            <a:off x="8001534" y="1159050"/>
            <a:ext cx="374044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DO</a:t>
            </a:r>
          </a:p>
        </p:txBody>
      </p:sp>
      <p:sp>
        <p:nvSpPr>
          <p:cNvPr id="3534" name="Shape 3534"/>
          <p:cNvSpPr/>
          <p:nvPr/>
        </p:nvSpPr>
        <p:spPr>
          <a:xfrm>
            <a:off x="8028461" y="644660"/>
            <a:ext cx="224422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300"/>
            </a:lvl1pPr>
          </a:lstStyle>
          <a:p>
            <a:pPr lvl="0">
              <a:defRPr sz="1800"/>
            </a:pPr>
            <a:r>
              <a:rPr sz="1300"/>
              <a:t>A</a:t>
            </a:r>
          </a:p>
        </p:txBody>
      </p:sp>
      <p:sp>
        <p:nvSpPr>
          <p:cNvPr id="3535" name="Shape 3535"/>
          <p:cNvSpPr/>
          <p:nvPr/>
        </p:nvSpPr>
        <p:spPr>
          <a:xfrm>
            <a:off x="5581783" y="1084010"/>
            <a:ext cx="2442511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36" name="Shape 3536"/>
          <p:cNvSpPr/>
          <p:nvPr/>
        </p:nvSpPr>
        <p:spPr>
          <a:xfrm flipH="1" flipV="1">
            <a:off x="5585054" y="1286021"/>
            <a:ext cx="2417993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37" name="Shape 3537"/>
          <p:cNvSpPr/>
          <p:nvPr/>
        </p:nvSpPr>
        <p:spPr>
          <a:xfrm>
            <a:off x="3109292" y="1406710"/>
            <a:ext cx="520191" cy="1"/>
          </a:xfrm>
          <a:prstGeom prst="line">
            <a:avLst/>
          </a:prstGeom>
          <a:ln w="25400">
            <a:solidFill>
              <a:srgbClr val="00882B"/>
            </a:solidFill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38" name="Shape 3538"/>
          <p:cNvSpPr/>
          <p:nvPr/>
        </p:nvSpPr>
        <p:spPr>
          <a:xfrm>
            <a:off x="4907994" y="2550651"/>
            <a:ext cx="1079621" cy="3502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682" y="155"/>
                </a:lnTo>
                <a:lnTo>
                  <a:pt x="10423" y="5841"/>
                </a:lnTo>
                <a:lnTo>
                  <a:pt x="11331" y="87"/>
                </a:lnTo>
                <a:lnTo>
                  <a:pt x="21600" y="48"/>
                </a:lnTo>
                <a:lnTo>
                  <a:pt x="16039" y="21600"/>
                </a:lnTo>
                <a:lnTo>
                  <a:pt x="4899" y="2154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/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539" name="Shape 3539"/>
          <p:cNvSpPr/>
          <p:nvPr/>
        </p:nvSpPr>
        <p:spPr>
          <a:xfrm>
            <a:off x="5828155" y="1885668"/>
            <a:ext cx="1" cy="645049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40" name="Shape 3540"/>
          <p:cNvSpPr/>
          <p:nvPr/>
        </p:nvSpPr>
        <p:spPr>
          <a:xfrm>
            <a:off x="5234889" y="1969365"/>
            <a:ext cx="1" cy="58420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41" name="Shape 3541"/>
          <p:cNvSpPr/>
          <p:nvPr/>
        </p:nvSpPr>
        <p:spPr>
          <a:xfrm flipH="1">
            <a:off x="4829816" y="1804444"/>
            <a:ext cx="224421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42" name="Shape 3542"/>
          <p:cNvSpPr/>
          <p:nvPr/>
        </p:nvSpPr>
        <p:spPr>
          <a:xfrm>
            <a:off x="5448268" y="2899050"/>
            <a:ext cx="1" cy="249016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43" name="Shape 3543"/>
          <p:cNvSpPr/>
          <p:nvPr/>
        </p:nvSpPr>
        <p:spPr>
          <a:xfrm flipH="1">
            <a:off x="5548607" y="1766774"/>
            <a:ext cx="616148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44" name="Shape 3544"/>
          <p:cNvSpPr/>
          <p:nvPr/>
        </p:nvSpPr>
        <p:spPr>
          <a:xfrm>
            <a:off x="6152054" y="1767500"/>
            <a:ext cx="1" cy="1387785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45" name="Shape 3545"/>
          <p:cNvSpPr/>
          <p:nvPr/>
        </p:nvSpPr>
        <p:spPr>
          <a:xfrm flipH="1">
            <a:off x="5446245" y="3139889"/>
            <a:ext cx="699793" cy="1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46" name="Shape 3546"/>
          <p:cNvSpPr/>
          <p:nvPr/>
        </p:nvSpPr>
        <p:spPr>
          <a:xfrm>
            <a:off x="5026653" y="2605084"/>
            <a:ext cx="843231" cy="292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ALU</a:t>
            </a:r>
          </a:p>
        </p:txBody>
      </p:sp>
      <p:grpSp>
        <p:nvGrpSpPr>
          <p:cNvPr id="3551" name="Group 3551"/>
          <p:cNvGrpSpPr/>
          <p:nvPr/>
        </p:nvGrpSpPr>
        <p:grpSpPr>
          <a:xfrm>
            <a:off x="3917457" y="2599202"/>
            <a:ext cx="546565" cy="471235"/>
            <a:chOff x="0" y="0"/>
            <a:chExt cx="546564" cy="471233"/>
          </a:xfrm>
        </p:grpSpPr>
        <p:sp>
          <p:nvSpPr>
            <p:cNvPr id="3547" name="Shape 3547"/>
            <p:cNvSpPr/>
            <p:nvPr/>
          </p:nvSpPr>
          <p:spPr>
            <a:xfrm>
              <a:off x="39074" y="9824"/>
              <a:ext cx="507491" cy="215365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48" name="Shape 3548"/>
            <p:cNvSpPr/>
            <p:nvPr/>
          </p:nvSpPr>
          <p:spPr>
            <a:xfrm>
              <a:off x="34476" y="0"/>
              <a:ext cx="471174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PSR</a:t>
              </a:r>
            </a:p>
          </p:txBody>
        </p:sp>
        <p:sp>
          <p:nvSpPr>
            <p:cNvPr id="3549" name="Shape 3549"/>
            <p:cNvSpPr/>
            <p:nvPr/>
          </p:nvSpPr>
          <p:spPr>
            <a:xfrm>
              <a:off x="157852" y="234358"/>
              <a:ext cx="224421" cy="2350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C</a:t>
              </a:r>
            </a:p>
          </p:txBody>
        </p:sp>
        <p:sp>
          <p:nvSpPr>
            <p:cNvPr id="3550" name="Shape 3550"/>
            <p:cNvSpPr/>
            <p:nvPr/>
          </p:nvSpPr>
          <p:spPr>
            <a:xfrm>
              <a:off x="0" y="236220"/>
              <a:ext cx="224421" cy="2350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rmAutofit fontScale="100000" lnSpcReduction="0"/>
            </a:bodyPr>
            <a:lstStyle>
              <a:lvl1pPr defTabSz="397763">
                <a:defRPr sz="1131"/>
              </a:lvl1pPr>
            </a:lstStyle>
            <a:p>
              <a:pPr lvl="0">
                <a:defRPr sz="1800"/>
              </a:pPr>
              <a:r>
                <a:rPr sz="1131"/>
                <a:t>Z</a:t>
              </a:r>
            </a:p>
          </p:txBody>
        </p:sp>
      </p:grpSp>
      <p:sp>
        <p:nvSpPr>
          <p:cNvPr id="3552" name="Shape 3552"/>
          <p:cNvSpPr/>
          <p:nvPr/>
        </p:nvSpPr>
        <p:spPr>
          <a:xfrm>
            <a:off x="4474338" y="2725735"/>
            <a:ext cx="534114" cy="1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555" name="Group 3555"/>
          <p:cNvGrpSpPr/>
          <p:nvPr/>
        </p:nvGrpSpPr>
        <p:grpSpPr>
          <a:xfrm>
            <a:off x="3621934" y="1826685"/>
            <a:ext cx="836881" cy="511551"/>
            <a:chOff x="0" y="0"/>
            <a:chExt cx="836879" cy="511549"/>
          </a:xfrm>
        </p:grpSpPr>
        <p:sp>
          <p:nvSpPr>
            <p:cNvPr id="3553" name="Shape 3553"/>
            <p:cNvSpPr/>
            <p:nvPr/>
          </p:nvSpPr>
          <p:spPr>
            <a:xfrm>
              <a:off x="0" y="16249"/>
              <a:ext cx="830530" cy="4953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54" name="Shape 3554"/>
            <p:cNvSpPr/>
            <p:nvPr/>
          </p:nvSpPr>
          <p:spPr>
            <a:xfrm>
              <a:off x="6148" y="-1"/>
              <a:ext cx="830732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1400"/>
              </a:lvl1pPr>
            </a:lstStyle>
            <a:p>
              <a:pPr lvl="0">
                <a:defRPr sz="1800"/>
              </a:pPr>
              <a:r>
                <a:rPr sz="1400"/>
                <a:t>Steuer-werk</a:t>
              </a:r>
            </a:p>
          </p:txBody>
        </p:sp>
      </p:grpSp>
      <p:sp>
        <p:nvSpPr>
          <p:cNvPr id="3556" name="Shape 3556"/>
          <p:cNvSpPr/>
          <p:nvPr/>
        </p:nvSpPr>
        <p:spPr>
          <a:xfrm>
            <a:off x="4190739" y="2333903"/>
            <a:ext cx="1" cy="269632"/>
          </a:xfrm>
          <a:prstGeom prst="line">
            <a:avLst/>
          </a:prstGeom>
          <a:ln w="127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57" name="Shape 3557"/>
          <p:cNvSpPr/>
          <p:nvPr/>
        </p:nvSpPr>
        <p:spPr>
          <a:xfrm flipV="1">
            <a:off x="4151151" y="1492979"/>
            <a:ext cx="1" cy="362998"/>
          </a:xfrm>
          <a:prstGeom prst="line">
            <a:avLst/>
          </a:prstGeom>
          <a:ln w="25400">
            <a:solidFill>
              <a:srgbClr val="00882B"/>
            </a:solidFill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58" name="Shape 3558"/>
          <p:cNvSpPr/>
          <p:nvPr/>
        </p:nvSpPr>
        <p:spPr>
          <a:xfrm>
            <a:off x="3020850" y="1541138"/>
            <a:ext cx="1" cy="389805"/>
          </a:xfrm>
          <a:prstGeom prst="line">
            <a:avLst/>
          </a:prstGeom>
          <a:ln w="12700">
            <a:solidFill>
              <a:srgbClr val="C82506"/>
            </a:solidFill>
            <a:miter lim="400000"/>
            <a:headEnd type="stealth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59" name="Shape 3559"/>
          <p:cNvSpPr/>
          <p:nvPr/>
        </p:nvSpPr>
        <p:spPr>
          <a:xfrm>
            <a:off x="3020850" y="1947894"/>
            <a:ext cx="576050" cy="1"/>
          </a:xfrm>
          <a:prstGeom prst="line">
            <a:avLst/>
          </a:prstGeom>
          <a:ln w="12700">
            <a:solidFill>
              <a:srgbClr val="C82506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60" name="Shape 3560"/>
          <p:cNvSpPr/>
          <p:nvPr/>
        </p:nvSpPr>
        <p:spPr>
          <a:xfrm>
            <a:off x="7149200" y="1520701"/>
            <a:ext cx="670835" cy="351447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Steuer-werk</a:t>
            </a:r>
          </a:p>
        </p:txBody>
      </p:sp>
      <p:sp>
        <p:nvSpPr>
          <p:cNvPr id="3561" name="Shape 3561"/>
          <p:cNvSpPr/>
          <p:nvPr/>
        </p:nvSpPr>
        <p:spPr>
          <a:xfrm>
            <a:off x="2280856" y="1632472"/>
            <a:ext cx="718510" cy="3514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increment</a:t>
            </a:r>
            <a:endParaRPr i="1" sz="100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lvl="0" algn="r" defTabSz="1016000">
              <a:buClr>
                <a:srgbClr val="000000"/>
              </a:buClr>
              <a:defRPr sz="1800"/>
            </a:pPr>
            <a:r>
              <a: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/load</a:t>
            </a:r>
          </a:p>
        </p:txBody>
      </p:sp>
      <p:sp>
        <p:nvSpPr>
          <p:cNvPr id="3562" name="Shape 3562"/>
          <p:cNvSpPr/>
          <p:nvPr/>
        </p:nvSpPr>
        <p:spPr>
          <a:xfrm>
            <a:off x="4456927" y="1959519"/>
            <a:ext cx="374043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63" name="Shape 3563"/>
          <p:cNvSpPr/>
          <p:nvPr/>
        </p:nvSpPr>
        <p:spPr>
          <a:xfrm>
            <a:off x="4833736" y="1822260"/>
            <a:ext cx="1" cy="116632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64" name="Shape 3564"/>
          <p:cNvSpPr/>
          <p:nvPr/>
        </p:nvSpPr>
        <p:spPr>
          <a:xfrm>
            <a:off x="3914591" y="1505679"/>
            <a:ext cx="1" cy="341616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3571" name="Group 3571"/>
          <p:cNvGrpSpPr/>
          <p:nvPr/>
        </p:nvGrpSpPr>
        <p:grpSpPr>
          <a:xfrm>
            <a:off x="6918442" y="2256425"/>
            <a:ext cx="1710244" cy="887820"/>
            <a:chOff x="0" y="0"/>
            <a:chExt cx="1710242" cy="887819"/>
          </a:xfrm>
        </p:grpSpPr>
        <p:sp>
          <p:nvSpPr>
            <p:cNvPr id="3565" name="Shape 3565"/>
            <p:cNvSpPr/>
            <p:nvPr/>
          </p:nvSpPr>
          <p:spPr>
            <a:xfrm>
              <a:off x="0" y="0"/>
              <a:ext cx="1710243" cy="88782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3566" name="Shape 3566"/>
            <p:cNvSpPr/>
            <p:nvPr/>
          </p:nvSpPr>
          <p:spPr>
            <a:xfrm flipH="1" flipV="1">
              <a:off x="126027" y="561353"/>
              <a:ext cx="53411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ysDot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567" name="Shape 3567"/>
            <p:cNvSpPr/>
            <p:nvPr/>
          </p:nvSpPr>
          <p:spPr>
            <a:xfrm flipH="1" flipV="1">
              <a:off x="126027" y="335984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DE6A1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568" name="Shape 3568"/>
            <p:cNvSpPr/>
            <p:nvPr/>
          </p:nvSpPr>
          <p:spPr>
            <a:xfrm flipH="1" flipV="1">
              <a:off x="126027" y="148996"/>
              <a:ext cx="539566" cy="1"/>
            </a:xfrm>
            <a:prstGeom prst="line">
              <a:avLst/>
            </a:prstGeom>
            <a:noFill/>
            <a:ln w="25400" cap="flat">
              <a:solidFill>
                <a:srgbClr val="00882B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3569" name="Shape 3569"/>
            <p:cNvSpPr/>
            <p:nvPr/>
          </p:nvSpPr>
          <p:spPr>
            <a:xfrm>
              <a:off x="733821" y="27255"/>
              <a:ext cx="970956" cy="834164"/>
            </a:xfrm>
            <a:prstGeom prst="rect">
              <a:avLst/>
            </a:prstGeom>
            <a:noFill/>
            <a:ln w="9525" cap="flat">
              <a:noFill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spAutoFit/>
            </a:bodyPr>
            <a:lstStyle/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Programmcode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Steuersignale</a:t>
              </a:r>
              <a:endPara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endParaRPr>
            </a:p>
            <a:p>
              <a:pPr lvl="0" algn="l" defTabSz="1016000">
                <a:lnSpc>
                  <a:spcPct val="150000"/>
                </a:lnSpc>
                <a:buClr>
                  <a:srgbClr val="000000"/>
                </a:buClr>
                <a:defRPr sz="1800"/>
              </a:pPr>
              <a:r>
                <a:rPr i="1" sz="1000">
                  <a:uFill>
                    <a:solidFill/>
                  </a:uFill>
                  <a:latin typeface="Arial"/>
                  <a:ea typeface="Arial"/>
                  <a:cs typeface="Arial"/>
                  <a:sym typeface="Arial"/>
                </a:rPr>
                <a:t>Daten</a:t>
              </a:r>
            </a:p>
          </p:txBody>
        </p:sp>
        <p:sp>
          <p:nvSpPr>
            <p:cNvPr id="3570" name="Shape 3570"/>
            <p:cNvSpPr/>
            <p:nvPr/>
          </p:nvSpPr>
          <p:spPr>
            <a:xfrm flipH="1" flipV="1">
              <a:off x="142533" y="761493"/>
              <a:ext cx="53411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3572" name="Shape 3572"/>
          <p:cNvSpPr/>
          <p:nvPr/>
        </p:nvSpPr>
        <p:spPr>
          <a:xfrm flipH="1">
            <a:off x="7779478" y="1662332"/>
            <a:ext cx="224422" cy="1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73" name="Shape 3573"/>
          <p:cNvSpPr/>
          <p:nvPr/>
        </p:nvSpPr>
        <p:spPr>
          <a:xfrm flipV="1">
            <a:off x="4478739" y="1433841"/>
            <a:ext cx="571238" cy="1"/>
          </a:xfrm>
          <a:prstGeom prst="line">
            <a:avLst/>
          </a:prstGeom>
          <a:ln w="25400">
            <a:solidFill>
              <a:srgbClr val="00882B">
                <a:alpha val="30000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74" name="Shape 3574"/>
          <p:cNvSpPr/>
          <p:nvPr/>
        </p:nvSpPr>
        <p:spPr>
          <a:xfrm>
            <a:off x="4364828" y="1209725"/>
            <a:ext cx="513785" cy="211746"/>
          </a:xfrm>
          <a:prstGeom prst="rect">
            <a:avLst/>
          </a:prstGeom>
          <a:ln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defTabSz="1016000">
              <a:buClr>
                <a:srgbClr val="000000"/>
              </a:buClr>
              <a:defRPr i="1" sz="10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i="0" sz="1800">
                <a:uFillTx/>
              </a:defRPr>
            </a:pPr>
            <a:r>
              <a:rPr i="1" sz="1000">
                <a:uFill>
                  <a:solidFill/>
                </a:uFill>
              </a:rPr>
              <a:t>K</a:t>
            </a:r>
          </a:p>
        </p:txBody>
      </p:sp>
      <p:sp>
        <p:nvSpPr>
          <p:cNvPr id="3575" name="Shape 3575"/>
          <p:cNvSpPr/>
          <p:nvPr/>
        </p:nvSpPr>
        <p:spPr>
          <a:xfrm>
            <a:off x="5816821" y="1294445"/>
            <a:ext cx="1" cy="339179"/>
          </a:xfrm>
          <a:prstGeom prst="line">
            <a:avLst/>
          </a:pr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79" name="Shape 3579"/>
          <p:cNvSpPr/>
          <p:nvPr/>
        </p:nvSpPr>
        <p:spPr>
          <a:xfrm>
            <a:off x="5801526" y="1608544"/>
            <a:ext cx="115380" cy="285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38" h="21600" fill="norm" stroke="1" extrusionOk="0">
                <a:moveTo>
                  <a:pt x="0" y="0"/>
                </a:moveTo>
                <a:cubicBezTo>
                  <a:pt x="20608" y="5596"/>
                  <a:pt x="21600" y="12796"/>
                  <a:pt x="2977" y="21600"/>
                </a:cubicBezTo>
              </a:path>
            </a:pathLst>
          </a:custGeom>
          <a:ln w="25400">
            <a:solidFill>
              <a:srgbClr val="DE6A10">
                <a:alpha val="30000"/>
              </a:srgbClr>
            </a:solidFill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3577" name="Shape 3577"/>
          <p:cNvSpPr/>
          <p:nvPr/>
        </p:nvSpPr>
        <p:spPr>
          <a:xfrm flipV="1">
            <a:off x="5022386" y="2285839"/>
            <a:ext cx="1" cy="269632"/>
          </a:xfrm>
          <a:prstGeom prst="line">
            <a:avLst/>
          </a:prstGeom>
          <a:ln w="12700">
            <a:solidFill/>
            <a:prstDash val="sysDot"/>
            <a:miter lim="400000"/>
            <a:headEnd type="stealth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578" name="Shape 3578"/>
          <p:cNvSpPr/>
          <p:nvPr/>
        </p:nvSpPr>
        <p:spPr>
          <a:xfrm>
            <a:off x="4462639" y="2279677"/>
            <a:ext cx="563603" cy="1"/>
          </a:xfrm>
          <a:prstGeom prst="line">
            <a:avLst/>
          </a:prstGeom>
          <a:ln w="12700">
            <a:solidFill/>
            <a:prstDash val="sysDot"/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/>
          <p:nvPr/>
        </p:nvSpPr>
        <p:spPr>
          <a:xfrm>
            <a:off x="457888" y="597705"/>
            <a:ext cx="4682183" cy="2925868"/>
          </a:xfrm>
          <a:prstGeom prst="roundRect">
            <a:avLst>
              <a:gd name="adj" fmla="val 8998"/>
            </a:avLst>
          </a:prstGeom>
          <a:solidFill>
            <a:srgbClr val="F8FADB"/>
          </a:solidFill>
          <a:ln w="12700">
            <a:solidFill>
              <a:srgbClr val="7A7A7A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36" name="Shape 236"/>
          <p:cNvSpPr/>
          <p:nvPr/>
        </p:nvSpPr>
        <p:spPr>
          <a:xfrm>
            <a:off x="2877953" y="695650"/>
            <a:ext cx="2108201" cy="2718887"/>
          </a:xfrm>
          <a:prstGeom prst="rect">
            <a:avLst/>
          </a:prstGeom>
          <a:solidFill>
            <a:srgbClr val="FFFFFF"/>
          </a:solidFill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37" name="Shape 237"/>
          <p:cNvSpPr/>
          <p:nvPr/>
        </p:nvSpPr>
        <p:spPr>
          <a:xfrm flipH="1">
            <a:off x="3506879" y="2594132"/>
            <a:ext cx="1485824" cy="1"/>
          </a:xfrm>
          <a:prstGeom prst="line">
            <a:avLst/>
          </a:prstGeom>
          <a:ln w="25400">
            <a:solidFill>
              <a:srgbClr val="1A931F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8" name="Shape 238"/>
          <p:cNvSpPr/>
          <p:nvPr/>
        </p:nvSpPr>
        <p:spPr>
          <a:xfrm flipH="1">
            <a:off x="3490749" y="2124139"/>
            <a:ext cx="1485824" cy="1"/>
          </a:xfrm>
          <a:prstGeom prst="line">
            <a:avLst/>
          </a:prstGeom>
          <a:ln w="25400">
            <a:solidFill>
              <a:srgbClr val="1A931F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9" name="Shape 239"/>
          <p:cNvSpPr/>
          <p:nvPr/>
        </p:nvSpPr>
        <p:spPr>
          <a:xfrm>
            <a:off x="3241619" y="1827340"/>
            <a:ext cx="1" cy="279401"/>
          </a:xfrm>
          <a:prstGeom prst="line">
            <a:avLst/>
          </a:prstGeom>
          <a:ln w="25400">
            <a:solidFill>
              <a:srgbClr val="1A931F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0" name="Shape 240"/>
          <p:cNvSpPr/>
          <p:nvPr/>
        </p:nvSpPr>
        <p:spPr>
          <a:xfrm>
            <a:off x="2697404" y="7416800"/>
            <a:ext cx="581324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Sensor</a:t>
            </a:r>
          </a:p>
        </p:txBody>
      </p:sp>
      <p:sp>
        <p:nvSpPr>
          <p:cNvPr id="241" name="Shape 241"/>
          <p:cNvSpPr/>
          <p:nvPr/>
        </p:nvSpPr>
        <p:spPr>
          <a:xfrm>
            <a:off x="5372834" y="2860925"/>
            <a:ext cx="181743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2100"/>
            </a:lvl1pPr>
          </a:lstStyle>
          <a:p>
            <a:pPr lvl="0">
              <a:defRPr sz="1800"/>
            </a:pPr>
            <a:r>
              <a:rPr sz="2100"/>
              <a:t>SPI Schnittstelle</a:t>
            </a:r>
          </a:p>
        </p:txBody>
      </p:sp>
      <p:sp>
        <p:nvSpPr>
          <p:cNvPr id="242" name="Shape 242"/>
          <p:cNvSpPr/>
          <p:nvPr/>
        </p:nvSpPr>
        <p:spPr>
          <a:xfrm flipH="1" flipV="1">
            <a:off x="1874815" y="1336739"/>
            <a:ext cx="1004889" cy="6000"/>
          </a:xfrm>
          <a:prstGeom prst="line">
            <a:avLst/>
          </a:prstGeom>
          <a:ln w="25400">
            <a:solidFill/>
            <a:miter lim="400000"/>
            <a:headEnd type="stealth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3" name="Shape 243"/>
          <p:cNvSpPr/>
          <p:nvPr/>
        </p:nvSpPr>
        <p:spPr>
          <a:xfrm>
            <a:off x="5387061" y="2263932"/>
            <a:ext cx="1280456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Chip Select (CS)</a:t>
            </a:r>
          </a:p>
        </p:txBody>
      </p:sp>
      <p:sp>
        <p:nvSpPr>
          <p:cNvPr id="244" name="Shape 244"/>
          <p:cNvSpPr/>
          <p:nvPr/>
        </p:nvSpPr>
        <p:spPr>
          <a:xfrm flipH="1">
            <a:off x="4991134" y="1096767"/>
            <a:ext cx="2530038" cy="1"/>
          </a:xfrm>
          <a:prstGeom prst="line">
            <a:avLst/>
          </a:prstGeom>
          <a:ln w="25400">
            <a:solidFill/>
            <a:miter lim="400000"/>
            <a:headEnd type="stealth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5" name="Shape 245"/>
          <p:cNvSpPr/>
          <p:nvPr/>
        </p:nvSpPr>
        <p:spPr>
          <a:xfrm>
            <a:off x="5240811" y="738041"/>
            <a:ext cx="2087762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Master Out Slave In (MOSI)</a:t>
            </a:r>
          </a:p>
        </p:txBody>
      </p:sp>
      <p:sp>
        <p:nvSpPr>
          <p:cNvPr id="246" name="Shape 246"/>
          <p:cNvSpPr/>
          <p:nvPr/>
        </p:nvSpPr>
        <p:spPr>
          <a:xfrm flipH="1">
            <a:off x="4984402" y="2124139"/>
            <a:ext cx="2530038" cy="1"/>
          </a:xfrm>
          <a:prstGeom prst="line">
            <a:avLst/>
          </a:prstGeom>
          <a:ln w="25400">
            <a:solidFill/>
            <a:miter lim="400000"/>
            <a:headEnd type="stealth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7" name="Shape 247"/>
          <p:cNvSpPr/>
          <p:nvPr/>
        </p:nvSpPr>
        <p:spPr>
          <a:xfrm flipH="1">
            <a:off x="4983169" y="2593268"/>
            <a:ext cx="2530038" cy="1"/>
          </a:xfrm>
          <a:prstGeom prst="line">
            <a:avLst/>
          </a:prstGeom>
          <a:ln w="25400">
            <a:solidFill/>
            <a:miter lim="400000"/>
            <a:headEnd type="stealth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8" name="Shape 248"/>
          <p:cNvSpPr/>
          <p:nvPr/>
        </p:nvSpPr>
        <p:spPr>
          <a:xfrm>
            <a:off x="5386861" y="1799483"/>
            <a:ext cx="1356247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SPI Clock (SCLK)</a:t>
            </a:r>
          </a:p>
        </p:txBody>
      </p:sp>
      <p:sp>
        <p:nvSpPr>
          <p:cNvPr id="249" name="Shape 249"/>
          <p:cNvSpPr/>
          <p:nvPr/>
        </p:nvSpPr>
        <p:spPr>
          <a:xfrm>
            <a:off x="7526153" y="824293"/>
            <a:ext cx="1524001" cy="2084537"/>
          </a:xfrm>
          <a:prstGeom prst="rect">
            <a:avLst/>
          </a:prstGeom>
          <a:ln w="127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50" name="Shape 250"/>
          <p:cNvSpPr/>
          <p:nvPr/>
        </p:nvSpPr>
        <p:spPr>
          <a:xfrm>
            <a:off x="7557903" y="1361333"/>
            <a:ext cx="1435101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2400"/>
              <a:t>SPI</a:t>
            </a:r>
            <a:endParaRPr sz="2400"/>
          </a:p>
          <a:p>
            <a:pPr lvl="0">
              <a:defRPr sz="1800"/>
            </a:pPr>
            <a:r>
              <a:rPr sz="2400"/>
              <a:t>Empfänger</a:t>
            </a:r>
          </a:p>
        </p:txBody>
      </p:sp>
      <p:sp>
        <p:nvSpPr>
          <p:cNvPr id="251" name="Shape 251"/>
          <p:cNvSpPr/>
          <p:nvPr/>
        </p:nvSpPr>
        <p:spPr>
          <a:xfrm>
            <a:off x="3060844" y="2837313"/>
            <a:ext cx="1742418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SPI Master</a:t>
            </a:r>
          </a:p>
        </p:txBody>
      </p:sp>
      <p:sp>
        <p:nvSpPr>
          <p:cNvPr id="252" name="Shape 252"/>
          <p:cNvSpPr/>
          <p:nvPr/>
        </p:nvSpPr>
        <p:spPr>
          <a:xfrm>
            <a:off x="490391" y="2941882"/>
            <a:ext cx="2120901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Interne Schnittstelle</a:t>
            </a:r>
          </a:p>
        </p:txBody>
      </p:sp>
      <p:sp>
        <p:nvSpPr>
          <p:cNvPr id="253" name="Shape 253"/>
          <p:cNvSpPr/>
          <p:nvPr/>
        </p:nvSpPr>
        <p:spPr>
          <a:xfrm flipV="1">
            <a:off x="2206824" y="1209256"/>
            <a:ext cx="261440" cy="261441"/>
          </a:xfrm>
          <a:prstGeom prst="line">
            <a:avLst/>
          </a:prstGeom>
          <a:ln w="25400">
            <a:solidFill>
              <a:srgbClr val="1A931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54" name="Shape 254"/>
          <p:cNvSpPr/>
          <p:nvPr/>
        </p:nvSpPr>
        <p:spPr>
          <a:xfrm>
            <a:off x="2051793" y="950471"/>
            <a:ext cx="57150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8</a:t>
            </a:r>
          </a:p>
        </p:txBody>
      </p:sp>
      <p:sp>
        <p:nvSpPr>
          <p:cNvPr id="255" name="Shape 255"/>
          <p:cNvSpPr/>
          <p:nvPr/>
        </p:nvSpPr>
        <p:spPr>
          <a:xfrm flipH="1" flipV="1">
            <a:off x="1874815" y="2374825"/>
            <a:ext cx="1004889" cy="6001"/>
          </a:xfrm>
          <a:prstGeom prst="line">
            <a:avLst/>
          </a:prstGeom>
          <a:ln w="25400">
            <a:solidFill/>
            <a:miter lim="400000"/>
            <a:headEnd type="stealth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6" name="Shape 256"/>
          <p:cNvSpPr/>
          <p:nvPr/>
        </p:nvSpPr>
        <p:spPr>
          <a:xfrm flipV="1">
            <a:off x="1874815" y="2686197"/>
            <a:ext cx="1004889" cy="6001"/>
          </a:xfrm>
          <a:prstGeom prst="line">
            <a:avLst/>
          </a:prstGeom>
          <a:ln w="25400">
            <a:solidFill/>
            <a:miter lim="400000"/>
            <a:headEnd type="stealth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7" name="Shape 257"/>
          <p:cNvSpPr/>
          <p:nvPr/>
        </p:nvSpPr>
        <p:spPr>
          <a:xfrm>
            <a:off x="783888" y="1160546"/>
            <a:ext cx="1019597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TX_Data</a:t>
            </a:r>
          </a:p>
        </p:txBody>
      </p:sp>
      <p:sp>
        <p:nvSpPr>
          <p:cNvPr id="258" name="Shape 258"/>
          <p:cNvSpPr/>
          <p:nvPr/>
        </p:nvSpPr>
        <p:spPr>
          <a:xfrm>
            <a:off x="783888" y="2214829"/>
            <a:ext cx="1019597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TX_Start</a:t>
            </a:r>
          </a:p>
        </p:txBody>
      </p:sp>
      <p:sp>
        <p:nvSpPr>
          <p:cNvPr id="259" name="Shape 259"/>
          <p:cNvSpPr/>
          <p:nvPr/>
        </p:nvSpPr>
        <p:spPr>
          <a:xfrm>
            <a:off x="821988" y="2520019"/>
            <a:ext cx="1019597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TX_Done</a:t>
            </a:r>
          </a:p>
        </p:txBody>
      </p:sp>
      <p:sp>
        <p:nvSpPr>
          <p:cNvPr id="260" name="Shape 260"/>
          <p:cNvSpPr/>
          <p:nvPr/>
        </p:nvSpPr>
        <p:spPr>
          <a:xfrm>
            <a:off x="2963658" y="904827"/>
            <a:ext cx="555923" cy="949035"/>
          </a:xfrm>
          <a:prstGeom prst="rect">
            <a:avLst/>
          </a:prstGeom>
          <a:solidFill>
            <a:srgbClr val="FFFFFF"/>
          </a:solidFill>
          <a:ln w="25400">
            <a:solidFill>
              <a:srgbClr val="85888D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61" name="Shape 261"/>
          <p:cNvSpPr/>
          <p:nvPr/>
        </p:nvSpPr>
        <p:spPr>
          <a:xfrm flipH="1" flipV="1">
            <a:off x="1874815" y="2118867"/>
            <a:ext cx="1004889" cy="6000"/>
          </a:xfrm>
          <a:prstGeom prst="line">
            <a:avLst/>
          </a:prstGeom>
          <a:ln w="25400">
            <a:solidFill/>
            <a:miter lim="400000"/>
            <a:headEnd type="stealth"/>
          </a:ln>
        </p:spPr>
        <p:txBody>
          <a:bodyPr lIns="50800" tIns="50800" rIns="50800" bIns="5080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2" name="Shape 262"/>
          <p:cNvSpPr/>
          <p:nvPr/>
        </p:nvSpPr>
        <p:spPr>
          <a:xfrm>
            <a:off x="771188" y="1952689"/>
            <a:ext cx="1019597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Serial_Clk</a:t>
            </a:r>
          </a:p>
        </p:txBody>
      </p:sp>
      <p:sp>
        <p:nvSpPr>
          <p:cNvPr id="263" name="Shape 263"/>
          <p:cNvSpPr/>
          <p:nvPr/>
        </p:nvSpPr>
        <p:spPr>
          <a:xfrm rot="16200000">
            <a:off x="2731820" y="1132733"/>
            <a:ext cx="1019598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Schiebe-register</a:t>
            </a:r>
          </a:p>
        </p:txBody>
      </p:sp>
      <p:sp>
        <p:nvSpPr>
          <p:cNvPr id="264" name="Shape 264"/>
          <p:cNvSpPr/>
          <p:nvPr/>
        </p:nvSpPr>
        <p:spPr>
          <a:xfrm>
            <a:off x="2963658" y="2062948"/>
            <a:ext cx="1633810" cy="660398"/>
          </a:xfrm>
          <a:prstGeom prst="rect">
            <a:avLst/>
          </a:prstGeom>
          <a:solidFill>
            <a:srgbClr val="FFFFFF"/>
          </a:solidFill>
          <a:ln w="25400">
            <a:solidFill>
              <a:srgbClr val="85888D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65" name="Shape 265"/>
          <p:cNvSpPr/>
          <p:nvPr/>
        </p:nvSpPr>
        <p:spPr>
          <a:xfrm>
            <a:off x="3270763" y="2253446"/>
            <a:ext cx="1019598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Logik</a:t>
            </a:r>
          </a:p>
        </p:txBody>
      </p:sp>
      <p:sp>
        <p:nvSpPr>
          <p:cNvPr id="266" name="Shape 266"/>
          <p:cNvSpPr/>
          <p:nvPr/>
        </p:nvSpPr>
        <p:spPr>
          <a:xfrm flipH="1">
            <a:off x="3506815" y="1096767"/>
            <a:ext cx="1485824" cy="1"/>
          </a:xfrm>
          <a:prstGeom prst="line">
            <a:avLst/>
          </a:prstGeom>
          <a:ln w="25400">
            <a:solidFill>
              <a:srgbClr val="1A931F"/>
            </a:solidFill>
            <a:miter lim="400000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7447" y="812623"/>
            <a:ext cx="9685106" cy="35309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3" name="Group 273"/>
          <p:cNvGrpSpPr/>
          <p:nvPr/>
        </p:nvGrpSpPr>
        <p:grpSpPr>
          <a:xfrm>
            <a:off x="1179852" y="3918870"/>
            <a:ext cx="2306006" cy="1298026"/>
            <a:chOff x="0" y="0"/>
            <a:chExt cx="2306004" cy="1298025"/>
          </a:xfrm>
        </p:grpSpPr>
        <p:sp>
          <p:nvSpPr>
            <p:cNvPr id="270" name="Shape 270"/>
            <p:cNvSpPr/>
            <p:nvPr/>
          </p:nvSpPr>
          <p:spPr>
            <a:xfrm>
              <a:off x="0" y="0"/>
              <a:ext cx="2288045" cy="1298026"/>
            </a:xfrm>
            <a:prstGeom prst="roundRect">
              <a:avLst>
                <a:gd name="adj" fmla="val 2132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71" name="Shape 271"/>
            <p:cNvSpPr/>
            <p:nvPr/>
          </p:nvSpPr>
          <p:spPr>
            <a:xfrm>
              <a:off x="154538" y="44000"/>
              <a:ext cx="2002040" cy="5280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b="1" sz="20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b="0" sz="1800"/>
              </a:pPr>
              <a:r>
                <a:rPr b="1" sz="2000"/>
                <a:t>TX_S</a:t>
              </a:r>
            </a:p>
          </p:txBody>
        </p:sp>
        <p:sp>
          <p:nvSpPr>
            <p:cNvPr id="272" name="Shape 272"/>
            <p:cNvSpPr/>
            <p:nvPr/>
          </p:nvSpPr>
          <p:spPr>
            <a:xfrm>
              <a:off x="30850" y="641278"/>
              <a:ext cx="2275155" cy="587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274" name="Shape 274"/>
          <p:cNvSpPr/>
          <p:nvPr/>
        </p:nvSpPr>
        <p:spPr>
          <a:xfrm>
            <a:off x="1299900" y="1870062"/>
            <a:ext cx="277583" cy="277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/>
          <a:ln w="25400">
            <a:solidFill/>
            <a:miter lim="400000"/>
          </a:ln>
        </p:spPr>
        <p:txBody>
          <a:bodyPr lIns="38100" tIns="38100" rIns="38100" bIns="3810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5" name="Shape 275"/>
          <p:cNvSpPr/>
          <p:nvPr/>
        </p:nvSpPr>
        <p:spPr>
          <a:xfrm>
            <a:off x="804219" y="1017490"/>
            <a:ext cx="1268946" cy="196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>
              <a:defRPr sz="1800"/>
            </a:pPr>
            <a:r>
              <a:t>Start </a:t>
            </a:r>
          </a:p>
          <a:p>
            <a:pPr lvl="0">
              <a:defRPr sz="1800"/>
            </a:pPr>
          </a:p>
          <a:p>
            <a:pPr lvl="0">
              <a:defRPr sz="1800"/>
            </a:pPr>
            <a:r>
              <a:t>           </a:t>
            </a:r>
          </a:p>
          <a:p>
            <a:pPr lvl="0">
              <a:defRPr sz="1800"/>
            </a:pPr>
            <a:r>
              <a:t>(Reset)</a:t>
            </a:r>
          </a:p>
        </p:txBody>
      </p:sp>
      <p:sp>
        <p:nvSpPr>
          <p:cNvPr id="276" name="Shape 276"/>
          <p:cNvSpPr/>
          <p:nvPr/>
        </p:nvSpPr>
        <p:spPr>
          <a:xfrm flipH="1" flipV="1">
            <a:off x="3652802" y="4599870"/>
            <a:ext cx="2739572" cy="163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7" name="Shape 277"/>
          <p:cNvSpPr/>
          <p:nvPr/>
        </p:nvSpPr>
        <p:spPr>
          <a:xfrm flipH="1" flipV="1">
            <a:off x="1379209" y="1999001"/>
            <a:ext cx="1907292" cy="1627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8" name="Shape 278"/>
          <p:cNvSpPr/>
          <p:nvPr/>
        </p:nvSpPr>
        <p:spPr>
          <a:xfrm>
            <a:off x="3656209" y="4435248"/>
            <a:ext cx="2306006" cy="733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20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2000"/>
              <a:t>E2 = TX_Byte</a:t>
            </a:r>
          </a:p>
        </p:txBody>
      </p:sp>
      <p:sp>
        <p:nvSpPr>
          <p:cNvPr id="279" name="Shape 279"/>
          <p:cNvSpPr/>
          <p:nvPr/>
        </p:nvSpPr>
        <p:spPr>
          <a:xfrm>
            <a:off x="5611703" y="2779202"/>
            <a:ext cx="1940304" cy="1161566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83" name="Group 283"/>
          <p:cNvGrpSpPr/>
          <p:nvPr/>
        </p:nvGrpSpPr>
        <p:grpSpPr>
          <a:xfrm>
            <a:off x="6531164" y="4012719"/>
            <a:ext cx="2078223" cy="1169810"/>
            <a:chOff x="0" y="0"/>
            <a:chExt cx="2078222" cy="1169809"/>
          </a:xfrm>
        </p:grpSpPr>
        <p:sp>
          <p:nvSpPr>
            <p:cNvPr id="280" name="Shape 280"/>
            <p:cNvSpPr/>
            <p:nvPr/>
          </p:nvSpPr>
          <p:spPr>
            <a:xfrm>
              <a:off x="0" y="0"/>
              <a:ext cx="2062037" cy="1169810"/>
            </a:xfrm>
            <a:prstGeom prst="roundRect">
              <a:avLst>
                <a:gd name="adj" fmla="val 21325"/>
              </a:avLst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81" name="Shape 281"/>
            <p:cNvSpPr/>
            <p:nvPr/>
          </p:nvSpPr>
          <p:spPr>
            <a:xfrm>
              <a:off x="128877" y="39654"/>
              <a:ext cx="1804283" cy="4758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b="1" sz="20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b="0" sz="1800"/>
              </a:pPr>
              <a:r>
                <a:rPr b="1" sz="2000"/>
                <a:t>TX</a:t>
              </a:r>
            </a:p>
          </p:txBody>
        </p:sp>
        <p:sp>
          <p:nvSpPr>
            <p:cNvPr id="282" name="Shape 282"/>
            <p:cNvSpPr/>
            <p:nvPr/>
          </p:nvSpPr>
          <p:spPr>
            <a:xfrm>
              <a:off x="27803" y="577934"/>
              <a:ext cx="2050420" cy="529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284" name="Shape 284"/>
          <p:cNvSpPr/>
          <p:nvPr/>
        </p:nvSpPr>
        <p:spPr>
          <a:xfrm>
            <a:off x="6399266" y="2716420"/>
            <a:ext cx="2306006" cy="733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20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2000"/>
              <a:t>E3 = TX_Close</a:t>
            </a:r>
          </a:p>
        </p:txBody>
      </p:sp>
      <p:sp>
        <p:nvSpPr>
          <p:cNvPr id="285" name="Shape 285"/>
          <p:cNvSpPr/>
          <p:nvPr/>
        </p:nvSpPr>
        <p:spPr>
          <a:xfrm>
            <a:off x="3664414" y="3735137"/>
            <a:ext cx="2306006" cy="733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9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900"/>
              <a:t>E1 = TX_Start</a:t>
            </a:r>
          </a:p>
        </p:txBody>
      </p:sp>
      <p:sp>
        <p:nvSpPr>
          <p:cNvPr id="286" name="Shape 286"/>
          <p:cNvSpPr/>
          <p:nvPr/>
        </p:nvSpPr>
        <p:spPr>
          <a:xfrm>
            <a:off x="1181442" y="4580196"/>
            <a:ext cx="2225107" cy="641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374904">
              <a:defRPr sz="164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640"/>
              <a:t>open interface for byte transfer</a:t>
            </a:r>
          </a:p>
        </p:txBody>
      </p:sp>
      <p:sp>
        <p:nvSpPr>
          <p:cNvPr id="287" name="Shape 287"/>
          <p:cNvSpPr/>
          <p:nvPr/>
        </p:nvSpPr>
        <p:spPr>
          <a:xfrm>
            <a:off x="6650128" y="4647191"/>
            <a:ext cx="1804282" cy="4758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 defTabSz="397763">
              <a:defRPr sz="174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740"/>
              <a:t>transfer byte</a:t>
            </a:r>
          </a:p>
        </p:txBody>
      </p:sp>
      <p:sp>
        <p:nvSpPr>
          <p:cNvPr id="288" name="Shape 288"/>
          <p:cNvSpPr/>
          <p:nvPr/>
        </p:nvSpPr>
        <p:spPr>
          <a:xfrm>
            <a:off x="3401591" y="2068335"/>
            <a:ext cx="1804283" cy="475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14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1400"/>
              <a:t>no action</a:t>
            </a:r>
          </a:p>
        </p:txBody>
      </p:sp>
      <p:sp>
        <p:nvSpPr>
          <p:cNvPr id="289" name="Shape 289"/>
          <p:cNvSpPr/>
          <p:nvPr/>
        </p:nvSpPr>
        <p:spPr>
          <a:xfrm flipV="1">
            <a:off x="2440285" y="2751182"/>
            <a:ext cx="1129327" cy="1129327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0" name="Shape 290"/>
          <p:cNvSpPr/>
          <p:nvPr/>
        </p:nvSpPr>
        <p:spPr>
          <a:xfrm>
            <a:off x="2943212" y="2947791"/>
            <a:ext cx="2306005" cy="733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>
            <a:lvl1pPr>
              <a:defRPr sz="2000"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lvl="0">
              <a:defRPr sz="1800"/>
            </a:pPr>
            <a:r>
              <a:rPr sz="2000"/>
              <a:t>E1 = TX_Start</a:t>
            </a:r>
          </a:p>
        </p:txBody>
      </p:sp>
      <p:grpSp>
        <p:nvGrpSpPr>
          <p:cNvPr id="294" name="Group 294"/>
          <p:cNvGrpSpPr/>
          <p:nvPr/>
        </p:nvGrpSpPr>
        <p:grpSpPr>
          <a:xfrm>
            <a:off x="3358005" y="1292407"/>
            <a:ext cx="2482281" cy="1397250"/>
            <a:chOff x="0" y="0"/>
            <a:chExt cx="2482280" cy="1397249"/>
          </a:xfrm>
        </p:grpSpPr>
        <p:sp>
          <p:nvSpPr>
            <p:cNvPr id="291" name="Shape 291"/>
            <p:cNvSpPr/>
            <p:nvPr/>
          </p:nvSpPr>
          <p:spPr>
            <a:xfrm>
              <a:off x="0" y="0"/>
              <a:ext cx="2462949" cy="1397250"/>
            </a:xfrm>
            <a:prstGeom prst="roundRect">
              <a:avLst>
                <a:gd name="adj" fmla="val 21325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92" name="Shape 292"/>
            <p:cNvSpPr/>
            <p:nvPr/>
          </p:nvSpPr>
          <p:spPr>
            <a:xfrm>
              <a:off x="166351" y="47364"/>
              <a:ext cx="2155080" cy="5683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b="1" sz="2000"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 lvl="0">
                <a:defRPr b="0" sz="1800"/>
              </a:pPr>
              <a:r>
                <a:rPr b="1" sz="2000"/>
                <a:t>Wait</a:t>
              </a:r>
            </a:p>
          </p:txBody>
        </p:sp>
        <p:sp>
          <p:nvSpPr>
            <p:cNvPr id="293" name="Shape 293"/>
            <p:cNvSpPr/>
            <p:nvPr/>
          </p:nvSpPr>
          <p:spPr>
            <a:xfrm>
              <a:off x="33209" y="690298"/>
              <a:ext cx="2449072" cy="632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295" name="Shape 295"/>
          <p:cNvSpPr/>
          <p:nvPr/>
        </p:nvSpPr>
        <p:spPr>
          <a:xfrm flipV="1">
            <a:off x="3640921" y="4253359"/>
            <a:ext cx="2739572" cy="1631"/>
          </a:xfrm>
          <a:prstGeom prst="line">
            <a:avLst/>
          </a:prstGeom>
          <a:ln w="12700">
            <a:solidFill/>
            <a:miter lim="400000"/>
            <a:headEnd type="arrow"/>
          </a:ln>
        </p:spPr>
        <p:txBody>
          <a:bodyPr lIns="0" tIns="0" rIns="0" bIns="0" anchor="ctr"/>
          <a:lstStyle/>
          <a:p>
            <a:pPr lvl="0" algn="l">
              <a:defRPr sz="12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6" name="Shape 296"/>
          <p:cNvSpPr/>
          <p:nvPr/>
        </p:nvSpPr>
        <p:spPr>
          <a:xfrm>
            <a:off x="3314418" y="1976713"/>
            <a:ext cx="2569455" cy="733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normAutofit fontScale="100000" lnSpcReduction="0"/>
          </a:bodyPr>
          <a:lstStyle/>
          <a:p>
            <a:pPr lvl="0" defTabSz="342900">
              <a:defRPr sz="1800"/>
            </a:pPr>
            <a:r>
              <a:rPr sz="1500">
                <a:latin typeface="Courier New"/>
                <a:ea typeface="Courier New"/>
                <a:cs typeface="Courier New"/>
                <a:sym typeface="Courier New"/>
              </a:rPr>
              <a:t>close serial interface </a:t>
            </a:r>
            <a:endParaRPr sz="1500">
              <a:latin typeface="Courier New"/>
              <a:ea typeface="Courier New"/>
              <a:cs typeface="Courier New"/>
              <a:sym typeface="Courier New"/>
            </a:endParaRPr>
          </a:p>
          <a:p>
            <a:pPr lvl="0" defTabSz="342900">
              <a:defRPr sz="1800"/>
            </a:pPr>
            <a:r>
              <a:rPr sz="1500">
                <a:latin typeface="Courier New"/>
                <a:ea typeface="Courier New"/>
                <a:cs typeface="Courier New"/>
                <a:sym typeface="Courier New"/>
              </a:rPr>
              <a:t>and wait</a:t>
            </a:r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