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667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5334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8001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0668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3335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6129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8796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14630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8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9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09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18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7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0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8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Titeltext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24257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27686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111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3454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hteck"/>
          <p:cNvSpPr/>
          <p:nvPr/>
        </p:nvSpPr>
        <p:spPr>
          <a:xfrm>
            <a:off x="2755900" y="3162300"/>
            <a:ext cx="3759200" cy="1270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" name="Linie"/>
          <p:cNvSpPr/>
          <p:nvPr/>
        </p:nvSpPr>
        <p:spPr>
          <a:xfrm flipH="1">
            <a:off x="3924300" y="1797893"/>
            <a:ext cx="4614" cy="112310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" name="Pfeil"/>
          <p:cNvSpPr/>
          <p:nvPr/>
        </p:nvSpPr>
        <p:spPr>
          <a:xfrm>
            <a:off x="1422400" y="3124200"/>
            <a:ext cx="1295400" cy="1244600"/>
          </a:xfrm>
          <a:prstGeom prst="rightArrow">
            <a:avLst>
              <a:gd name="adj1" fmla="val 56062"/>
              <a:gd name="adj2" fmla="val 45576"/>
            </a:avLst>
          </a:pr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" name="Pfeil"/>
          <p:cNvSpPr/>
          <p:nvPr/>
        </p:nvSpPr>
        <p:spPr>
          <a:xfrm>
            <a:off x="6553200" y="3467100"/>
            <a:ext cx="1295400" cy="673100"/>
          </a:xfrm>
          <a:prstGeom prst="rightArrow">
            <a:avLst>
              <a:gd name="adj1" fmla="val 56062"/>
              <a:gd name="adj2" fmla="val 84272"/>
            </a:avLst>
          </a:pr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1" name="Prozess"/>
          <p:cNvSpPr txBox="1"/>
          <p:nvPr/>
        </p:nvSpPr>
        <p:spPr>
          <a:xfrm>
            <a:off x="3958431" y="3543300"/>
            <a:ext cx="1347987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/>
            <a:r>
              <a:t>Prozess</a:t>
            </a:r>
          </a:p>
        </p:txBody>
      </p:sp>
      <p:sp>
        <p:nvSpPr>
          <p:cNvPr id="142" name="Material…"/>
          <p:cNvSpPr txBox="1"/>
          <p:nvPr/>
        </p:nvSpPr>
        <p:spPr>
          <a:xfrm>
            <a:off x="1423410" y="3403600"/>
            <a:ext cx="931628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Material</a:t>
            </a:r>
          </a:p>
          <a:p>
            <a:pPr>
              <a:defRPr sz="1400"/>
            </a:pPr>
            <a:r>
              <a:t>Energie</a:t>
            </a:r>
          </a:p>
          <a:p>
            <a:pPr>
              <a:defRPr sz="1400"/>
            </a:pPr>
            <a:r>
              <a:t>Information</a:t>
            </a:r>
          </a:p>
        </p:txBody>
      </p:sp>
      <p:sp>
        <p:nvSpPr>
          <p:cNvPr id="143" name="Produkt"/>
          <p:cNvSpPr txBox="1"/>
          <p:nvPr/>
        </p:nvSpPr>
        <p:spPr>
          <a:xfrm>
            <a:off x="6704186" y="3625850"/>
            <a:ext cx="83285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Produkt</a:t>
            </a:r>
          </a:p>
        </p:txBody>
      </p:sp>
      <p:grpSp>
        <p:nvGrpSpPr>
          <p:cNvPr id="146" name="Gruppieren"/>
          <p:cNvGrpSpPr/>
          <p:nvPr/>
        </p:nvGrpSpPr>
        <p:grpSpPr>
          <a:xfrm>
            <a:off x="4787900" y="2933700"/>
            <a:ext cx="571500" cy="368300"/>
            <a:chOff x="0" y="0"/>
            <a:chExt cx="571500" cy="368300"/>
          </a:xfrm>
        </p:grpSpPr>
        <p:sp>
          <p:nvSpPr>
            <p:cNvPr id="144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5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sp>
        <p:nvSpPr>
          <p:cNvPr id="147" name="Oval"/>
          <p:cNvSpPr/>
          <p:nvPr/>
        </p:nvSpPr>
        <p:spPr>
          <a:xfrm>
            <a:off x="3632200" y="2933700"/>
            <a:ext cx="571500" cy="368300"/>
          </a:xfrm>
          <a:prstGeom prst="ellipse">
            <a:avLst/>
          </a:prstGeom>
          <a:solidFill>
            <a:srgbClr val="F1C9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8" name="Sensor"/>
          <p:cNvSpPr txBox="1"/>
          <p:nvPr/>
        </p:nvSpPr>
        <p:spPr>
          <a:xfrm>
            <a:off x="3637204" y="2984500"/>
            <a:ext cx="58132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Sensor</a:t>
            </a:r>
          </a:p>
        </p:txBody>
      </p:sp>
      <p:sp>
        <p:nvSpPr>
          <p:cNvPr id="149" name="Linie"/>
          <p:cNvSpPr/>
          <p:nvPr/>
        </p:nvSpPr>
        <p:spPr>
          <a:xfrm flipV="1">
            <a:off x="5080545" y="1813421"/>
            <a:ext cx="5111" cy="1125885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" name="Rechteck"/>
          <p:cNvSpPr/>
          <p:nvPr/>
        </p:nvSpPr>
        <p:spPr>
          <a:xfrm>
            <a:off x="3721100" y="596900"/>
            <a:ext cx="1524000" cy="11811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" name="Prozess- rechner"/>
          <p:cNvSpPr txBox="1"/>
          <p:nvPr/>
        </p:nvSpPr>
        <p:spPr>
          <a:xfrm>
            <a:off x="3748583" y="762000"/>
            <a:ext cx="143510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Prozess- rechner</a:t>
            </a:r>
          </a:p>
        </p:txBody>
      </p:sp>
      <p:sp>
        <p:nvSpPr>
          <p:cNvPr id="152" name="Linie"/>
          <p:cNvSpPr/>
          <p:nvPr/>
        </p:nvSpPr>
        <p:spPr>
          <a:xfrm flipH="1" flipV="1">
            <a:off x="2711102" y="1208933"/>
            <a:ext cx="1004889" cy="600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" name="Linie"/>
          <p:cNvSpPr/>
          <p:nvPr/>
        </p:nvSpPr>
        <p:spPr>
          <a:xfrm>
            <a:off x="3928913" y="4457700"/>
            <a:ext cx="150" cy="749449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" name="Steuer-Eingriff"/>
          <p:cNvSpPr txBox="1"/>
          <p:nvPr/>
        </p:nvSpPr>
        <p:spPr>
          <a:xfrm>
            <a:off x="5136449" y="1936750"/>
            <a:ext cx="13081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Steuer-Eingriff</a:t>
            </a:r>
          </a:p>
        </p:txBody>
      </p:sp>
      <p:sp>
        <p:nvSpPr>
          <p:cNvPr id="155" name="Prozess-zustand"/>
          <p:cNvSpPr txBox="1"/>
          <p:nvPr/>
        </p:nvSpPr>
        <p:spPr>
          <a:xfrm>
            <a:off x="2512764" y="1936750"/>
            <a:ext cx="1358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800"/>
            </a:lvl1pPr>
          </a:lstStyle>
          <a:p>
            <a:pPr/>
            <a:r>
              <a:t>Prozess-zustand</a:t>
            </a:r>
          </a:p>
        </p:txBody>
      </p:sp>
      <p:sp>
        <p:nvSpPr>
          <p:cNvPr id="156" name="Störungen"/>
          <p:cNvSpPr txBox="1"/>
          <p:nvPr/>
        </p:nvSpPr>
        <p:spPr>
          <a:xfrm>
            <a:off x="3949557" y="4699000"/>
            <a:ext cx="103634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Störungen</a:t>
            </a:r>
          </a:p>
        </p:txBody>
      </p:sp>
      <p:sp>
        <p:nvSpPr>
          <p:cNvPr id="157" name="Sollgrösse"/>
          <p:cNvSpPr txBox="1"/>
          <p:nvPr/>
        </p:nvSpPr>
        <p:spPr>
          <a:xfrm>
            <a:off x="2383271" y="762000"/>
            <a:ext cx="101959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Sollgrösse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2200" y="1752600"/>
            <a:ext cx="8305800" cy="3581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5200" y="1511300"/>
            <a:ext cx="3822700" cy="10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49500" y="1447800"/>
            <a:ext cx="1587500" cy="419100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Linie"/>
          <p:cNvSpPr/>
          <p:nvPr/>
        </p:nvSpPr>
        <p:spPr>
          <a:xfrm>
            <a:off x="2473424" y="2166193"/>
            <a:ext cx="3387924" cy="131196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7" name="Linie"/>
          <p:cNvSpPr/>
          <p:nvPr/>
        </p:nvSpPr>
        <p:spPr>
          <a:xfrm flipH="1">
            <a:off x="703560" y="2260600"/>
            <a:ext cx="972840" cy="142428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8" name="Ablaufwarteschlange"/>
          <p:cNvSpPr txBox="1"/>
          <p:nvPr/>
        </p:nvSpPr>
        <p:spPr>
          <a:xfrm>
            <a:off x="1136067" y="3371850"/>
            <a:ext cx="198891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Ablaufwarteschlange</a:t>
            </a:r>
          </a:p>
        </p:txBody>
      </p:sp>
      <p:sp>
        <p:nvSpPr>
          <p:cNvPr id="419" name="Task Control Blöcke"/>
          <p:cNvSpPr txBox="1"/>
          <p:nvPr/>
        </p:nvSpPr>
        <p:spPr>
          <a:xfrm>
            <a:off x="3193560" y="4787900"/>
            <a:ext cx="197719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Task Control Blöcke</a:t>
            </a:r>
          </a:p>
        </p:txBody>
      </p:sp>
      <p:sp>
        <p:nvSpPr>
          <p:cNvPr id="420" name="Prio = 2…"/>
          <p:cNvSpPr txBox="1"/>
          <p:nvPr/>
        </p:nvSpPr>
        <p:spPr>
          <a:xfrm>
            <a:off x="2862994" y="4127500"/>
            <a:ext cx="977901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Prio = 2</a:t>
            </a:r>
          </a:p>
          <a:p>
            <a:pPr>
              <a:defRPr sz="1400"/>
            </a:pPr>
            <a:r>
              <a:t>S = A</a:t>
            </a:r>
          </a:p>
        </p:txBody>
      </p:sp>
      <p:sp>
        <p:nvSpPr>
          <p:cNvPr id="421" name="Prio = 8…"/>
          <p:cNvSpPr txBox="1"/>
          <p:nvPr/>
        </p:nvSpPr>
        <p:spPr>
          <a:xfrm>
            <a:off x="4140200" y="4127500"/>
            <a:ext cx="977900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Prio = 8</a:t>
            </a:r>
          </a:p>
          <a:p>
            <a:pPr>
              <a:defRPr sz="1400"/>
            </a:pPr>
            <a:r>
              <a:t>S = A</a:t>
            </a:r>
          </a:p>
        </p:txBody>
      </p:sp>
      <p:sp>
        <p:nvSpPr>
          <p:cNvPr id="422" name="Prio = 2…"/>
          <p:cNvSpPr txBox="1"/>
          <p:nvPr/>
        </p:nvSpPr>
        <p:spPr>
          <a:xfrm>
            <a:off x="1574800" y="4127500"/>
            <a:ext cx="977900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Prio = 2</a:t>
            </a:r>
          </a:p>
          <a:p>
            <a:pPr>
              <a:defRPr sz="1400"/>
            </a:pPr>
            <a:r>
              <a:t>S = A</a:t>
            </a:r>
          </a:p>
        </p:txBody>
      </p:sp>
      <p:sp>
        <p:nvSpPr>
          <p:cNvPr id="423" name="Prio = 10…"/>
          <p:cNvSpPr txBox="1"/>
          <p:nvPr/>
        </p:nvSpPr>
        <p:spPr>
          <a:xfrm>
            <a:off x="5422900" y="4127500"/>
            <a:ext cx="977900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Prio = 10</a:t>
            </a:r>
          </a:p>
          <a:p>
            <a:pPr>
              <a:defRPr sz="1400"/>
            </a:pPr>
            <a:r>
              <a:t>S = A</a:t>
            </a:r>
          </a:p>
        </p:txBody>
      </p:sp>
      <p:sp>
        <p:nvSpPr>
          <p:cNvPr id="424" name="Kopf"/>
          <p:cNvSpPr txBox="1"/>
          <p:nvPr/>
        </p:nvSpPr>
        <p:spPr>
          <a:xfrm>
            <a:off x="6692900" y="4127500"/>
            <a:ext cx="571500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Kopf</a:t>
            </a:r>
          </a:p>
        </p:txBody>
      </p:sp>
      <p:sp>
        <p:nvSpPr>
          <p:cNvPr id="425" name="Prio = 8…"/>
          <p:cNvSpPr txBox="1"/>
          <p:nvPr/>
        </p:nvSpPr>
        <p:spPr>
          <a:xfrm>
            <a:off x="1181100" y="5092700"/>
            <a:ext cx="876300" cy="508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Prio = 8</a:t>
            </a:r>
          </a:p>
          <a:p>
            <a:pPr>
              <a:defRPr sz="1400"/>
            </a:pPr>
            <a:r>
              <a:t>S = A</a:t>
            </a:r>
          </a:p>
        </p:txBody>
      </p:sp>
      <p:sp>
        <p:nvSpPr>
          <p:cNvPr id="426" name="Linie"/>
          <p:cNvSpPr/>
          <p:nvPr/>
        </p:nvSpPr>
        <p:spPr>
          <a:xfrm flipH="1">
            <a:off x="2565400" y="4394150"/>
            <a:ext cx="274241" cy="193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" name="Linie"/>
          <p:cNvSpPr/>
          <p:nvPr/>
        </p:nvSpPr>
        <p:spPr>
          <a:xfrm flipH="1">
            <a:off x="3848100" y="4394200"/>
            <a:ext cx="274241" cy="193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8" name="Linie"/>
          <p:cNvSpPr/>
          <p:nvPr/>
        </p:nvSpPr>
        <p:spPr>
          <a:xfrm flipH="1">
            <a:off x="5143500" y="4368800"/>
            <a:ext cx="274241" cy="193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" name="Linie"/>
          <p:cNvSpPr/>
          <p:nvPr/>
        </p:nvSpPr>
        <p:spPr>
          <a:xfrm flipH="1">
            <a:off x="6413500" y="4394200"/>
            <a:ext cx="274241" cy="19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0" name="neue ablaufbereite Task"/>
          <p:cNvSpPr txBox="1"/>
          <p:nvPr/>
        </p:nvSpPr>
        <p:spPr>
          <a:xfrm>
            <a:off x="2238077" y="5321300"/>
            <a:ext cx="222544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neue ablaufbereite Task</a:t>
            </a:r>
          </a:p>
        </p:txBody>
      </p:sp>
      <p:sp>
        <p:nvSpPr>
          <p:cNvPr id="431" name="Linie"/>
          <p:cNvSpPr/>
          <p:nvPr/>
        </p:nvSpPr>
        <p:spPr>
          <a:xfrm flipH="1">
            <a:off x="1257300" y="4406900"/>
            <a:ext cx="274241" cy="193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2" name="..."/>
          <p:cNvSpPr txBox="1"/>
          <p:nvPr/>
        </p:nvSpPr>
        <p:spPr>
          <a:xfrm>
            <a:off x="241300" y="4216400"/>
            <a:ext cx="9779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...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tart"/>
          <p:cNvSpPr txBox="1"/>
          <p:nvPr/>
        </p:nvSpPr>
        <p:spPr>
          <a:xfrm>
            <a:off x="4222625" y="698500"/>
            <a:ext cx="463998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Start</a:t>
            </a:r>
          </a:p>
        </p:txBody>
      </p:sp>
      <p:sp>
        <p:nvSpPr>
          <p:cNvPr id="435" name="Linie"/>
          <p:cNvSpPr/>
          <p:nvPr/>
        </p:nvSpPr>
        <p:spPr>
          <a:xfrm>
            <a:off x="4455119" y="1019544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39" name="Gruppieren"/>
          <p:cNvGrpSpPr/>
          <p:nvPr/>
        </p:nvGrpSpPr>
        <p:grpSpPr>
          <a:xfrm>
            <a:off x="3822700" y="1308100"/>
            <a:ext cx="1326059" cy="622300"/>
            <a:chOff x="0" y="0"/>
            <a:chExt cx="1326058" cy="622300"/>
          </a:xfrm>
        </p:grpSpPr>
        <p:sp>
          <p:nvSpPr>
            <p:cNvPr id="436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7" name="Schleife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Schleife</a:t>
              </a:r>
            </a:p>
          </p:txBody>
        </p:sp>
        <p:sp>
          <p:nvSpPr>
            <p:cNvPr id="438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40" name="Synchronisation 2"/>
          <p:cNvSpPr txBox="1"/>
          <p:nvPr/>
        </p:nvSpPr>
        <p:spPr>
          <a:xfrm>
            <a:off x="5227085" y="2413000"/>
            <a:ext cx="1389026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Synchronisation 2</a:t>
            </a:r>
          </a:p>
        </p:txBody>
      </p:sp>
      <p:sp>
        <p:nvSpPr>
          <p:cNvPr id="441" name="Synchronisation 1"/>
          <p:cNvSpPr txBox="1"/>
          <p:nvPr/>
        </p:nvSpPr>
        <p:spPr>
          <a:xfrm>
            <a:off x="2267650" y="2413000"/>
            <a:ext cx="1389027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Synchronisation 1</a:t>
            </a:r>
          </a:p>
        </p:txBody>
      </p:sp>
      <p:sp>
        <p:nvSpPr>
          <p:cNvPr id="442" name="Ende"/>
          <p:cNvSpPr txBox="1"/>
          <p:nvPr/>
        </p:nvSpPr>
        <p:spPr>
          <a:xfrm>
            <a:off x="4252211" y="2413000"/>
            <a:ext cx="467904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Ende</a:t>
            </a:r>
          </a:p>
        </p:txBody>
      </p:sp>
      <p:grpSp>
        <p:nvGrpSpPr>
          <p:cNvPr id="446" name="Gruppieren"/>
          <p:cNvGrpSpPr/>
          <p:nvPr/>
        </p:nvGrpSpPr>
        <p:grpSpPr>
          <a:xfrm>
            <a:off x="5257800" y="3060700"/>
            <a:ext cx="1326059" cy="622300"/>
            <a:chOff x="0" y="0"/>
            <a:chExt cx="1326058" cy="622300"/>
          </a:xfrm>
        </p:grpSpPr>
        <p:sp>
          <p:nvSpPr>
            <p:cNvPr id="443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4" name="Vor Aktion 2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Vor Aktion 2</a:t>
              </a:r>
            </a:p>
          </p:txBody>
        </p:sp>
        <p:sp>
          <p:nvSpPr>
            <p:cNvPr id="445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47" name="nach: K.F. Gebhardt (2)"/>
          <p:cNvSpPr txBox="1"/>
          <p:nvPr/>
        </p:nvSpPr>
        <p:spPr>
          <a:xfrm>
            <a:off x="5689600" y="6140450"/>
            <a:ext cx="13081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/>
            <a:r>
              <a:t>nach: K.F. Gebhardt (2)</a:t>
            </a:r>
          </a:p>
        </p:txBody>
      </p:sp>
      <p:grpSp>
        <p:nvGrpSpPr>
          <p:cNvPr id="451" name="Gruppieren"/>
          <p:cNvGrpSpPr/>
          <p:nvPr/>
        </p:nvGrpSpPr>
        <p:grpSpPr>
          <a:xfrm>
            <a:off x="2298700" y="3060700"/>
            <a:ext cx="1326059" cy="622300"/>
            <a:chOff x="0" y="0"/>
            <a:chExt cx="1326058" cy="622300"/>
          </a:xfrm>
        </p:grpSpPr>
        <p:sp>
          <p:nvSpPr>
            <p:cNvPr id="448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9" name="Vor Aktion 1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Vor Aktion 1</a:t>
              </a:r>
            </a:p>
          </p:txBody>
        </p:sp>
        <p:sp>
          <p:nvSpPr>
            <p:cNvPr id="450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52" name="Linie"/>
          <p:cNvSpPr/>
          <p:nvPr/>
        </p:nvSpPr>
        <p:spPr>
          <a:xfrm>
            <a:off x="5932835" y="2755900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3" name="Linie"/>
          <p:cNvSpPr/>
          <p:nvPr/>
        </p:nvSpPr>
        <p:spPr>
          <a:xfrm>
            <a:off x="2973735" y="2755900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4" name="Aktion 2"/>
          <p:cNvSpPr txBox="1"/>
          <p:nvPr/>
        </p:nvSpPr>
        <p:spPr>
          <a:xfrm>
            <a:off x="5550489" y="3987800"/>
            <a:ext cx="741549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Aktion 2</a:t>
            </a:r>
          </a:p>
        </p:txBody>
      </p:sp>
      <p:sp>
        <p:nvSpPr>
          <p:cNvPr id="455" name="Aktion 1"/>
          <p:cNvSpPr txBox="1"/>
          <p:nvPr/>
        </p:nvSpPr>
        <p:spPr>
          <a:xfrm>
            <a:off x="2591389" y="3987800"/>
            <a:ext cx="741549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Aktion 1</a:t>
            </a:r>
          </a:p>
        </p:txBody>
      </p:sp>
      <p:grpSp>
        <p:nvGrpSpPr>
          <p:cNvPr id="459" name="Gruppieren"/>
          <p:cNvGrpSpPr/>
          <p:nvPr/>
        </p:nvGrpSpPr>
        <p:grpSpPr>
          <a:xfrm>
            <a:off x="5257800" y="4635500"/>
            <a:ext cx="1326059" cy="622300"/>
            <a:chOff x="0" y="0"/>
            <a:chExt cx="1326058" cy="622300"/>
          </a:xfrm>
        </p:grpSpPr>
        <p:sp>
          <p:nvSpPr>
            <p:cNvPr id="456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7" name="Nach Aktion 2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Nach Aktion 2</a:t>
              </a:r>
            </a:p>
          </p:txBody>
        </p:sp>
        <p:sp>
          <p:nvSpPr>
            <p:cNvPr id="458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463" name="Gruppieren"/>
          <p:cNvGrpSpPr/>
          <p:nvPr/>
        </p:nvGrpSpPr>
        <p:grpSpPr>
          <a:xfrm>
            <a:off x="2298700" y="4635500"/>
            <a:ext cx="1326059" cy="622300"/>
            <a:chOff x="0" y="0"/>
            <a:chExt cx="1326058" cy="622300"/>
          </a:xfrm>
        </p:grpSpPr>
        <p:sp>
          <p:nvSpPr>
            <p:cNvPr id="460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1" name="Nach Aktion 1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Nach Aktion 1</a:t>
              </a:r>
            </a:p>
          </p:txBody>
        </p:sp>
        <p:sp>
          <p:nvSpPr>
            <p:cNvPr id="462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64" name="Linie"/>
          <p:cNvSpPr/>
          <p:nvPr/>
        </p:nvSpPr>
        <p:spPr>
          <a:xfrm>
            <a:off x="5932835" y="43306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5" name="Linie"/>
          <p:cNvSpPr/>
          <p:nvPr/>
        </p:nvSpPr>
        <p:spPr>
          <a:xfrm>
            <a:off x="2973735" y="43306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6" name="Synchronisation 2"/>
          <p:cNvSpPr txBox="1"/>
          <p:nvPr/>
        </p:nvSpPr>
        <p:spPr>
          <a:xfrm>
            <a:off x="5219700" y="5549900"/>
            <a:ext cx="1389026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Synchronisation 2</a:t>
            </a:r>
          </a:p>
        </p:txBody>
      </p:sp>
      <p:sp>
        <p:nvSpPr>
          <p:cNvPr id="467" name="Synchronisation 1"/>
          <p:cNvSpPr txBox="1"/>
          <p:nvPr/>
        </p:nvSpPr>
        <p:spPr>
          <a:xfrm>
            <a:off x="2260600" y="5549900"/>
            <a:ext cx="1389026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Synchronisation 1</a:t>
            </a:r>
          </a:p>
        </p:txBody>
      </p:sp>
      <p:grpSp>
        <p:nvGrpSpPr>
          <p:cNvPr id="471" name="Gruppieren"/>
          <p:cNvGrpSpPr/>
          <p:nvPr/>
        </p:nvGrpSpPr>
        <p:grpSpPr>
          <a:xfrm>
            <a:off x="3822700" y="3835400"/>
            <a:ext cx="1326059" cy="622300"/>
            <a:chOff x="0" y="0"/>
            <a:chExt cx="1326058" cy="622300"/>
          </a:xfrm>
        </p:grpSpPr>
        <p:sp>
          <p:nvSpPr>
            <p:cNvPr id="468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9" name="Verriegelung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Verriegelung</a:t>
              </a:r>
            </a:p>
          </p:txBody>
        </p:sp>
        <p:sp>
          <p:nvSpPr>
            <p:cNvPr id="470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72" name="Linie"/>
          <p:cNvSpPr/>
          <p:nvPr/>
        </p:nvSpPr>
        <p:spPr>
          <a:xfrm>
            <a:off x="5920135" y="37083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3" name="Linie"/>
          <p:cNvSpPr/>
          <p:nvPr/>
        </p:nvSpPr>
        <p:spPr>
          <a:xfrm>
            <a:off x="5920135" y="52577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4" name="Linie"/>
          <p:cNvSpPr/>
          <p:nvPr/>
        </p:nvSpPr>
        <p:spPr>
          <a:xfrm>
            <a:off x="2961035" y="37210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5" name="Linie"/>
          <p:cNvSpPr/>
          <p:nvPr/>
        </p:nvSpPr>
        <p:spPr>
          <a:xfrm>
            <a:off x="2973735" y="52958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6" name="Linie"/>
          <p:cNvSpPr/>
          <p:nvPr/>
        </p:nvSpPr>
        <p:spPr>
          <a:xfrm>
            <a:off x="4497736" y="1943099"/>
            <a:ext cx="8" cy="4647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7" name="Linie"/>
          <p:cNvSpPr/>
          <p:nvPr/>
        </p:nvSpPr>
        <p:spPr>
          <a:xfrm flipH="1">
            <a:off x="2973735" y="1922412"/>
            <a:ext cx="956221" cy="44733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8" name="Linie"/>
          <p:cNvSpPr/>
          <p:nvPr/>
        </p:nvSpPr>
        <p:spPr>
          <a:xfrm>
            <a:off x="5057805" y="1930399"/>
            <a:ext cx="949810" cy="46079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9" name="Linie"/>
          <p:cNvSpPr/>
          <p:nvPr/>
        </p:nvSpPr>
        <p:spPr>
          <a:xfrm flipH="1">
            <a:off x="3695699" y="4476154"/>
            <a:ext cx="605534" cy="1197609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0" name="Linie"/>
          <p:cNvSpPr/>
          <p:nvPr/>
        </p:nvSpPr>
        <p:spPr>
          <a:xfrm flipH="1">
            <a:off x="4584699" y="2607714"/>
            <a:ext cx="605534" cy="1197609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1" name="Linie"/>
          <p:cNvSpPr/>
          <p:nvPr/>
        </p:nvSpPr>
        <p:spPr>
          <a:xfrm>
            <a:off x="3704183" y="2603499"/>
            <a:ext cx="588566" cy="1206038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2" name="Linie"/>
          <p:cNvSpPr/>
          <p:nvPr/>
        </p:nvSpPr>
        <p:spPr>
          <a:xfrm>
            <a:off x="4631283" y="4470400"/>
            <a:ext cx="588566" cy="120603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3" name="Task 1"/>
          <p:cNvSpPr txBox="1"/>
          <p:nvPr/>
        </p:nvSpPr>
        <p:spPr>
          <a:xfrm>
            <a:off x="1951856" y="1701800"/>
            <a:ext cx="865337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Task 1</a:t>
            </a:r>
          </a:p>
        </p:txBody>
      </p:sp>
      <p:sp>
        <p:nvSpPr>
          <p:cNvPr id="484" name="Task 2"/>
          <p:cNvSpPr txBox="1"/>
          <p:nvPr/>
        </p:nvSpPr>
        <p:spPr>
          <a:xfrm>
            <a:off x="6273800" y="1701800"/>
            <a:ext cx="865337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Task 2</a:t>
            </a:r>
          </a:p>
        </p:txBody>
      </p:sp>
      <p:sp>
        <p:nvSpPr>
          <p:cNvPr id="485" name="Kreis"/>
          <p:cNvSpPr/>
          <p:nvPr/>
        </p:nvSpPr>
        <p:spPr>
          <a:xfrm>
            <a:off x="4381500" y="4292600"/>
            <a:ext cx="127000" cy="1270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tarten"/>
          <p:cNvSpPr txBox="1"/>
          <p:nvPr/>
        </p:nvSpPr>
        <p:spPr>
          <a:xfrm>
            <a:off x="3868892" y="1663700"/>
            <a:ext cx="1117601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Starten</a:t>
            </a:r>
          </a:p>
        </p:txBody>
      </p:sp>
      <p:sp>
        <p:nvSpPr>
          <p:cNvPr id="488" name="Linie"/>
          <p:cNvSpPr/>
          <p:nvPr/>
        </p:nvSpPr>
        <p:spPr>
          <a:xfrm>
            <a:off x="4442419" y="1387844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92" name="Gruppieren"/>
          <p:cNvGrpSpPr/>
          <p:nvPr/>
        </p:nvGrpSpPr>
        <p:grpSpPr>
          <a:xfrm>
            <a:off x="3787229" y="800100"/>
            <a:ext cx="1320801" cy="584201"/>
            <a:chOff x="0" y="0"/>
            <a:chExt cx="1320800" cy="584200"/>
          </a:xfrm>
        </p:grpSpPr>
        <p:sp>
          <p:nvSpPr>
            <p:cNvPr id="489" name="Abgerundetes Rechteck"/>
            <p:cNvSpPr/>
            <p:nvPr/>
          </p:nvSpPr>
          <p:spPr>
            <a:xfrm>
              <a:off x="0" y="0"/>
              <a:ext cx="1315563" cy="584201"/>
            </a:xfrm>
            <a:prstGeom prst="roundRect">
              <a:avLst>
                <a:gd name="adj" fmla="val 27352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90" name="Start"/>
            <p:cNvSpPr txBox="1"/>
            <p:nvPr/>
          </p:nvSpPr>
          <p:spPr>
            <a:xfrm>
              <a:off x="88547" y="23844"/>
              <a:ext cx="1151118" cy="286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Start</a:t>
              </a:r>
            </a:p>
          </p:txBody>
        </p:sp>
        <p:sp>
          <p:nvSpPr>
            <p:cNvPr id="491" name="Linie"/>
            <p:cNvSpPr/>
            <p:nvPr/>
          </p:nvSpPr>
          <p:spPr>
            <a:xfrm>
              <a:off x="12649" y="262293"/>
              <a:ext cx="1308152" cy="31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496" name="Gruppieren"/>
          <p:cNvGrpSpPr/>
          <p:nvPr/>
        </p:nvGrpSpPr>
        <p:grpSpPr>
          <a:xfrm>
            <a:off x="5537200" y="2413000"/>
            <a:ext cx="1326059" cy="622300"/>
            <a:chOff x="0" y="0"/>
            <a:chExt cx="1326058" cy="622300"/>
          </a:xfrm>
        </p:grpSpPr>
        <p:sp>
          <p:nvSpPr>
            <p:cNvPr id="493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94" name="Vor Aktion 2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Vor Aktion 2</a:t>
              </a:r>
            </a:p>
          </p:txBody>
        </p:sp>
        <p:sp>
          <p:nvSpPr>
            <p:cNvPr id="495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97" name="nach: K.F. Gebhardt (2)"/>
          <p:cNvSpPr txBox="1"/>
          <p:nvPr/>
        </p:nvSpPr>
        <p:spPr>
          <a:xfrm>
            <a:off x="5511800" y="5848350"/>
            <a:ext cx="13081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/>
            <a:r>
              <a:t>nach: K.F. Gebhardt (2)</a:t>
            </a:r>
          </a:p>
        </p:txBody>
      </p:sp>
      <p:grpSp>
        <p:nvGrpSpPr>
          <p:cNvPr id="501" name="Gruppieren"/>
          <p:cNvGrpSpPr/>
          <p:nvPr/>
        </p:nvGrpSpPr>
        <p:grpSpPr>
          <a:xfrm>
            <a:off x="2057400" y="2400300"/>
            <a:ext cx="1326059" cy="622300"/>
            <a:chOff x="0" y="0"/>
            <a:chExt cx="1326058" cy="622300"/>
          </a:xfrm>
        </p:grpSpPr>
        <p:sp>
          <p:nvSpPr>
            <p:cNvPr id="498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99" name="Vor Aktion 1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Vor Aktion 1</a:t>
              </a:r>
            </a:p>
          </p:txBody>
        </p:sp>
        <p:sp>
          <p:nvSpPr>
            <p:cNvPr id="500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502" name="Aktion 2"/>
          <p:cNvSpPr txBox="1"/>
          <p:nvPr/>
        </p:nvSpPr>
        <p:spPr>
          <a:xfrm>
            <a:off x="5817189" y="3302000"/>
            <a:ext cx="741549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Aktion 2</a:t>
            </a:r>
          </a:p>
        </p:txBody>
      </p:sp>
      <p:sp>
        <p:nvSpPr>
          <p:cNvPr id="503" name="Aktion 1"/>
          <p:cNvSpPr txBox="1"/>
          <p:nvPr/>
        </p:nvSpPr>
        <p:spPr>
          <a:xfrm>
            <a:off x="2311989" y="3302000"/>
            <a:ext cx="741549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Aktion 1</a:t>
            </a:r>
          </a:p>
        </p:txBody>
      </p:sp>
      <p:grpSp>
        <p:nvGrpSpPr>
          <p:cNvPr id="507" name="Gruppieren"/>
          <p:cNvGrpSpPr/>
          <p:nvPr/>
        </p:nvGrpSpPr>
        <p:grpSpPr>
          <a:xfrm>
            <a:off x="5524500" y="3949700"/>
            <a:ext cx="1326059" cy="622300"/>
            <a:chOff x="0" y="0"/>
            <a:chExt cx="1326058" cy="622300"/>
          </a:xfrm>
        </p:grpSpPr>
        <p:sp>
          <p:nvSpPr>
            <p:cNvPr id="504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05" name="Nach Aktion 2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Nach Aktion 2</a:t>
              </a:r>
            </a:p>
          </p:txBody>
        </p:sp>
        <p:sp>
          <p:nvSpPr>
            <p:cNvPr id="506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511" name="Gruppieren"/>
          <p:cNvGrpSpPr/>
          <p:nvPr/>
        </p:nvGrpSpPr>
        <p:grpSpPr>
          <a:xfrm>
            <a:off x="2019300" y="3949700"/>
            <a:ext cx="1326059" cy="622300"/>
            <a:chOff x="0" y="0"/>
            <a:chExt cx="1326058" cy="622300"/>
          </a:xfrm>
        </p:grpSpPr>
        <p:sp>
          <p:nvSpPr>
            <p:cNvPr id="508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09" name="Nach Aktion 1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Nach Aktion 1</a:t>
              </a:r>
            </a:p>
          </p:txBody>
        </p:sp>
        <p:sp>
          <p:nvSpPr>
            <p:cNvPr id="510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512" name="Linie"/>
          <p:cNvSpPr/>
          <p:nvPr/>
        </p:nvSpPr>
        <p:spPr>
          <a:xfrm>
            <a:off x="6199535" y="36448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3" name="Linie"/>
          <p:cNvSpPr/>
          <p:nvPr/>
        </p:nvSpPr>
        <p:spPr>
          <a:xfrm>
            <a:off x="2694335" y="36448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4" name="kritische Aktion 2"/>
          <p:cNvSpPr txBox="1"/>
          <p:nvPr/>
        </p:nvSpPr>
        <p:spPr>
          <a:xfrm>
            <a:off x="5487789" y="4864100"/>
            <a:ext cx="1386248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kritische Aktion 2</a:t>
            </a:r>
          </a:p>
        </p:txBody>
      </p:sp>
      <p:sp>
        <p:nvSpPr>
          <p:cNvPr id="515" name="kritische Aktion 1"/>
          <p:cNvSpPr txBox="1"/>
          <p:nvPr/>
        </p:nvSpPr>
        <p:spPr>
          <a:xfrm>
            <a:off x="1982589" y="4864100"/>
            <a:ext cx="1386248" cy="304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kritische Aktion 1</a:t>
            </a:r>
          </a:p>
        </p:txBody>
      </p:sp>
      <p:grpSp>
        <p:nvGrpSpPr>
          <p:cNvPr id="519" name="Gruppieren"/>
          <p:cNvGrpSpPr/>
          <p:nvPr/>
        </p:nvGrpSpPr>
        <p:grpSpPr>
          <a:xfrm>
            <a:off x="3784600" y="4394200"/>
            <a:ext cx="1326059" cy="622300"/>
            <a:chOff x="0" y="0"/>
            <a:chExt cx="1326058" cy="622300"/>
          </a:xfrm>
        </p:grpSpPr>
        <p:sp>
          <p:nvSpPr>
            <p:cNvPr id="516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17" name="Verriegelung 1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Verriegelung 1</a:t>
              </a:r>
            </a:p>
          </p:txBody>
        </p:sp>
        <p:sp>
          <p:nvSpPr>
            <p:cNvPr id="518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520" name="Linie"/>
          <p:cNvSpPr/>
          <p:nvPr/>
        </p:nvSpPr>
        <p:spPr>
          <a:xfrm>
            <a:off x="6186835" y="3022600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1" name="Linie"/>
          <p:cNvSpPr/>
          <p:nvPr/>
        </p:nvSpPr>
        <p:spPr>
          <a:xfrm>
            <a:off x="6186835" y="45719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2" name="Linie"/>
          <p:cNvSpPr/>
          <p:nvPr/>
        </p:nvSpPr>
        <p:spPr>
          <a:xfrm>
            <a:off x="2681635" y="3035300"/>
            <a:ext cx="1" cy="27424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3" name="Linie"/>
          <p:cNvSpPr/>
          <p:nvPr/>
        </p:nvSpPr>
        <p:spPr>
          <a:xfrm>
            <a:off x="2694335" y="4584699"/>
            <a:ext cx="1" cy="27424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4" name="Linie"/>
          <p:cNvSpPr/>
          <p:nvPr/>
        </p:nvSpPr>
        <p:spPr>
          <a:xfrm flipH="1">
            <a:off x="2707035" y="1834991"/>
            <a:ext cx="1127334" cy="53475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5" name="Linie"/>
          <p:cNvSpPr/>
          <p:nvPr/>
        </p:nvSpPr>
        <p:spPr>
          <a:xfrm flipV="1">
            <a:off x="3375501" y="4700786"/>
            <a:ext cx="391557" cy="22522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6" name="Task 1"/>
          <p:cNvSpPr txBox="1"/>
          <p:nvPr/>
        </p:nvSpPr>
        <p:spPr>
          <a:xfrm>
            <a:off x="1888356" y="1701800"/>
            <a:ext cx="865337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Task 1</a:t>
            </a:r>
          </a:p>
        </p:txBody>
      </p:sp>
      <p:sp>
        <p:nvSpPr>
          <p:cNvPr id="527" name="Task 2"/>
          <p:cNvSpPr txBox="1"/>
          <p:nvPr/>
        </p:nvSpPr>
        <p:spPr>
          <a:xfrm>
            <a:off x="6273800" y="1701800"/>
            <a:ext cx="865337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Task 2</a:t>
            </a:r>
          </a:p>
        </p:txBody>
      </p:sp>
      <p:grpSp>
        <p:nvGrpSpPr>
          <p:cNvPr id="531" name="Gruppieren"/>
          <p:cNvGrpSpPr/>
          <p:nvPr/>
        </p:nvGrpSpPr>
        <p:grpSpPr>
          <a:xfrm>
            <a:off x="3784600" y="5384800"/>
            <a:ext cx="1326059" cy="622300"/>
            <a:chOff x="0" y="0"/>
            <a:chExt cx="1326058" cy="622300"/>
          </a:xfrm>
        </p:grpSpPr>
        <p:sp>
          <p:nvSpPr>
            <p:cNvPr id="528" name="Abgerundetes Rechteck"/>
            <p:cNvSpPr/>
            <p:nvPr/>
          </p:nvSpPr>
          <p:spPr>
            <a:xfrm>
              <a:off x="0" y="0"/>
              <a:ext cx="1320800" cy="622300"/>
            </a:xfrm>
            <a:prstGeom prst="roundRect">
              <a:avLst>
                <a:gd name="adj" fmla="val 25678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29" name="Verriegelung 2"/>
            <p:cNvSpPr txBox="1"/>
            <p:nvPr/>
          </p:nvSpPr>
          <p:spPr>
            <a:xfrm>
              <a:off x="88900" y="25400"/>
              <a:ext cx="11557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Verriegelung 2</a:t>
              </a:r>
            </a:p>
          </p:txBody>
        </p:sp>
        <p:sp>
          <p:nvSpPr>
            <p:cNvPr id="530" name="Linie"/>
            <p:cNvSpPr/>
            <p:nvPr/>
          </p:nvSpPr>
          <p:spPr>
            <a:xfrm>
              <a:off x="12700" y="279400"/>
              <a:ext cx="1313359" cy="3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532" name="Linie"/>
          <p:cNvSpPr/>
          <p:nvPr/>
        </p:nvSpPr>
        <p:spPr>
          <a:xfrm>
            <a:off x="5033030" y="1828800"/>
            <a:ext cx="1119672" cy="55061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3" name="Linie"/>
          <p:cNvSpPr/>
          <p:nvPr/>
        </p:nvSpPr>
        <p:spPr>
          <a:xfrm flipV="1">
            <a:off x="5142348" y="5196800"/>
            <a:ext cx="965598" cy="61495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4" name="Linie"/>
          <p:cNvSpPr/>
          <p:nvPr/>
        </p:nvSpPr>
        <p:spPr>
          <a:xfrm>
            <a:off x="2798388" y="5194299"/>
            <a:ext cx="956820" cy="62853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5" name="Linie"/>
          <p:cNvSpPr/>
          <p:nvPr/>
        </p:nvSpPr>
        <p:spPr>
          <a:xfrm>
            <a:off x="5094309" y="4711700"/>
            <a:ext cx="388339" cy="23073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Linie"/>
          <p:cNvSpPr/>
          <p:nvPr/>
        </p:nvSpPr>
        <p:spPr>
          <a:xfrm>
            <a:off x="1691639" y="1927860"/>
            <a:ext cx="2753361" cy="8026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942" y="11210"/>
                </a:lnTo>
                <a:lnTo>
                  <a:pt x="9883" y="5195"/>
                </a:lnTo>
                <a:lnTo>
                  <a:pt x="15622" y="1367"/>
                </a:lnTo>
                <a:lnTo>
                  <a:pt x="21600" y="0"/>
                </a:ln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538" name="Linie"/>
          <p:cNvSpPr/>
          <p:nvPr/>
        </p:nvSpPr>
        <p:spPr>
          <a:xfrm>
            <a:off x="3302000" y="1244600"/>
            <a:ext cx="6747" cy="134925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9" name="Kreis"/>
          <p:cNvSpPr/>
          <p:nvPr/>
        </p:nvSpPr>
        <p:spPr>
          <a:xfrm>
            <a:off x="3136900" y="1346200"/>
            <a:ext cx="342900" cy="3429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0" name="Linie"/>
          <p:cNvSpPr/>
          <p:nvPr/>
        </p:nvSpPr>
        <p:spPr>
          <a:xfrm flipV="1">
            <a:off x="774700" y="1913818"/>
            <a:ext cx="7942104" cy="388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1" name="Kreis"/>
          <p:cNvSpPr/>
          <p:nvPr/>
        </p:nvSpPr>
        <p:spPr>
          <a:xfrm>
            <a:off x="3136900" y="977900"/>
            <a:ext cx="342900" cy="342900"/>
          </a:xfrm>
          <a:prstGeom prst="ellipse">
            <a:avLst/>
          </a:prstGeom>
          <a:solidFill>
            <a:srgbClr val="FF4013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2" name="Linie"/>
          <p:cNvSpPr/>
          <p:nvPr/>
        </p:nvSpPr>
        <p:spPr>
          <a:xfrm>
            <a:off x="7378700" y="1219200"/>
            <a:ext cx="6747" cy="134925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3" name="Kreis"/>
          <p:cNvSpPr/>
          <p:nvPr/>
        </p:nvSpPr>
        <p:spPr>
          <a:xfrm>
            <a:off x="7213600" y="1320800"/>
            <a:ext cx="342900" cy="342900"/>
          </a:xfrm>
          <a:prstGeom prst="ellipse">
            <a:avLst/>
          </a:prstGeom>
          <a:solidFill>
            <a:srgbClr val="96D35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4" name="Kreis"/>
          <p:cNvSpPr/>
          <p:nvPr/>
        </p:nvSpPr>
        <p:spPr>
          <a:xfrm>
            <a:off x="7213600" y="952500"/>
            <a:ext cx="342900" cy="3429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5" name="Signal s1…"/>
          <p:cNvSpPr txBox="1"/>
          <p:nvPr/>
        </p:nvSpPr>
        <p:spPr>
          <a:xfrm>
            <a:off x="1885069" y="990600"/>
            <a:ext cx="100345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l">
              <a:defRPr sz="12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Signal s1</a:t>
            </a:r>
          </a:p>
          <a:p>
            <a:pPr algn="l">
              <a:defRPr sz="12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1 = rot</a:t>
            </a:r>
          </a:p>
          <a:p>
            <a:pPr algn="l">
              <a:defRPr sz="12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0 = grün</a:t>
            </a:r>
          </a:p>
        </p:txBody>
      </p:sp>
      <p:grpSp>
        <p:nvGrpSpPr>
          <p:cNvPr id="560" name="Gruppieren"/>
          <p:cNvGrpSpPr/>
          <p:nvPr/>
        </p:nvGrpSpPr>
        <p:grpSpPr>
          <a:xfrm>
            <a:off x="4124642" y="1637210"/>
            <a:ext cx="2161859" cy="243480"/>
            <a:chOff x="0" y="0"/>
            <a:chExt cx="2161858" cy="243479"/>
          </a:xfrm>
        </p:grpSpPr>
        <p:grpSp>
          <p:nvGrpSpPr>
            <p:cNvPr id="552" name="Gruppieren"/>
            <p:cNvGrpSpPr/>
            <p:nvPr/>
          </p:nvGrpSpPr>
          <p:grpSpPr>
            <a:xfrm>
              <a:off x="0" y="0"/>
              <a:ext cx="1079501" cy="242390"/>
              <a:chOff x="0" y="0"/>
              <a:chExt cx="1079500" cy="242389"/>
            </a:xfrm>
          </p:grpSpPr>
          <p:sp>
            <p:nvSpPr>
              <p:cNvPr id="546" name="Kreis"/>
              <p:cNvSpPr/>
              <p:nvPr/>
            </p:nvSpPr>
            <p:spPr>
              <a:xfrm>
                <a:off x="233609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47" name="Kreis"/>
              <p:cNvSpPr/>
              <p:nvPr/>
            </p:nvSpPr>
            <p:spPr>
              <a:xfrm>
                <a:off x="80260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48" name="Kreis"/>
              <p:cNvSpPr/>
              <p:nvPr/>
            </p:nvSpPr>
            <p:spPr>
              <a:xfrm>
                <a:off x="876685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49" name="Kreis"/>
              <p:cNvSpPr/>
              <p:nvPr/>
            </p:nvSpPr>
            <p:spPr>
              <a:xfrm>
                <a:off x="723335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0" name="Abgerundetes Rechteck"/>
              <p:cNvSpPr/>
              <p:nvPr/>
            </p:nvSpPr>
            <p:spPr>
              <a:xfrm>
                <a:off x="1113" y="0"/>
                <a:ext cx="1078388" cy="187976"/>
              </a:xfrm>
              <a:prstGeom prst="roundRect">
                <a:avLst>
                  <a:gd name="adj" fmla="val 50000"/>
                </a:avLst>
              </a:prstGeom>
              <a:solidFill>
                <a:srgbClr val="D6D6D6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1" name="Linie"/>
              <p:cNvSpPr/>
              <p:nvPr/>
            </p:nvSpPr>
            <p:spPr>
              <a:xfrm flipV="1">
                <a:off x="0" y="128748"/>
                <a:ext cx="1077616" cy="1290"/>
              </a:xfrm>
              <a:prstGeom prst="line">
                <a:avLst/>
              </a:prstGeom>
              <a:noFill/>
              <a:ln w="38100" cap="flat">
                <a:solidFill>
                  <a:srgbClr val="E324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grpSp>
          <p:nvGrpSpPr>
            <p:cNvPr id="559" name="Gruppieren"/>
            <p:cNvGrpSpPr/>
            <p:nvPr/>
          </p:nvGrpSpPr>
          <p:grpSpPr>
            <a:xfrm>
              <a:off x="1082357" y="1089"/>
              <a:ext cx="1079502" cy="242391"/>
              <a:chOff x="0" y="0"/>
              <a:chExt cx="1079500" cy="242389"/>
            </a:xfrm>
          </p:grpSpPr>
          <p:sp>
            <p:nvSpPr>
              <p:cNvPr id="553" name="Kreis"/>
              <p:cNvSpPr/>
              <p:nvPr/>
            </p:nvSpPr>
            <p:spPr>
              <a:xfrm>
                <a:off x="233609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4" name="Kreis"/>
              <p:cNvSpPr/>
              <p:nvPr/>
            </p:nvSpPr>
            <p:spPr>
              <a:xfrm>
                <a:off x="80260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5" name="Kreis"/>
              <p:cNvSpPr/>
              <p:nvPr/>
            </p:nvSpPr>
            <p:spPr>
              <a:xfrm>
                <a:off x="876685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6" name="Kreis"/>
              <p:cNvSpPr/>
              <p:nvPr/>
            </p:nvSpPr>
            <p:spPr>
              <a:xfrm>
                <a:off x="723335" y="108827"/>
                <a:ext cx="133563" cy="133563"/>
              </a:xfrm>
              <a:prstGeom prst="ellipse">
                <a:avLst/>
              </a:prstGeom>
              <a:solidFill>
                <a:srgbClr val="AAAAA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7" name="Abgerundetes Rechteck"/>
              <p:cNvSpPr/>
              <p:nvPr/>
            </p:nvSpPr>
            <p:spPr>
              <a:xfrm>
                <a:off x="1113" y="0"/>
                <a:ext cx="1078388" cy="187976"/>
              </a:xfrm>
              <a:prstGeom prst="roundRect">
                <a:avLst>
                  <a:gd name="adj" fmla="val 50000"/>
                </a:avLst>
              </a:prstGeom>
              <a:solidFill>
                <a:srgbClr val="D6D6D6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58" name="Linie"/>
              <p:cNvSpPr/>
              <p:nvPr/>
            </p:nvSpPr>
            <p:spPr>
              <a:xfrm flipV="1">
                <a:off x="0" y="128748"/>
                <a:ext cx="1077616" cy="1290"/>
              </a:xfrm>
              <a:prstGeom prst="line">
                <a:avLst/>
              </a:prstGeom>
              <a:noFill/>
              <a:ln w="38100" cap="flat">
                <a:solidFill>
                  <a:srgbClr val="E324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</p:grpSp>
      <p:sp>
        <p:nvSpPr>
          <p:cNvPr id="561" name="passieren:…"/>
          <p:cNvSpPr txBox="1"/>
          <p:nvPr/>
        </p:nvSpPr>
        <p:spPr>
          <a:xfrm>
            <a:off x="2737231" y="2514600"/>
            <a:ext cx="1148253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passieren:</a:t>
            </a:r>
          </a:p>
          <a:p>
            <a:pPr>
              <a:defRPr sz="14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s</a:t>
            </a:r>
            <a:r>
              <a:rPr sz="1300"/>
              <a:t>1</a:t>
            </a:r>
            <a:r>
              <a:t> = s1 +1</a:t>
            </a:r>
          </a:p>
        </p:txBody>
      </p:sp>
      <p:sp>
        <p:nvSpPr>
          <p:cNvPr id="562" name="Linie"/>
          <p:cNvSpPr/>
          <p:nvPr/>
        </p:nvSpPr>
        <p:spPr>
          <a:xfrm>
            <a:off x="6477009" y="1764332"/>
            <a:ext cx="274221" cy="38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3" name="verlassen:…"/>
          <p:cNvSpPr txBox="1"/>
          <p:nvPr/>
        </p:nvSpPr>
        <p:spPr>
          <a:xfrm>
            <a:off x="6045200" y="2514600"/>
            <a:ext cx="1148253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verlassen:</a:t>
            </a:r>
          </a:p>
          <a:p>
            <a:pPr>
              <a:defRPr sz="14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s</a:t>
            </a:r>
            <a:r>
              <a:rPr sz="1300"/>
              <a:t>1</a:t>
            </a:r>
            <a:r>
              <a:t> = s1 -1</a:t>
            </a:r>
          </a:p>
        </p:txBody>
      </p:sp>
      <p:sp>
        <p:nvSpPr>
          <p:cNvPr id="564" name="passieren:…"/>
          <p:cNvSpPr txBox="1"/>
          <p:nvPr/>
        </p:nvSpPr>
        <p:spPr>
          <a:xfrm>
            <a:off x="7480300" y="2527300"/>
            <a:ext cx="1148253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passieren:</a:t>
            </a:r>
          </a:p>
          <a:p>
            <a:pPr>
              <a:defRPr sz="14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s</a:t>
            </a:r>
            <a:r>
              <a:rPr sz="1300"/>
              <a:t>2</a:t>
            </a:r>
            <a:r>
              <a:t> = s2 +1</a:t>
            </a:r>
          </a:p>
        </p:txBody>
      </p:sp>
      <p:sp>
        <p:nvSpPr>
          <p:cNvPr id="565" name="Gleisabschnitt 1"/>
          <p:cNvSpPr txBox="1"/>
          <p:nvPr/>
        </p:nvSpPr>
        <p:spPr>
          <a:xfrm>
            <a:off x="4464319" y="2197100"/>
            <a:ext cx="123661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Gleisabschnitt 1</a:t>
            </a:r>
          </a:p>
        </p:txBody>
      </p:sp>
      <p:sp>
        <p:nvSpPr>
          <p:cNvPr id="566" name="Gleisabschnitt 2"/>
          <p:cNvSpPr txBox="1"/>
          <p:nvPr/>
        </p:nvSpPr>
        <p:spPr>
          <a:xfrm>
            <a:off x="7683500" y="2197100"/>
            <a:ext cx="1236613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Gleisabschnitt 2</a:t>
            </a:r>
          </a:p>
        </p:txBody>
      </p:sp>
      <p:sp>
        <p:nvSpPr>
          <p:cNvPr id="567" name="Signal s2"/>
          <p:cNvSpPr txBox="1"/>
          <p:nvPr/>
        </p:nvSpPr>
        <p:spPr>
          <a:xfrm>
            <a:off x="6159500" y="977900"/>
            <a:ext cx="911994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2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Signal s2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3600" y="1676400"/>
            <a:ext cx="5689600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Linie"/>
          <p:cNvSpPr/>
          <p:nvPr/>
        </p:nvSpPr>
        <p:spPr>
          <a:xfrm>
            <a:off x="2003663" y="3068717"/>
            <a:ext cx="917774" cy="182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1" name="Linie"/>
          <p:cNvSpPr/>
          <p:nvPr/>
        </p:nvSpPr>
        <p:spPr>
          <a:xfrm>
            <a:off x="1993900" y="6718297"/>
            <a:ext cx="1057474" cy="648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2" name="Linie"/>
          <p:cNvSpPr/>
          <p:nvPr/>
        </p:nvSpPr>
        <p:spPr>
          <a:xfrm>
            <a:off x="3041113" y="6486545"/>
            <a:ext cx="1" cy="24034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3" name="Linie"/>
          <p:cNvSpPr/>
          <p:nvPr/>
        </p:nvSpPr>
        <p:spPr>
          <a:xfrm>
            <a:off x="2006599" y="3073399"/>
            <a:ext cx="15" cy="364489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4" name="Linie"/>
          <p:cNvSpPr/>
          <p:nvPr/>
        </p:nvSpPr>
        <p:spPr>
          <a:xfrm>
            <a:off x="4292599" y="5733015"/>
            <a:ext cx="584201" cy="73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5" name="Linie"/>
          <p:cNvSpPr/>
          <p:nvPr/>
        </p:nvSpPr>
        <p:spPr>
          <a:xfrm>
            <a:off x="4866649" y="5499100"/>
            <a:ext cx="1" cy="24034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6" name="Linie"/>
          <p:cNvSpPr/>
          <p:nvPr/>
        </p:nvSpPr>
        <p:spPr>
          <a:xfrm flipH="1">
            <a:off x="4292598" y="3517899"/>
            <a:ext cx="1" cy="220981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7" name="Linie"/>
          <p:cNvSpPr/>
          <p:nvPr/>
        </p:nvSpPr>
        <p:spPr>
          <a:xfrm>
            <a:off x="4292599" y="3517900"/>
            <a:ext cx="444497" cy="738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8" name="Linie"/>
          <p:cNvSpPr/>
          <p:nvPr/>
        </p:nvSpPr>
        <p:spPr>
          <a:xfrm>
            <a:off x="5930922" y="5702300"/>
            <a:ext cx="584201" cy="7388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9" name="Linie"/>
          <p:cNvSpPr/>
          <p:nvPr/>
        </p:nvSpPr>
        <p:spPr>
          <a:xfrm>
            <a:off x="6504949" y="5473700"/>
            <a:ext cx="1" cy="24034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0" name="Linie"/>
          <p:cNvSpPr/>
          <p:nvPr/>
        </p:nvSpPr>
        <p:spPr>
          <a:xfrm flipH="1">
            <a:off x="5927290" y="3492499"/>
            <a:ext cx="1" cy="220981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1" name="Linie"/>
          <p:cNvSpPr/>
          <p:nvPr/>
        </p:nvSpPr>
        <p:spPr>
          <a:xfrm>
            <a:off x="5930900" y="3492498"/>
            <a:ext cx="469901" cy="7387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Rechteck"/>
          <p:cNvSpPr/>
          <p:nvPr/>
        </p:nvSpPr>
        <p:spPr>
          <a:xfrm>
            <a:off x="1308100" y="5245100"/>
            <a:ext cx="3429000" cy="13208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4" name="Rechteck"/>
          <p:cNvSpPr/>
          <p:nvPr/>
        </p:nvSpPr>
        <p:spPr>
          <a:xfrm>
            <a:off x="5397500" y="1016000"/>
            <a:ext cx="3378200" cy="47879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5" name="Rechteck"/>
          <p:cNvSpPr/>
          <p:nvPr/>
        </p:nvSpPr>
        <p:spPr>
          <a:xfrm>
            <a:off x="5143500" y="1181100"/>
            <a:ext cx="3429000" cy="47879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6" name="Rechteck"/>
          <p:cNvSpPr/>
          <p:nvPr/>
        </p:nvSpPr>
        <p:spPr>
          <a:xfrm>
            <a:off x="4914900" y="1346200"/>
            <a:ext cx="3429000" cy="49022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7" name="CPU"/>
          <p:cNvSpPr/>
          <p:nvPr/>
        </p:nvSpPr>
        <p:spPr>
          <a:xfrm>
            <a:off x="1676400" y="2489200"/>
            <a:ext cx="1270000" cy="1930400"/>
          </a:xfrm>
          <a:prstGeom prst="rect">
            <a:avLst/>
          </a:prstGeom>
          <a:solidFill>
            <a:srgbClr val="9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2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CPU</a:t>
            </a:r>
          </a:p>
        </p:txBody>
      </p:sp>
      <p:sp>
        <p:nvSpPr>
          <p:cNvPr id="588" name="Rechteck"/>
          <p:cNvSpPr/>
          <p:nvPr/>
        </p:nvSpPr>
        <p:spPr>
          <a:xfrm>
            <a:off x="1752600" y="2603500"/>
            <a:ext cx="1117600" cy="2794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9" name="Rechteck"/>
          <p:cNvSpPr/>
          <p:nvPr/>
        </p:nvSpPr>
        <p:spPr>
          <a:xfrm>
            <a:off x="1752600" y="2882900"/>
            <a:ext cx="1117600" cy="2794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8FADB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0" name="Rechteck"/>
          <p:cNvSpPr/>
          <p:nvPr/>
        </p:nvSpPr>
        <p:spPr>
          <a:xfrm>
            <a:off x="1752600" y="3683000"/>
            <a:ext cx="1117600" cy="2794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1" name="Rechteck"/>
          <p:cNvSpPr/>
          <p:nvPr/>
        </p:nvSpPr>
        <p:spPr>
          <a:xfrm>
            <a:off x="1752600" y="3962400"/>
            <a:ext cx="1117600" cy="2794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2" name="IP"/>
          <p:cNvSpPr txBox="1"/>
          <p:nvPr/>
        </p:nvSpPr>
        <p:spPr>
          <a:xfrm>
            <a:off x="1948891" y="2590800"/>
            <a:ext cx="685801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593" name="SP"/>
          <p:cNvSpPr txBox="1"/>
          <p:nvPr/>
        </p:nvSpPr>
        <p:spPr>
          <a:xfrm>
            <a:off x="1943100" y="2844800"/>
            <a:ext cx="6858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SP</a:t>
            </a:r>
          </a:p>
        </p:txBody>
      </p:sp>
      <p:sp>
        <p:nvSpPr>
          <p:cNvPr id="594" name="Register"/>
          <p:cNvSpPr txBox="1"/>
          <p:nvPr/>
        </p:nvSpPr>
        <p:spPr>
          <a:xfrm>
            <a:off x="1943100" y="3657600"/>
            <a:ext cx="6858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Register</a:t>
            </a:r>
          </a:p>
        </p:txBody>
      </p:sp>
      <p:sp>
        <p:nvSpPr>
          <p:cNvPr id="595" name="IP: Instruction Pointer (Befehlszeiger)…"/>
          <p:cNvSpPr txBox="1"/>
          <p:nvPr/>
        </p:nvSpPr>
        <p:spPr>
          <a:xfrm>
            <a:off x="406400" y="1231900"/>
            <a:ext cx="48260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4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IP: Instruction Pointer (Befehlszeiger)</a:t>
            </a:r>
          </a:p>
          <a:p>
            <a:pPr algn="l">
              <a:defRPr sz="14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SP: Stack Pointer (Stapelzeiger)</a:t>
            </a:r>
          </a:p>
        </p:txBody>
      </p:sp>
      <p:sp>
        <p:nvSpPr>
          <p:cNvPr id="596" name="Rechteck"/>
          <p:cNvSpPr/>
          <p:nvPr/>
        </p:nvSpPr>
        <p:spPr>
          <a:xfrm>
            <a:off x="4991100" y="1409700"/>
            <a:ext cx="1270000" cy="47879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7" name="Programm"/>
          <p:cNvSpPr txBox="1"/>
          <p:nvPr/>
        </p:nvSpPr>
        <p:spPr>
          <a:xfrm>
            <a:off x="6441957" y="1555750"/>
            <a:ext cx="105453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Programm</a:t>
            </a:r>
          </a:p>
        </p:txBody>
      </p:sp>
      <p:sp>
        <p:nvSpPr>
          <p:cNvPr id="598" name="Stack"/>
          <p:cNvSpPr txBox="1"/>
          <p:nvPr/>
        </p:nvSpPr>
        <p:spPr>
          <a:xfrm>
            <a:off x="6474513" y="3289300"/>
            <a:ext cx="57690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Stack</a:t>
            </a:r>
          </a:p>
        </p:txBody>
      </p:sp>
      <p:sp>
        <p:nvSpPr>
          <p:cNvPr id="599" name="Heap"/>
          <p:cNvSpPr txBox="1"/>
          <p:nvPr/>
        </p:nvSpPr>
        <p:spPr>
          <a:xfrm>
            <a:off x="6437529" y="5359400"/>
            <a:ext cx="574676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Heap</a:t>
            </a:r>
          </a:p>
        </p:txBody>
      </p:sp>
      <p:sp>
        <p:nvSpPr>
          <p:cNvPr id="600" name="Rechteck"/>
          <p:cNvSpPr/>
          <p:nvPr/>
        </p:nvSpPr>
        <p:spPr>
          <a:xfrm>
            <a:off x="4991100" y="1612900"/>
            <a:ext cx="1270000" cy="10922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1" name="Rechteck"/>
          <p:cNvSpPr/>
          <p:nvPr/>
        </p:nvSpPr>
        <p:spPr>
          <a:xfrm>
            <a:off x="4991100" y="3314700"/>
            <a:ext cx="1270000" cy="5715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2" name="Rechteck"/>
          <p:cNvSpPr/>
          <p:nvPr/>
        </p:nvSpPr>
        <p:spPr>
          <a:xfrm>
            <a:off x="4991100" y="4597400"/>
            <a:ext cx="1270000" cy="10922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3" name="Arbeitsspeicher"/>
          <p:cNvSpPr txBox="1"/>
          <p:nvPr/>
        </p:nvSpPr>
        <p:spPr>
          <a:xfrm>
            <a:off x="4859554" y="6299200"/>
            <a:ext cx="1546226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Arbeitsspeicher</a:t>
            </a:r>
          </a:p>
        </p:txBody>
      </p:sp>
      <p:sp>
        <p:nvSpPr>
          <p:cNvPr id="604" name="Adressraum Task N"/>
          <p:cNvSpPr txBox="1"/>
          <p:nvPr/>
        </p:nvSpPr>
        <p:spPr>
          <a:xfrm>
            <a:off x="6368938" y="5854700"/>
            <a:ext cx="1889349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Adressraum Task N</a:t>
            </a:r>
          </a:p>
        </p:txBody>
      </p:sp>
      <p:sp>
        <p:nvSpPr>
          <p:cNvPr id="605" name="Task N CB…"/>
          <p:cNvSpPr txBox="1"/>
          <p:nvPr/>
        </p:nvSpPr>
        <p:spPr>
          <a:xfrm>
            <a:off x="1435100" y="5359400"/>
            <a:ext cx="977900" cy="914400"/>
          </a:xfrm>
          <a:prstGeom prst="rect">
            <a:avLst/>
          </a:prstGeom>
          <a:solidFill>
            <a:srgbClr val="FFFBB9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400"/>
            </a:pPr>
            <a:r>
              <a:t>Task N CB</a:t>
            </a:r>
          </a:p>
          <a:p>
            <a:pPr algn="l">
              <a:defRPr sz="1400"/>
            </a:pPr>
            <a:r>
              <a:t>Prio = 10</a:t>
            </a:r>
          </a:p>
          <a:p>
            <a:pPr algn="l">
              <a:defRPr sz="1400"/>
            </a:pPr>
            <a:r>
              <a:t>S = L</a:t>
            </a:r>
          </a:p>
        </p:txBody>
      </p:sp>
      <p:sp>
        <p:nvSpPr>
          <p:cNvPr id="606" name="Adressraum Betriebssystem"/>
          <p:cNvSpPr txBox="1"/>
          <p:nvPr/>
        </p:nvSpPr>
        <p:spPr>
          <a:xfrm>
            <a:off x="2197447" y="5708650"/>
            <a:ext cx="24765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800"/>
            </a:lvl1pPr>
          </a:lstStyle>
          <a:p>
            <a:pPr/>
            <a:r>
              <a:t>Adressraum Betriebssystem</a:t>
            </a:r>
          </a:p>
        </p:txBody>
      </p:sp>
      <p:sp>
        <p:nvSpPr>
          <p:cNvPr id="607" name="Linie"/>
          <p:cNvSpPr/>
          <p:nvPr/>
        </p:nvSpPr>
        <p:spPr>
          <a:xfrm>
            <a:off x="2773679" y="2185670"/>
            <a:ext cx="23114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056" y="12081"/>
                </a:lnTo>
                <a:lnTo>
                  <a:pt x="8315" y="7322"/>
                </a:lnTo>
                <a:lnTo>
                  <a:pt x="12372" y="4393"/>
                </a:lnTo>
                <a:lnTo>
                  <a:pt x="15921" y="2197"/>
                </a:lnTo>
                <a:lnTo>
                  <a:pt x="19166" y="1098"/>
                </a:lnTo>
                <a:lnTo>
                  <a:pt x="21600" y="0"/>
                </a:lnTo>
              </a:path>
            </a:pathLst>
          </a:custGeom>
          <a:ln w="19050">
            <a:solidFill>
              <a:srgbClr val="000000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608" name="Linie"/>
          <p:cNvSpPr/>
          <p:nvPr/>
        </p:nvSpPr>
        <p:spPr>
          <a:xfrm>
            <a:off x="2801620" y="3027679"/>
            <a:ext cx="2260601" cy="419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546" y="2658"/>
                </a:lnTo>
                <a:lnTo>
                  <a:pt x="10314" y="7311"/>
                </a:lnTo>
                <a:lnTo>
                  <a:pt x="14497" y="1296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000000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609" name="Linie"/>
          <p:cNvSpPr/>
          <p:nvPr/>
        </p:nvSpPr>
        <p:spPr>
          <a:xfrm>
            <a:off x="6167120" y="3738879"/>
            <a:ext cx="589280" cy="1300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1545" y="2363"/>
                </a:lnTo>
                <a:lnTo>
                  <a:pt x="20110" y="9619"/>
                </a:lnTo>
                <a:lnTo>
                  <a:pt x="21600" y="15188"/>
                </a:lnTo>
                <a:lnTo>
                  <a:pt x="17503" y="18900"/>
                </a:lnTo>
                <a:lnTo>
                  <a:pt x="10428" y="20925"/>
                </a:lnTo>
                <a:lnTo>
                  <a:pt x="1117" y="21600"/>
                </a:lnTo>
              </a:path>
            </a:pathLst>
          </a:cu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610" name="Linie"/>
          <p:cNvSpPr/>
          <p:nvPr/>
        </p:nvSpPr>
        <p:spPr>
          <a:xfrm>
            <a:off x="6126479" y="3627120"/>
            <a:ext cx="894081" cy="164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" y="0"/>
                </a:moveTo>
                <a:lnTo>
                  <a:pt x="11291" y="1733"/>
                </a:lnTo>
                <a:lnTo>
                  <a:pt x="19145" y="5733"/>
                </a:lnTo>
                <a:lnTo>
                  <a:pt x="21600" y="13333"/>
                </a:lnTo>
                <a:lnTo>
                  <a:pt x="17673" y="18533"/>
                </a:lnTo>
                <a:lnTo>
                  <a:pt x="7364" y="20800"/>
                </a:lnTo>
                <a:lnTo>
                  <a:pt x="0" y="21600"/>
                </a:lnTo>
              </a:path>
            </a:pathLst>
          </a:cu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611" name="Task N"/>
          <p:cNvSpPr txBox="1"/>
          <p:nvPr/>
        </p:nvSpPr>
        <p:spPr>
          <a:xfrm>
            <a:off x="719732" y="3937000"/>
            <a:ext cx="73541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Task 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" name="Gruppieren"/>
          <p:cNvGrpSpPr/>
          <p:nvPr/>
        </p:nvGrpSpPr>
        <p:grpSpPr>
          <a:xfrm>
            <a:off x="2578100" y="1104900"/>
            <a:ext cx="4787900" cy="5727700"/>
            <a:chOff x="0" y="0"/>
            <a:chExt cx="4787900" cy="5727700"/>
          </a:xfrm>
        </p:grpSpPr>
        <p:pic>
          <p:nvPicPr>
            <p:cNvPr id="61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787900" cy="5727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4" name="Linie"/>
            <p:cNvSpPr/>
            <p:nvPr/>
          </p:nvSpPr>
          <p:spPr>
            <a:xfrm>
              <a:off x="212963" y="1747917"/>
              <a:ext cx="917774" cy="18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5" name="Linie"/>
            <p:cNvSpPr/>
            <p:nvPr/>
          </p:nvSpPr>
          <p:spPr>
            <a:xfrm>
              <a:off x="215900" y="5029197"/>
              <a:ext cx="876299" cy="648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6" name="Linie"/>
            <p:cNvSpPr/>
            <p:nvPr/>
          </p:nvSpPr>
          <p:spPr>
            <a:xfrm flipH="1">
              <a:off x="215919" y="1736357"/>
              <a:ext cx="2699" cy="329284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7" name="Linie"/>
            <p:cNvSpPr/>
            <p:nvPr/>
          </p:nvSpPr>
          <p:spPr>
            <a:xfrm>
              <a:off x="511207" y="2243797"/>
              <a:ext cx="62247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8" name="Linie"/>
            <p:cNvSpPr/>
            <p:nvPr/>
          </p:nvSpPr>
          <p:spPr>
            <a:xfrm>
              <a:off x="3213099" y="2071079"/>
              <a:ext cx="1057474" cy="64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9" name="Linie"/>
            <p:cNvSpPr/>
            <p:nvPr/>
          </p:nvSpPr>
          <p:spPr>
            <a:xfrm flipH="1">
              <a:off x="515316" y="2247890"/>
              <a:ext cx="1" cy="138908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20" name="Linie"/>
            <p:cNvSpPr/>
            <p:nvPr/>
          </p:nvSpPr>
          <p:spPr>
            <a:xfrm>
              <a:off x="507999" y="3640830"/>
              <a:ext cx="609602" cy="407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21" name="Linie"/>
            <p:cNvSpPr/>
            <p:nvPr/>
          </p:nvSpPr>
          <p:spPr>
            <a:xfrm>
              <a:off x="3098799" y="4369780"/>
              <a:ext cx="1168401" cy="64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22" name="Linie"/>
            <p:cNvSpPr/>
            <p:nvPr/>
          </p:nvSpPr>
          <p:spPr>
            <a:xfrm flipH="1">
              <a:off x="4260849" y="2082787"/>
              <a:ext cx="1" cy="22860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23" name="Linie"/>
            <p:cNvSpPr/>
            <p:nvPr/>
          </p:nvSpPr>
          <p:spPr>
            <a:xfrm>
              <a:off x="3100747" y="4051289"/>
              <a:ext cx="3" cy="31751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8" name="Gruppieren"/>
          <p:cNvGrpSpPr/>
          <p:nvPr/>
        </p:nvGrpSpPr>
        <p:grpSpPr>
          <a:xfrm>
            <a:off x="1523999" y="-101600"/>
            <a:ext cx="6621390" cy="3384789"/>
            <a:chOff x="0" y="0"/>
            <a:chExt cx="6621388" cy="3384788"/>
          </a:xfrm>
        </p:grpSpPr>
        <p:grpSp>
          <p:nvGrpSpPr>
            <p:cNvPr id="631" name="Gruppieren"/>
            <p:cNvGrpSpPr/>
            <p:nvPr/>
          </p:nvGrpSpPr>
          <p:grpSpPr>
            <a:xfrm>
              <a:off x="4241800" y="0"/>
              <a:ext cx="342900" cy="1615957"/>
              <a:chOff x="0" y="0"/>
              <a:chExt cx="342900" cy="1615956"/>
            </a:xfrm>
          </p:grpSpPr>
          <p:sp>
            <p:nvSpPr>
              <p:cNvPr id="626" name="Quadrat"/>
              <p:cNvSpPr/>
              <p:nvPr/>
            </p:nvSpPr>
            <p:spPr>
              <a:xfrm>
                <a:off x="25400" y="812800"/>
                <a:ext cx="266700" cy="266700"/>
              </a:xfrm>
              <a:prstGeom prst="rect">
                <a:avLst/>
              </a:prstGeom>
              <a:solidFill>
                <a:srgbClr val="7A7A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630" name="Gruppieren"/>
              <p:cNvGrpSpPr/>
              <p:nvPr/>
            </p:nvGrpSpPr>
            <p:grpSpPr>
              <a:xfrm>
                <a:off x="0" y="0"/>
                <a:ext cx="342900" cy="1615957"/>
                <a:chOff x="0" y="0"/>
                <a:chExt cx="342900" cy="1615956"/>
              </a:xfrm>
            </p:grpSpPr>
            <p:sp>
              <p:nvSpPr>
                <p:cNvPr id="627" name="Linie"/>
                <p:cNvSpPr/>
                <p:nvPr/>
              </p:nvSpPr>
              <p:spPr>
                <a:xfrm>
                  <a:off x="165100" y="266700"/>
                  <a:ext cx="6747" cy="1349257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628" name="Kreis"/>
                <p:cNvSpPr/>
                <p:nvPr/>
              </p:nvSpPr>
              <p:spPr>
                <a:xfrm>
                  <a:off x="0" y="368300"/>
                  <a:ext cx="342900" cy="342900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29" name="Kreis"/>
                <p:cNvSpPr/>
                <p:nvPr/>
              </p:nvSpPr>
              <p:spPr>
                <a:xfrm>
                  <a:off x="0" y="0"/>
                  <a:ext cx="342900" cy="342900"/>
                </a:xfrm>
                <a:prstGeom prst="ellipse">
                  <a:avLst/>
                </a:prstGeom>
                <a:solidFill>
                  <a:srgbClr val="FF4013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632" name="Signal s…"/>
            <p:cNvSpPr txBox="1"/>
            <p:nvPr/>
          </p:nvSpPr>
          <p:spPr>
            <a:xfrm>
              <a:off x="1186569" y="444500"/>
              <a:ext cx="911995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Signal s</a:t>
              </a:r>
            </a:p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1 = rot</a:t>
              </a:r>
            </a:p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0 = grün</a:t>
              </a:r>
            </a:p>
          </p:txBody>
        </p:sp>
        <p:sp>
          <p:nvSpPr>
            <p:cNvPr id="633" name="Fussgänger-überweg"/>
            <p:cNvSpPr txBox="1"/>
            <p:nvPr/>
          </p:nvSpPr>
          <p:spPr>
            <a:xfrm>
              <a:off x="2800694" y="482600"/>
              <a:ext cx="127000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Fussgänger-überweg</a:t>
              </a:r>
            </a:p>
          </p:txBody>
        </p:sp>
        <p:sp>
          <p:nvSpPr>
            <p:cNvPr id="634" name="Rechteck"/>
            <p:cNvSpPr/>
            <p:nvPr/>
          </p:nvSpPr>
          <p:spPr>
            <a:xfrm>
              <a:off x="571500" y="1333500"/>
              <a:ext cx="5956300" cy="12827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35" name="Rechteck"/>
            <p:cNvSpPr/>
            <p:nvPr/>
          </p:nvSpPr>
          <p:spPr>
            <a:xfrm>
              <a:off x="6438900" y="1295400"/>
              <a:ext cx="165100" cy="13716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36" name="Rechteck"/>
            <p:cNvSpPr/>
            <p:nvPr/>
          </p:nvSpPr>
          <p:spPr>
            <a:xfrm>
              <a:off x="482600" y="1295400"/>
              <a:ext cx="165100" cy="13716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640" name="Gruppieren"/>
            <p:cNvGrpSpPr/>
            <p:nvPr/>
          </p:nvGrpSpPr>
          <p:grpSpPr>
            <a:xfrm>
              <a:off x="2400300" y="1600200"/>
              <a:ext cx="342900" cy="1615957"/>
              <a:chOff x="0" y="0"/>
              <a:chExt cx="342900" cy="1615956"/>
            </a:xfrm>
          </p:grpSpPr>
          <p:sp>
            <p:nvSpPr>
              <p:cNvPr id="637" name="Linie"/>
              <p:cNvSpPr/>
              <p:nvPr/>
            </p:nvSpPr>
            <p:spPr>
              <a:xfrm>
                <a:off x="165100" y="266700"/>
                <a:ext cx="6747" cy="134925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38" name="Kreis"/>
              <p:cNvSpPr/>
              <p:nvPr/>
            </p:nvSpPr>
            <p:spPr>
              <a:xfrm>
                <a:off x="0" y="368300"/>
                <a:ext cx="342900" cy="3429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39" name="Kreis"/>
              <p:cNvSpPr/>
              <p:nvPr/>
            </p:nvSpPr>
            <p:spPr>
              <a:xfrm>
                <a:off x="0" y="0"/>
                <a:ext cx="342900" cy="342900"/>
              </a:xfrm>
              <a:prstGeom prst="ellipse">
                <a:avLst/>
              </a:pr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641" name="Rechteck"/>
            <p:cNvSpPr/>
            <p:nvPr/>
          </p:nvSpPr>
          <p:spPr>
            <a:xfrm>
              <a:off x="2908300" y="1435100"/>
              <a:ext cx="12700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2" name="Rechteck"/>
            <p:cNvSpPr/>
            <p:nvPr/>
          </p:nvSpPr>
          <p:spPr>
            <a:xfrm>
              <a:off x="2921000" y="1739900"/>
              <a:ext cx="12700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3" name="Rechteck"/>
            <p:cNvSpPr/>
            <p:nvPr/>
          </p:nvSpPr>
          <p:spPr>
            <a:xfrm>
              <a:off x="2921000" y="2070100"/>
              <a:ext cx="12700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4" name="Rechteck"/>
            <p:cNvSpPr/>
            <p:nvPr/>
          </p:nvSpPr>
          <p:spPr>
            <a:xfrm>
              <a:off x="2921000" y="2362200"/>
              <a:ext cx="1270000" cy="1651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45" name="Linie"/>
            <p:cNvSpPr/>
            <p:nvPr/>
          </p:nvSpPr>
          <p:spPr>
            <a:xfrm>
              <a:off x="723900" y="1981200"/>
              <a:ext cx="5638761" cy="5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648" name="Gruppieren"/>
            <p:cNvGrpSpPr/>
            <p:nvPr/>
          </p:nvGrpSpPr>
          <p:grpSpPr>
            <a:xfrm>
              <a:off x="2438400" y="2438400"/>
              <a:ext cx="266700" cy="266700"/>
              <a:chOff x="0" y="0"/>
              <a:chExt cx="266700" cy="266700"/>
            </a:xfrm>
          </p:grpSpPr>
          <p:sp>
            <p:nvSpPr>
              <p:cNvPr id="646" name="Quadrat"/>
              <p:cNvSpPr/>
              <p:nvPr/>
            </p:nvSpPr>
            <p:spPr>
              <a:xfrm>
                <a:off x="0" y="0"/>
                <a:ext cx="266700" cy="266700"/>
              </a:xfrm>
              <a:prstGeom prst="rect">
                <a:avLst/>
              </a:prstGeom>
              <a:solidFill>
                <a:srgbClr val="FEC7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47" name="Rechteck"/>
              <p:cNvSpPr/>
              <p:nvPr/>
            </p:nvSpPr>
            <p:spPr>
              <a:xfrm>
                <a:off x="63500" y="63500"/>
                <a:ext cx="152400" cy="139700"/>
              </a:xfrm>
              <a:prstGeom prst="rect">
                <a:avLst/>
              </a:prstGeom>
              <a:solidFill>
                <a:srgbClr val="D6D6D6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649" name="Signal für Fahrzeuge"/>
            <p:cNvSpPr txBox="1"/>
            <p:nvPr/>
          </p:nvSpPr>
          <p:spPr>
            <a:xfrm>
              <a:off x="1521463" y="2755900"/>
              <a:ext cx="82550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Signal für Fahrzeuge</a:t>
              </a:r>
            </a:p>
          </p:txBody>
        </p:sp>
        <p:sp>
          <p:nvSpPr>
            <p:cNvPr id="650" name="Signal für Fahrzeuge"/>
            <p:cNvSpPr txBox="1"/>
            <p:nvPr/>
          </p:nvSpPr>
          <p:spPr>
            <a:xfrm>
              <a:off x="4762500" y="152400"/>
              <a:ext cx="8255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Signal für Fahrzeuge</a:t>
              </a:r>
            </a:p>
          </p:txBody>
        </p:sp>
        <p:grpSp>
          <p:nvGrpSpPr>
            <p:cNvPr id="659" name="Gruppieren"/>
            <p:cNvGrpSpPr/>
            <p:nvPr/>
          </p:nvGrpSpPr>
          <p:grpSpPr>
            <a:xfrm>
              <a:off x="5364084" y="1102236"/>
              <a:ext cx="1257305" cy="751965"/>
              <a:chOff x="0" y="0"/>
              <a:chExt cx="1257304" cy="751963"/>
            </a:xfrm>
          </p:grpSpPr>
          <p:sp>
            <p:nvSpPr>
              <p:cNvPr id="651" name="Oval"/>
              <p:cNvSpPr/>
              <p:nvPr/>
            </p:nvSpPr>
            <p:spPr>
              <a:xfrm rot="21015471">
                <a:off x="191747" y="72537"/>
                <a:ext cx="900232" cy="503311"/>
              </a:xfrm>
              <a:prstGeom prst="ellipse">
                <a:avLst/>
              </a:pr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52" name="Abgerundetes Rechteck"/>
              <p:cNvSpPr/>
              <p:nvPr/>
            </p:nvSpPr>
            <p:spPr>
              <a:xfrm rot="2154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655" name="Gruppieren"/>
              <p:cNvGrpSpPr/>
              <p:nvPr/>
            </p:nvGrpSpPr>
            <p:grpSpPr>
              <a:xfrm>
                <a:off x="100789" y="342769"/>
                <a:ext cx="409196" cy="409196"/>
                <a:chOff x="0" y="0"/>
                <a:chExt cx="409195" cy="409194"/>
              </a:xfrm>
            </p:grpSpPr>
            <p:sp>
              <p:nvSpPr>
                <p:cNvPr id="653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54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658" name="Gruppieren"/>
              <p:cNvGrpSpPr/>
              <p:nvPr/>
            </p:nvGrpSpPr>
            <p:grpSpPr>
              <a:xfrm>
                <a:off x="771869" y="342769"/>
                <a:ext cx="409196" cy="409196"/>
                <a:chOff x="0" y="0"/>
                <a:chExt cx="409195" cy="409194"/>
              </a:xfrm>
            </p:grpSpPr>
            <p:sp>
              <p:nvSpPr>
                <p:cNvPr id="656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57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660" name="Linie"/>
            <p:cNvSpPr/>
            <p:nvPr/>
          </p:nvSpPr>
          <p:spPr>
            <a:xfrm>
              <a:off x="4978409" y="1561132"/>
              <a:ext cx="274221" cy="38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669" name="Gruppieren"/>
            <p:cNvGrpSpPr/>
            <p:nvPr/>
          </p:nvGrpSpPr>
          <p:grpSpPr>
            <a:xfrm>
              <a:off x="-1" y="1739899"/>
              <a:ext cx="1257306" cy="751965"/>
              <a:chOff x="0" y="0"/>
              <a:chExt cx="1257304" cy="751963"/>
            </a:xfrm>
          </p:grpSpPr>
          <p:sp>
            <p:nvSpPr>
              <p:cNvPr id="661" name="Oval"/>
              <p:cNvSpPr/>
              <p:nvPr/>
            </p:nvSpPr>
            <p:spPr>
              <a:xfrm flipH="1" rot="584529">
                <a:off x="165325" y="72537"/>
                <a:ext cx="900232" cy="503311"/>
              </a:xfrm>
              <a:prstGeom prst="ellipse">
                <a:avLst/>
              </a:pr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62" name="Abgerundetes Rechteck"/>
              <p:cNvSpPr/>
              <p:nvPr/>
            </p:nvSpPr>
            <p:spPr>
              <a:xfrm flipH="1" rot="6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665" name="Gruppieren"/>
              <p:cNvGrpSpPr/>
              <p:nvPr/>
            </p:nvGrpSpPr>
            <p:grpSpPr>
              <a:xfrm flipH="1">
                <a:off x="747319" y="342769"/>
                <a:ext cx="409196" cy="409195"/>
                <a:chOff x="0" y="0"/>
                <a:chExt cx="409195" cy="409194"/>
              </a:xfrm>
            </p:grpSpPr>
            <p:sp>
              <p:nvSpPr>
                <p:cNvPr id="663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64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668" name="Gruppieren"/>
              <p:cNvGrpSpPr/>
              <p:nvPr/>
            </p:nvGrpSpPr>
            <p:grpSpPr>
              <a:xfrm flipH="1">
                <a:off x="76239" y="342769"/>
                <a:ext cx="409196" cy="409195"/>
                <a:chOff x="0" y="0"/>
                <a:chExt cx="409195" cy="409194"/>
              </a:xfrm>
            </p:grpSpPr>
            <p:sp>
              <p:nvSpPr>
                <p:cNvPr id="666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67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670" name="Linie"/>
            <p:cNvSpPr/>
            <p:nvPr/>
          </p:nvSpPr>
          <p:spPr>
            <a:xfrm>
              <a:off x="1460513" y="2159000"/>
              <a:ext cx="274221" cy="38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677" name="Gruppieren"/>
            <p:cNvGrpSpPr/>
            <p:nvPr/>
          </p:nvGrpSpPr>
          <p:grpSpPr>
            <a:xfrm>
              <a:off x="2700527" y="2368787"/>
              <a:ext cx="615998" cy="1016002"/>
              <a:chOff x="0" y="0"/>
              <a:chExt cx="615997" cy="1016000"/>
            </a:xfrm>
          </p:grpSpPr>
          <p:sp>
            <p:nvSpPr>
              <p:cNvPr id="671" name="Oval"/>
              <p:cNvSpPr/>
              <p:nvPr/>
            </p:nvSpPr>
            <p:spPr>
              <a:xfrm>
                <a:off x="273445" y="0"/>
                <a:ext cx="313584" cy="307051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72" name="Linie"/>
              <p:cNvSpPr/>
              <p:nvPr/>
            </p:nvSpPr>
            <p:spPr>
              <a:xfrm flipH="1">
                <a:off x="426907" y="307050"/>
                <a:ext cx="9862" cy="3675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73" name="Linie"/>
              <p:cNvSpPr/>
              <p:nvPr/>
            </p:nvSpPr>
            <p:spPr>
              <a:xfrm flipH="1" flipV="1">
                <a:off x="0" y="258684"/>
                <a:ext cx="433567" cy="12676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74" name="Linie"/>
              <p:cNvSpPr/>
              <p:nvPr/>
            </p:nvSpPr>
            <p:spPr>
              <a:xfrm flipH="1">
                <a:off x="307191" y="659830"/>
                <a:ext cx="119841" cy="35617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75" name="Linie"/>
              <p:cNvSpPr/>
              <p:nvPr/>
            </p:nvSpPr>
            <p:spPr>
              <a:xfrm>
                <a:off x="427032" y="666364"/>
                <a:ext cx="145768" cy="3373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76" name="Linie"/>
              <p:cNvSpPr/>
              <p:nvPr/>
            </p:nvSpPr>
            <p:spPr>
              <a:xfrm>
                <a:off x="440096" y="398511"/>
                <a:ext cx="175902" cy="31029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</p:grpSp>
      <p:sp>
        <p:nvSpPr>
          <p:cNvPr id="679" name="Rechteck"/>
          <p:cNvSpPr/>
          <p:nvPr/>
        </p:nvSpPr>
        <p:spPr>
          <a:xfrm rot="16200000">
            <a:off x="5353050" y="211455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80" name="Rechteck"/>
          <p:cNvSpPr/>
          <p:nvPr/>
        </p:nvSpPr>
        <p:spPr>
          <a:xfrm rot="16200000">
            <a:off x="5353050" y="8070850"/>
            <a:ext cx="165101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Rechteck"/>
          <p:cNvSpPr/>
          <p:nvPr/>
        </p:nvSpPr>
        <p:spPr>
          <a:xfrm rot="16200000">
            <a:off x="5353050" y="8070850"/>
            <a:ext cx="165101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731" name="Gruppieren"/>
          <p:cNvGrpSpPr/>
          <p:nvPr/>
        </p:nvGrpSpPr>
        <p:grpSpPr>
          <a:xfrm>
            <a:off x="1777999" y="849566"/>
            <a:ext cx="6667501" cy="5214684"/>
            <a:chOff x="0" y="0"/>
            <a:chExt cx="6667500" cy="5214683"/>
          </a:xfrm>
        </p:grpSpPr>
        <p:sp>
          <p:nvSpPr>
            <p:cNvPr id="683" name="Signal s…"/>
            <p:cNvSpPr txBox="1"/>
            <p:nvPr/>
          </p:nvSpPr>
          <p:spPr>
            <a:xfrm>
              <a:off x="1631069" y="3989133"/>
              <a:ext cx="911995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Signal s</a:t>
              </a:r>
            </a:p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1 = rot</a:t>
              </a:r>
            </a:p>
            <a:p>
              <a:pPr algn="l">
                <a:defRPr sz="1200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t>0 = grün</a:t>
              </a:r>
            </a:p>
          </p:txBody>
        </p:sp>
        <p:sp>
          <p:nvSpPr>
            <p:cNvPr id="684" name="Kreuzung"/>
            <p:cNvSpPr txBox="1"/>
            <p:nvPr/>
          </p:nvSpPr>
          <p:spPr>
            <a:xfrm>
              <a:off x="1403694" y="1830133"/>
              <a:ext cx="1270001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Kreuzung</a:t>
              </a:r>
            </a:p>
          </p:txBody>
        </p:sp>
        <p:sp>
          <p:nvSpPr>
            <p:cNvPr id="685" name="Rechteck"/>
            <p:cNvSpPr/>
            <p:nvPr/>
          </p:nvSpPr>
          <p:spPr>
            <a:xfrm>
              <a:off x="635000" y="2401633"/>
              <a:ext cx="5956300" cy="1282701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86" name="Rechteck"/>
            <p:cNvSpPr/>
            <p:nvPr/>
          </p:nvSpPr>
          <p:spPr>
            <a:xfrm>
              <a:off x="6502400" y="2363533"/>
              <a:ext cx="165100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87" name="Rechteck"/>
            <p:cNvSpPr/>
            <p:nvPr/>
          </p:nvSpPr>
          <p:spPr>
            <a:xfrm>
              <a:off x="546100" y="2363533"/>
              <a:ext cx="165100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88" name="Linie"/>
            <p:cNvSpPr/>
            <p:nvPr/>
          </p:nvSpPr>
          <p:spPr>
            <a:xfrm>
              <a:off x="787400" y="3049333"/>
              <a:ext cx="5638761" cy="53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89" name="Signal für Fahrzeuge"/>
            <p:cNvSpPr txBox="1"/>
            <p:nvPr/>
          </p:nvSpPr>
          <p:spPr>
            <a:xfrm>
              <a:off x="4991100" y="1576133"/>
              <a:ext cx="825500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Signal für Fahrzeuge</a:t>
              </a:r>
            </a:p>
          </p:txBody>
        </p:sp>
        <p:grpSp>
          <p:nvGrpSpPr>
            <p:cNvPr id="698" name="Gruppieren"/>
            <p:cNvGrpSpPr/>
            <p:nvPr/>
          </p:nvGrpSpPr>
          <p:grpSpPr>
            <a:xfrm>
              <a:off x="-1" y="2973133"/>
              <a:ext cx="1257306" cy="751965"/>
              <a:chOff x="0" y="0"/>
              <a:chExt cx="1257304" cy="751963"/>
            </a:xfrm>
          </p:grpSpPr>
          <p:sp>
            <p:nvSpPr>
              <p:cNvPr id="690" name="Oval"/>
              <p:cNvSpPr/>
              <p:nvPr/>
            </p:nvSpPr>
            <p:spPr>
              <a:xfrm flipH="1" rot="584529">
                <a:off x="165325" y="72537"/>
                <a:ext cx="900232" cy="503311"/>
              </a:xfrm>
              <a:prstGeom prst="ellipse">
                <a:avLst/>
              </a:pr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91" name="Abgerundetes Rechteck"/>
              <p:cNvSpPr/>
              <p:nvPr/>
            </p:nvSpPr>
            <p:spPr>
              <a:xfrm flipH="1" rot="6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694" name="Gruppieren"/>
              <p:cNvGrpSpPr/>
              <p:nvPr/>
            </p:nvGrpSpPr>
            <p:grpSpPr>
              <a:xfrm flipH="1">
                <a:off x="747319" y="342769"/>
                <a:ext cx="409196" cy="409195"/>
                <a:chOff x="0" y="0"/>
                <a:chExt cx="409195" cy="409194"/>
              </a:xfrm>
            </p:grpSpPr>
            <p:sp>
              <p:nvSpPr>
                <p:cNvPr id="692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93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697" name="Gruppieren"/>
              <p:cNvGrpSpPr/>
              <p:nvPr/>
            </p:nvGrpSpPr>
            <p:grpSpPr>
              <a:xfrm flipH="1">
                <a:off x="76239" y="342769"/>
                <a:ext cx="409196" cy="409195"/>
                <a:chOff x="0" y="0"/>
                <a:chExt cx="409195" cy="409194"/>
              </a:xfrm>
            </p:grpSpPr>
            <p:sp>
              <p:nvSpPr>
                <p:cNvPr id="695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96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699" name="Linie"/>
            <p:cNvSpPr/>
            <p:nvPr/>
          </p:nvSpPr>
          <p:spPr>
            <a:xfrm>
              <a:off x="1397013" y="3392233"/>
              <a:ext cx="274221" cy="38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00" name="Rechteck"/>
            <p:cNvSpPr/>
            <p:nvPr/>
          </p:nvSpPr>
          <p:spPr>
            <a:xfrm rot="16200000">
              <a:off x="1301750" y="1976183"/>
              <a:ext cx="4851400" cy="1282701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1" name="Rechteck"/>
            <p:cNvSpPr/>
            <p:nvPr/>
          </p:nvSpPr>
          <p:spPr>
            <a:xfrm rot="16200000">
              <a:off x="3651250" y="-487617"/>
              <a:ext cx="165100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2" name="Linie"/>
            <p:cNvSpPr/>
            <p:nvPr/>
          </p:nvSpPr>
          <p:spPr>
            <a:xfrm flipV="1">
              <a:off x="3733800" y="356972"/>
              <a:ext cx="43" cy="4571962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03" name="Rechteck"/>
            <p:cNvSpPr/>
            <p:nvPr/>
          </p:nvSpPr>
          <p:spPr>
            <a:xfrm rot="16200000">
              <a:off x="3079750" y="2319083"/>
              <a:ext cx="1270001" cy="1460501"/>
            </a:xfrm>
            <a:prstGeom prst="rect">
              <a:avLst/>
            </a:prstGeom>
            <a:solidFill>
              <a:srgbClr val="AAAAA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707" name="Gruppieren"/>
            <p:cNvGrpSpPr/>
            <p:nvPr/>
          </p:nvGrpSpPr>
          <p:grpSpPr>
            <a:xfrm>
              <a:off x="2311400" y="2922035"/>
              <a:ext cx="241301" cy="876599"/>
              <a:chOff x="0" y="0"/>
              <a:chExt cx="241300" cy="876597"/>
            </a:xfrm>
          </p:grpSpPr>
          <p:sp>
            <p:nvSpPr>
              <p:cNvPr id="704" name="Linie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05" name="Kreis"/>
              <p:cNvSpPr/>
              <p:nvPr/>
            </p:nvSpPr>
            <p:spPr>
              <a:xfrm>
                <a:off x="0" y="259174"/>
                <a:ext cx="241301" cy="241301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06" name="Kreis"/>
              <p:cNvSpPr/>
              <p:nvPr/>
            </p:nvSpPr>
            <p:spPr>
              <a:xfrm>
                <a:off x="0" y="0"/>
                <a:ext cx="241301" cy="241301"/>
              </a:xfrm>
              <a:prstGeom prst="ellipse">
                <a:avLst/>
              </a:pr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711" name="Gruppieren"/>
            <p:cNvGrpSpPr/>
            <p:nvPr/>
          </p:nvGrpSpPr>
          <p:grpSpPr>
            <a:xfrm>
              <a:off x="4660900" y="1614233"/>
              <a:ext cx="241301" cy="876598"/>
              <a:chOff x="0" y="0"/>
              <a:chExt cx="241300" cy="876597"/>
            </a:xfrm>
          </p:grpSpPr>
          <p:sp>
            <p:nvSpPr>
              <p:cNvPr id="708" name="Linie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09" name="Kreis"/>
              <p:cNvSpPr/>
              <p:nvPr/>
            </p:nvSpPr>
            <p:spPr>
              <a:xfrm>
                <a:off x="0" y="259174"/>
                <a:ext cx="241301" cy="241301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10" name="Kreis"/>
              <p:cNvSpPr/>
              <p:nvPr/>
            </p:nvSpPr>
            <p:spPr>
              <a:xfrm>
                <a:off x="0" y="0"/>
                <a:ext cx="241301" cy="241301"/>
              </a:xfrm>
              <a:prstGeom prst="ellipse">
                <a:avLst/>
              </a:prstGeom>
              <a:solidFill>
                <a:srgbClr val="FF4013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715" name="Gruppieren"/>
            <p:cNvGrpSpPr/>
            <p:nvPr/>
          </p:nvGrpSpPr>
          <p:grpSpPr>
            <a:xfrm>
              <a:off x="2794000" y="1030033"/>
              <a:ext cx="241301" cy="876598"/>
              <a:chOff x="0" y="0"/>
              <a:chExt cx="241300" cy="876597"/>
            </a:xfrm>
          </p:grpSpPr>
          <p:sp>
            <p:nvSpPr>
              <p:cNvPr id="712" name="Linie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13" name="Kreis"/>
              <p:cNvSpPr/>
              <p:nvPr/>
            </p:nvSpPr>
            <p:spPr>
              <a:xfrm>
                <a:off x="0" y="259174"/>
                <a:ext cx="241301" cy="241301"/>
              </a:xfrm>
              <a:prstGeom prst="ellipse">
                <a:avLst/>
              </a:prstGeom>
              <a:solidFill>
                <a:srgbClr val="77BB41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14" name="Kreis"/>
              <p:cNvSpPr/>
              <p:nvPr/>
            </p:nvSpPr>
            <p:spPr>
              <a:xfrm>
                <a:off x="0" y="0"/>
                <a:ext cx="241301" cy="241301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719" name="Gruppieren"/>
            <p:cNvGrpSpPr/>
            <p:nvPr/>
          </p:nvGrpSpPr>
          <p:grpSpPr>
            <a:xfrm>
              <a:off x="4394200" y="3963733"/>
              <a:ext cx="241301" cy="876598"/>
              <a:chOff x="0" y="0"/>
              <a:chExt cx="241300" cy="876597"/>
            </a:xfrm>
          </p:grpSpPr>
          <p:sp>
            <p:nvSpPr>
              <p:cNvPr id="716" name="Linie"/>
              <p:cNvSpPr/>
              <p:nvPr/>
            </p:nvSpPr>
            <p:spPr>
              <a:xfrm>
                <a:off x="116181" y="203497"/>
                <a:ext cx="4749" cy="67310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17" name="Kreis"/>
              <p:cNvSpPr/>
              <p:nvPr/>
            </p:nvSpPr>
            <p:spPr>
              <a:xfrm>
                <a:off x="0" y="259174"/>
                <a:ext cx="241301" cy="241301"/>
              </a:xfrm>
              <a:prstGeom prst="ellipse">
                <a:avLst/>
              </a:prstGeom>
              <a:solidFill>
                <a:srgbClr val="77BB41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18" name="Kreis"/>
              <p:cNvSpPr/>
              <p:nvPr/>
            </p:nvSpPr>
            <p:spPr>
              <a:xfrm>
                <a:off x="0" y="0"/>
                <a:ext cx="241301" cy="241301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728" name="Gruppieren"/>
            <p:cNvGrpSpPr/>
            <p:nvPr/>
          </p:nvGrpSpPr>
          <p:grpSpPr>
            <a:xfrm rot="16200000">
              <a:off x="2633584" y="252670"/>
              <a:ext cx="1257305" cy="751964"/>
              <a:chOff x="0" y="0"/>
              <a:chExt cx="1257304" cy="751963"/>
            </a:xfrm>
          </p:grpSpPr>
          <p:sp>
            <p:nvSpPr>
              <p:cNvPr id="720" name="Oval"/>
              <p:cNvSpPr/>
              <p:nvPr/>
            </p:nvSpPr>
            <p:spPr>
              <a:xfrm rot="21015471">
                <a:off x="191747" y="72537"/>
                <a:ext cx="900232" cy="503311"/>
              </a:xfrm>
              <a:prstGeom prst="ellipse">
                <a:avLst/>
              </a:pr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21" name="Abgerundetes Rechteck"/>
              <p:cNvSpPr/>
              <p:nvPr/>
            </p:nvSpPr>
            <p:spPr>
              <a:xfrm rot="2154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724" name="Gruppieren"/>
              <p:cNvGrpSpPr/>
              <p:nvPr/>
            </p:nvGrpSpPr>
            <p:grpSpPr>
              <a:xfrm>
                <a:off x="100789" y="342769"/>
                <a:ext cx="409196" cy="409196"/>
                <a:chOff x="0" y="0"/>
                <a:chExt cx="409195" cy="409194"/>
              </a:xfrm>
            </p:grpSpPr>
            <p:sp>
              <p:nvSpPr>
                <p:cNvPr id="722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723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727" name="Gruppieren"/>
              <p:cNvGrpSpPr/>
              <p:nvPr/>
            </p:nvGrpSpPr>
            <p:grpSpPr>
              <a:xfrm>
                <a:off x="771869" y="342769"/>
                <a:ext cx="409196" cy="409196"/>
                <a:chOff x="0" y="0"/>
                <a:chExt cx="409195" cy="409194"/>
              </a:xfrm>
            </p:grpSpPr>
            <p:sp>
              <p:nvSpPr>
                <p:cNvPr id="725" name="Kreis"/>
                <p:cNvSpPr/>
                <p:nvPr/>
              </p:nvSpPr>
              <p:spPr>
                <a:xfrm>
                  <a:off x="0" y="0"/>
                  <a:ext cx="409196" cy="409195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726" name="Kreis"/>
                <p:cNvSpPr/>
                <p:nvPr/>
              </p:nvSpPr>
              <p:spPr>
                <a:xfrm>
                  <a:off x="73655" y="69563"/>
                  <a:ext cx="261886" cy="261886"/>
                </a:xfrm>
                <a:prstGeom prst="ellipse">
                  <a:avLst/>
                </a:pr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729" name="Linie"/>
            <p:cNvSpPr/>
            <p:nvPr/>
          </p:nvSpPr>
          <p:spPr>
            <a:xfrm flipV="1">
              <a:off x="3373684" y="1439991"/>
              <a:ext cx="3873" cy="2742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0" name="Rechteck"/>
            <p:cNvSpPr/>
            <p:nvPr/>
          </p:nvSpPr>
          <p:spPr>
            <a:xfrm rot="16200000">
              <a:off x="3575050" y="4389183"/>
              <a:ext cx="279400" cy="13716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Abgerundetes Rechteck"/>
          <p:cNvSpPr/>
          <p:nvPr/>
        </p:nvSpPr>
        <p:spPr>
          <a:xfrm>
            <a:off x="1117600" y="228600"/>
            <a:ext cx="7010400" cy="2006600"/>
          </a:xfrm>
          <a:prstGeom prst="roundRect">
            <a:avLst>
              <a:gd name="adj" fmla="val 9494"/>
            </a:avLst>
          </a:prstGeom>
          <a:solidFill>
            <a:srgbClr val="FEFCDD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" name="Linie"/>
          <p:cNvSpPr/>
          <p:nvPr/>
        </p:nvSpPr>
        <p:spPr>
          <a:xfrm>
            <a:off x="3225676" y="1676399"/>
            <a:ext cx="482725" cy="3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" name="Abgerundetes Rechteck"/>
          <p:cNvSpPr/>
          <p:nvPr/>
        </p:nvSpPr>
        <p:spPr>
          <a:xfrm>
            <a:off x="1117600" y="2781300"/>
            <a:ext cx="7010400" cy="2540000"/>
          </a:xfrm>
          <a:prstGeom prst="roundRect">
            <a:avLst>
              <a:gd name="adj" fmla="val 7500"/>
            </a:avLst>
          </a:prstGeom>
          <a:solidFill>
            <a:srgbClr val="FEFCDD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2" name="Rechteck"/>
          <p:cNvSpPr/>
          <p:nvPr/>
        </p:nvSpPr>
        <p:spPr>
          <a:xfrm>
            <a:off x="2755900" y="3162300"/>
            <a:ext cx="3759200" cy="127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3" name="Linie"/>
          <p:cNvSpPr/>
          <p:nvPr/>
        </p:nvSpPr>
        <p:spPr>
          <a:xfrm flipH="1">
            <a:off x="3098800" y="1797893"/>
            <a:ext cx="4614" cy="112310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" name="Pfeil"/>
          <p:cNvSpPr/>
          <p:nvPr/>
        </p:nvSpPr>
        <p:spPr>
          <a:xfrm>
            <a:off x="1422400" y="3124200"/>
            <a:ext cx="1295400" cy="1244600"/>
          </a:xfrm>
          <a:prstGeom prst="rightArrow">
            <a:avLst>
              <a:gd name="adj1" fmla="val 56062"/>
              <a:gd name="adj2" fmla="val 45576"/>
            </a:avLst>
          </a:pr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" name="Pfeil"/>
          <p:cNvSpPr/>
          <p:nvPr/>
        </p:nvSpPr>
        <p:spPr>
          <a:xfrm>
            <a:off x="6553200" y="3467100"/>
            <a:ext cx="1295400" cy="673100"/>
          </a:xfrm>
          <a:prstGeom prst="rightArrow">
            <a:avLst>
              <a:gd name="adj1" fmla="val 56062"/>
              <a:gd name="adj2" fmla="val 84272"/>
            </a:avLst>
          </a:pr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" name="Realer Prozess"/>
          <p:cNvSpPr txBox="1"/>
          <p:nvPr/>
        </p:nvSpPr>
        <p:spPr>
          <a:xfrm>
            <a:off x="3372842" y="3543300"/>
            <a:ext cx="2519165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/>
            <a:r>
              <a:t>Realer Prozess</a:t>
            </a:r>
          </a:p>
        </p:txBody>
      </p:sp>
      <p:sp>
        <p:nvSpPr>
          <p:cNvPr id="167" name="Material…"/>
          <p:cNvSpPr txBox="1"/>
          <p:nvPr/>
        </p:nvSpPr>
        <p:spPr>
          <a:xfrm>
            <a:off x="1423410" y="3403600"/>
            <a:ext cx="931628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Material</a:t>
            </a:r>
          </a:p>
          <a:p>
            <a:pPr>
              <a:defRPr sz="1400"/>
            </a:pPr>
            <a:r>
              <a:t>Energie</a:t>
            </a:r>
          </a:p>
          <a:p>
            <a:pPr>
              <a:defRPr sz="1400"/>
            </a:pPr>
            <a:r>
              <a:t>Information</a:t>
            </a:r>
          </a:p>
        </p:txBody>
      </p:sp>
      <p:sp>
        <p:nvSpPr>
          <p:cNvPr id="168" name="Produkt"/>
          <p:cNvSpPr txBox="1"/>
          <p:nvPr/>
        </p:nvSpPr>
        <p:spPr>
          <a:xfrm>
            <a:off x="6704186" y="3625850"/>
            <a:ext cx="832855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Produkt</a:t>
            </a:r>
          </a:p>
        </p:txBody>
      </p:sp>
      <p:grpSp>
        <p:nvGrpSpPr>
          <p:cNvPr id="171" name="Gruppieren"/>
          <p:cNvGrpSpPr/>
          <p:nvPr/>
        </p:nvGrpSpPr>
        <p:grpSpPr>
          <a:xfrm>
            <a:off x="5867400" y="2933700"/>
            <a:ext cx="571500" cy="368300"/>
            <a:chOff x="0" y="0"/>
            <a:chExt cx="571500" cy="368300"/>
          </a:xfrm>
        </p:grpSpPr>
        <p:sp>
          <p:nvSpPr>
            <p:cNvPr id="169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sp>
        <p:nvSpPr>
          <p:cNvPr id="172" name="Oval"/>
          <p:cNvSpPr/>
          <p:nvPr/>
        </p:nvSpPr>
        <p:spPr>
          <a:xfrm>
            <a:off x="2806700" y="2933700"/>
            <a:ext cx="571500" cy="368300"/>
          </a:xfrm>
          <a:prstGeom prst="ellipse">
            <a:avLst/>
          </a:prstGeom>
          <a:solidFill>
            <a:srgbClr val="F1C9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3" name="Sensor"/>
          <p:cNvSpPr txBox="1"/>
          <p:nvPr/>
        </p:nvSpPr>
        <p:spPr>
          <a:xfrm>
            <a:off x="2811704" y="2984500"/>
            <a:ext cx="58132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Sensor</a:t>
            </a:r>
          </a:p>
        </p:txBody>
      </p:sp>
      <p:sp>
        <p:nvSpPr>
          <p:cNvPr id="174" name="Linie"/>
          <p:cNvSpPr/>
          <p:nvPr/>
        </p:nvSpPr>
        <p:spPr>
          <a:xfrm flipV="1">
            <a:off x="6160045" y="1673175"/>
            <a:ext cx="993" cy="126613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7" name="Gruppieren"/>
          <p:cNvGrpSpPr/>
          <p:nvPr/>
        </p:nvGrpSpPr>
        <p:grpSpPr>
          <a:xfrm>
            <a:off x="3704463" y="1219200"/>
            <a:ext cx="2082801" cy="889000"/>
            <a:chOff x="0" y="0"/>
            <a:chExt cx="2082800" cy="889000"/>
          </a:xfrm>
        </p:grpSpPr>
        <p:sp>
          <p:nvSpPr>
            <p:cNvPr id="175" name="Rechteck"/>
            <p:cNvSpPr/>
            <p:nvPr/>
          </p:nvSpPr>
          <p:spPr>
            <a:xfrm>
              <a:off x="0" y="0"/>
              <a:ext cx="2049189" cy="8890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6" name="Prozessmodell…"/>
            <p:cNvSpPr txBox="1"/>
            <p:nvPr/>
          </p:nvSpPr>
          <p:spPr>
            <a:xfrm>
              <a:off x="21117" y="25400"/>
              <a:ext cx="2061684" cy="787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2400"/>
              </a:pPr>
              <a:r>
                <a:t>Prozessmodell</a:t>
              </a:r>
            </a:p>
            <a:p>
              <a:pPr>
                <a:defRPr sz="2400"/>
              </a:pPr>
              <a:r>
                <a:t>(Systemmodell)</a:t>
              </a:r>
            </a:p>
          </p:txBody>
        </p:sp>
      </p:grpSp>
      <p:sp>
        <p:nvSpPr>
          <p:cNvPr id="178" name="Linie"/>
          <p:cNvSpPr/>
          <p:nvPr/>
        </p:nvSpPr>
        <p:spPr>
          <a:xfrm>
            <a:off x="3928913" y="4457700"/>
            <a:ext cx="150" cy="749449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" name="Systemeingang"/>
          <p:cNvSpPr txBox="1"/>
          <p:nvPr/>
        </p:nvSpPr>
        <p:spPr>
          <a:xfrm>
            <a:off x="6215949" y="2387600"/>
            <a:ext cx="1651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Systemeingang</a:t>
            </a:r>
          </a:p>
        </p:txBody>
      </p:sp>
      <p:sp>
        <p:nvSpPr>
          <p:cNvPr id="180" name="Systemausgang"/>
          <p:cNvSpPr txBox="1"/>
          <p:nvPr/>
        </p:nvSpPr>
        <p:spPr>
          <a:xfrm>
            <a:off x="1496764" y="2387600"/>
            <a:ext cx="15494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800"/>
            </a:lvl1pPr>
          </a:lstStyle>
          <a:p>
            <a:pPr/>
            <a:r>
              <a:t>Systemausgang</a:t>
            </a:r>
          </a:p>
        </p:txBody>
      </p:sp>
      <p:sp>
        <p:nvSpPr>
          <p:cNvPr id="181" name="Störungen"/>
          <p:cNvSpPr txBox="1"/>
          <p:nvPr/>
        </p:nvSpPr>
        <p:spPr>
          <a:xfrm>
            <a:off x="3949557" y="4699000"/>
            <a:ext cx="103634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Störungen</a:t>
            </a:r>
          </a:p>
        </p:txBody>
      </p:sp>
      <p:sp>
        <p:nvSpPr>
          <p:cNvPr id="182" name="System"/>
          <p:cNvSpPr txBox="1"/>
          <p:nvPr/>
        </p:nvSpPr>
        <p:spPr>
          <a:xfrm>
            <a:off x="6584156" y="4699000"/>
            <a:ext cx="1252737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/>
            <a:r>
              <a:t>System</a:t>
            </a:r>
          </a:p>
        </p:txBody>
      </p:sp>
      <p:sp>
        <p:nvSpPr>
          <p:cNvPr id="183" name="Linie"/>
          <p:cNvSpPr/>
          <p:nvPr/>
        </p:nvSpPr>
        <p:spPr>
          <a:xfrm flipV="1">
            <a:off x="5775275" y="1664712"/>
            <a:ext cx="2829125" cy="9009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" name="Kreis"/>
          <p:cNvSpPr/>
          <p:nvPr/>
        </p:nvSpPr>
        <p:spPr>
          <a:xfrm>
            <a:off x="2984500" y="1549400"/>
            <a:ext cx="241300" cy="2413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5" name="-"/>
          <p:cNvSpPr txBox="1"/>
          <p:nvPr/>
        </p:nvSpPr>
        <p:spPr>
          <a:xfrm>
            <a:off x="3340037" y="1447800"/>
            <a:ext cx="14637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-</a:t>
            </a:r>
          </a:p>
        </p:txBody>
      </p:sp>
      <p:sp>
        <p:nvSpPr>
          <p:cNvPr id="186" name="+"/>
          <p:cNvSpPr txBox="1"/>
          <p:nvPr/>
        </p:nvSpPr>
        <p:spPr>
          <a:xfrm>
            <a:off x="2847020" y="1752600"/>
            <a:ext cx="192733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+</a:t>
            </a:r>
          </a:p>
        </p:txBody>
      </p:sp>
      <p:sp>
        <p:nvSpPr>
          <p:cNvPr id="187" name="Rechteck"/>
          <p:cNvSpPr/>
          <p:nvPr/>
        </p:nvSpPr>
        <p:spPr>
          <a:xfrm>
            <a:off x="3723344" y="292100"/>
            <a:ext cx="2044701" cy="647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8" name="Modellparameter anpassen"/>
          <p:cNvSpPr txBox="1"/>
          <p:nvPr/>
        </p:nvSpPr>
        <p:spPr>
          <a:xfrm>
            <a:off x="3731658" y="330200"/>
            <a:ext cx="20574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800"/>
            </a:lvl1pPr>
          </a:lstStyle>
          <a:p>
            <a:pPr/>
            <a:r>
              <a:t>Modellparameter anpassen</a:t>
            </a:r>
          </a:p>
        </p:txBody>
      </p:sp>
      <p:sp>
        <p:nvSpPr>
          <p:cNvPr id="189" name="Linie"/>
          <p:cNvSpPr/>
          <p:nvPr/>
        </p:nvSpPr>
        <p:spPr>
          <a:xfrm>
            <a:off x="3113135" y="630449"/>
            <a:ext cx="1" cy="89483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" name="Linie"/>
          <p:cNvSpPr/>
          <p:nvPr/>
        </p:nvSpPr>
        <p:spPr>
          <a:xfrm flipH="1">
            <a:off x="3116259" y="636985"/>
            <a:ext cx="588373" cy="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1" name="Pfeil"/>
          <p:cNvSpPr/>
          <p:nvPr/>
        </p:nvSpPr>
        <p:spPr>
          <a:xfrm rot="5400000">
            <a:off x="4502150" y="787400"/>
            <a:ext cx="279400" cy="609600"/>
          </a:xfrm>
          <a:prstGeom prst="rightArrow">
            <a:avLst>
              <a:gd name="adj1" fmla="val 38298"/>
              <a:gd name="adj2" fmla="val 65927"/>
            </a:avLst>
          </a:prstGeom>
          <a:solidFill>
            <a:srgbClr val="E0EDD4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Task 1…"/>
          <p:cNvSpPr txBox="1"/>
          <p:nvPr/>
        </p:nvSpPr>
        <p:spPr>
          <a:xfrm>
            <a:off x="2562863" y="596900"/>
            <a:ext cx="1270001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Task 1</a:t>
            </a:r>
          </a:p>
          <a:p>
            <a:pPr>
              <a:defRPr sz="1400"/>
            </a:pPr>
            <a:r>
              <a:t>(Produzent)</a:t>
            </a:r>
          </a:p>
        </p:txBody>
      </p:sp>
      <p:sp>
        <p:nvSpPr>
          <p:cNvPr id="734" name="Linie"/>
          <p:cNvSpPr/>
          <p:nvPr/>
        </p:nvSpPr>
        <p:spPr>
          <a:xfrm flipH="1">
            <a:off x="3145084" y="1133857"/>
            <a:ext cx="3872" cy="27422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5" name="Task 2…"/>
          <p:cNvSpPr txBox="1"/>
          <p:nvPr/>
        </p:nvSpPr>
        <p:spPr>
          <a:xfrm>
            <a:off x="7226300" y="596900"/>
            <a:ext cx="12700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Task 2</a:t>
            </a:r>
          </a:p>
          <a:p>
            <a:pPr>
              <a:defRPr sz="1400"/>
            </a:pPr>
            <a:r>
              <a:t>(Konsument)</a:t>
            </a:r>
          </a:p>
        </p:txBody>
      </p:sp>
      <p:sp>
        <p:nvSpPr>
          <p:cNvPr id="736" name="Linie"/>
          <p:cNvSpPr/>
          <p:nvPr/>
        </p:nvSpPr>
        <p:spPr>
          <a:xfrm flipH="1">
            <a:off x="7848599" y="1130313"/>
            <a:ext cx="3873" cy="2742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7" name="Linie"/>
          <p:cNvSpPr/>
          <p:nvPr/>
        </p:nvSpPr>
        <p:spPr>
          <a:xfrm flipH="1">
            <a:off x="7848599" y="2184413"/>
            <a:ext cx="3873" cy="2742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8" name="Linie"/>
          <p:cNvSpPr/>
          <p:nvPr/>
        </p:nvSpPr>
        <p:spPr>
          <a:xfrm flipH="1">
            <a:off x="3136900" y="2184413"/>
            <a:ext cx="3872" cy="2742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9" name="Abgerundetes Rechteck"/>
          <p:cNvSpPr/>
          <p:nvPr/>
        </p:nvSpPr>
        <p:spPr>
          <a:xfrm>
            <a:off x="2501900" y="1549400"/>
            <a:ext cx="1422400" cy="469900"/>
          </a:xfrm>
          <a:prstGeom prst="roundRect">
            <a:avLst>
              <a:gd name="adj" fmla="val 40541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40" name="Daten schreiben"/>
          <p:cNvSpPr txBox="1"/>
          <p:nvPr/>
        </p:nvSpPr>
        <p:spPr>
          <a:xfrm>
            <a:off x="2590824" y="1651000"/>
            <a:ext cx="1269952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Daten schreiben</a:t>
            </a:r>
          </a:p>
        </p:txBody>
      </p:sp>
      <p:sp>
        <p:nvSpPr>
          <p:cNvPr id="741" name="Abgerundetes Rechteck"/>
          <p:cNvSpPr/>
          <p:nvPr/>
        </p:nvSpPr>
        <p:spPr>
          <a:xfrm>
            <a:off x="7137400" y="1549400"/>
            <a:ext cx="1422400" cy="469900"/>
          </a:xfrm>
          <a:prstGeom prst="roundRect">
            <a:avLst>
              <a:gd name="adj" fmla="val 40541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42" name="Daten lesen"/>
          <p:cNvSpPr txBox="1"/>
          <p:nvPr/>
        </p:nvSpPr>
        <p:spPr>
          <a:xfrm>
            <a:off x="7387561" y="1651000"/>
            <a:ext cx="947428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Daten lesen</a:t>
            </a:r>
          </a:p>
        </p:txBody>
      </p:sp>
      <p:sp>
        <p:nvSpPr>
          <p:cNvPr id="743" name="Ringpuffer"/>
          <p:cNvSpPr/>
          <p:nvPr/>
        </p:nvSpPr>
        <p:spPr>
          <a:xfrm>
            <a:off x="4470400" y="1549400"/>
            <a:ext cx="2108200" cy="4572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Ringpuffer</a:t>
            </a:r>
          </a:p>
        </p:txBody>
      </p:sp>
      <p:sp>
        <p:nvSpPr>
          <p:cNvPr id="744" name="Linie"/>
          <p:cNvSpPr/>
          <p:nvPr/>
        </p:nvSpPr>
        <p:spPr>
          <a:xfrm>
            <a:off x="4043125" y="1786187"/>
            <a:ext cx="274221" cy="387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5" name="Linie"/>
          <p:cNvSpPr/>
          <p:nvPr/>
        </p:nvSpPr>
        <p:spPr>
          <a:xfrm>
            <a:off x="6756413" y="1778000"/>
            <a:ext cx="274221" cy="38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6" name="Linie"/>
          <p:cNvSpPr/>
          <p:nvPr/>
        </p:nvSpPr>
        <p:spPr>
          <a:xfrm flipH="1">
            <a:off x="4217630" y="2062043"/>
            <a:ext cx="221814" cy="1045052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7" name="Linie"/>
          <p:cNvSpPr/>
          <p:nvPr/>
        </p:nvSpPr>
        <p:spPr>
          <a:xfrm>
            <a:off x="6624087" y="2044700"/>
            <a:ext cx="207039" cy="1048079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8" name="Rechteck"/>
          <p:cNvSpPr/>
          <p:nvPr/>
        </p:nvSpPr>
        <p:spPr>
          <a:xfrm>
            <a:off x="4254500" y="30607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49" name="Rechteck"/>
          <p:cNvSpPr/>
          <p:nvPr/>
        </p:nvSpPr>
        <p:spPr>
          <a:xfrm>
            <a:off x="4254500" y="33274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0" name="Rechteck"/>
          <p:cNvSpPr/>
          <p:nvPr/>
        </p:nvSpPr>
        <p:spPr>
          <a:xfrm>
            <a:off x="4254500" y="3581400"/>
            <a:ext cx="2540000" cy="266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1" name="Rechteck"/>
          <p:cNvSpPr/>
          <p:nvPr/>
        </p:nvSpPr>
        <p:spPr>
          <a:xfrm>
            <a:off x="4254500" y="3848100"/>
            <a:ext cx="2540000" cy="2667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2" name="Rechteck"/>
          <p:cNvSpPr/>
          <p:nvPr/>
        </p:nvSpPr>
        <p:spPr>
          <a:xfrm>
            <a:off x="4254500" y="4114800"/>
            <a:ext cx="2540000" cy="2667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3" name="Rechteck"/>
          <p:cNvSpPr/>
          <p:nvPr/>
        </p:nvSpPr>
        <p:spPr>
          <a:xfrm>
            <a:off x="4254500" y="4381500"/>
            <a:ext cx="2540000" cy="2667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4" name="Rechteck"/>
          <p:cNvSpPr/>
          <p:nvPr/>
        </p:nvSpPr>
        <p:spPr>
          <a:xfrm>
            <a:off x="4254500" y="4635500"/>
            <a:ext cx="2540000" cy="2667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5" name="Rechteck"/>
          <p:cNvSpPr/>
          <p:nvPr/>
        </p:nvSpPr>
        <p:spPr>
          <a:xfrm>
            <a:off x="4254500" y="4902200"/>
            <a:ext cx="2540000" cy="2667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6" name="Rechteck"/>
          <p:cNvSpPr/>
          <p:nvPr/>
        </p:nvSpPr>
        <p:spPr>
          <a:xfrm>
            <a:off x="4254500" y="51689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7" name="Rechteck"/>
          <p:cNvSpPr/>
          <p:nvPr/>
        </p:nvSpPr>
        <p:spPr>
          <a:xfrm>
            <a:off x="4254500" y="54356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8" name="Rechteck"/>
          <p:cNvSpPr/>
          <p:nvPr/>
        </p:nvSpPr>
        <p:spPr>
          <a:xfrm>
            <a:off x="4254500" y="56896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59" name="Rechteck"/>
          <p:cNvSpPr/>
          <p:nvPr/>
        </p:nvSpPr>
        <p:spPr>
          <a:xfrm>
            <a:off x="4254500" y="5956300"/>
            <a:ext cx="2540000" cy="266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14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0" name="frei"/>
          <p:cNvSpPr txBox="1"/>
          <p:nvPr/>
        </p:nvSpPr>
        <p:spPr>
          <a:xfrm>
            <a:off x="5366140" y="30734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1" name="frei"/>
          <p:cNvSpPr txBox="1"/>
          <p:nvPr/>
        </p:nvSpPr>
        <p:spPr>
          <a:xfrm>
            <a:off x="5372100" y="33020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2" name="frei"/>
          <p:cNvSpPr txBox="1"/>
          <p:nvPr/>
        </p:nvSpPr>
        <p:spPr>
          <a:xfrm>
            <a:off x="5372100" y="35687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3" name="frei"/>
          <p:cNvSpPr txBox="1"/>
          <p:nvPr/>
        </p:nvSpPr>
        <p:spPr>
          <a:xfrm>
            <a:off x="5372100" y="51689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4" name="frei"/>
          <p:cNvSpPr txBox="1"/>
          <p:nvPr/>
        </p:nvSpPr>
        <p:spPr>
          <a:xfrm>
            <a:off x="5372100" y="54356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5" name="frei"/>
          <p:cNvSpPr txBox="1"/>
          <p:nvPr/>
        </p:nvSpPr>
        <p:spPr>
          <a:xfrm>
            <a:off x="5372100" y="56769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6" name="frei"/>
          <p:cNvSpPr txBox="1"/>
          <p:nvPr/>
        </p:nvSpPr>
        <p:spPr>
          <a:xfrm>
            <a:off x="5372100" y="5969000"/>
            <a:ext cx="324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frei</a:t>
            </a:r>
          </a:p>
        </p:txBody>
      </p:sp>
      <p:sp>
        <p:nvSpPr>
          <p:cNvPr id="767" name="ältester Datensatz"/>
          <p:cNvSpPr txBox="1"/>
          <p:nvPr/>
        </p:nvSpPr>
        <p:spPr>
          <a:xfrm>
            <a:off x="4833838" y="3835400"/>
            <a:ext cx="140087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ältester Datensatz</a:t>
            </a:r>
          </a:p>
        </p:txBody>
      </p:sp>
      <p:sp>
        <p:nvSpPr>
          <p:cNvPr id="768" name="jüngster Datensatz"/>
          <p:cNvSpPr txBox="1"/>
          <p:nvPr/>
        </p:nvSpPr>
        <p:spPr>
          <a:xfrm>
            <a:off x="4821987" y="4876800"/>
            <a:ext cx="1434295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jüngster Datensatz</a:t>
            </a:r>
          </a:p>
        </p:txBody>
      </p:sp>
      <p:sp>
        <p:nvSpPr>
          <p:cNvPr id="769" name="Datensatz"/>
          <p:cNvSpPr txBox="1"/>
          <p:nvPr/>
        </p:nvSpPr>
        <p:spPr>
          <a:xfrm>
            <a:off x="5134613" y="4114800"/>
            <a:ext cx="809043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Datensatz</a:t>
            </a:r>
          </a:p>
        </p:txBody>
      </p:sp>
      <p:sp>
        <p:nvSpPr>
          <p:cNvPr id="770" name="Datensatz"/>
          <p:cNvSpPr txBox="1"/>
          <p:nvPr/>
        </p:nvSpPr>
        <p:spPr>
          <a:xfrm>
            <a:off x="5143500" y="4381500"/>
            <a:ext cx="809043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Datensatz</a:t>
            </a:r>
          </a:p>
        </p:txBody>
      </p:sp>
      <p:sp>
        <p:nvSpPr>
          <p:cNvPr id="771" name="Datensatz"/>
          <p:cNvSpPr txBox="1"/>
          <p:nvPr/>
        </p:nvSpPr>
        <p:spPr>
          <a:xfrm>
            <a:off x="5143500" y="4635500"/>
            <a:ext cx="809043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Datensatz</a:t>
            </a:r>
          </a:p>
        </p:txBody>
      </p:sp>
      <p:sp>
        <p:nvSpPr>
          <p:cNvPr id="772" name="Linie"/>
          <p:cNvSpPr/>
          <p:nvPr/>
        </p:nvSpPr>
        <p:spPr>
          <a:xfrm>
            <a:off x="3784613" y="3200400"/>
            <a:ext cx="274221" cy="387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3" name="Linie"/>
          <p:cNvSpPr/>
          <p:nvPr/>
        </p:nvSpPr>
        <p:spPr>
          <a:xfrm>
            <a:off x="3784613" y="6095999"/>
            <a:ext cx="274221" cy="387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4" name="Linie"/>
          <p:cNvSpPr/>
          <p:nvPr/>
        </p:nvSpPr>
        <p:spPr>
          <a:xfrm flipH="1">
            <a:off x="6984252" y="3963233"/>
            <a:ext cx="508748" cy="161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5" name="Linie"/>
          <p:cNvSpPr/>
          <p:nvPr/>
        </p:nvSpPr>
        <p:spPr>
          <a:xfrm>
            <a:off x="3568700" y="5287179"/>
            <a:ext cx="577765" cy="10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6" name="A:  Anfang"/>
          <p:cNvSpPr txBox="1"/>
          <p:nvPr/>
        </p:nvSpPr>
        <p:spPr>
          <a:xfrm>
            <a:off x="2581436" y="3060700"/>
            <a:ext cx="115587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A:  Anfang</a:t>
            </a:r>
          </a:p>
        </p:txBody>
      </p:sp>
      <p:sp>
        <p:nvSpPr>
          <p:cNvPr id="777" name="E: Ende"/>
          <p:cNvSpPr txBox="1"/>
          <p:nvPr/>
        </p:nvSpPr>
        <p:spPr>
          <a:xfrm>
            <a:off x="2925415" y="5943600"/>
            <a:ext cx="835782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E: Ende</a:t>
            </a:r>
          </a:p>
        </p:txBody>
      </p:sp>
      <p:sp>
        <p:nvSpPr>
          <p:cNvPr id="778" name="L: Lesen"/>
          <p:cNvSpPr txBox="1"/>
          <p:nvPr/>
        </p:nvSpPr>
        <p:spPr>
          <a:xfrm>
            <a:off x="7545666" y="3810000"/>
            <a:ext cx="94248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L: Lesen</a:t>
            </a:r>
          </a:p>
        </p:txBody>
      </p:sp>
      <p:sp>
        <p:nvSpPr>
          <p:cNvPr id="779" name="S: Schreiben"/>
          <p:cNvSpPr txBox="1"/>
          <p:nvPr/>
        </p:nvSpPr>
        <p:spPr>
          <a:xfrm>
            <a:off x="2187488" y="5156200"/>
            <a:ext cx="1369269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S: Schreiben</a:t>
            </a:r>
          </a:p>
        </p:txBody>
      </p:sp>
      <p:sp>
        <p:nvSpPr>
          <p:cNvPr id="780" name="Linie"/>
          <p:cNvSpPr/>
          <p:nvPr/>
        </p:nvSpPr>
        <p:spPr>
          <a:xfrm flipH="1">
            <a:off x="6946899" y="5118113"/>
            <a:ext cx="3873" cy="27422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1" name="N = N + 1"/>
          <p:cNvSpPr txBox="1"/>
          <p:nvPr/>
        </p:nvSpPr>
        <p:spPr>
          <a:xfrm>
            <a:off x="7233220" y="5118100"/>
            <a:ext cx="10541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N = N + 1</a:t>
            </a:r>
          </a:p>
        </p:txBody>
      </p:sp>
      <p:sp>
        <p:nvSpPr>
          <p:cNvPr id="782" name="Linie"/>
          <p:cNvSpPr/>
          <p:nvPr/>
        </p:nvSpPr>
        <p:spPr>
          <a:xfrm>
            <a:off x="6908800" y="6004559"/>
            <a:ext cx="152400" cy="274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7200"/>
                </a:moveTo>
                <a:lnTo>
                  <a:pt x="2880" y="19200"/>
                </a:lnTo>
                <a:lnTo>
                  <a:pt x="10080" y="21600"/>
                </a:lnTo>
                <a:lnTo>
                  <a:pt x="15840" y="18400"/>
                </a:lnTo>
                <a:lnTo>
                  <a:pt x="21600" y="0"/>
                </a:lnTo>
              </a:path>
            </a:pathLst>
          </a:cu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783" name="E + 1:  A"/>
          <p:cNvSpPr txBox="1"/>
          <p:nvPr/>
        </p:nvSpPr>
        <p:spPr>
          <a:xfrm>
            <a:off x="7197538" y="5956300"/>
            <a:ext cx="1049178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E + 1:  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5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8900" y="1028700"/>
            <a:ext cx="3708400" cy="4787900"/>
          </a:xfrm>
          <a:prstGeom prst="rect">
            <a:avLst/>
          </a:prstGeom>
          <a:ln w="12700">
            <a:miter lim="400000"/>
          </a:ln>
        </p:spPr>
      </p:pic>
      <p:sp>
        <p:nvSpPr>
          <p:cNvPr id="786" name="Linie"/>
          <p:cNvSpPr/>
          <p:nvPr/>
        </p:nvSpPr>
        <p:spPr>
          <a:xfrm>
            <a:off x="1155736" y="2565400"/>
            <a:ext cx="774629" cy="4079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7" name="Linie"/>
          <p:cNvSpPr/>
          <p:nvPr/>
        </p:nvSpPr>
        <p:spPr>
          <a:xfrm>
            <a:off x="1168397" y="5067299"/>
            <a:ext cx="774635" cy="204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8" name="Linie"/>
          <p:cNvSpPr/>
          <p:nvPr/>
        </p:nvSpPr>
        <p:spPr>
          <a:xfrm flipH="1" flipV="1">
            <a:off x="1168397" y="2565400"/>
            <a:ext cx="12703" cy="250190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9" name="Linie"/>
          <p:cNvSpPr/>
          <p:nvPr/>
        </p:nvSpPr>
        <p:spPr>
          <a:xfrm>
            <a:off x="3009899" y="2909689"/>
            <a:ext cx="774630" cy="4080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0" name="Linie"/>
          <p:cNvSpPr/>
          <p:nvPr/>
        </p:nvSpPr>
        <p:spPr>
          <a:xfrm>
            <a:off x="3022600" y="5411588"/>
            <a:ext cx="850901" cy="203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1" name="Linie"/>
          <p:cNvSpPr/>
          <p:nvPr/>
        </p:nvSpPr>
        <p:spPr>
          <a:xfrm flipH="1" flipV="1">
            <a:off x="3024096" y="2908300"/>
            <a:ext cx="12703" cy="250190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2" name="Linie"/>
          <p:cNvSpPr/>
          <p:nvPr/>
        </p:nvSpPr>
        <p:spPr>
          <a:xfrm>
            <a:off x="3873492" y="5038007"/>
            <a:ext cx="2883" cy="37219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6" name="Gruppieren"/>
          <p:cNvGrpSpPr/>
          <p:nvPr/>
        </p:nvGrpSpPr>
        <p:grpSpPr>
          <a:xfrm>
            <a:off x="850900" y="1080912"/>
            <a:ext cx="1181101" cy="1928989"/>
            <a:chOff x="0" y="1412"/>
            <a:chExt cx="1181100" cy="1928988"/>
          </a:xfrm>
        </p:grpSpPr>
        <p:sp>
          <p:nvSpPr>
            <p:cNvPr id="794" name="Linie"/>
            <p:cNvSpPr/>
            <p:nvPr/>
          </p:nvSpPr>
          <p:spPr>
            <a:xfrm>
              <a:off x="177804" y="732321"/>
              <a:ext cx="7751" cy="48688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5" name="Linie"/>
            <p:cNvSpPr/>
            <p:nvPr/>
          </p:nvSpPr>
          <p:spPr>
            <a:xfrm flipV="1">
              <a:off x="190497" y="1930377"/>
              <a:ext cx="800103" cy="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6" name="Quadrat"/>
            <p:cNvSpPr/>
            <p:nvPr/>
          </p:nvSpPr>
          <p:spPr>
            <a:xfrm>
              <a:off x="0" y="381000"/>
              <a:ext cx="355600" cy="355601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97" name="Kreis"/>
            <p:cNvSpPr/>
            <p:nvPr/>
          </p:nvSpPr>
          <p:spPr>
            <a:xfrm>
              <a:off x="0" y="1219200"/>
              <a:ext cx="355600" cy="355601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98" name="Linie"/>
            <p:cNvSpPr/>
            <p:nvPr/>
          </p:nvSpPr>
          <p:spPr>
            <a:xfrm flipH="1" flipV="1">
              <a:off x="1003268" y="723900"/>
              <a:ext cx="33" cy="4826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9" name="Quadrat"/>
            <p:cNvSpPr/>
            <p:nvPr/>
          </p:nvSpPr>
          <p:spPr>
            <a:xfrm flipH="1" rot="10800000">
              <a:off x="825500" y="1206500"/>
              <a:ext cx="355600" cy="355601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00" name="Kreis"/>
            <p:cNvSpPr/>
            <p:nvPr/>
          </p:nvSpPr>
          <p:spPr>
            <a:xfrm flipH="1" rot="10800000">
              <a:off x="825500" y="368300"/>
              <a:ext cx="355600" cy="355601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01" name="Linie"/>
            <p:cNvSpPr/>
            <p:nvPr/>
          </p:nvSpPr>
          <p:spPr>
            <a:xfrm>
              <a:off x="177800" y="1574816"/>
              <a:ext cx="7751" cy="3555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02" name="Linie"/>
            <p:cNvSpPr/>
            <p:nvPr/>
          </p:nvSpPr>
          <p:spPr>
            <a:xfrm>
              <a:off x="998338" y="1562100"/>
              <a:ext cx="13" cy="3682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03" name="Linie"/>
            <p:cNvSpPr/>
            <p:nvPr/>
          </p:nvSpPr>
          <p:spPr>
            <a:xfrm flipH="1">
              <a:off x="191806" y="1412"/>
              <a:ext cx="800103" cy="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04" name="Linie"/>
            <p:cNvSpPr/>
            <p:nvPr/>
          </p:nvSpPr>
          <p:spPr>
            <a:xfrm flipH="1" flipV="1">
              <a:off x="996858" y="2851"/>
              <a:ext cx="7751" cy="3555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05" name="Linie"/>
            <p:cNvSpPr/>
            <p:nvPr/>
          </p:nvSpPr>
          <p:spPr>
            <a:xfrm flipH="1" flipV="1">
              <a:off x="178448" y="2851"/>
              <a:ext cx="13" cy="3682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807" name="Linie"/>
          <p:cNvSpPr/>
          <p:nvPr/>
        </p:nvSpPr>
        <p:spPr>
          <a:xfrm flipV="1">
            <a:off x="2044696" y="2476477"/>
            <a:ext cx="685805" cy="25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8" name="Kreis"/>
          <p:cNvSpPr/>
          <p:nvPr/>
        </p:nvSpPr>
        <p:spPr>
          <a:xfrm flipH="1" rot="10800000">
            <a:off x="2743200" y="2286000"/>
            <a:ext cx="406400" cy="406400"/>
          </a:xfrm>
          <a:prstGeom prst="ellips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09" name="Kreis"/>
          <p:cNvSpPr/>
          <p:nvPr/>
        </p:nvSpPr>
        <p:spPr>
          <a:xfrm>
            <a:off x="2895600" y="2324100"/>
            <a:ext cx="127000" cy="1270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0" name="Kreis"/>
          <p:cNvSpPr/>
          <p:nvPr/>
        </p:nvSpPr>
        <p:spPr>
          <a:xfrm>
            <a:off x="1028700" y="2400300"/>
            <a:ext cx="127000" cy="1270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1" name="Kreis"/>
          <p:cNvSpPr/>
          <p:nvPr/>
        </p:nvSpPr>
        <p:spPr>
          <a:xfrm>
            <a:off x="4737100" y="2438400"/>
            <a:ext cx="127000" cy="1270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12" name="Kreis"/>
          <p:cNvSpPr/>
          <p:nvPr/>
        </p:nvSpPr>
        <p:spPr>
          <a:xfrm>
            <a:off x="2806700" y="2489200"/>
            <a:ext cx="127000" cy="1270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825" name="Gruppieren"/>
          <p:cNvGrpSpPr/>
          <p:nvPr/>
        </p:nvGrpSpPr>
        <p:grpSpPr>
          <a:xfrm>
            <a:off x="3810000" y="1919112"/>
            <a:ext cx="1181101" cy="1928989"/>
            <a:chOff x="0" y="1412"/>
            <a:chExt cx="1181100" cy="1928988"/>
          </a:xfrm>
        </p:grpSpPr>
        <p:sp>
          <p:nvSpPr>
            <p:cNvPr id="813" name="Linie"/>
            <p:cNvSpPr/>
            <p:nvPr/>
          </p:nvSpPr>
          <p:spPr>
            <a:xfrm>
              <a:off x="177804" y="732321"/>
              <a:ext cx="7751" cy="48688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14" name="Linie"/>
            <p:cNvSpPr/>
            <p:nvPr/>
          </p:nvSpPr>
          <p:spPr>
            <a:xfrm flipV="1">
              <a:off x="190497" y="1930377"/>
              <a:ext cx="800103" cy="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15" name="Quadrat"/>
            <p:cNvSpPr/>
            <p:nvPr/>
          </p:nvSpPr>
          <p:spPr>
            <a:xfrm>
              <a:off x="0" y="381000"/>
              <a:ext cx="355600" cy="355601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16" name="Kreis"/>
            <p:cNvSpPr/>
            <p:nvPr/>
          </p:nvSpPr>
          <p:spPr>
            <a:xfrm>
              <a:off x="0" y="1219200"/>
              <a:ext cx="355600" cy="355601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17" name="Linie"/>
            <p:cNvSpPr/>
            <p:nvPr/>
          </p:nvSpPr>
          <p:spPr>
            <a:xfrm flipH="1" flipV="1">
              <a:off x="1003268" y="723900"/>
              <a:ext cx="33" cy="4826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18" name="Quadrat"/>
            <p:cNvSpPr/>
            <p:nvPr/>
          </p:nvSpPr>
          <p:spPr>
            <a:xfrm flipH="1" rot="10800000">
              <a:off x="825500" y="1206500"/>
              <a:ext cx="355600" cy="355601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19" name="Kreis"/>
            <p:cNvSpPr/>
            <p:nvPr/>
          </p:nvSpPr>
          <p:spPr>
            <a:xfrm flipH="1" rot="10800000">
              <a:off x="825500" y="368300"/>
              <a:ext cx="355600" cy="355601"/>
            </a:xfrm>
            <a:prstGeom prst="ellips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20" name="Linie"/>
            <p:cNvSpPr/>
            <p:nvPr/>
          </p:nvSpPr>
          <p:spPr>
            <a:xfrm>
              <a:off x="177800" y="1574816"/>
              <a:ext cx="7751" cy="3555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1" name="Linie"/>
            <p:cNvSpPr/>
            <p:nvPr/>
          </p:nvSpPr>
          <p:spPr>
            <a:xfrm>
              <a:off x="998338" y="1562100"/>
              <a:ext cx="13" cy="3682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2" name="Linie"/>
            <p:cNvSpPr/>
            <p:nvPr/>
          </p:nvSpPr>
          <p:spPr>
            <a:xfrm flipH="1">
              <a:off x="191806" y="1412"/>
              <a:ext cx="800103" cy="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3" name="Linie"/>
            <p:cNvSpPr/>
            <p:nvPr/>
          </p:nvSpPr>
          <p:spPr>
            <a:xfrm flipH="1" flipV="1">
              <a:off x="996858" y="2851"/>
              <a:ext cx="7751" cy="3555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4" name="Linie"/>
            <p:cNvSpPr/>
            <p:nvPr/>
          </p:nvSpPr>
          <p:spPr>
            <a:xfrm flipH="1" flipV="1">
              <a:off x="178448" y="2851"/>
              <a:ext cx="13" cy="3682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826" name="Linie"/>
          <p:cNvSpPr/>
          <p:nvPr/>
        </p:nvSpPr>
        <p:spPr>
          <a:xfrm flipV="1">
            <a:off x="3136900" y="2477729"/>
            <a:ext cx="673104" cy="2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27" name="Puffer lesen"/>
          <p:cNvSpPr txBox="1"/>
          <p:nvPr/>
        </p:nvSpPr>
        <p:spPr>
          <a:xfrm>
            <a:off x="3207345" y="1727200"/>
            <a:ext cx="673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200"/>
            </a:lvl1pPr>
          </a:lstStyle>
          <a:p>
            <a:pPr/>
            <a:r>
              <a:t>Puffer lesen</a:t>
            </a:r>
          </a:p>
        </p:txBody>
      </p:sp>
      <p:sp>
        <p:nvSpPr>
          <p:cNvPr id="828" name="Puffer schreiben"/>
          <p:cNvSpPr txBox="1"/>
          <p:nvPr/>
        </p:nvSpPr>
        <p:spPr>
          <a:xfrm>
            <a:off x="1943100" y="2679700"/>
            <a:ext cx="6731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/>
            </a:lvl1pPr>
          </a:lstStyle>
          <a:p>
            <a:pPr/>
            <a:r>
              <a:t>Puffer schreiben</a:t>
            </a:r>
          </a:p>
        </p:txBody>
      </p:sp>
      <p:sp>
        <p:nvSpPr>
          <p:cNvPr id="829" name="Ergebnis berechnen und anzeigen"/>
          <p:cNvSpPr txBox="1"/>
          <p:nvPr/>
        </p:nvSpPr>
        <p:spPr>
          <a:xfrm>
            <a:off x="5041900" y="3009900"/>
            <a:ext cx="8890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/>
            </a:lvl1pPr>
          </a:lstStyle>
          <a:p>
            <a:pPr/>
            <a:r>
              <a:t>Ergebnis berechnen und anzeigen</a:t>
            </a:r>
          </a:p>
        </p:txBody>
      </p:sp>
      <p:sp>
        <p:nvSpPr>
          <p:cNvPr id="830" name="Benutzer abfragen"/>
          <p:cNvSpPr txBox="1"/>
          <p:nvPr/>
        </p:nvSpPr>
        <p:spPr>
          <a:xfrm>
            <a:off x="190500" y="952500"/>
            <a:ext cx="7493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200"/>
            </a:lvl1pPr>
          </a:lstStyle>
          <a:p>
            <a:pPr/>
            <a:r>
              <a:t>Benutzer abfragen</a:t>
            </a:r>
          </a:p>
        </p:txBody>
      </p:sp>
      <p:sp>
        <p:nvSpPr>
          <p:cNvPr id="831" name="Kapazität: 8 Marken"/>
          <p:cNvSpPr txBox="1"/>
          <p:nvPr/>
        </p:nvSpPr>
        <p:spPr>
          <a:xfrm>
            <a:off x="2501900" y="1727200"/>
            <a:ext cx="7620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200"/>
            </a:lvl1pPr>
          </a:lstStyle>
          <a:p>
            <a:pPr/>
            <a:r>
              <a:t>Kapazität: 8 Marken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4" name="Gruppieren"/>
          <p:cNvGrpSpPr/>
          <p:nvPr/>
        </p:nvGrpSpPr>
        <p:grpSpPr>
          <a:xfrm>
            <a:off x="812797" y="361950"/>
            <a:ext cx="7886703" cy="6800850"/>
            <a:chOff x="2665" y="0"/>
            <a:chExt cx="7886702" cy="6800850"/>
          </a:xfrm>
        </p:grpSpPr>
        <p:sp>
          <p:nvSpPr>
            <p:cNvPr id="833" name="Linie"/>
            <p:cNvSpPr/>
            <p:nvPr/>
          </p:nvSpPr>
          <p:spPr>
            <a:xfrm>
              <a:off x="2667" y="1441449"/>
              <a:ext cx="761966" cy="40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4" name="Linie"/>
            <p:cNvSpPr/>
            <p:nvPr/>
          </p:nvSpPr>
          <p:spPr>
            <a:xfrm>
              <a:off x="2665" y="5899149"/>
              <a:ext cx="774635" cy="20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5" name="Linie"/>
            <p:cNvSpPr/>
            <p:nvPr/>
          </p:nvSpPr>
          <p:spPr>
            <a:xfrm flipH="1" flipV="1">
              <a:off x="2666" y="1441450"/>
              <a:ext cx="2" cy="44577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6" name="Linie"/>
            <p:cNvSpPr/>
            <p:nvPr/>
          </p:nvSpPr>
          <p:spPr>
            <a:xfrm>
              <a:off x="1907667" y="1454151"/>
              <a:ext cx="609572" cy="43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7" name="Linie"/>
            <p:cNvSpPr/>
            <p:nvPr/>
          </p:nvSpPr>
          <p:spPr>
            <a:xfrm flipV="1">
              <a:off x="1907667" y="6648650"/>
              <a:ext cx="660401" cy="11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8" name="Linie"/>
            <p:cNvSpPr/>
            <p:nvPr/>
          </p:nvSpPr>
          <p:spPr>
            <a:xfrm flipH="1" flipV="1">
              <a:off x="1907666" y="1441450"/>
              <a:ext cx="3" cy="52197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9" name="Linie"/>
            <p:cNvSpPr/>
            <p:nvPr/>
          </p:nvSpPr>
          <p:spPr>
            <a:xfrm>
              <a:off x="2568067" y="6483350"/>
              <a:ext cx="1" cy="1778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0" name="Linie"/>
            <p:cNvSpPr/>
            <p:nvPr/>
          </p:nvSpPr>
          <p:spPr>
            <a:xfrm>
              <a:off x="3634867" y="1430066"/>
              <a:ext cx="558765" cy="399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1" name="Linie"/>
            <p:cNvSpPr/>
            <p:nvPr/>
          </p:nvSpPr>
          <p:spPr>
            <a:xfrm>
              <a:off x="3634883" y="5517132"/>
              <a:ext cx="624349" cy="255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2" name="Linie"/>
            <p:cNvSpPr/>
            <p:nvPr/>
          </p:nvSpPr>
          <p:spPr>
            <a:xfrm flipH="1" flipV="1">
              <a:off x="3634866" y="1428751"/>
              <a:ext cx="2" cy="40893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3" name="Linie"/>
            <p:cNvSpPr/>
            <p:nvPr/>
          </p:nvSpPr>
          <p:spPr>
            <a:xfrm>
              <a:off x="4257167" y="5327650"/>
              <a:ext cx="1" cy="1778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4" name="Linie"/>
            <p:cNvSpPr/>
            <p:nvPr/>
          </p:nvSpPr>
          <p:spPr>
            <a:xfrm>
              <a:off x="5349367" y="1416048"/>
              <a:ext cx="558774" cy="394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5" name="Linie"/>
            <p:cNvSpPr/>
            <p:nvPr/>
          </p:nvSpPr>
          <p:spPr>
            <a:xfrm flipV="1">
              <a:off x="5349365" y="6661144"/>
              <a:ext cx="69850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6" name="Linie"/>
            <p:cNvSpPr/>
            <p:nvPr/>
          </p:nvSpPr>
          <p:spPr>
            <a:xfrm flipH="1" flipV="1">
              <a:off x="5352034" y="1416050"/>
              <a:ext cx="231" cy="52519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7" name="Linie"/>
            <p:cNvSpPr/>
            <p:nvPr/>
          </p:nvSpPr>
          <p:spPr>
            <a:xfrm>
              <a:off x="6035167" y="6432550"/>
              <a:ext cx="1" cy="2286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8" name="Aufgabe 49: Echtzeit Strategie"/>
            <p:cNvSpPr txBox="1"/>
            <p:nvPr/>
          </p:nvSpPr>
          <p:spPr>
            <a:xfrm>
              <a:off x="4289023" y="0"/>
              <a:ext cx="2825738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/>
              <a:r>
                <a:t>Aufgabe 49: Echtzeit Strategie</a:t>
              </a:r>
            </a:p>
          </p:txBody>
        </p:sp>
        <p:sp>
          <p:nvSpPr>
            <p:cNvPr id="849" name="Task1: Prio 5"/>
            <p:cNvSpPr txBox="1"/>
            <p:nvPr/>
          </p:nvSpPr>
          <p:spPr>
            <a:xfrm>
              <a:off x="1036065" y="1263650"/>
              <a:ext cx="482601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900"/>
              </a:lvl1pPr>
            </a:lstStyle>
            <a:p>
              <a:pPr/>
              <a:r>
                <a:t>Task1: Prio 5</a:t>
              </a:r>
            </a:p>
          </p:txBody>
        </p:sp>
        <p:sp>
          <p:nvSpPr>
            <p:cNvPr id="850" name="Task2: Prio 5"/>
            <p:cNvSpPr txBox="1"/>
            <p:nvPr/>
          </p:nvSpPr>
          <p:spPr>
            <a:xfrm>
              <a:off x="2822067" y="1263650"/>
              <a:ext cx="482601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900"/>
              </a:lvl1pPr>
            </a:lstStyle>
            <a:p>
              <a:pPr/>
              <a:r>
                <a:t>Task2: Prio 5</a:t>
              </a:r>
            </a:p>
          </p:txBody>
        </p:sp>
        <p:sp>
          <p:nvSpPr>
            <p:cNvPr id="851" name="Task3: Prio 10"/>
            <p:cNvSpPr txBox="1"/>
            <p:nvPr/>
          </p:nvSpPr>
          <p:spPr>
            <a:xfrm>
              <a:off x="4511167" y="1263650"/>
              <a:ext cx="482601" cy="330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900"/>
              </a:lvl1pPr>
            </a:lstStyle>
            <a:p>
              <a:pPr/>
              <a:r>
                <a:t>Task3: Prio 10</a:t>
              </a:r>
            </a:p>
          </p:txBody>
        </p:sp>
        <p:sp>
          <p:nvSpPr>
            <p:cNvPr id="852" name="Task4: Prio 2"/>
            <p:cNvSpPr txBox="1"/>
            <p:nvPr/>
          </p:nvSpPr>
          <p:spPr>
            <a:xfrm>
              <a:off x="6149467" y="1225550"/>
              <a:ext cx="762001" cy="203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900"/>
              </a:lvl1pPr>
            </a:lstStyle>
            <a:p>
              <a:pPr/>
              <a:r>
                <a:t>Task4: Prio 2</a:t>
              </a:r>
            </a:p>
          </p:txBody>
        </p:sp>
        <p:pic>
          <p:nvPicPr>
            <p:cNvPr id="85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43967" y="146050"/>
              <a:ext cx="7645401" cy="665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5" name="Gruppieren"/>
          <p:cNvGrpSpPr/>
          <p:nvPr/>
        </p:nvGrpSpPr>
        <p:grpSpPr>
          <a:xfrm>
            <a:off x="749541" y="1079500"/>
            <a:ext cx="5621624" cy="3947155"/>
            <a:chOff x="0" y="0"/>
            <a:chExt cx="5621622" cy="3947154"/>
          </a:xfrm>
        </p:grpSpPr>
        <p:pic>
          <p:nvPicPr>
            <p:cNvPr id="856" name="2_flexible_netzwerkstrukturen_en_big.jpg" descr="2_flexible_netzwerkstrukturen_en_big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64858" y="0"/>
              <a:ext cx="5396501" cy="39471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7" name="Ring Switches"/>
            <p:cNvSpPr txBox="1"/>
            <p:nvPr/>
          </p:nvSpPr>
          <p:spPr>
            <a:xfrm>
              <a:off x="412030" y="273050"/>
              <a:ext cx="794905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Ring Switches</a:t>
              </a:r>
            </a:p>
          </p:txBody>
        </p:sp>
        <p:sp>
          <p:nvSpPr>
            <p:cNvPr id="858" name="I/O Geräte (Feldbusklemmen)"/>
            <p:cNvSpPr txBox="1"/>
            <p:nvPr/>
          </p:nvSpPr>
          <p:spPr>
            <a:xfrm>
              <a:off x="0" y="3460750"/>
              <a:ext cx="12700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I/O Geräte (Feldbusklemmen)</a:t>
              </a:r>
            </a:p>
          </p:txBody>
        </p:sp>
        <p:sp>
          <p:nvSpPr>
            <p:cNvPr id="859" name="Switch"/>
            <p:cNvSpPr txBox="1"/>
            <p:nvPr/>
          </p:nvSpPr>
          <p:spPr>
            <a:xfrm>
              <a:off x="1847074" y="508000"/>
              <a:ext cx="427671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Switch</a:t>
              </a:r>
            </a:p>
          </p:txBody>
        </p:sp>
        <p:sp>
          <p:nvSpPr>
            <p:cNvPr id="860" name="Switch"/>
            <p:cNvSpPr txBox="1"/>
            <p:nvPr/>
          </p:nvSpPr>
          <p:spPr>
            <a:xfrm>
              <a:off x="1955558" y="2692400"/>
              <a:ext cx="427671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Switch</a:t>
              </a:r>
            </a:p>
          </p:txBody>
        </p:sp>
        <p:sp>
          <p:nvSpPr>
            <p:cNvPr id="861" name="(Glasfaser)"/>
            <p:cNvSpPr txBox="1"/>
            <p:nvPr/>
          </p:nvSpPr>
          <p:spPr>
            <a:xfrm>
              <a:off x="2686663" y="1727200"/>
              <a:ext cx="641860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(Glasfaser)</a:t>
              </a:r>
            </a:p>
          </p:txBody>
        </p:sp>
        <p:sp>
          <p:nvSpPr>
            <p:cNvPr id="862" name="SPS / PLC"/>
            <p:cNvSpPr txBox="1"/>
            <p:nvPr/>
          </p:nvSpPr>
          <p:spPr>
            <a:xfrm>
              <a:off x="3873258" y="82550"/>
              <a:ext cx="647701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SPS / PLC</a:t>
              </a:r>
            </a:p>
          </p:txBody>
        </p:sp>
        <p:sp>
          <p:nvSpPr>
            <p:cNvPr id="863" name="Switch"/>
            <p:cNvSpPr txBox="1"/>
            <p:nvPr/>
          </p:nvSpPr>
          <p:spPr>
            <a:xfrm>
              <a:off x="5130558" y="1384300"/>
              <a:ext cx="427671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Switch</a:t>
              </a:r>
            </a:p>
          </p:txBody>
        </p:sp>
        <p:sp>
          <p:nvSpPr>
            <p:cNvPr id="864" name="Quelle: Phönix Contact"/>
            <p:cNvSpPr txBox="1"/>
            <p:nvPr/>
          </p:nvSpPr>
          <p:spPr>
            <a:xfrm>
              <a:off x="4330563" y="3657600"/>
              <a:ext cx="1291060" cy="215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Quelle: Phönix Contact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Traditioneller Feldbus"/>
          <p:cNvSpPr txBox="1"/>
          <p:nvPr/>
        </p:nvSpPr>
        <p:spPr>
          <a:xfrm>
            <a:off x="682724" y="381000"/>
            <a:ext cx="25146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Traditioneller Feldbus</a:t>
            </a:r>
          </a:p>
        </p:txBody>
      </p:sp>
      <p:sp>
        <p:nvSpPr>
          <p:cNvPr id="868" name="Linie"/>
          <p:cNvSpPr/>
          <p:nvPr/>
        </p:nvSpPr>
        <p:spPr>
          <a:xfrm>
            <a:off x="1459110" y="1206896"/>
            <a:ext cx="6924994" cy="4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69" name="Linie"/>
          <p:cNvSpPr/>
          <p:nvPr/>
        </p:nvSpPr>
        <p:spPr>
          <a:xfrm flipH="1">
            <a:off x="8382000" y="1142563"/>
            <a:ext cx="3096" cy="140138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70" name="Linie"/>
          <p:cNvSpPr/>
          <p:nvPr/>
        </p:nvSpPr>
        <p:spPr>
          <a:xfrm flipH="1">
            <a:off x="1435100" y="1143000"/>
            <a:ext cx="3096" cy="140137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877" name="Gruppieren"/>
          <p:cNvGrpSpPr/>
          <p:nvPr/>
        </p:nvGrpSpPr>
        <p:grpSpPr>
          <a:xfrm>
            <a:off x="1625600" y="1549400"/>
            <a:ext cx="889000" cy="406400"/>
            <a:chOff x="0" y="0"/>
            <a:chExt cx="889000" cy="406400"/>
          </a:xfrm>
        </p:grpSpPr>
        <p:sp>
          <p:nvSpPr>
            <p:cNvPr id="871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2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3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4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5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6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884" name="Gruppieren"/>
          <p:cNvGrpSpPr/>
          <p:nvPr/>
        </p:nvGrpSpPr>
        <p:grpSpPr>
          <a:xfrm>
            <a:off x="2832100" y="1549400"/>
            <a:ext cx="889000" cy="406400"/>
            <a:chOff x="0" y="0"/>
            <a:chExt cx="889000" cy="406400"/>
          </a:xfrm>
        </p:grpSpPr>
        <p:sp>
          <p:nvSpPr>
            <p:cNvPr id="878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9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0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1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2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3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891" name="Gruppieren"/>
          <p:cNvGrpSpPr/>
          <p:nvPr/>
        </p:nvGrpSpPr>
        <p:grpSpPr>
          <a:xfrm>
            <a:off x="7239000" y="1549400"/>
            <a:ext cx="889000" cy="406400"/>
            <a:chOff x="0" y="0"/>
            <a:chExt cx="889000" cy="406400"/>
          </a:xfrm>
        </p:grpSpPr>
        <p:sp>
          <p:nvSpPr>
            <p:cNvPr id="885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6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7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8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89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0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898" name="Gruppieren"/>
          <p:cNvGrpSpPr/>
          <p:nvPr/>
        </p:nvGrpSpPr>
        <p:grpSpPr>
          <a:xfrm>
            <a:off x="3467100" y="457200"/>
            <a:ext cx="889000" cy="406400"/>
            <a:chOff x="0" y="0"/>
            <a:chExt cx="889000" cy="406400"/>
          </a:xfrm>
        </p:grpSpPr>
        <p:sp>
          <p:nvSpPr>
            <p:cNvPr id="892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FF625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3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4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5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6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97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899" name="Linie"/>
          <p:cNvSpPr/>
          <p:nvPr/>
        </p:nvSpPr>
        <p:spPr>
          <a:xfrm>
            <a:off x="3581400" y="8001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0" name="Linie"/>
          <p:cNvSpPr/>
          <p:nvPr/>
        </p:nvSpPr>
        <p:spPr>
          <a:xfrm>
            <a:off x="2908300" y="11938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1" name="Linie"/>
          <p:cNvSpPr/>
          <p:nvPr/>
        </p:nvSpPr>
        <p:spPr>
          <a:xfrm>
            <a:off x="7315200" y="11938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2" name="Linie"/>
          <p:cNvSpPr/>
          <p:nvPr/>
        </p:nvSpPr>
        <p:spPr>
          <a:xfrm>
            <a:off x="1778000" y="11938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3" name="SPS…"/>
          <p:cNvSpPr txBox="1"/>
          <p:nvPr/>
        </p:nvSpPr>
        <p:spPr>
          <a:xfrm>
            <a:off x="4470400" y="431800"/>
            <a:ext cx="12192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SPS </a:t>
            </a:r>
          </a:p>
          <a:p>
            <a:pPr>
              <a:defRPr sz="1400"/>
            </a:pPr>
            <a:r>
              <a:t>I/O Controller</a:t>
            </a:r>
          </a:p>
        </p:txBody>
      </p:sp>
      <p:sp>
        <p:nvSpPr>
          <p:cNvPr id="904" name="I/O Devices"/>
          <p:cNvSpPr txBox="1"/>
          <p:nvPr/>
        </p:nvSpPr>
        <p:spPr>
          <a:xfrm>
            <a:off x="3759200" y="15494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I/O Devices</a:t>
            </a:r>
          </a:p>
        </p:txBody>
      </p:sp>
      <p:sp>
        <p:nvSpPr>
          <p:cNvPr id="905" name="Linie"/>
          <p:cNvSpPr/>
          <p:nvPr/>
        </p:nvSpPr>
        <p:spPr>
          <a:xfrm>
            <a:off x="3289300" y="1854200"/>
            <a:ext cx="2421" cy="41243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6" name="Linie"/>
          <p:cNvSpPr/>
          <p:nvPr/>
        </p:nvSpPr>
        <p:spPr>
          <a:xfrm>
            <a:off x="3238500" y="1854200"/>
            <a:ext cx="2421" cy="41243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7" name="Linie"/>
          <p:cNvSpPr/>
          <p:nvPr/>
        </p:nvSpPr>
        <p:spPr>
          <a:xfrm>
            <a:off x="3365500" y="1854200"/>
            <a:ext cx="2421" cy="41243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08" name="Linie"/>
          <p:cNvSpPr/>
          <p:nvPr/>
        </p:nvSpPr>
        <p:spPr>
          <a:xfrm>
            <a:off x="3416300" y="1854200"/>
            <a:ext cx="2421" cy="41243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13" name="Gruppieren"/>
          <p:cNvGrpSpPr/>
          <p:nvPr/>
        </p:nvGrpSpPr>
        <p:grpSpPr>
          <a:xfrm>
            <a:off x="3479800" y="1854200"/>
            <a:ext cx="180221" cy="412433"/>
            <a:chOff x="0" y="0"/>
            <a:chExt cx="180220" cy="412432"/>
          </a:xfrm>
        </p:grpSpPr>
        <p:sp>
          <p:nvSpPr>
            <p:cNvPr id="909" name="Linie"/>
            <p:cNvSpPr/>
            <p:nvPr/>
          </p:nvSpPr>
          <p:spPr>
            <a:xfrm>
              <a:off x="50800" y="0"/>
              <a:ext cx="2421" cy="412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0" name="Linie"/>
            <p:cNvSpPr/>
            <p:nvPr/>
          </p:nvSpPr>
          <p:spPr>
            <a:xfrm>
              <a:off x="0" y="0"/>
              <a:ext cx="2421" cy="412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1" name="Linie"/>
            <p:cNvSpPr/>
            <p:nvPr/>
          </p:nvSpPr>
          <p:spPr>
            <a:xfrm>
              <a:off x="127000" y="0"/>
              <a:ext cx="2421" cy="412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2" name="Linie"/>
            <p:cNvSpPr/>
            <p:nvPr/>
          </p:nvSpPr>
          <p:spPr>
            <a:xfrm>
              <a:off x="177800" y="0"/>
              <a:ext cx="2421" cy="412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914" name="Sensoren,  Aktoren"/>
          <p:cNvSpPr txBox="1"/>
          <p:nvPr/>
        </p:nvSpPr>
        <p:spPr>
          <a:xfrm>
            <a:off x="2590800" y="2311400"/>
            <a:ext cx="16764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Sensoren,  Aktoren</a:t>
            </a:r>
          </a:p>
        </p:txBody>
      </p:sp>
      <p:sp>
        <p:nvSpPr>
          <p:cNvPr id="915" name="&lt; 30 m"/>
          <p:cNvSpPr txBox="1"/>
          <p:nvPr/>
        </p:nvSpPr>
        <p:spPr>
          <a:xfrm>
            <a:off x="7239000" y="7620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&lt; 30 m</a:t>
            </a:r>
          </a:p>
        </p:txBody>
      </p:sp>
      <p:sp>
        <p:nvSpPr>
          <p:cNvPr id="916" name="Laufzeit der Signale:  300 * 106 m/s ⇒ 300 m/μs.  30 m werden also in 100 ns durchlaufen.…"/>
          <p:cNvSpPr txBox="1"/>
          <p:nvPr/>
        </p:nvSpPr>
        <p:spPr>
          <a:xfrm>
            <a:off x="698500" y="2794000"/>
            <a:ext cx="812800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Laufzeit der Signale:  300 * 10</a:t>
            </a:r>
            <a:r>
              <a:rPr baseline="31999"/>
              <a:t>6</a:t>
            </a:r>
            <a:r>
              <a:t> m/s ⇒ 300 m/μs.  30 m werden also in 100 ns durchlaufen.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Übertragungsrate am Bus: 1 Mbit/s.   1 Bit dauert 1 μs, damit quaistationäre Verhältnisse auf der Leitung.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Größe der Telegramme bzw. Nachrichten: z.B. 12 Bytes = ca 100 Bits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Dauer eines Telegrammes somit ca. 100 μs.</a:t>
            </a:r>
          </a:p>
        </p:txBody>
      </p:sp>
      <p:sp>
        <p:nvSpPr>
          <p:cNvPr id="917" name="Bus-Zyklus"/>
          <p:cNvSpPr txBox="1"/>
          <p:nvPr/>
        </p:nvSpPr>
        <p:spPr>
          <a:xfrm>
            <a:off x="673100" y="4610100"/>
            <a:ext cx="25146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Bus-Zyklus</a:t>
            </a:r>
          </a:p>
        </p:txBody>
      </p:sp>
      <p:sp>
        <p:nvSpPr>
          <p:cNvPr id="918" name="Bsp: N = 10 Geräte, Busmaster organisiert Abfrage, alle Geräte am Bus können mitlesen"/>
          <p:cNvSpPr txBox="1"/>
          <p:nvPr/>
        </p:nvSpPr>
        <p:spPr>
          <a:xfrm>
            <a:off x="1993900" y="4622800"/>
            <a:ext cx="64516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Bsp: N = 10 Geräte, Busmaster organisiert Abfrage, alle Geräte am Bus können mitlesen</a:t>
            </a:r>
          </a:p>
        </p:txBody>
      </p:sp>
      <p:sp>
        <p:nvSpPr>
          <p:cNvPr id="919" name="Linie"/>
          <p:cNvSpPr/>
          <p:nvPr/>
        </p:nvSpPr>
        <p:spPr>
          <a:xfrm flipV="1">
            <a:off x="1282025" y="5567934"/>
            <a:ext cx="7154028" cy="3358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20" name="t"/>
          <p:cNvSpPr txBox="1"/>
          <p:nvPr/>
        </p:nvSpPr>
        <p:spPr>
          <a:xfrm>
            <a:off x="7683500" y="52832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t</a:t>
            </a:r>
          </a:p>
        </p:txBody>
      </p:sp>
      <p:grpSp>
        <p:nvGrpSpPr>
          <p:cNvPr id="923" name="Gruppieren"/>
          <p:cNvGrpSpPr/>
          <p:nvPr/>
        </p:nvGrpSpPr>
        <p:grpSpPr>
          <a:xfrm>
            <a:off x="1600200" y="5283200"/>
            <a:ext cx="749300" cy="571500"/>
            <a:chOff x="0" y="0"/>
            <a:chExt cx="749300" cy="571500"/>
          </a:xfrm>
        </p:grpSpPr>
        <p:sp>
          <p:nvSpPr>
            <p:cNvPr id="921" name="1"/>
            <p:cNvSpPr/>
            <p:nvPr/>
          </p:nvSpPr>
          <p:spPr>
            <a:xfrm>
              <a:off x="0" y="0"/>
              <a:ext cx="368300" cy="279400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22" name="1"/>
            <p:cNvSpPr/>
            <p:nvPr/>
          </p:nvSpPr>
          <p:spPr>
            <a:xfrm>
              <a:off x="381000" y="292100"/>
              <a:ext cx="368300" cy="279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</p:grpSp>
      <p:grpSp>
        <p:nvGrpSpPr>
          <p:cNvPr id="926" name="Gruppieren"/>
          <p:cNvGrpSpPr/>
          <p:nvPr/>
        </p:nvGrpSpPr>
        <p:grpSpPr>
          <a:xfrm>
            <a:off x="2387600" y="5283200"/>
            <a:ext cx="749300" cy="571500"/>
            <a:chOff x="0" y="0"/>
            <a:chExt cx="749300" cy="571500"/>
          </a:xfrm>
        </p:grpSpPr>
        <p:sp>
          <p:nvSpPr>
            <p:cNvPr id="924" name="2"/>
            <p:cNvSpPr/>
            <p:nvPr/>
          </p:nvSpPr>
          <p:spPr>
            <a:xfrm>
              <a:off x="0" y="0"/>
              <a:ext cx="368300" cy="279400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25" name="2"/>
            <p:cNvSpPr/>
            <p:nvPr/>
          </p:nvSpPr>
          <p:spPr>
            <a:xfrm>
              <a:off x="381000" y="292100"/>
              <a:ext cx="368300" cy="279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</p:grpSp>
      <p:grpSp>
        <p:nvGrpSpPr>
          <p:cNvPr id="929" name="Gruppieren"/>
          <p:cNvGrpSpPr/>
          <p:nvPr/>
        </p:nvGrpSpPr>
        <p:grpSpPr>
          <a:xfrm>
            <a:off x="3175000" y="5283200"/>
            <a:ext cx="749300" cy="571500"/>
            <a:chOff x="0" y="0"/>
            <a:chExt cx="749300" cy="571500"/>
          </a:xfrm>
        </p:grpSpPr>
        <p:sp>
          <p:nvSpPr>
            <p:cNvPr id="927" name="3"/>
            <p:cNvSpPr/>
            <p:nvPr/>
          </p:nvSpPr>
          <p:spPr>
            <a:xfrm>
              <a:off x="0" y="0"/>
              <a:ext cx="368300" cy="279400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28" name="3"/>
            <p:cNvSpPr/>
            <p:nvPr/>
          </p:nvSpPr>
          <p:spPr>
            <a:xfrm>
              <a:off x="381000" y="292100"/>
              <a:ext cx="368300" cy="279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</p:grpSp>
      <p:sp>
        <p:nvSpPr>
          <p:cNvPr id="930" name="Anfrage"/>
          <p:cNvSpPr txBox="1"/>
          <p:nvPr/>
        </p:nvSpPr>
        <p:spPr>
          <a:xfrm>
            <a:off x="3771900" y="5207000"/>
            <a:ext cx="15748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Anfrage</a:t>
            </a:r>
          </a:p>
        </p:txBody>
      </p:sp>
      <p:sp>
        <p:nvSpPr>
          <p:cNvPr id="931" name="Antwort"/>
          <p:cNvSpPr txBox="1"/>
          <p:nvPr/>
        </p:nvSpPr>
        <p:spPr>
          <a:xfrm>
            <a:off x="4292600" y="5651500"/>
            <a:ext cx="15748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Antwort</a:t>
            </a:r>
          </a:p>
        </p:txBody>
      </p:sp>
      <p:grpSp>
        <p:nvGrpSpPr>
          <p:cNvPr id="934" name="Gruppieren"/>
          <p:cNvGrpSpPr/>
          <p:nvPr/>
        </p:nvGrpSpPr>
        <p:grpSpPr>
          <a:xfrm>
            <a:off x="6273800" y="5283200"/>
            <a:ext cx="749300" cy="571500"/>
            <a:chOff x="0" y="0"/>
            <a:chExt cx="749300" cy="571500"/>
          </a:xfrm>
        </p:grpSpPr>
        <p:sp>
          <p:nvSpPr>
            <p:cNvPr id="932" name="N"/>
            <p:cNvSpPr/>
            <p:nvPr/>
          </p:nvSpPr>
          <p:spPr>
            <a:xfrm>
              <a:off x="0" y="0"/>
              <a:ext cx="368300" cy="279400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33" name="N"/>
            <p:cNvSpPr/>
            <p:nvPr/>
          </p:nvSpPr>
          <p:spPr>
            <a:xfrm>
              <a:off x="381000" y="292100"/>
              <a:ext cx="368300" cy="279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</p:grpSp>
      <p:sp>
        <p:nvSpPr>
          <p:cNvPr id="935" name="Linie"/>
          <p:cNvSpPr/>
          <p:nvPr/>
        </p:nvSpPr>
        <p:spPr>
          <a:xfrm>
            <a:off x="1581864" y="5168026"/>
            <a:ext cx="438" cy="81363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36" name="Linie"/>
          <p:cNvSpPr/>
          <p:nvPr/>
        </p:nvSpPr>
        <p:spPr>
          <a:xfrm>
            <a:off x="7035800" y="5168900"/>
            <a:ext cx="437" cy="81363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37" name="Linie"/>
          <p:cNvSpPr/>
          <p:nvPr/>
        </p:nvSpPr>
        <p:spPr>
          <a:xfrm flipV="1">
            <a:off x="1638300" y="6059584"/>
            <a:ext cx="5374759" cy="14373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38" name="Buszyklus"/>
          <p:cNvSpPr txBox="1"/>
          <p:nvPr/>
        </p:nvSpPr>
        <p:spPr>
          <a:xfrm>
            <a:off x="3670300" y="6159500"/>
            <a:ext cx="15748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Buszyklus</a:t>
            </a:r>
          </a:p>
        </p:txBody>
      </p:sp>
      <p:sp>
        <p:nvSpPr>
          <p:cNvPr id="939" name="Dauer: &gt; 2 * N * Dauer einer Nachricht (für 10 Geräte und 100 μs: 2 ms)"/>
          <p:cNvSpPr txBox="1"/>
          <p:nvPr/>
        </p:nvSpPr>
        <p:spPr>
          <a:xfrm>
            <a:off x="1638300" y="6489700"/>
            <a:ext cx="64516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Dauer: &gt; 2 * N * Dauer einer Nachricht (für 10 Geräte und 100 μs: </a:t>
            </a:r>
            <a:r>
              <a:rPr b="1"/>
              <a:t>2 ms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Rechteck"/>
          <p:cNvSpPr/>
          <p:nvPr/>
        </p:nvSpPr>
        <p:spPr>
          <a:xfrm>
            <a:off x="152400" y="3924300"/>
            <a:ext cx="9956800" cy="31115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2" name="Rechteck"/>
          <p:cNvSpPr/>
          <p:nvPr/>
        </p:nvSpPr>
        <p:spPr>
          <a:xfrm>
            <a:off x="152400" y="635000"/>
            <a:ext cx="9956800" cy="2882900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3" name="Rechteck"/>
          <p:cNvSpPr/>
          <p:nvPr/>
        </p:nvSpPr>
        <p:spPr>
          <a:xfrm>
            <a:off x="3543300" y="1473200"/>
            <a:ext cx="3213100" cy="482600"/>
          </a:xfrm>
          <a:prstGeom prst="rect">
            <a:avLst/>
          </a:prstGeom>
          <a:solidFill>
            <a:srgbClr val="E0EDD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4" name="Rechteck"/>
          <p:cNvSpPr/>
          <p:nvPr/>
        </p:nvSpPr>
        <p:spPr>
          <a:xfrm>
            <a:off x="6731000" y="1473200"/>
            <a:ext cx="3213100" cy="4826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5" name="Rechteck"/>
          <p:cNvSpPr/>
          <p:nvPr/>
        </p:nvSpPr>
        <p:spPr>
          <a:xfrm>
            <a:off x="355600" y="1473200"/>
            <a:ext cx="3213100" cy="4826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958" name="Gruppieren"/>
          <p:cNvGrpSpPr/>
          <p:nvPr/>
        </p:nvGrpSpPr>
        <p:grpSpPr>
          <a:xfrm>
            <a:off x="362664" y="1474033"/>
            <a:ext cx="3200401" cy="501075"/>
            <a:chOff x="0" y="0"/>
            <a:chExt cx="3200400" cy="501074"/>
          </a:xfrm>
        </p:grpSpPr>
        <p:sp>
          <p:nvSpPr>
            <p:cNvPr id="946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47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48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49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50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51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52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53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54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55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56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957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sp>
        <p:nvSpPr>
          <p:cNvPr id="959" name="Linie"/>
          <p:cNvSpPr/>
          <p:nvPr/>
        </p:nvSpPr>
        <p:spPr>
          <a:xfrm flipV="1">
            <a:off x="316825" y="1723149"/>
            <a:ext cx="9744473" cy="4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72" name="Gruppieren"/>
          <p:cNvGrpSpPr/>
          <p:nvPr/>
        </p:nvGrpSpPr>
        <p:grpSpPr>
          <a:xfrm>
            <a:off x="3556000" y="1473200"/>
            <a:ext cx="3200401" cy="501075"/>
            <a:chOff x="0" y="0"/>
            <a:chExt cx="3200400" cy="501074"/>
          </a:xfrm>
        </p:grpSpPr>
        <p:sp>
          <p:nvSpPr>
            <p:cNvPr id="960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61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62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63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64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65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66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67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68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9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0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971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grpSp>
        <p:nvGrpSpPr>
          <p:cNvPr id="985" name="Gruppieren"/>
          <p:cNvGrpSpPr/>
          <p:nvPr/>
        </p:nvGrpSpPr>
        <p:grpSpPr>
          <a:xfrm>
            <a:off x="6743700" y="1473200"/>
            <a:ext cx="3200401" cy="501075"/>
            <a:chOff x="0" y="0"/>
            <a:chExt cx="3200400" cy="501074"/>
          </a:xfrm>
        </p:grpSpPr>
        <p:sp>
          <p:nvSpPr>
            <p:cNvPr id="973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74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975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76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977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78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979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80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981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2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3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984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sp>
        <p:nvSpPr>
          <p:cNvPr id="986" name="Linie"/>
          <p:cNvSpPr/>
          <p:nvPr/>
        </p:nvSpPr>
        <p:spPr>
          <a:xfrm flipH="1">
            <a:off x="1599485" y="2146300"/>
            <a:ext cx="716" cy="379572"/>
          </a:xfrm>
          <a:prstGeom prst="line">
            <a:avLst/>
          </a:prstGeom>
          <a:ln w="25400">
            <a:solidFill>
              <a:srgbClr val="FF4013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7" name="Linie"/>
          <p:cNvSpPr/>
          <p:nvPr/>
        </p:nvSpPr>
        <p:spPr>
          <a:xfrm flipV="1">
            <a:off x="1582102" y="2146564"/>
            <a:ext cx="2807256" cy="2396"/>
          </a:xfrm>
          <a:prstGeom prst="line">
            <a:avLst/>
          </a:prstGeom>
          <a:ln w="25400">
            <a:solidFill>
              <a:srgbClr val="FF4013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8" name="Linie"/>
          <p:cNvSpPr/>
          <p:nvPr/>
        </p:nvSpPr>
        <p:spPr>
          <a:xfrm>
            <a:off x="4368800" y="1130300"/>
            <a:ext cx="5914" cy="1042353"/>
          </a:xfrm>
          <a:prstGeom prst="line">
            <a:avLst/>
          </a:prstGeom>
          <a:ln w="25400">
            <a:solidFill>
              <a:srgbClr val="FF4013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9" name="Zeitverhalten"/>
          <p:cNvSpPr txBox="1"/>
          <p:nvPr/>
        </p:nvSpPr>
        <p:spPr>
          <a:xfrm>
            <a:off x="136624" y="330200"/>
            <a:ext cx="25146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Zeitverhalten</a:t>
            </a:r>
          </a:p>
        </p:txBody>
      </p:sp>
      <p:sp>
        <p:nvSpPr>
          <p:cNvPr id="990" name="Sensorsignal ändert sich"/>
          <p:cNvSpPr txBox="1"/>
          <p:nvPr/>
        </p:nvSpPr>
        <p:spPr>
          <a:xfrm>
            <a:off x="1435100" y="2540000"/>
            <a:ext cx="10668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ändert sich</a:t>
            </a:r>
          </a:p>
        </p:txBody>
      </p:sp>
      <p:sp>
        <p:nvSpPr>
          <p:cNvPr id="991" name="Sensorsignal wird gepuffert"/>
          <p:cNvSpPr txBox="1"/>
          <p:nvPr/>
        </p:nvSpPr>
        <p:spPr>
          <a:xfrm>
            <a:off x="2159000" y="2159000"/>
            <a:ext cx="19050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wird gepuffert</a:t>
            </a:r>
          </a:p>
        </p:txBody>
      </p:sp>
      <p:sp>
        <p:nvSpPr>
          <p:cNvPr id="992" name="Sensorsignal wird übertragen"/>
          <p:cNvSpPr txBox="1"/>
          <p:nvPr/>
        </p:nvSpPr>
        <p:spPr>
          <a:xfrm>
            <a:off x="4051300" y="635000"/>
            <a:ext cx="10668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wird übertragen</a:t>
            </a:r>
          </a:p>
        </p:txBody>
      </p:sp>
      <p:sp>
        <p:nvSpPr>
          <p:cNvPr id="993" name="2"/>
          <p:cNvSpPr/>
          <p:nvPr/>
        </p:nvSpPr>
        <p:spPr>
          <a:xfrm>
            <a:off x="823326" y="2346048"/>
            <a:ext cx="216105" cy="171884"/>
          </a:xfrm>
          <a:prstGeom prst="rect">
            <a:avLst/>
          </a:prstGeom>
          <a:solidFill>
            <a:srgbClr val="FF8C82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994" name="8"/>
          <p:cNvSpPr/>
          <p:nvPr/>
        </p:nvSpPr>
        <p:spPr>
          <a:xfrm>
            <a:off x="713203" y="1102801"/>
            <a:ext cx="216105" cy="171884"/>
          </a:xfrm>
          <a:prstGeom prst="rect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995" name="Sensor: Gerät"/>
          <p:cNvSpPr txBox="1"/>
          <p:nvPr/>
        </p:nvSpPr>
        <p:spPr>
          <a:xfrm>
            <a:off x="330200" y="2120900"/>
            <a:ext cx="7620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Sensor: Gerät </a:t>
            </a:r>
          </a:p>
        </p:txBody>
      </p:sp>
      <p:sp>
        <p:nvSpPr>
          <p:cNvPr id="996" name="Controller: Gerät"/>
          <p:cNvSpPr txBox="1"/>
          <p:nvPr/>
        </p:nvSpPr>
        <p:spPr>
          <a:xfrm>
            <a:off x="279400" y="876300"/>
            <a:ext cx="7620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Controller: Gerät </a:t>
            </a:r>
          </a:p>
        </p:txBody>
      </p:sp>
      <p:sp>
        <p:nvSpPr>
          <p:cNvPr id="997" name="Linie"/>
          <p:cNvSpPr/>
          <p:nvPr/>
        </p:nvSpPr>
        <p:spPr>
          <a:xfrm>
            <a:off x="5943600" y="1206500"/>
            <a:ext cx="5914" cy="1042353"/>
          </a:xfrm>
          <a:prstGeom prst="line">
            <a:avLst/>
          </a:prstGeom>
          <a:ln w="25400">
            <a:solidFill>
              <a:srgbClr val="3A88FE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8" name="Steuerinformation an alle Aktoren"/>
          <p:cNvSpPr txBox="1"/>
          <p:nvPr/>
        </p:nvSpPr>
        <p:spPr>
          <a:xfrm>
            <a:off x="5473700" y="2247900"/>
            <a:ext cx="11811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Steuerinformation an alle Aktoren</a:t>
            </a:r>
          </a:p>
        </p:txBody>
      </p:sp>
      <p:sp>
        <p:nvSpPr>
          <p:cNvPr id="999" name="Rechteck"/>
          <p:cNvSpPr/>
          <p:nvPr/>
        </p:nvSpPr>
        <p:spPr>
          <a:xfrm>
            <a:off x="3543300" y="4864100"/>
            <a:ext cx="3213100" cy="482600"/>
          </a:xfrm>
          <a:prstGeom prst="rect">
            <a:avLst/>
          </a:prstGeom>
          <a:solidFill>
            <a:srgbClr val="E0EDD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0" name="Rechteck"/>
          <p:cNvSpPr/>
          <p:nvPr/>
        </p:nvSpPr>
        <p:spPr>
          <a:xfrm>
            <a:off x="6731000" y="4864100"/>
            <a:ext cx="3213100" cy="4826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1" name="Rechteck"/>
          <p:cNvSpPr/>
          <p:nvPr/>
        </p:nvSpPr>
        <p:spPr>
          <a:xfrm>
            <a:off x="355600" y="4864100"/>
            <a:ext cx="3213100" cy="4826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014" name="Gruppieren"/>
          <p:cNvGrpSpPr/>
          <p:nvPr/>
        </p:nvGrpSpPr>
        <p:grpSpPr>
          <a:xfrm>
            <a:off x="368300" y="4864100"/>
            <a:ext cx="3200401" cy="501075"/>
            <a:chOff x="0" y="0"/>
            <a:chExt cx="3200400" cy="501074"/>
          </a:xfrm>
        </p:grpSpPr>
        <p:sp>
          <p:nvSpPr>
            <p:cNvPr id="1002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03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04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05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06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07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08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09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10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1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2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013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sp>
        <p:nvSpPr>
          <p:cNvPr id="1015" name="Linie"/>
          <p:cNvSpPr/>
          <p:nvPr/>
        </p:nvSpPr>
        <p:spPr>
          <a:xfrm flipV="1">
            <a:off x="317500" y="5118100"/>
            <a:ext cx="9744473" cy="4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28" name="Gruppieren"/>
          <p:cNvGrpSpPr/>
          <p:nvPr/>
        </p:nvGrpSpPr>
        <p:grpSpPr>
          <a:xfrm>
            <a:off x="3556000" y="4864100"/>
            <a:ext cx="3200401" cy="501075"/>
            <a:chOff x="0" y="0"/>
            <a:chExt cx="3200400" cy="501074"/>
          </a:xfrm>
        </p:grpSpPr>
        <p:sp>
          <p:nvSpPr>
            <p:cNvPr id="1016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17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18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19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20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21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22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23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24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5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6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027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grpSp>
        <p:nvGrpSpPr>
          <p:cNvPr id="1041" name="Gruppieren"/>
          <p:cNvGrpSpPr/>
          <p:nvPr/>
        </p:nvGrpSpPr>
        <p:grpSpPr>
          <a:xfrm>
            <a:off x="6743700" y="4864100"/>
            <a:ext cx="3200401" cy="501075"/>
            <a:chOff x="0" y="0"/>
            <a:chExt cx="3200400" cy="501074"/>
          </a:xfrm>
        </p:grpSpPr>
        <p:sp>
          <p:nvSpPr>
            <p:cNvPr id="1029" name="1"/>
            <p:cNvSpPr/>
            <p:nvPr/>
          </p:nvSpPr>
          <p:spPr>
            <a:xfrm>
              <a:off x="10758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30" name="1"/>
            <p:cNvSpPr/>
            <p:nvPr/>
          </p:nvSpPr>
          <p:spPr>
            <a:xfrm>
              <a:off x="234313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031" name="2"/>
            <p:cNvSpPr/>
            <p:nvPr/>
          </p:nvSpPr>
          <p:spPr>
            <a:xfrm>
              <a:off x="472771" y="70852"/>
              <a:ext cx="216105" cy="171884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32" name="2"/>
            <p:cNvSpPr/>
            <p:nvPr/>
          </p:nvSpPr>
          <p:spPr>
            <a:xfrm>
              <a:off x="696326" y="250548"/>
              <a:ext cx="216105" cy="171884"/>
            </a:xfrm>
            <a:prstGeom prst="rect">
              <a:avLst/>
            </a:prstGeom>
            <a:solidFill>
              <a:srgbClr val="FF8C8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033" name="3"/>
            <p:cNvSpPr/>
            <p:nvPr/>
          </p:nvSpPr>
          <p:spPr>
            <a:xfrm>
              <a:off x="934784" y="70852"/>
              <a:ext cx="216105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34" name="3"/>
            <p:cNvSpPr/>
            <p:nvPr/>
          </p:nvSpPr>
          <p:spPr>
            <a:xfrm>
              <a:off x="1158340" y="250548"/>
              <a:ext cx="216104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035" name="N"/>
            <p:cNvSpPr/>
            <p:nvPr/>
          </p:nvSpPr>
          <p:spPr>
            <a:xfrm>
              <a:off x="2753033" y="70852"/>
              <a:ext cx="216104" cy="171884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36" name="N"/>
            <p:cNvSpPr/>
            <p:nvPr/>
          </p:nvSpPr>
          <p:spPr>
            <a:xfrm>
              <a:off x="2976586" y="250548"/>
              <a:ext cx="216105" cy="171884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037" name="Linie"/>
            <p:cNvSpPr/>
            <p:nvPr/>
          </p:nvSpPr>
          <p:spPr>
            <a:xfrm>
              <a:off x="0" y="0"/>
              <a:ext cx="257" cy="5005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8" name="Linie"/>
            <p:cNvSpPr/>
            <p:nvPr/>
          </p:nvSpPr>
          <p:spPr>
            <a:xfrm>
              <a:off x="3200144" y="537"/>
              <a:ext cx="257" cy="50053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9" name="8"/>
            <p:cNvSpPr/>
            <p:nvPr/>
          </p:nvSpPr>
          <p:spPr>
            <a:xfrm>
              <a:off x="2064447" y="72205"/>
              <a:ext cx="216105" cy="171884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040" name="8"/>
            <p:cNvSpPr/>
            <p:nvPr/>
          </p:nvSpPr>
          <p:spPr>
            <a:xfrm>
              <a:off x="2288003" y="251901"/>
              <a:ext cx="216105" cy="171884"/>
            </a:xfrm>
            <a:prstGeom prst="rect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</p:grpSp>
      <p:sp>
        <p:nvSpPr>
          <p:cNvPr id="1042" name="Linie"/>
          <p:cNvSpPr/>
          <p:nvPr/>
        </p:nvSpPr>
        <p:spPr>
          <a:xfrm flipH="1">
            <a:off x="1600200" y="5537200"/>
            <a:ext cx="715" cy="379572"/>
          </a:xfrm>
          <a:prstGeom prst="line">
            <a:avLst/>
          </a:prstGeom>
          <a:ln w="25400">
            <a:solidFill>
              <a:srgbClr val="FF4013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3" name="Linie"/>
          <p:cNvSpPr/>
          <p:nvPr/>
        </p:nvSpPr>
        <p:spPr>
          <a:xfrm flipV="1">
            <a:off x="1587500" y="5537200"/>
            <a:ext cx="2807256" cy="2395"/>
          </a:xfrm>
          <a:prstGeom prst="line">
            <a:avLst/>
          </a:prstGeom>
          <a:ln w="25400">
            <a:solidFill>
              <a:srgbClr val="FF4013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4" name="Linie"/>
          <p:cNvSpPr/>
          <p:nvPr/>
        </p:nvSpPr>
        <p:spPr>
          <a:xfrm>
            <a:off x="4368800" y="4521200"/>
            <a:ext cx="5914" cy="1042353"/>
          </a:xfrm>
          <a:prstGeom prst="line">
            <a:avLst/>
          </a:prstGeom>
          <a:ln w="25400">
            <a:solidFill>
              <a:srgbClr val="FF4013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5" name="Sensorsignal ändert sich"/>
          <p:cNvSpPr txBox="1"/>
          <p:nvPr/>
        </p:nvSpPr>
        <p:spPr>
          <a:xfrm>
            <a:off x="1435100" y="5930900"/>
            <a:ext cx="10668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ändert sich</a:t>
            </a:r>
          </a:p>
        </p:txBody>
      </p:sp>
      <p:sp>
        <p:nvSpPr>
          <p:cNvPr id="1046" name="Linie"/>
          <p:cNvSpPr/>
          <p:nvPr/>
        </p:nvSpPr>
        <p:spPr>
          <a:xfrm>
            <a:off x="9118600" y="4572000"/>
            <a:ext cx="5914" cy="1042353"/>
          </a:xfrm>
          <a:prstGeom prst="line">
            <a:avLst/>
          </a:prstGeom>
          <a:ln w="25400">
            <a:solidFill>
              <a:srgbClr val="3A88FE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50" name="Gruppieren"/>
          <p:cNvGrpSpPr/>
          <p:nvPr/>
        </p:nvGrpSpPr>
        <p:grpSpPr>
          <a:xfrm>
            <a:off x="1841500" y="4013200"/>
            <a:ext cx="3213100" cy="228600"/>
            <a:chOff x="0" y="0"/>
            <a:chExt cx="3213099" cy="228600"/>
          </a:xfrm>
        </p:grpSpPr>
        <p:sp>
          <p:nvSpPr>
            <p:cNvPr id="1047" name="Berechnung"/>
            <p:cNvSpPr/>
            <p:nvPr/>
          </p:nvSpPr>
          <p:spPr>
            <a:xfrm>
              <a:off x="0" y="0"/>
              <a:ext cx="3211207" cy="228600"/>
            </a:xfrm>
            <a:prstGeom prst="rect">
              <a:avLst/>
            </a:prstGeom>
            <a:solidFill>
              <a:srgbClr val="D6D6D6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Berechnung</a:t>
              </a:r>
            </a:p>
          </p:txBody>
        </p:sp>
        <p:sp>
          <p:nvSpPr>
            <p:cNvPr id="1048" name="I"/>
            <p:cNvSpPr/>
            <p:nvPr/>
          </p:nvSpPr>
          <p:spPr>
            <a:xfrm>
              <a:off x="0" y="0"/>
              <a:ext cx="194309" cy="228600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1049" name="O"/>
            <p:cNvSpPr/>
            <p:nvPr/>
          </p:nvSpPr>
          <p:spPr>
            <a:xfrm>
              <a:off x="3015005" y="0"/>
              <a:ext cx="198095" cy="228600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O</a:t>
              </a:r>
            </a:p>
          </p:txBody>
        </p:sp>
      </p:grpSp>
      <p:grpSp>
        <p:nvGrpSpPr>
          <p:cNvPr id="1054" name="Gruppieren"/>
          <p:cNvGrpSpPr/>
          <p:nvPr/>
        </p:nvGrpSpPr>
        <p:grpSpPr>
          <a:xfrm>
            <a:off x="5080000" y="4013200"/>
            <a:ext cx="3213100" cy="228600"/>
            <a:chOff x="0" y="0"/>
            <a:chExt cx="3213099" cy="228600"/>
          </a:xfrm>
        </p:grpSpPr>
        <p:sp>
          <p:nvSpPr>
            <p:cNvPr id="1051" name="Berechnung"/>
            <p:cNvSpPr/>
            <p:nvPr/>
          </p:nvSpPr>
          <p:spPr>
            <a:xfrm>
              <a:off x="0" y="0"/>
              <a:ext cx="3211207" cy="228600"/>
            </a:xfrm>
            <a:prstGeom prst="rect">
              <a:avLst/>
            </a:prstGeom>
            <a:solidFill>
              <a:srgbClr val="D6D6D6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Berechnung</a:t>
              </a:r>
            </a:p>
          </p:txBody>
        </p:sp>
        <p:sp>
          <p:nvSpPr>
            <p:cNvPr id="1052" name="I"/>
            <p:cNvSpPr/>
            <p:nvPr/>
          </p:nvSpPr>
          <p:spPr>
            <a:xfrm>
              <a:off x="0" y="0"/>
              <a:ext cx="194309" cy="228600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1053" name="O"/>
            <p:cNvSpPr/>
            <p:nvPr/>
          </p:nvSpPr>
          <p:spPr>
            <a:xfrm>
              <a:off x="3015005" y="0"/>
              <a:ext cx="198095" cy="228600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lvl1pPr>
            </a:lstStyle>
            <a:p>
              <a:pPr/>
              <a:r>
                <a:t>O</a:t>
              </a:r>
            </a:p>
          </p:txBody>
        </p:sp>
      </p:grpSp>
      <p:sp>
        <p:nvSpPr>
          <p:cNvPr id="1055" name="SPS Zyklus"/>
          <p:cNvSpPr txBox="1"/>
          <p:nvPr/>
        </p:nvSpPr>
        <p:spPr>
          <a:xfrm>
            <a:off x="749300" y="4025900"/>
            <a:ext cx="10668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SPS Zyklus</a:t>
            </a:r>
          </a:p>
        </p:txBody>
      </p:sp>
      <p:sp>
        <p:nvSpPr>
          <p:cNvPr id="1056" name="Linie"/>
          <p:cNvSpPr/>
          <p:nvPr/>
        </p:nvSpPr>
        <p:spPr>
          <a:xfrm>
            <a:off x="4356100" y="4548994"/>
            <a:ext cx="840145" cy="7300"/>
          </a:xfrm>
          <a:prstGeom prst="line">
            <a:avLst/>
          </a:prstGeom>
          <a:ln w="25400">
            <a:solidFill>
              <a:srgbClr val="FF4013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57" name="Sensorsignal wird gepuffert"/>
          <p:cNvSpPr txBox="1"/>
          <p:nvPr/>
        </p:nvSpPr>
        <p:spPr>
          <a:xfrm>
            <a:off x="4445000" y="4572000"/>
            <a:ext cx="19050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wird gepuffert</a:t>
            </a:r>
          </a:p>
        </p:txBody>
      </p:sp>
      <p:sp>
        <p:nvSpPr>
          <p:cNvPr id="1058" name="Sensorsignal gelesen"/>
          <p:cNvSpPr txBox="1"/>
          <p:nvPr/>
        </p:nvSpPr>
        <p:spPr>
          <a:xfrm>
            <a:off x="5245100" y="4267200"/>
            <a:ext cx="19050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gelesen</a:t>
            </a:r>
          </a:p>
        </p:txBody>
      </p:sp>
      <p:sp>
        <p:nvSpPr>
          <p:cNvPr id="1059" name="Linie"/>
          <p:cNvSpPr/>
          <p:nvPr/>
        </p:nvSpPr>
        <p:spPr>
          <a:xfrm>
            <a:off x="5195014" y="4216400"/>
            <a:ext cx="1827" cy="353894"/>
          </a:xfrm>
          <a:prstGeom prst="line">
            <a:avLst/>
          </a:prstGeom>
          <a:ln w="25400">
            <a:solidFill>
              <a:srgbClr val="FF4013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0" name="Linie"/>
          <p:cNvSpPr/>
          <p:nvPr/>
        </p:nvSpPr>
        <p:spPr>
          <a:xfrm>
            <a:off x="8216900" y="4216400"/>
            <a:ext cx="1826" cy="353894"/>
          </a:xfrm>
          <a:prstGeom prst="line">
            <a:avLst/>
          </a:prstGeom>
          <a:ln w="25400">
            <a:solidFill>
              <a:srgbClr val="3A88FE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1" name="Linie"/>
          <p:cNvSpPr/>
          <p:nvPr/>
        </p:nvSpPr>
        <p:spPr>
          <a:xfrm>
            <a:off x="8216900" y="4559300"/>
            <a:ext cx="902653" cy="2479"/>
          </a:xfrm>
          <a:prstGeom prst="line">
            <a:avLst/>
          </a:prstGeom>
          <a:ln w="25400">
            <a:solidFill>
              <a:srgbClr val="3A88FE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2" name="Steuersignal wird gepuffert"/>
          <p:cNvSpPr txBox="1"/>
          <p:nvPr/>
        </p:nvSpPr>
        <p:spPr>
          <a:xfrm>
            <a:off x="8343900" y="4279900"/>
            <a:ext cx="19050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Steuersignal wird gepuffert</a:t>
            </a:r>
          </a:p>
        </p:txBody>
      </p:sp>
      <p:sp>
        <p:nvSpPr>
          <p:cNvPr id="1063" name="Steuerinformation an alle Aktoren"/>
          <p:cNvSpPr txBox="1"/>
          <p:nvPr/>
        </p:nvSpPr>
        <p:spPr>
          <a:xfrm>
            <a:off x="8534400" y="5638800"/>
            <a:ext cx="1181100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Steuerinformation an alle Aktoren</a:t>
            </a:r>
          </a:p>
        </p:txBody>
      </p:sp>
      <p:sp>
        <p:nvSpPr>
          <p:cNvPr id="1064" name="Aus Perspektive der Systems:…"/>
          <p:cNvSpPr txBox="1"/>
          <p:nvPr/>
        </p:nvSpPr>
        <p:spPr>
          <a:xfrm>
            <a:off x="6858000" y="7181850"/>
            <a:ext cx="3225800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Aus Perspektive der Systems:</a:t>
            </a:r>
          </a:p>
          <a:p>
            <a:pPr algn="l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Reaktionszeit: max. 3 Bus-Zyklen</a:t>
            </a:r>
            <a:r>
              <a:rPr baseline="31999"/>
              <a:t>*)</a:t>
            </a:r>
            <a:endParaRPr baseline="31999"/>
          </a:p>
          <a:p>
            <a:pPr algn="l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rPr baseline="31999"/>
              <a:t>(sofern SPS-Zyklus etwa gleich Bus-Zyklus)</a:t>
            </a:r>
          </a:p>
        </p:txBody>
      </p:sp>
      <p:sp>
        <p:nvSpPr>
          <p:cNvPr id="1065" name="Sensorsignal wird gepuffert"/>
          <p:cNvSpPr txBox="1"/>
          <p:nvPr/>
        </p:nvSpPr>
        <p:spPr>
          <a:xfrm>
            <a:off x="2400300" y="5562600"/>
            <a:ext cx="19050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Sensorsignal wird gepuffert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Abgerundetes Rechteck"/>
          <p:cNvSpPr/>
          <p:nvPr/>
        </p:nvSpPr>
        <p:spPr>
          <a:xfrm>
            <a:off x="812800" y="1054100"/>
            <a:ext cx="4191000" cy="3695700"/>
          </a:xfrm>
          <a:prstGeom prst="roundRect">
            <a:avLst>
              <a:gd name="adj" fmla="val 5155"/>
            </a:avLst>
          </a:prstGeom>
          <a:solidFill>
            <a:srgbClr val="FEFCDD"/>
          </a:solidFill>
          <a:ln w="12700">
            <a:solidFill>
              <a:srgbClr val="C0C0C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68" name="Abgerundetes Rechteck"/>
          <p:cNvSpPr/>
          <p:nvPr/>
        </p:nvSpPr>
        <p:spPr>
          <a:xfrm>
            <a:off x="406400" y="1041400"/>
            <a:ext cx="4330700" cy="3683000"/>
          </a:xfrm>
          <a:prstGeom prst="roundRect">
            <a:avLst>
              <a:gd name="adj" fmla="val 5172"/>
            </a:avLst>
          </a:prstGeom>
          <a:solidFill>
            <a:srgbClr val="FEFCDD"/>
          </a:solidFill>
          <a:ln w="12700">
            <a:solidFill>
              <a:srgbClr val="C0C0C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075" name="Gruppieren"/>
          <p:cNvGrpSpPr/>
          <p:nvPr/>
        </p:nvGrpSpPr>
        <p:grpSpPr>
          <a:xfrm>
            <a:off x="5816600" y="1943100"/>
            <a:ext cx="889000" cy="406400"/>
            <a:chOff x="0" y="0"/>
            <a:chExt cx="889000" cy="406400"/>
          </a:xfrm>
        </p:grpSpPr>
        <p:sp>
          <p:nvSpPr>
            <p:cNvPr id="1069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FF625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0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1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2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3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4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082" name="Gruppieren"/>
          <p:cNvGrpSpPr/>
          <p:nvPr/>
        </p:nvGrpSpPr>
        <p:grpSpPr>
          <a:xfrm>
            <a:off x="7188200" y="3060700"/>
            <a:ext cx="889000" cy="406400"/>
            <a:chOff x="0" y="0"/>
            <a:chExt cx="889000" cy="406400"/>
          </a:xfrm>
        </p:grpSpPr>
        <p:sp>
          <p:nvSpPr>
            <p:cNvPr id="1076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7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8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79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0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1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083" name="Ethernet basierter Feldbus"/>
          <p:cNvSpPr txBox="1"/>
          <p:nvPr/>
        </p:nvSpPr>
        <p:spPr>
          <a:xfrm>
            <a:off x="682724" y="381000"/>
            <a:ext cx="25146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Ethernet basierter Feldbus</a:t>
            </a:r>
          </a:p>
        </p:txBody>
      </p:sp>
      <p:sp>
        <p:nvSpPr>
          <p:cNvPr id="1084" name="Linie"/>
          <p:cNvSpPr/>
          <p:nvPr/>
        </p:nvSpPr>
        <p:spPr>
          <a:xfrm>
            <a:off x="1181099" y="2158078"/>
            <a:ext cx="1192334" cy="2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91" name="Gruppieren"/>
          <p:cNvGrpSpPr/>
          <p:nvPr/>
        </p:nvGrpSpPr>
        <p:grpSpPr>
          <a:xfrm>
            <a:off x="2463800" y="2641600"/>
            <a:ext cx="889000" cy="406400"/>
            <a:chOff x="0" y="0"/>
            <a:chExt cx="889000" cy="406400"/>
          </a:xfrm>
        </p:grpSpPr>
        <p:sp>
          <p:nvSpPr>
            <p:cNvPr id="1085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6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7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8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89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0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092" name="Linie"/>
          <p:cNvSpPr/>
          <p:nvPr/>
        </p:nvSpPr>
        <p:spPr>
          <a:xfrm>
            <a:off x="2540000" y="22860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99" name="Gruppieren"/>
          <p:cNvGrpSpPr/>
          <p:nvPr/>
        </p:nvGrpSpPr>
        <p:grpSpPr>
          <a:xfrm>
            <a:off x="876300" y="1231900"/>
            <a:ext cx="889000" cy="406400"/>
            <a:chOff x="0" y="0"/>
            <a:chExt cx="889000" cy="406400"/>
          </a:xfrm>
        </p:grpSpPr>
        <p:sp>
          <p:nvSpPr>
            <p:cNvPr id="1093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FF625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4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5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6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7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8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100" name="Linie"/>
          <p:cNvSpPr/>
          <p:nvPr/>
        </p:nvSpPr>
        <p:spPr>
          <a:xfrm>
            <a:off x="990600" y="15748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1" name="Kreis"/>
          <p:cNvSpPr/>
          <p:nvPr/>
        </p:nvSpPr>
        <p:spPr>
          <a:xfrm>
            <a:off x="2336800" y="19685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2" name="Kreis"/>
          <p:cNvSpPr/>
          <p:nvPr/>
        </p:nvSpPr>
        <p:spPr>
          <a:xfrm>
            <a:off x="787400" y="19685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105" name="Gruppieren"/>
          <p:cNvGrpSpPr/>
          <p:nvPr/>
        </p:nvGrpSpPr>
        <p:grpSpPr>
          <a:xfrm>
            <a:off x="825500" y="5346700"/>
            <a:ext cx="1143000" cy="254001"/>
            <a:chOff x="0" y="0"/>
            <a:chExt cx="1143000" cy="254000"/>
          </a:xfrm>
        </p:grpSpPr>
        <p:sp>
          <p:nvSpPr>
            <p:cNvPr id="1103" name="Daten"/>
            <p:cNvSpPr/>
            <p:nvPr/>
          </p:nvSpPr>
          <p:spPr>
            <a:xfrm>
              <a:off x="0" y="0"/>
              <a:ext cx="723900" cy="254001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Daten</a:t>
              </a:r>
            </a:p>
          </p:txBody>
        </p:sp>
        <p:sp>
          <p:nvSpPr>
            <p:cNvPr id="1104" name="H"/>
            <p:cNvSpPr/>
            <p:nvPr/>
          </p:nvSpPr>
          <p:spPr>
            <a:xfrm>
              <a:off x="723900" y="0"/>
              <a:ext cx="419100" cy="254001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2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H</a:t>
              </a:r>
            </a:p>
          </p:txBody>
        </p:sp>
      </p:grpSp>
      <p:sp>
        <p:nvSpPr>
          <p:cNvPr id="1106" name="Linie"/>
          <p:cNvSpPr/>
          <p:nvPr/>
        </p:nvSpPr>
        <p:spPr>
          <a:xfrm>
            <a:off x="2717800" y="2148142"/>
            <a:ext cx="1192333" cy="1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13" name="Gruppieren"/>
          <p:cNvGrpSpPr/>
          <p:nvPr/>
        </p:nvGrpSpPr>
        <p:grpSpPr>
          <a:xfrm>
            <a:off x="3797300" y="2616200"/>
            <a:ext cx="889000" cy="406400"/>
            <a:chOff x="0" y="0"/>
            <a:chExt cx="889000" cy="406400"/>
          </a:xfrm>
        </p:grpSpPr>
        <p:sp>
          <p:nvSpPr>
            <p:cNvPr id="1107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08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09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0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1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2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114" name="Linie"/>
          <p:cNvSpPr/>
          <p:nvPr/>
        </p:nvSpPr>
        <p:spPr>
          <a:xfrm>
            <a:off x="3898900" y="22860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5" name="Kreis"/>
          <p:cNvSpPr/>
          <p:nvPr/>
        </p:nvSpPr>
        <p:spPr>
          <a:xfrm>
            <a:off x="3670300" y="19431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6" name="SPS…"/>
          <p:cNvSpPr txBox="1"/>
          <p:nvPr/>
        </p:nvSpPr>
        <p:spPr>
          <a:xfrm>
            <a:off x="1828800" y="1181100"/>
            <a:ext cx="12192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SPS </a:t>
            </a:r>
          </a:p>
          <a:p>
            <a:pPr>
              <a:defRPr sz="1400"/>
            </a:pPr>
            <a:r>
              <a:t>I/O Controller</a:t>
            </a:r>
          </a:p>
        </p:txBody>
      </p:sp>
      <p:sp>
        <p:nvSpPr>
          <p:cNvPr id="1117" name="Linie"/>
          <p:cNvSpPr/>
          <p:nvPr/>
        </p:nvSpPr>
        <p:spPr>
          <a:xfrm flipV="1">
            <a:off x="1003299" y="3581493"/>
            <a:ext cx="1320797" cy="1749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24" name="Gruppieren"/>
          <p:cNvGrpSpPr/>
          <p:nvPr/>
        </p:nvGrpSpPr>
        <p:grpSpPr>
          <a:xfrm>
            <a:off x="2413000" y="4051300"/>
            <a:ext cx="889000" cy="406400"/>
            <a:chOff x="0" y="0"/>
            <a:chExt cx="889000" cy="406400"/>
          </a:xfrm>
        </p:grpSpPr>
        <p:sp>
          <p:nvSpPr>
            <p:cNvPr id="1118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9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0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1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2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3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125" name="Linie"/>
          <p:cNvSpPr/>
          <p:nvPr/>
        </p:nvSpPr>
        <p:spPr>
          <a:xfrm>
            <a:off x="2489200" y="3695700"/>
            <a:ext cx="2421" cy="41243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6" name="Kreis"/>
          <p:cNvSpPr/>
          <p:nvPr/>
        </p:nvSpPr>
        <p:spPr>
          <a:xfrm>
            <a:off x="2286000" y="33782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27" name="Linie"/>
          <p:cNvSpPr/>
          <p:nvPr/>
        </p:nvSpPr>
        <p:spPr>
          <a:xfrm flipH="1" flipV="1">
            <a:off x="997387" y="2366128"/>
            <a:ext cx="834" cy="1231029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8" name="I/O Devices"/>
          <p:cNvSpPr txBox="1"/>
          <p:nvPr/>
        </p:nvSpPr>
        <p:spPr>
          <a:xfrm>
            <a:off x="2933700" y="31496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I/O Devices</a:t>
            </a:r>
          </a:p>
        </p:txBody>
      </p:sp>
      <p:sp>
        <p:nvSpPr>
          <p:cNvPr id="1129" name="I/O Device"/>
          <p:cNvSpPr txBox="1"/>
          <p:nvPr/>
        </p:nvSpPr>
        <p:spPr>
          <a:xfrm>
            <a:off x="1206500" y="40767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I/O Device</a:t>
            </a:r>
          </a:p>
        </p:txBody>
      </p:sp>
      <p:sp>
        <p:nvSpPr>
          <p:cNvPr id="1130" name="Ethernet Rahmen: 64 Bytes (20 Bytes Header, 44 Bytes Nutzdaten)…"/>
          <p:cNvSpPr txBox="1"/>
          <p:nvPr/>
        </p:nvSpPr>
        <p:spPr>
          <a:xfrm>
            <a:off x="4127500" y="5118100"/>
            <a:ext cx="5702300" cy="175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Ethernet Rahmen: 64 Bytes (20 Bytes Header, 44 Bytes Nutzdaten)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Übertragungsrate: 100 Mbit/s (Fast Ethernet, 1 Bit dauert 10 ns))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64 * 8 Bytes / 100 MBit/s ⇒ ca 5 μs Übertragungsdauer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Ethernet-Switch</a:t>
            </a:r>
            <a:r>
              <a:t>: speichern und weiterleiten verursacht ca </a:t>
            </a:r>
            <a:r>
              <a:rPr b="1"/>
              <a:t>5 μs Verzögerung </a:t>
            </a:r>
            <a:r>
              <a:t>pro Switch (auch bei längeren Ethernet Rahmen, da die Header-Information zum Auswerten der Zieladresse zum Weiterleiten genügt)</a:t>
            </a:r>
          </a:p>
        </p:txBody>
      </p:sp>
      <p:sp>
        <p:nvSpPr>
          <p:cNvPr id="1131" name="Ethernet-…"/>
          <p:cNvSpPr txBox="1"/>
          <p:nvPr/>
        </p:nvSpPr>
        <p:spPr>
          <a:xfrm>
            <a:off x="1206500" y="1765299"/>
            <a:ext cx="115570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Ethernet-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Switches</a:t>
            </a:r>
          </a:p>
        </p:txBody>
      </p:sp>
      <p:grpSp>
        <p:nvGrpSpPr>
          <p:cNvPr id="1138" name="Gruppieren"/>
          <p:cNvGrpSpPr/>
          <p:nvPr/>
        </p:nvGrpSpPr>
        <p:grpSpPr>
          <a:xfrm>
            <a:off x="7251700" y="1943100"/>
            <a:ext cx="889000" cy="406400"/>
            <a:chOff x="0" y="0"/>
            <a:chExt cx="889000" cy="406400"/>
          </a:xfrm>
        </p:grpSpPr>
        <p:sp>
          <p:nvSpPr>
            <p:cNvPr id="1132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3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4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5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6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7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145" name="Gruppieren"/>
          <p:cNvGrpSpPr/>
          <p:nvPr/>
        </p:nvGrpSpPr>
        <p:grpSpPr>
          <a:xfrm>
            <a:off x="8699500" y="1943100"/>
            <a:ext cx="889000" cy="406400"/>
            <a:chOff x="0" y="0"/>
            <a:chExt cx="889000" cy="406400"/>
          </a:xfrm>
        </p:grpSpPr>
        <p:sp>
          <p:nvSpPr>
            <p:cNvPr id="1139" name="Rechteck"/>
            <p:cNvSpPr/>
            <p:nvPr/>
          </p:nvSpPr>
          <p:spPr>
            <a:xfrm>
              <a:off x="0" y="0"/>
              <a:ext cx="889000" cy="406400"/>
            </a:xfrm>
            <a:prstGeom prst="rect">
              <a:avLst/>
            </a:pr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0" name="Rechteck"/>
            <p:cNvSpPr/>
            <p:nvPr/>
          </p:nvSpPr>
          <p:spPr>
            <a:xfrm>
              <a:off x="241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1" name="Rechteck"/>
            <p:cNvSpPr/>
            <p:nvPr/>
          </p:nvSpPr>
          <p:spPr>
            <a:xfrm>
              <a:off x="368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2" name="Rechteck"/>
            <p:cNvSpPr/>
            <p:nvPr/>
          </p:nvSpPr>
          <p:spPr>
            <a:xfrm>
              <a:off x="495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3" name="Rechteck"/>
            <p:cNvSpPr/>
            <p:nvPr/>
          </p:nvSpPr>
          <p:spPr>
            <a:xfrm>
              <a:off x="622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4" name="Rechteck"/>
            <p:cNvSpPr/>
            <p:nvPr/>
          </p:nvSpPr>
          <p:spPr>
            <a:xfrm>
              <a:off x="749300" y="0"/>
              <a:ext cx="127000" cy="406400"/>
            </a:xfrm>
            <a:prstGeom prst="rect">
              <a:avLst/>
            </a:pr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146" name="SPS…"/>
          <p:cNvSpPr txBox="1"/>
          <p:nvPr/>
        </p:nvSpPr>
        <p:spPr>
          <a:xfrm>
            <a:off x="5588000" y="1282700"/>
            <a:ext cx="12192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SPS </a:t>
            </a:r>
          </a:p>
          <a:p>
            <a:pPr>
              <a:defRPr sz="1400"/>
            </a:pPr>
            <a:r>
              <a:t>I/O Controller</a:t>
            </a:r>
          </a:p>
        </p:txBody>
      </p:sp>
      <p:sp>
        <p:nvSpPr>
          <p:cNvPr id="1147" name="I/O Devices"/>
          <p:cNvSpPr txBox="1"/>
          <p:nvPr/>
        </p:nvSpPr>
        <p:spPr>
          <a:xfrm>
            <a:off x="7124700" y="14859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I/O Devices</a:t>
            </a:r>
          </a:p>
        </p:txBody>
      </p:sp>
      <p:sp>
        <p:nvSpPr>
          <p:cNvPr id="1148" name="I/O Device"/>
          <p:cNvSpPr txBox="1"/>
          <p:nvPr/>
        </p:nvSpPr>
        <p:spPr>
          <a:xfrm>
            <a:off x="7112000" y="2717800"/>
            <a:ext cx="11557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I/O Device</a:t>
            </a:r>
          </a:p>
        </p:txBody>
      </p:sp>
      <p:sp>
        <p:nvSpPr>
          <p:cNvPr id="1149" name="Ethernet-Switches in Geräten eingebaut"/>
          <p:cNvSpPr txBox="1"/>
          <p:nvPr/>
        </p:nvSpPr>
        <p:spPr>
          <a:xfrm>
            <a:off x="5791200" y="3771900"/>
            <a:ext cx="30861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Ethernet-Switches in Geräten eingebaut</a:t>
            </a:r>
          </a:p>
        </p:txBody>
      </p:sp>
      <p:sp>
        <p:nvSpPr>
          <p:cNvPr id="1150" name="Pfeil"/>
          <p:cNvSpPr/>
          <p:nvPr/>
        </p:nvSpPr>
        <p:spPr>
          <a:xfrm>
            <a:off x="4953000" y="1943100"/>
            <a:ext cx="508000" cy="469900"/>
          </a:xfrm>
          <a:prstGeom prst="rightArrow">
            <a:avLst>
              <a:gd name="adj1" fmla="val 66385"/>
              <a:gd name="adj2" fmla="val 59916"/>
            </a:avLst>
          </a:prstGeom>
          <a:solidFill>
            <a:srgbClr val="FFB43F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1" name="Rechteck"/>
          <p:cNvSpPr/>
          <p:nvPr/>
        </p:nvSpPr>
        <p:spPr>
          <a:xfrm>
            <a:off x="5880100" y="21971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2" name="Rechteck"/>
          <p:cNvSpPr/>
          <p:nvPr/>
        </p:nvSpPr>
        <p:spPr>
          <a:xfrm>
            <a:off x="5880100" y="20193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3" name="Linie"/>
          <p:cNvSpPr/>
          <p:nvPr/>
        </p:nvSpPr>
        <p:spPr>
          <a:xfrm flipV="1">
            <a:off x="5967174" y="2271157"/>
            <a:ext cx="279" cy="955040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4" name="Rechteck"/>
          <p:cNvSpPr/>
          <p:nvPr/>
        </p:nvSpPr>
        <p:spPr>
          <a:xfrm>
            <a:off x="7264400" y="33147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5" name="Rechteck"/>
          <p:cNvSpPr/>
          <p:nvPr/>
        </p:nvSpPr>
        <p:spPr>
          <a:xfrm>
            <a:off x="7315200" y="20193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6" name="Rechteck"/>
          <p:cNvSpPr/>
          <p:nvPr/>
        </p:nvSpPr>
        <p:spPr>
          <a:xfrm>
            <a:off x="7327900" y="22098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7" name="Linie"/>
          <p:cNvSpPr/>
          <p:nvPr/>
        </p:nvSpPr>
        <p:spPr>
          <a:xfrm>
            <a:off x="5977016" y="2095460"/>
            <a:ext cx="1420577" cy="5706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8" name="Rechteck"/>
          <p:cNvSpPr/>
          <p:nvPr/>
        </p:nvSpPr>
        <p:spPr>
          <a:xfrm>
            <a:off x="8763000" y="22098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9" name="Rechteck"/>
          <p:cNvSpPr/>
          <p:nvPr/>
        </p:nvSpPr>
        <p:spPr>
          <a:xfrm>
            <a:off x="7264400" y="31242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0" name="Rechteck"/>
          <p:cNvSpPr/>
          <p:nvPr/>
        </p:nvSpPr>
        <p:spPr>
          <a:xfrm>
            <a:off x="8763000" y="2019300"/>
            <a:ext cx="127000" cy="139700"/>
          </a:xfrm>
          <a:prstGeom prst="rect">
            <a:avLst/>
          </a:prstGeom>
          <a:solidFill>
            <a:srgbClr val="7A7A7A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1" name="Linie"/>
          <p:cNvSpPr/>
          <p:nvPr/>
        </p:nvSpPr>
        <p:spPr>
          <a:xfrm flipV="1">
            <a:off x="7360046" y="2045255"/>
            <a:ext cx="1506658" cy="222529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2" name="Kreis"/>
          <p:cNvSpPr/>
          <p:nvPr/>
        </p:nvSpPr>
        <p:spPr>
          <a:xfrm>
            <a:off x="1562100" y="581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3" name="Linie"/>
          <p:cNvSpPr/>
          <p:nvPr/>
        </p:nvSpPr>
        <p:spPr>
          <a:xfrm flipV="1">
            <a:off x="1943099" y="5991425"/>
            <a:ext cx="1057634" cy="4818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4" name="Kreis"/>
          <p:cNvSpPr/>
          <p:nvPr/>
        </p:nvSpPr>
        <p:spPr>
          <a:xfrm>
            <a:off x="2895600" y="57912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5" name="Pfeil"/>
          <p:cNvSpPr/>
          <p:nvPr/>
        </p:nvSpPr>
        <p:spPr>
          <a:xfrm>
            <a:off x="2171700" y="5372100"/>
            <a:ext cx="508000" cy="215900"/>
          </a:xfrm>
          <a:prstGeom prst="rightArrow">
            <a:avLst>
              <a:gd name="adj1" fmla="val 66385"/>
              <a:gd name="adj2" fmla="val 130404"/>
            </a:avLst>
          </a:prstGeom>
          <a:solidFill>
            <a:srgbClr val="FFB43F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6" name="wie Schieberegister"/>
          <p:cNvSpPr txBox="1"/>
          <p:nvPr/>
        </p:nvSpPr>
        <p:spPr>
          <a:xfrm>
            <a:off x="1930400" y="6375400"/>
            <a:ext cx="1418829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wie Schieberegister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Linie"/>
          <p:cNvSpPr/>
          <p:nvPr/>
        </p:nvSpPr>
        <p:spPr>
          <a:xfrm>
            <a:off x="1422399" y="4370642"/>
            <a:ext cx="6215937" cy="3152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9" name="Netz-Topologien"/>
          <p:cNvSpPr txBox="1"/>
          <p:nvPr/>
        </p:nvSpPr>
        <p:spPr>
          <a:xfrm>
            <a:off x="682724" y="381000"/>
            <a:ext cx="25146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Netz-Topologien</a:t>
            </a:r>
          </a:p>
        </p:txBody>
      </p:sp>
      <p:sp>
        <p:nvSpPr>
          <p:cNvPr id="1170" name="Kreis"/>
          <p:cNvSpPr/>
          <p:nvPr/>
        </p:nvSpPr>
        <p:spPr>
          <a:xfrm>
            <a:off x="45339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1" name="Kreis"/>
          <p:cNvSpPr/>
          <p:nvPr/>
        </p:nvSpPr>
        <p:spPr>
          <a:xfrm>
            <a:off x="52324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2" name="Kreis"/>
          <p:cNvSpPr/>
          <p:nvPr/>
        </p:nvSpPr>
        <p:spPr>
          <a:xfrm>
            <a:off x="59309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3" name="Kreis"/>
          <p:cNvSpPr/>
          <p:nvPr/>
        </p:nvSpPr>
        <p:spPr>
          <a:xfrm>
            <a:off x="66294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4" name="Kreis"/>
          <p:cNvSpPr/>
          <p:nvPr/>
        </p:nvSpPr>
        <p:spPr>
          <a:xfrm>
            <a:off x="73279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5" name="Kreis"/>
          <p:cNvSpPr/>
          <p:nvPr/>
        </p:nvSpPr>
        <p:spPr>
          <a:xfrm>
            <a:off x="1041400" y="4152900"/>
            <a:ext cx="406400" cy="406400"/>
          </a:xfrm>
          <a:prstGeom prst="ellipse">
            <a:avLst/>
          </a:prstGeom>
          <a:solidFill>
            <a:srgbClr val="FF6251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6" name="Kreis"/>
          <p:cNvSpPr/>
          <p:nvPr/>
        </p:nvSpPr>
        <p:spPr>
          <a:xfrm>
            <a:off x="17399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7" name="Kreis"/>
          <p:cNvSpPr/>
          <p:nvPr/>
        </p:nvSpPr>
        <p:spPr>
          <a:xfrm>
            <a:off x="24384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8" name="Kreis"/>
          <p:cNvSpPr/>
          <p:nvPr/>
        </p:nvSpPr>
        <p:spPr>
          <a:xfrm>
            <a:off x="31369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9" name="Kreis"/>
          <p:cNvSpPr/>
          <p:nvPr/>
        </p:nvSpPr>
        <p:spPr>
          <a:xfrm>
            <a:off x="3835400" y="41529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0" name="1"/>
          <p:cNvSpPr txBox="1"/>
          <p:nvPr/>
        </p:nvSpPr>
        <p:spPr>
          <a:xfrm>
            <a:off x="18415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181" name="2"/>
          <p:cNvSpPr txBox="1"/>
          <p:nvPr/>
        </p:nvSpPr>
        <p:spPr>
          <a:xfrm>
            <a:off x="25400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182" name="5"/>
          <p:cNvSpPr txBox="1"/>
          <p:nvPr/>
        </p:nvSpPr>
        <p:spPr>
          <a:xfrm>
            <a:off x="46355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1183" name="8"/>
          <p:cNvSpPr txBox="1"/>
          <p:nvPr/>
        </p:nvSpPr>
        <p:spPr>
          <a:xfrm>
            <a:off x="67310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1184" name="4"/>
          <p:cNvSpPr txBox="1"/>
          <p:nvPr/>
        </p:nvSpPr>
        <p:spPr>
          <a:xfrm>
            <a:off x="39370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185" name="7"/>
          <p:cNvSpPr txBox="1"/>
          <p:nvPr/>
        </p:nvSpPr>
        <p:spPr>
          <a:xfrm>
            <a:off x="60325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1186" name="3"/>
          <p:cNvSpPr txBox="1"/>
          <p:nvPr/>
        </p:nvSpPr>
        <p:spPr>
          <a:xfrm>
            <a:off x="3238500" y="41529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187" name="6"/>
          <p:cNvSpPr txBox="1"/>
          <p:nvPr/>
        </p:nvSpPr>
        <p:spPr>
          <a:xfrm>
            <a:off x="5334000" y="4165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1188" name="9"/>
          <p:cNvSpPr txBox="1"/>
          <p:nvPr/>
        </p:nvSpPr>
        <p:spPr>
          <a:xfrm>
            <a:off x="7429500" y="41529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9</a:t>
            </a:r>
          </a:p>
        </p:txBody>
      </p:sp>
      <p:grpSp>
        <p:nvGrpSpPr>
          <p:cNvPr id="1217" name="Gruppieren"/>
          <p:cNvGrpSpPr/>
          <p:nvPr/>
        </p:nvGrpSpPr>
        <p:grpSpPr>
          <a:xfrm>
            <a:off x="927100" y="1016000"/>
            <a:ext cx="2006600" cy="2006600"/>
            <a:chOff x="0" y="0"/>
            <a:chExt cx="2006600" cy="2006600"/>
          </a:xfrm>
        </p:grpSpPr>
        <p:sp>
          <p:nvSpPr>
            <p:cNvPr id="1189" name="Linie"/>
            <p:cNvSpPr/>
            <p:nvPr/>
          </p:nvSpPr>
          <p:spPr>
            <a:xfrm>
              <a:off x="279399" y="857350"/>
              <a:ext cx="694731" cy="13491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0" name="Linie"/>
            <p:cNvSpPr/>
            <p:nvPr/>
          </p:nvSpPr>
          <p:spPr>
            <a:xfrm>
              <a:off x="432006" y="406400"/>
              <a:ext cx="585582" cy="61563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1" name="Linie"/>
            <p:cNvSpPr/>
            <p:nvPr/>
          </p:nvSpPr>
          <p:spPr>
            <a:xfrm>
              <a:off x="978106" y="228600"/>
              <a:ext cx="45237" cy="8129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2" name="Linie"/>
            <p:cNvSpPr/>
            <p:nvPr/>
          </p:nvSpPr>
          <p:spPr>
            <a:xfrm flipV="1">
              <a:off x="990806" y="393660"/>
              <a:ext cx="534901" cy="6223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3" name="Linie"/>
            <p:cNvSpPr/>
            <p:nvPr/>
          </p:nvSpPr>
          <p:spPr>
            <a:xfrm flipV="1">
              <a:off x="978106" y="892055"/>
              <a:ext cx="810213" cy="11124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4" name="Linie"/>
            <p:cNvSpPr/>
            <p:nvPr/>
          </p:nvSpPr>
          <p:spPr>
            <a:xfrm>
              <a:off x="1016206" y="1028700"/>
              <a:ext cx="682658" cy="38504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5" name="Linie"/>
            <p:cNvSpPr/>
            <p:nvPr/>
          </p:nvSpPr>
          <p:spPr>
            <a:xfrm flipV="1">
              <a:off x="343106" y="1006236"/>
              <a:ext cx="676863" cy="4034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6" name="Linie"/>
            <p:cNvSpPr/>
            <p:nvPr/>
          </p:nvSpPr>
          <p:spPr>
            <a:xfrm>
              <a:off x="1028303" y="1036716"/>
              <a:ext cx="329923" cy="82776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7" name="Linie"/>
            <p:cNvSpPr/>
            <p:nvPr/>
          </p:nvSpPr>
          <p:spPr>
            <a:xfrm flipV="1">
              <a:off x="660606" y="1023461"/>
              <a:ext cx="355712" cy="69104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98" name="Kreis"/>
            <p:cNvSpPr/>
            <p:nvPr/>
          </p:nvSpPr>
          <p:spPr>
            <a:xfrm>
              <a:off x="1498600" y="11938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99" name="4"/>
            <p:cNvSpPr txBox="1"/>
            <p:nvPr/>
          </p:nvSpPr>
          <p:spPr>
            <a:xfrm>
              <a:off x="1600200" y="11938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1200" name="Kreis"/>
            <p:cNvSpPr/>
            <p:nvPr/>
          </p:nvSpPr>
          <p:spPr>
            <a:xfrm>
              <a:off x="1600200" y="6731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1" name="3"/>
            <p:cNvSpPr txBox="1"/>
            <p:nvPr/>
          </p:nvSpPr>
          <p:spPr>
            <a:xfrm>
              <a:off x="1714500" y="6985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202" name="Kreis"/>
            <p:cNvSpPr/>
            <p:nvPr/>
          </p:nvSpPr>
          <p:spPr>
            <a:xfrm>
              <a:off x="1282700" y="2159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3" name="2"/>
            <p:cNvSpPr txBox="1"/>
            <p:nvPr/>
          </p:nvSpPr>
          <p:spPr>
            <a:xfrm>
              <a:off x="1371600" y="2159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04" name="Kreis"/>
            <p:cNvSpPr/>
            <p:nvPr/>
          </p:nvSpPr>
          <p:spPr>
            <a:xfrm>
              <a:off x="800100" y="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5" name="1"/>
            <p:cNvSpPr txBox="1"/>
            <p:nvPr/>
          </p:nvSpPr>
          <p:spPr>
            <a:xfrm>
              <a:off x="901700" y="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206" name="Kreis"/>
            <p:cNvSpPr/>
            <p:nvPr/>
          </p:nvSpPr>
          <p:spPr>
            <a:xfrm>
              <a:off x="228600" y="2159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7" name="9"/>
            <p:cNvSpPr txBox="1"/>
            <p:nvPr/>
          </p:nvSpPr>
          <p:spPr>
            <a:xfrm>
              <a:off x="342900" y="2032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9</a:t>
              </a:r>
            </a:p>
          </p:txBody>
        </p:sp>
        <p:sp>
          <p:nvSpPr>
            <p:cNvPr id="1208" name="Kreis"/>
            <p:cNvSpPr/>
            <p:nvPr/>
          </p:nvSpPr>
          <p:spPr>
            <a:xfrm>
              <a:off x="0" y="6731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9" name="8"/>
            <p:cNvSpPr txBox="1"/>
            <p:nvPr/>
          </p:nvSpPr>
          <p:spPr>
            <a:xfrm>
              <a:off x="63500" y="6731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210" name="Kreis"/>
            <p:cNvSpPr/>
            <p:nvPr/>
          </p:nvSpPr>
          <p:spPr>
            <a:xfrm>
              <a:off x="101600" y="11938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11" name="7"/>
            <p:cNvSpPr txBox="1"/>
            <p:nvPr/>
          </p:nvSpPr>
          <p:spPr>
            <a:xfrm>
              <a:off x="203200" y="12065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7</a:t>
              </a:r>
            </a:p>
          </p:txBody>
        </p:sp>
        <p:sp>
          <p:nvSpPr>
            <p:cNvPr id="1212" name="Kreis"/>
            <p:cNvSpPr/>
            <p:nvPr/>
          </p:nvSpPr>
          <p:spPr>
            <a:xfrm>
              <a:off x="482600" y="16002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13" name="6"/>
            <p:cNvSpPr txBox="1"/>
            <p:nvPr/>
          </p:nvSpPr>
          <p:spPr>
            <a:xfrm>
              <a:off x="584200" y="16383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6</a:t>
              </a:r>
            </a:p>
          </p:txBody>
        </p:sp>
        <p:sp>
          <p:nvSpPr>
            <p:cNvPr id="1214" name="Kreis"/>
            <p:cNvSpPr/>
            <p:nvPr/>
          </p:nvSpPr>
          <p:spPr>
            <a:xfrm>
              <a:off x="1117600" y="16002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15" name="5"/>
            <p:cNvSpPr txBox="1"/>
            <p:nvPr/>
          </p:nvSpPr>
          <p:spPr>
            <a:xfrm>
              <a:off x="1219200" y="16002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5</a:t>
              </a:r>
            </a:p>
          </p:txBody>
        </p:sp>
        <p:sp>
          <p:nvSpPr>
            <p:cNvPr id="1216" name="Kreis"/>
            <p:cNvSpPr/>
            <p:nvPr/>
          </p:nvSpPr>
          <p:spPr>
            <a:xfrm>
              <a:off x="800100" y="800100"/>
              <a:ext cx="406400" cy="406400"/>
            </a:xfrm>
            <a:prstGeom prst="ellipse">
              <a:avLst/>
            </a:prstGeom>
            <a:solidFill>
              <a:srgbClr val="FF625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232" name="Gruppieren"/>
          <p:cNvGrpSpPr/>
          <p:nvPr/>
        </p:nvGrpSpPr>
        <p:grpSpPr>
          <a:xfrm>
            <a:off x="3835400" y="1244600"/>
            <a:ext cx="4460122" cy="711200"/>
            <a:chOff x="0" y="0"/>
            <a:chExt cx="4460121" cy="711200"/>
          </a:xfrm>
        </p:grpSpPr>
        <p:sp>
          <p:nvSpPr>
            <p:cNvPr id="1218" name="Rechteck"/>
            <p:cNvSpPr/>
            <p:nvPr/>
          </p:nvSpPr>
          <p:spPr>
            <a:xfrm>
              <a:off x="127000" y="0"/>
              <a:ext cx="4140200" cy="711200"/>
            </a:xfrm>
            <a:prstGeom prst="rect">
              <a:avLst/>
            </a:prstGeom>
            <a:solidFill>
              <a:srgbClr val="FEFCDD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19" name="1"/>
            <p:cNvSpPr/>
            <p:nvPr/>
          </p:nvSpPr>
          <p:spPr>
            <a:xfrm>
              <a:off x="198498" y="1160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220" name="1"/>
            <p:cNvSpPr/>
            <p:nvPr/>
          </p:nvSpPr>
          <p:spPr>
            <a:xfrm>
              <a:off x="481805" y="3437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221" name="2"/>
            <p:cNvSpPr/>
            <p:nvPr/>
          </p:nvSpPr>
          <p:spPr>
            <a:xfrm>
              <a:off x="783997" y="116023"/>
              <a:ext cx="273866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22" name="2"/>
            <p:cNvSpPr/>
            <p:nvPr/>
          </p:nvSpPr>
          <p:spPr>
            <a:xfrm>
              <a:off x="1067304" y="3437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23" name="3"/>
            <p:cNvSpPr/>
            <p:nvPr/>
          </p:nvSpPr>
          <p:spPr>
            <a:xfrm>
              <a:off x="1369497" y="1160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224" name="3"/>
            <p:cNvSpPr/>
            <p:nvPr/>
          </p:nvSpPr>
          <p:spPr>
            <a:xfrm>
              <a:off x="1652804" y="3437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225" name="N"/>
            <p:cNvSpPr/>
            <p:nvPr/>
          </p:nvSpPr>
          <p:spPr>
            <a:xfrm>
              <a:off x="3673724" y="1160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226" name="N"/>
            <p:cNvSpPr/>
            <p:nvPr/>
          </p:nvSpPr>
          <p:spPr>
            <a:xfrm>
              <a:off x="3957026" y="3437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1227" name="Linie"/>
            <p:cNvSpPr/>
            <p:nvPr/>
          </p:nvSpPr>
          <p:spPr>
            <a:xfrm>
              <a:off x="184864" y="26233"/>
              <a:ext cx="326" cy="63432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28" name="Linie"/>
            <p:cNvSpPr/>
            <p:nvPr/>
          </p:nvSpPr>
          <p:spPr>
            <a:xfrm>
              <a:off x="4240336" y="26914"/>
              <a:ext cx="326" cy="63432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29" name="8"/>
            <p:cNvSpPr/>
            <p:nvPr/>
          </p:nvSpPr>
          <p:spPr>
            <a:xfrm>
              <a:off x="2801094" y="117738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230" name="8"/>
            <p:cNvSpPr/>
            <p:nvPr/>
          </p:nvSpPr>
          <p:spPr>
            <a:xfrm>
              <a:off x="3084400" y="345462"/>
              <a:ext cx="273866" cy="217826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231" name="Linie"/>
            <p:cNvSpPr/>
            <p:nvPr/>
          </p:nvSpPr>
          <p:spPr>
            <a:xfrm flipV="1">
              <a:off x="0" y="337335"/>
              <a:ext cx="4460122" cy="55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233" name="Traditioneller Buszyklus:…"/>
          <p:cNvSpPr txBox="1"/>
          <p:nvPr/>
        </p:nvSpPr>
        <p:spPr>
          <a:xfrm>
            <a:off x="3924300" y="2273300"/>
            <a:ext cx="54229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Traditioneller Buszyklus: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Dauer: &gt; 2 * N * Dauer einer Nachricht (für 10 Geräte und 5 μs:  </a:t>
            </a:r>
            <a:r>
              <a:rPr b="1"/>
              <a:t>100 μs</a:t>
            </a:r>
            <a:r>
              <a:t>)</a:t>
            </a:r>
          </a:p>
        </p:txBody>
      </p:sp>
      <p:sp>
        <p:nvSpPr>
          <p:cNvPr id="1234" name="Buszyklus?…"/>
          <p:cNvSpPr txBox="1"/>
          <p:nvPr/>
        </p:nvSpPr>
        <p:spPr>
          <a:xfrm>
            <a:off x="1066800" y="5092700"/>
            <a:ext cx="64516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Buszyklus?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Sammeltelegramm?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Linie"/>
          <p:cNvSpPr/>
          <p:nvPr/>
        </p:nvSpPr>
        <p:spPr>
          <a:xfrm>
            <a:off x="1168400" y="954342"/>
            <a:ext cx="6818631" cy="2030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7" name="Kreis"/>
          <p:cNvSpPr/>
          <p:nvPr/>
        </p:nvSpPr>
        <p:spPr>
          <a:xfrm>
            <a:off x="42799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38" name="Kreis"/>
          <p:cNvSpPr/>
          <p:nvPr/>
        </p:nvSpPr>
        <p:spPr>
          <a:xfrm>
            <a:off x="49784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39" name="Kreis"/>
          <p:cNvSpPr/>
          <p:nvPr/>
        </p:nvSpPr>
        <p:spPr>
          <a:xfrm>
            <a:off x="56769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0" name="Kreis"/>
          <p:cNvSpPr/>
          <p:nvPr/>
        </p:nvSpPr>
        <p:spPr>
          <a:xfrm>
            <a:off x="63754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1" name="Kreis"/>
          <p:cNvSpPr/>
          <p:nvPr/>
        </p:nvSpPr>
        <p:spPr>
          <a:xfrm>
            <a:off x="70739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2" name="Kreis"/>
          <p:cNvSpPr/>
          <p:nvPr/>
        </p:nvSpPr>
        <p:spPr>
          <a:xfrm>
            <a:off x="787400" y="736600"/>
            <a:ext cx="406400" cy="406400"/>
          </a:xfrm>
          <a:prstGeom prst="ellipse">
            <a:avLst/>
          </a:prstGeom>
          <a:solidFill>
            <a:srgbClr val="FF6251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3" name="Kreis"/>
          <p:cNvSpPr/>
          <p:nvPr/>
        </p:nvSpPr>
        <p:spPr>
          <a:xfrm>
            <a:off x="14859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4" name="Kreis"/>
          <p:cNvSpPr/>
          <p:nvPr/>
        </p:nvSpPr>
        <p:spPr>
          <a:xfrm>
            <a:off x="21844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5" name="Kreis"/>
          <p:cNvSpPr/>
          <p:nvPr/>
        </p:nvSpPr>
        <p:spPr>
          <a:xfrm>
            <a:off x="28829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6" name="Kreis"/>
          <p:cNvSpPr/>
          <p:nvPr/>
        </p:nvSpPr>
        <p:spPr>
          <a:xfrm>
            <a:off x="3581400" y="7366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7" name="1"/>
          <p:cNvSpPr txBox="1"/>
          <p:nvPr/>
        </p:nvSpPr>
        <p:spPr>
          <a:xfrm>
            <a:off x="15875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248" name="2"/>
          <p:cNvSpPr txBox="1"/>
          <p:nvPr/>
        </p:nvSpPr>
        <p:spPr>
          <a:xfrm>
            <a:off x="22860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249" name="5"/>
          <p:cNvSpPr txBox="1"/>
          <p:nvPr/>
        </p:nvSpPr>
        <p:spPr>
          <a:xfrm>
            <a:off x="43815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1250" name="8"/>
          <p:cNvSpPr txBox="1"/>
          <p:nvPr/>
        </p:nvSpPr>
        <p:spPr>
          <a:xfrm>
            <a:off x="64770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1251" name="4"/>
          <p:cNvSpPr txBox="1"/>
          <p:nvPr/>
        </p:nvSpPr>
        <p:spPr>
          <a:xfrm>
            <a:off x="36830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252" name="7"/>
          <p:cNvSpPr txBox="1"/>
          <p:nvPr/>
        </p:nvSpPr>
        <p:spPr>
          <a:xfrm>
            <a:off x="57785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1253" name="3"/>
          <p:cNvSpPr txBox="1"/>
          <p:nvPr/>
        </p:nvSpPr>
        <p:spPr>
          <a:xfrm>
            <a:off x="2984500" y="736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254" name="6"/>
          <p:cNvSpPr txBox="1"/>
          <p:nvPr/>
        </p:nvSpPr>
        <p:spPr>
          <a:xfrm>
            <a:off x="5080000" y="7493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1255" name="9"/>
          <p:cNvSpPr txBox="1"/>
          <p:nvPr/>
        </p:nvSpPr>
        <p:spPr>
          <a:xfrm>
            <a:off x="7175500" y="736600"/>
            <a:ext cx="21603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9</a:t>
            </a:r>
          </a:p>
        </p:txBody>
      </p:sp>
      <p:sp>
        <p:nvSpPr>
          <p:cNvPr id="1256" name="Bus-Zyklen:…"/>
          <p:cNvSpPr txBox="1"/>
          <p:nvPr/>
        </p:nvSpPr>
        <p:spPr>
          <a:xfrm>
            <a:off x="698500" y="1422400"/>
            <a:ext cx="8763000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Bus-Zyklen: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A. Traditionell: maximale Laufzeit einkalkulieren: 10 * 5 μs = 50 μs Dauer einer Nachricht ⇒ </a:t>
            </a:r>
            <a:r>
              <a:rPr b="1"/>
              <a:t>1 ms</a:t>
            </a:r>
            <a:r>
              <a:t> (immer noch schneller)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B. Laufzeiten optimieren: 2 * 10 * 5 μs = 100 μs (wie in der Stern-Topologie)</a:t>
            </a:r>
          </a:p>
        </p:txBody>
      </p:sp>
      <p:sp>
        <p:nvSpPr>
          <p:cNvPr id="1257" name="Kreis"/>
          <p:cNvSpPr/>
          <p:nvPr/>
        </p:nvSpPr>
        <p:spPr>
          <a:xfrm>
            <a:off x="7747000" y="749300"/>
            <a:ext cx="406400" cy="406400"/>
          </a:xfrm>
          <a:prstGeom prst="ellipse">
            <a:avLst/>
          </a:prstGeom>
          <a:solidFill>
            <a:srgbClr val="74A7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8" name="10"/>
          <p:cNvSpPr txBox="1"/>
          <p:nvPr/>
        </p:nvSpPr>
        <p:spPr>
          <a:xfrm>
            <a:off x="7785100" y="749300"/>
            <a:ext cx="343173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l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10</a:t>
            </a:r>
          </a:p>
        </p:txBody>
      </p:sp>
      <p:grpSp>
        <p:nvGrpSpPr>
          <p:cNvPr id="1284" name="Gruppieren"/>
          <p:cNvGrpSpPr/>
          <p:nvPr/>
        </p:nvGrpSpPr>
        <p:grpSpPr>
          <a:xfrm>
            <a:off x="1130300" y="2794000"/>
            <a:ext cx="5614353" cy="844273"/>
            <a:chOff x="0" y="0"/>
            <a:chExt cx="5614352" cy="844272"/>
          </a:xfrm>
        </p:grpSpPr>
        <p:sp>
          <p:nvSpPr>
            <p:cNvPr id="1259" name="Rechteck"/>
            <p:cNvSpPr/>
            <p:nvPr/>
          </p:nvSpPr>
          <p:spPr>
            <a:xfrm>
              <a:off x="152400" y="63500"/>
              <a:ext cx="5397500" cy="711200"/>
            </a:xfrm>
            <a:prstGeom prst="rect">
              <a:avLst/>
            </a:prstGeom>
            <a:solidFill>
              <a:srgbClr val="FEFCDD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60" name="10"/>
            <p:cNvSpPr/>
            <p:nvPr/>
          </p:nvSpPr>
          <p:spPr>
            <a:xfrm>
              <a:off x="198498" y="1922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10</a:t>
              </a:r>
            </a:p>
          </p:txBody>
        </p:sp>
        <p:sp>
          <p:nvSpPr>
            <p:cNvPr id="1261" name="10"/>
            <p:cNvSpPr/>
            <p:nvPr/>
          </p:nvSpPr>
          <p:spPr>
            <a:xfrm>
              <a:off x="5244304" y="4199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10</a:t>
              </a:r>
            </a:p>
          </p:txBody>
        </p:sp>
        <p:sp>
          <p:nvSpPr>
            <p:cNvPr id="1262" name="9"/>
            <p:cNvSpPr/>
            <p:nvPr/>
          </p:nvSpPr>
          <p:spPr>
            <a:xfrm>
              <a:off x="491897" y="192223"/>
              <a:ext cx="273866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9</a:t>
              </a:r>
            </a:p>
          </p:txBody>
        </p:sp>
        <p:sp>
          <p:nvSpPr>
            <p:cNvPr id="1263" name="9"/>
            <p:cNvSpPr/>
            <p:nvPr/>
          </p:nvSpPr>
          <p:spPr>
            <a:xfrm>
              <a:off x="4991604" y="4199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9</a:t>
              </a:r>
            </a:p>
          </p:txBody>
        </p:sp>
        <p:sp>
          <p:nvSpPr>
            <p:cNvPr id="1264" name="8"/>
            <p:cNvSpPr/>
            <p:nvPr/>
          </p:nvSpPr>
          <p:spPr>
            <a:xfrm>
              <a:off x="772597" y="1922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265" name="8"/>
            <p:cNvSpPr/>
            <p:nvPr/>
          </p:nvSpPr>
          <p:spPr>
            <a:xfrm>
              <a:off x="4751604" y="419948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266" name="1"/>
            <p:cNvSpPr/>
            <p:nvPr/>
          </p:nvSpPr>
          <p:spPr>
            <a:xfrm>
              <a:off x="2708524" y="192223"/>
              <a:ext cx="273865" cy="217826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267" name="Linie"/>
            <p:cNvSpPr/>
            <p:nvPr/>
          </p:nvSpPr>
          <p:spPr>
            <a:xfrm>
              <a:off x="184864" y="102433"/>
              <a:ext cx="326" cy="63432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8" name="Linie"/>
            <p:cNvSpPr/>
            <p:nvPr/>
          </p:nvSpPr>
          <p:spPr>
            <a:xfrm>
              <a:off x="5523036" y="90414"/>
              <a:ext cx="326" cy="63432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69" name="Linie"/>
            <p:cNvSpPr/>
            <p:nvPr/>
          </p:nvSpPr>
          <p:spPr>
            <a:xfrm>
              <a:off x="0" y="419100"/>
              <a:ext cx="5614353" cy="57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70" name="7"/>
            <p:cNvSpPr/>
            <p:nvPr/>
          </p:nvSpPr>
          <p:spPr>
            <a:xfrm>
              <a:off x="10541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7</a:t>
              </a:r>
            </a:p>
          </p:txBody>
        </p:sp>
        <p:sp>
          <p:nvSpPr>
            <p:cNvPr id="1271" name="6"/>
            <p:cNvSpPr/>
            <p:nvPr/>
          </p:nvSpPr>
          <p:spPr>
            <a:xfrm>
              <a:off x="13462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6</a:t>
              </a:r>
            </a:p>
          </p:txBody>
        </p:sp>
        <p:sp>
          <p:nvSpPr>
            <p:cNvPr id="1272" name="5"/>
            <p:cNvSpPr/>
            <p:nvPr/>
          </p:nvSpPr>
          <p:spPr>
            <a:xfrm>
              <a:off x="16129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5</a:t>
              </a:r>
            </a:p>
          </p:txBody>
        </p:sp>
        <p:sp>
          <p:nvSpPr>
            <p:cNvPr id="1273" name="4"/>
            <p:cNvSpPr/>
            <p:nvPr/>
          </p:nvSpPr>
          <p:spPr>
            <a:xfrm>
              <a:off x="18923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1274" name="3"/>
            <p:cNvSpPr/>
            <p:nvPr/>
          </p:nvSpPr>
          <p:spPr>
            <a:xfrm>
              <a:off x="21717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275" name="2"/>
            <p:cNvSpPr/>
            <p:nvPr/>
          </p:nvSpPr>
          <p:spPr>
            <a:xfrm>
              <a:off x="2438400" y="190500"/>
              <a:ext cx="273865" cy="217825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76" name="1"/>
            <p:cNvSpPr/>
            <p:nvPr/>
          </p:nvSpPr>
          <p:spPr>
            <a:xfrm>
              <a:off x="29718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277" name="7"/>
            <p:cNvSpPr/>
            <p:nvPr/>
          </p:nvSpPr>
          <p:spPr>
            <a:xfrm>
              <a:off x="44831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7</a:t>
              </a:r>
            </a:p>
          </p:txBody>
        </p:sp>
        <p:sp>
          <p:nvSpPr>
            <p:cNvPr id="1278" name="6"/>
            <p:cNvSpPr/>
            <p:nvPr/>
          </p:nvSpPr>
          <p:spPr>
            <a:xfrm>
              <a:off x="42291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6</a:t>
              </a:r>
            </a:p>
          </p:txBody>
        </p:sp>
        <p:sp>
          <p:nvSpPr>
            <p:cNvPr id="1279" name="5"/>
            <p:cNvSpPr/>
            <p:nvPr/>
          </p:nvSpPr>
          <p:spPr>
            <a:xfrm>
              <a:off x="39751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5</a:t>
              </a:r>
            </a:p>
          </p:txBody>
        </p:sp>
        <p:sp>
          <p:nvSpPr>
            <p:cNvPr id="1280" name="4"/>
            <p:cNvSpPr/>
            <p:nvPr/>
          </p:nvSpPr>
          <p:spPr>
            <a:xfrm>
              <a:off x="37211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1281" name="3"/>
            <p:cNvSpPr/>
            <p:nvPr/>
          </p:nvSpPr>
          <p:spPr>
            <a:xfrm>
              <a:off x="34671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282" name="2"/>
            <p:cNvSpPr/>
            <p:nvPr/>
          </p:nvSpPr>
          <p:spPr>
            <a:xfrm>
              <a:off x="3225800" y="419100"/>
              <a:ext cx="273865" cy="217825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83" name="Linie"/>
            <p:cNvSpPr/>
            <p:nvPr/>
          </p:nvSpPr>
          <p:spPr>
            <a:xfrm>
              <a:off x="2971800" y="0"/>
              <a:ext cx="13693" cy="84427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285" name="C. Sammeltelegramm: 2 * 10 * 5 μs = 100 μs (wie in der Stern-Topologie)"/>
          <p:cNvSpPr txBox="1"/>
          <p:nvPr/>
        </p:nvSpPr>
        <p:spPr>
          <a:xfrm>
            <a:off x="698500" y="3911600"/>
            <a:ext cx="87630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C. Sammeltelegramm: 2 * 10 * 5 μs = </a:t>
            </a:r>
            <a:r>
              <a:rPr b="1"/>
              <a:t>100 μs</a:t>
            </a:r>
            <a:r>
              <a:t> (wie in der Stern-Topologie)</a:t>
            </a:r>
          </a:p>
        </p:txBody>
      </p:sp>
      <p:sp>
        <p:nvSpPr>
          <p:cNvPr id="1286" name="Rechteck"/>
          <p:cNvSpPr/>
          <p:nvPr/>
        </p:nvSpPr>
        <p:spPr>
          <a:xfrm>
            <a:off x="1371600" y="4381500"/>
            <a:ext cx="5397500" cy="7112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87" name="10"/>
          <p:cNvSpPr/>
          <p:nvPr/>
        </p:nvSpPr>
        <p:spPr>
          <a:xfrm>
            <a:off x="1290698" y="4497523"/>
            <a:ext cx="273865" cy="217826"/>
          </a:xfrm>
          <a:prstGeom prst="rect">
            <a:avLst/>
          </a:prstGeom>
          <a:solidFill>
            <a:srgbClr val="FFDA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288" name="10"/>
          <p:cNvSpPr/>
          <p:nvPr/>
        </p:nvSpPr>
        <p:spPr>
          <a:xfrm>
            <a:off x="6336504" y="4725248"/>
            <a:ext cx="273865" cy="217825"/>
          </a:xfrm>
          <a:prstGeom prst="rect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289" name="Linie"/>
          <p:cNvSpPr/>
          <p:nvPr/>
        </p:nvSpPr>
        <p:spPr>
          <a:xfrm>
            <a:off x="1277064" y="4407733"/>
            <a:ext cx="326" cy="63432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0" name="Linie"/>
          <p:cNvSpPr/>
          <p:nvPr/>
        </p:nvSpPr>
        <p:spPr>
          <a:xfrm>
            <a:off x="6615236" y="4395714"/>
            <a:ext cx="326" cy="63432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1" name="Linie"/>
          <p:cNvSpPr/>
          <p:nvPr/>
        </p:nvSpPr>
        <p:spPr>
          <a:xfrm>
            <a:off x="1092200" y="4724400"/>
            <a:ext cx="5614353" cy="5719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2" name="Linie"/>
          <p:cNvSpPr/>
          <p:nvPr/>
        </p:nvSpPr>
        <p:spPr>
          <a:xfrm>
            <a:off x="4064000" y="4305300"/>
            <a:ext cx="13693" cy="844273"/>
          </a:xfrm>
          <a:prstGeom prst="line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3" name="D. Sammeltelegramm ohne MAC-Adressierung: 2 * 5 μs = 10 μs (besser als Stern-Topologie?)"/>
          <p:cNvSpPr txBox="1"/>
          <p:nvPr/>
        </p:nvSpPr>
        <p:spPr>
          <a:xfrm>
            <a:off x="698500" y="5461000"/>
            <a:ext cx="87630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D. Sammeltelegramm ohne MAC-Adressierung: 2 * 5 μs = </a:t>
            </a:r>
            <a:r>
              <a:rPr b="1"/>
              <a:t>10 μs</a:t>
            </a:r>
            <a:r>
              <a:t> (besser als Stern-Topologie?)</a:t>
            </a:r>
          </a:p>
        </p:txBody>
      </p:sp>
      <p:grpSp>
        <p:nvGrpSpPr>
          <p:cNvPr id="1300" name="Gruppieren"/>
          <p:cNvGrpSpPr/>
          <p:nvPr/>
        </p:nvGrpSpPr>
        <p:grpSpPr>
          <a:xfrm>
            <a:off x="1130300" y="5937045"/>
            <a:ext cx="5613397" cy="724311"/>
            <a:chOff x="0" y="0"/>
            <a:chExt cx="5613396" cy="724309"/>
          </a:xfrm>
        </p:grpSpPr>
        <p:sp>
          <p:nvSpPr>
            <p:cNvPr id="1294" name="Rechteck"/>
            <p:cNvSpPr/>
            <p:nvPr/>
          </p:nvSpPr>
          <p:spPr>
            <a:xfrm>
              <a:off x="116406" y="0"/>
              <a:ext cx="5496991" cy="724310"/>
            </a:xfrm>
            <a:prstGeom prst="rect">
              <a:avLst/>
            </a:prstGeom>
            <a:solidFill>
              <a:srgbClr val="FEFCDD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95" name="10"/>
            <p:cNvSpPr/>
            <p:nvPr/>
          </p:nvSpPr>
          <p:spPr>
            <a:xfrm>
              <a:off x="142275" y="129341"/>
              <a:ext cx="278913" cy="221840"/>
            </a:xfrm>
            <a:prstGeom prst="rect">
              <a:avLst/>
            </a:prstGeom>
            <a:solidFill>
              <a:srgbClr val="FFDAD8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10</a:t>
              </a:r>
            </a:p>
          </p:txBody>
        </p:sp>
        <p:sp>
          <p:nvSpPr>
            <p:cNvPr id="1296" name="10"/>
            <p:cNvSpPr/>
            <p:nvPr/>
          </p:nvSpPr>
          <p:spPr>
            <a:xfrm>
              <a:off x="426825" y="362154"/>
              <a:ext cx="278913" cy="221841"/>
            </a:xfrm>
            <a:prstGeom prst="rect">
              <a:avLst/>
            </a:prstGeom>
            <a:solidFill>
              <a:srgbClr val="D4E3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600"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10</a:t>
              </a:r>
            </a:p>
          </p:txBody>
        </p:sp>
        <p:sp>
          <p:nvSpPr>
            <p:cNvPr id="1297" name="Linie"/>
            <p:cNvSpPr/>
            <p:nvPr/>
          </p:nvSpPr>
          <p:spPr>
            <a:xfrm>
              <a:off x="129341" y="38802"/>
              <a:ext cx="331" cy="64601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98" name="Linie"/>
            <p:cNvSpPr/>
            <p:nvPr/>
          </p:nvSpPr>
          <p:spPr>
            <a:xfrm>
              <a:off x="711375" y="64670"/>
              <a:ext cx="332" cy="6460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99" name="Linie"/>
            <p:cNvSpPr/>
            <p:nvPr/>
          </p:nvSpPr>
          <p:spPr>
            <a:xfrm>
              <a:off x="0" y="349220"/>
              <a:ext cx="856238" cy="1491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hteck"/>
          <p:cNvSpPr/>
          <p:nvPr/>
        </p:nvSpPr>
        <p:spPr>
          <a:xfrm rot="16200000">
            <a:off x="2457450" y="1289050"/>
            <a:ext cx="3733800" cy="7632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4" name="Rechteck"/>
          <p:cNvSpPr/>
          <p:nvPr/>
        </p:nvSpPr>
        <p:spPr>
          <a:xfrm rot="16200000">
            <a:off x="3295650" y="-1606550"/>
            <a:ext cx="2057400" cy="7632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97" name="Gruppieren"/>
          <p:cNvGrpSpPr/>
          <p:nvPr/>
        </p:nvGrpSpPr>
        <p:grpSpPr>
          <a:xfrm>
            <a:off x="2400300" y="1333500"/>
            <a:ext cx="1346201" cy="508000"/>
            <a:chOff x="0" y="0"/>
            <a:chExt cx="1346200" cy="508000"/>
          </a:xfrm>
        </p:grpSpPr>
        <p:sp>
          <p:nvSpPr>
            <p:cNvPr id="195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6" name="Waschmittel einfüllen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Waschmittel einfüllen</a:t>
              </a:r>
            </a:p>
          </p:txBody>
        </p:sp>
      </p:grpSp>
      <p:sp>
        <p:nvSpPr>
          <p:cNvPr id="198" name="Wäsche waschen"/>
          <p:cNvSpPr txBox="1"/>
          <p:nvPr/>
        </p:nvSpPr>
        <p:spPr>
          <a:xfrm>
            <a:off x="575220" y="781050"/>
            <a:ext cx="1688208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Wäsche waschen</a:t>
            </a:r>
          </a:p>
        </p:txBody>
      </p:sp>
      <p:sp>
        <p:nvSpPr>
          <p:cNvPr id="199" name="Abgerundetes Rechteck"/>
          <p:cNvSpPr/>
          <p:nvPr/>
        </p:nvSpPr>
        <p:spPr>
          <a:xfrm>
            <a:off x="508000" y="558800"/>
            <a:ext cx="7632700" cy="6718300"/>
          </a:xfrm>
          <a:prstGeom prst="roundRect">
            <a:avLst>
              <a:gd name="adj" fmla="val 4456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02" name="Gruppieren"/>
          <p:cNvGrpSpPr/>
          <p:nvPr/>
        </p:nvGrpSpPr>
        <p:grpSpPr>
          <a:xfrm>
            <a:off x="2413000" y="317500"/>
            <a:ext cx="1333500" cy="393700"/>
            <a:chOff x="0" y="0"/>
            <a:chExt cx="1333500" cy="393700"/>
          </a:xfrm>
        </p:grpSpPr>
        <p:sp>
          <p:nvSpPr>
            <p:cNvPr id="200" name="Rechteck"/>
            <p:cNvSpPr/>
            <p:nvPr/>
          </p:nvSpPr>
          <p:spPr>
            <a:xfrm>
              <a:off x="0" y="0"/>
              <a:ext cx="1320800" cy="3937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1" name="Waschmittel"/>
            <p:cNvSpPr txBox="1"/>
            <p:nvPr/>
          </p:nvSpPr>
          <p:spPr>
            <a:xfrm>
              <a:off x="25400" y="63500"/>
              <a:ext cx="1308100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Waschmittel </a:t>
              </a:r>
            </a:p>
          </p:txBody>
        </p:sp>
      </p:grpSp>
      <p:grpSp>
        <p:nvGrpSpPr>
          <p:cNvPr id="205" name="Gruppieren"/>
          <p:cNvGrpSpPr/>
          <p:nvPr/>
        </p:nvGrpSpPr>
        <p:grpSpPr>
          <a:xfrm>
            <a:off x="3886200" y="317500"/>
            <a:ext cx="1333500" cy="393700"/>
            <a:chOff x="0" y="0"/>
            <a:chExt cx="1333500" cy="393700"/>
          </a:xfrm>
        </p:grpSpPr>
        <p:sp>
          <p:nvSpPr>
            <p:cNvPr id="203" name="Rechteck"/>
            <p:cNvSpPr/>
            <p:nvPr/>
          </p:nvSpPr>
          <p:spPr>
            <a:xfrm>
              <a:off x="0" y="0"/>
              <a:ext cx="1320800" cy="3937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4" name="Wäsche"/>
            <p:cNvSpPr txBox="1"/>
            <p:nvPr/>
          </p:nvSpPr>
          <p:spPr>
            <a:xfrm>
              <a:off x="25400" y="63500"/>
              <a:ext cx="1308100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Wäsche </a:t>
              </a:r>
            </a:p>
          </p:txBody>
        </p:sp>
      </p:grpSp>
      <p:grpSp>
        <p:nvGrpSpPr>
          <p:cNvPr id="208" name="Gruppieren"/>
          <p:cNvGrpSpPr/>
          <p:nvPr/>
        </p:nvGrpSpPr>
        <p:grpSpPr>
          <a:xfrm>
            <a:off x="6375400" y="317500"/>
            <a:ext cx="1333500" cy="393700"/>
            <a:chOff x="0" y="0"/>
            <a:chExt cx="1333500" cy="393700"/>
          </a:xfrm>
        </p:grpSpPr>
        <p:sp>
          <p:nvSpPr>
            <p:cNvPr id="206" name="Rechteck"/>
            <p:cNvSpPr/>
            <p:nvPr/>
          </p:nvSpPr>
          <p:spPr>
            <a:xfrm>
              <a:off x="0" y="0"/>
              <a:ext cx="1320800" cy="3937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7" name="frische Wäsche"/>
            <p:cNvSpPr txBox="1"/>
            <p:nvPr/>
          </p:nvSpPr>
          <p:spPr>
            <a:xfrm>
              <a:off x="25400" y="63500"/>
              <a:ext cx="1308100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frische Wäsche </a:t>
              </a:r>
            </a:p>
          </p:txBody>
        </p:sp>
      </p:grpSp>
      <p:grpSp>
        <p:nvGrpSpPr>
          <p:cNvPr id="211" name="Gruppieren"/>
          <p:cNvGrpSpPr/>
          <p:nvPr/>
        </p:nvGrpSpPr>
        <p:grpSpPr>
          <a:xfrm rot="16200000">
            <a:off x="-330200" y="2006600"/>
            <a:ext cx="2070100" cy="393701"/>
            <a:chOff x="0" y="0"/>
            <a:chExt cx="2070099" cy="393700"/>
          </a:xfrm>
        </p:grpSpPr>
        <p:sp>
          <p:nvSpPr>
            <p:cNvPr id="209" name="Rechteck"/>
            <p:cNvSpPr/>
            <p:nvPr/>
          </p:nvSpPr>
          <p:spPr>
            <a:xfrm>
              <a:off x="0" y="0"/>
              <a:ext cx="2050385" cy="3937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0" name="Hausmann"/>
            <p:cNvSpPr txBox="1"/>
            <p:nvPr/>
          </p:nvSpPr>
          <p:spPr>
            <a:xfrm>
              <a:off x="39430" y="63499"/>
              <a:ext cx="2030670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Hausmann</a:t>
              </a:r>
            </a:p>
          </p:txBody>
        </p:sp>
      </p:grpSp>
      <p:grpSp>
        <p:nvGrpSpPr>
          <p:cNvPr id="214" name="Gruppieren"/>
          <p:cNvGrpSpPr/>
          <p:nvPr/>
        </p:nvGrpSpPr>
        <p:grpSpPr>
          <a:xfrm>
            <a:off x="3886200" y="1333500"/>
            <a:ext cx="1346201" cy="508000"/>
            <a:chOff x="0" y="0"/>
            <a:chExt cx="1346200" cy="508000"/>
          </a:xfrm>
        </p:grpSpPr>
        <p:sp>
          <p:nvSpPr>
            <p:cNvPr id="212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3" name="Wäsche…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/>
              </a:pPr>
              <a:r>
                <a:t>Wäsche </a:t>
              </a:r>
            </a:p>
            <a:p>
              <a:pPr>
                <a:defRPr sz="1400"/>
              </a:pPr>
              <a:r>
                <a:t>einfüllen</a:t>
              </a:r>
            </a:p>
          </p:txBody>
        </p:sp>
      </p:grpSp>
      <p:sp>
        <p:nvSpPr>
          <p:cNvPr id="215" name="Linie"/>
          <p:cNvSpPr/>
          <p:nvPr/>
        </p:nvSpPr>
        <p:spPr>
          <a:xfrm flipV="1">
            <a:off x="3066577" y="740907"/>
            <a:ext cx="3" cy="59265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" name="Linie"/>
          <p:cNvSpPr/>
          <p:nvPr/>
        </p:nvSpPr>
        <p:spPr>
          <a:xfrm flipV="1">
            <a:off x="4545653" y="736600"/>
            <a:ext cx="2" cy="59265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" name="Linie"/>
          <p:cNvSpPr/>
          <p:nvPr/>
        </p:nvSpPr>
        <p:spPr>
          <a:xfrm>
            <a:off x="3135957" y="2286297"/>
            <a:ext cx="1160265" cy="2473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" name="Linie"/>
          <p:cNvSpPr/>
          <p:nvPr/>
        </p:nvSpPr>
        <p:spPr>
          <a:xfrm flipV="1">
            <a:off x="3720626" y="2311399"/>
            <a:ext cx="3" cy="27940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" name="Linie"/>
          <p:cNvSpPr/>
          <p:nvPr/>
        </p:nvSpPr>
        <p:spPr>
          <a:xfrm flipH="1" flipV="1">
            <a:off x="3080120" y="1854199"/>
            <a:ext cx="318817" cy="421383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" name="Linie"/>
          <p:cNvSpPr/>
          <p:nvPr/>
        </p:nvSpPr>
        <p:spPr>
          <a:xfrm flipV="1">
            <a:off x="4095700" y="1859875"/>
            <a:ext cx="387400" cy="408465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3" name="Gruppieren"/>
          <p:cNvGrpSpPr/>
          <p:nvPr/>
        </p:nvGrpSpPr>
        <p:grpSpPr>
          <a:xfrm>
            <a:off x="2921000" y="2603500"/>
            <a:ext cx="1587501" cy="508000"/>
            <a:chOff x="0" y="0"/>
            <a:chExt cx="1587500" cy="508000"/>
          </a:xfrm>
        </p:grpSpPr>
        <p:sp>
          <p:nvSpPr>
            <p:cNvPr id="221" name="Abgerundetes Rechteck"/>
            <p:cNvSpPr/>
            <p:nvPr/>
          </p:nvSpPr>
          <p:spPr>
            <a:xfrm>
              <a:off x="0" y="0"/>
              <a:ext cx="1558838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2" name="Programm wählen und starten"/>
            <p:cNvSpPr txBox="1"/>
            <p:nvPr/>
          </p:nvSpPr>
          <p:spPr>
            <a:xfrm>
              <a:off x="2016" y="25400"/>
              <a:ext cx="1585485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Programm wählen und starten</a:t>
              </a:r>
            </a:p>
          </p:txBody>
        </p:sp>
      </p:grpSp>
      <p:sp>
        <p:nvSpPr>
          <p:cNvPr id="224" name="Linie"/>
          <p:cNvSpPr/>
          <p:nvPr/>
        </p:nvSpPr>
        <p:spPr>
          <a:xfrm flipV="1">
            <a:off x="3702417" y="3124199"/>
            <a:ext cx="5" cy="33020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7" name="Gruppieren"/>
          <p:cNvGrpSpPr/>
          <p:nvPr/>
        </p:nvGrpSpPr>
        <p:grpSpPr>
          <a:xfrm rot="16200000">
            <a:off x="-1174750" y="4895850"/>
            <a:ext cx="3759200" cy="393701"/>
            <a:chOff x="0" y="0"/>
            <a:chExt cx="3759198" cy="393700"/>
          </a:xfrm>
        </p:grpSpPr>
        <p:sp>
          <p:nvSpPr>
            <p:cNvPr id="225" name="Rechteck"/>
            <p:cNvSpPr/>
            <p:nvPr/>
          </p:nvSpPr>
          <p:spPr>
            <a:xfrm>
              <a:off x="0" y="0"/>
              <a:ext cx="3723398" cy="3937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6" name="Waschmaschine"/>
            <p:cNvSpPr txBox="1"/>
            <p:nvPr/>
          </p:nvSpPr>
          <p:spPr>
            <a:xfrm>
              <a:off x="71603" y="63500"/>
              <a:ext cx="3687596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Waschmaschine</a:t>
              </a:r>
            </a:p>
          </p:txBody>
        </p:sp>
      </p:grpSp>
      <p:sp>
        <p:nvSpPr>
          <p:cNvPr id="228" name="nach: M. Jeckle, UML 2"/>
          <p:cNvSpPr txBox="1"/>
          <p:nvPr/>
        </p:nvSpPr>
        <p:spPr>
          <a:xfrm>
            <a:off x="6629400" y="7054850"/>
            <a:ext cx="13081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/>
            <a:r>
              <a:t>nach: M. Jeckle, UML 2</a:t>
            </a:r>
          </a:p>
        </p:txBody>
      </p:sp>
      <p:grpSp>
        <p:nvGrpSpPr>
          <p:cNvPr id="231" name="Gruppieren"/>
          <p:cNvGrpSpPr/>
          <p:nvPr/>
        </p:nvGrpSpPr>
        <p:grpSpPr>
          <a:xfrm>
            <a:off x="1371600" y="3873500"/>
            <a:ext cx="1346201" cy="508000"/>
            <a:chOff x="0" y="0"/>
            <a:chExt cx="1346200" cy="508000"/>
          </a:xfrm>
        </p:grpSpPr>
        <p:sp>
          <p:nvSpPr>
            <p:cNvPr id="229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0" name="Wasser…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/>
              </a:pPr>
              <a:r>
                <a:t>Wasser</a:t>
              </a:r>
            </a:p>
            <a:p>
              <a:pPr>
                <a:defRPr sz="1400"/>
              </a:pPr>
              <a:r>
                <a:t>einlassen</a:t>
              </a:r>
            </a:p>
          </p:txBody>
        </p:sp>
      </p:grpSp>
      <p:sp>
        <p:nvSpPr>
          <p:cNvPr id="232" name="Linie"/>
          <p:cNvSpPr/>
          <p:nvPr/>
        </p:nvSpPr>
        <p:spPr>
          <a:xfrm>
            <a:off x="3124200" y="3454400"/>
            <a:ext cx="1160265" cy="2472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35" name="Gruppieren"/>
          <p:cNvGrpSpPr/>
          <p:nvPr/>
        </p:nvGrpSpPr>
        <p:grpSpPr>
          <a:xfrm>
            <a:off x="2781300" y="3873500"/>
            <a:ext cx="1866900" cy="508000"/>
            <a:chOff x="0" y="0"/>
            <a:chExt cx="1866899" cy="508000"/>
          </a:xfrm>
        </p:grpSpPr>
        <p:sp>
          <p:nvSpPr>
            <p:cNvPr id="233" name="Abgerundetes Rechteck"/>
            <p:cNvSpPr/>
            <p:nvPr/>
          </p:nvSpPr>
          <p:spPr>
            <a:xfrm>
              <a:off x="0" y="0"/>
              <a:ext cx="1833192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4" name="Wasser aufheizen und Temperatur halten"/>
            <p:cNvSpPr txBox="1"/>
            <p:nvPr/>
          </p:nvSpPr>
          <p:spPr>
            <a:xfrm>
              <a:off x="2371" y="25400"/>
              <a:ext cx="1864529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Wasser aufheizen und Temperatur halten</a:t>
              </a:r>
            </a:p>
          </p:txBody>
        </p:sp>
      </p:grpSp>
      <p:grpSp>
        <p:nvGrpSpPr>
          <p:cNvPr id="238" name="Gruppieren"/>
          <p:cNvGrpSpPr/>
          <p:nvPr/>
        </p:nvGrpSpPr>
        <p:grpSpPr>
          <a:xfrm>
            <a:off x="4711700" y="3873500"/>
            <a:ext cx="1346201" cy="508000"/>
            <a:chOff x="0" y="0"/>
            <a:chExt cx="1346200" cy="508000"/>
          </a:xfrm>
        </p:grpSpPr>
        <p:sp>
          <p:nvSpPr>
            <p:cNvPr id="236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7" name="Trommel…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400"/>
              </a:pPr>
              <a:r>
                <a:t>Trommel</a:t>
              </a:r>
            </a:p>
            <a:p>
              <a:pPr>
                <a:defRPr sz="1400"/>
              </a:pPr>
              <a:r>
                <a:t>drehen</a:t>
              </a:r>
            </a:p>
          </p:txBody>
        </p:sp>
      </p:grpSp>
      <p:grpSp>
        <p:nvGrpSpPr>
          <p:cNvPr id="241" name="Gruppieren"/>
          <p:cNvGrpSpPr/>
          <p:nvPr/>
        </p:nvGrpSpPr>
        <p:grpSpPr>
          <a:xfrm>
            <a:off x="3035300" y="4559300"/>
            <a:ext cx="1346201" cy="508000"/>
            <a:chOff x="0" y="0"/>
            <a:chExt cx="1346200" cy="508000"/>
          </a:xfrm>
        </p:grpSpPr>
        <p:sp>
          <p:nvSpPr>
            <p:cNvPr id="239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0" name="Waschmittel zuführen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Waschmittel zuführen</a:t>
              </a:r>
            </a:p>
          </p:txBody>
        </p:sp>
      </p:grpSp>
      <p:grpSp>
        <p:nvGrpSpPr>
          <p:cNvPr id="244" name="Gruppieren"/>
          <p:cNvGrpSpPr/>
          <p:nvPr/>
        </p:nvGrpSpPr>
        <p:grpSpPr>
          <a:xfrm>
            <a:off x="3048000" y="5270500"/>
            <a:ext cx="1346201" cy="508000"/>
            <a:chOff x="0" y="0"/>
            <a:chExt cx="1346200" cy="508000"/>
          </a:xfrm>
        </p:grpSpPr>
        <p:sp>
          <p:nvSpPr>
            <p:cNvPr id="242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3" name="Wasser abbpumpen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Wasser abbpumpen</a:t>
              </a:r>
            </a:p>
          </p:txBody>
        </p:sp>
      </p:grpSp>
      <p:grpSp>
        <p:nvGrpSpPr>
          <p:cNvPr id="247" name="Gruppieren"/>
          <p:cNvGrpSpPr/>
          <p:nvPr/>
        </p:nvGrpSpPr>
        <p:grpSpPr>
          <a:xfrm>
            <a:off x="6375400" y="5270500"/>
            <a:ext cx="1346201" cy="508000"/>
            <a:chOff x="0" y="0"/>
            <a:chExt cx="1346200" cy="508000"/>
          </a:xfrm>
        </p:grpSpPr>
        <p:sp>
          <p:nvSpPr>
            <p:cNvPr id="245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6" name="Schleudern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Schleudern</a:t>
              </a:r>
            </a:p>
          </p:txBody>
        </p:sp>
      </p:grpSp>
      <p:sp>
        <p:nvSpPr>
          <p:cNvPr id="248" name="Linie"/>
          <p:cNvSpPr/>
          <p:nvPr/>
        </p:nvSpPr>
        <p:spPr>
          <a:xfrm>
            <a:off x="3124200" y="6273800"/>
            <a:ext cx="1160265" cy="2472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9" name="Linie"/>
          <p:cNvSpPr/>
          <p:nvPr/>
        </p:nvSpPr>
        <p:spPr>
          <a:xfrm flipV="1">
            <a:off x="3703573" y="3517900"/>
            <a:ext cx="6" cy="34289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" name="Linie"/>
          <p:cNvSpPr/>
          <p:nvPr/>
        </p:nvSpPr>
        <p:spPr>
          <a:xfrm flipV="1">
            <a:off x="2016274" y="3476426"/>
            <a:ext cx="1255515" cy="38397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" name="Linie"/>
          <p:cNvSpPr/>
          <p:nvPr/>
        </p:nvSpPr>
        <p:spPr>
          <a:xfrm flipH="1" flipV="1">
            <a:off x="4162880" y="3479800"/>
            <a:ext cx="1276689" cy="399108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" name="Linie"/>
          <p:cNvSpPr/>
          <p:nvPr/>
        </p:nvSpPr>
        <p:spPr>
          <a:xfrm flipV="1">
            <a:off x="3714655" y="4381499"/>
            <a:ext cx="5" cy="19050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" name="Linie"/>
          <p:cNvSpPr/>
          <p:nvPr/>
        </p:nvSpPr>
        <p:spPr>
          <a:xfrm flipV="1">
            <a:off x="3701951" y="5067299"/>
            <a:ext cx="3" cy="20320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" name="Linie"/>
          <p:cNvSpPr/>
          <p:nvPr/>
        </p:nvSpPr>
        <p:spPr>
          <a:xfrm flipV="1">
            <a:off x="3701951" y="5803898"/>
            <a:ext cx="6" cy="457203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5" name="Linie"/>
          <p:cNvSpPr/>
          <p:nvPr/>
        </p:nvSpPr>
        <p:spPr>
          <a:xfrm flipH="1" flipV="1">
            <a:off x="2011315" y="4419599"/>
            <a:ext cx="1256406" cy="182880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" name="Linie"/>
          <p:cNvSpPr/>
          <p:nvPr/>
        </p:nvSpPr>
        <p:spPr>
          <a:xfrm flipV="1">
            <a:off x="4124970" y="4416507"/>
            <a:ext cx="1247131" cy="1839235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9" name="Gruppieren"/>
          <p:cNvGrpSpPr/>
          <p:nvPr/>
        </p:nvGrpSpPr>
        <p:grpSpPr>
          <a:xfrm>
            <a:off x="6362700" y="1333500"/>
            <a:ext cx="1346201" cy="508000"/>
            <a:chOff x="0" y="0"/>
            <a:chExt cx="1346200" cy="508000"/>
          </a:xfrm>
        </p:grpSpPr>
        <p:sp>
          <p:nvSpPr>
            <p:cNvPr id="257" name="Abgerundetes Rechteck"/>
            <p:cNvSpPr/>
            <p:nvPr/>
          </p:nvSpPr>
          <p:spPr>
            <a:xfrm>
              <a:off x="0" y="0"/>
              <a:ext cx="1321894" cy="508000"/>
            </a:xfrm>
            <a:prstGeom prst="roundRect">
              <a:avLst>
                <a:gd name="adj" fmla="val 3145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8" name="Wäsche entnehmen"/>
            <p:cNvSpPr txBox="1"/>
            <p:nvPr/>
          </p:nvSpPr>
          <p:spPr>
            <a:xfrm>
              <a:off x="1710" y="25400"/>
              <a:ext cx="1344491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/>
              </a:lvl1pPr>
            </a:lstStyle>
            <a:p>
              <a:pPr/>
              <a:r>
                <a:t>Wäsche entnehmen</a:t>
              </a:r>
            </a:p>
          </p:txBody>
        </p:sp>
      </p:grpSp>
      <p:sp>
        <p:nvSpPr>
          <p:cNvPr id="260" name="Linie"/>
          <p:cNvSpPr/>
          <p:nvPr/>
        </p:nvSpPr>
        <p:spPr>
          <a:xfrm flipH="1">
            <a:off x="7047553" y="736600"/>
            <a:ext cx="2" cy="59265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1" name="Linie"/>
          <p:cNvSpPr/>
          <p:nvPr/>
        </p:nvSpPr>
        <p:spPr>
          <a:xfrm flipH="1">
            <a:off x="7047517" y="1879599"/>
            <a:ext cx="17" cy="3373955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" name="Linie"/>
          <p:cNvSpPr/>
          <p:nvPr/>
        </p:nvSpPr>
        <p:spPr>
          <a:xfrm flipH="1">
            <a:off x="7047548" y="5803903"/>
            <a:ext cx="5" cy="787397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3" name="Linie"/>
          <p:cNvSpPr/>
          <p:nvPr/>
        </p:nvSpPr>
        <p:spPr>
          <a:xfrm flipH="1" flipV="1">
            <a:off x="3697581" y="6591302"/>
            <a:ext cx="3350919" cy="62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4" name="Linie"/>
          <p:cNvSpPr/>
          <p:nvPr/>
        </p:nvSpPr>
        <p:spPr>
          <a:xfrm flipV="1">
            <a:off x="3700796" y="6324599"/>
            <a:ext cx="3" cy="2794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Rechteck"/>
          <p:cNvSpPr/>
          <p:nvPr/>
        </p:nvSpPr>
        <p:spPr>
          <a:xfrm>
            <a:off x="3987800" y="2298700"/>
            <a:ext cx="4140200" cy="7112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03" name="Rechteck"/>
          <p:cNvSpPr/>
          <p:nvPr/>
        </p:nvSpPr>
        <p:spPr>
          <a:xfrm>
            <a:off x="3975100" y="3924300"/>
            <a:ext cx="4140200" cy="7112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04" name="Rechteck"/>
          <p:cNvSpPr/>
          <p:nvPr/>
        </p:nvSpPr>
        <p:spPr>
          <a:xfrm>
            <a:off x="3987800" y="1498600"/>
            <a:ext cx="4140200" cy="7112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05" name="Stern-Topologie im Parallelbetrieb"/>
          <p:cNvSpPr txBox="1"/>
          <p:nvPr/>
        </p:nvSpPr>
        <p:spPr>
          <a:xfrm>
            <a:off x="682724" y="381000"/>
            <a:ext cx="35687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400"/>
            </a:lvl1pPr>
          </a:lstStyle>
          <a:p>
            <a:pPr/>
            <a:r>
              <a:t>Stern-Topologie im Parallelbetrieb</a:t>
            </a:r>
          </a:p>
        </p:txBody>
      </p:sp>
      <p:grpSp>
        <p:nvGrpSpPr>
          <p:cNvPr id="1334" name="Gruppieren"/>
          <p:cNvGrpSpPr/>
          <p:nvPr/>
        </p:nvGrpSpPr>
        <p:grpSpPr>
          <a:xfrm>
            <a:off x="1028700" y="952500"/>
            <a:ext cx="2006600" cy="2006600"/>
            <a:chOff x="0" y="0"/>
            <a:chExt cx="2006600" cy="2006600"/>
          </a:xfrm>
        </p:grpSpPr>
        <p:sp>
          <p:nvSpPr>
            <p:cNvPr id="1306" name="Linie"/>
            <p:cNvSpPr/>
            <p:nvPr/>
          </p:nvSpPr>
          <p:spPr>
            <a:xfrm>
              <a:off x="279399" y="857350"/>
              <a:ext cx="694731" cy="13491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7" name="Linie"/>
            <p:cNvSpPr/>
            <p:nvPr/>
          </p:nvSpPr>
          <p:spPr>
            <a:xfrm>
              <a:off x="432006" y="406400"/>
              <a:ext cx="585582" cy="61563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8" name="Linie"/>
            <p:cNvSpPr/>
            <p:nvPr/>
          </p:nvSpPr>
          <p:spPr>
            <a:xfrm>
              <a:off x="978106" y="228600"/>
              <a:ext cx="45237" cy="8129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9" name="Linie"/>
            <p:cNvSpPr/>
            <p:nvPr/>
          </p:nvSpPr>
          <p:spPr>
            <a:xfrm flipV="1">
              <a:off x="990806" y="393660"/>
              <a:ext cx="534901" cy="6223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0" name="Linie"/>
            <p:cNvSpPr/>
            <p:nvPr/>
          </p:nvSpPr>
          <p:spPr>
            <a:xfrm flipV="1">
              <a:off x="978106" y="892055"/>
              <a:ext cx="810213" cy="11124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1" name="Linie"/>
            <p:cNvSpPr/>
            <p:nvPr/>
          </p:nvSpPr>
          <p:spPr>
            <a:xfrm>
              <a:off x="1016206" y="1028700"/>
              <a:ext cx="682658" cy="38504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2" name="Linie"/>
            <p:cNvSpPr/>
            <p:nvPr/>
          </p:nvSpPr>
          <p:spPr>
            <a:xfrm flipV="1">
              <a:off x="343106" y="1006236"/>
              <a:ext cx="676863" cy="4034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3" name="Linie"/>
            <p:cNvSpPr/>
            <p:nvPr/>
          </p:nvSpPr>
          <p:spPr>
            <a:xfrm>
              <a:off x="1028303" y="1036716"/>
              <a:ext cx="329923" cy="82776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4" name="Linie"/>
            <p:cNvSpPr/>
            <p:nvPr/>
          </p:nvSpPr>
          <p:spPr>
            <a:xfrm flipV="1">
              <a:off x="660606" y="1023461"/>
              <a:ext cx="355712" cy="69104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5" name="Kreis"/>
            <p:cNvSpPr/>
            <p:nvPr/>
          </p:nvSpPr>
          <p:spPr>
            <a:xfrm>
              <a:off x="1498600" y="11938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16" name="4"/>
            <p:cNvSpPr txBox="1"/>
            <p:nvPr/>
          </p:nvSpPr>
          <p:spPr>
            <a:xfrm>
              <a:off x="1600200" y="11938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4</a:t>
              </a:r>
            </a:p>
          </p:txBody>
        </p:sp>
        <p:sp>
          <p:nvSpPr>
            <p:cNvPr id="1317" name="Kreis"/>
            <p:cNvSpPr/>
            <p:nvPr/>
          </p:nvSpPr>
          <p:spPr>
            <a:xfrm>
              <a:off x="1600200" y="6731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18" name="3"/>
            <p:cNvSpPr txBox="1"/>
            <p:nvPr/>
          </p:nvSpPr>
          <p:spPr>
            <a:xfrm>
              <a:off x="1714500" y="6985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3</a:t>
              </a:r>
            </a:p>
          </p:txBody>
        </p:sp>
        <p:sp>
          <p:nvSpPr>
            <p:cNvPr id="1319" name="Kreis"/>
            <p:cNvSpPr/>
            <p:nvPr/>
          </p:nvSpPr>
          <p:spPr>
            <a:xfrm>
              <a:off x="1282700" y="2159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0" name="2"/>
            <p:cNvSpPr txBox="1"/>
            <p:nvPr/>
          </p:nvSpPr>
          <p:spPr>
            <a:xfrm>
              <a:off x="1371600" y="2159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321" name="Kreis"/>
            <p:cNvSpPr/>
            <p:nvPr/>
          </p:nvSpPr>
          <p:spPr>
            <a:xfrm>
              <a:off x="800100" y="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2" name="1"/>
            <p:cNvSpPr txBox="1"/>
            <p:nvPr/>
          </p:nvSpPr>
          <p:spPr>
            <a:xfrm>
              <a:off x="901700" y="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1</a:t>
              </a:r>
            </a:p>
          </p:txBody>
        </p:sp>
        <p:sp>
          <p:nvSpPr>
            <p:cNvPr id="1323" name="Kreis"/>
            <p:cNvSpPr/>
            <p:nvPr/>
          </p:nvSpPr>
          <p:spPr>
            <a:xfrm>
              <a:off x="228600" y="2159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4" name="9"/>
            <p:cNvSpPr txBox="1"/>
            <p:nvPr/>
          </p:nvSpPr>
          <p:spPr>
            <a:xfrm>
              <a:off x="342900" y="2032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9</a:t>
              </a:r>
            </a:p>
          </p:txBody>
        </p:sp>
        <p:sp>
          <p:nvSpPr>
            <p:cNvPr id="1325" name="Kreis"/>
            <p:cNvSpPr/>
            <p:nvPr/>
          </p:nvSpPr>
          <p:spPr>
            <a:xfrm>
              <a:off x="0" y="6731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6" name="8"/>
            <p:cNvSpPr txBox="1"/>
            <p:nvPr/>
          </p:nvSpPr>
          <p:spPr>
            <a:xfrm>
              <a:off x="63500" y="6731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8</a:t>
              </a:r>
            </a:p>
          </p:txBody>
        </p:sp>
        <p:sp>
          <p:nvSpPr>
            <p:cNvPr id="1327" name="Kreis"/>
            <p:cNvSpPr/>
            <p:nvPr/>
          </p:nvSpPr>
          <p:spPr>
            <a:xfrm>
              <a:off x="101600" y="11938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8" name="7"/>
            <p:cNvSpPr txBox="1"/>
            <p:nvPr/>
          </p:nvSpPr>
          <p:spPr>
            <a:xfrm>
              <a:off x="203200" y="12065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7</a:t>
              </a:r>
            </a:p>
          </p:txBody>
        </p:sp>
        <p:sp>
          <p:nvSpPr>
            <p:cNvPr id="1329" name="Kreis"/>
            <p:cNvSpPr/>
            <p:nvPr/>
          </p:nvSpPr>
          <p:spPr>
            <a:xfrm>
              <a:off x="482600" y="16002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0" name="6"/>
            <p:cNvSpPr txBox="1"/>
            <p:nvPr/>
          </p:nvSpPr>
          <p:spPr>
            <a:xfrm>
              <a:off x="584200" y="16383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6</a:t>
              </a:r>
            </a:p>
          </p:txBody>
        </p:sp>
        <p:sp>
          <p:nvSpPr>
            <p:cNvPr id="1331" name="Kreis"/>
            <p:cNvSpPr/>
            <p:nvPr/>
          </p:nvSpPr>
          <p:spPr>
            <a:xfrm>
              <a:off x="1117600" y="1600200"/>
              <a:ext cx="406400" cy="406400"/>
            </a:xfrm>
            <a:prstGeom prst="ellipse">
              <a:avLst/>
            </a:prstGeom>
            <a:solidFill>
              <a:srgbClr val="74A7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2" name="5"/>
            <p:cNvSpPr txBox="1"/>
            <p:nvPr/>
          </p:nvSpPr>
          <p:spPr>
            <a:xfrm>
              <a:off x="1219200" y="1600200"/>
              <a:ext cx="21603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l">
                <a:defRPr sz="18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5</a:t>
              </a:r>
            </a:p>
          </p:txBody>
        </p:sp>
        <p:sp>
          <p:nvSpPr>
            <p:cNvPr id="1333" name="Kreis"/>
            <p:cNvSpPr/>
            <p:nvPr/>
          </p:nvSpPr>
          <p:spPr>
            <a:xfrm>
              <a:off x="800100" y="800100"/>
              <a:ext cx="406400" cy="406400"/>
            </a:xfrm>
            <a:prstGeom prst="ellipse">
              <a:avLst/>
            </a:prstGeom>
            <a:solidFill>
              <a:srgbClr val="FF625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335" name="Rechteck"/>
          <p:cNvSpPr/>
          <p:nvPr/>
        </p:nvSpPr>
        <p:spPr>
          <a:xfrm>
            <a:off x="3987800" y="749300"/>
            <a:ext cx="4140200" cy="711200"/>
          </a:xfrm>
          <a:prstGeom prst="rect">
            <a:avLst/>
          </a:prstGeom>
          <a:solidFill>
            <a:srgbClr val="FEFCD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6" name="1"/>
          <p:cNvSpPr/>
          <p:nvPr/>
        </p:nvSpPr>
        <p:spPr>
          <a:xfrm>
            <a:off x="4008498" y="890723"/>
            <a:ext cx="273865" cy="217826"/>
          </a:xfrm>
          <a:prstGeom prst="rect">
            <a:avLst/>
          </a:prstGeom>
          <a:solidFill>
            <a:srgbClr val="FFDA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337" name="1"/>
          <p:cNvSpPr/>
          <p:nvPr/>
        </p:nvSpPr>
        <p:spPr>
          <a:xfrm>
            <a:off x="4291805" y="1118448"/>
            <a:ext cx="273865" cy="217825"/>
          </a:xfrm>
          <a:prstGeom prst="rect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338" name="Linie"/>
          <p:cNvSpPr/>
          <p:nvPr/>
        </p:nvSpPr>
        <p:spPr>
          <a:xfrm>
            <a:off x="3994864" y="800933"/>
            <a:ext cx="326" cy="63432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9" name="Linie"/>
          <p:cNvSpPr/>
          <p:nvPr/>
        </p:nvSpPr>
        <p:spPr>
          <a:xfrm>
            <a:off x="4570536" y="827014"/>
            <a:ext cx="326" cy="63432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0" name="Linie"/>
          <p:cNvSpPr/>
          <p:nvPr/>
        </p:nvSpPr>
        <p:spPr>
          <a:xfrm>
            <a:off x="3873500" y="1104900"/>
            <a:ext cx="840741" cy="1464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1" name="Optimierter Buszyklus:…"/>
          <p:cNvSpPr txBox="1"/>
          <p:nvPr/>
        </p:nvSpPr>
        <p:spPr>
          <a:xfrm>
            <a:off x="977900" y="4876800"/>
            <a:ext cx="54229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Optimierter Buszyklus:</a:t>
            </a: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r>
              <a:t>Dauer: &gt; 2 * N * Dauer einer Nachricht (für 10 Geräte und 5 μs:  </a:t>
            </a:r>
            <a:r>
              <a:rPr b="1"/>
              <a:t>10 μs</a:t>
            </a:r>
            <a:r>
              <a:t>)</a:t>
            </a:r>
          </a:p>
        </p:txBody>
      </p:sp>
      <p:sp>
        <p:nvSpPr>
          <p:cNvPr id="1342" name="2"/>
          <p:cNvSpPr/>
          <p:nvPr/>
        </p:nvSpPr>
        <p:spPr>
          <a:xfrm>
            <a:off x="4013200" y="1625600"/>
            <a:ext cx="273865" cy="217825"/>
          </a:xfrm>
          <a:prstGeom prst="rect">
            <a:avLst/>
          </a:prstGeom>
          <a:solidFill>
            <a:srgbClr val="FFDA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343" name="2"/>
          <p:cNvSpPr/>
          <p:nvPr/>
        </p:nvSpPr>
        <p:spPr>
          <a:xfrm>
            <a:off x="4292600" y="1854200"/>
            <a:ext cx="273865" cy="217825"/>
          </a:xfrm>
          <a:prstGeom prst="rect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344" name="Linie"/>
          <p:cNvSpPr/>
          <p:nvPr/>
        </p:nvSpPr>
        <p:spPr>
          <a:xfrm>
            <a:off x="4000500" y="15367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5" name="Linie"/>
          <p:cNvSpPr/>
          <p:nvPr/>
        </p:nvSpPr>
        <p:spPr>
          <a:xfrm>
            <a:off x="4572000" y="15621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6" name="Linie"/>
          <p:cNvSpPr/>
          <p:nvPr/>
        </p:nvSpPr>
        <p:spPr>
          <a:xfrm>
            <a:off x="3873500" y="1841500"/>
            <a:ext cx="840741" cy="1464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7" name="3"/>
          <p:cNvSpPr/>
          <p:nvPr/>
        </p:nvSpPr>
        <p:spPr>
          <a:xfrm>
            <a:off x="4013200" y="2425700"/>
            <a:ext cx="273865" cy="217825"/>
          </a:xfrm>
          <a:prstGeom prst="rect">
            <a:avLst/>
          </a:prstGeom>
          <a:solidFill>
            <a:srgbClr val="FFDA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348" name="3"/>
          <p:cNvSpPr/>
          <p:nvPr/>
        </p:nvSpPr>
        <p:spPr>
          <a:xfrm>
            <a:off x="4292600" y="2654300"/>
            <a:ext cx="273865" cy="217825"/>
          </a:xfrm>
          <a:prstGeom prst="rect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349" name="Linie"/>
          <p:cNvSpPr/>
          <p:nvPr/>
        </p:nvSpPr>
        <p:spPr>
          <a:xfrm>
            <a:off x="4000500" y="23368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0" name="Linie"/>
          <p:cNvSpPr/>
          <p:nvPr/>
        </p:nvSpPr>
        <p:spPr>
          <a:xfrm>
            <a:off x="4572000" y="23622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1" name="Linie"/>
          <p:cNvSpPr/>
          <p:nvPr/>
        </p:nvSpPr>
        <p:spPr>
          <a:xfrm>
            <a:off x="3873500" y="2641600"/>
            <a:ext cx="840741" cy="1464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2" name="10"/>
          <p:cNvSpPr/>
          <p:nvPr/>
        </p:nvSpPr>
        <p:spPr>
          <a:xfrm>
            <a:off x="4000500" y="4051300"/>
            <a:ext cx="273865" cy="217825"/>
          </a:xfrm>
          <a:prstGeom prst="rect">
            <a:avLst/>
          </a:prstGeom>
          <a:solidFill>
            <a:srgbClr val="FFDAD8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353" name="10"/>
          <p:cNvSpPr/>
          <p:nvPr/>
        </p:nvSpPr>
        <p:spPr>
          <a:xfrm>
            <a:off x="4279900" y="4279900"/>
            <a:ext cx="273865" cy="217825"/>
          </a:xfrm>
          <a:prstGeom prst="rect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6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354" name="Linie"/>
          <p:cNvSpPr/>
          <p:nvPr/>
        </p:nvSpPr>
        <p:spPr>
          <a:xfrm>
            <a:off x="3987800" y="39624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5" name="Linie"/>
          <p:cNvSpPr/>
          <p:nvPr/>
        </p:nvSpPr>
        <p:spPr>
          <a:xfrm>
            <a:off x="4559300" y="3987800"/>
            <a:ext cx="325" cy="6343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6" name="Linie"/>
          <p:cNvSpPr/>
          <p:nvPr/>
        </p:nvSpPr>
        <p:spPr>
          <a:xfrm>
            <a:off x="3860800" y="4267200"/>
            <a:ext cx="840741" cy="1464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7" name="..."/>
          <p:cNvSpPr txBox="1"/>
          <p:nvPr/>
        </p:nvSpPr>
        <p:spPr>
          <a:xfrm>
            <a:off x="4178300" y="3327400"/>
            <a:ext cx="5054600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...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Abgerundetes Rechteck"/>
          <p:cNvSpPr/>
          <p:nvPr/>
        </p:nvSpPr>
        <p:spPr>
          <a:xfrm>
            <a:off x="1194346" y="1333500"/>
            <a:ext cx="1320801" cy="1308100"/>
          </a:xfrm>
          <a:prstGeom prst="roundRect">
            <a:avLst>
              <a:gd name="adj" fmla="val 12216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7" name="wartend"/>
          <p:cNvSpPr txBox="1"/>
          <p:nvPr/>
        </p:nvSpPr>
        <p:spPr>
          <a:xfrm>
            <a:off x="1283555" y="13589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wartend</a:t>
            </a:r>
          </a:p>
        </p:txBody>
      </p:sp>
      <p:sp>
        <p:nvSpPr>
          <p:cNvPr id="268" name="Linie"/>
          <p:cNvSpPr/>
          <p:nvPr/>
        </p:nvSpPr>
        <p:spPr>
          <a:xfrm>
            <a:off x="1212155" y="1703685"/>
            <a:ext cx="1313360" cy="339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" name="do vorhandene Getränkesorten und Preise anzeigen"/>
          <p:cNvSpPr txBox="1"/>
          <p:nvPr/>
        </p:nvSpPr>
        <p:spPr>
          <a:xfrm>
            <a:off x="1231900" y="1663700"/>
            <a:ext cx="1295400" cy="1079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/>
            </a:pPr>
            <a:r>
              <a:rPr i="1"/>
              <a:t>do</a:t>
            </a:r>
            <a:r>
              <a:t> vorhandene Getränkesorten und Preise anzeigen</a:t>
            </a:r>
          </a:p>
        </p:txBody>
      </p:sp>
      <p:sp>
        <p:nvSpPr>
          <p:cNvPr id="270" name="Kreis"/>
          <p:cNvSpPr/>
          <p:nvPr/>
        </p:nvSpPr>
        <p:spPr>
          <a:xfrm>
            <a:off x="1739900" y="609600"/>
            <a:ext cx="177800" cy="177800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1" name="Start"/>
          <p:cNvSpPr txBox="1"/>
          <p:nvPr/>
        </p:nvSpPr>
        <p:spPr>
          <a:xfrm>
            <a:off x="635000" y="4953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Start</a:t>
            </a:r>
          </a:p>
        </p:txBody>
      </p:sp>
      <p:sp>
        <p:nvSpPr>
          <p:cNvPr id="272" name="Abgerundetes Rechteck"/>
          <p:cNvSpPr/>
          <p:nvPr/>
        </p:nvSpPr>
        <p:spPr>
          <a:xfrm>
            <a:off x="38227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3" name="verkaufsbereit"/>
          <p:cNvSpPr txBox="1"/>
          <p:nvPr/>
        </p:nvSpPr>
        <p:spPr>
          <a:xfrm>
            <a:off x="39116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verkaufsbereit</a:t>
            </a:r>
          </a:p>
        </p:txBody>
      </p:sp>
      <p:sp>
        <p:nvSpPr>
          <p:cNvPr id="274" name="Linie"/>
          <p:cNvSpPr/>
          <p:nvPr/>
        </p:nvSpPr>
        <p:spPr>
          <a:xfrm>
            <a:off x="3835400" y="1676400"/>
            <a:ext cx="1313359" cy="339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" name="do zur Zahlung auffordern"/>
          <p:cNvSpPr txBox="1"/>
          <p:nvPr/>
        </p:nvSpPr>
        <p:spPr>
          <a:xfrm>
            <a:off x="38608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/>
            </a:pPr>
            <a:r>
              <a:rPr i="1"/>
              <a:t>do</a:t>
            </a:r>
            <a:r>
              <a:t> zur Zahlung auffordern</a:t>
            </a:r>
          </a:p>
        </p:txBody>
      </p:sp>
      <p:sp>
        <p:nvSpPr>
          <p:cNvPr id="276" name="Linie"/>
          <p:cNvSpPr/>
          <p:nvPr/>
        </p:nvSpPr>
        <p:spPr>
          <a:xfrm flipH="1" flipV="1">
            <a:off x="2563217" y="1874688"/>
            <a:ext cx="1221681" cy="1043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" name="Getränk ausgewählt"/>
          <p:cNvSpPr txBox="1"/>
          <p:nvPr/>
        </p:nvSpPr>
        <p:spPr>
          <a:xfrm>
            <a:off x="25908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Getränk ausgewählt</a:t>
            </a:r>
          </a:p>
        </p:txBody>
      </p:sp>
      <p:sp>
        <p:nvSpPr>
          <p:cNvPr id="278" name="Abgerundetes Rechteck"/>
          <p:cNvSpPr/>
          <p:nvPr/>
        </p:nvSpPr>
        <p:spPr>
          <a:xfrm>
            <a:off x="6451600" y="13081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9" name="kassierend"/>
          <p:cNvSpPr txBox="1"/>
          <p:nvPr/>
        </p:nvSpPr>
        <p:spPr>
          <a:xfrm>
            <a:off x="6540500" y="13335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kassierend</a:t>
            </a:r>
          </a:p>
        </p:txBody>
      </p:sp>
      <p:sp>
        <p:nvSpPr>
          <p:cNvPr id="280" name="Linie"/>
          <p:cNvSpPr/>
          <p:nvPr/>
        </p:nvSpPr>
        <p:spPr>
          <a:xfrm>
            <a:off x="6464300" y="1676400"/>
            <a:ext cx="1313359" cy="339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" name="do Restbetrag anzeigen"/>
          <p:cNvSpPr txBox="1"/>
          <p:nvPr/>
        </p:nvSpPr>
        <p:spPr>
          <a:xfrm>
            <a:off x="6489700" y="16383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/>
            </a:pPr>
            <a:r>
              <a:rPr i="1"/>
              <a:t>do</a:t>
            </a:r>
            <a:r>
              <a:t> Restbetrag anzeigen</a:t>
            </a:r>
          </a:p>
        </p:txBody>
      </p:sp>
      <p:sp>
        <p:nvSpPr>
          <p:cNvPr id="282" name="Linie"/>
          <p:cNvSpPr/>
          <p:nvPr/>
        </p:nvSpPr>
        <p:spPr>
          <a:xfrm flipH="1" flipV="1">
            <a:off x="5194299" y="1873289"/>
            <a:ext cx="1221682" cy="104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3" name="Münze eingeworfen"/>
          <p:cNvSpPr txBox="1"/>
          <p:nvPr/>
        </p:nvSpPr>
        <p:spPr>
          <a:xfrm>
            <a:off x="5219700" y="13589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Münze eingeworfen</a:t>
            </a:r>
          </a:p>
        </p:txBody>
      </p:sp>
      <p:sp>
        <p:nvSpPr>
          <p:cNvPr id="284" name="Linie"/>
          <p:cNvSpPr/>
          <p:nvPr/>
        </p:nvSpPr>
        <p:spPr>
          <a:xfrm flipV="1">
            <a:off x="8143402" y="983567"/>
            <a:ext cx="3" cy="87500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" name="Linie"/>
          <p:cNvSpPr/>
          <p:nvPr/>
        </p:nvSpPr>
        <p:spPr>
          <a:xfrm flipH="1">
            <a:off x="7192913" y="978614"/>
            <a:ext cx="957789" cy="171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" name="Linie"/>
          <p:cNvSpPr/>
          <p:nvPr/>
        </p:nvSpPr>
        <p:spPr>
          <a:xfrm>
            <a:off x="7785097" y="1848031"/>
            <a:ext cx="35094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" name="Linie"/>
          <p:cNvSpPr/>
          <p:nvPr/>
        </p:nvSpPr>
        <p:spPr>
          <a:xfrm flipV="1">
            <a:off x="7183403" y="977899"/>
            <a:ext cx="4" cy="34290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" name="Münze eingeworfen"/>
          <p:cNvSpPr txBox="1"/>
          <p:nvPr/>
        </p:nvSpPr>
        <p:spPr>
          <a:xfrm>
            <a:off x="8229600" y="914400"/>
            <a:ext cx="11557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Münze eingeworfen</a:t>
            </a:r>
          </a:p>
        </p:txBody>
      </p:sp>
      <p:sp>
        <p:nvSpPr>
          <p:cNvPr id="289" name="[Betrag &lt; Preis]"/>
          <p:cNvSpPr txBox="1"/>
          <p:nvPr/>
        </p:nvSpPr>
        <p:spPr>
          <a:xfrm>
            <a:off x="6515100" y="520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[Betrag &lt; Preis]</a:t>
            </a:r>
          </a:p>
        </p:txBody>
      </p:sp>
      <p:sp>
        <p:nvSpPr>
          <p:cNvPr id="290" name="Abgerundetes Rechteck"/>
          <p:cNvSpPr/>
          <p:nvPr/>
        </p:nvSpPr>
        <p:spPr>
          <a:xfrm>
            <a:off x="6464300" y="3035300"/>
            <a:ext cx="1320800" cy="1066800"/>
          </a:xfrm>
          <a:prstGeom prst="roundRect">
            <a:avLst>
              <a:gd name="adj" fmla="val 14979"/>
            </a:avLst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1" name="ausliefernd"/>
          <p:cNvSpPr txBox="1"/>
          <p:nvPr/>
        </p:nvSpPr>
        <p:spPr>
          <a:xfrm>
            <a:off x="6553200" y="3060700"/>
            <a:ext cx="1155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ausliefernd</a:t>
            </a:r>
          </a:p>
        </p:txBody>
      </p:sp>
      <p:sp>
        <p:nvSpPr>
          <p:cNvPr id="292" name="Linie"/>
          <p:cNvSpPr/>
          <p:nvPr/>
        </p:nvSpPr>
        <p:spPr>
          <a:xfrm>
            <a:off x="6477000" y="3403600"/>
            <a:ext cx="1313359" cy="339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" name="do Restbetrag und Getränk ausgeben"/>
          <p:cNvSpPr txBox="1"/>
          <p:nvPr/>
        </p:nvSpPr>
        <p:spPr>
          <a:xfrm>
            <a:off x="6502400" y="3365500"/>
            <a:ext cx="1295400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>
              <a:defRPr sz="1400"/>
            </a:pPr>
            <a:r>
              <a:rPr i="1"/>
              <a:t>do</a:t>
            </a:r>
            <a:r>
              <a:t> Restbetrag und Getränk ausgeben</a:t>
            </a:r>
          </a:p>
        </p:txBody>
      </p:sp>
      <p:sp>
        <p:nvSpPr>
          <p:cNvPr id="294" name="Linie"/>
          <p:cNvSpPr/>
          <p:nvPr/>
        </p:nvSpPr>
        <p:spPr>
          <a:xfrm flipV="1">
            <a:off x="7185861" y="2387599"/>
            <a:ext cx="12" cy="64770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5" name="Linie"/>
          <p:cNvSpPr/>
          <p:nvPr/>
        </p:nvSpPr>
        <p:spPr>
          <a:xfrm flipV="1">
            <a:off x="1819406" y="673100"/>
            <a:ext cx="12" cy="647701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" name="Linie"/>
          <p:cNvSpPr/>
          <p:nvPr/>
        </p:nvSpPr>
        <p:spPr>
          <a:xfrm flipH="1" flipV="1">
            <a:off x="1828797" y="2654297"/>
            <a:ext cx="3307" cy="952503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arrow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" name="Linie"/>
          <p:cNvSpPr/>
          <p:nvPr/>
        </p:nvSpPr>
        <p:spPr>
          <a:xfrm flipH="1">
            <a:off x="1828799" y="3604468"/>
            <a:ext cx="4648201" cy="233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" name="[Betrag ≥ Preis]"/>
          <p:cNvSpPr txBox="1"/>
          <p:nvPr/>
        </p:nvSpPr>
        <p:spPr>
          <a:xfrm>
            <a:off x="7188200" y="2425700"/>
            <a:ext cx="13335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/>
            <a:r>
              <a:t>[Betrag ≥ Preis]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feil"/>
          <p:cNvSpPr/>
          <p:nvPr/>
        </p:nvSpPr>
        <p:spPr>
          <a:xfrm rot="16200000">
            <a:off x="2724150" y="22542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1" name="Linie"/>
          <p:cNvSpPr/>
          <p:nvPr/>
        </p:nvSpPr>
        <p:spPr>
          <a:xfrm flipV="1">
            <a:off x="5842000" y="3174996"/>
            <a:ext cx="2476649" cy="5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" name="Rechteck"/>
          <p:cNvSpPr/>
          <p:nvPr/>
        </p:nvSpPr>
        <p:spPr>
          <a:xfrm>
            <a:off x="2235200" y="2755900"/>
            <a:ext cx="1524000" cy="8636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3" name="Prozessor"/>
          <p:cNvSpPr txBox="1"/>
          <p:nvPr/>
        </p:nvSpPr>
        <p:spPr>
          <a:xfrm>
            <a:off x="2288083" y="2887542"/>
            <a:ext cx="14351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2400"/>
            </a:lvl1pPr>
          </a:lstStyle>
          <a:p>
            <a:pPr/>
            <a:r>
              <a:t>Prozessor</a:t>
            </a:r>
          </a:p>
        </p:txBody>
      </p:sp>
      <p:sp>
        <p:nvSpPr>
          <p:cNvPr id="304" name="Doppelpfeil"/>
          <p:cNvSpPr/>
          <p:nvPr/>
        </p:nvSpPr>
        <p:spPr>
          <a:xfrm>
            <a:off x="1612900" y="1841566"/>
            <a:ext cx="6350000" cy="558801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F9D3E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5" name="Doppelpfeil"/>
          <p:cNvSpPr/>
          <p:nvPr/>
        </p:nvSpPr>
        <p:spPr>
          <a:xfrm>
            <a:off x="1612900" y="4064000"/>
            <a:ext cx="63500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6" name="Adressbus"/>
          <p:cNvSpPr txBox="1"/>
          <p:nvPr/>
        </p:nvSpPr>
        <p:spPr>
          <a:xfrm>
            <a:off x="3942649" y="1943100"/>
            <a:ext cx="2667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Adressbus</a:t>
            </a:r>
          </a:p>
        </p:txBody>
      </p:sp>
      <p:sp>
        <p:nvSpPr>
          <p:cNvPr id="307" name="Datenbus"/>
          <p:cNvSpPr txBox="1"/>
          <p:nvPr/>
        </p:nvSpPr>
        <p:spPr>
          <a:xfrm>
            <a:off x="3937000" y="4178300"/>
            <a:ext cx="2667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Datenbus</a:t>
            </a:r>
          </a:p>
        </p:txBody>
      </p:sp>
      <p:sp>
        <p:nvSpPr>
          <p:cNvPr id="308" name="Doppelpfeil"/>
          <p:cNvSpPr/>
          <p:nvPr/>
        </p:nvSpPr>
        <p:spPr>
          <a:xfrm>
            <a:off x="939800" y="2946400"/>
            <a:ext cx="12700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E0EDD4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9" name="BSR…"/>
          <p:cNvSpPr txBox="1"/>
          <p:nvPr/>
        </p:nvSpPr>
        <p:spPr>
          <a:xfrm>
            <a:off x="4546600" y="2832100"/>
            <a:ext cx="1295400" cy="7747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/>
            </a:pPr>
            <a:r>
              <a:t>BSR</a:t>
            </a:r>
          </a:p>
          <a:p>
            <a:pPr>
              <a:defRPr sz="1400"/>
            </a:pPr>
            <a:r>
              <a:t>(Befehls- und Statusregister)</a:t>
            </a:r>
          </a:p>
        </p:txBody>
      </p:sp>
      <p:sp>
        <p:nvSpPr>
          <p:cNvPr id="310" name="DR…"/>
          <p:cNvSpPr txBox="1"/>
          <p:nvPr/>
        </p:nvSpPr>
        <p:spPr>
          <a:xfrm>
            <a:off x="6223000" y="2832100"/>
            <a:ext cx="1295400" cy="774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/>
            </a:pPr>
            <a:r>
              <a:t>DR</a:t>
            </a:r>
          </a:p>
          <a:p>
            <a:pPr>
              <a:defRPr sz="1400"/>
            </a:pPr>
            <a:r>
              <a:t>(Datenregister)</a:t>
            </a:r>
          </a:p>
        </p:txBody>
      </p:sp>
      <p:grpSp>
        <p:nvGrpSpPr>
          <p:cNvPr id="313" name="Gruppieren"/>
          <p:cNvGrpSpPr/>
          <p:nvPr/>
        </p:nvGrpSpPr>
        <p:grpSpPr>
          <a:xfrm>
            <a:off x="8318500" y="2628900"/>
            <a:ext cx="1066801" cy="1181100"/>
            <a:chOff x="0" y="0"/>
            <a:chExt cx="1066800" cy="1181100"/>
          </a:xfrm>
        </p:grpSpPr>
        <p:sp>
          <p:nvSpPr>
            <p:cNvPr id="311" name="Rechteck"/>
            <p:cNvSpPr/>
            <p:nvPr/>
          </p:nvSpPr>
          <p:spPr>
            <a:xfrm>
              <a:off x="0" y="0"/>
              <a:ext cx="1066801" cy="1181100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2" name="EA-…"/>
            <p:cNvSpPr txBox="1"/>
            <p:nvPr/>
          </p:nvSpPr>
          <p:spPr>
            <a:xfrm>
              <a:off x="28128" y="203200"/>
              <a:ext cx="1004571" cy="787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2400"/>
              </a:pPr>
              <a:r>
                <a:t>EA-</a:t>
              </a:r>
            </a:p>
            <a:p>
              <a:pPr>
                <a:defRPr sz="2400"/>
              </a:pPr>
              <a:r>
                <a:t>Geräte</a:t>
              </a:r>
            </a:p>
          </p:txBody>
        </p:sp>
      </p:grpSp>
      <p:sp>
        <p:nvSpPr>
          <p:cNvPr id="314" name="Doppelpfeil"/>
          <p:cNvSpPr/>
          <p:nvPr/>
        </p:nvSpPr>
        <p:spPr>
          <a:xfrm rot="16200000">
            <a:off x="6578600" y="361950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5" name="Doppelpfeil"/>
          <p:cNvSpPr/>
          <p:nvPr/>
        </p:nvSpPr>
        <p:spPr>
          <a:xfrm rot="16200000">
            <a:off x="4933950" y="36258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6" name="Pfeil"/>
          <p:cNvSpPr/>
          <p:nvPr/>
        </p:nvSpPr>
        <p:spPr>
          <a:xfrm rot="5400000">
            <a:off x="4921250" y="22415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7" name="Pfeil"/>
          <p:cNvSpPr/>
          <p:nvPr/>
        </p:nvSpPr>
        <p:spPr>
          <a:xfrm rot="5400000">
            <a:off x="6584950" y="22415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8" name="Parallelport"/>
          <p:cNvSpPr txBox="1"/>
          <p:nvPr/>
        </p:nvSpPr>
        <p:spPr>
          <a:xfrm rot="16200000">
            <a:off x="88900" y="2984500"/>
            <a:ext cx="1295400" cy="3683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/>
            <a:r>
              <a:t>Parallelport</a:t>
            </a:r>
          </a:p>
        </p:txBody>
      </p:sp>
      <p:sp>
        <p:nvSpPr>
          <p:cNvPr id="319" name="Doppelpfeil"/>
          <p:cNvSpPr/>
          <p:nvPr/>
        </p:nvSpPr>
        <p:spPr>
          <a:xfrm rot="16200000">
            <a:off x="2724150" y="36258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Bild 4.18…"/>
          <p:cNvSpPr txBox="1"/>
          <p:nvPr/>
        </p:nvSpPr>
        <p:spPr>
          <a:xfrm>
            <a:off x="6360120" y="177800"/>
            <a:ext cx="3784601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Bild 4.18</a:t>
            </a:r>
          </a:p>
          <a:p>
            <a:pPr>
              <a:defRPr sz="1400"/>
            </a:pPr>
            <a:r>
              <a:t>Spielplan</a:t>
            </a:r>
          </a:p>
        </p:txBody>
      </p:sp>
      <p:pic>
        <p:nvPicPr>
          <p:cNvPr id="322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5658" y="-12700"/>
            <a:ext cx="6237738" cy="7708900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Kreis"/>
          <p:cNvSpPr/>
          <p:nvPr/>
        </p:nvSpPr>
        <p:spPr>
          <a:xfrm>
            <a:off x="5207000" y="27940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4" name="Kreis"/>
          <p:cNvSpPr/>
          <p:nvPr/>
        </p:nvSpPr>
        <p:spPr>
          <a:xfrm>
            <a:off x="3987800" y="16510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5" name="Kreis"/>
          <p:cNvSpPr/>
          <p:nvPr/>
        </p:nvSpPr>
        <p:spPr>
          <a:xfrm>
            <a:off x="2717800" y="8128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6" name="Kreis"/>
          <p:cNvSpPr/>
          <p:nvPr/>
        </p:nvSpPr>
        <p:spPr>
          <a:xfrm>
            <a:off x="2717800" y="45593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7" name="Kreis"/>
          <p:cNvSpPr/>
          <p:nvPr/>
        </p:nvSpPr>
        <p:spPr>
          <a:xfrm>
            <a:off x="3987800" y="53975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8" name="Kreis"/>
          <p:cNvSpPr/>
          <p:nvPr/>
        </p:nvSpPr>
        <p:spPr>
          <a:xfrm>
            <a:off x="5207000" y="65532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Bild 4.19…"/>
          <p:cNvSpPr txBox="1"/>
          <p:nvPr/>
        </p:nvSpPr>
        <p:spPr>
          <a:xfrm>
            <a:off x="7630120" y="520700"/>
            <a:ext cx="2019301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Bild 4.19</a:t>
            </a:r>
          </a:p>
          <a:p>
            <a:pPr>
              <a:defRPr sz="1400"/>
            </a:pPr>
            <a:r>
              <a:t>Spielplan</a:t>
            </a:r>
          </a:p>
        </p:txBody>
      </p:sp>
      <p:sp>
        <p:nvSpPr>
          <p:cNvPr id="331" name="Kreis"/>
          <p:cNvSpPr/>
          <p:nvPr/>
        </p:nvSpPr>
        <p:spPr>
          <a:xfrm>
            <a:off x="5207000" y="27940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2" name="Kreis"/>
          <p:cNvSpPr/>
          <p:nvPr/>
        </p:nvSpPr>
        <p:spPr>
          <a:xfrm>
            <a:off x="3987800" y="16510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3" name="Kreis"/>
          <p:cNvSpPr/>
          <p:nvPr/>
        </p:nvSpPr>
        <p:spPr>
          <a:xfrm>
            <a:off x="2717800" y="8128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4" name="Kreis"/>
          <p:cNvSpPr/>
          <p:nvPr/>
        </p:nvSpPr>
        <p:spPr>
          <a:xfrm>
            <a:off x="2717800" y="45593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5" name="Kreis"/>
          <p:cNvSpPr/>
          <p:nvPr/>
        </p:nvSpPr>
        <p:spPr>
          <a:xfrm>
            <a:off x="3987800" y="53975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6" name="Kreis"/>
          <p:cNvSpPr/>
          <p:nvPr/>
        </p:nvSpPr>
        <p:spPr>
          <a:xfrm>
            <a:off x="5207000" y="65532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337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7500" y="109578"/>
            <a:ext cx="7048500" cy="1729373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Kreis"/>
          <p:cNvSpPr/>
          <p:nvPr/>
        </p:nvSpPr>
        <p:spPr>
          <a:xfrm>
            <a:off x="711200" y="9906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9" name="Kreis"/>
          <p:cNvSpPr/>
          <p:nvPr/>
        </p:nvSpPr>
        <p:spPr>
          <a:xfrm>
            <a:off x="4533900" y="6096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0" name="Kreis"/>
          <p:cNvSpPr/>
          <p:nvPr/>
        </p:nvSpPr>
        <p:spPr>
          <a:xfrm>
            <a:off x="4521200" y="13589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341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2717" y="2098110"/>
            <a:ext cx="7685583" cy="4381501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Bild 4.20…"/>
          <p:cNvSpPr txBox="1"/>
          <p:nvPr/>
        </p:nvSpPr>
        <p:spPr>
          <a:xfrm>
            <a:off x="7442200" y="2705100"/>
            <a:ext cx="24130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Bild 4.20</a:t>
            </a:r>
          </a:p>
          <a:p>
            <a:pPr>
              <a:defRPr sz="1400"/>
            </a:pPr>
            <a:r>
              <a:t>Spielplan</a:t>
            </a:r>
          </a:p>
        </p:txBody>
      </p:sp>
      <p:sp>
        <p:nvSpPr>
          <p:cNvPr id="343" name="Kreis"/>
          <p:cNvSpPr/>
          <p:nvPr/>
        </p:nvSpPr>
        <p:spPr>
          <a:xfrm>
            <a:off x="711200" y="43942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4" name="Kreis"/>
          <p:cNvSpPr/>
          <p:nvPr/>
        </p:nvSpPr>
        <p:spPr>
          <a:xfrm>
            <a:off x="4102100" y="43942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5" name="Kreis"/>
          <p:cNvSpPr/>
          <p:nvPr/>
        </p:nvSpPr>
        <p:spPr>
          <a:xfrm>
            <a:off x="7391400" y="4394200"/>
            <a:ext cx="292100" cy="29210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Rechteck"/>
          <p:cNvSpPr/>
          <p:nvPr/>
        </p:nvSpPr>
        <p:spPr>
          <a:xfrm>
            <a:off x="495300" y="4343400"/>
            <a:ext cx="3009900" cy="2628900"/>
          </a:xfrm>
          <a:prstGeom prst="rect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8" name="Linie"/>
          <p:cNvSpPr/>
          <p:nvPr/>
        </p:nvSpPr>
        <p:spPr>
          <a:xfrm flipH="1">
            <a:off x="1600200" y="2978993"/>
            <a:ext cx="4614" cy="1123106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9" name="Prozess"/>
          <p:cNvSpPr txBox="1"/>
          <p:nvPr/>
        </p:nvSpPr>
        <p:spPr>
          <a:xfrm>
            <a:off x="3717131" y="6413500"/>
            <a:ext cx="1347987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/>
            <a:r>
              <a:t>Prozess</a:t>
            </a:r>
          </a:p>
        </p:txBody>
      </p:sp>
      <p:grpSp>
        <p:nvGrpSpPr>
          <p:cNvPr id="352" name="Gruppieren"/>
          <p:cNvGrpSpPr/>
          <p:nvPr/>
        </p:nvGrpSpPr>
        <p:grpSpPr>
          <a:xfrm>
            <a:off x="2463800" y="4114800"/>
            <a:ext cx="571500" cy="368300"/>
            <a:chOff x="0" y="0"/>
            <a:chExt cx="571500" cy="368300"/>
          </a:xfrm>
        </p:grpSpPr>
        <p:sp>
          <p:nvSpPr>
            <p:cNvPr id="350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sp>
        <p:nvSpPr>
          <p:cNvPr id="353" name="Oval"/>
          <p:cNvSpPr/>
          <p:nvPr/>
        </p:nvSpPr>
        <p:spPr>
          <a:xfrm>
            <a:off x="1308100" y="4114800"/>
            <a:ext cx="571500" cy="368300"/>
          </a:xfrm>
          <a:prstGeom prst="ellipse">
            <a:avLst/>
          </a:prstGeom>
          <a:solidFill>
            <a:srgbClr val="F1C9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4" name="Sensor"/>
          <p:cNvSpPr txBox="1"/>
          <p:nvPr/>
        </p:nvSpPr>
        <p:spPr>
          <a:xfrm>
            <a:off x="1313104" y="4165600"/>
            <a:ext cx="58132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Sensor</a:t>
            </a:r>
          </a:p>
        </p:txBody>
      </p:sp>
      <p:sp>
        <p:nvSpPr>
          <p:cNvPr id="355" name="Linie"/>
          <p:cNvSpPr/>
          <p:nvPr/>
        </p:nvSpPr>
        <p:spPr>
          <a:xfrm flipV="1">
            <a:off x="2756445" y="2994521"/>
            <a:ext cx="5111" cy="1125885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" name="Prozess- rechner"/>
          <p:cNvSpPr txBox="1"/>
          <p:nvPr/>
        </p:nvSpPr>
        <p:spPr>
          <a:xfrm>
            <a:off x="1424483" y="2171700"/>
            <a:ext cx="1435101" cy="812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Prozess- rechner</a:t>
            </a:r>
          </a:p>
        </p:txBody>
      </p:sp>
      <p:sp>
        <p:nvSpPr>
          <p:cNvPr id="357" name="Steuer-Eingriff"/>
          <p:cNvSpPr txBox="1"/>
          <p:nvPr/>
        </p:nvSpPr>
        <p:spPr>
          <a:xfrm>
            <a:off x="2812349" y="3117850"/>
            <a:ext cx="13081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Steuer-Eingriff</a:t>
            </a:r>
          </a:p>
        </p:txBody>
      </p:sp>
      <p:sp>
        <p:nvSpPr>
          <p:cNvPr id="358" name="Prozess-zustand"/>
          <p:cNvSpPr txBox="1"/>
          <p:nvPr/>
        </p:nvSpPr>
        <p:spPr>
          <a:xfrm>
            <a:off x="188664" y="3117850"/>
            <a:ext cx="1358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r">
              <a:defRPr sz="1800"/>
            </a:lvl1pPr>
          </a:lstStyle>
          <a:p>
            <a:pPr/>
            <a:r>
              <a:t>Prozess-zustand</a:t>
            </a:r>
          </a:p>
        </p:txBody>
      </p:sp>
      <p:sp>
        <p:nvSpPr>
          <p:cNvPr id="359" name="Leitrechner"/>
          <p:cNvSpPr txBox="1"/>
          <p:nvPr/>
        </p:nvSpPr>
        <p:spPr>
          <a:xfrm>
            <a:off x="3479800" y="457200"/>
            <a:ext cx="1816100" cy="4572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Leitrechner</a:t>
            </a:r>
          </a:p>
        </p:txBody>
      </p:sp>
      <p:sp>
        <p:nvSpPr>
          <p:cNvPr id="360" name="Linie"/>
          <p:cNvSpPr/>
          <p:nvPr/>
        </p:nvSpPr>
        <p:spPr>
          <a:xfrm flipV="1">
            <a:off x="609600" y="1546275"/>
            <a:ext cx="9024541" cy="3126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" name="Linie"/>
          <p:cNvSpPr/>
          <p:nvPr/>
        </p:nvSpPr>
        <p:spPr>
          <a:xfrm>
            <a:off x="4047182" y="3536404"/>
            <a:ext cx="5194152" cy="3592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2" name="Prozess- rechner"/>
          <p:cNvSpPr txBox="1"/>
          <p:nvPr/>
        </p:nvSpPr>
        <p:spPr>
          <a:xfrm>
            <a:off x="6172200" y="2159000"/>
            <a:ext cx="1435100" cy="8128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Prozess- rechner</a:t>
            </a:r>
          </a:p>
        </p:txBody>
      </p:sp>
      <p:sp>
        <p:nvSpPr>
          <p:cNvPr id="363" name="Linie"/>
          <p:cNvSpPr/>
          <p:nvPr/>
        </p:nvSpPr>
        <p:spPr>
          <a:xfrm flipH="1" flipV="1">
            <a:off x="2134418" y="1562098"/>
            <a:ext cx="4687" cy="622302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4" name="Linie"/>
          <p:cNvSpPr/>
          <p:nvPr/>
        </p:nvSpPr>
        <p:spPr>
          <a:xfrm flipH="1" flipV="1">
            <a:off x="4394201" y="914400"/>
            <a:ext cx="4687" cy="622302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" name="Rechteck"/>
          <p:cNvSpPr/>
          <p:nvPr/>
        </p:nvSpPr>
        <p:spPr>
          <a:xfrm>
            <a:off x="3505200" y="4343400"/>
            <a:ext cx="6032500" cy="2628900"/>
          </a:xfrm>
          <a:prstGeom prst="rect">
            <a:avLst/>
          </a:prstGeom>
          <a:ln w="127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68" name="Gruppieren"/>
          <p:cNvGrpSpPr/>
          <p:nvPr/>
        </p:nvGrpSpPr>
        <p:grpSpPr>
          <a:xfrm>
            <a:off x="4940300" y="4114800"/>
            <a:ext cx="571500" cy="368300"/>
            <a:chOff x="0" y="0"/>
            <a:chExt cx="571500" cy="368300"/>
          </a:xfrm>
        </p:grpSpPr>
        <p:sp>
          <p:nvSpPr>
            <p:cNvPr id="366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7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grpSp>
        <p:nvGrpSpPr>
          <p:cNvPr id="371" name="Gruppieren"/>
          <p:cNvGrpSpPr/>
          <p:nvPr/>
        </p:nvGrpSpPr>
        <p:grpSpPr>
          <a:xfrm>
            <a:off x="4229100" y="4114800"/>
            <a:ext cx="581323" cy="368300"/>
            <a:chOff x="0" y="0"/>
            <a:chExt cx="581322" cy="368300"/>
          </a:xfrm>
        </p:grpSpPr>
        <p:sp>
          <p:nvSpPr>
            <p:cNvPr id="369" name="Oval"/>
            <p:cNvSpPr/>
            <p:nvPr/>
          </p:nvSpPr>
          <p:spPr>
            <a:xfrm>
              <a:off x="0" y="0"/>
              <a:ext cx="571500" cy="368300"/>
            </a:xfrm>
            <a:prstGeom prst="ellipse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0" name="Sensor"/>
            <p:cNvSpPr txBox="1"/>
            <p:nvPr/>
          </p:nvSpPr>
          <p:spPr>
            <a:xfrm>
              <a:off x="0" y="50800"/>
              <a:ext cx="581323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Sensor</a:t>
              </a:r>
            </a:p>
          </p:txBody>
        </p:sp>
      </p:grpSp>
      <p:grpSp>
        <p:nvGrpSpPr>
          <p:cNvPr id="374" name="Gruppieren"/>
          <p:cNvGrpSpPr/>
          <p:nvPr/>
        </p:nvGrpSpPr>
        <p:grpSpPr>
          <a:xfrm>
            <a:off x="5638800" y="4114800"/>
            <a:ext cx="571500" cy="368300"/>
            <a:chOff x="0" y="0"/>
            <a:chExt cx="571500" cy="368300"/>
          </a:xfrm>
        </p:grpSpPr>
        <p:sp>
          <p:nvSpPr>
            <p:cNvPr id="372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3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grpSp>
        <p:nvGrpSpPr>
          <p:cNvPr id="377" name="Gruppieren"/>
          <p:cNvGrpSpPr/>
          <p:nvPr/>
        </p:nvGrpSpPr>
        <p:grpSpPr>
          <a:xfrm>
            <a:off x="6362700" y="4114800"/>
            <a:ext cx="581323" cy="368300"/>
            <a:chOff x="0" y="0"/>
            <a:chExt cx="581322" cy="368300"/>
          </a:xfrm>
        </p:grpSpPr>
        <p:sp>
          <p:nvSpPr>
            <p:cNvPr id="375" name="Oval"/>
            <p:cNvSpPr/>
            <p:nvPr/>
          </p:nvSpPr>
          <p:spPr>
            <a:xfrm>
              <a:off x="0" y="0"/>
              <a:ext cx="571500" cy="368300"/>
            </a:xfrm>
            <a:prstGeom prst="ellipse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6" name="Sensor"/>
            <p:cNvSpPr txBox="1"/>
            <p:nvPr/>
          </p:nvSpPr>
          <p:spPr>
            <a:xfrm>
              <a:off x="0" y="50800"/>
              <a:ext cx="581323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Sensor</a:t>
              </a:r>
            </a:p>
          </p:txBody>
        </p:sp>
      </p:grpSp>
      <p:grpSp>
        <p:nvGrpSpPr>
          <p:cNvPr id="380" name="Gruppieren"/>
          <p:cNvGrpSpPr/>
          <p:nvPr/>
        </p:nvGrpSpPr>
        <p:grpSpPr>
          <a:xfrm>
            <a:off x="8128000" y="4114800"/>
            <a:ext cx="571500" cy="368300"/>
            <a:chOff x="0" y="0"/>
            <a:chExt cx="571500" cy="368300"/>
          </a:xfrm>
        </p:grpSpPr>
        <p:sp>
          <p:nvSpPr>
            <p:cNvPr id="378" name="Rechteck"/>
            <p:cNvSpPr/>
            <p:nvPr/>
          </p:nvSpPr>
          <p:spPr>
            <a:xfrm>
              <a:off x="0" y="0"/>
              <a:ext cx="571500" cy="368300"/>
            </a:xfrm>
            <a:prstGeom prst="rect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9" name="Aktor"/>
            <p:cNvSpPr txBox="1"/>
            <p:nvPr/>
          </p:nvSpPr>
          <p:spPr>
            <a:xfrm>
              <a:off x="22776" y="50800"/>
              <a:ext cx="52037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Aktor</a:t>
              </a:r>
            </a:p>
          </p:txBody>
        </p:sp>
      </p:grpSp>
      <p:grpSp>
        <p:nvGrpSpPr>
          <p:cNvPr id="383" name="Gruppieren"/>
          <p:cNvGrpSpPr/>
          <p:nvPr/>
        </p:nvGrpSpPr>
        <p:grpSpPr>
          <a:xfrm>
            <a:off x="7416800" y="4114800"/>
            <a:ext cx="581323" cy="368300"/>
            <a:chOff x="0" y="0"/>
            <a:chExt cx="581322" cy="368300"/>
          </a:xfrm>
        </p:grpSpPr>
        <p:sp>
          <p:nvSpPr>
            <p:cNvPr id="381" name="Oval"/>
            <p:cNvSpPr/>
            <p:nvPr/>
          </p:nvSpPr>
          <p:spPr>
            <a:xfrm>
              <a:off x="0" y="0"/>
              <a:ext cx="571500" cy="368300"/>
            </a:xfrm>
            <a:prstGeom prst="ellipse">
              <a:avLst/>
            </a:prstGeom>
            <a:solidFill>
              <a:srgbClr val="F1C9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2" name="Sensor"/>
            <p:cNvSpPr txBox="1"/>
            <p:nvPr/>
          </p:nvSpPr>
          <p:spPr>
            <a:xfrm>
              <a:off x="0" y="50800"/>
              <a:ext cx="581323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Sensor</a:t>
              </a:r>
            </a:p>
          </p:txBody>
        </p:sp>
      </p:grpSp>
      <p:sp>
        <p:nvSpPr>
          <p:cNvPr id="384" name="Linie"/>
          <p:cNvSpPr/>
          <p:nvPr/>
        </p:nvSpPr>
        <p:spPr>
          <a:xfrm flipH="1" flipV="1">
            <a:off x="6896093" y="2959099"/>
            <a:ext cx="7" cy="584202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5" name="Linie"/>
          <p:cNvSpPr/>
          <p:nvPr/>
        </p:nvSpPr>
        <p:spPr>
          <a:xfrm flipH="1" flipV="1">
            <a:off x="6896101" y="1562100"/>
            <a:ext cx="4688" cy="622302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6" name="Linie"/>
          <p:cNvSpPr/>
          <p:nvPr/>
        </p:nvSpPr>
        <p:spPr>
          <a:xfrm flipH="1" flipV="1">
            <a:off x="4512894" y="35179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" name="Linie"/>
          <p:cNvSpPr/>
          <p:nvPr/>
        </p:nvSpPr>
        <p:spPr>
          <a:xfrm flipH="1" flipV="1">
            <a:off x="7713294" y="35306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8" name="Linie"/>
          <p:cNvSpPr/>
          <p:nvPr/>
        </p:nvSpPr>
        <p:spPr>
          <a:xfrm flipH="1" flipV="1">
            <a:off x="6646494" y="35306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9" name="Linie"/>
          <p:cNvSpPr/>
          <p:nvPr/>
        </p:nvSpPr>
        <p:spPr>
          <a:xfrm flipH="1" flipV="1">
            <a:off x="5935294" y="35433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0" name="Linie"/>
          <p:cNvSpPr/>
          <p:nvPr/>
        </p:nvSpPr>
        <p:spPr>
          <a:xfrm flipH="1" flipV="1">
            <a:off x="5224094" y="35433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1" name="Linie"/>
          <p:cNvSpPr/>
          <p:nvPr/>
        </p:nvSpPr>
        <p:spPr>
          <a:xfrm flipH="1" flipV="1">
            <a:off x="8411794" y="3530600"/>
            <a:ext cx="7" cy="58420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2" name="Feldbus"/>
          <p:cNvSpPr txBox="1"/>
          <p:nvPr/>
        </p:nvSpPr>
        <p:spPr>
          <a:xfrm>
            <a:off x="8064599" y="2997200"/>
            <a:ext cx="1017588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Feldbus</a:t>
            </a:r>
          </a:p>
        </p:txBody>
      </p:sp>
      <p:sp>
        <p:nvSpPr>
          <p:cNvPr id="393" name="Feldbus"/>
          <p:cNvSpPr txBox="1"/>
          <p:nvPr/>
        </p:nvSpPr>
        <p:spPr>
          <a:xfrm>
            <a:off x="8063011" y="1003300"/>
            <a:ext cx="1017589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Feldbus</a:t>
            </a:r>
          </a:p>
        </p:txBody>
      </p:sp>
      <p:sp>
        <p:nvSpPr>
          <p:cNvPr id="394" name="Kreis"/>
          <p:cNvSpPr/>
          <p:nvPr/>
        </p:nvSpPr>
        <p:spPr>
          <a:xfrm>
            <a:off x="4737100" y="5232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5" name="Kreis"/>
          <p:cNvSpPr/>
          <p:nvPr/>
        </p:nvSpPr>
        <p:spPr>
          <a:xfrm>
            <a:off x="5791200" y="5232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6" name="Kreis"/>
          <p:cNvSpPr/>
          <p:nvPr/>
        </p:nvSpPr>
        <p:spPr>
          <a:xfrm>
            <a:off x="6553200" y="60960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7" name="Kreis"/>
          <p:cNvSpPr/>
          <p:nvPr/>
        </p:nvSpPr>
        <p:spPr>
          <a:xfrm>
            <a:off x="7226300" y="5105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8" name="Kreis"/>
          <p:cNvSpPr/>
          <p:nvPr/>
        </p:nvSpPr>
        <p:spPr>
          <a:xfrm>
            <a:off x="8305800" y="5105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9" name="Kreis"/>
          <p:cNvSpPr/>
          <p:nvPr/>
        </p:nvSpPr>
        <p:spPr>
          <a:xfrm>
            <a:off x="1803400" y="5105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" name="Kreis"/>
          <p:cNvSpPr/>
          <p:nvPr/>
        </p:nvSpPr>
        <p:spPr>
          <a:xfrm>
            <a:off x="2603500" y="60960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1" name="Kreis"/>
          <p:cNvSpPr/>
          <p:nvPr/>
        </p:nvSpPr>
        <p:spPr>
          <a:xfrm>
            <a:off x="3657600" y="5232400"/>
            <a:ext cx="673100" cy="673100"/>
          </a:xfrm>
          <a:prstGeom prst="ellipse">
            <a:avLst/>
          </a:prstGeom>
          <a:solidFill>
            <a:srgbClr val="D4E3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2" name="Linie"/>
          <p:cNvSpPr/>
          <p:nvPr/>
        </p:nvSpPr>
        <p:spPr>
          <a:xfrm>
            <a:off x="1016000" y="5067300"/>
            <a:ext cx="9093200" cy="1714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60"/>
                </a:moveTo>
                <a:lnTo>
                  <a:pt x="2685" y="320"/>
                </a:lnTo>
                <a:lnTo>
                  <a:pt x="3318" y="1920"/>
                </a:lnTo>
                <a:lnTo>
                  <a:pt x="3439" y="4800"/>
                </a:lnTo>
                <a:lnTo>
                  <a:pt x="3801" y="16640"/>
                </a:lnTo>
                <a:lnTo>
                  <a:pt x="4012" y="20320"/>
                </a:lnTo>
                <a:lnTo>
                  <a:pt x="4374" y="21440"/>
                </a:lnTo>
                <a:lnTo>
                  <a:pt x="4978" y="20960"/>
                </a:lnTo>
                <a:lnTo>
                  <a:pt x="5370" y="17920"/>
                </a:lnTo>
                <a:lnTo>
                  <a:pt x="6335" y="4640"/>
                </a:lnTo>
                <a:lnTo>
                  <a:pt x="6637" y="2560"/>
                </a:lnTo>
                <a:lnTo>
                  <a:pt x="6969" y="2080"/>
                </a:lnTo>
                <a:lnTo>
                  <a:pt x="9533" y="1920"/>
                </a:lnTo>
                <a:lnTo>
                  <a:pt x="12127" y="2240"/>
                </a:lnTo>
                <a:lnTo>
                  <a:pt x="12489" y="2560"/>
                </a:lnTo>
                <a:lnTo>
                  <a:pt x="12731" y="3840"/>
                </a:lnTo>
                <a:lnTo>
                  <a:pt x="12942" y="5600"/>
                </a:lnTo>
                <a:lnTo>
                  <a:pt x="13153" y="17440"/>
                </a:lnTo>
                <a:lnTo>
                  <a:pt x="13304" y="20000"/>
                </a:lnTo>
                <a:lnTo>
                  <a:pt x="13666" y="21120"/>
                </a:lnTo>
                <a:lnTo>
                  <a:pt x="14028" y="21600"/>
                </a:lnTo>
                <a:lnTo>
                  <a:pt x="14390" y="20800"/>
                </a:lnTo>
                <a:lnTo>
                  <a:pt x="14722" y="18720"/>
                </a:lnTo>
                <a:lnTo>
                  <a:pt x="14752" y="16960"/>
                </a:lnTo>
                <a:lnTo>
                  <a:pt x="14722" y="4960"/>
                </a:lnTo>
                <a:lnTo>
                  <a:pt x="14873" y="2240"/>
                </a:lnTo>
                <a:lnTo>
                  <a:pt x="15144" y="800"/>
                </a:lnTo>
                <a:lnTo>
                  <a:pt x="15385" y="320"/>
                </a:lnTo>
                <a:lnTo>
                  <a:pt x="15747" y="640"/>
                </a:lnTo>
                <a:lnTo>
                  <a:pt x="18161" y="320"/>
                </a:lnTo>
                <a:lnTo>
                  <a:pt x="21600" y="0"/>
                </a:lnTo>
              </a:path>
            </a:pathLst>
          </a:custGeom>
          <a:ln w="25400">
            <a:solidFill>
              <a:srgbClr val="0061FF"/>
            </a:solidFill>
            <a:miter lim="400000"/>
          </a:ln>
        </p:spPr>
        <p:txBody>
          <a:bodyPr lIns="38100" tIns="38100" rIns="38100" bIns="38100" anchor="ctr"/>
          <a:lstStyle/>
          <a:p>
            <a:pPr/>
          </a:p>
        </p:txBody>
      </p:sp>
      <p:sp>
        <p:nvSpPr>
          <p:cNvPr id="403" name="Dreieck"/>
          <p:cNvSpPr/>
          <p:nvPr/>
        </p:nvSpPr>
        <p:spPr>
          <a:xfrm rot="5400000">
            <a:off x="9455150" y="4946650"/>
            <a:ext cx="381000" cy="24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4" name="Dreieck"/>
          <p:cNvSpPr/>
          <p:nvPr/>
        </p:nvSpPr>
        <p:spPr>
          <a:xfrm rot="5400000">
            <a:off x="571500" y="4800600"/>
            <a:ext cx="3810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solidFill>
            <a:srgbClr val="CAF0FE"/>
          </a:solidFill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" name="Gruppieren"/>
          <p:cNvGrpSpPr/>
          <p:nvPr/>
        </p:nvGrpSpPr>
        <p:grpSpPr>
          <a:xfrm>
            <a:off x="1092200" y="1054100"/>
            <a:ext cx="4561873" cy="5842000"/>
            <a:chOff x="0" y="0"/>
            <a:chExt cx="4561872" cy="5842000"/>
          </a:xfrm>
        </p:grpSpPr>
        <p:pic>
          <p:nvPicPr>
            <p:cNvPr id="406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39700" y="0"/>
              <a:ext cx="4422173" cy="5842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7" name="Linie"/>
            <p:cNvSpPr/>
            <p:nvPr/>
          </p:nvSpPr>
          <p:spPr>
            <a:xfrm flipH="1" flipV="1">
              <a:off x="3125" y="1004491"/>
              <a:ext cx="1211065" cy="109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08" name="Linie"/>
            <p:cNvSpPr/>
            <p:nvPr/>
          </p:nvSpPr>
          <p:spPr>
            <a:xfrm flipH="1" flipV="1">
              <a:off x="0" y="4559300"/>
              <a:ext cx="1211065" cy="1096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09" name="Linie"/>
            <p:cNvSpPr/>
            <p:nvPr/>
          </p:nvSpPr>
          <p:spPr>
            <a:xfrm flipH="1">
              <a:off x="10908" y="1003299"/>
              <a:ext cx="163" cy="35687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