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1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453" r:id="rId3"/>
    <p:sldId id="428" r:id="rId4"/>
    <p:sldId id="458" r:id="rId5"/>
    <p:sldId id="461" r:id="rId6"/>
    <p:sldId id="462" r:id="rId7"/>
    <p:sldId id="465" r:id="rId8"/>
    <p:sldId id="454" r:id="rId9"/>
    <p:sldId id="463" r:id="rId10"/>
    <p:sldId id="466" r:id="rId11"/>
    <p:sldId id="455" r:id="rId12"/>
    <p:sldId id="464" r:id="rId13"/>
    <p:sldId id="456" r:id="rId14"/>
    <p:sldId id="467" r:id="rId15"/>
    <p:sldId id="468" r:id="rId16"/>
    <p:sldId id="469" r:id="rId17"/>
    <p:sldId id="470" r:id="rId18"/>
    <p:sldId id="457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5" r:id="rId33"/>
    <p:sldId id="486" r:id="rId34"/>
    <p:sldId id="487" r:id="rId35"/>
    <p:sldId id="488" r:id="rId36"/>
    <p:sldId id="489" r:id="rId37"/>
    <p:sldId id="490" r:id="rId38"/>
    <p:sldId id="492" r:id="rId39"/>
    <p:sldId id="493" r:id="rId40"/>
    <p:sldId id="494" r:id="rId41"/>
    <p:sldId id="452" r:id="rId42"/>
  </p:sldIdLst>
  <p:sldSz cx="9906000" cy="6858000" type="A4"/>
  <p:notesSz cx="6858000" cy="9144000"/>
  <p:defaultTextStyle>
    <a:defPPr>
      <a:defRPr lang="en-US"/>
    </a:defPPr>
    <a:lvl1pPr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971"/>
    <a:srgbClr val="E2001A"/>
    <a:srgbClr val="FFFF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9" autoAdjust="0"/>
  </p:normalViewPr>
  <p:slideViewPr>
    <p:cSldViewPr>
      <p:cViewPr varScale="1">
        <p:scale>
          <a:sx n="114" d="100"/>
          <a:sy n="114" d="100"/>
        </p:scale>
        <p:origin x="-1576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56494-9599-E14E-BBB5-60B3C4C2EA89}" type="datetimeFigureOut">
              <a:rPr lang="de-DE" smtClean="0"/>
              <a:t>30.07.13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23404-ECCC-EB4B-B181-451D7F9026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919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1442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33020" y="6389960"/>
            <a:ext cx="554193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71995E-4ED6-43CD-B6A5-E34F11F9751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0200"/>
            <a:ext cx="85344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13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5163892" y="6389960"/>
            <a:ext cx="284163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ts val="413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ts val="413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ts val="413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ts val="413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ts val="413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6528175" y="6444335"/>
            <a:ext cx="2684263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 dirty="0">
                <a:solidFill>
                  <a:schemeClr val="tx1"/>
                </a:solidFill>
                <a:cs typeface="Arial" charset="0"/>
              </a:rPr>
              <a:t>5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. 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Semester, </a:t>
            </a:r>
            <a:r>
              <a:rPr lang="en-US" sz="1200" dirty="0" err="1">
                <a:solidFill>
                  <a:schemeClr val="tx1"/>
                </a:solidFill>
                <a:cs typeface="Arial" charset="0"/>
              </a:rPr>
              <a:t>Nachrichtentechnik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2013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825500" y="6444334"/>
            <a:ext cx="3890744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marL="39688"/>
            <a:r>
              <a:rPr lang="en-US" sz="1200" dirty="0" err="1" smtClean="0">
                <a:solidFill>
                  <a:schemeClr val="tx1"/>
                </a:solidFill>
                <a:cs typeface="Arial" charset="0"/>
              </a:rPr>
              <a:t>Rechnerkommunikation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 und </a:t>
            </a:r>
            <a:r>
              <a:rPr lang="en-US" sz="1200" dirty="0" err="1" smtClean="0">
                <a:solidFill>
                  <a:schemeClr val="tx1"/>
                </a:solidFill>
                <a:cs typeface="Arial" charset="0"/>
              </a:rPr>
              <a:t>Vernetzung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cs typeface="Arial" charset="0"/>
              </a:rPr>
              <a:t>Teil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4, 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. Rupp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5133020" y="6349240"/>
            <a:ext cx="54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32D2DF-0D0D-2546-B3AA-FF56859D97D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xmlns:p14="http://schemas.microsoft.com/office/powerpoint/2010/main"/>
  <p:hf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+mj-lt"/>
          <a:ea typeface="+mj-ea"/>
          <a:cs typeface="+mj-cs"/>
          <a:sym typeface="Arial" charset="0"/>
        </a:defRPr>
      </a:lvl1pPr>
      <a:lvl2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06388" indent="-304800" algn="l" rtl="0" fontAlgn="base">
        <a:spcBef>
          <a:spcPts val="700"/>
        </a:spcBef>
        <a:spcAft>
          <a:spcPct val="0"/>
        </a:spcAft>
        <a:buClr>
          <a:srgbClr val="5C6971"/>
        </a:buClr>
        <a:buSzPct val="100000"/>
        <a:buFont typeface="Arial" charset="0"/>
        <a:buChar char="•"/>
        <a:defRPr sz="2400">
          <a:solidFill>
            <a:srgbClr val="5C6971"/>
          </a:solidFill>
          <a:latin typeface="+mn-lt"/>
          <a:ea typeface="+mn-ea"/>
          <a:cs typeface="+mn-cs"/>
          <a:sym typeface="Arial" charset="0"/>
        </a:defRPr>
      </a:lvl1pPr>
      <a:lvl2pPr marL="730250" indent="-284163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30188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509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70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27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884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41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798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hyperlink" Target="http://www.linecity.de/DHBW_6/resources/EthercatOperatingPrinciple.sv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3.png"/><Relationship Id="rId5" Type="http://schemas.openxmlformats.org/officeDocument/2006/relationships/image" Target="../media/image32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10.jpeg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812540" y="1808820"/>
            <a:ext cx="8534400" cy="533515"/>
          </a:xfrm>
          <a:ln/>
        </p:spPr>
        <p:txBody>
          <a:bodyPr rIns="132026"/>
          <a:lstStyle/>
          <a:p>
            <a:r>
              <a:rPr lang="en-US" sz="3200" dirty="0" err="1" smtClean="0"/>
              <a:t>Rechnerkommunikation</a:t>
            </a:r>
            <a:r>
              <a:rPr lang="en-US" sz="3200" dirty="0" smtClean="0"/>
              <a:t> und </a:t>
            </a:r>
            <a:r>
              <a:rPr lang="en-US" sz="3200" dirty="0" err="1" smtClean="0"/>
              <a:t>Vernetzung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Teil</a:t>
            </a:r>
            <a:r>
              <a:rPr lang="en-US" sz="3200" dirty="0" smtClean="0"/>
              <a:t> </a:t>
            </a:r>
            <a:r>
              <a:rPr lang="en-US" sz="3200" dirty="0" smtClean="0"/>
              <a:t>4 </a:t>
            </a:r>
            <a:r>
              <a:rPr lang="en-US" sz="3200" dirty="0" smtClean="0"/>
              <a:t>– Ethernet </a:t>
            </a:r>
            <a:r>
              <a:rPr lang="en-US" sz="3200" dirty="0" err="1" smtClean="0"/>
              <a:t>basierte</a:t>
            </a:r>
            <a:r>
              <a:rPr lang="en-US" sz="3200" dirty="0" smtClean="0"/>
              <a:t> </a:t>
            </a:r>
            <a:r>
              <a:rPr lang="en-US" sz="3200" dirty="0" err="1" smtClean="0"/>
              <a:t>Feldbusse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idx="1"/>
          </p:nvPr>
        </p:nvSpPr>
        <p:spPr>
          <a:xfrm>
            <a:off x="902550" y="3023955"/>
            <a:ext cx="8393850" cy="1125125"/>
          </a:xfrm>
          <a:ln/>
        </p:spPr>
        <p:txBody>
          <a:bodyPr rIns="132080"/>
          <a:lstStyle/>
          <a:p>
            <a:pPr marL="0" indent="0">
              <a:buNone/>
            </a:pPr>
            <a:r>
              <a:rPr lang="en-US" dirty="0"/>
              <a:t>Stephan Rupp</a:t>
            </a:r>
          </a:p>
          <a:p>
            <a:pPr marL="0" indent="0">
              <a:buNone/>
            </a:pPr>
            <a:r>
              <a:rPr lang="en-US" dirty="0" err="1"/>
              <a:t>Nachrichtentechnik</a:t>
            </a:r>
            <a:endParaRPr lang="en-US" dirty="0"/>
          </a:p>
        </p:txBody>
      </p:sp>
      <p:pic>
        <p:nvPicPr>
          <p:cNvPr id="307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906000" cy="16541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0" y="5434013"/>
            <a:ext cx="9918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67367" bIns="38100"/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www.dhbw-stuttgart.de 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368660"/>
            <a:ext cx="4519613" cy="71913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Switches für den industriellen Einsatz </a:t>
            </a:r>
            <a:endParaRPr lang="en-US" dirty="0"/>
          </a:p>
        </p:txBody>
      </p:sp>
      <p:grpSp>
        <p:nvGrpSpPr>
          <p:cNvPr id="9" name="Gruppieren 1"/>
          <p:cNvGrpSpPr>
            <a:grpSpLocks/>
          </p:cNvGrpSpPr>
          <p:nvPr/>
        </p:nvGrpSpPr>
        <p:grpSpPr bwMode="auto">
          <a:xfrm>
            <a:off x="651290" y="1268760"/>
            <a:ext cx="8712200" cy="4651375"/>
            <a:chOff x="295275" y="1557338"/>
            <a:chExt cx="8712200" cy="4651375"/>
          </a:xfrm>
        </p:grpSpPr>
        <p:grpSp>
          <p:nvGrpSpPr>
            <p:cNvPr id="12" name="Gruppieren 7"/>
            <p:cNvGrpSpPr>
              <a:grpSpLocks/>
            </p:cNvGrpSpPr>
            <p:nvPr/>
          </p:nvGrpSpPr>
          <p:grpSpPr bwMode="auto">
            <a:xfrm>
              <a:off x="576263" y="1557338"/>
              <a:ext cx="8204200" cy="2871787"/>
              <a:chOff x="1116013" y="1916685"/>
              <a:chExt cx="6551612" cy="2084387"/>
            </a:xfrm>
          </p:grpSpPr>
          <p:sp>
            <p:nvSpPr>
              <p:cNvPr id="16" name="Abgerundetes Rechteck 1"/>
              <p:cNvSpPr>
                <a:spLocks noChangeArrowheads="1"/>
              </p:cNvSpPr>
              <p:nvPr/>
            </p:nvSpPr>
            <p:spPr bwMode="auto">
              <a:xfrm>
                <a:off x="2880689" y="3678447"/>
                <a:ext cx="3199742" cy="322625"/>
              </a:xfrm>
              <a:prstGeom prst="roundRect">
                <a:avLst>
                  <a:gd name="adj" fmla="val 16667"/>
                </a:avLst>
              </a:prstGeom>
              <a:solidFill>
                <a:srgbClr val="2169B4"/>
              </a:solidFill>
              <a:ln w="9525" algn="ctr">
                <a:solidFill>
                  <a:srgbClr val="2169B4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 marL="282575" indent="-282575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2169B4"/>
                  </a:buClr>
                  <a:buFont typeface="Wingdings" pitchFamily="2" charset="2"/>
                  <a:buNone/>
                  <a:defRPr/>
                </a:pPr>
                <a:r>
                  <a:rPr lang="de-DE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Eingebettetes Netzwerk Produkt</a:t>
                </a:r>
              </a:p>
            </p:txBody>
          </p:sp>
          <p:sp>
            <p:nvSpPr>
              <p:cNvPr id="17" name="Abgerundetes Rechteck 16"/>
              <p:cNvSpPr>
                <a:spLocks noChangeArrowheads="1"/>
              </p:cNvSpPr>
              <p:nvPr/>
            </p:nvSpPr>
            <p:spPr bwMode="auto">
              <a:xfrm>
                <a:off x="2861672" y="2790077"/>
                <a:ext cx="3199742" cy="321472"/>
              </a:xfrm>
              <a:prstGeom prst="roundRect">
                <a:avLst>
                  <a:gd name="adj" fmla="val 16667"/>
                </a:avLst>
              </a:prstGeom>
              <a:solidFill>
                <a:srgbClr val="2169B4"/>
              </a:solidFill>
              <a:ln w="9525" algn="ctr">
                <a:solidFill>
                  <a:srgbClr val="2169B4"/>
                </a:solidFill>
                <a:round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marL="282575" indent="-282575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2169B4"/>
                  </a:buClr>
                  <a:buFont typeface="Wingdings" pitchFamily="2" charset="2"/>
                  <a:buNone/>
                  <a:defRPr/>
                </a:pPr>
                <a:r>
                  <a:rPr lang="de-DE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Entwicklung (Engineering)</a:t>
                </a:r>
              </a:p>
            </p:txBody>
          </p:sp>
          <p:sp>
            <p:nvSpPr>
              <p:cNvPr id="18" name="Abgerundetes Rechteck 17"/>
              <p:cNvSpPr>
                <a:spLocks noChangeArrowheads="1"/>
              </p:cNvSpPr>
              <p:nvPr/>
            </p:nvSpPr>
            <p:spPr bwMode="auto">
              <a:xfrm>
                <a:off x="6716830" y="2695594"/>
                <a:ext cx="950795" cy="569203"/>
              </a:xfrm>
              <a:prstGeom prst="roundRect">
                <a:avLst>
                  <a:gd name="adj" fmla="val 16667"/>
                </a:avLst>
              </a:prstGeom>
              <a:solidFill>
                <a:srgbClr val="2169B4"/>
              </a:solidFill>
              <a:ln w="9525" algn="ctr">
                <a:solidFill>
                  <a:srgbClr val="2169B4"/>
                </a:solidFill>
                <a:round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marL="282575" indent="-28257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2169B4"/>
                  </a:buClr>
                  <a:buFont typeface="Wingdings" pitchFamily="2" charset="2"/>
                  <a:buNone/>
                  <a:defRPr/>
                </a:pPr>
                <a:r>
                  <a:rPr lang="de-DE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Silizium </a:t>
                </a:r>
              </a:p>
              <a:p>
                <a:pPr marL="282575" indent="-28257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2169B4"/>
                  </a:buClr>
                  <a:buFont typeface="Wingdings" pitchFamily="2" charset="2"/>
                  <a:buNone/>
                  <a:defRPr/>
                </a:pPr>
                <a:r>
                  <a:rPr lang="de-DE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Roadmap</a:t>
                </a:r>
              </a:p>
            </p:txBody>
          </p:sp>
          <p:sp>
            <p:nvSpPr>
              <p:cNvPr id="19" name="Abgerundetes Rechteck 18"/>
              <p:cNvSpPr>
                <a:spLocks noChangeArrowheads="1"/>
              </p:cNvSpPr>
              <p:nvPr/>
            </p:nvSpPr>
            <p:spPr bwMode="auto">
              <a:xfrm>
                <a:off x="1116013" y="2678310"/>
                <a:ext cx="1105458" cy="569203"/>
              </a:xfrm>
              <a:prstGeom prst="roundRect">
                <a:avLst>
                  <a:gd name="adj" fmla="val 16667"/>
                </a:avLst>
              </a:prstGeom>
              <a:solidFill>
                <a:srgbClr val="2169B4"/>
              </a:solidFill>
              <a:ln w="9525" algn="ctr">
                <a:solidFill>
                  <a:srgbClr val="2169B4"/>
                </a:solidFill>
                <a:round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marL="282575" indent="-28257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2169B4"/>
                  </a:buClr>
                  <a:buFont typeface="Wingdings" pitchFamily="2" charset="2"/>
                  <a:buNone/>
                  <a:defRPr/>
                </a:pPr>
                <a:r>
                  <a:rPr lang="de-DE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Software</a:t>
                </a:r>
              </a:p>
              <a:p>
                <a:pPr marL="282575" indent="-28257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2169B4"/>
                  </a:buClr>
                  <a:buFont typeface="Wingdings" pitchFamily="2" charset="2"/>
                  <a:buNone/>
                  <a:defRPr/>
                </a:pPr>
                <a:r>
                  <a:rPr lang="de-DE" kern="0" dirty="0" err="1">
                    <a:solidFill>
                      <a:srgbClr val="FFFFFF"/>
                    </a:solidFill>
                    <a:latin typeface="Arial"/>
                    <a:cs typeface="Arial" charset="0"/>
                  </a:rPr>
                  <a:t>Roadmap</a:t>
                </a:r>
                <a:endParaRPr lang="de-DE" kern="0" dirty="0">
                  <a:solidFill>
                    <a:srgbClr val="FFFFFF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20" name="Abgerundetes Rechteck 19"/>
              <p:cNvSpPr/>
              <p:nvPr/>
            </p:nvSpPr>
            <p:spPr bwMode="auto">
              <a:xfrm>
                <a:off x="5118226" y="1916685"/>
                <a:ext cx="2549399" cy="321472"/>
              </a:xfrm>
              <a:prstGeom prst="roundRect">
                <a:avLst/>
              </a:prstGeom>
              <a:solidFill>
                <a:srgbClr val="3EA795"/>
              </a:solidFill>
              <a:ln w="9525" cap="flat" cmpd="sng" algn="ctr">
                <a:solidFill>
                  <a:srgbClr val="3EA795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rIns="0">
                <a:spAutoFit/>
              </a:bodyPr>
              <a:lstStyle/>
              <a:p>
                <a:pPr marL="282575" indent="-282575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2169B4"/>
                  </a:buClr>
                  <a:buFont typeface="Wingdings" pitchFamily="-64" charset="2"/>
                  <a:buNone/>
                  <a:defRPr/>
                </a:pPr>
                <a:r>
                  <a:rPr lang="de-DE" kern="0" dirty="0">
                    <a:solidFill>
                      <a:srgbClr val="FFFFFF"/>
                    </a:solidFill>
                    <a:latin typeface="Arial"/>
                    <a:ea typeface="ＭＳ Ｐゴシック" pitchFamily="-64" charset="-128"/>
                    <a:cs typeface="Arial" charset="0"/>
                  </a:rPr>
                  <a:t>Definition der HW </a:t>
                </a:r>
                <a:r>
                  <a:rPr lang="de-DE" kern="0" dirty="0" err="1">
                    <a:solidFill>
                      <a:srgbClr val="FFFFFF"/>
                    </a:solidFill>
                    <a:latin typeface="Arial"/>
                    <a:ea typeface="ＭＳ Ｐゴシック" pitchFamily="-64" charset="-128"/>
                    <a:cs typeface="Arial" charset="0"/>
                  </a:rPr>
                  <a:t>Platform</a:t>
                </a:r>
                <a:endParaRPr lang="de-DE" kern="0" dirty="0">
                  <a:solidFill>
                    <a:srgbClr val="FFFFFF"/>
                  </a:solidFill>
                  <a:latin typeface="Arial"/>
                  <a:ea typeface="ＭＳ Ｐゴシック" pitchFamily="-64" charset="-128"/>
                  <a:cs typeface="Arial" charset="0"/>
                </a:endParaRPr>
              </a:p>
            </p:txBody>
          </p:sp>
          <p:sp>
            <p:nvSpPr>
              <p:cNvPr id="21" name="Abgerundetes Rechteck 20"/>
              <p:cNvSpPr/>
              <p:nvPr/>
            </p:nvSpPr>
            <p:spPr bwMode="auto">
              <a:xfrm>
                <a:off x="1116013" y="1916685"/>
                <a:ext cx="2919574" cy="321472"/>
              </a:xfrm>
              <a:prstGeom prst="roundRect">
                <a:avLst/>
              </a:prstGeom>
              <a:solidFill>
                <a:srgbClr val="3EA795"/>
              </a:solidFill>
              <a:ln w="9525" cap="flat" cmpd="sng" algn="ctr">
                <a:solidFill>
                  <a:srgbClr val="3EA795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rIns="0"/>
              <a:lstStyle/>
              <a:p>
                <a:pPr marL="282575" indent="-282575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2169B4"/>
                  </a:buClr>
                  <a:buFont typeface="Wingdings" pitchFamily="-64" charset="2"/>
                  <a:buNone/>
                  <a:defRPr/>
                </a:pPr>
                <a:r>
                  <a:rPr lang="de-DE" kern="0" dirty="0">
                    <a:solidFill>
                      <a:srgbClr val="FFFFFF"/>
                    </a:solidFill>
                    <a:latin typeface="Arial"/>
                    <a:ea typeface="ＭＳ Ｐゴシック" pitchFamily="-64" charset="-128"/>
                    <a:cs typeface="Arial" charset="0"/>
                  </a:rPr>
                  <a:t>Kundenanforderungen</a:t>
                </a:r>
              </a:p>
            </p:txBody>
          </p:sp>
          <p:sp>
            <p:nvSpPr>
              <p:cNvPr id="22" name="Gestreifter Pfeil nach rechts 21"/>
              <p:cNvSpPr/>
              <p:nvPr/>
            </p:nvSpPr>
            <p:spPr bwMode="auto">
              <a:xfrm rot="5400000">
                <a:off x="5263824" y="2268180"/>
                <a:ext cx="375628" cy="479201"/>
              </a:xfrm>
              <a:prstGeom prst="stripedRightArrow">
                <a:avLst>
                  <a:gd name="adj1" fmla="val 56237"/>
                  <a:gd name="adj2" fmla="val 50000"/>
                </a:avLst>
              </a:prstGeom>
              <a:solidFill>
                <a:srgbClr val="3EA795"/>
              </a:solidFill>
              <a:ln w="9525" cap="flat" cmpd="sng" algn="ctr">
                <a:solidFill>
                  <a:srgbClr val="3EA795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rIns="0"/>
              <a:lstStyle/>
              <a:p>
                <a:pPr marL="282575" indent="-28257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2169B4"/>
                  </a:buClr>
                  <a:buFont typeface="Wingdings" pitchFamily="-64" charset="2"/>
                  <a:buNone/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ea typeface="ＭＳ Ｐゴシック" pitchFamily="-64" charset="-128"/>
                  <a:cs typeface="Arial" charset="0"/>
                </a:endParaRPr>
              </a:p>
            </p:txBody>
          </p:sp>
          <p:sp>
            <p:nvSpPr>
              <p:cNvPr id="23" name="Gestreifter Pfeil nach rechts 22"/>
              <p:cNvSpPr/>
              <p:nvPr/>
            </p:nvSpPr>
            <p:spPr bwMode="auto">
              <a:xfrm rot="5400000">
                <a:off x="3283635" y="2268180"/>
                <a:ext cx="375628" cy="479201"/>
              </a:xfrm>
              <a:prstGeom prst="stripedRightArrow">
                <a:avLst>
                  <a:gd name="adj1" fmla="val 56237"/>
                  <a:gd name="adj2" fmla="val 50000"/>
                </a:avLst>
              </a:prstGeom>
              <a:solidFill>
                <a:srgbClr val="3EA795"/>
              </a:solidFill>
              <a:ln w="9525" cap="flat" cmpd="sng" algn="ctr">
                <a:solidFill>
                  <a:srgbClr val="3EA795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rIns="0"/>
              <a:lstStyle/>
              <a:p>
                <a:pPr marL="282575" indent="-28257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2169B4"/>
                  </a:buClr>
                  <a:buFont typeface="Wingdings" pitchFamily="-64" charset="2"/>
                  <a:buNone/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ea typeface="ＭＳ Ｐゴシック" pitchFamily="-64" charset="-128"/>
                  <a:cs typeface="Arial" charset="0"/>
                </a:endParaRPr>
              </a:p>
            </p:txBody>
          </p:sp>
          <p:sp>
            <p:nvSpPr>
              <p:cNvPr id="24" name="Gestreifter Pfeil nach rechts 23"/>
              <p:cNvSpPr/>
              <p:nvPr/>
            </p:nvSpPr>
            <p:spPr bwMode="auto">
              <a:xfrm rot="5400000">
                <a:off x="4275574" y="3159431"/>
                <a:ext cx="374475" cy="479201"/>
              </a:xfrm>
              <a:prstGeom prst="stripedRightArrow">
                <a:avLst>
                  <a:gd name="adj1" fmla="val 56237"/>
                  <a:gd name="adj2" fmla="val 50000"/>
                </a:avLst>
              </a:prstGeom>
              <a:solidFill>
                <a:srgbClr val="2169B4"/>
              </a:solidFill>
              <a:ln w="9525" cap="flat" cmpd="sng" algn="ctr">
                <a:solidFill>
                  <a:srgbClr val="2169B4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rIns="0"/>
              <a:lstStyle/>
              <a:p>
                <a:pPr marL="282575" indent="-28257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2169B4"/>
                  </a:buClr>
                  <a:buFont typeface="Wingdings" pitchFamily="-64" charset="2"/>
                  <a:buNone/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ea typeface="ＭＳ Ｐゴシック" pitchFamily="-64" charset="-128"/>
                  <a:cs typeface="Arial" charset="0"/>
                </a:endParaRPr>
              </a:p>
            </p:txBody>
          </p:sp>
          <p:sp>
            <p:nvSpPr>
              <p:cNvPr id="25" name="Gestreifter Pfeil nach rechts 24"/>
              <p:cNvSpPr/>
              <p:nvPr/>
            </p:nvSpPr>
            <p:spPr bwMode="auto">
              <a:xfrm>
                <a:off x="2329227" y="2802751"/>
                <a:ext cx="436098" cy="301885"/>
              </a:xfrm>
              <a:prstGeom prst="stripedRightArrow">
                <a:avLst>
                  <a:gd name="adj1" fmla="val 56237"/>
                  <a:gd name="adj2" fmla="val 50000"/>
                </a:avLst>
              </a:prstGeom>
              <a:solidFill>
                <a:srgbClr val="2169B4"/>
              </a:solidFill>
              <a:ln w="9525" cap="flat" cmpd="sng" algn="ctr">
                <a:solidFill>
                  <a:srgbClr val="2169B4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rIns="0"/>
              <a:lstStyle/>
              <a:p>
                <a:pPr marL="282575" indent="-28257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2169B4"/>
                  </a:buClr>
                  <a:buFont typeface="Wingdings" pitchFamily="-64" charset="2"/>
                  <a:buNone/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ea typeface="ＭＳ Ｐゴシック" pitchFamily="-64" charset="-128"/>
                  <a:cs typeface="Arial" charset="0"/>
                </a:endParaRPr>
              </a:p>
            </p:txBody>
          </p:sp>
          <p:sp>
            <p:nvSpPr>
              <p:cNvPr id="26" name="Gestreifter Pfeil nach rechts 25"/>
              <p:cNvSpPr/>
              <p:nvPr/>
            </p:nvSpPr>
            <p:spPr bwMode="auto">
              <a:xfrm rot="10800000">
                <a:off x="6152691" y="2787772"/>
                <a:ext cx="438633" cy="301885"/>
              </a:xfrm>
              <a:prstGeom prst="stripedRightArrow">
                <a:avLst>
                  <a:gd name="adj1" fmla="val 56237"/>
                  <a:gd name="adj2" fmla="val 50000"/>
                </a:avLst>
              </a:prstGeom>
              <a:solidFill>
                <a:srgbClr val="2169B4"/>
              </a:solidFill>
              <a:ln w="9525" cap="flat" cmpd="sng" algn="ctr">
                <a:solidFill>
                  <a:srgbClr val="2169B4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rIns="0"/>
              <a:lstStyle/>
              <a:p>
                <a:pPr marL="282575" indent="-28257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2169B4"/>
                  </a:buClr>
                  <a:buFont typeface="Wingdings" pitchFamily="-64" charset="2"/>
                  <a:buNone/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ea typeface="ＭＳ Ｐゴシック" pitchFamily="-64" charset="-128"/>
                  <a:cs typeface="Arial" charset="0"/>
                </a:endParaRPr>
              </a:p>
            </p:txBody>
          </p:sp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275" y="4903788"/>
              <a:ext cx="3305175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60988" y="4789488"/>
              <a:ext cx="3646487" cy="141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7" descr="C:\Users\stepru\Desktop\ProdMgt\CP_ASM3_20TE\CP_ASM3_20TE_CP3923_8M_72dpi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8400" y="4783138"/>
              <a:ext cx="1778000" cy="120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 Box 186"/>
          <p:cNvSpPr txBox="1">
            <a:spLocks noChangeArrowheads="1"/>
          </p:cNvSpPr>
          <p:nvPr/>
        </p:nvSpPr>
        <p:spPr bwMode="auto">
          <a:xfrm>
            <a:off x="8103350" y="5679250"/>
            <a:ext cx="10695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000" dirty="0" err="1" smtClean="0">
                <a:solidFill>
                  <a:schemeClr val="tx1"/>
                </a:solidFill>
                <a:latin typeface="Arial" pitchFamily="34" charset="0"/>
              </a:rPr>
              <a:t>Quelle</a:t>
            </a:r>
            <a:r>
              <a:rPr lang="en-GB" sz="1000" dirty="0" smtClean="0">
                <a:solidFill>
                  <a:schemeClr val="tx1"/>
                </a:solidFill>
                <a:latin typeface="Arial" pitchFamily="34" charset="0"/>
              </a:rPr>
              <a:t>: </a:t>
            </a:r>
            <a:r>
              <a:rPr lang="en-GB" sz="1000" dirty="0" smtClean="0"/>
              <a:t>Kontron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419178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Ethernet </a:t>
            </a:r>
            <a:r>
              <a:rPr lang="en-US" dirty="0" err="1" smtClean="0"/>
              <a:t>basierte</a:t>
            </a:r>
            <a:r>
              <a:rPr lang="en-US" dirty="0" smtClean="0"/>
              <a:t> </a:t>
            </a:r>
            <a:r>
              <a:rPr lang="en-US" dirty="0" err="1" smtClean="0"/>
              <a:t>Feldbusse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Vom Multiport-</a:t>
            </a:r>
            <a:r>
              <a:rPr lang="de-DE" dirty="0" err="1" smtClean="0"/>
              <a:t>Repeater</a:t>
            </a:r>
            <a:r>
              <a:rPr lang="de-DE" dirty="0" smtClean="0"/>
              <a:t> zum Ethernet-Switch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Ethernet-Switches: Funktionsweise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Anforderungen im industriellen Einsatz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Lösungsansätze für den industriellen Betrieb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Realisierungsbeispiele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/>
              <a:t>Speicherprogrammierbare Steuerungen </a:t>
            </a:r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Anforderungen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industriellen</a:t>
            </a:r>
            <a:r>
              <a:rPr lang="en-US" dirty="0" smtClean="0"/>
              <a:t> </a:t>
            </a:r>
            <a:r>
              <a:rPr lang="en-US" dirty="0" err="1" smtClean="0"/>
              <a:t>Einsatz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5049180"/>
            <a:ext cx="8534400" cy="13389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Echtzeit = definierte Antwortzeiten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Hohe Systemverfügbarkeit mit hinreichend kurzen Umschaltzeiten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grpSp>
        <p:nvGrpSpPr>
          <p:cNvPr id="9" name="Gruppieren 1"/>
          <p:cNvGrpSpPr>
            <a:grpSpLocks/>
          </p:cNvGrpSpPr>
          <p:nvPr/>
        </p:nvGrpSpPr>
        <p:grpSpPr bwMode="auto">
          <a:xfrm>
            <a:off x="899895" y="1268760"/>
            <a:ext cx="8283575" cy="3529013"/>
            <a:chOff x="441325" y="1454150"/>
            <a:chExt cx="8283575" cy="3529013"/>
          </a:xfrm>
        </p:grpSpPr>
        <p:grpSp>
          <p:nvGrpSpPr>
            <p:cNvPr id="12" name="Group 53"/>
            <p:cNvGrpSpPr>
              <a:grpSpLocks/>
            </p:cNvGrpSpPr>
            <p:nvPr/>
          </p:nvGrpSpPr>
          <p:grpSpPr bwMode="auto">
            <a:xfrm>
              <a:off x="441325" y="1535113"/>
              <a:ext cx="5721350" cy="3419475"/>
              <a:chOff x="385" y="845"/>
              <a:chExt cx="3604" cy="2154"/>
            </a:xfrm>
          </p:grpSpPr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925" y="1012"/>
                <a:ext cx="915" cy="1716"/>
              </a:xfrm>
              <a:custGeom>
                <a:avLst/>
                <a:gdLst>
                  <a:gd name="T0" fmla="*/ 0 w 998"/>
                  <a:gd name="T1" fmla="*/ 1830 h 1860"/>
                  <a:gd name="T2" fmla="*/ 46 w 998"/>
                  <a:gd name="T3" fmla="*/ 1785 h 1860"/>
                  <a:gd name="T4" fmla="*/ 91 w 998"/>
                  <a:gd name="T5" fmla="*/ 1377 h 1860"/>
                  <a:gd name="T6" fmla="*/ 136 w 998"/>
                  <a:gd name="T7" fmla="*/ 832 h 1860"/>
                  <a:gd name="T8" fmla="*/ 182 w 998"/>
                  <a:gd name="T9" fmla="*/ 379 h 1860"/>
                  <a:gd name="T10" fmla="*/ 273 w 998"/>
                  <a:gd name="T11" fmla="*/ 61 h 1860"/>
                  <a:gd name="T12" fmla="*/ 318 w 998"/>
                  <a:gd name="T13" fmla="*/ 16 h 1860"/>
                  <a:gd name="T14" fmla="*/ 363 w 998"/>
                  <a:gd name="T15" fmla="*/ 16 h 1860"/>
                  <a:gd name="T16" fmla="*/ 409 w 998"/>
                  <a:gd name="T17" fmla="*/ 61 h 1860"/>
                  <a:gd name="T18" fmla="*/ 499 w 998"/>
                  <a:gd name="T19" fmla="*/ 197 h 1860"/>
                  <a:gd name="T20" fmla="*/ 590 w 998"/>
                  <a:gd name="T21" fmla="*/ 379 h 1860"/>
                  <a:gd name="T22" fmla="*/ 681 w 998"/>
                  <a:gd name="T23" fmla="*/ 560 h 1860"/>
                  <a:gd name="T24" fmla="*/ 771 w 998"/>
                  <a:gd name="T25" fmla="*/ 742 h 1860"/>
                  <a:gd name="T26" fmla="*/ 862 w 998"/>
                  <a:gd name="T27" fmla="*/ 923 h 1860"/>
                  <a:gd name="T28" fmla="*/ 998 w 998"/>
                  <a:gd name="T29" fmla="*/ 1150 h 18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98"/>
                  <a:gd name="T46" fmla="*/ 0 h 1860"/>
                  <a:gd name="T47" fmla="*/ 998 w 998"/>
                  <a:gd name="T48" fmla="*/ 1860 h 18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98" h="1860">
                    <a:moveTo>
                      <a:pt x="0" y="1830"/>
                    </a:moveTo>
                    <a:cubicBezTo>
                      <a:pt x="15" y="1845"/>
                      <a:pt x="31" y="1860"/>
                      <a:pt x="46" y="1785"/>
                    </a:cubicBezTo>
                    <a:cubicBezTo>
                      <a:pt x="61" y="1710"/>
                      <a:pt x="76" y="1536"/>
                      <a:pt x="91" y="1377"/>
                    </a:cubicBezTo>
                    <a:cubicBezTo>
                      <a:pt x="106" y="1218"/>
                      <a:pt x="121" y="998"/>
                      <a:pt x="136" y="832"/>
                    </a:cubicBezTo>
                    <a:cubicBezTo>
                      <a:pt x="151" y="666"/>
                      <a:pt x="159" y="507"/>
                      <a:pt x="182" y="379"/>
                    </a:cubicBezTo>
                    <a:cubicBezTo>
                      <a:pt x="205" y="251"/>
                      <a:pt x="250" y="122"/>
                      <a:pt x="273" y="61"/>
                    </a:cubicBezTo>
                    <a:cubicBezTo>
                      <a:pt x="296" y="0"/>
                      <a:pt x="303" y="23"/>
                      <a:pt x="318" y="16"/>
                    </a:cubicBezTo>
                    <a:cubicBezTo>
                      <a:pt x="333" y="9"/>
                      <a:pt x="348" y="9"/>
                      <a:pt x="363" y="16"/>
                    </a:cubicBezTo>
                    <a:cubicBezTo>
                      <a:pt x="378" y="23"/>
                      <a:pt x="386" y="31"/>
                      <a:pt x="409" y="61"/>
                    </a:cubicBezTo>
                    <a:cubicBezTo>
                      <a:pt x="432" y="91"/>
                      <a:pt x="469" y="144"/>
                      <a:pt x="499" y="197"/>
                    </a:cubicBezTo>
                    <a:cubicBezTo>
                      <a:pt x="529" y="250"/>
                      <a:pt x="560" y="319"/>
                      <a:pt x="590" y="379"/>
                    </a:cubicBezTo>
                    <a:cubicBezTo>
                      <a:pt x="620" y="439"/>
                      <a:pt x="651" y="500"/>
                      <a:pt x="681" y="560"/>
                    </a:cubicBezTo>
                    <a:cubicBezTo>
                      <a:pt x="711" y="620"/>
                      <a:pt x="741" y="682"/>
                      <a:pt x="771" y="742"/>
                    </a:cubicBezTo>
                    <a:cubicBezTo>
                      <a:pt x="801" y="802"/>
                      <a:pt x="824" y="855"/>
                      <a:pt x="862" y="923"/>
                    </a:cubicBezTo>
                    <a:cubicBezTo>
                      <a:pt x="900" y="991"/>
                      <a:pt x="975" y="1112"/>
                      <a:pt x="998" y="1150"/>
                    </a:cubicBezTo>
                  </a:path>
                </a:pathLst>
              </a:cu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1840" y="2073"/>
                <a:ext cx="706" cy="634"/>
              </a:xfrm>
              <a:custGeom>
                <a:avLst/>
                <a:gdLst>
                  <a:gd name="T0" fmla="*/ 0 w 771"/>
                  <a:gd name="T1" fmla="*/ 0 h 687"/>
                  <a:gd name="T2" fmla="*/ 46 w 771"/>
                  <a:gd name="T3" fmla="*/ 91 h 687"/>
                  <a:gd name="T4" fmla="*/ 91 w 771"/>
                  <a:gd name="T5" fmla="*/ 181 h 687"/>
                  <a:gd name="T6" fmla="*/ 182 w 771"/>
                  <a:gd name="T7" fmla="*/ 317 h 687"/>
                  <a:gd name="T8" fmla="*/ 272 w 771"/>
                  <a:gd name="T9" fmla="*/ 408 h 687"/>
                  <a:gd name="T10" fmla="*/ 363 w 771"/>
                  <a:gd name="T11" fmla="*/ 499 h 687"/>
                  <a:gd name="T12" fmla="*/ 499 w 771"/>
                  <a:gd name="T13" fmla="*/ 635 h 687"/>
                  <a:gd name="T14" fmla="*/ 635 w 771"/>
                  <a:gd name="T15" fmla="*/ 680 h 687"/>
                  <a:gd name="T16" fmla="*/ 771 w 771"/>
                  <a:gd name="T17" fmla="*/ 680 h 6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1"/>
                  <a:gd name="T28" fmla="*/ 0 h 687"/>
                  <a:gd name="T29" fmla="*/ 771 w 771"/>
                  <a:gd name="T30" fmla="*/ 687 h 6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1" h="687">
                    <a:moveTo>
                      <a:pt x="0" y="0"/>
                    </a:moveTo>
                    <a:cubicBezTo>
                      <a:pt x="15" y="30"/>
                      <a:pt x="31" y="61"/>
                      <a:pt x="46" y="91"/>
                    </a:cubicBezTo>
                    <a:cubicBezTo>
                      <a:pt x="61" y="121"/>
                      <a:pt x="68" y="144"/>
                      <a:pt x="91" y="181"/>
                    </a:cubicBezTo>
                    <a:cubicBezTo>
                      <a:pt x="114" y="218"/>
                      <a:pt x="152" y="279"/>
                      <a:pt x="182" y="317"/>
                    </a:cubicBezTo>
                    <a:cubicBezTo>
                      <a:pt x="212" y="355"/>
                      <a:pt x="242" y="378"/>
                      <a:pt x="272" y="408"/>
                    </a:cubicBezTo>
                    <a:cubicBezTo>
                      <a:pt x="302" y="438"/>
                      <a:pt x="325" y="461"/>
                      <a:pt x="363" y="499"/>
                    </a:cubicBezTo>
                    <a:cubicBezTo>
                      <a:pt x="401" y="537"/>
                      <a:pt x="454" y="605"/>
                      <a:pt x="499" y="635"/>
                    </a:cubicBezTo>
                    <a:cubicBezTo>
                      <a:pt x="544" y="665"/>
                      <a:pt x="590" y="673"/>
                      <a:pt x="635" y="680"/>
                    </a:cubicBezTo>
                    <a:cubicBezTo>
                      <a:pt x="680" y="687"/>
                      <a:pt x="748" y="680"/>
                      <a:pt x="771" y="680"/>
                    </a:cubicBezTo>
                  </a:path>
                </a:pathLst>
              </a:cu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>
                <a:off x="592" y="2728"/>
                <a:ext cx="2453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 flipV="1">
                <a:off x="592" y="845"/>
                <a:ext cx="0" cy="1883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385" y="929"/>
                <a:ext cx="24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de-DE" kern="0">
                    <a:solidFill>
                      <a:sysClr val="windowText" lastClr="000000"/>
                    </a:solidFill>
                    <a:cs typeface="Arial" charset="0"/>
                  </a:rPr>
                  <a:t>n</a:t>
                </a:r>
              </a:p>
            </p:txBody>
          </p:sp>
          <p:sp>
            <p:nvSpPr>
              <p:cNvPr id="38" name="Rectangle 14"/>
              <p:cNvSpPr>
                <a:spLocks noChangeArrowheads="1"/>
              </p:cNvSpPr>
              <p:nvPr/>
            </p:nvSpPr>
            <p:spPr bwMode="auto">
              <a:xfrm>
                <a:off x="2879" y="2728"/>
                <a:ext cx="24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de-DE" kern="0">
                    <a:solidFill>
                      <a:sysClr val="windowText" lastClr="000000"/>
                    </a:solidFill>
                    <a:cs typeface="Arial" charset="0"/>
                  </a:rPr>
                  <a:t>t</a:t>
                </a: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>
                <a:off x="1338" y="1026"/>
                <a:ext cx="0" cy="175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Rectangle 16"/>
              <p:cNvSpPr>
                <a:spLocks noChangeArrowheads="1"/>
              </p:cNvSpPr>
              <p:nvPr/>
            </p:nvSpPr>
            <p:spPr bwMode="auto">
              <a:xfrm>
                <a:off x="1175" y="2728"/>
                <a:ext cx="137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de-DE" kern="0" dirty="0">
                    <a:solidFill>
                      <a:sysClr val="windowText" lastClr="000000"/>
                    </a:solidFill>
                    <a:cs typeface="Arial" charset="0"/>
                  </a:rPr>
                  <a:t>Mittelwert</a:t>
                </a:r>
              </a:p>
            </p:txBody>
          </p:sp>
          <p:sp>
            <p:nvSpPr>
              <p:cNvPr id="41" name="Line 17"/>
              <p:cNvSpPr>
                <a:spLocks noChangeShapeType="1"/>
              </p:cNvSpPr>
              <p:nvPr/>
            </p:nvSpPr>
            <p:spPr bwMode="auto">
              <a:xfrm>
                <a:off x="729" y="1751"/>
                <a:ext cx="29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>
                <a:off x="1674" y="1751"/>
                <a:ext cx="29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1663" y="1480"/>
                <a:ext cx="19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de-DE" kern="0" dirty="0">
                    <a:solidFill>
                      <a:sysClr val="windowText" lastClr="000000"/>
                    </a:solidFill>
                    <a:cs typeface="Arial" charset="0"/>
                  </a:rPr>
                  <a:t>Laufzeitschwankung (</a:t>
                </a:r>
                <a:r>
                  <a:rPr lang="de-DE" kern="0" dirty="0" err="1">
                    <a:solidFill>
                      <a:sysClr val="windowText" lastClr="000000"/>
                    </a:solidFill>
                    <a:cs typeface="Arial" charset="0"/>
                  </a:rPr>
                  <a:t>Jitter</a:t>
                </a:r>
                <a:r>
                  <a:rPr lang="de-DE" kern="0" dirty="0">
                    <a:solidFill>
                      <a:sysClr val="windowText" lastClr="000000"/>
                    </a:solidFill>
                    <a:cs typeface="Arial" charset="0"/>
                  </a:rPr>
                  <a:t>)</a:t>
                </a:r>
              </a:p>
            </p:txBody>
          </p:sp>
          <p:sp>
            <p:nvSpPr>
              <p:cNvPr id="44" name="Line 20"/>
              <p:cNvSpPr>
                <a:spLocks noChangeShapeType="1"/>
              </p:cNvSpPr>
              <p:nvPr/>
            </p:nvSpPr>
            <p:spPr bwMode="auto">
              <a:xfrm>
                <a:off x="2154" y="1117"/>
                <a:ext cx="0" cy="1716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2154" y="1071"/>
                <a:ext cx="131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de-DE" sz="1600" kern="0" dirty="0">
                    <a:solidFill>
                      <a:sysClr val="windowText" lastClr="000000"/>
                    </a:solidFill>
                    <a:cs typeface="Arial" charset="0"/>
                  </a:rPr>
                  <a:t>Deterministische </a:t>
                </a:r>
              </a:p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de-DE" sz="1600" kern="0" dirty="0">
                    <a:solidFill>
                      <a:sysClr val="windowText" lastClr="000000"/>
                    </a:solidFill>
                    <a:cs typeface="Arial" charset="0"/>
                  </a:rPr>
                  <a:t>Schwelle</a:t>
                </a:r>
              </a:p>
            </p:txBody>
          </p:sp>
          <p:sp>
            <p:nvSpPr>
              <p:cNvPr id="46" name="Rectangle 23"/>
              <p:cNvSpPr>
                <a:spLocks noChangeArrowheads="1"/>
              </p:cNvSpPr>
              <p:nvPr/>
            </p:nvSpPr>
            <p:spPr bwMode="auto">
              <a:xfrm>
                <a:off x="2266" y="1751"/>
                <a:ext cx="1723" cy="863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en-US" sz="1700" kern="0" dirty="0" err="1">
                    <a:solidFill>
                      <a:sysClr val="windowText" lastClr="000000"/>
                    </a:solidFill>
                    <a:cs typeface="Arial" charset="0"/>
                  </a:rPr>
                  <a:t>Antwortzeiten</a:t>
                </a:r>
                <a:r>
                  <a:rPr lang="en-US" sz="1700" kern="0" dirty="0">
                    <a:solidFill>
                      <a:sysClr val="windowText" lastClr="000000"/>
                    </a:solidFill>
                    <a:cs typeface="Arial" charset="0"/>
                  </a:rPr>
                  <a:t>:</a:t>
                </a:r>
              </a:p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en-US" sz="1700" kern="0" dirty="0">
                    <a:solidFill>
                      <a:sysClr val="windowText" lastClr="000000"/>
                    </a:solidFill>
                    <a:cs typeface="Arial" charset="0"/>
                  </a:rPr>
                  <a:t>&lt; 1 </a:t>
                </a:r>
                <a:r>
                  <a:rPr lang="en-US" sz="1700" kern="0" dirty="0" err="1">
                    <a:solidFill>
                      <a:sysClr val="windowText" lastClr="000000"/>
                    </a:solidFill>
                    <a:cs typeface="Arial" charset="0"/>
                  </a:rPr>
                  <a:t>ms</a:t>
                </a:r>
                <a:r>
                  <a:rPr lang="en-US" sz="1700" kern="0" dirty="0">
                    <a:solidFill>
                      <a:sysClr val="windowText" lastClr="000000"/>
                    </a:solidFill>
                    <a:cs typeface="Arial" charset="0"/>
                  </a:rPr>
                  <a:t>: </a:t>
                </a:r>
                <a:r>
                  <a:rPr lang="en-US" sz="1700" kern="0" dirty="0" err="1">
                    <a:solidFill>
                      <a:sysClr val="windowText" lastClr="000000"/>
                    </a:solidFill>
                    <a:cs typeface="Arial" charset="0"/>
                  </a:rPr>
                  <a:t>Antriebssteuerung</a:t>
                </a:r>
                <a:endParaRPr lang="en-US" sz="1700" kern="0" dirty="0">
                  <a:solidFill>
                    <a:sysClr val="windowText" lastClr="000000"/>
                  </a:solidFill>
                  <a:cs typeface="Arial" charset="0"/>
                </a:endParaRPr>
              </a:p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en-US" sz="1700" kern="0" dirty="0">
                    <a:solidFill>
                      <a:sysClr val="windowText" lastClr="000000"/>
                    </a:solidFill>
                    <a:cs typeface="Arial" charset="0"/>
                  </a:rPr>
                  <a:t>10 </a:t>
                </a:r>
                <a:r>
                  <a:rPr lang="en-US" sz="1700" kern="0" dirty="0" err="1">
                    <a:solidFill>
                      <a:sysClr val="windowText" lastClr="000000"/>
                    </a:solidFill>
                    <a:cs typeface="Arial" charset="0"/>
                  </a:rPr>
                  <a:t>ms</a:t>
                </a:r>
                <a:r>
                  <a:rPr lang="en-US" sz="1700" kern="0" dirty="0">
                    <a:solidFill>
                      <a:sysClr val="windowText" lastClr="000000"/>
                    </a:solidFill>
                    <a:cs typeface="Arial" charset="0"/>
                  </a:rPr>
                  <a:t>: </a:t>
                </a:r>
                <a:r>
                  <a:rPr lang="en-US" sz="1700" kern="0" dirty="0" err="1">
                    <a:solidFill>
                      <a:sysClr val="windowText" lastClr="000000"/>
                    </a:solidFill>
                    <a:cs typeface="Arial" charset="0"/>
                  </a:rPr>
                  <a:t>Geräte</a:t>
                </a:r>
                <a:r>
                  <a:rPr lang="en-US" sz="1700" kern="0" dirty="0">
                    <a:solidFill>
                      <a:sysClr val="windowText" lastClr="000000"/>
                    </a:solidFill>
                    <a:cs typeface="Arial" charset="0"/>
                  </a:rPr>
                  <a:t>, Anlagen</a:t>
                </a:r>
              </a:p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en-US" sz="1700" kern="0" dirty="0">
                    <a:solidFill>
                      <a:sysClr val="windowText" lastClr="000000"/>
                    </a:solidFill>
                    <a:cs typeface="Arial" charset="0"/>
                  </a:rPr>
                  <a:t>100 </a:t>
                </a:r>
                <a:r>
                  <a:rPr lang="en-US" sz="1700" kern="0" dirty="0" err="1">
                    <a:solidFill>
                      <a:sysClr val="windowText" lastClr="000000"/>
                    </a:solidFill>
                    <a:cs typeface="Arial" charset="0"/>
                  </a:rPr>
                  <a:t>ms</a:t>
                </a:r>
                <a:r>
                  <a:rPr lang="en-US" sz="1700" kern="0" dirty="0">
                    <a:solidFill>
                      <a:sysClr val="windowText" lastClr="000000"/>
                    </a:solidFill>
                    <a:cs typeface="Arial" charset="0"/>
                  </a:rPr>
                  <a:t>: Controller </a:t>
                </a:r>
                <a:r>
                  <a:rPr lang="en-US" sz="1700" kern="0" dirty="0" err="1">
                    <a:solidFill>
                      <a:sysClr val="windowText" lastClr="000000"/>
                    </a:solidFill>
                    <a:cs typeface="Arial" charset="0"/>
                  </a:rPr>
                  <a:t>mit</a:t>
                </a:r>
                <a:r>
                  <a:rPr lang="en-US" sz="1700" kern="0" dirty="0">
                    <a:solidFill>
                      <a:sysClr val="windowText" lastClr="000000"/>
                    </a:solidFill>
                    <a:cs typeface="Arial" charset="0"/>
                  </a:rPr>
                  <a:t> </a:t>
                </a:r>
                <a:r>
                  <a:rPr lang="en-US" sz="1700" kern="0" dirty="0" err="1">
                    <a:solidFill>
                      <a:sysClr val="windowText" lastClr="000000"/>
                    </a:solidFill>
                    <a:cs typeface="Arial" charset="0"/>
                  </a:rPr>
                  <a:t>Bedienterminals</a:t>
                </a:r>
                <a:r>
                  <a:rPr lang="en-US" sz="1700" kern="0" dirty="0">
                    <a:solidFill>
                      <a:sysClr val="windowText" lastClr="000000"/>
                    </a:solidFill>
                    <a:cs typeface="Arial" charset="0"/>
                  </a:rPr>
                  <a:t> (HMI)</a:t>
                </a:r>
              </a:p>
            </p:txBody>
          </p:sp>
        </p:grpSp>
        <p:grpSp>
          <p:nvGrpSpPr>
            <p:cNvPr id="13" name="Group 52"/>
            <p:cNvGrpSpPr>
              <a:grpSpLocks/>
            </p:cNvGrpSpPr>
            <p:nvPr/>
          </p:nvGrpSpPr>
          <p:grpSpPr bwMode="auto">
            <a:xfrm>
              <a:off x="6275388" y="1454150"/>
              <a:ext cx="2449512" cy="3529013"/>
              <a:chOff x="4059" y="709"/>
              <a:chExt cx="1543" cy="2223"/>
            </a:xfrm>
          </p:grpSpPr>
          <p:sp>
            <p:nvSpPr>
              <p:cNvPr id="14" name="AutoShape 46"/>
              <p:cNvSpPr>
                <a:spLocks noChangeArrowheads="1"/>
              </p:cNvSpPr>
              <p:nvPr/>
            </p:nvSpPr>
            <p:spPr bwMode="auto">
              <a:xfrm>
                <a:off x="4059" y="709"/>
                <a:ext cx="1406" cy="2223"/>
              </a:xfrm>
              <a:prstGeom prst="roundRect">
                <a:avLst>
                  <a:gd name="adj" fmla="val 10829"/>
                </a:avLst>
              </a:prstGeom>
              <a:solidFill>
                <a:srgbClr val="FFFFCC"/>
              </a:solidFill>
              <a:ln>
                <a:noFill/>
              </a:ln>
              <a:effectLst>
                <a:prstShdw prst="shdw17" dist="17961" dir="2700000">
                  <a:srgbClr val="99997A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24"/>
              <p:cNvSpPr>
                <a:spLocks noChangeArrowheads="1"/>
              </p:cNvSpPr>
              <p:nvPr/>
            </p:nvSpPr>
            <p:spPr bwMode="auto">
              <a:xfrm>
                <a:off x="4468" y="891"/>
                <a:ext cx="272" cy="181"/>
              </a:xfrm>
              <a:prstGeom prst="cube">
                <a:avLst>
                  <a:gd name="adj" fmla="val 25000"/>
                </a:avLst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25"/>
              <p:cNvSpPr>
                <a:spLocks noChangeArrowheads="1"/>
              </p:cNvSpPr>
              <p:nvPr/>
            </p:nvSpPr>
            <p:spPr bwMode="auto">
              <a:xfrm>
                <a:off x="4559" y="1163"/>
                <a:ext cx="136" cy="409"/>
              </a:xfrm>
              <a:prstGeom prst="can">
                <a:avLst>
                  <a:gd name="adj" fmla="val 75184"/>
                </a:avLst>
              </a:prstGeom>
              <a:solidFill>
                <a:srgbClr val="FFCC66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AutoShape 26"/>
              <p:cNvSpPr>
                <a:spLocks noChangeArrowheads="1"/>
              </p:cNvSpPr>
              <p:nvPr/>
            </p:nvSpPr>
            <p:spPr bwMode="auto">
              <a:xfrm>
                <a:off x="4468" y="1662"/>
                <a:ext cx="317" cy="272"/>
              </a:xfrm>
              <a:prstGeom prst="cube">
                <a:avLst>
                  <a:gd name="adj" fmla="val 25000"/>
                </a:avLst>
              </a:prstGeom>
              <a:solidFill>
                <a:srgbClr val="003C95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27"/>
              <p:cNvSpPr>
                <a:spLocks noChangeArrowheads="1"/>
              </p:cNvSpPr>
              <p:nvPr/>
            </p:nvSpPr>
            <p:spPr bwMode="auto">
              <a:xfrm>
                <a:off x="4468" y="2524"/>
                <a:ext cx="272" cy="181"/>
              </a:xfrm>
              <a:prstGeom prst="cube">
                <a:avLst>
                  <a:gd name="adj" fmla="val 25000"/>
                </a:avLst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29"/>
              <p:cNvSpPr>
                <a:spLocks noChangeArrowheads="1"/>
              </p:cNvSpPr>
              <p:nvPr/>
            </p:nvSpPr>
            <p:spPr bwMode="auto">
              <a:xfrm>
                <a:off x="4559" y="2025"/>
                <a:ext cx="136" cy="409"/>
              </a:xfrm>
              <a:prstGeom prst="can">
                <a:avLst>
                  <a:gd name="adj" fmla="val 75184"/>
                </a:avLst>
              </a:prstGeom>
              <a:solidFill>
                <a:srgbClr val="FFCC66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4105" y="1117"/>
                <a:ext cx="227" cy="91"/>
                <a:chOff x="3243" y="3475"/>
                <a:chExt cx="499" cy="227"/>
              </a:xfrm>
            </p:grpSpPr>
            <p:sp>
              <p:nvSpPr>
                <p:cNvPr id="28" name="Line 32"/>
                <p:cNvSpPr>
                  <a:spLocks noChangeShapeType="1"/>
                </p:cNvSpPr>
                <p:nvPr/>
              </p:nvSpPr>
              <p:spPr bwMode="auto">
                <a:xfrm>
                  <a:off x="3243" y="3702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" name="Line 33"/>
                <p:cNvSpPr>
                  <a:spLocks noChangeShapeType="1"/>
                </p:cNvSpPr>
                <p:nvPr/>
              </p:nvSpPr>
              <p:spPr bwMode="auto">
                <a:xfrm>
                  <a:off x="3560" y="3702"/>
                  <a:ext cx="182" cy="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379" y="3475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560" y="3475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" name="Line 36"/>
                <p:cNvSpPr>
                  <a:spLocks noChangeShapeType="1"/>
                </p:cNvSpPr>
                <p:nvPr/>
              </p:nvSpPr>
              <p:spPr bwMode="auto">
                <a:xfrm>
                  <a:off x="3379" y="3475"/>
                  <a:ext cx="182" cy="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>
                <a:off x="4378" y="1027"/>
                <a:ext cx="0" cy="5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Line 39"/>
              <p:cNvSpPr>
                <a:spLocks noChangeShapeType="1"/>
              </p:cNvSpPr>
              <p:nvPr/>
            </p:nvSpPr>
            <p:spPr bwMode="auto">
              <a:xfrm>
                <a:off x="4378" y="1934"/>
                <a:ext cx="0" cy="5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Rectangle 40"/>
              <p:cNvSpPr>
                <a:spLocks noChangeArrowheads="1"/>
              </p:cNvSpPr>
              <p:nvPr/>
            </p:nvSpPr>
            <p:spPr bwMode="auto">
              <a:xfrm>
                <a:off x="4786" y="845"/>
                <a:ext cx="635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en-US" sz="1600" kern="0">
                    <a:solidFill>
                      <a:sysClr val="windowText" lastClr="000000"/>
                    </a:solidFill>
                    <a:cs typeface="Arial" charset="0"/>
                  </a:rPr>
                  <a:t>Sensor</a:t>
                </a:r>
              </a:p>
            </p:txBody>
          </p:sp>
          <p:sp>
            <p:nvSpPr>
              <p:cNvPr id="24" name="Rectangle 41"/>
              <p:cNvSpPr>
                <a:spLocks noChangeArrowheads="1"/>
              </p:cNvSpPr>
              <p:nvPr/>
            </p:nvSpPr>
            <p:spPr bwMode="auto">
              <a:xfrm>
                <a:off x="4786" y="2478"/>
                <a:ext cx="635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en-US" sz="1600" kern="0" dirty="0" err="1">
                    <a:solidFill>
                      <a:sysClr val="windowText" lastClr="000000"/>
                    </a:solidFill>
                    <a:cs typeface="Arial" charset="0"/>
                  </a:rPr>
                  <a:t>Aktuator</a:t>
                </a:r>
                <a:endParaRPr lang="en-US" sz="1600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5" name="Rectangle 42"/>
              <p:cNvSpPr>
                <a:spLocks noChangeArrowheads="1"/>
              </p:cNvSpPr>
              <p:nvPr/>
            </p:nvSpPr>
            <p:spPr bwMode="auto">
              <a:xfrm>
                <a:off x="4831" y="1662"/>
                <a:ext cx="771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en-US" sz="1600" kern="0">
                    <a:solidFill>
                      <a:sysClr val="windowText" lastClr="000000"/>
                    </a:solidFill>
                    <a:cs typeface="Arial" charset="0"/>
                  </a:rPr>
                  <a:t>Controller</a:t>
                </a:r>
              </a:p>
            </p:txBody>
          </p:sp>
          <p:sp>
            <p:nvSpPr>
              <p:cNvPr id="26" name="Rectangle 43"/>
              <p:cNvSpPr>
                <a:spLocks noChangeArrowheads="1"/>
              </p:cNvSpPr>
              <p:nvPr/>
            </p:nvSpPr>
            <p:spPr bwMode="auto">
              <a:xfrm>
                <a:off x="4786" y="1253"/>
                <a:ext cx="635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en-US" sz="1600" b="1" i="1" kern="0">
                    <a:solidFill>
                      <a:srgbClr val="006BB6"/>
                    </a:solidFill>
                    <a:cs typeface="Arial" charset="0"/>
                  </a:rPr>
                  <a:t>Bus</a:t>
                </a:r>
              </a:p>
            </p:txBody>
          </p:sp>
          <p:sp>
            <p:nvSpPr>
              <p:cNvPr id="27" name="Rectangle 44"/>
              <p:cNvSpPr>
                <a:spLocks noChangeArrowheads="1"/>
              </p:cNvSpPr>
              <p:nvPr/>
            </p:nvSpPr>
            <p:spPr bwMode="auto">
              <a:xfrm>
                <a:off x="4786" y="2115"/>
                <a:ext cx="635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85763" indent="-385763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en-US" sz="1600" b="1" i="1" kern="0">
                    <a:solidFill>
                      <a:srgbClr val="006BB6"/>
                    </a:solidFill>
                    <a:cs typeface="Arial" charset="0"/>
                  </a:rPr>
                  <a:t>Bus</a:t>
                </a:r>
              </a:p>
            </p:txBody>
          </p:sp>
        </p:grpSp>
      </p:grpSp>
      <p:sp>
        <p:nvSpPr>
          <p:cNvPr id="4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Ethernet </a:t>
            </a:r>
            <a:r>
              <a:rPr lang="en-US" dirty="0" err="1" smtClean="0"/>
              <a:t>basierte</a:t>
            </a:r>
            <a:r>
              <a:rPr lang="en-US" dirty="0" smtClean="0"/>
              <a:t> </a:t>
            </a:r>
            <a:r>
              <a:rPr lang="en-US" dirty="0" err="1" smtClean="0"/>
              <a:t>Feldbusse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Vom Multiport-</a:t>
            </a:r>
            <a:r>
              <a:rPr lang="de-DE" dirty="0" err="1" smtClean="0"/>
              <a:t>Repeater</a:t>
            </a:r>
            <a:r>
              <a:rPr lang="de-DE" dirty="0" smtClean="0"/>
              <a:t> zum Ethernet-Switch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Ethernet-Switches: Funktionsweise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Anforderungen im industriellen Einsatz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Lösungsansätze für den industriellen Betrieb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Realisierungsbeispiele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/>
              <a:t>Speicherprogrammierbare Steuerungen 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Vorfahrt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Prozessdaten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Verkehrsklassen mit </a:t>
            </a:r>
            <a:r>
              <a:rPr lang="de-DE" sz="2000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Priorisierung</a:t>
            </a: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(Quality </a:t>
            </a:r>
            <a:r>
              <a:rPr lang="de-DE" sz="2000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Service)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Überschaubarer Verkehr bei Prozessdaten (Menge, Zyklus)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Interferenz mit Verkehr niedriger Klassen ist unvermeidlich, jedoch planbar (abhängig von maximaler Paketlänge, Übertragungsrate und Netztopologie)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grpSp>
        <p:nvGrpSpPr>
          <p:cNvPr id="9" name="Group 380"/>
          <p:cNvGrpSpPr>
            <a:grpSpLocks/>
          </p:cNvGrpSpPr>
          <p:nvPr/>
        </p:nvGrpSpPr>
        <p:grpSpPr bwMode="auto">
          <a:xfrm>
            <a:off x="899340" y="1538790"/>
            <a:ext cx="3775075" cy="2736850"/>
            <a:chOff x="275" y="890"/>
            <a:chExt cx="2378" cy="1724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385" y="890"/>
              <a:ext cx="2132" cy="1724"/>
            </a:xfrm>
            <a:prstGeom prst="roundRect">
              <a:avLst>
                <a:gd name="adj" fmla="val 6787"/>
              </a:avLst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9999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3" name="Picture 6" descr="mess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4" y="1798"/>
              <a:ext cx="28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2381" y="1661"/>
              <a:ext cx="136" cy="22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V="1">
              <a:off x="1247" y="1162"/>
              <a:ext cx="317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1519" y="1071"/>
              <a:ext cx="368" cy="216"/>
              <a:chOff x="1604" y="1735"/>
              <a:chExt cx="822" cy="482"/>
            </a:xfrm>
          </p:grpSpPr>
          <p:sp>
            <p:nvSpPr>
              <p:cNvPr id="60" name="Freeform 27"/>
              <p:cNvSpPr>
                <a:spLocks/>
              </p:cNvSpPr>
              <p:nvPr/>
            </p:nvSpPr>
            <p:spPr bwMode="auto">
              <a:xfrm>
                <a:off x="1604" y="1735"/>
                <a:ext cx="822" cy="482"/>
              </a:xfrm>
              <a:custGeom>
                <a:avLst/>
                <a:gdLst>
                  <a:gd name="T0" fmla="*/ 0 w 1020"/>
                  <a:gd name="T1" fmla="*/ 0 h 482"/>
                  <a:gd name="T2" fmla="*/ 1020 w 1020"/>
                  <a:gd name="T3" fmla="*/ 0 h 482"/>
                  <a:gd name="T4" fmla="*/ 1020 w 1020"/>
                  <a:gd name="T5" fmla="*/ 482 h 482"/>
                  <a:gd name="T6" fmla="*/ 0 w 1020"/>
                  <a:gd name="T7" fmla="*/ 482 h 4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0"/>
                  <a:gd name="T13" fmla="*/ 0 h 482"/>
                  <a:gd name="T14" fmla="*/ 1020 w 1020"/>
                  <a:gd name="T15" fmla="*/ 482 h 4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0" h="482">
                    <a:moveTo>
                      <a:pt x="0" y="0"/>
                    </a:moveTo>
                    <a:lnTo>
                      <a:pt x="1020" y="0"/>
                    </a:lnTo>
                    <a:lnTo>
                      <a:pt x="1020" y="482"/>
                    </a:lnTo>
                    <a:lnTo>
                      <a:pt x="0" y="4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>
                <a:off x="2086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Line 29"/>
              <p:cNvSpPr>
                <a:spLocks noChangeShapeType="1"/>
              </p:cNvSpPr>
              <p:nvPr/>
            </p:nvSpPr>
            <p:spPr bwMode="auto">
              <a:xfrm>
                <a:off x="2200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Line 30"/>
              <p:cNvSpPr>
                <a:spLocks noChangeShapeType="1"/>
              </p:cNvSpPr>
              <p:nvPr/>
            </p:nvSpPr>
            <p:spPr bwMode="auto">
              <a:xfrm>
                <a:off x="2312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Line 31"/>
              <p:cNvSpPr>
                <a:spLocks noChangeShapeType="1"/>
              </p:cNvSpPr>
              <p:nvPr/>
            </p:nvSpPr>
            <p:spPr bwMode="auto">
              <a:xfrm>
                <a:off x="1973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 flipH="1">
              <a:off x="930" y="2160"/>
              <a:ext cx="0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 flipV="1">
              <a:off x="1383" y="1570"/>
              <a:ext cx="181" cy="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9" name="Group 41"/>
            <p:cNvGrpSpPr>
              <a:grpSpLocks/>
            </p:cNvGrpSpPr>
            <p:nvPr/>
          </p:nvGrpSpPr>
          <p:grpSpPr bwMode="auto">
            <a:xfrm>
              <a:off x="1541" y="1488"/>
              <a:ext cx="368" cy="216"/>
              <a:chOff x="1604" y="1735"/>
              <a:chExt cx="822" cy="482"/>
            </a:xfrm>
          </p:grpSpPr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1604" y="1735"/>
                <a:ext cx="822" cy="482"/>
              </a:xfrm>
              <a:custGeom>
                <a:avLst/>
                <a:gdLst>
                  <a:gd name="T0" fmla="*/ 0 w 1020"/>
                  <a:gd name="T1" fmla="*/ 0 h 482"/>
                  <a:gd name="T2" fmla="*/ 1020 w 1020"/>
                  <a:gd name="T3" fmla="*/ 0 h 482"/>
                  <a:gd name="T4" fmla="*/ 1020 w 1020"/>
                  <a:gd name="T5" fmla="*/ 482 h 482"/>
                  <a:gd name="T6" fmla="*/ 0 w 1020"/>
                  <a:gd name="T7" fmla="*/ 482 h 4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0"/>
                  <a:gd name="T13" fmla="*/ 0 h 482"/>
                  <a:gd name="T14" fmla="*/ 1020 w 1020"/>
                  <a:gd name="T15" fmla="*/ 482 h 4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0" h="482">
                    <a:moveTo>
                      <a:pt x="0" y="0"/>
                    </a:moveTo>
                    <a:lnTo>
                      <a:pt x="1020" y="0"/>
                    </a:lnTo>
                    <a:lnTo>
                      <a:pt x="1020" y="482"/>
                    </a:lnTo>
                    <a:lnTo>
                      <a:pt x="0" y="4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Line 43"/>
              <p:cNvSpPr>
                <a:spLocks noChangeShapeType="1"/>
              </p:cNvSpPr>
              <p:nvPr/>
            </p:nvSpPr>
            <p:spPr bwMode="auto">
              <a:xfrm>
                <a:off x="2086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Line 44"/>
              <p:cNvSpPr>
                <a:spLocks noChangeShapeType="1"/>
              </p:cNvSpPr>
              <p:nvPr/>
            </p:nvSpPr>
            <p:spPr bwMode="auto">
              <a:xfrm>
                <a:off x="2200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Line 45"/>
              <p:cNvSpPr>
                <a:spLocks noChangeShapeType="1"/>
              </p:cNvSpPr>
              <p:nvPr/>
            </p:nvSpPr>
            <p:spPr bwMode="auto">
              <a:xfrm>
                <a:off x="2312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1973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0" name="Oval 47"/>
            <p:cNvSpPr>
              <a:spLocks noChangeArrowheads="1"/>
            </p:cNvSpPr>
            <p:nvPr/>
          </p:nvSpPr>
          <p:spPr bwMode="auto">
            <a:xfrm>
              <a:off x="476" y="1299"/>
              <a:ext cx="907" cy="86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Line 55"/>
            <p:cNvSpPr>
              <a:spLocks noChangeShapeType="1"/>
            </p:cNvSpPr>
            <p:nvPr/>
          </p:nvSpPr>
          <p:spPr bwMode="auto">
            <a:xfrm>
              <a:off x="1338" y="1889"/>
              <a:ext cx="226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2" name="Group 56"/>
            <p:cNvGrpSpPr>
              <a:grpSpLocks/>
            </p:cNvGrpSpPr>
            <p:nvPr/>
          </p:nvGrpSpPr>
          <p:grpSpPr bwMode="auto">
            <a:xfrm>
              <a:off x="1519" y="1888"/>
              <a:ext cx="368" cy="216"/>
              <a:chOff x="1604" y="1735"/>
              <a:chExt cx="822" cy="482"/>
            </a:xfrm>
          </p:grpSpPr>
          <p:sp>
            <p:nvSpPr>
              <p:cNvPr id="50" name="Freeform 57"/>
              <p:cNvSpPr>
                <a:spLocks/>
              </p:cNvSpPr>
              <p:nvPr/>
            </p:nvSpPr>
            <p:spPr bwMode="auto">
              <a:xfrm>
                <a:off x="1604" y="1735"/>
                <a:ext cx="822" cy="482"/>
              </a:xfrm>
              <a:custGeom>
                <a:avLst/>
                <a:gdLst>
                  <a:gd name="T0" fmla="*/ 0 w 1020"/>
                  <a:gd name="T1" fmla="*/ 0 h 482"/>
                  <a:gd name="T2" fmla="*/ 1020 w 1020"/>
                  <a:gd name="T3" fmla="*/ 0 h 482"/>
                  <a:gd name="T4" fmla="*/ 1020 w 1020"/>
                  <a:gd name="T5" fmla="*/ 482 h 482"/>
                  <a:gd name="T6" fmla="*/ 0 w 1020"/>
                  <a:gd name="T7" fmla="*/ 482 h 4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0"/>
                  <a:gd name="T13" fmla="*/ 0 h 482"/>
                  <a:gd name="T14" fmla="*/ 1020 w 1020"/>
                  <a:gd name="T15" fmla="*/ 482 h 4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0" h="482">
                    <a:moveTo>
                      <a:pt x="0" y="0"/>
                    </a:moveTo>
                    <a:lnTo>
                      <a:pt x="1020" y="0"/>
                    </a:lnTo>
                    <a:lnTo>
                      <a:pt x="1020" y="482"/>
                    </a:lnTo>
                    <a:lnTo>
                      <a:pt x="0" y="4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Line 58"/>
              <p:cNvSpPr>
                <a:spLocks noChangeShapeType="1"/>
              </p:cNvSpPr>
              <p:nvPr/>
            </p:nvSpPr>
            <p:spPr bwMode="auto">
              <a:xfrm>
                <a:off x="2086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Line 59"/>
              <p:cNvSpPr>
                <a:spLocks noChangeShapeType="1"/>
              </p:cNvSpPr>
              <p:nvPr/>
            </p:nvSpPr>
            <p:spPr bwMode="auto">
              <a:xfrm>
                <a:off x="2200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Line 60"/>
              <p:cNvSpPr>
                <a:spLocks noChangeShapeType="1"/>
              </p:cNvSpPr>
              <p:nvPr/>
            </p:nvSpPr>
            <p:spPr bwMode="auto">
              <a:xfrm>
                <a:off x="2312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Line 61"/>
              <p:cNvSpPr>
                <a:spLocks noChangeShapeType="1"/>
              </p:cNvSpPr>
              <p:nvPr/>
            </p:nvSpPr>
            <p:spPr bwMode="auto">
              <a:xfrm>
                <a:off x="1973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3" name="Line 69"/>
            <p:cNvSpPr>
              <a:spLocks noChangeShapeType="1"/>
            </p:cNvSpPr>
            <p:nvPr/>
          </p:nvSpPr>
          <p:spPr bwMode="auto">
            <a:xfrm>
              <a:off x="1202" y="2071"/>
              <a:ext cx="362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4" name="Group 70"/>
            <p:cNvGrpSpPr>
              <a:grpSpLocks/>
            </p:cNvGrpSpPr>
            <p:nvPr/>
          </p:nvGrpSpPr>
          <p:grpSpPr bwMode="auto">
            <a:xfrm>
              <a:off x="1519" y="2296"/>
              <a:ext cx="368" cy="216"/>
              <a:chOff x="1604" y="1735"/>
              <a:chExt cx="822" cy="482"/>
            </a:xfrm>
          </p:grpSpPr>
          <p:sp>
            <p:nvSpPr>
              <p:cNvPr id="45" name="Freeform 71"/>
              <p:cNvSpPr>
                <a:spLocks/>
              </p:cNvSpPr>
              <p:nvPr/>
            </p:nvSpPr>
            <p:spPr bwMode="auto">
              <a:xfrm>
                <a:off x="1604" y="1735"/>
                <a:ext cx="822" cy="482"/>
              </a:xfrm>
              <a:custGeom>
                <a:avLst/>
                <a:gdLst>
                  <a:gd name="T0" fmla="*/ 0 w 1020"/>
                  <a:gd name="T1" fmla="*/ 0 h 482"/>
                  <a:gd name="T2" fmla="*/ 1020 w 1020"/>
                  <a:gd name="T3" fmla="*/ 0 h 482"/>
                  <a:gd name="T4" fmla="*/ 1020 w 1020"/>
                  <a:gd name="T5" fmla="*/ 482 h 482"/>
                  <a:gd name="T6" fmla="*/ 0 w 1020"/>
                  <a:gd name="T7" fmla="*/ 482 h 4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0"/>
                  <a:gd name="T13" fmla="*/ 0 h 482"/>
                  <a:gd name="T14" fmla="*/ 1020 w 1020"/>
                  <a:gd name="T15" fmla="*/ 482 h 4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0" h="482">
                    <a:moveTo>
                      <a:pt x="0" y="0"/>
                    </a:moveTo>
                    <a:lnTo>
                      <a:pt x="1020" y="0"/>
                    </a:lnTo>
                    <a:lnTo>
                      <a:pt x="1020" y="482"/>
                    </a:lnTo>
                    <a:lnTo>
                      <a:pt x="0" y="4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Line 72"/>
              <p:cNvSpPr>
                <a:spLocks noChangeShapeType="1"/>
              </p:cNvSpPr>
              <p:nvPr/>
            </p:nvSpPr>
            <p:spPr bwMode="auto">
              <a:xfrm>
                <a:off x="2086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Line 73"/>
              <p:cNvSpPr>
                <a:spLocks noChangeShapeType="1"/>
              </p:cNvSpPr>
              <p:nvPr/>
            </p:nvSpPr>
            <p:spPr bwMode="auto">
              <a:xfrm>
                <a:off x="2200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Line 74"/>
              <p:cNvSpPr>
                <a:spLocks noChangeShapeType="1"/>
              </p:cNvSpPr>
              <p:nvPr/>
            </p:nvSpPr>
            <p:spPr bwMode="auto">
              <a:xfrm>
                <a:off x="2312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Line 75"/>
              <p:cNvSpPr>
                <a:spLocks noChangeShapeType="1"/>
              </p:cNvSpPr>
              <p:nvPr/>
            </p:nvSpPr>
            <p:spPr bwMode="auto">
              <a:xfrm>
                <a:off x="1973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5" name="AutoShape 76"/>
            <p:cNvSpPr>
              <a:spLocks noChangeArrowheads="1"/>
            </p:cNvSpPr>
            <p:nvPr/>
          </p:nvSpPr>
          <p:spPr bwMode="auto">
            <a:xfrm>
              <a:off x="385" y="2387"/>
              <a:ext cx="952" cy="18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Line 77"/>
            <p:cNvSpPr>
              <a:spLocks noChangeShapeType="1"/>
            </p:cNvSpPr>
            <p:nvPr/>
          </p:nvSpPr>
          <p:spPr bwMode="auto">
            <a:xfrm>
              <a:off x="1906" y="1260"/>
              <a:ext cx="4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Line 78"/>
            <p:cNvSpPr>
              <a:spLocks noChangeShapeType="1"/>
            </p:cNvSpPr>
            <p:nvPr/>
          </p:nvSpPr>
          <p:spPr bwMode="auto">
            <a:xfrm>
              <a:off x="1906" y="1600"/>
              <a:ext cx="475" cy="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Line 79"/>
            <p:cNvSpPr>
              <a:spLocks noChangeShapeType="1"/>
            </p:cNvSpPr>
            <p:nvPr/>
          </p:nvSpPr>
          <p:spPr bwMode="auto">
            <a:xfrm flipV="1">
              <a:off x="1882" y="1797"/>
              <a:ext cx="499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Line 80"/>
            <p:cNvSpPr>
              <a:spLocks noChangeShapeType="1"/>
            </p:cNvSpPr>
            <p:nvPr/>
          </p:nvSpPr>
          <p:spPr bwMode="auto">
            <a:xfrm flipV="1">
              <a:off x="1882" y="1888"/>
              <a:ext cx="499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Rectangle 85"/>
            <p:cNvSpPr>
              <a:spLocks noChangeArrowheads="1"/>
            </p:cNvSpPr>
            <p:nvPr/>
          </p:nvSpPr>
          <p:spPr bwMode="auto">
            <a:xfrm>
              <a:off x="340" y="2387"/>
              <a:ext cx="104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algn="ctr"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>
                  <a:solidFill>
                    <a:srgbClr val="000000"/>
                  </a:solidFill>
                </a:rPr>
                <a:t>Switch Route Table</a:t>
              </a:r>
            </a:p>
          </p:txBody>
        </p:sp>
        <p:sp>
          <p:nvSpPr>
            <p:cNvPr id="31" name="Rectangle 86"/>
            <p:cNvSpPr>
              <a:spLocks noChangeArrowheads="1"/>
            </p:cNvSpPr>
            <p:nvPr/>
          </p:nvSpPr>
          <p:spPr bwMode="auto">
            <a:xfrm>
              <a:off x="275" y="890"/>
              <a:ext cx="109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algn="r"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 dirty="0">
                  <a:solidFill>
                    <a:srgbClr val="000000"/>
                  </a:solidFill>
                </a:rPr>
                <a:t>Warteschlangen </a:t>
              </a:r>
              <a:r>
                <a:rPr lang="de-DE" sz="1400" kern="0" dirty="0">
                  <a:solidFill>
                    <a:srgbClr val="000000"/>
                  </a:solidFill>
                </a:rPr>
                <a:t>(</a:t>
              </a:r>
              <a:r>
                <a:rPr lang="de-DE" sz="1400" kern="0" dirty="0" err="1">
                  <a:solidFill>
                    <a:srgbClr val="000000"/>
                  </a:solidFill>
                </a:rPr>
                <a:t>Priority</a:t>
              </a:r>
              <a:r>
                <a:rPr lang="de-DE" sz="1400" kern="0" dirty="0">
                  <a:solidFill>
                    <a:srgbClr val="000000"/>
                  </a:solidFill>
                </a:rPr>
                <a:t> Queues)</a:t>
              </a:r>
            </a:p>
          </p:txBody>
        </p:sp>
        <p:sp>
          <p:nvSpPr>
            <p:cNvPr id="32" name="AutoShape 94"/>
            <p:cNvSpPr>
              <a:spLocks noChangeArrowheads="1"/>
            </p:cNvSpPr>
            <p:nvPr/>
          </p:nvSpPr>
          <p:spPr bwMode="auto">
            <a:xfrm rot="4788943">
              <a:off x="543" y="1640"/>
              <a:ext cx="319" cy="181"/>
            </a:xfrm>
            <a:custGeom>
              <a:avLst/>
              <a:gdLst>
                <a:gd name="T0" fmla="*/ 234 w 21600"/>
                <a:gd name="T1" fmla="*/ 0 h 21600"/>
                <a:gd name="T2" fmla="*/ 234 w 21600"/>
                <a:gd name="T3" fmla="*/ 102 h 21600"/>
                <a:gd name="T4" fmla="*/ 39 w 21600"/>
                <a:gd name="T5" fmla="*/ 181 h 21600"/>
                <a:gd name="T6" fmla="*/ 319 w 21600"/>
                <a:gd name="T7" fmla="*/ 5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9 w 21600"/>
                <a:gd name="T13" fmla="*/ 3461 h 21600"/>
                <a:gd name="T14" fmla="*/ 19162 w 21600"/>
                <a:gd name="T15" fmla="*/ 85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819" y="0"/>
                  </a:lnTo>
                  <a:lnTo>
                    <a:pt x="15819" y="3517"/>
                  </a:lnTo>
                  <a:lnTo>
                    <a:pt x="12427" y="3517"/>
                  </a:lnTo>
                  <a:cubicBezTo>
                    <a:pt x="5564" y="3517"/>
                    <a:pt x="0" y="7386"/>
                    <a:pt x="0" y="12158"/>
                  </a:cubicBezTo>
                  <a:lnTo>
                    <a:pt x="0" y="21600"/>
                  </a:lnTo>
                  <a:lnTo>
                    <a:pt x="5237" y="21600"/>
                  </a:lnTo>
                  <a:lnTo>
                    <a:pt x="5237" y="12158"/>
                  </a:lnTo>
                  <a:cubicBezTo>
                    <a:pt x="5237" y="10216"/>
                    <a:pt x="8456" y="8641"/>
                    <a:pt x="12427" y="8641"/>
                  </a:cubicBezTo>
                  <a:lnTo>
                    <a:pt x="15819" y="8641"/>
                  </a:lnTo>
                  <a:lnTo>
                    <a:pt x="15819" y="1215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AutoShape 95"/>
            <p:cNvSpPr>
              <a:spLocks noChangeArrowheads="1"/>
            </p:cNvSpPr>
            <p:nvPr/>
          </p:nvSpPr>
          <p:spPr bwMode="auto">
            <a:xfrm rot="8641095" flipH="1" flipV="1">
              <a:off x="884" y="1526"/>
              <a:ext cx="319" cy="181"/>
            </a:xfrm>
            <a:custGeom>
              <a:avLst/>
              <a:gdLst>
                <a:gd name="T0" fmla="*/ 234 w 21600"/>
                <a:gd name="T1" fmla="*/ 0 h 21600"/>
                <a:gd name="T2" fmla="*/ 234 w 21600"/>
                <a:gd name="T3" fmla="*/ 102 h 21600"/>
                <a:gd name="T4" fmla="*/ 39 w 21600"/>
                <a:gd name="T5" fmla="*/ 181 h 21600"/>
                <a:gd name="T6" fmla="*/ 319 w 21600"/>
                <a:gd name="T7" fmla="*/ 5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9 w 21600"/>
                <a:gd name="T13" fmla="*/ 3461 h 21600"/>
                <a:gd name="T14" fmla="*/ 19162 w 21600"/>
                <a:gd name="T15" fmla="*/ 85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819" y="0"/>
                  </a:lnTo>
                  <a:lnTo>
                    <a:pt x="15819" y="3517"/>
                  </a:lnTo>
                  <a:lnTo>
                    <a:pt x="12427" y="3517"/>
                  </a:lnTo>
                  <a:cubicBezTo>
                    <a:pt x="5564" y="3517"/>
                    <a:pt x="0" y="7386"/>
                    <a:pt x="0" y="12158"/>
                  </a:cubicBezTo>
                  <a:lnTo>
                    <a:pt x="0" y="21600"/>
                  </a:lnTo>
                  <a:lnTo>
                    <a:pt x="5237" y="21600"/>
                  </a:lnTo>
                  <a:lnTo>
                    <a:pt x="5237" y="12158"/>
                  </a:lnTo>
                  <a:cubicBezTo>
                    <a:pt x="5237" y="10216"/>
                    <a:pt x="8456" y="8641"/>
                    <a:pt x="12427" y="8641"/>
                  </a:cubicBezTo>
                  <a:lnTo>
                    <a:pt x="15819" y="8641"/>
                  </a:lnTo>
                  <a:lnTo>
                    <a:pt x="15819" y="1215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val 151"/>
            <p:cNvSpPr>
              <a:spLocks noChangeArrowheads="1"/>
            </p:cNvSpPr>
            <p:nvPr/>
          </p:nvSpPr>
          <p:spPr bwMode="auto">
            <a:xfrm>
              <a:off x="504" y="1707"/>
              <a:ext cx="136" cy="1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6B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Rectangle 152"/>
            <p:cNvSpPr>
              <a:spLocks noChangeArrowheads="1"/>
            </p:cNvSpPr>
            <p:nvPr/>
          </p:nvSpPr>
          <p:spPr bwMode="auto">
            <a:xfrm>
              <a:off x="476" y="1662"/>
              <a:ext cx="18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6" name="Oval 153"/>
            <p:cNvSpPr>
              <a:spLocks noChangeArrowheads="1"/>
            </p:cNvSpPr>
            <p:nvPr/>
          </p:nvSpPr>
          <p:spPr bwMode="auto">
            <a:xfrm>
              <a:off x="958" y="1979"/>
              <a:ext cx="136" cy="1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6B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Rectangle 154"/>
            <p:cNvSpPr>
              <a:spLocks noChangeArrowheads="1"/>
            </p:cNvSpPr>
            <p:nvPr/>
          </p:nvSpPr>
          <p:spPr bwMode="auto">
            <a:xfrm>
              <a:off x="930" y="1934"/>
              <a:ext cx="18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Oval 155"/>
            <p:cNvSpPr>
              <a:spLocks noChangeArrowheads="1"/>
            </p:cNvSpPr>
            <p:nvPr/>
          </p:nvSpPr>
          <p:spPr bwMode="auto">
            <a:xfrm>
              <a:off x="1094" y="1662"/>
              <a:ext cx="136" cy="1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6B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Rectangle 156"/>
            <p:cNvSpPr>
              <a:spLocks noChangeArrowheads="1"/>
            </p:cNvSpPr>
            <p:nvPr/>
          </p:nvSpPr>
          <p:spPr bwMode="auto">
            <a:xfrm>
              <a:off x="1065" y="1616"/>
              <a:ext cx="18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Rectangle 312"/>
            <p:cNvSpPr>
              <a:spLocks noChangeArrowheads="1"/>
            </p:cNvSpPr>
            <p:nvPr/>
          </p:nvSpPr>
          <p:spPr bwMode="auto">
            <a:xfrm>
              <a:off x="1428" y="890"/>
              <a:ext cx="81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i="1" kern="0">
                  <a:solidFill>
                    <a:srgbClr val="006BB2"/>
                  </a:solidFill>
                </a:rPr>
                <a:t>Senator</a:t>
              </a:r>
            </a:p>
          </p:txBody>
        </p:sp>
        <p:sp>
          <p:nvSpPr>
            <p:cNvPr id="41" name="Rectangle 313"/>
            <p:cNvSpPr>
              <a:spLocks noChangeArrowheads="1"/>
            </p:cNvSpPr>
            <p:nvPr/>
          </p:nvSpPr>
          <p:spPr bwMode="auto">
            <a:xfrm>
              <a:off x="1383" y="1298"/>
              <a:ext cx="81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i="1" kern="0">
                  <a:solidFill>
                    <a:srgbClr val="006BB2"/>
                  </a:solidFill>
                </a:rPr>
                <a:t>Business</a:t>
              </a:r>
            </a:p>
          </p:txBody>
        </p:sp>
        <p:sp>
          <p:nvSpPr>
            <p:cNvPr id="42" name="Rectangle 314"/>
            <p:cNvSpPr>
              <a:spLocks noChangeArrowheads="1"/>
            </p:cNvSpPr>
            <p:nvPr/>
          </p:nvSpPr>
          <p:spPr bwMode="auto">
            <a:xfrm>
              <a:off x="1383" y="1706"/>
              <a:ext cx="81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i="1" kern="0">
                  <a:solidFill>
                    <a:srgbClr val="006BB2"/>
                  </a:solidFill>
                </a:rPr>
                <a:t>Economy</a:t>
              </a:r>
            </a:p>
          </p:txBody>
        </p:sp>
        <p:sp>
          <p:nvSpPr>
            <p:cNvPr id="43" name="Rectangle 315"/>
            <p:cNvSpPr>
              <a:spLocks noChangeArrowheads="1"/>
            </p:cNvSpPr>
            <p:nvPr/>
          </p:nvSpPr>
          <p:spPr bwMode="auto">
            <a:xfrm>
              <a:off x="1292" y="2115"/>
              <a:ext cx="113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i="1" kern="0">
                  <a:solidFill>
                    <a:srgbClr val="006BB2"/>
                  </a:solidFill>
                </a:rPr>
                <a:t>Last Minute</a:t>
              </a:r>
            </a:p>
          </p:txBody>
        </p:sp>
        <p:sp>
          <p:nvSpPr>
            <p:cNvPr id="44" name="Rectangle 243"/>
            <p:cNvSpPr>
              <a:spLocks noChangeArrowheads="1"/>
            </p:cNvSpPr>
            <p:nvPr/>
          </p:nvSpPr>
          <p:spPr bwMode="auto">
            <a:xfrm>
              <a:off x="2200" y="1389"/>
              <a:ext cx="45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i="1" kern="0" dirty="0">
                  <a:solidFill>
                    <a:srgbClr val="006BB2"/>
                  </a:solidFill>
                </a:rPr>
                <a:t>Port</a:t>
              </a:r>
            </a:p>
          </p:txBody>
        </p:sp>
      </p:grpSp>
      <p:grpSp>
        <p:nvGrpSpPr>
          <p:cNvPr id="65" name="Group 381"/>
          <p:cNvGrpSpPr>
            <a:grpSpLocks/>
          </p:cNvGrpSpPr>
          <p:nvPr/>
        </p:nvGrpSpPr>
        <p:grpSpPr bwMode="auto">
          <a:xfrm>
            <a:off x="4890315" y="1970590"/>
            <a:ext cx="4248150" cy="1968500"/>
            <a:chOff x="2789" y="1162"/>
            <a:chExt cx="2676" cy="1240"/>
          </a:xfrm>
        </p:grpSpPr>
        <p:sp>
          <p:nvSpPr>
            <p:cNvPr id="66" name="Freeform 319"/>
            <p:cNvSpPr>
              <a:spLocks/>
            </p:cNvSpPr>
            <p:nvPr/>
          </p:nvSpPr>
          <p:spPr bwMode="auto">
            <a:xfrm>
              <a:off x="3062" y="1298"/>
              <a:ext cx="1723" cy="1104"/>
            </a:xfrm>
            <a:custGeom>
              <a:avLst/>
              <a:gdLst>
                <a:gd name="T0" fmla="*/ 0 w 1723"/>
                <a:gd name="T1" fmla="*/ 1225 h 1240"/>
                <a:gd name="T2" fmla="*/ 635 w 1723"/>
                <a:gd name="T3" fmla="*/ 1225 h 1240"/>
                <a:gd name="T4" fmla="*/ 907 w 1723"/>
                <a:gd name="T5" fmla="*/ 1134 h 1240"/>
                <a:gd name="T6" fmla="*/ 1134 w 1723"/>
                <a:gd name="T7" fmla="*/ 817 h 1240"/>
                <a:gd name="T8" fmla="*/ 1270 w 1723"/>
                <a:gd name="T9" fmla="*/ 635 h 1240"/>
                <a:gd name="T10" fmla="*/ 1451 w 1723"/>
                <a:gd name="T11" fmla="*/ 363 h 1240"/>
                <a:gd name="T12" fmla="*/ 1587 w 1723"/>
                <a:gd name="T13" fmla="*/ 182 h 1240"/>
                <a:gd name="T14" fmla="*/ 1723 w 1723"/>
                <a:gd name="T15" fmla="*/ 0 h 1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3"/>
                <a:gd name="T25" fmla="*/ 0 h 1240"/>
                <a:gd name="T26" fmla="*/ 1723 w 1723"/>
                <a:gd name="T27" fmla="*/ 1240 h 1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3" h="1240">
                  <a:moveTo>
                    <a:pt x="0" y="1225"/>
                  </a:moveTo>
                  <a:cubicBezTo>
                    <a:pt x="242" y="1232"/>
                    <a:pt x="484" y="1240"/>
                    <a:pt x="635" y="1225"/>
                  </a:cubicBezTo>
                  <a:cubicBezTo>
                    <a:pt x="786" y="1210"/>
                    <a:pt x="824" y="1202"/>
                    <a:pt x="907" y="1134"/>
                  </a:cubicBezTo>
                  <a:cubicBezTo>
                    <a:pt x="990" y="1066"/>
                    <a:pt x="1074" y="900"/>
                    <a:pt x="1134" y="817"/>
                  </a:cubicBezTo>
                  <a:cubicBezTo>
                    <a:pt x="1194" y="734"/>
                    <a:pt x="1217" y="711"/>
                    <a:pt x="1270" y="635"/>
                  </a:cubicBezTo>
                  <a:cubicBezTo>
                    <a:pt x="1323" y="559"/>
                    <a:pt x="1398" y="438"/>
                    <a:pt x="1451" y="363"/>
                  </a:cubicBezTo>
                  <a:cubicBezTo>
                    <a:pt x="1504" y="288"/>
                    <a:pt x="1542" y="242"/>
                    <a:pt x="1587" y="182"/>
                  </a:cubicBezTo>
                  <a:cubicBezTo>
                    <a:pt x="1632" y="122"/>
                    <a:pt x="1677" y="61"/>
                    <a:pt x="1723" y="0"/>
                  </a:cubicBezTo>
                </a:path>
              </a:pathLst>
            </a:custGeom>
            <a:noFill/>
            <a:ln w="762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Line 321"/>
            <p:cNvSpPr>
              <a:spLocks noChangeShapeType="1"/>
            </p:cNvSpPr>
            <p:nvPr/>
          </p:nvSpPr>
          <p:spPr bwMode="auto">
            <a:xfrm>
              <a:off x="3062" y="1843"/>
              <a:ext cx="1315" cy="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Line 322"/>
            <p:cNvSpPr>
              <a:spLocks noChangeShapeType="1"/>
            </p:cNvSpPr>
            <p:nvPr/>
          </p:nvSpPr>
          <p:spPr bwMode="auto">
            <a:xfrm>
              <a:off x="3062" y="1570"/>
              <a:ext cx="1496" cy="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Line 323"/>
            <p:cNvSpPr>
              <a:spLocks noChangeShapeType="1"/>
            </p:cNvSpPr>
            <p:nvPr/>
          </p:nvSpPr>
          <p:spPr bwMode="auto">
            <a:xfrm>
              <a:off x="3062" y="2115"/>
              <a:ext cx="1088" cy="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Rectangle 324"/>
            <p:cNvSpPr>
              <a:spLocks noChangeArrowheads="1"/>
            </p:cNvSpPr>
            <p:nvPr/>
          </p:nvSpPr>
          <p:spPr bwMode="auto">
            <a:xfrm>
              <a:off x="4513" y="1162"/>
              <a:ext cx="952" cy="181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Line 325"/>
            <p:cNvSpPr>
              <a:spLocks noChangeShapeType="1"/>
            </p:cNvSpPr>
            <p:nvPr/>
          </p:nvSpPr>
          <p:spPr bwMode="auto">
            <a:xfrm>
              <a:off x="4513" y="1253"/>
              <a:ext cx="95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Line 327"/>
            <p:cNvSpPr>
              <a:spLocks noChangeShapeType="1"/>
            </p:cNvSpPr>
            <p:nvPr/>
          </p:nvSpPr>
          <p:spPr bwMode="auto">
            <a:xfrm>
              <a:off x="4014" y="2024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Line 331"/>
            <p:cNvSpPr>
              <a:spLocks noChangeShapeType="1"/>
            </p:cNvSpPr>
            <p:nvPr/>
          </p:nvSpPr>
          <p:spPr bwMode="auto">
            <a:xfrm>
              <a:off x="4241" y="1752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Line 334"/>
            <p:cNvSpPr>
              <a:spLocks noChangeShapeType="1"/>
            </p:cNvSpPr>
            <p:nvPr/>
          </p:nvSpPr>
          <p:spPr bwMode="auto">
            <a:xfrm>
              <a:off x="4469" y="1480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Rectangle 335"/>
            <p:cNvSpPr>
              <a:spLocks noChangeArrowheads="1"/>
            </p:cNvSpPr>
            <p:nvPr/>
          </p:nvSpPr>
          <p:spPr bwMode="auto">
            <a:xfrm>
              <a:off x="2789" y="2160"/>
              <a:ext cx="81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i="1" kern="0">
                  <a:solidFill>
                    <a:srgbClr val="006BB2"/>
                  </a:solidFill>
                </a:rPr>
                <a:t>Senator</a:t>
              </a:r>
            </a:p>
          </p:txBody>
        </p:sp>
        <p:sp>
          <p:nvSpPr>
            <p:cNvPr id="76" name="Rectangle 336"/>
            <p:cNvSpPr>
              <a:spLocks noChangeArrowheads="1"/>
            </p:cNvSpPr>
            <p:nvPr/>
          </p:nvSpPr>
          <p:spPr bwMode="auto">
            <a:xfrm>
              <a:off x="2789" y="1888"/>
              <a:ext cx="81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i="1" kern="0">
                  <a:solidFill>
                    <a:srgbClr val="006BB2"/>
                  </a:solidFill>
                </a:rPr>
                <a:t>Business</a:t>
              </a:r>
            </a:p>
          </p:txBody>
        </p:sp>
        <p:sp>
          <p:nvSpPr>
            <p:cNvPr id="77" name="Rectangle 337"/>
            <p:cNvSpPr>
              <a:spLocks noChangeArrowheads="1"/>
            </p:cNvSpPr>
            <p:nvPr/>
          </p:nvSpPr>
          <p:spPr bwMode="auto">
            <a:xfrm>
              <a:off x="2789" y="1616"/>
              <a:ext cx="81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i="1" kern="0">
                  <a:solidFill>
                    <a:srgbClr val="006BB2"/>
                  </a:solidFill>
                </a:rPr>
                <a:t>Economy</a:t>
              </a:r>
            </a:p>
          </p:txBody>
        </p:sp>
        <p:sp>
          <p:nvSpPr>
            <p:cNvPr id="78" name="Rectangle 338"/>
            <p:cNvSpPr>
              <a:spLocks noChangeArrowheads="1"/>
            </p:cNvSpPr>
            <p:nvPr/>
          </p:nvSpPr>
          <p:spPr bwMode="auto">
            <a:xfrm>
              <a:off x="2789" y="1344"/>
              <a:ext cx="113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i="1" kern="0">
                  <a:solidFill>
                    <a:srgbClr val="006BB2"/>
                  </a:solidFill>
                </a:rPr>
                <a:t>Last Minute</a:t>
              </a:r>
            </a:p>
          </p:txBody>
        </p:sp>
        <p:sp>
          <p:nvSpPr>
            <p:cNvPr id="79" name="Oval 339"/>
            <p:cNvSpPr>
              <a:spLocks noChangeArrowheads="1"/>
            </p:cNvSpPr>
            <p:nvPr/>
          </p:nvSpPr>
          <p:spPr bwMode="auto">
            <a:xfrm rot="-2846072">
              <a:off x="4100" y="1935"/>
              <a:ext cx="227" cy="12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Oval 340"/>
            <p:cNvSpPr>
              <a:spLocks noChangeArrowheads="1"/>
            </p:cNvSpPr>
            <p:nvPr/>
          </p:nvSpPr>
          <p:spPr bwMode="auto">
            <a:xfrm rot="-3217188">
              <a:off x="4192" y="2045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Oval 341"/>
            <p:cNvSpPr>
              <a:spLocks noChangeArrowheads="1"/>
            </p:cNvSpPr>
            <p:nvPr/>
          </p:nvSpPr>
          <p:spPr bwMode="auto">
            <a:xfrm rot="-3217188">
              <a:off x="4268" y="1941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2" name="Group 343"/>
            <p:cNvGrpSpPr>
              <a:grpSpLocks/>
            </p:cNvGrpSpPr>
            <p:nvPr/>
          </p:nvGrpSpPr>
          <p:grpSpPr bwMode="auto">
            <a:xfrm>
              <a:off x="3878" y="1435"/>
              <a:ext cx="227" cy="136"/>
              <a:chOff x="4513" y="2251"/>
              <a:chExt cx="726" cy="453"/>
            </a:xfrm>
          </p:grpSpPr>
          <p:sp>
            <p:nvSpPr>
              <p:cNvPr id="112" name="Oval 344"/>
              <p:cNvSpPr>
                <a:spLocks noChangeArrowheads="1"/>
              </p:cNvSpPr>
              <p:nvPr/>
            </p:nvSpPr>
            <p:spPr bwMode="auto">
              <a:xfrm rot="371115">
                <a:off x="4513" y="2251"/>
                <a:ext cx="726" cy="40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Oval 345"/>
              <p:cNvSpPr>
                <a:spLocks noChangeArrowheads="1"/>
              </p:cNvSpPr>
              <p:nvPr/>
            </p:nvSpPr>
            <p:spPr bwMode="auto">
              <a:xfrm>
                <a:off x="4603" y="2524"/>
                <a:ext cx="182" cy="180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Oval 346"/>
              <p:cNvSpPr>
                <a:spLocks noChangeArrowheads="1"/>
              </p:cNvSpPr>
              <p:nvPr/>
            </p:nvSpPr>
            <p:spPr bwMode="auto">
              <a:xfrm>
                <a:off x="5012" y="2524"/>
                <a:ext cx="182" cy="180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3" name="Oval 348"/>
            <p:cNvSpPr>
              <a:spLocks noChangeArrowheads="1"/>
            </p:cNvSpPr>
            <p:nvPr/>
          </p:nvSpPr>
          <p:spPr bwMode="auto">
            <a:xfrm rot="371115">
              <a:off x="3968" y="1707"/>
              <a:ext cx="227" cy="12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Oval 349"/>
            <p:cNvSpPr>
              <a:spLocks noChangeArrowheads="1"/>
            </p:cNvSpPr>
            <p:nvPr/>
          </p:nvSpPr>
          <p:spPr bwMode="auto">
            <a:xfrm>
              <a:off x="3996" y="1789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Oval 350"/>
            <p:cNvSpPr>
              <a:spLocks noChangeArrowheads="1"/>
            </p:cNvSpPr>
            <p:nvPr/>
          </p:nvSpPr>
          <p:spPr bwMode="auto">
            <a:xfrm>
              <a:off x="4124" y="1789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Oval 352"/>
            <p:cNvSpPr>
              <a:spLocks noChangeArrowheads="1"/>
            </p:cNvSpPr>
            <p:nvPr/>
          </p:nvSpPr>
          <p:spPr bwMode="auto">
            <a:xfrm rot="371115">
              <a:off x="3696" y="1979"/>
              <a:ext cx="227" cy="12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Oval 353"/>
            <p:cNvSpPr>
              <a:spLocks noChangeArrowheads="1"/>
            </p:cNvSpPr>
            <p:nvPr/>
          </p:nvSpPr>
          <p:spPr bwMode="auto">
            <a:xfrm>
              <a:off x="3724" y="2061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Oval 354"/>
            <p:cNvSpPr>
              <a:spLocks noChangeArrowheads="1"/>
            </p:cNvSpPr>
            <p:nvPr/>
          </p:nvSpPr>
          <p:spPr bwMode="auto">
            <a:xfrm>
              <a:off x="3852" y="2061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9" name="Group 355"/>
            <p:cNvGrpSpPr>
              <a:grpSpLocks/>
            </p:cNvGrpSpPr>
            <p:nvPr/>
          </p:nvGrpSpPr>
          <p:grpSpPr bwMode="auto">
            <a:xfrm>
              <a:off x="4150" y="1435"/>
              <a:ext cx="227" cy="136"/>
              <a:chOff x="4513" y="2251"/>
              <a:chExt cx="726" cy="453"/>
            </a:xfrm>
          </p:grpSpPr>
          <p:sp>
            <p:nvSpPr>
              <p:cNvPr id="109" name="Oval 356"/>
              <p:cNvSpPr>
                <a:spLocks noChangeArrowheads="1"/>
              </p:cNvSpPr>
              <p:nvPr/>
            </p:nvSpPr>
            <p:spPr bwMode="auto">
              <a:xfrm rot="371115">
                <a:off x="4513" y="2251"/>
                <a:ext cx="726" cy="40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Oval 357"/>
              <p:cNvSpPr>
                <a:spLocks noChangeArrowheads="1"/>
              </p:cNvSpPr>
              <p:nvPr/>
            </p:nvSpPr>
            <p:spPr bwMode="auto">
              <a:xfrm>
                <a:off x="4603" y="2524"/>
                <a:ext cx="182" cy="180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Oval 358"/>
              <p:cNvSpPr>
                <a:spLocks noChangeArrowheads="1"/>
              </p:cNvSpPr>
              <p:nvPr/>
            </p:nvSpPr>
            <p:spPr bwMode="auto">
              <a:xfrm>
                <a:off x="5012" y="2524"/>
                <a:ext cx="182" cy="180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90" name="Oval 360"/>
            <p:cNvSpPr>
              <a:spLocks noChangeArrowheads="1"/>
            </p:cNvSpPr>
            <p:nvPr/>
          </p:nvSpPr>
          <p:spPr bwMode="auto">
            <a:xfrm rot="371115">
              <a:off x="3696" y="1707"/>
              <a:ext cx="227" cy="12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Oval 361"/>
            <p:cNvSpPr>
              <a:spLocks noChangeArrowheads="1"/>
            </p:cNvSpPr>
            <p:nvPr/>
          </p:nvSpPr>
          <p:spPr bwMode="auto">
            <a:xfrm>
              <a:off x="3724" y="1789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Oval 362"/>
            <p:cNvSpPr>
              <a:spLocks noChangeArrowheads="1"/>
            </p:cNvSpPr>
            <p:nvPr/>
          </p:nvSpPr>
          <p:spPr bwMode="auto">
            <a:xfrm>
              <a:off x="3852" y="1789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Oval 364"/>
            <p:cNvSpPr>
              <a:spLocks noChangeArrowheads="1"/>
            </p:cNvSpPr>
            <p:nvPr/>
          </p:nvSpPr>
          <p:spPr bwMode="auto">
            <a:xfrm rot="371115">
              <a:off x="4785" y="1208"/>
              <a:ext cx="227" cy="12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Oval 365"/>
            <p:cNvSpPr>
              <a:spLocks noChangeArrowheads="1"/>
            </p:cNvSpPr>
            <p:nvPr/>
          </p:nvSpPr>
          <p:spPr bwMode="auto">
            <a:xfrm>
              <a:off x="4813" y="1290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Oval 366"/>
            <p:cNvSpPr>
              <a:spLocks noChangeArrowheads="1"/>
            </p:cNvSpPr>
            <p:nvPr/>
          </p:nvSpPr>
          <p:spPr bwMode="auto">
            <a:xfrm>
              <a:off x="4941" y="1290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Oval 368"/>
            <p:cNvSpPr>
              <a:spLocks noChangeArrowheads="1"/>
            </p:cNvSpPr>
            <p:nvPr/>
          </p:nvSpPr>
          <p:spPr bwMode="auto">
            <a:xfrm rot="371115">
              <a:off x="5102" y="1208"/>
              <a:ext cx="227" cy="12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Oval 369"/>
            <p:cNvSpPr>
              <a:spLocks noChangeArrowheads="1"/>
            </p:cNvSpPr>
            <p:nvPr/>
          </p:nvSpPr>
          <p:spPr bwMode="auto">
            <a:xfrm>
              <a:off x="5130" y="1290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Oval 370"/>
            <p:cNvSpPr>
              <a:spLocks noChangeArrowheads="1"/>
            </p:cNvSpPr>
            <p:nvPr/>
          </p:nvSpPr>
          <p:spPr bwMode="auto">
            <a:xfrm>
              <a:off x="5258" y="1290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Oval 371"/>
            <p:cNvSpPr>
              <a:spLocks noChangeArrowheads="1"/>
            </p:cNvSpPr>
            <p:nvPr/>
          </p:nvSpPr>
          <p:spPr bwMode="auto">
            <a:xfrm rot="-2846072">
              <a:off x="4326" y="1623"/>
              <a:ext cx="227" cy="122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Oval 372"/>
            <p:cNvSpPr>
              <a:spLocks noChangeArrowheads="1"/>
            </p:cNvSpPr>
            <p:nvPr/>
          </p:nvSpPr>
          <p:spPr bwMode="auto">
            <a:xfrm rot="-3217188">
              <a:off x="4418" y="1733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Oval 373"/>
            <p:cNvSpPr>
              <a:spLocks noChangeArrowheads="1"/>
            </p:cNvSpPr>
            <p:nvPr/>
          </p:nvSpPr>
          <p:spPr bwMode="auto">
            <a:xfrm rot="-3217188">
              <a:off x="4494" y="1629"/>
              <a:ext cx="57" cy="5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2" name="Group 374"/>
            <p:cNvGrpSpPr>
              <a:grpSpLocks/>
            </p:cNvGrpSpPr>
            <p:nvPr/>
          </p:nvGrpSpPr>
          <p:grpSpPr bwMode="auto">
            <a:xfrm>
              <a:off x="3605" y="1435"/>
              <a:ext cx="227" cy="136"/>
              <a:chOff x="4513" y="2251"/>
              <a:chExt cx="726" cy="453"/>
            </a:xfrm>
          </p:grpSpPr>
          <p:sp>
            <p:nvSpPr>
              <p:cNvPr id="106" name="Oval 375"/>
              <p:cNvSpPr>
                <a:spLocks noChangeArrowheads="1"/>
              </p:cNvSpPr>
              <p:nvPr/>
            </p:nvSpPr>
            <p:spPr bwMode="auto">
              <a:xfrm rot="371115">
                <a:off x="4513" y="2251"/>
                <a:ext cx="726" cy="40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Oval 376"/>
              <p:cNvSpPr>
                <a:spLocks noChangeArrowheads="1"/>
              </p:cNvSpPr>
              <p:nvPr/>
            </p:nvSpPr>
            <p:spPr bwMode="auto">
              <a:xfrm>
                <a:off x="4603" y="2524"/>
                <a:ext cx="182" cy="180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Oval 377"/>
              <p:cNvSpPr>
                <a:spLocks noChangeArrowheads="1"/>
              </p:cNvSpPr>
              <p:nvPr/>
            </p:nvSpPr>
            <p:spPr bwMode="auto">
              <a:xfrm>
                <a:off x="5012" y="2524"/>
                <a:ext cx="182" cy="180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3" name="AutoShape 326"/>
            <p:cNvSpPr>
              <a:spLocks noChangeArrowheads="1"/>
            </p:cNvSpPr>
            <p:nvPr/>
          </p:nvSpPr>
          <p:spPr bwMode="auto">
            <a:xfrm rot="10800000">
              <a:off x="3968" y="1933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AutoShape 330"/>
            <p:cNvSpPr>
              <a:spLocks noChangeArrowheads="1"/>
            </p:cNvSpPr>
            <p:nvPr/>
          </p:nvSpPr>
          <p:spPr bwMode="auto">
            <a:xfrm rot="10800000">
              <a:off x="4195" y="1661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AutoShape 333"/>
            <p:cNvSpPr>
              <a:spLocks noChangeArrowheads="1"/>
            </p:cNvSpPr>
            <p:nvPr/>
          </p:nvSpPr>
          <p:spPr bwMode="auto">
            <a:xfrm rot="10800000">
              <a:off x="4423" y="1389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5" name="Arc 383"/>
          <p:cNvSpPr>
            <a:spLocks/>
          </p:cNvSpPr>
          <p:nvPr/>
        </p:nvSpPr>
        <p:spPr bwMode="auto">
          <a:xfrm flipH="1">
            <a:off x="3739377" y="2330953"/>
            <a:ext cx="504825" cy="1152525"/>
          </a:xfrm>
          <a:custGeom>
            <a:avLst/>
            <a:gdLst>
              <a:gd name="T0" fmla="*/ 0 w 21600"/>
              <a:gd name="T1" fmla="*/ 0 h 43105"/>
              <a:gd name="T2" fmla="*/ 47281 w 21600"/>
              <a:gd name="T3" fmla="*/ 1152525 h 43105"/>
              <a:gd name="T4" fmla="*/ 0 w 21600"/>
              <a:gd name="T5" fmla="*/ 577533 h 43105"/>
              <a:gd name="T6" fmla="*/ 0 60000 65536"/>
              <a:gd name="T7" fmla="*/ 0 60000 65536"/>
              <a:gd name="T8" fmla="*/ 0 60000 65536"/>
              <a:gd name="T9" fmla="*/ 0 w 21600"/>
              <a:gd name="T10" fmla="*/ 0 h 43105"/>
              <a:gd name="T11" fmla="*/ 21600 w 21600"/>
              <a:gd name="T12" fmla="*/ 43105 h 43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0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745"/>
                  <a:pt x="13119" y="42061"/>
                  <a:pt x="2023" y="43105"/>
                </a:cubicBezTo>
              </a:path>
              <a:path w="21600" h="4310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745"/>
                  <a:pt x="13119" y="42061"/>
                  <a:pt x="2023" y="4310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9933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1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Orchestrierung</a:t>
            </a:r>
            <a:r>
              <a:rPr lang="en-US" dirty="0" smtClean="0"/>
              <a:t> – </a:t>
            </a:r>
            <a:r>
              <a:rPr lang="en-US" dirty="0" err="1" smtClean="0"/>
              <a:t>deterministischer</a:t>
            </a:r>
            <a:r>
              <a:rPr lang="en-US" dirty="0" smtClean="0"/>
              <a:t> Bus 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673079" y="977900"/>
            <a:ext cx="3623319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Zeitmultiplex zwischen Prozessdaten und allen anderen Daten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Bus-Master organisiert die Kommunikation der Prozessdaten zwischen Sendern und Empfängern.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pic>
        <p:nvPicPr>
          <p:cNvPr id="46" name="Picture 6" descr="orchestr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7042" y="1352835"/>
            <a:ext cx="25304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4034342" y="1830673"/>
            <a:ext cx="720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0">
                <a:solidFill>
                  <a:srgbClr val="006BB6"/>
                </a:solidFill>
              </a:rPr>
              <a:t>Bus-Master</a:t>
            </a: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1176842" y="2951448"/>
            <a:ext cx="720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0">
                <a:solidFill>
                  <a:srgbClr val="006BB6"/>
                </a:solidFill>
              </a:rPr>
              <a:t>Slaves</a:t>
            </a:r>
          </a:p>
        </p:txBody>
      </p:sp>
      <p:grpSp>
        <p:nvGrpSpPr>
          <p:cNvPr id="52" name="Gruppieren 51"/>
          <p:cNvGrpSpPr/>
          <p:nvPr/>
        </p:nvGrpSpPr>
        <p:grpSpPr>
          <a:xfrm>
            <a:off x="1181605" y="3454685"/>
            <a:ext cx="7416800" cy="2314575"/>
            <a:chOff x="1181605" y="3454685"/>
            <a:chExt cx="7416800" cy="2314575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5863142" y="4688173"/>
              <a:ext cx="2159000" cy="79216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1254630" y="4688173"/>
              <a:ext cx="4608512" cy="79216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253042" y="5191410"/>
              <a:ext cx="7345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253042" y="4975510"/>
              <a:ext cx="360363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Start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973767" y="4975510"/>
              <a:ext cx="288925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R1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478592" y="5191410"/>
              <a:ext cx="360363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S1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053267" y="4975510"/>
              <a:ext cx="288925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R2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58092" y="5191410"/>
              <a:ext cx="360363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S2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782055" y="4975510"/>
              <a:ext cx="2873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RN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5286880" y="5191410"/>
              <a:ext cx="360362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SN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5861555" y="4975510"/>
              <a:ext cx="360362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End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510842" y="5191410"/>
              <a:ext cx="1368425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Acyclic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278817" y="4975510"/>
              <a:ext cx="2889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>
                  <a:solidFill>
                    <a:sysClr val="windowText" lastClr="000000"/>
                  </a:solidFill>
                </a:rPr>
                <a:t>…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181605" y="4688173"/>
              <a:ext cx="720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>
                  <a:solidFill>
                    <a:srgbClr val="006BB6"/>
                  </a:solidFill>
                </a:rPr>
                <a:t>Master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181605" y="5264435"/>
              <a:ext cx="720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>
                  <a:solidFill>
                    <a:srgbClr val="006BB6"/>
                  </a:solidFill>
                </a:rPr>
                <a:t>Slaves</a:t>
              </a: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8022142" y="4977098"/>
              <a:ext cx="360363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Start</a:t>
              </a: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4062917" y="5553360"/>
              <a:ext cx="720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>
                  <a:solidFill>
                    <a:srgbClr val="006BB6"/>
                  </a:solidFill>
                </a:rPr>
                <a:t>1 Zyklus</a:t>
              </a: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1759455" y="3454685"/>
              <a:ext cx="1008062" cy="2159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deterministic</a:t>
              </a: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2767517" y="3454685"/>
              <a:ext cx="576263" cy="2159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asynch</a:t>
              </a: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759455" y="3454685"/>
              <a:ext cx="1584325" cy="2159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3343780" y="3454685"/>
              <a:ext cx="1008062" cy="2159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</a:rPr>
                <a:t>deterministic</a:t>
              </a: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4351842" y="3454685"/>
              <a:ext cx="576263" cy="2159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err="1">
                  <a:solidFill>
                    <a:sysClr val="windowText" lastClr="000000"/>
                  </a:solidFill>
                </a:rPr>
                <a:t>asynch</a:t>
              </a:r>
              <a:endParaRPr lang="en-US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>
              <a:off x="4928105" y="3454685"/>
              <a:ext cx="1008062" cy="2159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deterministic</a:t>
              </a:r>
            </a:p>
          </p:txBody>
        </p:sp>
        <p:sp>
          <p:nvSpPr>
            <p:cNvPr id="35" name="Rectangle 42"/>
            <p:cNvSpPr>
              <a:spLocks noChangeArrowheads="1"/>
            </p:cNvSpPr>
            <p:nvPr/>
          </p:nvSpPr>
          <p:spPr bwMode="auto">
            <a:xfrm>
              <a:off x="5936167" y="3454685"/>
              <a:ext cx="592820" cy="2159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err="1" smtClean="0">
                  <a:solidFill>
                    <a:sysClr val="windowText" lastClr="000000"/>
                  </a:solidFill>
                </a:rPr>
                <a:t>asynch</a:t>
              </a:r>
              <a:endParaRPr lang="en-US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6527006" y="3454685"/>
              <a:ext cx="993486" cy="2159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</a:rPr>
                <a:t>deterministic</a:t>
              </a:r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7520492" y="3454685"/>
              <a:ext cx="576263" cy="2159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asynch</a:t>
              </a:r>
            </a:p>
          </p:txBody>
        </p:sp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6512430" y="3454685"/>
              <a:ext cx="1584325" cy="2159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>
              <a:off x="4926517" y="5624798"/>
              <a:ext cx="3095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Line 49"/>
            <p:cNvSpPr>
              <a:spLocks noChangeShapeType="1"/>
            </p:cNvSpPr>
            <p:nvPr/>
          </p:nvSpPr>
          <p:spPr bwMode="auto">
            <a:xfrm flipH="1" flipV="1">
              <a:off x="1254630" y="5624798"/>
              <a:ext cx="27352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2765930" y="4400835"/>
              <a:ext cx="2592387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kern="0">
                  <a:solidFill>
                    <a:srgbClr val="006BB6"/>
                  </a:solidFill>
                </a:rPr>
                <a:t>Reguläre Ethernet Frames</a:t>
              </a:r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 flipV="1">
              <a:off x="2334130" y="4545298"/>
              <a:ext cx="576262" cy="358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 flipV="1">
              <a:off x="2694492" y="4616735"/>
              <a:ext cx="358775" cy="503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3126292" y="4616735"/>
              <a:ext cx="2889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>
                  <a:solidFill>
                    <a:sysClr val="windowText" lastClr="000000"/>
                  </a:solidFill>
                </a:rPr>
                <a:t>…</a:t>
              </a:r>
            </a:p>
          </p:txBody>
        </p:sp>
        <p:cxnSp>
          <p:nvCxnSpPr>
            <p:cNvPr id="49" name="Gerade Verbindung 44"/>
            <p:cNvCxnSpPr>
              <a:cxnSpLocks noChangeShapeType="1"/>
            </p:cNvCxnSpPr>
            <p:nvPr/>
          </p:nvCxnSpPr>
          <p:spPr bwMode="auto">
            <a:xfrm flipV="1">
              <a:off x="1254630" y="3670585"/>
              <a:ext cx="504825" cy="1017588"/>
            </a:xfrm>
            <a:prstGeom prst="line">
              <a:avLst/>
            </a:prstGeom>
            <a:noFill/>
            <a:ln w="9525" cap="rnd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50" name="Gerade Verbindung 45"/>
            <p:cNvCxnSpPr>
              <a:cxnSpLocks noChangeShapeType="1"/>
            </p:cNvCxnSpPr>
            <p:nvPr/>
          </p:nvCxnSpPr>
          <p:spPr bwMode="auto">
            <a:xfrm flipH="1" flipV="1">
              <a:off x="3366005" y="3670585"/>
              <a:ext cx="4656137" cy="1017588"/>
            </a:xfrm>
            <a:prstGeom prst="line">
              <a:avLst/>
            </a:prstGeom>
            <a:noFill/>
            <a:ln w="9525" cap="rnd" algn="ctr">
              <a:solidFill>
                <a:srgbClr val="4A7EBB"/>
              </a:solidFill>
              <a:round/>
              <a:headEnd/>
              <a:tailEnd/>
            </a:ln>
          </p:spPr>
        </p:cxn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4938713" y="3456913"/>
              <a:ext cx="1581149" cy="2159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3343781" y="3454685"/>
              <a:ext cx="1594932" cy="2159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Eingebetteter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Prozessdaten als gemeinsames Telegramm im Datenbereich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Standard Ethernet Rahmen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Topologie: Verkettung aller Teilnehmer in einem Busabschnitt, ein Telegramm für alle anstelle einzelner Nachrichten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Austausch der Prozessdaten beim weiterleiten des Ethernet Rahmens (erfordert spezielle Hardware für alle Teilnehmer)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grpSp>
        <p:nvGrpSpPr>
          <p:cNvPr id="9" name="Gruppieren 1"/>
          <p:cNvGrpSpPr>
            <a:grpSpLocks/>
          </p:cNvGrpSpPr>
          <p:nvPr/>
        </p:nvGrpSpPr>
        <p:grpSpPr bwMode="auto">
          <a:xfrm>
            <a:off x="950913" y="1583795"/>
            <a:ext cx="8212137" cy="2573338"/>
            <a:chOff x="619125" y="2060575"/>
            <a:chExt cx="8212138" cy="2573777"/>
          </a:xfrm>
        </p:grpSpPr>
        <p:pic>
          <p:nvPicPr>
            <p:cNvPr id="12" name="Picture 7" descr="mess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125" y="2635250"/>
              <a:ext cx="576263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20712" y="2060575"/>
              <a:ext cx="2592388" cy="36042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err="1">
                  <a:solidFill>
                    <a:srgbClr val="FFFFFF"/>
                  </a:solidFill>
                </a:rPr>
                <a:t>Daten</a:t>
              </a:r>
              <a:endParaRPr lang="en-US" sz="1600" kern="0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213100" y="2060575"/>
              <a:ext cx="865187" cy="360424"/>
            </a:xfrm>
            <a:prstGeom prst="rect">
              <a:avLst/>
            </a:prstGeom>
            <a:solidFill>
              <a:srgbClr val="006B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rgbClr val="FFFFFF"/>
                  </a:solidFill>
                </a:rPr>
                <a:t>Header</a:t>
              </a:r>
            </a:p>
          </p:txBody>
        </p:sp>
        <p:grpSp>
          <p:nvGrpSpPr>
            <p:cNvPr id="15" name="Group 259"/>
            <p:cNvGrpSpPr>
              <a:grpSpLocks/>
            </p:cNvGrpSpPr>
            <p:nvPr/>
          </p:nvGrpSpPr>
          <p:grpSpPr bwMode="auto">
            <a:xfrm>
              <a:off x="4725988" y="2060575"/>
              <a:ext cx="3457575" cy="360363"/>
              <a:chOff x="2970" y="821"/>
              <a:chExt cx="2178" cy="227"/>
            </a:xfrm>
          </p:grpSpPr>
          <p:sp>
            <p:nvSpPr>
              <p:cNvPr id="78" name="Rectangle 10"/>
              <p:cNvSpPr>
                <a:spLocks noChangeArrowheads="1"/>
              </p:cNvSpPr>
              <p:nvPr/>
            </p:nvSpPr>
            <p:spPr bwMode="auto">
              <a:xfrm>
                <a:off x="2970" y="821"/>
                <a:ext cx="1633" cy="227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11"/>
              <p:cNvSpPr>
                <a:spLocks noChangeArrowheads="1"/>
              </p:cNvSpPr>
              <p:nvPr/>
            </p:nvSpPr>
            <p:spPr bwMode="auto">
              <a:xfrm>
                <a:off x="4603" y="821"/>
                <a:ext cx="545" cy="227"/>
              </a:xfrm>
              <a:prstGeom prst="rect">
                <a:avLst/>
              </a:prstGeom>
              <a:solidFill>
                <a:srgbClr val="006B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>
                    <a:solidFill>
                      <a:srgbClr val="FFFFFF"/>
                    </a:solidFill>
                  </a:rPr>
                  <a:t>Header</a:t>
                </a:r>
              </a:p>
            </p:txBody>
          </p:sp>
          <p:sp>
            <p:nvSpPr>
              <p:cNvPr id="80" name="Rectangle 13"/>
              <p:cNvSpPr>
                <a:spLocks noChangeArrowheads="1"/>
              </p:cNvSpPr>
              <p:nvPr/>
            </p:nvSpPr>
            <p:spPr bwMode="auto">
              <a:xfrm>
                <a:off x="3016" y="845"/>
                <a:ext cx="1545" cy="182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err="1">
                    <a:solidFill>
                      <a:srgbClr val="000000"/>
                    </a:solidFill>
                  </a:rPr>
                  <a:t>Eingebetteter</a:t>
                </a:r>
                <a:r>
                  <a:rPr lang="en-US" sz="1600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sz="1600" kern="0" dirty="0" err="1">
                    <a:solidFill>
                      <a:srgbClr val="000000"/>
                    </a:solidFill>
                  </a:rPr>
                  <a:t>Kanal</a:t>
                </a:r>
                <a:endParaRPr lang="en-US" sz="1600" kern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1989137" y="2635348"/>
              <a:ext cx="720725" cy="433462"/>
            </a:xfrm>
            <a:prstGeom prst="cube">
              <a:avLst>
                <a:gd name="adj" fmla="val 25000"/>
              </a:avLst>
            </a:prstGeom>
            <a:solidFill>
              <a:srgbClr val="0050C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2636837" y="2843347"/>
              <a:ext cx="2673350" cy="952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257300" y="2852873"/>
              <a:ext cx="73025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636837" y="2995773"/>
              <a:ext cx="35877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2636837" y="2708385"/>
              <a:ext cx="35877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5300663" y="2635348"/>
              <a:ext cx="720725" cy="433462"/>
            </a:xfrm>
            <a:prstGeom prst="cube">
              <a:avLst>
                <a:gd name="adj" fmla="val 25000"/>
              </a:avLst>
            </a:prstGeom>
            <a:solidFill>
              <a:srgbClr val="0050C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5948363" y="2852873"/>
              <a:ext cx="253841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>
              <a:off x="5803901" y="3427646"/>
              <a:ext cx="441325" cy="504911"/>
            </a:xfrm>
            <a:prstGeom prst="cube">
              <a:avLst>
                <a:gd name="adj" fmla="val 2500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>
              <a:off x="5803901" y="4075457"/>
              <a:ext cx="469900" cy="433461"/>
            </a:xfrm>
            <a:prstGeom prst="cube">
              <a:avLst>
                <a:gd name="adj" fmla="val 2500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5588001" y="3572133"/>
              <a:ext cx="215900" cy="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5588001" y="4219943"/>
              <a:ext cx="215900" cy="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rot="5400000" flipH="1">
              <a:off x="5227589" y="3356197"/>
              <a:ext cx="574773" cy="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 rot="16200000">
              <a:off x="5336339" y="3320472"/>
              <a:ext cx="503323" cy="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rot="16200000">
              <a:off x="5408582" y="4040526"/>
              <a:ext cx="358836" cy="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H="1">
              <a:off x="5588001" y="3861107"/>
              <a:ext cx="215900" cy="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 flipH="1">
              <a:off x="5514976" y="3643583"/>
              <a:ext cx="288925" cy="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5514976" y="3788070"/>
              <a:ext cx="288925" cy="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 rot="16200000">
              <a:off x="5262520" y="4040526"/>
              <a:ext cx="504911" cy="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5372101" y="2852873"/>
              <a:ext cx="431800" cy="142899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Rectangle 193"/>
            <p:cNvSpPr>
              <a:spLocks noChangeArrowheads="1"/>
            </p:cNvSpPr>
            <p:nvPr/>
          </p:nvSpPr>
          <p:spPr bwMode="auto">
            <a:xfrm>
              <a:off x="1844675" y="3068810"/>
              <a:ext cx="1223962" cy="57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i="1" kern="0">
                  <a:solidFill>
                    <a:srgbClr val="006BB2"/>
                  </a:solidFill>
                </a:rPr>
                <a:t>Regulärer </a:t>
              </a:r>
            </a:p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i="1" kern="0">
                  <a:solidFill>
                    <a:srgbClr val="006BB2"/>
                  </a:solidFill>
                </a:rPr>
                <a:t>Switch</a:t>
              </a:r>
            </a:p>
          </p:txBody>
        </p:sp>
        <p:sp>
          <p:nvSpPr>
            <p:cNvPr id="36" name="Line 194"/>
            <p:cNvSpPr>
              <a:spLocks noChangeShapeType="1"/>
            </p:cNvSpPr>
            <p:nvPr/>
          </p:nvSpPr>
          <p:spPr bwMode="auto">
            <a:xfrm flipH="1">
              <a:off x="5516563" y="4292981"/>
              <a:ext cx="288925" cy="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Rectangle 195"/>
            <p:cNvSpPr>
              <a:spLocks noChangeArrowheads="1"/>
            </p:cNvSpPr>
            <p:nvPr/>
          </p:nvSpPr>
          <p:spPr bwMode="auto">
            <a:xfrm>
              <a:off x="6381751" y="3068810"/>
              <a:ext cx="2449512" cy="131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i="1" kern="0">
                  <a:solidFill>
                    <a:srgbClr val="006BB2"/>
                  </a:solidFill>
                </a:rPr>
                <a:t>Switch mit Austausch der Prozessdaten im Datenbereich vor dem weiterleiten der Nachricht</a:t>
              </a:r>
            </a:p>
          </p:txBody>
        </p:sp>
        <p:grpSp>
          <p:nvGrpSpPr>
            <p:cNvPr id="38" name="Group 228"/>
            <p:cNvGrpSpPr>
              <a:grpSpLocks/>
            </p:cNvGrpSpPr>
            <p:nvPr/>
          </p:nvGrpSpPr>
          <p:grpSpPr bwMode="auto">
            <a:xfrm>
              <a:off x="3933825" y="3140075"/>
              <a:ext cx="1209675" cy="692150"/>
              <a:chOff x="1338" y="2750"/>
              <a:chExt cx="1134" cy="634"/>
            </a:xfrm>
          </p:grpSpPr>
          <p:sp>
            <p:nvSpPr>
              <p:cNvPr id="52" name="Rectangle 199"/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862" cy="544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Rectangle 200"/>
              <p:cNvSpPr>
                <a:spLocks noChangeArrowheads="1"/>
              </p:cNvSpPr>
              <p:nvPr/>
            </p:nvSpPr>
            <p:spPr bwMode="auto">
              <a:xfrm>
                <a:off x="1383" y="2795"/>
                <a:ext cx="771" cy="409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Rectangle 203"/>
              <p:cNvSpPr>
                <a:spLocks noChangeArrowheads="1"/>
              </p:cNvSpPr>
              <p:nvPr/>
            </p:nvSpPr>
            <p:spPr bwMode="auto">
              <a:xfrm>
                <a:off x="2200" y="2887"/>
                <a:ext cx="272" cy="407"/>
              </a:xfrm>
              <a:prstGeom prst="rect">
                <a:avLst/>
              </a:prstGeom>
              <a:solidFill>
                <a:srgbClr val="006BB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Rectangle 205"/>
              <p:cNvSpPr>
                <a:spLocks noChangeArrowheads="1"/>
              </p:cNvSpPr>
              <p:nvPr/>
            </p:nvSpPr>
            <p:spPr bwMode="auto">
              <a:xfrm>
                <a:off x="2290" y="2976"/>
                <a:ext cx="182" cy="183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Oval 206"/>
              <p:cNvSpPr>
                <a:spLocks noChangeArrowheads="1"/>
              </p:cNvSpPr>
              <p:nvPr/>
            </p:nvSpPr>
            <p:spPr bwMode="auto">
              <a:xfrm>
                <a:off x="1338" y="3204"/>
                <a:ext cx="182" cy="1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Oval 207"/>
              <p:cNvSpPr>
                <a:spLocks noChangeArrowheads="1"/>
              </p:cNvSpPr>
              <p:nvPr/>
            </p:nvSpPr>
            <p:spPr bwMode="auto">
              <a:xfrm>
                <a:off x="1520" y="3204"/>
                <a:ext cx="180" cy="1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Oval 208"/>
              <p:cNvSpPr>
                <a:spLocks noChangeArrowheads="1"/>
              </p:cNvSpPr>
              <p:nvPr/>
            </p:nvSpPr>
            <p:spPr bwMode="auto">
              <a:xfrm>
                <a:off x="2200" y="3204"/>
                <a:ext cx="183" cy="1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9" name="Group 211"/>
              <p:cNvGrpSpPr>
                <a:grpSpLocks/>
              </p:cNvGrpSpPr>
              <p:nvPr/>
            </p:nvGrpSpPr>
            <p:grpSpPr bwMode="auto">
              <a:xfrm>
                <a:off x="1429" y="2858"/>
                <a:ext cx="91" cy="136"/>
                <a:chOff x="2880" y="2976"/>
                <a:chExt cx="137" cy="273"/>
              </a:xfrm>
            </p:grpSpPr>
            <p:sp>
              <p:nvSpPr>
                <p:cNvPr id="76" name="AutoShape 209"/>
                <p:cNvSpPr>
                  <a:spLocks noChangeArrowheads="1"/>
                </p:cNvSpPr>
                <p:nvPr/>
              </p:nvSpPr>
              <p:spPr bwMode="auto">
                <a:xfrm>
                  <a:off x="2880" y="3022"/>
                  <a:ext cx="137" cy="228"/>
                </a:xfrm>
                <a:prstGeom prst="can">
                  <a:avLst>
                    <a:gd name="adj" fmla="val 41423"/>
                  </a:avLst>
                </a:prstGeom>
                <a:solidFill>
                  <a:srgbClr val="CCFFCC"/>
                </a:solidFill>
                <a:ln w="9525">
                  <a:solidFill>
                    <a:srgbClr val="CCFF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" name="Oval 210"/>
                <p:cNvSpPr>
                  <a:spLocks noChangeArrowheads="1"/>
                </p:cNvSpPr>
                <p:nvPr/>
              </p:nvSpPr>
              <p:spPr bwMode="auto">
                <a:xfrm>
                  <a:off x="2880" y="2976"/>
                  <a:ext cx="137" cy="137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solidFill>
                    <a:srgbClr val="CCFF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0" name="Line 212"/>
              <p:cNvSpPr>
                <a:spLocks noChangeShapeType="1"/>
              </p:cNvSpPr>
              <p:nvPr/>
            </p:nvSpPr>
            <p:spPr bwMode="auto">
              <a:xfrm>
                <a:off x="1429" y="3022"/>
                <a:ext cx="7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61" name="Group 213"/>
              <p:cNvGrpSpPr>
                <a:grpSpLocks/>
              </p:cNvGrpSpPr>
              <p:nvPr/>
            </p:nvGrpSpPr>
            <p:grpSpPr bwMode="auto">
              <a:xfrm>
                <a:off x="1429" y="3043"/>
                <a:ext cx="91" cy="136"/>
                <a:chOff x="2880" y="2976"/>
                <a:chExt cx="137" cy="273"/>
              </a:xfrm>
            </p:grpSpPr>
            <p:sp>
              <p:nvSpPr>
                <p:cNvPr id="74" name="AutoShape 214"/>
                <p:cNvSpPr>
                  <a:spLocks noChangeArrowheads="1"/>
                </p:cNvSpPr>
                <p:nvPr/>
              </p:nvSpPr>
              <p:spPr bwMode="auto">
                <a:xfrm>
                  <a:off x="2880" y="3019"/>
                  <a:ext cx="137" cy="231"/>
                </a:xfrm>
                <a:prstGeom prst="can">
                  <a:avLst>
                    <a:gd name="adj" fmla="val 41423"/>
                  </a:avLst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" name="Oval 215"/>
                <p:cNvSpPr>
                  <a:spLocks noChangeArrowheads="1"/>
                </p:cNvSpPr>
                <p:nvPr/>
              </p:nvSpPr>
              <p:spPr bwMode="auto">
                <a:xfrm>
                  <a:off x="2880" y="2975"/>
                  <a:ext cx="137" cy="137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62" name="Group 216"/>
              <p:cNvGrpSpPr>
                <a:grpSpLocks/>
              </p:cNvGrpSpPr>
              <p:nvPr/>
            </p:nvGrpSpPr>
            <p:grpSpPr bwMode="auto">
              <a:xfrm>
                <a:off x="1571" y="2856"/>
                <a:ext cx="91" cy="136"/>
                <a:chOff x="2880" y="2976"/>
                <a:chExt cx="137" cy="273"/>
              </a:xfrm>
            </p:grpSpPr>
            <p:sp>
              <p:nvSpPr>
                <p:cNvPr id="72" name="AutoShape 217"/>
                <p:cNvSpPr>
                  <a:spLocks noChangeArrowheads="1"/>
                </p:cNvSpPr>
                <p:nvPr/>
              </p:nvSpPr>
              <p:spPr bwMode="auto">
                <a:xfrm>
                  <a:off x="2881" y="3023"/>
                  <a:ext cx="137" cy="225"/>
                </a:xfrm>
                <a:prstGeom prst="can">
                  <a:avLst>
                    <a:gd name="adj" fmla="val 41423"/>
                  </a:avLst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" name="Oval 218"/>
                <p:cNvSpPr>
                  <a:spLocks noChangeArrowheads="1"/>
                </p:cNvSpPr>
                <p:nvPr/>
              </p:nvSpPr>
              <p:spPr bwMode="auto">
                <a:xfrm>
                  <a:off x="2881" y="2977"/>
                  <a:ext cx="137" cy="134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63" name="Group 219"/>
              <p:cNvGrpSpPr>
                <a:grpSpLocks/>
              </p:cNvGrpSpPr>
              <p:nvPr/>
            </p:nvGrpSpPr>
            <p:grpSpPr bwMode="auto">
              <a:xfrm>
                <a:off x="1571" y="3041"/>
                <a:ext cx="91" cy="136"/>
                <a:chOff x="2880" y="2976"/>
                <a:chExt cx="137" cy="273"/>
              </a:xfrm>
            </p:grpSpPr>
            <p:sp>
              <p:nvSpPr>
                <p:cNvPr id="70" name="AutoShape 220"/>
                <p:cNvSpPr>
                  <a:spLocks noChangeArrowheads="1"/>
                </p:cNvSpPr>
                <p:nvPr/>
              </p:nvSpPr>
              <p:spPr bwMode="auto">
                <a:xfrm>
                  <a:off x="2881" y="3023"/>
                  <a:ext cx="137" cy="236"/>
                </a:xfrm>
                <a:prstGeom prst="can">
                  <a:avLst>
                    <a:gd name="adj" fmla="val 41423"/>
                  </a:avLst>
                </a:prstGeom>
                <a:solidFill>
                  <a:srgbClr val="CCCCFF"/>
                </a:solidFill>
                <a:ln w="9525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" name="Oval 221"/>
                <p:cNvSpPr>
                  <a:spLocks noChangeArrowheads="1"/>
                </p:cNvSpPr>
                <p:nvPr/>
              </p:nvSpPr>
              <p:spPr bwMode="auto">
                <a:xfrm>
                  <a:off x="2881" y="2976"/>
                  <a:ext cx="137" cy="137"/>
                </a:xfrm>
                <a:prstGeom prst="ellipse">
                  <a:avLst/>
                </a:prstGeom>
                <a:solidFill>
                  <a:srgbClr val="CCCCFF"/>
                </a:solidFill>
                <a:ln w="9525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64" name="Group 222"/>
              <p:cNvGrpSpPr>
                <a:grpSpLocks/>
              </p:cNvGrpSpPr>
              <p:nvPr/>
            </p:nvGrpSpPr>
            <p:grpSpPr bwMode="auto">
              <a:xfrm>
                <a:off x="1979" y="2856"/>
                <a:ext cx="91" cy="136"/>
                <a:chOff x="2880" y="2976"/>
                <a:chExt cx="137" cy="273"/>
              </a:xfrm>
            </p:grpSpPr>
            <p:sp>
              <p:nvSpPr>
                <p:cNvPr id="68" name="AutoShape 223"/>
                <p:cNvSpPr>
                  <a:spLocks noChangeArrowheads="1"/>
                </p:cNvSpPr>
                <p:nvPr/>
              </p:nvSpPr>
              <p:spPr bwMode="auto">
                <a:xfrm>
                  <a:off x="2881" y="3023"/>
                  <a:ext cx="137" cy="225"/>
                </a:xfrm>
                <a:prstGeom prst="can">
                  <a:avLst>
                    <a:gd name="adj" fmla="val 41423"/>
                  </a:avLst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9" name="Oval 224"/>
                <p:cNvSpPr>
                  <a:spLocks noChangeArrowheads="1"/>
                </p:cNvSpPr>
                <p:nvPr/>
              </p:nvSpPr>
              <p:spPr bwMode="auto">
                <a:xfrm>
                  <a:off x="2881" y="2977"/>
                  <a:ext cx="137" cy="13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65" name="Group 225"/>
              <p:cNvGrpSpPr>
                <a:grpSpLocks/>
              </p:cNvGrpSpPr>
              <p:nvPr/>
            </p:nvGrpSpPr>
            <p:grpSpPr bwMode="auto">
              <a:xfrm>
                <a:off x="1877" y="3041"/>
                <a:ext cx="91" cy="136"/>
                <a:chOff x="2880" y="2976"/>
                <a:chExt cx="137" cy="273"/>
              </a:xfrm>
            </p:grpSpPr>
            <p:sp>
              <p:nvSpPr>
                <p:cNvPr id="66" name="AutoShape 226"/>
                <p:cNvSpPr>
                  <a:spLocks noChangeArrowheads="1"/>
                </p:cNvSpPr>
                <p:nvPr/>
              </p:nvSpPr>
              <p:spPr bwMode="auto">
                <a:xfrm>
                  <a:off x="2880" y="3023"/>
                  <a:ext cx="137" cy="236"/>
                </a:xfrm>
                <a:prstGeom prst="can">
                  <a:avLst>
                    <a:gd name="adj" fmla="val 41423"/>
                  </a:avLst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" name="Oval 227"/>
                <p:cNvSpPr>
                  <a:spLocks noChangeArrowheads="1"/>
                </p:cNvSpPr>
                <p:nvPr/>
              </p:nvSpPr>
              <p:spPr bwMode="auto">
                <a:xfrm>
                  <a:off x="2880" y="2976"/>
                  <a:ext cx="137" cy="137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39" name="Group 237"/>
            <p:cNvGrpSpPr>
              <a:grpSpLocks/>
            </p:cNvGrpSpPr>
            <p:nvPr/>
          </p:nvGrpSpPr>
          <p:grpSpPr bwMode="auto">
            <a:xfrm>
              <a:off x="5818188" y="3598863"/>
              <a:ext cx="96837" cy="149225"/>
              <a:chOff x="2880" y="2976"/>
              <a:chExt cx="137" cy="273"/>
            </a:xfrm>
          </p:grpSpPr>
          <p:sp>
            <p:nvSpPr>
              <p:cNvPr id="50" name="AutoShape 238"/>
              <p:cNvSpPr>
                <a:spLocks noChangeArrowheads="1"/>
              </p:cNvSpPr>
              <p:nvPr/>
            </p:nvSpPr>
            <p:spPr bwMode="auto">
              <a:xfrm>
                <a:off x="2880" y="3023"/>
                <a:ext cx="137" cy="227"/>
              </a:xfrm>
              <a:prstGeom prst="can">
                <a:avLst>
                  <a:gd name="adj" fmla="val 41423"/>
                </a:avLst>
              </a:prstGeom>
              <a:solidFill>
                <a:srgbClr val="CCFFCC"/>
              </a:solidFill>
              <a:ln w="9525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Oval 239"/>
              <p:cNvSpPr>
                <a:spLocks noChangeArrowheads="1"/>
              </p:cNvSpPr>
              <p:nvPr/>
            </p:nvSpPr>
            <p:spPr bwMode="auto">
              <a:xfrm>
                <a:off x="2880" y="2976"/>
                <a:ext cx="137" cy="137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0" name="Group 247"/>
            <p:cNvGrpSpPr>
              <a:grpSpLocks/>
            </p:cNvGrpSpPr>
            <p:nvPr/>
          </p:nvGrpSpPr>
          <p:grpSpPr bwMode="auto">
            <a:xfrm>
              <a:off x="5989638" y="4227513"/>
              <a:ext cx="96837" cy="149225"/>
              <a:chOff x="2880" y="2976"/>
              <a:chExt cx="137" cy="273"/>
            </a:xfrm>
          </p:grpSpPr>
          <p:sp>
            <p:nvSpPr>
              <p:cNvPr id="48" name="AutoShape 248"/>
              <p:cNvSpPr>
                <a:spLocks noChangeArrowheads="1"/>
              </p:cNvSpPr>
              <p:nvPr/>
            </p:nvSpPr>
            <p:spPr bwMode="auto">
              <a:xfrm>
                <a:off x="2880" y="3023"/>
                <a:ext cx="137" cy="227"/>
              </a:xfrm>
              <a:prstGeom prst="can">
                <a:avLst>
                  <a:gd name="adj" fmla="val 41423"/>
                </a:avLst>
              </a:prstGeom>
              <a:solidFill>
                <a:srgbClr val="CCCCFF"/>
              </a:solidFill>
              <a:ln w="9525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Oval 249"/>
              <p:cNvSpPr>
                <a:spLocks noChangeArrowheads="1"/>
              </p:cNvSpPr>
              <p:nvPr/>
            </p:nvSpPr>
            <p:spPr bwMode="auto">
              <a:xfrm>
                <a:off x="2880" y="2977"/>
                <a:ext cx="137" cy="139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1" name="Group 250"/>
            <p:cNvGrpSpPr>
              <a:grpSpLocks/>
            </p:cNvGrpSpPr>
            <p:nvPr/>
          </p:nvGrpSpPr>
          <p:grpSpPr bwMode="auto">
            <a:xfrm>
              <a:off x="5976938" y="3606800"/>
              <a:ext cx="96837" cy="147638"/>
              <a:chOff x="2880" y="2976"/>
              <a:chExt cx="137" cy="273"/>
            </a:xfrm>
          </p:grpSpPr>
          <p:sp>
            <p:nvSpPr>
              <p:cNvPr id="46" name="AutoShape 251"/>
              <p:cNvSpPr>
                <a:spLocks noChangeArrowheads="1"/>
              </p:cNvSpPr>
              <p:nvPr/>
            </p:nvSpPr>
            <p:spPr bwMode="auto">
              <a:xfrm>
                <a:off x="2880" y="3023"/>
                <a:ext cx="137" cy="226"/>
              </a:xfrm>
              <a:prstGeom prst="can">
                <a:avLst>
                  <a:gd name="adj" fmla="val 41423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252"/>
              <p:cNvSpPr>
                <a:spLocks noChangeArrowheads="1"/>
              </p:cNvSpPr>
              <p:nvPr/>
            </p:nvSpPr>
            <p:spPr bwMode="auto">
              <a:xfrm>
                <a:off x="2880" y="2976"/>
                <a:ext cx="137" cy="1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2" name="Group 253"/>
            <p:cNvGrpSpPr>
              <a:grpSpLocks/>
            </p:cNvGrpSpPr>
            <p:nvPr/>
          </p:nvGrpSpPr>
          <p:grpSpPr bwMode="auto">
            <a:xfrm>
              <a:off x="5848350" y="4217988"/>
              <a:ext cx="96838" cy="149225"/>
              <a:chOff x="2880" y="2976"/>
              <a:chExt cx="137" cy="273"/>
            </a:xfrm>
          </p:grpSpPr>
          <p:sp>
            <p:nvSpPr>
              <p:cNvPr id="44" name="AutoShape 254"/>
              <p:cNvSpPr>
                <a:spLocks noChangeArrowheads="1"/>
              </p:cNvSpPr>
              <p:nvPr/>
            </p:nvSpPr>
            <p:spPr bwMode="auto">
              <a:xfrm>
                <a:off x="2880" y="3023"/>
                <a:ext cx="137" cy="227"/>
              </a:xfrm>
              <a:prstGeom prst="can">
                <a:avLst>
                  <a:gd name="adj" fmla="val 41423"/>
                </a:avLst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Oval 255"/>
              <p:cNvSpPr>
                <a:spLocks noChangeArrowheads="1"/>
              </p:cNvSpPr>
              <p:nvPr/>
            </p:nvSpPr>
            <p:spPr bwMode="auto">
              <a:xfrm>
                <a:off x="2880" y="2977"/>
                <a:ext cx="137" cy="139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3" name="Rectangle 257"/>
            <p:cNvSpPr>
              <a:spLocks noChangeArrowheads="1"/>
            </p:cNvSpPr>
            <p:nvPr/>
          </p:nvSpPr>
          <p:spPr bwMode="auto">
            <a:xfrm>
              <a:off x="3860800" y="3932557"/>
              <a:ext cx="1512887" cy="70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algn="r"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i="1" kern="0">
                  <a:solidFill>
                    <a:srgbClr val="006BB2"/>
                  </a:solidFill>
                </a:rPr>
                <a:t>I/O Bus </a:t>
              </a:r>
              <a:r>
                <a:rPr lang="de-DE" sz="1200" b="1" i="1" kern="0">
                  <a:solidFill>
                    <a:srgbClr val="006BB2"/>
                  </a:solidFill>
                </a:rPr>
                <a:t>(Ethernet oder sonstiger Bus)</a:t>
              </a:r>
            </a:p>
          </p:txBody>
        </p:sp>
      </p:grpSp>
      <p:sp>
        <p:nvSpPr>
          <p:cNvPr id="81" name="Textfeld 80"/>
          <p:cNvSpPr txBox="1"/>
          <p:nvPr/>
        </p:nvSpPr>
        <p:spPr>
          <a:xfrm>
            <a:off x="7968335" y="41940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DEMO</a:t>
            </a:r>
            <a:endParaRPr lang="de-DE" dirty="0"/>
          </a:p>
        </p:txBody>
      </p:sp>
      <p:sp>
        <p:nvSpPr>
          <p:cNvPr id="8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Ringredundanz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333590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Sternförmige Verkabelung ist nicht praktikabel, lineare Topologie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Ring mit Reserve-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verbindung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(Ring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Protection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Link), die bei Verlust einer Verbindung aktiviert wird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Überwachung des Betriebs durch Redundanz-Manager (RPL-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Owner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Umschaltung auf die neue Topologie im Fehlerfall unter 500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ms</a:t>
            </a:r>
            <a:endParaRPr lang="de-DE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4467162" y="3469435"/>
            <a:ext cx="4405313" cy="2097088"/>
          </a:xfrm>
          <a:prstGeom prst="roundRect">
            <a:avLst>
              <a:gd name="adj" fmla="val 6463"/>
            </a:avLst>
          </a:prstGeom>
          <a:solidFill>
            <a:srgbClr val="FFFFCC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483037" y="1043735"/>
            <a:ext cx="4389438" cy="2097088"/>
          </a:xfrm>
          <a:prstGeom prst="roundRect">
            <a:avLst>
              <a:gd name="adj" fmla="val 6463"/>
            </a:avLst>
          </a:prstGeom>
          <a:solidFill>
            <a:srgbClr val="FFFFCC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 rot="5400000">
            <a:off x="6542818" y="3097167"/>
            <a:ext cx="574675" cy="50006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23 w 21600"/>
              <a:gd name="T13" fmla="*/ 5424 h 21600"/>
              <a:gd name="T14" fmla="*/ 18870 w 21600"/>
              <a:gd name="T15" fmla="*/ 161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8374000" y="4288585"/>
            <a:ext cx="1079500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smtClean="0">
                <a:solidFill>
                  <a:srgbClr val="B30A32"/>
                </a:solidFill>
              </a:rPr>
              <a:t>Ausgefallene Verbindung</a:t>
            </a: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5629212" y="3963148"/>
            <a:ext cx="2393950" cy="0"/>
          </a:xfrm>
          <a:prstGeom prst="line">
            <a:avLst/>
          </a:prstGeom>
          <a:noFill/>
          <a:ln w="28575">
            <a:solidFill>
              <a:srgbClr val="C0504D"/>
            </a:solidFill>
            <a:round/>
            <a:headEnd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5727637" y="4977560"/>
            <a:ext cx="2393950" cy="0"/>
          </a:xfrm>
          <a:prstGeom prst="line">
            <a:avLst/>
          </a:prstGeom>
          <a:noFill/>
          <a:ln w="28575">
            <a:solidFill>
              <a:srgbClr val="C0504D"/>
            </a:solidFill>
            <a:round/>
            <a:headEnd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 flipV="1">
            <a:off x="5578412" y="3963148"/>
            <a:ext cx="0" cy="869950"/>
          </a:xfrm>
          <a:prstGeom prst="line">
            <a:avLst/>
          </a:prstGeom>
          <a:noFill/>
          <a:ln w="28575">
            <a:solidFill>
              <a:srgbClr val="C0504D"/>
            </a:solidFill>
            <a:round/>
            <a:headEnd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5379975" y="3818685"/>
            <a:ext cx="450850" cy="336550"/>
          </a:xfrm>
          <a:prstGeom prst="rect">
            <a:avLst/>
          </a:prstGeom>
          <a:solidFill>
            <a:srgbClr val="4F81BD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5379975" y="4833098"/>
            <a:ext cx="450850" cy="336550"/>
          </a:xfrm>
          <a:prstGeom prst="rect">
            <a:avLst/>
          </a:prstGeom>
          <a:solidFill>
            <a:srgbClr val="4F81BD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6675375" y="3818685"/>
            <a:ext cx="452437" cy="336550"/>
          </a:xfrm>
          <a:prstGeom prst="rect">
            <a:avLst/>
          </a:prstGeom>
          <a:solidFill>
            <a:srgbClr val="4F81BD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6675375" y="4833098"/>
            <a:ext cx="452437" cy="336550"/>
          </a:xfrm>
          <a:prstGeom prst="rect">
            <a:avLst/>
          </a:prstGeom>
          <a:solidFill>
            <a:srgbClr val="4F81BD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8024750" y="4833098"/>
            <a:ext cx="450850" cy="336550"/>
          </a:xfrm>
          <a:prstGeom prst="rect">
            <a:avLst/>
          </a:prstGeom>
          <a:solidFill>
            <a:srgbClr val="4F81BD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8024750" y="3818685"/>
            <a:ext cx="450850" cy="336550"/>
          </a:xfrm>
          <a:prstGeom prst="rect">
            <a:avLst/>
          </a:prstGeom>
          <a:solidFill>
            <a:srgbClr val="4F81BD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>
            <a:off x="7277037" y="3818685"/>
            <a:ext cx="547688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7277037" y="5122023"/>
            <a:ext cx="547688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5978462" y="5122023"/>
            <a:ext cx="547688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7" name="Line 36"/>
          <p:cNvSpPr>
            <a:spLocks noChangeShapeType="1"/>
          </p:cNvSpPr>
          <p:nvPr/>
        </p:nvSpPr>
        <p:spPr bwMode="auto">
          <a:xfrm flipH="1">
            <a:off x="7226237" y="4833098"/>
            <a:ext cx="547688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 flipH="1">
            <a:off x="5927662" y="4833098"/>
            <a:ext cx="547688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9" name="Line 38"/>
          <p:cNvSpPr>
            <a:spLocks noChangeShapeType="1"/>
          </p:cNvSpPr>
          <p:nvPr/>
        </p:nvSpPr>
        <p:spPr bwMode="auto">
          <a:xfrm flipH="1">
            <a:off x="7277037" y="4109198"/>
            <a:ext cx="547688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5429187" y="4253660"/>
            <a:ext cx="0" cy="434975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>
            <a:off x="5727637" y="4253660"/>
            <a:ext cx="0" cy="434975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 type="triangle" w="med" len="med"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32" name="Line 41"/>
          <p:cNvSpPr>
            <a:spLocks noChangeShapeType="1"/>
          </p:cNvSpPr>
          <p:nvPr/>
        </p:nvSpPr>
        <p:spPr bwMode="auto">
          <a:xfrm>
            <a:off x="5978462" y="3818685"/>
            <a:ext cx="547688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33" name="Line 42"/>
          <p:cNvSpPr>
            <a:spLocks noChangeShapeType="1"/>
          </p:cNvSpPr>
          <p:nvPr/>
        </p:nvSpPr>
        <p:spPr bwMode="auto">
          <a:xfrm flipH="1">
            <a:off x="5978462" y="4109198"/>
            <a:ext cx="547688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grpSp>
        <p:nvGrpSpPr>
          <p:cNvPr id="34" name="Group 43"/>
          <p:cNvGrpSpPr>
            <a:grpSpLocks/>
          </p:cNvGrpSpPr>
          <p:nvPr/>
        </p:nvGrpSpPr>
        <p:grpSpPr bwMode="auto">
          <a:xfrm>
            <a:off x="8123175" y="4398123"/>
            <a:ext cx="250825" cy="241300"/>
            <a:chOff x="226" y="3181"/>
            <a:chExt cx="114" cy="113"/>
          </a:xfrm>
        </p:grpSpPr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226" y="3181"/>
              <a:ext cx="114" cy="11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 flipV="1">
              <a:off x="226" y="3181"/>
              <a:ext cx="114" cy="11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Line 46"/>
          <p:cNvSpPr>
            <a:spLocks noChangeShapeType="1"/>
          </p:cNvSpPr>
          <p:nvPr/>
        </p:nvSpPr>
        <p:spPr bwMode="auto">
          <a:xfrm>
            <a:off x="6678550" y="1693023"/>
            <a:ext cx="1298575" cy="0"/>
          </a:xfrm>
          <a:prstGeom prst="line">
            <a:avLst/>
          </a:prstGeom>
          <a:noFill/>
          <a:ln w="28575">
            <a:solidFill>
              <a:srgbClr val="C0504D"/>
            </a:solidFill>
            <a:round/>
            <a:headEnd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5680012" y="2753473"/>
            <a:ext cx="2392363" cy="0"/>
          </a:xfrm>
          <a:prstGeom prst="line">
            <a:avLst/>
          </a:prstGeom>
          <a:noFill/>
          <a:ln w="28575">
            <a:solidFill>
              <a:srgbClr val="C0504D"/>
            </a:solidFill>
            <a:round/>
            <a:headEnd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flipV="1">
            <a:off x="8173975" y="1835898"/>
            <a:ext cx="0" cy="868362"/>
          </a:xfrm>
          <a:prstGeom prst="line">
            <a:avLst/>
          </a:prstGeom>
          <a:noFill/>
          <a:ln w="28575">
            <a:solidFill>
              <a:srgbClr val="C0504D"/>
            </a:solidFill>
            <a:round/>
            <a:headEnd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 flipV="1">
            <a:off x="5529200" y="1739060"/>
            <a:ext cx="0" cy="869950"/>
          </a:xfrm>
          <a:prstGeom prst="line">
            <a:avLst/>
          </a:prstGeom>
          <a:noFill/>
          <a:ln w="28575">
            <a:solidFill>
              <a:srgbClr val="C0504D"/>
            </a:solidFill>
            <a:round/>
            <a:headEnd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1" name="Rectangle 50"/>
          <p:cNvSpPr>
            <a:spLocks noChangeArrowheads="1"/>
          </p:cNvSpPr>
          <p:nvPr/>
        </p:nvSpPr>
        <p:spPr bwMode="auto">
          <a:xfrm>
            <a:off x="5332350" y="1594598"/>
            <a:ext cx="450850" cy="336550"/>
          </a:xfrm>
          <a:prstGeom prst="rect">
            <a:avLst/>
          </a:prstGeom>
          <a:solidFill>
            <a:srgbClr val="4F81BD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2" name="Rectangle 51"/>
          <p:cNvSpPr>
            <a:spLocks noChangeArrowheads="1"/>
          </p:cNvSpPr>
          <p:nvPr/>
        </p:nvSpPr>
        <p:spPr bwMode="auto">
          <a:xfrm>
            <a:off x="5332350" y="2609010"/>
            <a:ext cx="450850" cy="336550"/>
          </a:xfrm>
          <a:prstGeom prst="rect">
            <a:avLst/>
          </a:prstGeom>
          <a:solidFill>
            <a:srgbClr val="4F81BD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3" name="Rectangle 52"/>
          <p:cNvSpPr>
            <a:spLocks noChangeArrowheads="1"/>
          </p:cNvSpPr>
          <p:nvPr/>
        </p:nvSpPr>
        <p:spPr bwMode="auto">
          <a:xfrm>
            <a:off x="6627750" y="2609010"/>
            <a:ext cx="450850" cy="336550"/>
          </a:xfrm>
          <a:prstGeom prst="rect">
            <a:avLst/>
          </a:prstGeom>
          <a:solidFill>
            <a:srgbClr val="4F81BD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4" name="Rectangle 53"/>
          <p:cNvSpPr>
            <a:spLocks noChangeArrowheads="1"/>
          </p:cNvSpPr>
          <p:nvPr/>
        </p:nvSpPr>
        <p:spPr bwMode="auto">
          <a:xfrm>
            <a:off x="7977125" y="2609010"/>
            <a:ext cx="450850" cy="336550"/>
          </a:xfrm>
          <a:prstGeom prst="rect">
            <a:avLst/>
          </a:prstGeom>
          <a:solidFill>
            <a:srgbClr val="4F81BD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7977125" y="1594598"/>
            <a:ext cx="450850" cy="336550"/>
          </a:xfrm>
          <a:prstGeom prst="rect">
            <a:avLst/>
          </a:prstGeom>
          <a:solidFill>
            <a:srgbClr val="4F81BD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6" name="Line 55"/>
          <p:cNvSpPr>
            <a:spLocks noChangeShapeType="1"/>
          </p:cNvSpPr>
          <p:nvPr/>
        </p:nvSpPr>
        <p:spPr bwMode="auto">
          <a:xfrm>
            <a:off x="7227825" y="1594598"/>
            <a:ext cx="547687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7" name="Line 56"/>
          <p:cNvSpPr>
            <a:spLocks noChangeShapeType="1"/>
          </p:cNvSpPr>
          <p:nvPr/>
        </p:nvSpPr>
        <p:spPr bwMode="auto">
          <a:xfrm>
            <a:off x="7227825" y="2897935"/>
            <a:ext cx="547687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8" name="Line 57"/>
          <p:cNvSpPr>
            <a:spLocks noChangeShapeType="1"/>
          </p:cNvSpPr>
          <p:nvPr/>
        </p:nvSpPr>
        <p:spPr bwMode="auto">
          <a:xfrm>
            <a:off x="5930837" y="2897935"/>
            <a:ext cx="547688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9" name="Line 58"/>
          <p:cNvSpPr>
            <a:spLocks noChangeShapeType="1"/>
          </p:cNvSpPr>
          <p:nvPr/>
        </p:nvSpPr>
        <p:spPr bwMode="auto">
          <a:xfrm flipH="1">
            <a:off x="7177025" y="2609010"/>
            <a:ext cx="549275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50" name="Line 59"/>
          <p:cNvSpPr>
            <a:spLocks noChangeShapeType="1"/>
          </p:cNvSpPr>
          <p:nvPr/>
        </p:nvSpPr>
        <p:spPr bwMode="auto">
          <a:xfrm flipH="1">
            <a:off x="5880037" y="2609010"/>
            <a:ext cx="547688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51" name="Line 60"/>
          <p:cNvSpPr>
            <a:spLocks noChangeShapeType="1"/>
          </p:cNvSpPr>
          <p:nvPr/>
        </p:nvSpPr>
        <p:spPr bwMode="auto">
          <a:xfrm flipH="1">
            <a:off x="7227825" y="1883523"/>
            <a:ext cx="547687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52" name="Line 61"/>
          <p:cNvSpPr>
            <a:spLocks noChangeShapeType="1"/>
          </p:cNvSpPr>
          <p:nvPr/>
        </p:nvSpPr>
        <p:spPr bwMode="auto">
          <a:xfrm>
            <a:off x="8323200" y="2029573"/>
            <a:ext cx="0" cy="434975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53" name="Line 62"/>
          <p:cNvSpPr>
            <a:spLocks noChangeShapeType="1"/>
          </p:cNvSpPr>
          <p:nvPr/>
        </p:nvSpPr>
        <p:spPr bwMode="auto">
          <a:xfrm>
            <a:off x="5379975" y="2029573"/>
            <a:ext cx="0" cy="434975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54" name="Line 63"/>
          <p:cNvSpPr>
            <a:spLocks noChangeShapeType="1"/>
          </p:cNvSpPr>
          <p:nvPr/>
        </p:nvSpPr>
        <p:spPr bwMode="auto">
          <a:xfrm>
            <a:off x="7977125" y="1980360"/>
            <a:ext cx="0" cy="434975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 type="triangle" w="med" len="med"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55" name="Line 64"/>
          <p:cNvSpPr>
            <a:spLocks noChangeShapeType="1"/>
          </p:cNvSpPr>
          <p:nvPr/>
        </p:nvSpPr>
        <p:spPr bwMode="auto">
          <a:xfrm>
            <a:off x="5680012" y="2029573"/>
            <a:ext cx="0" cy="434975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 type="triangle" w="med" len="med"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56" name="Text Box 65"/>
          <p:cNvSpPr txBox="1">
            <a:spLocks noChangeArrowheads="1"/>
          </p:cNvSpPr>
          <p:nvPr/>
        </p:nvSpPr>
        <p:spPr bwMode="auto">
          <a:xfrm>
            <a:off x="5816537" y="1721598"/>
            <a:ext cx="663575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smtClean="0">
                <a:solidFill>
                  <a:srgbClr val="B30A32"/>
                </a:solidFill>
              </a:rPr>
              <a:t>RPL</a:t>
            </a:r>
          </a:p>
        </p:txBody>
      </p:sp>
      <p:sp>
        <p:nvSpPr>
          <p:cNvPr id="57" name="Text Box 66"/>
          <p:cNvSpPr txBox="1">
            <a:spLocks noChangeArrowheads="1"/>
          </p:cNvSpPr>
          <p:nvPr/>
        </p:nvSpPr>
        <p:spPr bwMode="auto">
          <a:xfrm>
            <a:off x="4487800" y="1527923"/>
            <a:ext cx="874712" cy="614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smtClean="0">
                <a:solidFill>
                  <a:srgbClr val="B30A32"/>
                </a:solidFill>
              </a:rPr>
              <a:t>RPL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smtClean="0">
                <a:solidFill>
                  <a:srgbClr val="B30A32"/>
                </a:solidFill>
              </a:rPr>
              <a:t>Owner</a:t>
            </a:r>
          </a:p>
        </p:txBody>
      </p:sp>
      <p:sp>
        <p:nvSpPr>
          <p:cNvPr id="58" name="Line 67"/>
          <p:cNvSpPr>
            <a:spLocks noChangeShapeType="1"/>
          </p:cNvSpPr>
          <p:nvPr/>
        </p:nvSpPr>
        <p:spPr bwMode="auto">
          <a:xfrm>
            <a:off x="5780025" y="1693023"/>
            <a:ext cx="898525" cy="0"/>
          </a:xfrm>
          <a:prstGeom prst="line">
            <a:avLst/>
          </a:prstGeom>
          <a:noFill/>
          <a:ln w="28575">
            <a:solidFill>
              <a:srgbClr val="800080"/>
            </a:solidFill>
            <a:prstDash val="dash"/>
            <a:round/>
            <a:headEnd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6627750" y="1594598"/>
            <a:ext cx="450850" cy="336550"/>
          </a:xfrm>
          <a:prstGeom prst="rect">
            <a:avLst/>
          </a:prstGeom>
          <a:solidFill>
            <a:srgbClr val="4F81BD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5724462" y="1131048"/>
            <a:ext cx="22526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smtClean="0">
                <a:solidFill>
                  <a:srgbClr val="B30A32"/>
                </a:solidFill>
              </a:rPr>
              <a:t>Reserve Verbindung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smtClean="0">
                <a:solidFill>
                  <a:srgbClr val="B30A32"/>
                </a:solidFill>
              </a:rPr>
              <a:t>(Ring Protection Link)</a:t>
            </a:r>
          </a:p>
        </p:txBody>
      </p:sp>
      <p:sp>
        <p:nvSpPr>
          <p:cNvPr id="6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Ethernet </a:t>
            </a:r>
            <a:r>
              <a:rPr lang="en-US" dirty="0" err="1" smtClean="0"/>
              <a:t>basierte</a:t>
            </a:r>
            <a:r>
              <a:rPr lang="en-US" dirty="0" smtClean="0"/>
              <a:t> </a:t>
            </a:r>
            <a:r>
              <a:rPr lang="en-US" dirty="0" err="1" smtClean="0"/>
              <a:t>Feldbusse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Vom Multiport-</a:t>
            </a:r>
            <a:r>
              <a:rPr lang="de-DE" dirty="0" err="1" smtClean="0"/>
              <a:t>Repeater</a:t>
            </a:r>
            <a:r>
              <a:rPr lang="de-DE" dirty="0" smtClean="0"/>
              <a:t> zum Ethernet-Switch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Ethernet-Switches: Funktionsweise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Anforderungen im industriellen Einsatz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Lösungsansätze für den industriellen Betrieb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Realisierungsbeispiele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/>
              <a:t>Speicherprogrammierbare Steuerungen </a:t>
            </a:r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>
              <a:solidFill>
                <a:srgbClr val="E2001A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Profinet</a:t>
            </a:r>
            <a:r>
              <a:rPr lang="en-US" dirty="0" smtClean="0"/>
              <a:t> – </a:t>
            </a:r>
            <a:r>
              <a:rPr lang="en-US" dirty="0" err="1" smtClean="0"/>
              <a:t>Klassen</a:t>
            </a:r>
            <a:r>
              <a:rPr lang="en-US" dirty="0" smtClean="0"/>
              <a:t> und </a:t>
            </a:r>
            <a:r>
              <a:rPr lang="en-US" dirty="0" err="1" smtClean="0"/>
              <a:t>Zeitmultiplex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Bestandteil von IEC 61158 und IEC 61784-2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Betriebsart RT (Real-Time)</a:t>
            </a:r>
          </a:p>
          <a:p>
            <a:pPr marL="1066800" lvl="1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Prozessdaten reisen erster Klasse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Betriebsart IRT (</a:t>
            </a:r>
            <a:r>
              <a:rPr lang="de-DE" sz="2000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Isochroneous</a:t>
            </a: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Real-Time)</a:t>
            </a:r>
          </a:p>
          <a:p>
            <a:pPr marL="1066800" lvl="1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Zeitmultiplex für Prozessdaten</a:t>
            </a:r>
          </a:p>
          <a:p>
            <a:pPr marL="1066800" lvl="1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Zeitmultiplex erfordert spezielle Switch-Hardware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grpSp>
        <p:nvGrpSpPr>
          <p:cNvPr id="9" name="Gruppieren 1"/>
          <p:cNvGrpSpPr>
            <a:grpSpLocks/>
          </p:cNvGrpSpPr>
          <p:nvPr/>
        </p:nvGrpSpPr>
        <p:grpSpPr bwMode="auto">
          <a:xfrm>
            <a:off x="1285025" y="1673805"/>
            <a:ext cx="7718425" cy="3825875"/>
            <a:chOff x="719931" y="2096852"/>
            <a:chExt cx="7718291" cy="3826832"/>
          </a:xfrm>
        </p:grpSpPr>
        <p:grpSp>
          <p:nvGrpSpPr>
            <p:cNvPr id="12" name="Group 82"/>
            <p:cNvGrpSpPr>
              <a:grpSpLocks/>
            </p:cNvGrpSpPr>
            <p:nvPr/>
          </p:nvGrpSpPr>
          <p:grpSpPr bwMode="auto">
            <a:xfrm>
              <a:off x="719931" y="2096852"/>
              <a:ext cx="7202487" cy="1655762"/>
              <a:chOff x="657" y="2614"/>
              <a:chExt cx="4537" cy="1043"/>
            </a:xfrm>
          </p:grpSpPr>
          <p:sp>
            <p:nvSpPr>
              <p:cNvPr id="49" name="Rectangle 52"/>
              <p:cNvSpPr>
                <a:spLocks noChangeArrowheads="1"/>
              </p:cNvSpPr>
              <p:nvPr/>
            </p:nvSpPr>
            <p:spPr bwMode="auto">
              <a:xfrm>
                <a:off x="2653" y="2750"/>
                <a:ext cx="499" cy="13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rgbClr val="FFFFFF"/>
                    </a:solidFill>
                  </a:rPr>
                  <a:t>IRT</a:t>
                </a:r>
              </a:p>
            </p:txBody>
          </p:sp>
          <p:sp>
            <p:nvSpPr>
              <p:cNvPr id="50" name="Rectangle 53"/>
              <p:cNvSpPr>
                <a:spLocks noChangeArrowheads="1"/>
              </p:cNvSpPr>
              <p:nvPr/>
            </p:nvSpPr>
            <p:spPr bwMode="auto">
              <a:xfrm>
                <a:off x="3152" y="2750"/>
                <a:ext cx="499" cy="136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ysClr val="windowText" lastClr="000000"/>
                    </a:solidFill>
                  </a:rPr>
                  <a:t>standard</a:t>
                </a:r>
              </a:p>
            </p:txBody>
          </p:sp>
          <p:sp>
            <p:nvSpPr>
              <p:cNvPr id="51" name="Rectangle 54"/>
              <p:cNvSpPr>
                <a:spLocks noChangeArrowheads="1"/>
              </p:cNvSpPr>
              <p:nvPr/>
            </p:nvSpPr>
            <p:spPr bwMode="auto">
              <a:xfrm>
                <a:off x="2653" y="2750"/>
                <a:ext cx="998" cy="13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Rectangle 55"/>
              <p:cNvSpPr>
                <a:spLocks noChangeArrowheads="1"/>
              </p:cNvSpPr>
              <p:nvPr/>
            </p:nvSpPr>
            <p:spPr bwMode="auto">
              <a:xfrm>
                <a:off x="3651" y="2750"/>
                <a:ext cx="499" cy="13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rgbClr val="FFFFFF"/>
                    </a:solidFill>
                  </a:rPr>
                  <a:t>IRT</a:t>
                </a:r>
              </a:p>
            </p:txBody>
          </p:sp>
          <p:sp>
            <p:nvSpPr>
              <p:cNvPr id="53" name="Rectangle 56"/>
              <p:cNvSpPr>
                <a:spLocks noChangeArrowheads="1"/>
              </p:cNvSpPr>
              <p:nvPr/>
            </p:nvSpPr>
            <p:spPr bwMode="auto">
              <a:xfrm>
                <a:off x="4150" y="2750"/>
                <a:ext cx="499" cy="136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ysClr val="windowText" lastClr="000000"/>
                    </a:solidFill>
                  </a:rPr>
                  <a:t>standard</a:t>
                </a:r>
              </a:p>
            </p:txBody>
          </p:sp>
          <p:sp>
            <p:nvSpPr>
              <p:cNvPr id="54" name="Rectangle 57"/>
              <p:cNvSpPr>
                <a:spLocks noChangeArrowheads="1"/>
              </p:cNvSpPr>
              <p:nvPr/>
            </p:nvSpPr>
            <p:spPr bwMode="auto">
              <a:xfrm>
                <a:off x="3651" y="2750"/>
                <a:ext cx="998" cy="13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Rectangle 59"/>
              <p:cNvSpPr>
                <a:spLocks noChangeArrowheads="1"/>
              </p:cNvSpPr>
              <p:nvPr/>
            </p:nvSpPr>
            <p:spPr bwMode="auto">
              <a:xfrm>
                <a:off x="2880" y="2932"/>
                <a:ext cx="454" cy="13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1" kern="0">
                    <a:solidFill>
                      <a:srgbClr val="006BB6"/>
                    </a:solidFill>
                  </a:rPr>
                  <a:t>Cycle 3</a:t>
                </a:r>
              </a:p>
            </p:txBody>
          </p:sp>
          <p:sp>
            <p:nvSpPr>
              <p:cNvPr id="56" name="Rectangle 60"/>
              <p:cNvSpPr>
                <a:spLocks noChangeArrowheads="1"/>
              </p:cNvSpPr>
              <p:nvPr/>
            </p:nvSpPr>
            <p:spPr bwMode="auto">
              <a:xfrm>
                <a:off x="3923" y="2932"/>
                <a:ext cx="454" cy="13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1" kern="0">
                    <a:solidFill>
                      <a:srgbClr val="006BB6"/>
                    </a:solidFill>
                  </a:rPr>
                  <a:t>Cycle 4</a:t>
                </a:r>
              </a:p>
            </p:txBody>
          </p:sp>
          <p:sp>
            <p:nvSpPr>
              <p:cNvPr id="57" name="Line 63"/>
              <p:cNvSpPr>
                <a:spLocks noChangeShapeType="1"/>
              </p:cNvSpPr>
              <p:nvPr/>
            </p:nvSpPr>
            <p:spPr bwMode="auto">
              <a:xfrm>
                <a:off x="3651" y="2614"/>
                <a:ext cx="0" cy="454"/>
              </a:xfrm>
              <a:prstGeom prst="line">
                <a:avLst/>
              </a:prstGeom>
              <a:noFill/>
              <a:ln w="9525">
                <a:solidFill>
                  <a:srgbClr val="FF9933"/>
                </a:solidFill>
                <a:prstDash val="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Line 64"/>
              <p:cNvSpPr>
                <a:spLocks noChangeShapeType="1"/>
              </p:cNvSpPr>
              <p:nvPr/>
            </p:nvSpPr>
            <p:spPr bwMode="auto">
              <a:xfrm>
                <a:off x="4649" y="2614"/>
                <a:ext cx="0" cy="454"/>
              </a:xfrm>
              <a:prstGeom prst="line">
                <a:avLst/>
              </a:prstGeom>
              <a:noFill/>
              <a:ln w="9525">
                <a:solidFill>
                  <a:srgbClr val="FF9933"/>
                </a:solidFill>
                <a:prstDash val="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Rectangle 65"/>
              <p:cNvSpPr>
                <a:spLocks noChangeArrowheads="1"/>
              </p:cNvSpPr>
              <p:nvPr/>
            </p:nvSpPr>
            <p:spPr bwMode="auto">
              <a:xfrm>
                <a:off x="4740" y="2750"/>
                <a:ext cx="454" cy="13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1" kern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60" name="Line 80"/>
              <p:cNvSpPr>
                <a:spLocks noChangeShapeType="1"/>
              </p:cNvSpPr>
              <p:nvPr/>
            </p:nvSpPr>
            <p:spPr bwMode="auto">
              <a:xfrm flipV="1">
                <a:off x="1066" y="2886"/>
                <a:ext cx="589" cy="499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81"/>
              <p:cNvSpPr>
                <a:spLocks/>
              </p:cNvSpPr>
              <p:nvPr/>
            </p:nvSpPr>
            <p:spPr bwMode="auto">
              <a:xfrm>
                <a:off x="1066" y="2886"/>
                <a:ext cx="2132" cy="499"/>
              </a:xfrm>
              <a:custGeom>
                <a:avLst/>
                <a:gdLst>
                  <a:gd name="T0" fmla="*/ 0 w 2132"/>
                  <a:gd name="T1" fmla="*/ 499 h 499"/>
                  <a:gd name="T2" fmla="*/ 589 w 2132"/>
                  <a:gd name="T3" fmla="*/ 0 h 499"/>
                  <a:gd name="T4" fmla="*/ 1587 w 2132"/>
                  <a:gd name="T5" fmla="*/ 0 h 499"/>
                  <a:gd name="T6" fmla="*/ 2132 w 2132"/>
                  <a:gd name="T7" fmla="*/ 499 h 499"/>
                  <a:gd name="T8" fmla="*/ 0 w 2132"/>
                  <a:gd name="T9" fmla="*/ 499 h 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2"/>
                  <a:gd name="T16" fmla="*/ 0 h 499"/>
                  <a:gd name="T17" fmla="*/ 2132 w 2132"/>
                  <a:gd name="T18" fmla="*/ 499 h 4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2" h="499">
                    <a:moveTo>
                      <a:pt x="0" y="499"/>
                    </a:moveTo>
                    <a:lnTo>
                      <a:pt x="589" y="0"/>
                    </a:lnTo>
                    <a:lnTo>
                      <a:pt x="1587" y="0"/>
                    </a:lnTo>
                    <a:lnTo>
                      <a:pt x="2132" y="499"/>
                    </a:lnTo>
                    <a:lnTo>
                      <a:pt x="0" y="4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>
                      <a:alpha val="49001"/>
                    </a:srgbClr>
                  </a:gs>
                  <a:gs pos="100000">
                    <a:srgbClr val="00FF00">
                      <a:alpha val="50998"/>
                    </a:srgbClr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930" y="2932"/>
                <a:ext cx="454" cy="13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1" kern="0">
                    <a:solidFill>
                      <a:srgbClr val="006BB6"/>
                    </a:solidFill>
                  </a:rPr>
                  <a:t>Cycle 1</a:t>
                </a: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657" y="2750"/>
                <a:ext cx="499" cy="13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rgbClr val="FFFFFF"/>
                    </a:solidFill>
                  </a:rPr>
                  <a:t>IRT</a:t>
                </a: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1156" y="2750"/>
                <a:ext cx="499" cy="136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ysClr val="windowText" lastClr="000000"/>
                    </a:solidFill>
                  </a:rPr>
                  <a:t>standard</a:t>
                </a: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657" y="2750"/>
                <a:ext cx="998" cy="13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Rectangle 49"/>
              <p:cNvSpPr>
                <a:spLocks noChangeArrowheads="1"/>
              </p:cNvSpPr>
              <p:nvPr/>
            </p:nvSpPr>
            <p:spPr bwMode="auto">
              <a:xfrm>
                <a:off x="1655" y="2750"/>
                <a:ext cx="499" cy="13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rgbClr val="FFFFFF"/>
                    </a:solidFill>
                  </a:rPr>
                  <a:t>IRT</a:t>
                </a:r>
              </a:p>
            </p:txBody>
          </p:sp>
          <p:sp>
            <p:nvSpPr>
              <p:cNvPr id="67" name="Rectangle 50"/>
              <p:cNvSpPr>
                <a:spLocks noChangeArrowheads="1"/>
              </p:cNvSpPr>
              <p:nvPr/>
            </p:nvSpPr>
            <p:spPr bwMode="auto">
              <a:xfrm>
                <a:off x="2154" y="2750"/>
                <a:ext cx="499" cy="136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ysClr val="windowText" lastClr="000000"/>
                    </a:solidFill>
                  </a:rPr>
                  <a:t>standard</a:t>
                </a:r>
              </a:p>
            </p:txBody>
          </p:sp>
          <p:sp>
            <p:nvSpPr>
              <p:cNvPr id="68" name="Rectangle 51"/>
              <p:cNvSpPr>
                <a:spLocks noChangeArrowheads="1"/>
              </p:cNvSpPr>
              <p:nvPr/>
            </p:nvSpPr>
            <p:spPr bwMode="auto">
              <a:xfrm>
                <a:off x="1655" y="2750"/>
                <a:ext cx="998" cy="13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Rectangle 58"/>
              <p:cNvSpPr>
                <a:spLocks noChangeArrowheads="1"/>
              </p:cNvSpPr>
              <p:nvPr/>
            </p:nvSpPr>
            <p:spPr bwMode="auto">
              <a:xfrm>
                <a:off x="1882" y="2932"/>
                <a:ext cx="454" cy="13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1" kern="0">
                    <a:solidFill>
                      <a:srgbClr val="006BB6"/>
                    </a:solidFill>
                  </a:rPr>
                  <a:t>Cycle 2</a:t>
                </a:r>
              </a:p>
            </p:txBody>
          </p:sp>
          <p:sp>
            <p:nvSpPr>
              <p:cNvPr id="70" name="Line 61"/>
              <p:cNvSpPr>
                <a:spLocks noChangeShapeType="1"/>
              </p:cNvSpPr>
              <p:nvPr/>
            </p:nvSpPr>
            <p:spPr bwMode="auto">
              <a:xfrm>
                <a:off x="1655" y="2614"/>
                <a:ext cx="0" cy="454"/>
              </a:xfrm>
              <a:prstGeom prst="line">
                <a:avLst/>
              </a:prstGeom>
              <a:noFill/>
              <a:ln w="9525">
                <a:solidFill>
                  <a:srgbClr val="FF9933"/>
                </a:solidFill>
                <a:prstDash val="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Line 62"/>
              <p:cNvSpPr>
                <a:spLocks noChangeShapeType="1"/>
              </p:cNvSpPr>
              <p:nvPr/>
            </p:nvSpPr>
            <p:spPr bwMode="auto">
              <a:xfrm>
                <a:off x="2653" y="2614"/>
                <a:ext cx="0" cy="454"/>
              </a:xfrm>
              <a:prstGeom prst="line">
                <a:avLst/>
              </a:prstGeom>
              <a:noFill/>
              <a:ln w="9525">
                <a:solidFill>
                  <a:srgbClr val="FF9933"/>
                </a:solidFill>
                <a:prstDash val="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Rectangle 67"/>
              <p:cNvSpPr>
                <a:spLocks noChangeArrowheads="1"/>
              </p:cNvSpPr>
              <p:nvPr/>
            </p:nvSpPr>
            <p:spPr bwMode="auto">
              <a:xfrm>
                <a:off x="1066" y="3384"/>
                <a:ext cx="1134" cy="273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Rectangle 68"/>
              <p:cNvSpPr>
                <a:spLocks noChangeArrowheads="1"/>
              </p:cNvSpPr>
              <p:nvPr/>
            </p:nvSpPr>
            <p:spPr bwMode="auto">
              <a:xfrm>
                <a:off x="2200" y="3384"/>
                <a:ext cx="998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Rectangle 69"/>
              <p:cNvSpPr>
                <a:spLocks noChangeArrowheads="1"/>
              </p:cNvSpPr>
              <p:nvPr/>
            </p:nvSpPr>
            <p:spPr bwMode="auto">
              <a:xfrm>
                <a:off x="1112" y="3430"/>
                <a:ext cx="226" cy="181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Rectangle 70"/>
              <p:cNvSpPr>
                <a:spLocks noChangeArrowheads="1"/>
              </p:cNvSpPr>
              <p:nvPr/>
            </p:nvSpPr>
            <p:spPr bwMode="auto">
              <a:xfrm>
                <a:off x="1338" y="3430"/>
                <a:ext cx="136" cy="18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Rectangle 71"/>
              <p:cNvSpPr>
                <a:spLocks noChangeArrowheads="1"/>
              </p:cNvSpPr>
              <p:nvPr/>
            </p:nvSpPr>
            <p:spPr bwMode="auto">
              <a:xfrm>
                <a:off x="1474" y="3430"/>
                <a:ext cx="136" cy="18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Rectangle 72"/>
              <p:cNvSpPr>
                <a:spLocks noChangeArrowheads="1"/>
              </p:cNvSpPr>
              <p:nvPr/>
            </p:nvSpPr>
            <p:spPr bwMode="auto">
              <a:xfrm>
                <a:off x="1610" y="3430"/>
                <a:ext cx="136" cy="18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Rectangle 73"/>
              <p:cNvSpPr>
                <a:spLocks noChangeArrowheads="1"/>
              </p:cNvSpPr>
              <p:nvPr/>
            </p:nvSpPr>
            <p:spPr bwMode="auto">
              <a:xfrm>
                <a:off x="1747" y="3430"/>
                <a:ext cx="136" cy="18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Rectangle 74"/>
              <p:cNvSpPr>
                <a:spLocks noChangeArrowheads="1"/>
              </p:cNvSpPr>
              <p:nvPr/>
            </p:nvSpPr>
            <p:spPr bwMode="auto">
              <a:xfrm>
                <a:off x="1883" y="3430"/>
                <a:ext cx="136" cy="18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Rectangle 75"/>
              <p:cNvSpPr>
                <a:spLocks noChangeArrowheads="1"/>
              </p:cNvSpPr>
              <p:nvPr/>
            </p:nvSpPr>
            <p:spPr bwMode="auto">
              <a:xfrm>
                <a:off x="2019" y="3430"/>
                <a:ext cx="136" cy="18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Rectangle 76"/>
              <p:cNvSpPr>
                <a:spLocks noChangeArrowheads="1"/>
              </p:cNvSpPr>
              <p:nvPr/>
            </p:nvSpPr>
            <p:spPr bwMode="auto">
              <a:xfrm>
                <a:off x="2245" y="3430"/>
                <a:ext cx="908" cy="181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rgbClr val="00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Rectangle 77"/>
              <p:cNvSpPr>
                <a:spLocks noChangeArrowheads="1"/>
              </p:cNvSpPr>
              <p:nvPr/>
            </p:nvSpPr>
            <p:spPr bwMode="auto">
              <a:xfrm>
                <a:off x="1429" y="3475"/>
                <a:ext cx="454" cy="13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>
                    <a:solidFill>
                      <a:srgbClr val="000000"/>
                    </a:solidFill>
                  </a:rPr>
                  <a:t>IRT Data</a:t>
                </a:r>
              </a:p>
            </p:txBody>
          </p:sp>
          <p:sp>
            <p:nvSpPr>
              <p:cNvPr id="83" name="Rectangle 78"/>
              <p:cNvSpPr>
                <a:spLocks noChangeArrowheads="1"/>
              </p:cNvSpPr>
              <p:nvPr/>
            </p:nvSpPr>
            <p:spPr bwMode="auto">
              <a:xfrm>
                <a:off x="2427" y="3475"/>
                <a:ext cx="454" cy="13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>
                    <a:solidFill>
                      <a:srgbClr val="000000"/>
                    </a:solidFill>
                  </a:rPr>
                  <a:t>TCP/IP &amp; RT</a:t>
                </a:r>
              </a:p>
            </p:txBody>
          </p:sp>
          <p:sp>
            <p:nvSpPr>
              <p:cNvPr id="84" name="Rectangle 79"/>
              <p:cNvSpPr>
                <a:spLocks noChangeArrowheads="1"/>
              </p:cNvSpPr>
              <p:nvPr/>
            </p:nvSpPr>
            <p:spPr bwMode="auto">
              <a:xfrm>
                <a:off x="1112" y="3475"/>
                <a:ext cx="226" cy="13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</p:grpSp>
        <p:grpSp>
          <p:nvGrpSpPr>
            <p:cNvPr id="13" name="Group 243"/>
            <p:cNvGrpSpPr>
              <a:grpSpLocks/>
            </p:cNvGrpSpPr>
            <p:nvPr/>
          </p:nvGrpSpPr>
          <p:grpSpPr bwMode="auto">
            <a:xfrm>
              <a:off x="5169559" y="3016971"/>
              <a:ext cx="3268663" cy="2906713"/>
              <a:chOff x="3560" y="164"/>
              <a:chExt cx="2059" cy="1831"/>
            </a:xfrm>
          </p:grpSpPr>
          <p:grpSp>
            <p:nvGrpSpPr>
              <p:cNvPr id="14" name="Group 186"/>
              <p:cNvGrpSpPr>
                <a:grpSpLocks/>
              </p:cNvGrpSpPr>
              <p:nvPr/>
            </p:nvGrpSpPr>
            <p:grpSpPr bwMode="auto">
              <a:xfrm>
                <a:off x="4785" y="1071"/>
                <a:ext cx="834" cy="924"/>
                <a:chOff x="4830" y="1389"/>
                <a:chExt cx="834" cy="924"/>
              </a:xfrm>
            </p:grpSpPr>
            <p:pic>
              <p:nvPicPr>
                <p:cNvPr id="44" name="Picture 17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967" y="1706"/>
                  <a:ext cx="697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18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30" y="2024"/>
                  <a:ext cx="607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6" name="Line 181"/>
                <p:cNvSpPr>
                  <a:spLocks noChangeShapeType="1"/>
                </p:cNvSpPr>
                <p:nvPr/>
              </p:nvSpPr>
              <p:spPr bwMode="auto">
                <a:xfrm>
                  <a:off x="4921" y="1389"/>
                  <a:ext cx="0" cy="499"/>
                </a:xfrm>
                <a:prstGeom prst="line">
                  <a:avLst/>
                </a:prstGeom>
                <a:noFill/>
                <a:ln w="28575">
                  <a:solidFill>
                    <a:srgbClr val="808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" name="Line 182"/>
                <p:cNvSpPr>
                  <a:spLocks noChangeShapeType="1"/>
                </p:cNvSpPr>
                <p:nvPr/>
              </p:nvSpPr>
              <p:spPr bwMode="auto">
                <a:xfrm>
                  <a:off x="4830" y="1389"/>
                  <a:ext cx="0" cy="771"/>
                </a:xfrm>
                <a:prstGeom prst="line">
                  <a:avLst/>
                </a:prstGeom>
                <a:noFill/>
                <a:ln w="28575">
                  <a:solidFill>
                    <a:srgbClr val="006BB6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" name="Line 183"/>
                <p:cNvSpPr>
                  <a:spLocks noChangeShapeType="1"/>
                </p:cNvSpPr>
                <p:nvPr/>
              </p:nvSpPr>
              <p:spPr bwMode="auto">
                <a:xfrm>
                  <a:off x="4921" y="1888"/>
                  <a:ext cx="182" cy="0"/>
                </a:xfrm>
                <a:prstGeom prst="line">
                  <a:avLst/>
                </a:prstGeom>
                <a:noFill/>
                <a:ln w="28575">
                  <a:solidFill>
                    <a:srgbClr val="808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15" name="Picture 18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316" b="732"/>
              <a:stretch>
                <a:fillRect/>
              </a:stretch>
            </p:blipFill>
            <p:spPr bwMode="auto">
              <a:xfrm>
                <a:off x="3560" y="164"/>
                <a:ext cx="95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3560" y="642"/>
                <a:ext cx="366" cy="258"/>
              </a:xfrm>
              <a:prstGeom prst="cube">
                <a:avLst>
                  <a:gd name="adj" fmla="val 25000"/>
                </a:avLst>
              </a:prstGeom>
              <a:solidFill>
                <a:srgbClr val="0050C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AutoShape 39"/>
              <p:cNvSpPr>
                <a:spLocks noChangeArrowheads="1"/>
              </p:cNvSpPr>
              <p:nvPr/>
            </p:nvSpPr>
            <p:spPr bwMode="auto">
              <a:xfrm>
                <a:off x="4108" y="642"/>
                <a:ext cx="364" cy="258"/>
              </a:xfrm>
              <a:prstGeom prst="cube">
                <a:avLst>
                  <a:gd name="adj" fmla="val 25000"/>
                </a:avLst>
              </a:prstGeom>
              <a:solidFill>
                <a:srgbClr val="0050C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AutoShape 40"/>
              <p:cNvSpPr>
                <a:spLocks noChangeArrowheads="1"/>
              </p:cNvSpPr>
              <p:nvPr/>
            </p:nvSpPr>
            <p:spPr bwMode="auto">
              <a:xfrm>
                <a:off x="4785" y="255"/>
                <a:ext cx="366" cy="257"/>
              </a:xfrm>
              <a:prstGeom prst="cube">
                <a:avLst>
                  <a:gd name="adj" fmla="val 25000"/>
                </a:avLst>
              </a:prstGeom>
              <a:solidFill>
                <a:srgbClr val="0050C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AutoShape 41"/>
              <p:cNvSpPr>
                <a:spLocks noChangeArrowheads="1"/>
              </p:cNvSpPr>
              <p:nvPr/>
            </p:nvSpPr>
            <p:spPr bwMode="auto">
              <a:xfrm>
                <a:off x="4728" y="813"/>
                <a:ext cx="365" cy="258"/>
              </a:xfrm>
              <a:prstGeom prst="cube">
                <a:avLst>
                  <a:gd name="adj" fmla="val 25000"/>
                </a:avLst>
              </a:prstGeom>
              <a:solidFill>
                <a:srgbClr val="0050C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AutoShape 42"/>
              <p:cNvSpPr>
                <a:spLocks noChangeArrowheads="1"/>
              </p:cNvSpPr>
              <p:nvPr/>
            </p:nvSpPr>
            <p:spPr bwMode="auto">
              <a:xfrm>
                <a:off x="5274" y="813"/>
                <a:ext cx="328" cy="258"/>
              </a:xfrm>
              <a:prstGeom prst="cube">
                <a:avLst>
                  <a:gd name="adj" fmla="val 25000"/>
                </a:avLst>
              </a:prstGeom>
              <a:solidFill>
                <a:srgbClr val="0050C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890" y="771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flipV="1">
                <a:off x="4472" y="385"/>
                <a:ext cx="328" cy="341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Line 45"/>
              <p:cNvSpPr>
                <a:spLocks noChangeShapeType="1"/>
              </p:cNvSpPr>
              <p:nvPr/>
            </p:nvSpPr>
            <p:spPr bwMode="auto">
              <a:xfrm>
                <a:off x="4437" y="813"/>
                <a:ext cx="291" cy="8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Line 46"/>
              <p:cNvSpPr>
                <a:spLocks noChangeShapeType="1"/>
              </p:cNvSpPr>
              <p:nvPr/>
            </p:nvSpPr>
            <p:spPr bwMode="auto">
              <a:xfrm>
                <a:off x="5056" y="900"/>
                <a:ext cx="21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Line 47"/>
              <p:cNvSpPr>
                <a:spLocks noChangeShapeType="1"/>
              </p:cNvSpPr>
              <p:nvPr/>
            </p:nvSpPr>
            <p:spPr bwMode="auto">
              <a:xfrm>
                <a:off x="3926" y="813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Line 48"/>
              <p:cNvSpPr>
                <a:spLocks noChangeShapeType="1"/>
              </p:cNvSpPr>
              <p:nvPr/>
            </p:nvSpPr>
            <p:spPr bwMode="auto">
              <a:xfrm>
                <a:off x="5092" y="942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Line 49"/>
              <p:cNvSpPr>
                <a:spLocks noChangeShapeType="1"/>
              </p:cNvSpPr>
              <p:nvPr/>
            </p:nvSpPr>
            <p:spPr bwMode="auto">
              <a:xfrm flipV="1">
                <a:off x="4472" y="471"/>
                <a:ext cx="291" cy="30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Line 50"/>
              <p:cNvSpPr>
                <a:spLocks noChangeShapeType="1"/>
              </p:cNvSpPr>
              <p:nvPr/>
            </p:nvSpPr>
            <p:spPr bwMode="auto">
              <a:xfrm>
                <a:off x="4437" y="856"/>
                <a:ext cx="291" cy="84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29" name="Group 190"/>
              <p:cNvGrpSpPr>
                <a:grpSpLocks/>
              </p:cNvGrpSpPr>
              <p:nvPr/>
            </p:nvGrpSpPr>
            <p:grpSpPr bwMode="auto">
              <a:xfrm flipV="1">
                <a:off x="3651" y="708"/>
                <a:ext cx="112" cy="188"/>
                <a:chOff x="3243" y="1253"/>
                <a:chExt cx="112" cy="188"/>
              </a:xfrm>
            </p:grpSpPr>
            <p:sp>
              <p:nvSpPr>
                <p:cNvPr id="42" name="Oval 187"/>
                <p:cNvSpPr>
                  <a:spLocks noChangeArrowheads="1"/>
                </p:cNvSpPr>
                <p:nvPr/>
              </p:nvSpPr>
              <p:spPr bwMode="auto">
                <a:xfrm rot="5400000">
                  <a:off x="3256" y="1245"/>
                  <a:ext cx="97" cy="11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188"/>
                <p:cNvSpPr>
                  <a:spLocks noChangeArrowheads="1"/>
                </p:cNvSpPr>
                <p:nvPr/>
              </p:nvSpPr>
              <p:spPr bwMode="auto">
                <a:xfrm rot="5400000">
                  <a:off x="3256" y="1336"/>
                  <a:ext cx="97" cy="112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0" name="Group 191"/>
              <p:cNvGrpSpPr>
                <a:grpSpLocks/>
              </p:cNvGrpSpPr>
              <p:nvPr/>
            </p:nvGrpSpPr>
            <p:grpSpPr bwMode="auto">
              <a:xfrm flipV="1">
                <a:off x="4195" y="708"/>
                <a:ext cx="112" cy="188"/>
                <a:chOff x="3243" y="1253"/>
                <a:chExt cx="112" cy="188"/>
              </a:xfrm>
            </p:grpSpPr>
            <p:sp>
              <p:nvSpPr>
                <p:cNvPr id="40" name="Oval 192"/>
                <p:cNvSpPr>
                  <a:spLocks noChangeArrowheads="1"/>
                </p:cNvSpPr>
                <p:nvPr/>
              </p:nvSpPr>
              <p:spPr bwMode="auto">
                <a:xfrm rot="5400000">
                  <a:off x="3256" y="1245"/>
                  <a:ext cx="97" cy="11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193"/>
                <p:cNvSpPr>
                  <a:spLocks noChangeArrowheads="1"/>
                </p:cNvSpPr>
                <p:nvPr/>
              </p:nvSpPr>
              <p:spPr bwMode="auto">
                <a:xfrm rot="5400000">
                  <a:off x="3256" y="1336"/>
                  <a:ext cx="97" cy="112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1" name="Group 194"/>
              <p:cNvGrpSpPr>
                <a:grpSpLocks/>
              </p:cNvGrpSpPr>
              <p:nvPr/>
            </p:nvGrpSpPr>
            <p:grpSpPr bwMode="auto">
              <a:xfrm flipV="1">
                <a:off x="4876" y="330"/>
                <a:ext cx="112" cy="188"/>
                <a:chOff x="3243" y="1253"/>
                <a:chExt cx="112" cy="188"/>
              </a:xfrm>
            </p:grpSpPr>
            <p:sp>
              <p:nvSpPr>
                <p:cNvPr id="38" name="Oval 195"/>
                <p:cNvSpPr>
                  <a:spLocks noChangeArrowheads="1"/>
                </p:cNvSpPr>
                <p:nvPr/>
              </p:nvSpPr>
              <p:spPr bwMode="auto">
                <a:xfrm rot="5400000">
                  <a:off x="3250" y="1245"/>
                  <a:ext cx="97" cy="11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" name="Oval 196"/>
                <p:cNvSpPr>
                  <a:spLocks noChangeArrowheads="1"/>
                </p:cNvSpPr>
                <p:nvPr/>
              </p:nvSpPr>
              <p:spPr bwMode="auto">
                <a:xfrm rot="5400000">
                  <a:off x="3250" y="1336"/>
                  <a:ext cx="97" cy="112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2" name="Group 197"/>
              <p:cNvGrpSpPr>
                <a:grpSpLocks/>
              </p:cNvGrpSpPr>
              <p:nvPr/>
            </p:nvGrpSpPr>
            <p:grpSpPr bwMode="auto">
              <a:xfrm flipV="1">
                <a:off x="4830" y="882"/>
                <a:ext cx="112" cy="188"/>
                <a:chOff x="3243" y="1253"/>
                <a:chExt cx="112" cy="188"/>
              </a:xfrm>
            </p:grpSpPr>
            <p:sp>
              <p:nvSpPr>
                <p:cNvPr id="36" name="Oval 198"/>
                <p:cNvSpPr>
                  <a:spLocks noChangeArrowheads="1"/>
                </p:cNvSpPr>
                <p:nvPr/>
              </p:nvSpPr>
              <p:spPr bwMode="auto">
                <a:xfrm rot="5400000">
                  <a:off x="3256" y="1245"/>
                  <a:ext cx="97" cy="11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" name="Oval 199"/>
                <p:cNvSpPr>
                  <a:spLocks noChangeArrowheads="1"/>
                </p:cNvSpPr>
                <p:nvPr/>
              </p:nvSpPr>
              <p:spPr bwMode="auto">
                <a:xfrm rot="5400000">
                  <a:off x="3256" y="1336"/>
                  <a:ext cx="97" cy="112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3" name="Group 200"/>
              <p:cNvGrpSpPr>
                <a:grpSpLocks/>
              </p:cNvGrpSpPr>
              <p:nvPr/>
            </p:nvGrpSpPr>
            <p:grpSpPr bwMode="auto">
              <a:xfrm flipV="1">
                <a:off x="5371" y="886"/>
                <a:ext cx="112" cy="188"/>
                <a:chOff x="3243" y="1253"/>
                <a:chExt cx="112" cy="188"/>
              </a:xfrm>
            </p:grpSpPr>
            <p:sp>
              <p:nvSpPr>
                <p:cNvPr id="34" name="Oval 201"/>
                <p:cNvSpPr>
                  <a:spLocks noChangeArrowheads="1"/>
                </p:cNvSpPr>
                <p:nvPr/>
              </p:nvSpPr>
              <p:spPr bwMode="auto">
                <a:xfrm rot="5400000">
                  <a:off x="3250" y="1245"/>
                  <a:ext cx="97" cy="11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5" name="Oval 202"/>
                <p:cNvSpPr>
                  <a:spLocks noChangeArrowheads="1"/>
                </p:cNvSpPr>
                <p:nvPr/>
              </p:nvSpPr>
              <p:spPr bwMode="auto">
                <a:xfrm rot="5400000">
                  <a:off x="3250" y="1336"/>
                  <a:ext cx="97" cy="112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sp>
        <p:nvSpPr>
          <p:cNvPr id="8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Ethernet </a:t>
            </a:r>
            <a:r>
              <a:rPr lang="en-US" dirty="0" err="1" smtClean="0"/>
              <a:t>basierte</a:t>
            </a:r>
            <a:r>
              <a:rPr lang="en-US" dirty="0" smtClean="0"/>
              <a:t> </a:t>
            </a:r>
            <a:r>
              <a:rPr lang="en-US" dirty="0" err="1" smtClean="0"/>
              <a:t>Feldbusse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Vom Multiport-</a:t>
            </a:r>
            <a:r>
              <a:rPr lang="de-DE" dirty="0" err="1" smtClean="0">
                <a:solidFill>
                  <a:srgbClr val="E2001A"/>
                </a:solidFill>
              </a:rPr>
              <a:t>Repeater</a:t>
            </a:r>
            <a:r>
              <a:rPr lang="de-DE" dirty="0" smtClean="0">
                <a:solidFill>
                  <a:srgbClr val="E2001A"/>
                </a:solidFill>
              </a:rPr>
              <a:t> zum Ethernet-Switch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Ethernet-Switches: Funktionsweise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Anforderungen im industriellen Einsatz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Lösungsansätze für den industriellen Betrieb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Realisierungsbeispiele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Speicherprogrammierbare Steuerungen 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28416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Ethercat</a:t>
            </a:r>
            <a:r>
              <a:rPr lang="en-US" dirty="0" smtClean="0"/>
              <a:t> – </a:t>
            </a:r>
            <a:r>
              <a:rPr lang="en-US" dirty="0" err="1" smtClean="0"/>
              <a:t>Eingebetteter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367934" y="4464115"/>
            <a:ext cx="3105345" cy="192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3600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pic>
        <p:nvPicPr>
          <p:cNvPr id="216" name="Picture 127" descr="etherca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3" y="941195"/>
            <a:ext cx="8162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3" descr="E_CAT_4c_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0925" y="2828732"/>
            <a:ext cx="1389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" name="Text Box 5"/>
          <p:cNvSpPr txBox="1">
            <a:spLocks noChangeArrowheads="1"/>
          </p:cNvSpPr>
          <p:nvPr/>
        </p:nvSpPr>
        <p:spPr bwMode="auto">
          <a:xfrm>
            <a:off x="4724400" y="1071370"/>
            <a:ext cx="4321175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kern="0" dirty="0" err="1" smtClean="0">
                <a:solidFill>
                  <a:srgbClr val="5C6971"/>
                </a:solidFill>
                <a:latin typeface="Arial" pitchFamily="34" charset="0"/>
              </a:rPr>
              <a:t>EtherCAT</a:t>
            </a:r>
            <a:r>
              <a:rPr lang="en-GB" sz="1600" kern="0" dirty="0" smtClean="0">
                <a:solidFill>
                  <a:srgbClr val="5C6971"/>
                </a:solidFill>
                <a:latin typeface="Arial" pitchFamily="34" charset="0"/>
              </a:rPr>
              <a:t> </a:t>
            </a:r>
            <a:r>
              <a:rPr lang="en-GB" sz="1600" kern="0" dirty="0" err="1" smtClean="0">
                <a:solidFill>
                  <a:srgbClr val="5C6971"/>
                </a:solidFill>
                <a:latin typeface="Arial" pitchFamily="34" charset="0"/>
              </a:rPr>
              <a:t>Koppler</a:t>
            </a:r>
            <a:r>
              <a:rPr lang="en-GB" sz="1600" kern="0" dirty="0" smtClean="0">
                <a:solidFill>
                  <a:srgbClr val="5C6971"/>
                </a:solidFill>
                <a:latin typeface="Arial" pitchFamily="34" charset="0"/>
              </a:rPr>
              <a:t> </a:t>
            </a:r>
            <a:r>
              <a:rPr lang="en-GB" sz="1600" kern="0" dirty="0" err="1" smtClean="0">
                <a:solidFill>
                  <a:srgbClr val="5C6971"/>
                </a:solidFill>
                <a:latin typeface="Arial" pitchFamily="34" charset="0"/>
              </a:rPr>
              <a:t>mit</a:t>
            </a:r>
            <a:r>
              <a:rPr lang="en-GB" sz="1600" kern="0" dirty="0" smtClean="0">
                <a:solidFill>
                  <a:srgbClr val="5C6971"/>
                </a:solidFill>
                <a:latin typeface="Arial" pitchFamily="34" charset="0"/>
              </a:rPr>
              <a:t> I/O-</a:t>
            </a:r>
            <a:r>
              <a:rPr lang="en-GB" sz="1600" kern="0" dirty="0" err="1" smtClean="0">
                <a:solidFill>
                  <a:srgbClr val="5C6971"/>
                </a:solidFill>
                <a:latin typeface="Arial" pitchFamily="34" charset="0"/>
              </a:rPr>
              <a:t>Modulen</a:t>
            </a:r>
            <a:endParaRPr lang="en-GB" sz="1600" kern="0" dirty="0" smtClean="0">
              <a:solidFill>
                <a:srgbClr val="5C6971"/>
              </a:solidFill>
              <a:latin typeface="Arial" pitchFamily="34" charset="0"/>
            </a:endParaRPr>
          </a:p>
        </p:txBody>
      </p:sp>
      <p:sp>
        <p:nvSpPr>
          <p:cNvPr id="219" name="Text Box 6"/>
          <p:cNvSpPr txBox="1">
            <a:spLocks noChangeArrowheads="1"/>
          </p:cNvSpPr>
          <p:nvPr/>
        </p:nvSpPr>
        <p:spPr bwMode="auto">
          <a:xfrm>
            <a:off x="979488" y="1065020"/>
            <a:ext cx="1982787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kern="0" dirty="0" err="1" smtClean="0">
                <a:solidFill>
                  <a:srgbClr val="5C6971"/>
                </a:solidFill>
                <a:latin typeface="Arial" pitchFamily="34" charset="0"/>
              </a:rPr>
              <a:t>EtherCAT</a:t>
            </a:r>
            <a:r>
              <a:rPr lang="en-GB" sz="1600" kern="0" dirty="0" smtClean="0">
                <a:solidFill>
                  <a:srgbClr val="5C6971"/>
                </a:solidFill>
                <a:latin typeface="Arial" pitchFamily="34" charset="0"/>
              </a:rPr>
              <a:t>-Master</a:t>
            </a:r>
          </a:p>
        </p:txBody>
      </p:sp>
      <p:sp>
        <p:nvSpPr>
          <p:cNvPr id="220" name="Text Box 122"/>
          <p:cNvSpPr txBox="1">
            <a:spLocks noChangeArrowheads="1"/>
          </p:cNvSpPr>
          <p:nvPr/>
        </p:nvSpPr>
        <p:spPr bwMode="auto">
          <a:xfrm>
            <a:off x="4508500" y="1531745"/>
            <a:ext cx="358775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800" kern="0" smtClean="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21" name="Text Box 123"/>
          <p:cNvSpPr txBox="1">
            <a:spLocks noChangeArrowheads="1"/>
          </p:cNvSpPr>
          <p:nvPr/>
        </p:nvSpPr>
        <p:spPr bwMode="auto">
          <a:xfrm>
            <a:off x="4508500" y="2108007"/>
            <a:ext cx="358775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7620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800" kern="0" smtClean="0">
                <a:solidFill>
                  <a:srgbClr val="000000"/>
                </a:solidFill>
                <a:latin typeface="Arial" pitchFamily="34" charset="0"/>
              </a:rPr>
              <a:t>B</a:t>
            </a:r>
          </a:p>
        </p:txBody>
      </p:sp>
      <p:grpSp>
        <p:nvGrpSpPr>
          <p:cNvPr id="422" name="Gruppieren 421"/>
          <p:cNvGrpSpPr/>
          <p:nvPr/>
        </p:nvGrpSpPr>
        <p:grpSpPr>
          <a:xfrm>
            <a:off x="722530" y="3654025"/>
            <a:ext cx="3382963" cy="1944688"/>
            <a:chOff x="828675" y="3736782"/>
            <a:chExt cx="3382963" cy="1944688"/>
          </a:xfrm>
        </p:grpSpPr>
        <p:sp>
          <p:nvSpPr>
            <p:cNvPr id="222" name="AutoShape 50"/>
            <p:cNvSpPr>
              <a:spLocks noChangeArrowheads="1"/>
            </p:cNvSpPr>
            <p:nvPr/>
          </p:nvSpPr>
          <p:spPr bwMode="auto">
            <a:xfrm>
              <a:off x="1187450" y="3736782"/>
              <a:ext cx="2663825" cy="1944688"/>
            </a:xfrm>
            <a:prstGeom prst="roundRect">
              <a:avLst>
                <a:gd name="adj" fmla="val 9259"/>
              </a:avLst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99997A"/>
              </a:prst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3" name="Rectangle 54"/>
            <p:cNvSpPr>
              <a:spLocks noChangeArrowheads="1"/>
            </p:cNvSpPr>
            <p:nvPr/>
          </p:nvSpPr>
          <p:spPr bwMode="auto">
            <a:xfrm>
              <a:off x="1223963" y="4168582"/>
              <a:ext cx="396875" cy="35877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FFFF"/>
                  </a:solidFill>
                </a:rPr>
                <a:t>Rx</a:t>
              </a:r>
            </a:p>
          </p:txBody>
        </p:sp>
        <p:sp>
          <p:nvSpPr>
            <p:cNvPr id="224" name="Line 63"/>
            <p:cNvSpPr>
              <a:spLocks noChangeShapeType="1"/>
            </p:cNvSpPr>
            <p:nvPr/>
          </p:nvSpPr>
          <p:spPr bwMode="auto">
            <a:xfrm flipV="1">
              <a:off x="900113" y="4313045"/>
              <a:ext cx="28575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5" name="Rectangle 102"/>
            <p:cNvSpPr>
              <a:spLocks noChangeArrowheads="1"/>
            </p:cNvSpPr>
            <p:nvPr/>
          </p:nvSpPr>
          <p:spPr bwMode="auto">
            <a:xfrm>
              <a:off x="2051050" y="5105207"/>
              <a:ext cx="1150938" cy="2984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b="1" i="1" kern="0">
                  <a:solidFill>
                    <a:srgbClr val="006BB2"/>
                  </a:solidFill>
                </a:rPr>
                <a:t>Switching</a:t>
              </a:r>
            </a:p>
          </p:txBody>
        </p:sp>
        <p:sp>
          <p:nvSpPr>
            <p:cNvPr id="226" name="Rectangle 107"/>
            <p:cNvSpPr>
              <a:spLocks noChangeArrowheads="1"/>
            </p:cNvSpPr>
            <p:nvPr/>
          </p:nvSpPr>
          <p:spPr bwMode="auto">
            <a:xfrm>
              <a:off x="1223963" y="5105207"/>
              <a:ext cx="396875" cy="35877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FFFF"/>
                  </a:solidFill>
                </a:rPr>
                <a:t>Tx</a:t>
              </a:r>
            </a:p>
          </p:txBody>
        </p:sp>
        <p:sp>
          <p:nvSpPr>
            <p:cNvPr id="227" name="Line 108"/>
            <p:cNvSpPr>
              <a:spLocks noChangeShapeType="1"/>
            </p:cNvSpPr>
            <p:nvPr/>
          </p:nvSpPr>
          <p:spPr bwMode="auto">
            <a:xfrm flipV="1">
              <a:off x="900113" y="5249670"/>
              <a:ext cx="2857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8" name="Rectangle 109"/>
            <p:cNvSpPr>
              <a:spLocks noChangeArrowheads="1"/>
            </p:cNvSpPr>
            <p:nvPr/>
          </p:nvSpPr>
          <p:spPr bwMode="auto">
            <a:xfrm>
              <a:off x="3454400" y="5105207"/>
              <a:ext cx="396875" cy="35877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FFFF"/>
                  </a:solidFill>
                </a:rPr>
                <a:t>Rx</a:t>
              </a:r>
            </a:p>
          </p:txBody>
        </p:sp>
        <p:sp>
          <p:nvSpPr>
            <p:cNvPr id="229" name="Line 110"/>
            <p:cNvSpPr>
              <a:spLocks noChangeShapeType="1"/>
            </p:cNvSpPr>
            <p:nvPr/>
          </p:nvSpPr>
          <p:spPr bwMode="auto">
            <a:xfrm flipV="1">
              <a:off x="1655763" y="4313045"/>
              <a:ext cx="287337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0" name="Rectangle 111"/>
            <p:cNvSpPr>
              <a:spLocks noChangeArrowheads="1"/>
            </p:cNvSpPr>
            <p:nvPr/>
          </p:nvSpPr>
          <p:spPr bwMode="auto">
            <a:xfrm>
              <a:off x="3454400" y="4168582"/>
              <a:ext cx="396875" cy="35877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FFFF"/>
                  </a:solidFill>
                </a:rPr>
                <a:t>Tx</a:t>
              </a:r>
            </a:p>
          </p:txBody>
        </p:sp>
        <p:sp>
          <p:nvSpPr>
            <p:cNvPr id="231" name="Line 112"/>
            <p:cNvSpPr>
              <a:spLocks noChangeShapeType="1"/>
            </p:cNvSpPr>
            <p:nvPr/>
          </p:nvSpPr>
          <p:spPr bwMode="auto">
            <a:xfrm flipV="1">
              <a:off x="3240088" y="5249670"/>
              <a:ext cx="2492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2" name="Oval 113"/>
            <p:cNvSpPr>
              <a:spLocks noChangeArrowheads="1"/>
            </p:cNvSpPr>
            <p:nvPr/>
          </p:nvSpPr>
          <p:spPr bwMode="auto">
            <a:xfrm>
              <a:off x="1943100" y="3952682"/>
              <a:ext cx="1223963" cy="863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3" name="Line 114"/>
            <p:cNvSpPr>
              <a:spLocks noChangeShapeType="1"/>
            </p:cNvSpPr>
            <p:nvPr/>
          </p:nvSpPr>
          <p:spPr bwMode="auto">
            <a:xfrm flipV="1">
              <a:off x="3167063" y="4313045"/>
              <a:ext cx="28892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4" name="Oval 115"/>
            <p:cNvSpPr>
              <a:spLocks noChangeArrowheads="1"/>
            </p:cNvSpPr>
            <p:nvPr/>
          </p:nvSpPr>
          <p:spPr bwMode="auto">
            <a:xfrm>
              <a:off x="1727200" y="3881245"/>
              <a:ext cx="1655763" cy="17272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5" name="Rectangle 116"/>
            <p:cNvSpPr>
              <a:spLocks noChangeArrowheads="1"/>
            </p:cNvSpPr>
            <p:nvPr/>
          </p:nvSpPr>
          <p:spPr bwMode="auto">
            <a:xfrm>
              <a:off x="1881188" y="4217795"/>
              <a:ext cx="1296987" cy="5111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84138" tIns="42862" rIns="84138" bIns="42862">
              <a:spAutoFit/>
            </a:bodyPr>
            <a:lstStyle/>
            <a:p>
              <a:pPr algn="ctr"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b="1" i="1" kern="0">
                  <a:solidFill>
                    <a:srgbClr val="006BB2"/>
                  </a:solidFill>
                </a:rPr>
                <a:t>Payload handling</a:t>
              </a:r>
            </a:p>
          </p:txBody>
        </p:sp>
        <p:pic>
          <p:nvPicPr>
            <p:cNvPr id="236" name="Picture 117" descr="E_CAT_4c_o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7100" y="4025707"/>
              <a:ext cx="722313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7" name="Line 118"/>
            <p:cNvSpPr>
              <a:spLocks noChangeShapeType="1"/>
            </p:cNvSpPr>
            <p:nvPr/>
          </p:nvSpPr>
          <p:spPr bwMode="auto">
            <a:xfrm flipV="1">
              <a:off x="1655763" y="5249670"/>
              <a:ext cx="2492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8" name="Line 119"/>
            <p:cNvSpPr>
              <a:spLocks noChangeShapeType="1"/>
            </p:cNvSpPr>
            <p:nvPr/>
          </p:nvSpPr>
          <p:spPr bwMode="auto">
            <a:xfrm flipV="1">
              <a:off x="3851275" y="4313045"/>
              <a:ext cx="32385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9" name="Line 120"/>
            <p:cNvSpPr>
              <a:spLocks noChangeShapeType="1"/>
            </p:cNvSpPr>
            <p:nvPr/>
          </p:nvSpPr>
          <p:spPr bwMode="auto">
            <a:xfrm flipV="1">
              <a:off x="3851275" y="5249670"/>
              <a:ext cx="2492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0" name="Text Box 124"/>
            <p:cNvSpPr txBox="1">
              <a:spLocks noChangeArrowheads="1"/>
            </p:cNvSpPr>
            <p:nvPr/>
          </p:nvSpPr>
          <p:spPr bwMode="auto">
            <a:xfrm>
              <a:off x="828675" y="4601970"/>
              <a:ext cx="358775" cy="3667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smtClean="0">
                  <a:solidFill>
                    <a:srgbClr val="000000"/>
                  </a:solidFill>
                  <a:latin typeface="Arial" pitchFamily="34" charset="0"/>
                </a:rPr>
                <a:t>A</a:t>
              </a:r>
            </a:p>
          </p:txBody>
        </p:sp>
        <p:sp>
          <p:nvSpPr>
            <p:cNvPr id="241" name="Text Box 125"/>
            <p:cNvSpPr txBox="1">
              <a:spLocks noChangeArrowheads="1"/>
            </p:cNvSpPr>
            <p:nvPr/>
          </p:nvSpPr>
          <p:spPr bwMode="auto">
            <a:xfrm>
              <a:off x="3852863" y="4601970"/>
              <a:ext cx="358775" cy="3667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smtClean="0">
                  <a:solidFill>
                    <a:srgbClr val="000000"/>
                  </a:solidFill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242" name="Group 314"/>
          <p:cNvGrpSpPr>
            <a:grpSpLocks/>
          </p:cNvGrpSpPr>
          <p:nvPr/>
        </p:nvGrpSpPr>
        <p:grpSpPr bwMode="auto">
          <a:xfrm>
            <a:off x="4942225" y="3171632"/>
            <a:ext cx="4286250" cy="2687638"/>
            <a:chOff x="3152" y="663"/>
            <a:chExt cx="2512" cy="1650"/>
          </a:xfrm>
        </p:grpSpPr>
        <p:grpSp>
          <p:nvGrpSpPr>
            <p:cNvPr id="243" name="Group 303"/>
            <p:cNvGrpSpPr>
              <a:grpSpLocks/>
            </p:cNvGrpSpPr>
            <p:nvPr/>
          </p:nvGrpSpPr>
          <p:grpSpPr bwMode="auto">
            <a:xfrm>
              <a:off x="3742" y="663"/>
              <a:ext cx="1225" cy="113"/>
              <a:chOff x="4094" y="527"/>
              <a:chExt cx="1225" cy="113"/>
            </a:xfrm>
          </p:grpSpPr>
          <p:sp>
            <p:nvSpPr>
              <p:cNvPr id="418" name="Rectangle 41"/>
              <p:cNvSpPr>
                <a:spLocks noChangeArrowheads="1"/>
              </p:cNvSpPr>
              <p:nvPr/>
            </p:nvSpPr>
            <p:spPr bwMode="auto">
              <a:xfrm>
                <a:off x="4094" y="527"/>
                <a:ext cx="918" cy="11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" name="Rectangle 42"/>
              <p:cNvSpPr>
                <a:spLocks noChangeArrowheads="1"/>
              </p:cNvSpPr>
              <p:nvPr/>
            </p:nvSpPr>
            <p:spPr bwMode="auto">
              <a:xfrm>
                <a:off x="5012" y="527"/>
                <a:ext cx="307" cy="113"/>
              </a:xfrm>
              <a:prstGeom prst="rect">
                <a:avLst/>
              </a:prstGeom>
              <a:solidFill>
                <a:srgbClr val="006B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rgbClr val="FFFFFF"/>
                    </a:solidFill>
                  </a:rPr>
                  <a:t>Header</a:t>
                </a:r>
              </a:p>
            </p:txBody>
          </p:sp>
          <p:sp>
            <p:nvSpPr>
              <p:cNvPr id="420" name="Rectangle 43"/>
              <p:cNvSpPr>
                <a:spLocks noChangeArrowheads="1"/>
              </p:cNvSpPr>
              <p:nvPr/>
            </p:nvSpPr>
            <p:spPr bwMode="auto">
              <a:xfrm>
                <a:off x="4119" y="539"/>
                <a:ext cx="869" cy="94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rgbClr val="000000"/>
                    </a:solidFill>
                  </a:rPr>
                  <a:t>Embedded Channel</a:t>
                </a:r>
              </a:p>
            </p:txBody>
          </p:sp>
        </p:grpSp>
        <p:grpSp>
          <p:nvGrpSpPr>
            <p:cNvPr id="244" name="Group 304"/>
            <p:cNvGrpSpPr>
              <a:grpSpLocks/>
            </p:cNvGrpSpPr>
            <p:nvPr/>
          </p:nvGrpSpPr>
          <p:grpSpPr bwMode="auto">
            <a:xfrm>
              <a:off x="3152" y="799"/>
              <a:ext cx="551" cy="287"/>
              <a:chOff x="3366" y="709"/>
              <a:chExt cx="551" cy="287"/>
            </a:xfrm>
          </p:grpSpPr>
          <p:sp>
            <p:nvSpPr>
              <p:cNvPr id="392" name="Rectangle 45"/>
              <p:cNvSpPr>
                <a:spLocks noChangeArrowheads="1"/>
              </p:cNvSpPr>
              <p:nvPr/>
            </p:nvSpPr>
            <p:spPr bwMode="auto">
              <a:xfrm>
                <a:off x="3366" y="709"/>
                <a:ext cx="418" cy="24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3" name="Rectangle 46"/>
              <p:cNvSpPr>
                <a:spLocks noChangeArrowheads="1"/>
              </p:cNvSpPr>
              <p:nvPr/>
            </p:nvSpPr>
            <p:spPr bwMode="auto">
              <a:xfrm>
                <a:off x="3387" y="734"/>
                <a:ext cx="369" cy="181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4" name="Rectangle 47"/>
              <p:cNvSpPr>
                <a:spLocks noChangeArrowheads="1"/>
              </p:cNvSpPr>
              <p:nvPr/>
            </p:nvSpPr>
            <p:spPr bwMode="auto">
              <a:xfrm>
                <a:off x="3784" y="775"/>
                <a:ext cx="133" cy="180"/>
              </a:xfrm>
              <a:prstGeom prst="rect">
                <a:avLst/>
              </a:prstGeom>
              <a:solidFill>
                <a:srgbClr val="006BB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5" name="Rectangle 48"/>
              <p:cNvSpPr>
                <a:spLocks noChangeArrowheads="1"/>
              </p:cNvSpPr>
              <p:nvPr/>
            </p:nvSpPr>
            <p:spPr bwMode="auto">
              <a:xfrm>
                <a:off x="3827" y="811"/>
                <a:ext cx="89" cy="88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6" name="Oval 49"/>
              <p:cNvSpPr>
                <a:spLocks noChangeArrowheads="1"/>
              </p:cNvSpPr>
              <p:nvPr/>
            </p:nvSpPr>
            <p:spPr bwMode="auto">
              <a:xfrm>
                <a:off x="3366" y="916"/>
                <a:ext cx="87" cy="8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7" name="Oval 50"/>
              <p:cNvSpPr>
                <a:spLocks noChangeArrowheads="1"/>
              </p:cNvSpPr>
              <p:nvPr/>
            </p:nvSpPr>
            <p:spPr bwMode="auto">
              <a:xfrm>
                <a:off x="3453" y="916"/>
                <a:ext cx="88" cy="8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8" name="Oval 51"/>
              <p:cNvSpPr>
                <a:spLocks noChangeArrowheads="1"/>
              </p:cNvSpPr>
              <p:nvPr/>
            </p:nvSpPr>
            <p:spPr bwMode="auto">
              <a:xfrm>
                <a:off x="3784" y="916"/>
                <a:ext cx="89" cy="8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399" name="Group 52"/>
              <p:cNvGrpSpPr>
                <a:grpSpLocks/>
              </p:cNvGrpSpPr>
              <p:nvPr/>
            </p:nvGrpSpPr>
            <p:grpSpPr bwMode="auto">
              <a:xfrm>
                <a:off x="3410" y="758"/>
                <a:ext cx="43" cy="62"/>
                <a:chOff x="2880" y="2976"/>
                <a:chExt cx="137" cy="273"/>
              </a:xfrm>
            </p:grpSpPr>
            <p:sp>
              <p:nvSpPr>
                <p:cNvPr id="416" name="AutoShape 53"/>
                <p:cNvSpPr>
                  <a:spLocks noChangeArrowheads="1"/>
                </p:cNvSpPr>
                <p:nvPr/>
              </p:nvSpPr>
              <p:spPr bwMode="auto">
                <a:xfrm>
                  <a:off x="2879" y="3024"/>
                  <a:ext cx="122" cy="227"/>
                </a:xfrm>
                <a:prstGeom prst="can">
                  <a:avLst>
                    <a:gd name="adj" fmla="val 41423"/>
                  </a:avLst>
                </a:prstGeom>
                <a:solidFill>
                  <a:srgbClr val="CCFFCC"/>
                </a:solidFill>
                <a:ln w="9525">
                  <a:solidFill>
                    <a:srgbClr val="CCFF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7" name="Oval 54"/>
                <p:cNvSpPr>
                  <a:spLocks noChangeArrowheads="1"/>
                </p:cNvSpPr>
                <p:nvPr/>
              </p:nvSpPr>
              <p:spPr bwMode="auto">
                <a:xfrm>
                  <a:off x="2879" y="2977"/>
                  <a:ext cx="122" cy="137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solidFill>
                    <a:srgbClr val="CCFF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00" name="Line 55"/>
              <p:cNvSpPr>
                <a:spLocks noChangeShapeType="1"/>
              </p:cNvSpPr>
              <p:nvPr/>
            </p:nvSpPr>
            <p:spPr bwMode="auto">
              <a:xfrm>
                <a:off x="3410" y="832"/>
                <a:ext cx="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01" name="Group 56"/>
              <p:cNvGrpSpPr>
                <a:grpSpLocks/>
              </p:cNvGrpSpPr>
              <p:nvPr/>
            </p:nvGrpSpPr>
            <p:grpSpPr bwMode="auto">
              <a:xfrm>
                <a:off x="3410" y="842"/>
                <a:ext cx="43" cy="61"/>
                <a:chOff x="2880" y="2976"/>
                <a:chExt cx="137" cy="273"/>
              </a:xfrm>
            </p:grpSpPr>
            <p:sp>
              <p:nvSpPr>
                <p:cNvPr id="414" name="AutoShape 57"/>
                <p:cNvSpPr>
                  <a:spLocks noChangeArrowheads="1"/>
                </p:cNvSpPr>
                <p:nvPr/>
              </p:nvSpPr>
              <p:spPr bwMode="auto">
                <a:xfrm>
                  <a:off x="2879" y="3020"/>
                  <a:ext cx="122" cy="244"/>
                </a:xfrm>
                <a:prstGeom prst="can">
                  <a:avLst>
                    <a:gd name="adj" fmla="val 41423"/>
                  </a:avLst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5" name="Oval 58"/>
                <p:cNvSpPr>
                  <a:spLocks noChangeArrowheads="1"/>
                </p:cNvSpPr>
                <p:nvPr/>
              </p:nvSpPr>
              <p:spPr bwMode="auto">
                <a:xfrm>
                  <a:off x="2879" y="2976"/>
                  <a:ext cx="122" cy="135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02" name="Group 59"/>
              <p:cNvGrpSpPr>
                <a:grpSpLocks/>
              </p:cNvGrpSpPr>
              <p:nvPr/>
            </p:nvGrpSpPr>
            <p:grpSpPr bwMode="auto">
              <a:xfrm>
                <a:off x="3479" y="757"/>
                <a:ext cx="44" cy="61"/>
                <a:chOff x="2880" y="2976"/>
                <a:chExt cx="137" cy="273"/>
              </a:xfrm>
            </p:grpSpPr>
            <p:sp>
              <p:nvSpPr>
                <p:cNvPr id="412" name="AutoShape 60"/>
                <p:cNvSpPr>
                  <a:spLocks noChangeArrowheads="1"/>
                </p:cNvSpPr>
                <p:nvPr/>
              </p:nvSpPr>
              <p:spPr bwMode="auto">
                <a:xfrm>
                  <a:off x="2879" y="3029"/>
                  <a:ext cx="139" cy="222"/>
                </a:xfrm>
                <a:prstGeom prst="can">
                  <a:avLst>
                    <a:gd name="adj" fmla="val 41423"/>
                  </a:avLst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3" name="Oval 61"/>
                <p:cNvSpPr>
                  <a:spLocks noChangeArrowheads="1"/>
                </p:cNvSpPr>
                <p:nvPr/>
              </p:nvSpPr>
              <p:spPr bwMode="auto">
                <a:xfrm>
                  <a:off x="2879" y="2977"/>
                  <a:ext cx="139" cy="135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03" name="Group 62"/>
              <p:cNvGrpSpPr>
                <a:grpSpLocks/>
              </p:cNvGrpSpPr>
              <p:nvPr/>
            </p:nvGrpSpPr>
            <p:grpSpPr bwMode="auto">
              <a:xfrm>
                <a:off x="3479" y="841"/>
                <a:ext cx="44" cy="61"/>
                <a:chOff x="2880" y="2976"/>
                <a:chExt cx="137" cy="273"/>
              </a:xfrm>
            </p:grpSpPr>
            <p:sp>
              <p:nvSpPr>
                <p:cNvPr id="410" name="AutoShape 63"/>
                <p:cNvSpPr>
                  <a:spLocks noChangeArrowheads="1"/>
                </p:cNvSpPr>
                <p:nvPr/>
              </p:nvSpPr>
              <p:spPr bwMode="auto">
                <a:xfrm>
                  <a:off x="2879" y="3020"/>
                  <a:ext cx="139" cy="244"/>
                </a:xfrm>
                <a:prstGeom prst="can">
                  <a:avLst>
                    <a:gd name="adj" fmla="val 41423"/>
                  </a:avLst>
                </a:prstGeom>
                <a:solidFill>
                  <a:srgbClr val="CCCCFF"/>
                </a:solidFill>
                <a:ln w="9525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1" name="Oval 64"/>
                <p:cNvSpPr>
                  <a:spLocks noChangeArrowheads="1"/>
                </p:cNvSpPr>
                <p:nvPr/>
              </p:nvSpPr>
              <p:spPr bwMode="auto">
                <a:xfrm>
                  <a:off x="2879" y="2976"/>
                  <a:ext cx="139" cy="135"/>
                </a:xfrm>
                <a:prstGeom prst="ellipse">
                  <a:avLst/>
                </a:prstGeom>
                <a:solidFill>
                  <a:srgbClr val="CCCCFF"/>
                </a:solidFill>
                <a:ln w="9525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04" name="Group 65"/>
              <p:cNvGrpSpPr>
                <a:grpSpLocks/>
              </p:cNvGrpSpPr>
              <p:nvPr/>
            </p:nvGrpSpPr>
            <p:grpSpPr bwMode="auto">
              <a:xfrm>
                <a:off x="3677" y="757"/>
                <a:ext cx="44" cy="61"/>
                <a:chOff x="2880" y="2976"/>
                <a:chExt cx="137" cy="273"/>
              </a:xfrm>
            </p:grpSpPr>
            <p:sp>
              <p:nvSpPr>
                <p:cNvPr id="408" name="AutoShape 66"/>
                <p:cNvSpPr>
                  <a:spLocks noChangeArrowheads="1"/>
                </p:cNvSpPr>
                <p:nvPr/>
              </p:nvSpPr>
              <p:spPr bwMode="auto">
                <a:xfrm>
                  <a:off x="2879" y="3029"/>
                  <a:ext cx="125" cy="222"/>
                </a:xfrm>
                <a:prstGeom prst="can">
                  <a:avLst>
                    <a:gd name="adj" fmla="val 41423"/>
                  </a:avLst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9" name="Oval 67"/>
                <p:cNvSpPr>
                  <a:spLocks noChangeArrowheads="1"/>
                </p:cNvSpPr>
                <p:nvPr/>
              </p:nvSpPr>
              <p:spPr bwMode="auto">
                <a:xfrm>
                  <a:off x="2879" y="2977"/>
                  <a:ext cx="125" cy="13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05" name="Group 68"/>
              <p:cNvGrpSpPr>
                <a:grpSpLocks/>
              </p:cNvGrpSpPr>
              <p:nvPr/>
            </p:nvGrpSpPr>
            <p:grpSpPr bwMode="auto">
              <a:xfrm>
                <a:off x="3627" y="841"/>
                <a:ext cx="44" cy="61"/>
                <a:chOff x="2880" y="2976"/>
                <a:chExt cx="137" cy="273"/>
              </a:xfrm>
            </p:grpSpPr>
            <p:sp>
              <p:nvSpPr>
                <p:cNvPr id="406" name="AutoShape 69"/>
                <p:cNvSpPr>
                  <a:spLocks noChangeArrowheads="1"/>
                </p:cNvSpPr>
                <p:nvPr/>
              </p:nvSpPr>
              <p:spPr bwMode="auto">
                <a:xfrm>
                  <a:off x="2876" y="3020"/>
                  <a:ext cx="142" cy="244"/>
                </a:xfrm>
                <a:prstGeom prst="can">
                  <a:avLst>
                    <a:gd name="adj" fmla="val 41423"/>
                  </a:avLst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7" name="Oval 70"/>
                <p:cNvSpPr>
                  <a:spLocks noChangeArrowheads="1"/>
                </p:cNvSpPr>
                <p:nvPr/>
              </p:nvSpPr>
              <p:spPr bwMode="auto">
                <a:xfrm>
                  <a:off x="2876" y="2976"/>
                  <a:ext cx="142" cy="135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245" name="Group 305"/>
            <p:cNvGrpSpPr>
              <a:grpSpLocks/>
            </p:cNvGrpSpPr>
            <p:nvPr/>
          </p:nvGrpSpPr>
          <p:grpSpPr bwMode="auto">
            <a:xfrm>
              <a:off x="3742" y="844"/>
              <a:ext cx="1772" cy="611"/>
              <a:chOff x="3988" y="709"/>
              <a:chExt cx="1772" cy="611"/>
            </a:xfrm>
          </p:grpSpPr>
          <p:sp>
            <p:nvSpPr>
              <p:cNvPr id="251" name="AutoShape 28"/>
              <p:cNvSpPr>
                <a:spLocks noChangeArrowheads="1"/>
              </p:cNvSpPr>
              <p:nvPr/>
            </p:nvSpPr>
            <p:spPr bwMode="auto">
              <a:xfrm>
                <a:off x="3988" y="948"/>
                <a:ext cx="329" cy="182"/>
              </a:xfrm>
              <a:prstGeom prst="cube">
                <a:avLst>
                  <a:gd name="adj" fmla="val 25000"/>
                </a:avLst>
              </a:prstGeom>
              <a:solidFill>
                <a:srgbClr val="0050C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2" name="AutoShape 29"/>
              <p:cNvSpPr>
                <a:spLocks noChangeArrowheads="1"/>
              </p:cNvSpPr>
              <p:nvPr/>
            </p:nvSpPr>
            <p:spPr bwMode="auto">
              <a:xfrm>
                <a:off x="4481" y="948"/>
                <a:ext cx="328" cy="182"/>
              </a:xfrm>
              <a:prstGeom prst="cube">
                <a:avLst>
                  <a:gd name="adj" fmla="val 25000"/>
                </a:avLst>
              </a:prstGeom>
              <a:solidFill>
                <a:srgbClr val="0050C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3" name="AutoShape 30"/>
              <p:cNvSpPr>
                <a:spLocks noChangeArrowheads="1"/>
              </p:cNvSpPr>
              <p:nvPr/>
            </p:nvSpPr>
            <p:spPr bwMode="auto">
              <a:xfrm>
                <a:off x="5071" y="710"/>
                <a:ext cx="329" cy="179"/>
              </a:xfrm>
              <a:prstGeom prst="cube">
                <a:avLst>
                  <a:gd name="adj" fmla="val 25000"/>
                </a:avLst>
              </a:prstGeom>
              <a:solidFill>
                <a:srgbClr val="0050C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4" name="AutoShape 31"/>
              <p:cNvSpPr>
                <a:spLocks noChangeArrowheads="1"/>
              </p:cNvSpPr>
              <p:nvPr/>
            </p:nvSpPr>
            <p:spPr bwMode="auto">
              <a:xfrm>
                <a:off x="5039" y="1067"/>
                <a:ext cx="329" cy="182"/>
              </a:xfrm>
              <a:prstGeom prst="cube">
                <a:avLst>
                  <a:gd name="adj" fmla="val 25000"/>
                </a:avLst>
              </a:prstGeom>
              <a:solidFill>
                <a:srgbClr val="0050C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5" name="AutoShape 32"/>
              <p:cNvSpPr>
                <a:spLocks noChangeArrowheads="1"/>
              </p:cNvSpPr>
              <p:nvPr/>
            </p:nvSpPr>
            <p:spPr bwMode="auto">
              <a:xfrm>
                <a:off x="5531" y="1067"/>
                <a:ext cx="131" cy="182"/>
              </a:xfrm>
              <a:prstGeom prst="cube">
                <a:avLst>
                  <a:gd name="adj" fmla="val 25000"/>
                </a:avLst>
              </a:prstGeom>
              <a:solidFill>
                <a:srgbClr val="0050C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6" name="Line 33"/>
              <p:cNvSpPr>
                <a:spLocks noChangeShapeType="1"/>
              </p:cNvSpPr>
              <p:nvPr/>
            </p:nvSpPr>
            <p:spPr bwMode="auto">
              <a:xfrm>
                <a:off x="4285" y="1042"/>
                <a:ext cx="167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7" name="Line 34"/>
              <p:cNvSpPr>
                <a:spLocks noChangeShapeType="1"/>
              </p:cNvSpPr>
              <p:nvPr/>
            </p:nvSpPr>
            <p:spPr bwMode="auto">
              <a:xfrm flipV="1">
                <a:off x="4809" y="773"/>
                <a:ext cx="295" cy="23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8" name="Line 35"/>
              <p:cNvSpPr>
                <a:spLocks noChangeShapeType="1"/>
              </p:cNvSpPr>
              <p:nvPr/>
            </p:nvSpPr>
            <p:spPr bwMode="auto">
              <a:xfrm>
                <a:off x="4777" y="1067"/>
                <a:ext cx="262" cy="6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9" name="Line 36"/>
              <p:cNvSpPr>
                <a:spLocks noChangeShapeType="1"/>
              </p:cNvSpPr>
              <p:nvPr/>
            </p:nvSpPr>
            <p:spPr bwMode="auto">
              <a:xfrm>
                <a:off x="5334" y="1129"/>
                <a:ext cx="197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0" name="Line 37"/>
              <p:cNvSpPr>
                <a:spLocks noChangeShapeType="1"/>
              </p:cNvSpPr>
              <p:nvPr/>
            </p:nvSpPr>
            <p:spPr bwMode="auto">
              <a:xfrm>
                <a:off x="4317" y="1067"/>
                <a:ext cx="163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1" name="Line 38"/>
              <p:cNvSpPr>
                <a:spLocks noChangeShapeType="1"/>
              </p:cNvSpPr>
              <p:nvPr/>
            </p:nvSpPr>
            <p:spPr bwMode="auto">
              <a:xfrm>
                <a:off x="5369" y="1161"/>
                <a:ext cx="163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2" name="Line 39"/>
              <p:cNvSpPr>
                <a:spLocks noChangeShapeType="1"/>
              </p:cNvSpPr>
              <p:nvPr/>
            </p:nvSpPr>
            <p:spPr bwMode="auto">
              <a:xfrm flipV="1">
                <a:off x="4809" y="829"/>
                <a:ext cx="261" cy="211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3" name="Line 40"/>
              <p:cNvSpPr>
                <a:spLocks noChangeShapeType="1"/>
              </p:cNvSpPr>
              <p:nvPr/>
            </p:nvSpPr>
            <p:spPr bwMode="auto">
              <a:xfrm>
                <a:off x="4777" y="1097"/>
                <a:ext cx="262" cy="5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264" name="Group 298"/>
              <p:cNvGrpSpPr>
                <a:grpSpLocks/>
              </p:cNvGrpSpPr>
              <p:nvPr/>
            </p:nvGrpSpPr>
            <p:grpSpPr bwMode="auto">
              <a:xfrm>
                <a:off x="4317" y="888"/>
                <a:ext cx="196" cy="44"/>
                <a:chOff x="3606" y="1071"/>
                <a:chExt cx="271" cy="67"/>
              </a:xfrm>
            </p:grpSpPr>
            <p:sp>
              <p:nvSpPr>
                <p:cNvPr id="383" name="Rectangle 71"/>
                <p:cNvSpPr>
                  <a:spLocks noChangeArrowheads="1"/>
                </p:cNvSpPr>
                <p:nvPr/>
              </p:nvSpPr>
              <p:spPr bwMode="auto">
                <a:xfrm flipH="1">
                  <a:off x="3606" y="1073"/>
                  <a:ext cx="202" cy="67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4" name="Rectangle 72"/>
                <p:cNvSpPr>
                  <a:spLocks noChangeArrowheads="1"/>
                </p:cNvSpPr>
                <p:nvPr/>
              </p:nvSpPr>
              <p:spPr bwMode="auto">
                <a:xfrm flipH="1">
                  <a:off x="3808" y="1073"/>
                  <a:ext cx="66" cy="67"/>
                </a:xfrm>
                <a:prstGeom prst="rect">
                  <a:avLst/>
                </a:prstGeom>
                <a:solidFill>
                  <a:srgbClr val="006BB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5" name="Rectangle 73"/>
                <p:cNvSpPr>
                  <a:spLocks noChangeArrowheads="1"/>
                </p:cNvSpPr>
                <p:nvPr/>
              </p:nvSpPr>
              <p:spPr bwMode="auto">
                <a:xfrm flipH="1">
                  <a:off x="3613" y="1079"/>
                  <a:ext cx="190" cy="55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6" name="Group 74"/>
                <p:cNvGrpSpPr>
                  <a:grpSpLocks/>
                </p:cNvGrpSpPr>
                <p:nvPr/>
              </p:nvGrpSpPr>
              <p:grpSpPr bwMode="auto">
                <a:xfrm flipH="1">
                  <a:off x="3694" y="1091"/>
                  <a:ext cx="8" cy="28"/>
                  <a:chOff x="2880" y="2976"/>
                  <a:chExt cx="137" cy="273"/>
                </a:xfrm>
              </p:grpSpPr>
              <p:sp>
                <p:nvSpPr>
                  <p:cNvPr id="390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2889" y="3021"/>
                    <a:ext cx="132" cy="246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1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889" y="2978"/>
                    <a:ext cx="132" cy="145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87" name="Group 80"/>
                <p:cNvGrpSpPr>
                  <a:grpSpLocks/>
                </p:cNvGrpSpPr>
                <p:nvPr/>
              </p:nvGrpSpPr>
              <p:grpSpPr bwMode="auto">
                <a:xfrm flipH="1">
                  <a:off x="3615" y="1091"/>
                  <a:ext cx="8" cy="28"/>
                  <a:chOff x="2880" y="2976"/>
                  <a:chExt cx="137" cy="273"/>
                </a:xfrm>
              </p:grpSpPr>
              <p:sp>
                <p:nvSpPr>
                  <p:cNvPr id="388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021"/>
                    <a:ext cx="110" cy="246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9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978"/>
                    <a:ext cx="110" cy="145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grpSp>
            <p:nvGrpSpPr>
              <p:cNvPr id="265" name="Group 299"/>
              <p:cNvGrpSpPr>
                <a:grpSpLocks/>
              </p:cNvGrpSpPr>
              <p:nvPr/>
            </p:nvGrpSpPr>
            <p:grpSpPr bwMode="auto">
              <a:xfrm>
                <a:off x="4907" y="1007"/>
                <a:ext cx="196" cy="45"/>
                <a:chOff x="4422" y="1253"/>
                <a:chExt cx="271" cy="67"/>
              </a:xfrm>
            </p:grpSpPr>
            <p:sp>
              <p:nvSpPr>
                <p:cNvPr id="368" name="Rectangle 122"/>
                <p:cNvSpPr>
                  <a:spLocks noChangeArrowheads="1"/>
                </p:cNvSpPr>
                <p:nvPr/>
              </p:nvSpPr>
              <p:spPr bwMode="auto">
                <a:xfrm flipH="1">
                  <a:off x="4422" y="1255"/>
                  <a:ext cx="203" cy="67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9" name="Rectangle 123"/>
                <p:cNvSpPr>
                  <a:spLocks noChangeArrowheads="1"/>
                </p:cNvSpPr>
                <p:nvPr/>
              </p:nvSpPr>
              <p:spPr bwMode="auto">
                <a:xfrm flipH="1">
                  <a:off x="4625" y="1255"/>
                  <a:ext cx="68" cy="67"/>
                </a:xfrm>
                <a:prstGeom prst="rect">
                  <a:avLst/>
                </a:prstGeom>
                <a:solidFill>
                  <a:srgbClr val="006BB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0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429" y="1261"/>
                  <a:ext cx="194" cy="55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1" name="Group 125"/>
                <p:cNvGrpSpPr>
                  <a:grpSpLocks/>
                </p:cNvGrpSpPr>
                <p:nvPr/>
              </p:nvGrpSpPr>
              <p:grpSpPr bwMode="auto">
                <a:xfrm flipH="1">
                  <a:off x="4510" y="1273"/>
                  <a:ext cx="8" cy="28"/>
                  <a:chOff x="2880" y="2976"/>
                  <a:chExt cx="137" cy="273"/>
                </a:xfrm>
              </p:grpSpPr>
              <p:sp>
                <p:nvSpPr>
                  <p:cNvPr id="381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2870" y="3071"/>
                    <a:ext cx="22" cy="184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2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2870" y="3029"/>
                    <a:ext cx="22" cy="127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72" name="Group 128"/>
                <p:cNvGrpSpPr>
                  <a:grpSpLocks/>
                </p:cNvGrpSpPr>
                <p:nvPr/>
              </p:nvGrpSpPr>
              <p:grpSpPr bwMode="auto">
                <a:xfrm flipH="1">
                  <a:off x="4499" y="1273"/>
                  <a:ext cx="8" cy="28"/>
                  <a:chOff x="2880" y="2976"/>
                  <a:chExt cx="137" cy="273"/>
                </a:xfrm>
              </p:grpSpPr>
              <p:sp>
                <p:nvSpPr>
                  <p:cNvPr id="379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071"/>
                    <a:ext cx="132" cy="184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0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029"/>
                    <a:ext cx="132" cy="127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73" name="Group 131"/>
                <p:cNvGrpSpPr>
                  <a:grpSpLocks/>
                </p:cNvGrpSpPr>
                <p:nvPr/>
              </p:nvGrpSpPr>
              <p:grpSpPr bwMode="auto">
                <a:xfrm flipH="1">
                  <a:off x="4431" y="1273"/>
                  <a:ext cx="8" cy="28"/>
                  <a:chOff x="2880" y="2976"/>
                  <a:chExt cx="137" cy="273"/>
                </a:xfrm>
              </p:grpSpPr>
              <p:sp>
                <p:nvSpPr>
                  <p:cNvPr id="377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2883" y="3071"/>
                    <a:ext cx="110" cy="184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8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2883" y="3029"/>
                    <a:ext cx="110" cy="12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74" name="Group 143"/>
                <p:cNvGrpSpPr>
                  <a:grpSpLocks/>
                </p:cNvGrpSpPr>
                <p:nvPr/>
              </p:nvGrpSpPr>
              <p:grpSpPr bwMode="auto">
                <a:xfrm flipH="1">
                  <a:off x="4465" y="1273"/>
                  <a:ext cx="8" cy="28"/>
                  <a:chOff x="2880" y="2976"/>
                  <a:chExt cx="137" cy="273"/>
                </a:xfrm>
              </p:grpSpPr>
              <p:sp>
                <p:nvSpPr>
                  <p:cNvPr id="375" name="AutoShape 144"/>
                  <p:cNvSpPr>
                    <a:spLocks noChangeArrowheads="1"/>
                  </p:cNvSpPr>
                  <p:nvPr/>
                </p:nvSpPr>
                <p:spPr bwMode="auto">
                  <a:xfrm>
                    <a:off x="2871" y="3071"/>
                    <a:ext cx="154" cy="184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6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2871" y="3029"/>
                    <a:ext cx="154" cy="127"/>
                  </a:xfrm>
                  <a:prstGeom prst="ellipse">
                    <a:avLst/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grpSp>
            <p:nvGrpSpPr>
              <p:cNvPr id="266" name="Group 146"/>
              <p:cNvGrpSpPr>
                <a:grpSpLocks/>
              </p:cNvGrpSpPr>
              <p:nvPr/>
            </p:nvGrpSpPr>
            <p:grpSpPr bwMode="auto">
              <a:xfrm flipH="1">
                <a:off x="5367" y="1007"/>
                <a:ext cx="195" cy="45"/>
                <a:chOff x="2426" y="1773"/>
                <a:chExt cx="2177" cy="227"/>
              </a:xfrm>
            </p:grpSpPr>
            <p:sp>
              <p:nvSpPr>
                <p:cNvPr id="344" name="Rectangle 147"/>
                <p:cNvSpPr>
                  <a:spLocks noChangeArrowheads="1"/>
                </p:cNvSpPr>
                <p:nvPr/>
              </p:nvSpPr>
              <p:spPr bwMode="auto">
                <a:xfrm>
                  <a:off x="2976" y="1780"/>
                  <a:ext cx="1568" cy="221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5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26" y="1780"/>
                  <a:ext cx="550" cy="221"/>
                </a:xfrm>
                <a:prstGeom prst="rect">
                  <a:avLst/>
                </a:prstGeom>
                <a:solidFill>
                  <a:srgbClr val="006BB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6" name="Rectangle 149"/>
                <p:cNvSpPr>
                  <a:spLocks noChangeArrowheads="1"/>
                </p:cNvSpPr>
                <p:nvPr/>
              </p:nvSpPr>
              <p:spPr bwMode="auto">
                <a:xfrm>
                  <a:off x="3018" y="1800"/>
                  <a:ext cx="1485" cy="187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47" name="Group 150"/>
                <p:cNvGrpSpPr>
                  <a:grpSpLocks/>
                </p:cNvGrpSpPr>
                <p:nvPr/>
              </p:nvGrpSpPr>
              <p:grpSpPr bwMode="auto">
                <a:xfrm>
                  <a:off x="3832" y="1842"/>
                  <a:ext cx="61" cy="93"/>
                  <a:chOff x="2880" y="2976"/>
                  <a:chExt cx="137" cy="273"/>
                </a:xfrm>
              </p:grpSpPr>
              <p:sp>
                <p:nvSpPr>
                  <p:cNvPr id="366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2870" y="3055"/>
                    <a:ext cx="140" cy="260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7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2870" y="2983"/>
                    <a:ext cx="140" cy="18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8" name="Group 153"/>
                <p:cNvGrpSpPr>
                  <a:grpSpLocks/>
                </p:cNvGrpSpPr>
                <p:nvPr/>
              </p:nvGrpSpPr>
              <p:grpSpPr bwMode="auto">
                <a:xfrm>
                  <a:off x="3923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364" name="AutoShape 154"/>
                  <p:cNvSpPr>
                    <a:spLocks noChangeArrowheads="1"/>
                  </p:cNvSpPr>
                  <p:nvPr/>
                </p:nvSpPr>
                <p:spPr bwMode="auto">
                  <a:xfrm>
                    <a:off x="2876" y="3026"/>
                    <a:ext cx="140" cy="228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5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2876" y="2983"/>
                    <a:ext cx="140" cy="143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9" name="Group 156"/>
                <p:cNvGrpSpPr>
                  <a:grpSpLocks/>
                </p:cNvGrpSpPr>
                <p:nvPr/>
              </p:nvGrpSpPr>
              <p:grpSpPr bwMode="auto">
                <a:xfrm>
                  <a:off x="4467" y="1842"/>
                  <a:ext cx="61" cy="93"/>
                  <a:chOff x="2880" y="2976"/>
                  <a:chExt cx="137" cy="273"/>
                </a:xfrm>
              </p:grpSpPr>
              <p:sp>
                <p:nvSpPr>
                  <p:cNvPr id="362" name="AutoShape 157"/>
                  <p:cNvSpPr>
                    <a:spLocks noChangeArrowheads="1"/>
                  </p:cNvSpPr>
                  <p:nvPr/>
                </p:nvSpPr>
                <p:spPr bwMode="auto">
                  <a:xfrm>
                    <a:off x="2751" y="3055"/>
                    <a:ext cx="257" cy="260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3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2751" y="2983"/>
                    <a:ext cx="257" cy="18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0" name="Group 159"/>
                <p:cNvGrpSpPr>
                  <a:grpSpLocks/>
                </p:cNvGrpSpPr>
                <p:nvPr/>
              </p:nvGrpSpPr>
              <p:grpSpPr bwMode="auto">
                <a:xfrm>
                  <a:off x="4014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360" name="AutoShape 160"/>
                  <p:cNvSpPr>
                    <a:spLocks noChangeArrowheads="1"/>
                  </p:cNvSpPr>
                  <p:nvPr/>
                </p:nvSpPr>
                <p:spPr bwMode="auto">
                  <a:xfrm>
                    <a:off x="2742" y="3026"/>
                    <a:ext cx="140" cy="228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1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2742" y="2983"/>
                    <a:ext cx="140" cy="14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1" name="Group 162"/>
                <p:cNvGrpSpPr>
                  <a:grpSpLocks/>
                </p:cNvGrpSpPr>
                <p:nvPr/>
              </p:nvGrpSpPr>
              <p:grpSpPr bwMode="auto">
                <a:xfrm>
                  <a:off x="3742" y="1842"/>
                  <a:ext cx="61" cy="93"/>
                  <a:chOff x="2880" y="2976"/>
                  <a:chExt cx="137" cy="273"/>
                </a:xfrm>
              </p:grpSpPr>
              <p:sp>
                <p:nvSpPr>
                  <p:cNvPr id="358" name="AutoShape 163"/>
                  <p:cNvSpPr>
                    <a:spLocks noChangeArrowheads="1"/>
                  </p:cNvSpPr>
                  <p:nvPr/>
                </p:nvSpPr>
                <p:spPr bwMode="auto">
                  <a:xfrm>
                    <a:off x="2746" y="3055"/>
                    <a:ext cx="140" cy="260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59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2746" y="2983"/>
                    <a:ext cx="140" cy="18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2" name="Group 165"/>
                <p:cNvGrpSpPr>
                  <a:grpSpLocks/>
                </p:cNvGrpSpPr>
                <p:nvPr/>
              </p:nvGrpSpPr>
              <p:grpSpPr bwMode="auto">
                <a:xfrm>
                  <a:off x="4105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356" name="AutoShape 166"/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3026"/>
                    <a:ext cx="140" cy="228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57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2983"/>
                    <a:ext cx="140" cy="143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3" name="Group 168"/>
                <p:cNvGrpSpPr>
                  <a:grpSpLocks/>
                </p:cNvGrpSpPr>
                <p:nvPr/>
              </p:nvGrpSpPr>
              <p:grpSpPr bwMode="auto">
                <a:xfrm>
                  <a:off x="4195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354" name="AutoShape 169"/>
                  <p:cNvSpPr>
                    <a:spLocks noChangeArrowheads="1"/>
                  </p:cNvSpPr>
                  <p:nvPr/>
                </p:nvSpPr>
                <p:spPr bwMode="auto">
                  <a:xfrm>
                    <a:off x="2872" y="3026"/>
                    <a:ext cx="140" cy="228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55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2872" y="2983"/>
                    <a:ext cx="140" cy="14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grpSp>
            <p:nvGrpSpPr>
              <p:cNvPr id="267" name="Group 171"/>
              <p:cNvGrpSpPr>
                <a:grpSpLocks/>
              </p:cNvGrpSpPr>
              <p:nvPr/>
            </p:nvGrpSpPr>
            <p:grpSpPr bwMode="auto">
              <a:xfrm>
                <a:off x="5334" y="1275"/>
                <a:ext cx="196" cy="45"/>
                <a:chOff x="2426" y="1773"/>
                <a:chExt cx="2177" cy="227"/>
              </a:xfrm>
            </p:grpSpPr>
            <p:sp>
              <p:nvSpPr>
                <p:cNvPr id="320" name="Rectangle 172"/>
                <p:cNvSpPr>
                  <a:spLocks noChangeArrowheads="1"/>
                </p:cNvSpPr>
                <p:nvPr/>
              </p:nvSpPr>
              <p:spPr bwMode="auto">
                <a:xfrm>
                  <a:off x="2975" y="1785"/>
                  <a:ext cx="1633" cy="216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1" name="Rectangle 173"/>
                <p:cNvSpPr>
                  <a:spLocks noChangeArrowheads="1"/>
                </p:cNvSpPr>
                <p:nvPr/>
              </p:nvSpPr>
              <p:spPr bwMode="auto">
                <a:xfrm>
                  <a:off x="2427" y="1785"/>
                  <a:ext cx="548" cy="216"/>
                </a:xfrm>
                <a:prstGeom prst="rect">
                  <a:avLst/>
                </a:prstGeom>
                <a:solidFill>
                  <a:srgbClr val="006BB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2" name="Rectangle 174"/>
                <p:cNvSpPr>
                  <a:spLocks noChangeArrowheads="1"/>
                </p:cNvSpPr>
                <p:nvPr/>
              </p:nvSpPr>
              <p:spPr bwMode="auto">
                <a:xfrm>
                  <a:off x="3016" y="1800"/>
                  <a:ext cx="1550" cy="187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23" name="Group 175"/>
                <p:cNvGrpSpPr>
                  <a:grpSpLocks/>
                </p:cNvGrpSpPr>
                <p:nvPr/>
              </p:nvGrpSpPr>
              <p:grpSpPr bwMode="auto">
                <a:xfrm>
                  <a:off x="3832" y="1842"/>
                  <a:ext cx="61" cy="93"/>
                  <a:chOff x="2880" y="2976"/>
                  <a:chExt cx="137" cy="273"/>
                </a:xfrm>
              </p:grpSpPr>
              <p:sp>
                <p:nvSpPr>
                  <p:cNvPr id="342" name="AutoShape 176"/>
                  <p:cNvSpPr>
                    <a:spLocks noChangeArrowheads="1"/>
                  </p:cNvSpPr>
                  <p:nvPr/>
                </p:nvSpPr>
                <p:spPr bwMode="auto">
                  <a:xfrm>
                    <a:off x="2881" y="3055"/>
                    <a:ext cx="139" cy="260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43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2881" y="2983"/>
                    <a:ext cx="139" cy="18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4" name="Group 178"/>
                <p:cNvGrpSpPr>
                  <a:grpSpLocks/>
                </p:cNvGrpSpPr>
                <p:nvPr/>
              </p:nvGrpSpPr>
              <p:grpSpPr bwMode="auto">
                <a:xfrm>
                  <a:off x="3923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340" name="AutoShape 179"/>
                  <p:cNvSpPr>
                    <a:spLocks noChangeArrowheads="1"/>
                  </p:cNvSpPr>
                  <p:nvPr/>
                </p:nvSpPr>
                <p:spPr bwMode="auto">
                  <a:xfrm>
                    <a:off x="2886" y="3026"/>
                    <a:ext cx="139" cy="228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41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2886" y="2983"/>
                    <a:ext cx="139" cy="143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5" name="Group 181"/>
                <p:cNvGrpSpPr>
                  <a:grpSpLocks/>
                </p:cNvGrpSpPr>
                <p:nvPr/>
              </p:nvGrpSpPr>
              <p:grpSpPr bwMode="auto">
                <a:xfrm>
                  <a:off x="4467" y="1842"/>
                  <a:ext cx="61" cy="93"/>
                  <a:chOff x="2880" y="2976"/>
                  <a:chExt cx="137" cy="273"/>
                </a:xfrm>
              </p:grpSpPr>
              <p:sp>
                <p:nvSpPr>
                  <p:cNvPr id="338" name="AutoShape 182"/>
                  <p:cNvSpPr>
                    <a:spLocks noChangeArrowheads="1"/>
                  </p:cNvSpPr>
                  <p:nvPr/>
                </p:nvSpPr>
                <p:spPr bwMode="auto">
                  <a:xfrm>
                    <a:off x="3010" y="3055"/>
                    <a:ext cx="139" cy="260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39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3010" y="2983"/>
                    <a:ext cx="139" cy="18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6" name="Group 184"/>
                <p:cNvGrpSpPr>
                  <a:grpSpLocks/>
                </p:cNvGrpSpPr>
                <p:nvPr/>
              </p:nvGrpSpPr>
              <p:grpSpPr bwMode="auto">
                <a:xfrm>
                  <a:off x="4014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336" name="AutoShape 185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3026"/>
                    <a:ext cx="255" cy="228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37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2983"/>
                    <a:ext cx="255" cy="14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7" name="Group 187"/>
                <p:cNvGrpSpPr>
                  <a:grpSpLocks/>
                </p:cNvGrpSpPr>
                <p:nvPr/>
              </p:nvGrpSpPr>
              <p:grpSpPr bwMode="auto">
                <a:xfrm>
                  <a:off x="3742" y="1842"/>
                  <a:ext cx="61" cy="93"/>
                  <a:chOff x="2880" y="2976"/>
                  <a:chExt cx="137" cy="273"/>
                </a:xfrm>
              </p:grpSpPr>
              <p:sp>
                <p:nvSpPr>
                  <p:cNvPr id="334" name="AutoShape 188"/>
                  <p:cNvSpPr>
                    <a:spLocks noChangeArrowheads="1"/>
                  </p:cNvSpPr>
                  <p:nvPr/>
                </p:nvSpPr>
                <p:spPr bwMode="auto">
                  <a:xfrm>
                    <a:off x="2921" y="3055"/>
                    <a:ext cx="93" cy="260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35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2921" y="2983"/>
                    <a:ext cx="93" cy="18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8" name="Group 190"/>
                <p:cNvGrpSpPr>
                  <a:grpSpLocks/>
                </p:cNvGrpSpPr>
                <p:nvPr/>
              </p:nvGrpSpPr>
              <p:grpSpPr bwMode="auto">
                <a:xfrm>
                  <a:off x="4105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332" name="AutoShape 191"/>
                  <p:cNvSpPr>
                    <a:spLocks noChangeArrowheads="1"/>
                  </p:cNvSpPr>
                  <p:nvPr/>
                </p:nvSpPr>
                <p:spPr bwMode="auto">
                  <a:xfrm>
                    <a:off x="3011" y="3026"/>
                    <a:ext cx="139" cy="228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33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3011" y="2983"/>
                    <a:ext cx="139" cy="143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9" name="Group 193"/>
                <p:cNvGrpSpPr>
                  <a:grpSpLocks/>
                </p:cNvGrpSpPr>
                <p:nvPr/>
              </p:nvGrpSpPr>
              <p:grpSpPr bwMode="auto">
                <a:xfrm>
                  <a:off x="4195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330" name="AutoShape 194"/>
                  <p:cNvSpPr>
                    <a:spLocks noChangeArrowheads="1"/>
                  </p:cNvSpPr>
                  <p:nvPr/>
                </p:nvSpPr>
                <p:spPr bwMode="auto">
                  <a:xfrm>
                    <a:off x="2878" y="3026"/>
                    <a:ext cx="139" cy="228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31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2878" y="2983"/>
                    <a:ext cx="139" cy="14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grpSp>
            <p:nvGrpSpPr>
              <p:cNvPr id="268" name="Group 221"/>
              <p:cNvGrpSpPr>
                <a:grpSpLocks/>
              </p:cNvGrpSpPr>
              <p:nvPr/>
            </p:nvGrpSpPr>
            <p:grpSpPr bwMode="auto">
              <a:xfrm>
                <a:off x="4777" y="1216"/>
                <a:ext cx="195" cy="44"/>
                <a:chOff x="2426" y="1773"/>
                <a:chExt cx="2177" cy="227"/>
              </a:xfrm>
            </p:grpSpPr>
            <p:sp>
              <p:nvSpPr>
                <p:cNvPr id="296" name="Rectangle 222"/>
                <p:cNvSpPr>
                  <a:spLocks noChangeArrowheads="1"/>
                </p:cNvSpPr>
                <p:nvPr/>
              </p:nvSpPr>
              <p:spPr bwMode="auto">
                <a:xfrm>
                  <a:off x="2974" y="1773"/>
                  <a:ext cx="1631" cy="226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7" name="Rectangle 223"/>
                <p:cNvSpPr>
                  <a:spLocks noChangeArrowheads="1"/>
                </p:cNvSpPr>
                <p:nvPr/>
              </p:nvSpPr>
              <p:spPr bwMode="auto">
                <a:xfrm>
                  <a:off x="2424" y="1773"/>
                  <a:ext cx="551" cy="226"/>
                </a:xfrm>
                <a:prstGeom prst="rect">
                  <a:avLst/>
                </a:prstGeom>
                <a:solidFill>
                  <a:srgbClr val="006BB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016" y="1798"/>
                  <a:ext cx="1548" cy="186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99" name="Group 225"/>
                <p:cNvGrpSpPr>
                  <a:grpSpLocks/>
                </p:cNvGrpSpPr>
                <p:nvPr/>
              </p:nvGrpSpPr>
              <p:grpSpPr bwMode="auto">
                <a:xfrm>
                  <a:off x="3832" y="1842"/>
                  <a:ext cx="61" cy="93"/>
                  <a:chOff x="2880" y="2976"/>
                  <a:chExt cx="137" cy="273"/>
                </a:xfrm>
              </p:grpSpPr>
              <p:sp>
                <p:nvSpPr>
                  <p:cNvPr id="318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3025"/>
                    <a:ext cx="257" cy="221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19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2981"/>
                    <a:ext cx="257" cy="133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00" name="Group 228"/>
                <p:cNvGrpSpPr>
                  <a:grpSpLocks/>
                </p:cNvGrpSpPr>
                <p:nvPr/>
              </p:nvGrpSpPr>
              <p:grpSpPr bwMode="auto">
                <a:xfrm>
                  <a:off x="3923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316" name="AutoShape 229"/>
                  <p:cNvSpPr>
                    <a:spLocks noChangeArrowheads="1"/>
                  </p:cNvSpPr>
                  <p:nvPr/>
                </p:nvSpPr>
                <p:spPr bwMode="auto">
                  <a:xfrm>
                    <a:off x="2872" y="3025"/>
                    <a:ext cx="140" cy="219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17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2872" y="2981"/>
                    <a:ext cx="140" cy="117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01" name="Group 231"/>
                <p:cNvGrpSpPr>
                  <a:grpSpLocks/>
                </p:cNvGrpSpPr>
                <p:nvPr/>
              </p:nvGrpSpPr>
              <p:grpSpPr bwMode="auto">
                <a:xfrm>
                  <a:off x="4467" y="1842"/>
                  <a:ext cx="61" cy="93"/>
                  <a:chOff x="2880" y="2976"/>
                  <a:chExt cx="137" cy="273"/>
                </a:xfrm>
              </p:grpSpPr>
              <p:sp>
                <p:nvSpPr>
                  <p:cNvPr id="314" name="AutoShape 232"/>
                  <p:cNvSpPr>
                    <a:spLocks noChangeArrowheads="1"/>
                  </p:cNvSpPr>
                  <p:nvPr/>
                </p:nvSpPr>
                <p:spPr bwMode="auto">
                  <a:xfrm>
                    <a:off x="2887" y="3025"/>
                    <a:ext cx="140" cy="221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15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2887" y="2981"/>
                    <a:ext cx="140" cy="133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02" name="Group 234"/>
                <p:cNvGrpSpPr>
                  <a:grpSpLocks/>
                </p:cNvGrpSpPr>
                <p:nvPr/>
              </p:nvGrpSpPr>
              <p:grpSpPr bwMode="auto">
                <a:xfrm>
                  <a:off x="4014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312" name="AutoShape 235"/>
                  <p:cNvSpPr>
                    <a:spLocks noChangeArrowheads="1"/>
                  </p:cNvSpPr>
                  <p:nvPr/>
                </p:nvSpPr>
                <p:spPr bwMode="auto">
                  <a:xfrm>
                    <a:off x="2878" y="3025"/>
                    <a:ext cx="140" cy="219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13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2878" y="2981"/>
                    <a:ext cx="140" cy="117"/>
                  </a:xfrm>
                  <a:prstGeom prst="ellipse">
                    <a:avLst/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03" name="Group 237"/>
                <p:cNvGrpSpPr>
                  <a:grpSpLocks/>
                </p:cNvGrpSpPr>
                <p:nvPr/>
              </p:nvGrpSpPr>
              <p:grpSpPr bwMode="auto">
                <a:xfrm>
                  <a:off x="3742" y="1842"/>
                  <a:ext cx="61" cy="93"/>
                  <a:chOff x="2880" y="2976"/>
                  <a:chExt cx="137" cy="273"/>
                </a:xfrm>
              </p:grpSpPr>
              <p:sp>
                <p:nvSpPr>
                  <p:cNvPr id="310" name="AutoShape 238"/>
                  <p:cNvSpPr>
                    <a:spLocks noChangeArrowheads="1"/>
                  </p:cNvSpPr>
                  <p:nvPr/>
                </p:nvSpPr>
                <p:spPr bwMode="auto">
                  <a:xfrm>
                    <a:off x="2882" y="3025"/>
                    <a:ext cx="140" cy="221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11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2882" y="2981"/>
                    <a:ext cx="140" cy="133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04" name="Group 240"/>
                <p:cNvGrpSpPr>
                  <a:grpSpLocks/>
                </p:cNvGrpSpPr>
                <p:nvPr/>
              </p:nvGrpSpPr>
              <p:grpSpPr bwMode="auto">
                <a:xfrm>
                  <a:off x="4105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308" name="AutoShape 241"/>
                  <p:cNvSpPr>
                    <a:spLocks noChangeArrowheads="1"/>
                  </p:cNvSpPr>
                  <p:nvPr/>
                </p:nvSpPr>
                <p:spPr bwMode="auto">
                  <a:xfrm>
                    <a:off x="2883" y="3025"/>
                    <a:ext cx="140" cy="219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09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2883" y="2981"/>
                    <a:ext cx="140" cy="117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05" name="Group 243"/>
                <p:cNvGrpSpPr>
                  <a:grpSpLocks/>
                </p:cNvGrpSpPr>
                <p:nvPr/>
              </p:nvGrpSpPr>
              <p:grpSpPr bwMode="auto">
                <a:xfrm>
                  <a:off x="4195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306" name="AutoShape 244"/>
                  <p:cNvSpPr>
                    <a:spLocks noChangeArrowheads="1"/>
                  </p:cNvSpPr>
                  <p:nvPr/>
                </p:nvSpPr>
                <p:spPr bwMode="auto">
                  <a:xfrm>
                    <a:off x="2891" y="3025"/>
                    <a:ext cx="257" cy="219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07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2891" y="2981"/>
                    <a:ext cx="257" cy="117"/>
                  </a:xfrm>
                  <a:prstGeom prst="ellipse">
                    <a:avLst/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grpSp>
            <p:nvGrpSpPr>
              <p:cNvPr id="269" name="Group 246"/>
              <p:cNvGrpSpPr>
                <a:grpSpLocks/>
              </p:cNvGrpSpPr>
              <p:nvPr/>
            </p:nvGrpSpPr>
            <p:grpSpPr bwMode="auto">
              <a:xfrm>
                <a:off x="4251" y="1157"/>
                <a:ext cx="196" cy="44"/>
                <a:chOff x="2426" y="1773"/>
                <a:chExt cx="2177" cy="227"/>
              </a:xfrm>
            </p:grpSpPr>
            <p:sp>
              <p:nvSpPr>
                <p:cNvPr id="272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65" y="1791"/>
                  <a:ext cx="1633" cy="211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3" name="Rectangle 248"/>
                <p:cNvSpPr>
                  <a:spLocks noChangeArrowheads="1"/>
                </p:cNvSpPr>
                <p:nvPr/>
              </p:nvSpPr>
              <p:spPr bwMode="auto">
                <a:xfrm>
                  <a:off x="2428" y="1791"/>
                  <a:ext cx="537" cy="211"/>
                </a:xfrm>
                <a:prstGeom prst="rect">
                  <a:avLst/>
                </a:prstGeom>
                <a:solidFill>
                  <a:srgbClr val="006BB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4" name="Rectangle 249"/>
                <p:cNvSpPr>
                  <a:spLocks noChangeArrowheads="1"/>
                </p:cNvSpPr>
                <p:nvPr/>
              </p:nvSpPr>
              <p:spPr bwMode="auto">
                <a:xfrm>
                  <a:off x="3017" y="1816"/>
                  <a:ext cx="1540" cy="171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75" name="Group 250"/>
                <p:cNvGrpSpPr>
                  <a:grpSpLocks/>
                </p:cNvGrpSpPr>
                <p:nvPr/>
              </p:nvGrpSpPr>
              <p:grpSpPr bwMode="auto">
                <a:xfrm>
                  <a:off x="3832" y="1842"/>
                  <a:ext cx="61" cy="93"/>
                  <a:chOff x="2880" y="2976"/>
                  <a:chExt cx="137" cy="273"/>
                </a:xfrm>
              </p:grpSpPr>
              <p:sp>
                <p:nvSpPr>
                  <p:cNvPr id="294" name="AutoShape 251"/>
                  <p:cNvSpPr>
                    <a:spLocks noChangeArrowheads="1"/>
                  </p:cNvSpPr>
                  <p:nvPr/>
                </p:nvSpPr>
                <p:spPr bwMode="auto">
                  <a:xfrm>
                    <a:off x="2882" y="3078"/>
                    <a:ext cx="139" cy="177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5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2882" y="3033"/>
                    <a:ext cx="139" cy="133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76" name="Group 253"/>
                <p:cNvGrpSpPr>
                  <a:grpSpLocks/>
                </p:cNvGrpSpPr>
                <p:nvPr/>
              </p:nvGrpSpPr>
              <p:grpSpPr bwMode="auto">
                <a:xfrm>
                  <a:off x="3923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292" name="AutoShape 254"/>
                  <p:cNvSpPr>
                    <a:spLocks noChangeArrowheads="1"/>
                  </p:cNvSpPr>
                  <p:nvPr/>
                </p:nvSpPr>
                <p:spPr bwMode="auto">
                  <a:xfrm>
                    <a:off x="2748" y="3077"/>
                    <a:ext cx="139" cy="175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3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2748" y="3033"/>
                    <a:ext cx="139" cy="102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77" name="Group 256"/>
                <p:cNvGrpSpPr>
                  <a:grpSpLocks/>
                </p:cNvGrpSpPr>
                <p:nvPr/>
              </p:nvGrpSpPr>
              <p:grpSpPr bwMode="auto">
                <a:xfrm>
                  <a:off x="4467" y="1842"/>
                  <a:ext cx="61" cy="93"/>
                  <a:chOff x="2880" y="2976"/>
                  <a:chExt cx="137" cy="273"/>
                </a:xfrm>
              </p:grpSpPr>
              <p:sp>
                <p:nvSpPr>
                  <p:cNvPr id="290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2872" y="3078"/>
                    <a:ext cx="139" cy="177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1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2872" y="3033"/>
                    <a:ext cx="139" cy="133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78" name="Group 259"/>
                <p:cNvGrpSpPr>
                  <a:grpSpLocks/>
                </p:cNvGrpSpPr>
                <p:nvPr/>
              </p:nvGrpSpPr>
              <p:grpSpPr bwMode="auto">
                <a:xfrm>
                  <a:off x="4014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288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52" y="3077"/>
                    <a:ext cx="255" cy="175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9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2752" y="3033"/>
                    <a:ext cx="255" cy="102"/>
                  </a:xfrm>
                  <a:prstGeom prst="ellipse">
                    <a:avLst/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79" name="Group 262"/>
                <p:cNvGrpSpPr>
                  <a:grpSpLocks/>
                </p:cNvGrpSpPr>
                <p:nvPr/>
              </p:nvGrpSpPr>
              <p:grpSpPr bwMode="auto">
                <a:xfrm>
                  <a:off x="3742" y="1842"/>
                  <a:ext cx="61" cy="93"/>
                  <a:chOff x="2880" y="2976"/>
                  <a:chExt cx="137" cy="273"/>
                </a:xfrm>
              </p:grpSpPr>
              <p:sp>
                <p:nvSpPr>
                  <p:cNvPr id="286" name="AutoShape 263"/>
                  <p:cNvSpPr>
                    <a:spLocks noChangeArrowheads="1"/>
                  </p:cNvSpPr>
                  <p:nvPr/>
                </p:nvSpPr>
                <p:spPr bwMode="auto">
                  <a:xfrm>
                    <a:off x="2852" y="3078"/>
                    <a:ext cx="162" cy="177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7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2852" y="3033"/>
                    <a:ext cx="162" cy="133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80" name="Group 265"/>
                <p:cNvGrpSpPr>
                  <a:grpSpLocks/>
                </p:cNvGrpSpPr>
                <p:nvPr/>
              </p:nvGrpSpPr>
              <p:grpSpPr bwMode="auto">
                <a:xfrm>
                  <a:off x="4105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284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2873" y="3077"/>
                    <a:ext cx="139" cy="175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5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2873" y="3033"/>
                    <a:ext cx="139" cy="102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CCFF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81" name="Group 268"/>
                <p:cNvGrpSpPr>
                  <a:grpSpLocks/>
                </p:cNvGrpSpPr>
                <p:nvPr/>
              </p:nvGrpSpPr>
              <p:grpSpPr bwMode="auto">
                <a:xfrm>
                  <a:off x="4195" y="1842"/>
                  <a:ext cx="61" cy="94"/>
                  <a:chOff x="2880" y="2976"/>
                  <a:chExt cx="137" cy="273"/>
                </a:xfrm>
              </p:grpSpPr>
              <p:sp>
                <p:nvSpPr>
                  <p:cNvPr id="282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077"/>
                    <a:ext cx="139" cy="175"/>
                  </a:xfrm>
                  <a:prstGeom prst="can">
                    <a:avLst>
                      <a:gd name="adj" fmla="val 41423"/>
                    </a:avLst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3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033"/>
                    <a:ext cx="139" cy="102"/>
                  </a:xfrm>
                  <a:prstGeom prst="ellipse">
                    <a:avLst/>
                  </a:prstGeom>
                  <a:solidFill>
                    <a:srgbClr val="CCCCFF"/>
                  </a:solidFill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270" name="AutoShape 296"/>
              <p:cNvSpPr>
                <a:spLocks noChangeArrowheads="1"/>
              </p:cNvSpPr>
              <p:nvPr/>
            </p:nvSpPr>
            <p:spPr bwMode="auto">
              <a:xfrm>
                <a:off x="5235" y="709"/>
                <a:ext cx="132" cy="208"/>
              </a:xfrm>
              <a:prstGeom prst="curvedLeftArrow">
                <a:avLst>
                  <a:gd name="adj1" fmla="val 31515"/>
                  <a:gd name="adj2" fmla="val 63030"/>
                  <a:gd name="adj3" fmla="val 33333"/>
                </a:avLst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1" name="AutoShape 297"/>
              <p:cNvSpPr>
                <a:spLocks noChangeArrowheads="1"/>
              </p:cNvSpPr>
              <p:nvPr/>
            </p:nvSpPr>
            <p:spPr bwMode="auto">
              <a:xfrm>
                <a:off x="5630" y="1067"/>
                <a:ext cx="130" cy="211"/>
              </a:xfrm>
              <a:prstGeom prst="curvedLeftArrow">
                <a:avLst>
                  <a:gd name="adj1" fmla="val 32000"/>
                  <a:gd name="adj2" fmla="val 64000"/>
                  <a:gd name="adj3" fmla="val 33333"/>
                </a:avLst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246" name="Picture 30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67" y="1706"/>
              <a:ext cx="69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" name="Picture 3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30" y="2024"/>
              <a:ext cx="60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8" name="Line 311"/>
            <p:cNvSpPr>
              <a:spLocks noChangeShapeType="1"/>
            </p:cNvSpPr>
            <p:nvPr/>
          </p:nvSpPr>
          <p:spPr bwMode="auto">
            <a:xfrm>
              <a:off x="4921" y="1389"/>
              <a:ext cx="0" cy="499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" name="Line 312"/>
            <p:cNvSpPr>
              <a:spLocks noChangeShapeType="1"/>
            </p:cNvSpPr>
            <p:nvPr/>
          </p:nvSpPr>
          <p:spPr bwMode="auto">
            <a:xfrm>
              <a:off x="4830" y="1389"/>
              <a:ext cx="0" cy="771"/>
            </a:xfrm>
            <a:prstGeom prst="line">
              <a:avLst/>
            </a:prstGeom>
            <a:noFill/>
            <a:ln w="28575">
              <a:solidFill>
                <a:srgbClr val="006BB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" name="Line 313"/>
            <p:cNvSpPr>
              <a:spLocks noChangeShapeType="1"/>
            </p:cNvSpPr>
            <p:nvPr/>
          </p:nvSpPr>
          <p:spPr bwMode="auto">
            <a:xfrm>
              <a:off x="4921" y="1888"/>
              <a:ext cx="18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21" name="Rechteck 420"/>
          <p:cNvSpPr/>
          <p:nvPr/>
        </p:nvSpPr>
        <p:spPr>
          <a:xfrm>
            <a:off x="4232920" y="4554125"/>
            <a:ext cx="3555395" cy="129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</a:rPr>
              <a:t>Teil der Standards IEC 61158 und IEC 61784-2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</a:rPr>
              <a:t>Datenzugriff erfordert spezielle Switch-Hardware</a:t>
            </a:r>
          </a:p>
        </p:txBody>
      </p:sp>
      <p:sp>
        <p:nvSpPr>
          <p:cNvPr id="215" name="Textfeld 214">
            <a:hlinkClick r:id="rId8"/>
          </p:cNvPr>
          <p:cNvSpPr txBox="1"/>
          <p:nvPr/>
        </p:nvSpPr>
        <p:spPr>
          <a:xfrm>
            <a:off x="2612740" y="293394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>
                <a:solidFill>
                  <a:srgbClr val="0070C0"/>
                </a:solidFill>
              </a:rPr>
              <a:t>Animation</a:t>
            </a:r>
            <a:endParaRPr lang="de-DE" u="sng" dirty="0">
              <a:solidFill>
                <a:srgbClr val="0070C0"/>
              </a:solidFill>
            </a:endParaRPr>
          </a:p>
        </p:txBody>
      </p:sp>
      <p:sp>
        <p:nvSpPr>
          <p:cNvPr id="42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Ethernet POWERLINK 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Orchestrierung in Layer 3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825500" y="6444334"/>
            <a:ext cx="3890744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marL="39688"/>
            <a:r>
              <a:rPr lang="en-US" sz="1200" dirty="0" err="1" smtClean="0">
                <a:solidFill>
                  <a:schemeClr val="tx1"/>
                </a:solidFill>
                <a:cs typeface="Arial" charset="0"/>
              </a:rPr>
              <a:t>Rechnerkommunikation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 und </a:t>
            </a:r>
            <a:r>
              <a:rPr lang="en-US" sz="1200" dirty="0" err="1" smtClean="0">
                <a:solidFill>
                  <a:schemeClr val="tx1"/>
                </a:solidFill>
                <a:cs typeface="Arial" charset="0"/>
              </a:rPr>
              <a:t>Vernetzung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cs typeface="Arial" charset="0"/>
              </a:rPr>
              <a:t>Teil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 3, S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. Rupp</a:t>
            </a: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6528175" y="6444335"/>
            <a:ext cx="2771775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 dirty="0">
                <a:solidFill>
                  <a:schemeClr val="tx1"/>
                </a:solidFill>
                <a:cs typeface="Arial" charset="0"/>
              </a:rPr>
              <a:t>6. Semester, </a:t>
            </a:r>
            <a:r>
              <a:rPr lang="en-US" sz="1200" dirty="0" err="1">
                <a:solidFill>
                  <a:schemeClr val="tx1"/>
                </a:solidFill>
                <a:cs typeface="Arial" charset="0"/>
              </a:rPr>
              <a:t>Nachrichtentechnik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, 2012</a:t>
            </a:r>
          </a:p>
        </p:txBody>
      </p:sp>
      <p:sp>
        <p:nvSpPr>
          <p:cNvPr id="9" name="AutoShape 171"/>
          <p:cNvSpPr>
            <a:spLocks noChangeArrowheads="1"/>
          </p:cNvSpPr>
          <p:nvPr/>
        </p:nvSpPr>
        <p:spPr bwMode="auto">
          <a:xfrm>
            <a:off x="1118493" y="1538790"/>
            <a:ext cx="7200900" cy="1743075"/>
          </a:xfrm>
          <a:prstGeom prst="roundRect">
            <a:avLst>
              <a:gd name="adj" fmla="val 6787"/>
            </a:avLst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12" name="Picture 162" descr="mess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8318" y="1538790"/>
            <a:ext cx="5762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63"/>
          <p:cNvSpPr>
            <a:spLocks noChangeArrowheads="1"/>
          </p:cNvSpPr>
          <p:nvPr/>
        </p:nvSpPr>
        <p:spPr bwMode="auto">
          <a:xfrm>
            <a:off x="5284093" y="1619752"/>
            <a:ext cx="2751137" cy="3048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srgbClr val="FFFFFF"/>
                </a:solidFill>
                <a:cs typeface="Arial" pitchFamily="34" charset="0"/>
              </a:rPr>
              <a:t>Nutzdaten</a:t>
            </a:r>
            <a:endParaRPr lang="en-US" sz="1400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ectangle 164"/>
          <p:cNvSpPr>
            <a:spLocks noChangeArrowheads="1"/>
          </p:cNvSpPr>
          <p:nvPr/>
        </p:nvSpPr>
        <p:spPr bwMode="auto">
          <a:xfrm>
            <a:off x="4366518" y="1619752"/>
            <a:ext cx="919162" cy="304800"/>
          </a:xfrm>
          <a:prstGeom prst="rect">
            <a:avLst/>
          </a:prstGeom>
          <a:solidFill>
            <a:srgbClr val="006B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cs typeface="Arial" pitchFamily="34" charset="0"/>
              </a:rPr>
              <a:t>Header</a:t>
            </a:r>
          </a:p>
        </p:txBody>
      </p:sp>
      <p:sp>
        <p:nvSpPr>
          <p:cNvPr id="15" name="Rectangle 165"/>
          <p:cNvSpPr>
            <a:spLocks noChangeArrowheads="1"/>
          </p:cNvSpPr>
          <p:nvPr/>
        </p:nvSpPr>
        <p:spPr bwMode="auto">
          <a:xfrm>
            <a:off x="5285680" y="2040440"/>
            <a:ext cx="2751138" cy="303212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Rectangle 166"/>
          <p:cNvSpPr>
            <a:spLocks noChangeArrowheads="1"/>
          </p:cNvSpPr>
          <p:nvPr/>
        </p:nvSpPr>
        <p:spPr bwMode="auto">
          <a:xfrm>
            <a:off x="4368105" y="2040440"/>
            <a:ext cx="919163" cy="303212"/>
          </a:xfrm>
          <a:prstGeom prst="rect">
            <a:avLst/>
          </a:prstGeom>
          <a:solidFill>
            <a:srgbClr val="006B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cs typeface="Arial" pitchFamily="34" charset="0"/>
              </a:rPr>
              <a:t>Header</a:t>
            </a:r>
          </a:p>
        </p:txBody>
      </p:sp>
      <p:sp>
        <p:nvSpPr>
          <p:cNvPr id="17" name="Rectangle 168"/>
          <p:cNvSpPr>
            <a:spLocks noChangeArrowheads="1"/>
          </p:cNvSpPr>
          <p:nvPr/>
        </p:nvSpPr>
        <p:spPr bwMode="auto">
          <a:xfrm>
            <a:off x="6284218" y="2072190"/>
            <a:ext cx="1682750" cy="244475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srgbClr val="000000"/>
                </a:solidFill>
                <a:cs typeface="Arial" pitchFamily="34" charset="0"/>
              </a:rPr>
              <a:t>Nutzdaten</a:t>
            </a:r>
            <a:endParaRPr lang="en-US" sz="14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Rectangle 169"/>
          <p:cNvSpPr>
            <a:spLocks noChangeArrowheads="1"/>
          </p:cNvSpPr>
          <p:nvPr/>
        </p:nvSpPr>
        <p:spPr bwMode="auto">
          <a:xfrm>
            <a:off x="5368230" y="2072190"/>
            <a:ext cx="930275" cy="244475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cs typeface="Arial" pitchFamily="34" charset="0"/>
              </a:rPr>
              <a:t>PL-Header</a:t>
            </a:r>
          </a:p>
        </p:txBody>
      </p:sp>
      <p:sp>
        <p:nvSpPr>
          <p:cNvPr id="19" name="Rectangle 168"/>
          <p:cNvSpPr>
            <a:spLocks noChangeArrowheads="1"/>
          </p:cNvSpPr>
          <p:nvPr/>
        </p:nvSpPr>
        <p:spPr bwMode="auto">
          <a:xfrm>
            <a:off x="5442843" y="2816727"/>
            <a:ext cx="2720975" cy="411163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srgbClr val="000000"/>
                </a:solidFill>
                <a:cs typeface="Arial" pitchFamily="34" charset="0"/>
              </a:rPr>
              <a:t>Nutzdaten</a:t>
            </a:r>
            <a:endParaRPr lang="en-US" sz="14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Rectangle 169"/>
          <p:cNvSpPr>
            <a:spLocks noChangeArrowheads="1"/>
          </p:cNvSpPr>
          <p:nvPr/>
        </p:nvSpPr>
        <p:spPr bwMode="auto">
          <a:xfrm>
            <a:off x="2647255" y="2816727"/>
            <a:ext cx="930275" cy="411163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srgbClr val="000000"/>
                </a:solidFill>
                <a:cs typeface="Arial" pitchFamily="34" charset="0"/>
              </a:rPr>
              <a:t>Message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srgbClr val="000000"/>
                </a:solidFill>
                <a:cs typeface="Arial" pitchFamily="34" charset="0"/>
              </a:rPr>
              <a:t>Type</a:t>
            </a:r>
            <a:endParaRPr lang="en-US" sz="14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Rectangle 169"/>
          <p:cNvSpPr>
            <a:spLocks noChangeArrowheads="1"/>
          </p:cNvSpPr>
          <p:nvPr/>
        </p:nvSpPr>
        <p:spPr bwMode="auto">
          <a:xfrm>
            <a:off x="3582293" y="2816727"/>
            <a:ext cx="930275" cy="411163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srgbClr val="000000"/>
                </a:solidFill>
                <a:cs typeface="Arial" pitchFamily="34" charset="0"/>
              </a:rPr>
              <a:t>Ziel-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srgbClr val="000000"/>
                </a:solidFill>
                <a:cs typeface="Arial" pitchFamily="34" charset="0"/>
              </a:rPr>
              <a:t>knoten</a:t>
            </a:r>
            <a:endParaRPr lang="en-US" sz="14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169"/>
          <p:cNvSpPr>
            <a:spLocks noChangeArrowheads="1"/>
          </p:cNvSpPr>
          <p:nvPr/>
        </p:nvSpPr>
        <p:spPr bwMode="auto">
          <a:xfrm>
            <a:off x="4512568" y="2816727"/>
            <a:ext cx="930275" cy="411163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srgbClr val="000000"/>
                </a:solidFill>
                <a:cs typeface="Arial" pitchFamily="34" charset="0"/>
              </a:rPr>
              <a:t>Quell-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srgbClr val="000000"/>
                </a:solidFill>
                <a:cs typeface="Arial" pitchFamily="34" charset="0"/>
              </a:rPr>
              <a:t>knoten</a:t>
            </a:r>
            <a:endParaRPr lang="en-US" sz="14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Rectangle 169"/>
          <p:cNvSpPr>
            <a:spLocks noChangeArrowheads="1"/>
          </p:cNvSpPr>
          <p:nvPr/>
        </p:nvSpPr>
        <p:spPr bwMode="auto">
          <a:xfrm>
            <a:off x="2485330" y="2816727"/>
            <a:ext cx="161925" cy="411163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srgbClr val="000000"/>
                </a:solidFill>
                <a:cs typeface="Arial" pitchFamily="34" charset="0"/>
              </a:rPr>
              <a:t>R</a:t>
            </a:r>
            <a:endParaRPr lang="en-US" sz="1400" kern="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4" name="Gerade Verbindung 17"/>
          <p:cNvCxnSpPr>
            <a:cxnSpLocks noChangeShapeType="1"/>
          </p:cNvCxnSpPr>
          <p:nvPr/>
        </p:nvCxnSpPr>
        <p:spPr bwMode="auto">
          <a:xfrm flipV="1">
            <a:off x="2485330" y="2337302"/>
            <a:ext cx="2882900" cy="479425"/>
          </a:xfrm>
          <a:prstGeom prst="line">
            <a:avLst/>
          </a:prstGeom>
          <a:noFill/>
          <a:ln w="12700" algn="ctr">
            <a:solidFill>
              <a:srgbClr val="00396C"/>
            </a:solidFill>
            <a:round/>
            <a:headEnd/>
            <a:tailEnd/>
          </a:ln>
        </p:spPr>
      </p:cxnSp>
      <p:cxnSp>
        <p:nvCxnSpPr>
          <p:cNvPr id="25" name="Gerade Verbindung 18"/>
          <p:cNvCxnSpPr>
            <a:cxnSpLocks noChangeShapeType="1"/>
          </p:cNvCxnSpPr>
          <p:nvPr/>
        </p:nvCxnSpPr>
        <p:spPr bwMode="auto">
          <a:xfrm flipH="1" flipV="1">
            <a:off x="7966968" y="2343652"/>
            <a:ext cx="196850" cy="473075"/>
          </a:xfrm>
          <a:prstGeom prst="line">
            <a:avLst/>
          </a:prstGeom>
          <a:noFill/>
          <a:ln w="12700" algn="ctr">
            <a:solidFill>
              <a:srgbClr val="00396C"/>
            </a:solidFill>
            <a:round/>
            <a:headEnd/>
            <a:tailEnd/>
          </a:ln>
        </p:spPr>
      </p:cxnSp>
      <p:grpSp>
        <p:nvGrpSpPr>
          <p:cNvPr id="26" name="Gruppieren 19"/>
          <p:cNvGrpSpPr>
            <a:grpSpLocks/>
          </p:cNvGrpSpPr>
          <p:nvPr/>
        </p:nvGrpSpPr>
        <p:grpSpPr bwMode="auto">
          <a:xfrm>
            <a:off x="1032768" y="3569202"/>
            <a:ext cx="8240712" cy="2627313"/>
            <a:chOff x="815974" y="3251861"/>
            <a:chExt cx="8240070" cy="2628433"/>
          </a:xfrm>
        </p:grpSpPr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497146" y="4798745"/>
              <a:ext cx="2158832" cy="79250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888993" y="4798745"/>
              <a:ext cx="4608153" cy="79250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887405" y="5302198"/>
              <a:ext cx="73447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887405" y="5086206"/>
              <a:ext cx="360335" cy="215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err="1">
                  <a:solidFill>
                    <a:sysClr val="windowText" lastClr="000000"/>
                  </a:solidFill>
                  <a:cs typeface="Arial" pitchFamily="34" charset="0"/>
                </a:rPr>
                <a:t>SoC</a:t>
              </a:r>
              <a:endParaRPr lang="en-US" sz="1200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1608074" y="5086206"/>
              <a:ext cx="360335" cy="215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cs typeface="Arial" pitchFamily="34" charset="0"/>
                </a:rPr>
                <a:t>Req1</a:t>
              </a: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2112860" y="5302198"/>
              <a:ext cx="396844" cy="215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 dirty="0">
                  <a:solidFill>
                    <a:sysClr val="windowText" lastClr="000000"/>
                  </a:solidFill>
                  <a:cs typeface="Arial" pitchFamily="34" charset="0"/>
                </a:rPr>
                <a:t>Res1</a:t>
              </a:r>
              <a:endParaRPr lang="en-US" sz="1200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687490" y="5087793"/>
              <a:ext cx="361922" cy="214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cs typeface="Arial" pitchFamily="34" charset="0"/>
                </a:rPr>
                <a:t>Req2</a:t>
              </a: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192276" y="5302198"/>
              <a:ext cx="431766" cy="215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 dirty="0">
                  <a:solidFill>
                    <a:sysClr val="windowText" lastClr="000000"/>
                  </a:solidFill>
                  <a:cs typeface="Arial" pitchFamily="34" charset="0"/>
                </a:rPr>
                <a:t>Res2</a:t>
              </a:r>
              <a:endParaRPr lang="en-US" sz="1200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4355823" y="5087793"/>
              <a:ext cx="431766" cy="214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err="1">
                  <a:solidFill>
                    <a:sysClr val="windowText" lastClr="000000"/>
                  </a:solidFill>
                  <a:cs typeface="Arial" pitchFamily="34" charset="0"/>
                </a:rPr>
                <a:t>ReqN</a:t>
              </a:r>
              <a:endParaRPr lang="en-US" sz="1200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4920929" y="5303785"/>
              <a:ext cx="433353" cy="214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cs typeface="Arial" pitchFamily="34" charset="0"/>
                </a:rPr>
                <a:t>ResN</a:t>
              </a: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5495559" y="5086206"/>
              <a:ext cx="360334" cy="215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 dirty="0" err="1">
                  <a:solidFill>
                    <a:sysClr val="windowText" lastClr="000000"/>
                  </a:solidFill>
                  <a:cs typeface="Arial" pitchFamily="34" charset="0"/>
                </a:rPr>
                <a:t>SoA</a:t>
              </a:r>
              <a:endParaRPr lang="en-US" sz="1200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6144796" y="5302198"/>
              <a:ext cx="1368318" cy="215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err="1">
                  <a:solidFill>
                    <a:sysClr val="windowText" lastClr="000000"/>
                  </a:solidFill>
                  <a:cs typeface="Arial" pitchFamily="34" charset="0"/>
                </a:rPr>
                <a:t>ASnd</a:t>
              </a:r>
              <a:endParaRPr lang="en-US" sz="1200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3912945" y="5086206"/>
              <a:ext cx="288902" cy="2159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>
                  <a:solidFill>
                    <a:sysClr val="windowText" lastClr="000000"/>
                  </a:solidFill>
                  <a:cs typeface="Arial" pitchFamily="34" charset="0"/>
                </a:rPr>
                <a:t>…</a:t>
              </a:r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815974" y="4798745"/>
              <a:ext cx="720669" cy="2159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dirty="0">
                  <a:solidFill>
                    <a:srgbClr val="006BB6"/>
                  </a:solidFill>
                  <a:cs typeface="Arial" pitchFamily="34" charset="0"/>
                </a:rPr>
                <a:t>Master</a:t>
              </a: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815974" y="5375254"/>
              <a:ext cx="720669" cy="2159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dirty="0">
                  <a:solidFill>
                    <a:srgbClr val="006BB6"/>
                  </a:solidFill>
                  <a:cs typeface="Arial" pitchFamily="34" charset="0"/>
                </a:rPr>
                <a:t>Slaves</a:t>
              </a:r>
            </a:p>
          </p:txBody>
        </p:sp>
        <p:sp>
          <p:nvSpPr>
            <p:cNvPr id="42" name="Rectangle 26"/>
            <p:cNvSpPr>
              <a:spLocks noChangeArrowheads="1"/>
            </p:cNvSpPr>
            <p:nvPr/>
          </p:nvSpPr>
          <p:spPr bwMode="auto">
            <a:xfrm>
              <a:off x="7655978" y="5087793"/>
              <a:ext cx="360335" cy="215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err="1">
                  <a:solidFill>
                    <a:sysClr val="windowText" lastClr="000000"/>
                  </a:solidFill>
                  <a:cs typeface="Arial" pitchFamily="34" charset="0"/>
                </a:rPr>
                <a:t>SoC</a:t>
              </a:r>
              <a:endParaRPr lang="en-US" sz="1200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8"/>
            <p:cNvSpPr>
              <a:spLocks noChangeArrowheads="1"/>
            </p:cNvSpPr>
            <p:nvPr/>
          </p:nvSpPr>
          <p:spPr bwMode="auto">
            <a:xfrm>
              <a:off x="3697062" y="5664302"/>
              <a:ext cx="720669" cy="2159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dirty="0">
                  <a:solidFill>
                    <a:srgbClr val="006BB6"/>
                  </a:solidFill>
                  <a:cs typeface="Arial" pitchFamily="34" charset="0"/>
                </a:rPr>
                <a:t>1 </a:t>
              </a:r>
              <a:r>
                <a:rPr lang="en-US" sz="1400" b="1" i="1" kern="0" dirty="0" err="1">
                  <a:solidFill>
                    <a:srgbClr val="006BB6"/>
                  </a:solidFill>
                  <a:cs typeface="Arial" pitchFamily="34" charset="0"/>
                </a:rPr>
                <a:t>Zyklus</a:t>
              </a:r>
              <a:endParaRPr lang="en-US" sz="1400" b="1" i="1" kern="0" dirty="0">
                <a:solidFill>
                  <a:srgbClr val="006BB6"/>
                </a:solidFill>
                <a:cs typeface="Arial" pitchFamily="34" charset="0"/>
              </a:endParaRPr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1320760" y="3251861"/>
              <a:ext cx="1007983" cy="21599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  <a:cs typeface="Arial" pitchFamily="34" charset="0"/>
                </a:rPr>
                <a:t>deterministic</a:t>
              </a:r>
            </a:p>
          </p:txBody>
        </p:sp>
        <p:sp>
          <p:nvSpPr>
            <p:cNvPr id="45" name="Rectangle 30"/>
            <p:cNvSpPr>
              <a:spLocks noChangeArrowheads="1"/>
            </p:cNvSpPr>
            <p:nvPr/>
          </p:nvSpPr>
          <p:spPr bwMode="auto">
            <a:xfrm>
              <a:off x="2328743" y="3251861"/>
              <a:ext cx="576218" cy="2159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  <a:cs typeface="Arial" pitchFamily="34" charset="0"/>
                </a:rPr>
                <a:t>asynch</a:t>
              </a:r>
            </a:p>
          </p:txBody>
        </p:sp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>
              <a:off x="1320760" y="3251861"/>
              <a:ext cx="1584202" cy="2159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2904961" y="3251861"/>
              <a:ext cx="1007983" cy="21599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cs typeface="Arial" pitchFamily="34" charset="0"/>
                </a:rPr>
                <a:t>deterministic</a:t>
              </a:r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3912945" y="3251861"/>
              <a:ext cx="576218" cy="2159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  <a:cs typeface="Arial" pitchFamily="34" charset="0"/>
                </a:rPr>
                <a:t>asynch</a:t>
              </a:r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2904961" y="3251861"/>
              <a:ext cx="1584202" cy="2159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Rectangle 41"/>
            <p:cNvSpPr>
              <a:spLocks noChangeArrowheads="1"/>
            </p:cNvSpPr>
            <p:nvPr/>
          </p:nvSpPr>
          <p:spPr bwMode="auto">
            <a:xfrm>
              <a:off x="4489163" y="3251861"/>
              <a:ext cx="1007983" cy="21599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  <a:cs typeface="Arial" pitchFamily="34" charset="0"/>
                </a:rPr>
                <a:t>deterministic</a:t>
              </a:r>
            </a:p>
          </p:txBody>
        </p:sp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>
              <a:off x="5497146" y="3251861"/>
              <a:ext cx="576218" cy="2159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  <a:cs typeface="Arial" pitchFamily="34" charset="0"/>
                </a:rPr>
                <a:t>asynch</a:t>
              </a:r>
            </a:p>
          </p:txBody>
        </p:sp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4489163" y="3251861"/>
              <a:ext cx="1584202" cy="2159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6073364" y="3251861"/>
              <a:ext cx="1007983" cy="21599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  <a:cs typeface="Arial" pitchFamily="34" charset="0"/>
                </a:rPr>
                <a:t>deterministic</a:t>
              </a:r>
            </a:p>
          </p:txBody>
        </p: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7081348" y="3251861"/>
              <a:ext cx="576218" cy="2159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  <a:cs typeface="Arial" pitchFamily="34" charset="0"/>
                </a:rPr>
                <a:t>asynch</a:t>
              </a:r>
            </a:p>
          </p:txBody>
        </p:sp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>
              <a:off x="6073364" y="3251861"/>
              <a:ext cx="1584202" cy="2159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Line 48"/>
            <p:cNvSpPr>
              <a:spLocks noChangeShapeType="1"/>
            </p:cNvSpPr>
            <p:nvPr/>
          </p:nvSpPr>
          <p:spPr bwMode="auto">
            <a:xfrm>
              <a:off x="4560594" y="5735769"/>
              <a:ext cx="3095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Line 49"/>
            <p:cNvSpPr>
              <a:spLocks noChangeShapeType="1"/>
            </p:cNvSpPr>
            <p:nvPr/>
          </p:nvSpPr>
          <p:spPr bwMode="auto">
            <a:xfrm flipH="1" flipV="1">
              <a:off x="888993" y="5735769"/>
              <a:ext cx="27350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ctangle 50"/>
            <p:cNvSpPr>
              <a:spLocks noChangeArrowheads="1"/>
            </p:cNvSpPr>
            <p:nvPr/>
          </p:nvSpPr>
          <p:spPr bwMode="auto">
            <a:xfrm>
              <a:off x="2400176" y="4511286"/>
              <a:ext cx="2592185" cy="1429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kern="0" dirty="0" err="1">
                  <a:solidFill>
                    <a:srgbClr val="006BB6"/>
                  </a:solidFill>
                  <a:cs typeface="Arial" pitchFamily="34" charset="0"/>
                </a:rPr>
                <a:t>Reguläre</a:t>
              </a:r>
              <a:r>
                <a:rPr lang="en-US" sz="1400" i="1" kern="0" dirty="0">
                  <a:solidFill>
                    <a:srgbClr val="006BB6"/>
                  </a:solidFill>
                  <a:cs typeface="Arial" pitchFamily="34" charset="0"/>
                </a:rPr>
                <a:t> Ethernet Frames</a:t>
              </a:r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flipV="1">
              <a:off x="1968409" y="4655809"/>
              <a:ext cx="576217" cy="3589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Line 52"/>
            <p:cNvSpPr>
              <a:spLocks noChangeShapeType="1"/>
            </p:cNvSpPr>
            <p:nvPr/>
          </p:nvSpPr>
          <p:spPr bwMode="auto">
            <a:xfrm flipV="1">
              <a:off x="2328743" y="4727278"/>
              <a:ext cx="358747" cy="5034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2760509" y="4727278"/>
              <a:ext cx="288902" cy="2159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>
                  <a:solidFill>
                    <a:sysClr val="windowText" lastClr="000000"/>
                  </a:solidFill>
                  <a:cs typeface="Arial" pitchFamily="34" charset="0"/>
                </a:rPr>
                <a:t>…</a:t>
              </a:r>
            </a:p>
          </p:txBody>
        </p:sp>
        <p:cxnSp>
          <p:nvCxnSpPr>
            <p:cNvPr id="62" name="Gerade Verbindung 55"/>
            <p:cNvCxnSpPr>
              <a:cxnSpLocks noChangeShapeType="1"/>
            </p:cNvCxnSpPr>
            <p:nvPr/>
          </p:nvCxnSpPr>
          <p:spPr bwMode="auto">
            <a:xfrm flipV="1">
              <a:off x="888999" y="3467761"/>
              <a:ext cx="431800" cy="1331445"/>
            </a:xfrm>
            <a:prstGeom prst="line">
              <a:avLst/>
            </a:prstGeom>
            <a:noFill/>
            <a:ln w="9525" algn="ctr">
              <a:solidFill>
                <a:srgbClr val="00396C"/>
              </a:solidFill>
              <a:round/>
              <a:headEnd/>
              <a:tailEnd/>
            </a:ln>
          </p:spPr>
        </p:cxnSp>
        <p:cxnSp>
          <p:nvCxnSpPr>
            <p:cNvPr id="63" name="Gerade Verbindung 56"/>
            <p:cNvCxnSpPr>
              <a:cxnSpLocks noChangeShapeType="1"/>
            </p:cNvCxnSpPr>
            <p:nvPr/>
          </p:nvCxnSpPr>
          <p:spPr bwMode="auto">
            <a:xfrm flipH="1" flipV="1">
              <a:off x="2905124" y="3467761"/>
              <a:ext cx="4751390" cy="1331445"/>
            </a:xfrm>
            <a:prstGeom prst="line">
              <a:avLst/>
            </a:prstGeom>
            <a:noFill/>
            <a:ln w="9525" algn="ctr">
              <a:solidFill>
                <a:srgbClr val="00396C"/>
              </a:solidFill>
              <a:round/>
              <a:headEnd/>
              <a:tailEnd/>
            </a:ln>
          </p:spPr>
        </p:cxnSp>
        <p:sp>
          <p:nvSpPr>
            <p:cNvPr id="64" name="Rechteck 63"/>
            <p:cNvSpPr/>
            <p:nvPr/>
          </p:nvSpPr>
          <p:spPr>
            <a:xfrm>
              <a:off x="5173322" y="3606025"/>
              <a:ext cx="1869929" cy="308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</a:rPr>
                <a:t>Message  Types:</a:t>
              </a:r>
            </a:p>
          </p:txBody>
        </p:sp>
        <p:sp>
          <p:nvSpPr>
            <p:cNvPr id="65" name="Rechteck 64"/>
            <p:cNvSpPr/>
            <p:nvPr/>
          </p:nvSpPr>
          <p:spPr>
            <a:xfrm>
              <a:off x="6560688" y="3599672"/>
              <a:ext cx="2495356" cy="9529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 err="1">
                  <a:solidFill>
                    <a:sysClr val="windowText" lastClr="000000"/>
                  </a:solidFill>
                </a:rPr>
                <a:t>SoC</a:t>
              </a:r>
              <a:r>
                <a:rPr lang="de-DE" sz="1400" kern="0" dirty="0">
                  <a:solidFill>
                    <a:sysClr val="windowText" lastClr="000000"/>
                  </a:solidFill>
                </a:rPr>
                <a:t> (Start </a:t>
              </a:r>
              <a:r>
                <a:rPr lang="de-DE" sz="1400" kern="0" dirty="0" err="1">
                  <a:solidFill>
                    <a:sysClr val="windowText" lastClr="000000"/>
                  </a:solidFill>
                </a:rPr>
                <a:t>of</a:t>
              </a:r>
              <a:r>
                <a:rPr lang="de-DE" sz="1400" kern="0" dirty="0">
                  <a:solidFill>
                    <a:sysClr val="windowText" lastClr="000000"/>
                  </a:solidFill>
                </a:rPr>
                <a:t> Cycle)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 err="1">
                  <a:solidFill>
                    <a:sysClr val="windowText" lastClr="000000"/>
                  </a:solidFill>
                </a:rPr>
                <a:t>SoA</a:t>
              </a:r>
              <a:r>
                <a:rPr lang="de-DE" sz="1400" kern="0" dirty="0">
                  <a:solidFill>
                    <a:sysClr val="windowText" lastClr="000000"/>
                  </a:solidFill>
                </a:rPr>
                <a:t> (Start </a:t>
              </a:r>
              <a:r>
                <a:rPr lang="de-DE" sz="1400" kern="0" dirty="0" err="1">
                  <a:solidFill>
                    <a:sysClr val="windowText" lastClr="000000"/>
                  </a:solidFill>
                </a:rPr>
                <a:t>of</a:t>
              </a:r>
              <a:r>
                <a:rPr lang="de-DE" sz="1400" kern="0" dirty="0">
                  <a:solidFill>
                    <a:sysClr val="windowText" lastClr="000000"/>
                  </a:solidFill>
                </a:rPr>
                <a:t> </a:t>
              </a:r>
              <a:r>
                <a:rPr lang="de-DE" sz="1400" kern="0" dirty="0" err="1">
                  <a:solidFill>
                    <a:sysClr val="windowText" lastClr="000000"/>
                  </a:solidFill>
                </a:rPr>
                <a:t>Asynchronous</a:t>
              </a:r>
              <a:r>
                <a:rPr lang="de-DE" sz="1400" kern="0" dirty="0">
                  <a:solidFill>
                    <a:sysClr val="windowText" lastClr="000000"/>
                  </a:solidFill>
                </a:rPr>
                <a:t>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 err="1">
                  <a:solidFill>
                    <a:sysClr val="windowText" lastClr="000000"/>
                  </a:solidFill>
                </a:rPr>
                <a:t>Polling</a:t>
              </a:r>
              <a:r>
                <a:rPr lang="de-DE" sz="1400" kern="0" dirty="0">
                  <a:solidFill>
                    <a:sysClr val="windowText" lastClr="000000"/>
                  </a:solidFill>
                </a:rPr>
                <a:t> Request/Response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 err="1">
                  <a:solidFill>
                    <a:sysClr val="windowText" lastClr="000000"/>
                  </a:solidFill>
                </a:rPr>
                <a:t>Asynchronous</a:t>
              </a:r>
              <a:r>
                <a:rPr lang="de-DE" sz="1400" kern="0" dirty="0">
                  <a:solidFill>
                    <a:sysClr val="windowText" lastClr="000000"/>
                  </a:solidFill>
                </a:rPr>
                <a:t> Send</a:t>
              </a:r>
              <a:endParaRPr 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1032768" y="1538790"/>
            <a:ext cx="3317875" cy="1370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85763" indent="-385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50C6"/>
              </a:buClr>
              <a:buSzPct val="75000"/>
              <a:buFont typeface="Wingdings 3" pitchFamily="18" charset="2"/>
              <a:buNone/>
              <a:defRPr/>
            </a:pPr>
            <a:r>
              <a:rPr lang="en-US" sz="1600" kern="0" dirty="0" err="1">
                <a:solidFill>
                  <a:srgbClr val="5C6971"/>
                </a:solidFill>
              </a:rPr>
              <a:t>Nachricht</a:t>
            </a:r>
            <a:r>
              <a:rPr lang="en-US" sz="1600" kern="0" dirty="0">
                <a:solidFill>
                  <a:srgbClr val="5C6971"/>
                </a:solidFill>
              </a:rPr>
              <a:t>:</a:t>
            </a:r>
          </a:p>
          <a:p>
            <a:pPr marL="385763" indent="-385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50C6"/>
              </a:buClr>
              <a:buSzPct val="75000"/>
              <a:buFont typeface="Wingdings 3" pitchFamily="18" charset="2"/>
              <a:buChar char=""/>
              <a:defRPr/>
            </a:pPr>
            <a:r>
              <a:rPr lang="en-US" sz="1600" kern="0" dirty="0">
                <a:solidFill>
                  <a:srgbClr val="5C6971"/>
                </a:solidFill>
              </a:rPr>
              <a:t>Ethernet </a:t>
            </a:r>
            <a:r>
              <a:rPr lang="en-US" sz="1600" kern="0" dirty="0" err="1">
                <a:solidFill>
                  <a:srgbClr val="5C6971"/>
                </a:solidFill>
              </a:rPr>
              <a:t>Rahmen</a:t>
            </a:r>
            <a:r>
              <a:rPr lang="en-US" sz="1600" kern="0" dirty="0">
                <a:solidFill>
                  <a:srgbClr val="5C6971"/>
                </a:solidFill>
              </a:rPr>
              <a:t> (Frame)</a:t>
            </a:r>
          </a:p>
          <a:p>
            <a:pPr marL="385763" indent="-385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50C6"/>
              </a:buClr>
              <a:buSzPct val="75000"/>
              <a:buFont typeface="Wingdings 3" pitchFamily="18" charset="2"/>
              <a:buChar char=""/>
              <a:defRPr/>
            </a:pPr>
            <a:r>
              <a:rPr lang="en-US" sz="1600" kern="0" dirty="0">
                <a:solidFill>
                  <a:srgbClr val="5C6971"/>
                </a:solidFill>
              </a:rPr>
              <a:t>IP Packet (</a:t>
            </a:r>
            <a:r>
              <a:rPr lang="en-US" sz="1600" kern="0" dirty="0" err="1">
                <a:solidFill>
                  <a:srgbClr val="5C6971"/>
                </a:solidFill>
              </a:rPr>
              <a:t>im</a:t>
            </a:r>
            <a:r>
              <a:rPr lang="en-US" sz="1600" kern="0" dirty="0">
                <a:solidFill>
                  <a:srgbClr val="5C6971"/>
                </a:solidFill>
              </a:rPr>
              <a:t> Ethernet </a:t>
            </a:r>
            <a:r>
              <a:rPr lang="en-US" sz="1600" kern="0" dirty="0" err="1">
                <a:solidFill>
                  <a:srgbClr val="5C6971"/>
                </a:solidFill>
              </a:rPr>
              <a:t>Rahmen</a:t>
            </a:r>
            <a:r>
              <a:rPr lang="en-US" sz="1600" kern="0" dirty="0">
                <a:solidFill>
                  <a:srgbClr val="5C6971"/>
                </a:solidFill>
              </a:rPr>
              <a:t>)</a:t>
            </a:r>
          </a:p>
        </p:txBody>
      </p:sp>
      <p:sp>
        <p:nvSpPr>
          <p:cNvPr id="6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AFDX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15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Avionics</a:t>
            </a:r>
            <a:r>
              <a:rPr lang="de-DE" sz="24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Full</a:t>
            </a:r>
            <a:r>
              <a:rPr lang="de-DE" sz="24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-Duplex Switched Ethernet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767535" y="1448780"/>
            <a:ext cx="4578660" cy="31963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ARINC 664 Standard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Evolutionär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Statische Konfiguration der Netzwerke (VL)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Redundanter Betrieb zweier Netzwerke (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full-duplex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) ohne Umschaltzeiten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grpSp>
        <p:nvGrpSpPr>
          <p:cNvPr id="12" name="Gruppieren 3"/>
          <p:cNvGrpSpPr>
            <a:grpSpLocks/>
          </p:cNvGrpSpPr>
          <p:nvPr/>
        </p:nvGrpSpPr>
        <p:grpSpPr bwMode="auto">
          <a:xfrm>
            <a:off x="4173953" y="1493785"/>
            <a:ext cx="5189537" cy="2157413"/>
            <a:chOff x="3203832" y="1054729"/>
            <a:chExt cx="5189593" cy="2156384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203832" y="1981387"/>
              <a:ext cx="1387490" cy="6458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Arial" pitchFamily="34" charset="0"/>
                </a:rPr>
                <a:t>ES: End System</a:t>
              </a:r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4610372" y="1054729"/>
              <a:ext cx="2344762" cy="1786672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rnd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V="1">
              <a:off x="4173804" y="1694187"/>
              <a:ext cx="920760" cy="6347"/>
            </a:xfrm>
            <a:prstGeom prst="line">
              <a:avLst/>
            </a:prstGeom>
            <a:noFill/>
            <a:ln w="28575">
              <a:solidFill>
                <a:srgbClr val="C0504D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5559707" y="2630365"/>
              <a:ext cx="920760" cy="6347"/>
            </a:xfrm>
            <a:prstGeom prst="line">
              <a:avLst/>
            </a:prstGeom>
            <a:noFill/>
            <a:ln w="28575">
              <a:solidFill>
                <a:srgbClr val="C0504D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V="1">
              <a:off x="5567645" y="1764004"/>
              <a:ext cx="0" cy="886989"/>
            </a:xfrm>
            <a:prstGeom prst="line">
              <a:avLst/>
            </a:prstGeom>
            <a:noFill/>
            <a:ln w="28575">
              <a:solidFill>
                <a:srgbClr val="C0504D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flipV="1">
              <a:off x="5078689" y="1694187"/>
              <a:ext cx="0" cy="537905"/>
            </a:xfrm>
            <a:prstGeom prst="line">
              <a:avLst/>
            </a:prstGeom>
            <a:noFill/>
            <a:ln w="28575">
              <a:solidFill>
                <a:srgbClr val="C0504D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5078689" y="2230506"/>
              <a:ext cx="396879" cy="1586"/>
            </a:xfrm>
            <a:prstGeom prst="line">
              <a:avLst/>
            </a:prstGeom>
            <a:noFill/>
            <a:ln w="28575">
              <a:solidFill>
                <a:srgbClr val="C0504D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5567645" y="1762416"/>
              <a:ext cx="517531" cy="1587"/>
            </a:xfrm>
            <a:prstGeom prst="line">
              <a:avLst/>
            </a:prstGeom>
            <a:noFill/>
            <a:ln w="28575">
              <a:solidFill>
                <a:srgbClr val="C0504D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6656681" y="1691013"/>
              <a:ext cx="595319" cy="0"/>
            </a:xfrm>
            <a:prstGeom prst="line">
              <a:avLst/>
            </a:prstGeom>
            <a:noFill/>
            <a:ln w="28575">
              <a:solidFill>
                <a:srgbClr val="C0504D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6664619" y="2549441"/>
              <a:ext cx="593731" cy="0"/>
            </a:xfrm>
            <a:prstGeom prst="line">
              <a:avLst/>
            </a:prstGeom>
            <a:noFill/>
            <a:ln w="28575">
              <a:solidFill>
                <a:srgbClr val="C0504D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>
              <a:off x="5239029" y="2070244"/>
              <a:ext cx="592143" cy="372885"/>
            </a:xfrm>
            <a:prstGeom prst="cube">
              <a:avLst>
                <a:gd name="adj" fmla="val 25000"/>
              </a:avLst>
            </a:prstGeom>
            <a:solidFill>
              <a:srgbClr val="0050C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6064538" y="2363792"/>
              <a:ext cx="592143" cy="372884"/>
            </a:xfrm>
            <a:prstGeom prst="cube">
              <a:avLst>
                <a:gd name="adj" fmla="val 25000"/>
              </a:avLst>
            </a:prstGeom>
            <a:solidFill>
              <a:srgbClr val="0050C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AutoShape 15"/>
            <p:cNvSpPr>
              <a:spLocks noChangeArrowheads="1"/>
            </p:cNvSpPr>
            <p:nvPr/>
          </p:nvSpPr>
          <p:spPr bwMode="auto">
            <a:xfrm>
              <a:off x="6067713" y="1513298"/>
              <a:ext cx="592143" cy="374471"/>
            </a:xfrm>
            <a:prstGeom prst="cube">
              <a:avLst>
                <a:gd name="adj" fmla="val 25000"/>
              </a:avLst>
            </a:prstGeom>
            <a:solidFill>
              <a:srgbClr val="0050C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AutoShape 15"/>
            <p:cNvSpPr>
              <a:spLocks noChangeArrowheads="1"/>
            </p:cNvSpPr>
            <p:nvPr/>
          </p:nvSpPr>
          <p:spPr bwMode="auto">
            <a:xfrm>
              <a:off x="4797699" y="1506951"/>
              <a:ext cx="593731" cy="372884"/>
            </a:xfrm>
            <a:prstGeom prst="cube">
              <a:avLst>
                <a:gd name="adj" fmla="val 25000"/>
              </a:avLst>
            </a:prstGeom>
            <a:solidFill>
              <a:srgbClr val="0050C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AutoShape 15"/>
            <p:cNvSpPr>
              <a:spLocks noChangeArrowheads="1"/>
            </p:cNvSpPr>
            <p:nvPr/>
          </p:nvSpPr>
          <p:spPr bwMode="auto">
            <a:xfrm>
              <a:off x="3818201" y="1510125"/>
              <a:ext cx="433393" cy="372884"/>
            </a:xfrm>
            <a:prstGeom prst="cube">
              <a:avLst>
                <a:gd name="adj" fmla="val 25000"/>
              </a:avLst>
            </a:prstGeom>
            <a:solidFill>
              <a:srgbClr val="9BBB5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AutoShape 15"/>
            <p:cNvSpPr>
              <a:spLocks noChangeArrowheads="1"/>
            </p:cNvSpPr>
            <p:nvPr/>
          </p:nvSpPr>
          <p:spPr bwMode="auto">
            <a:xfrm>
              <a:off x="7239301" y="1454588"/>
              <a:ext cx="433392" cy="372885"/>
            </a:xfrm>
            <a:prstGeom prst="cube">
              <a:avLst>
                <a:gd name="adj" fmla="val 25000"/>
              </a:avLst>
            </a:prstGeom>
            <a:solidFill>
              <a:srgbClr val="9BBB5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>
              <a:off x="7252001" y="2363792"/>
              <a:ext cx="433392" cy="372884"/>
            </a:xfrm>
            <a:prstGeom prst="cube">
              <a:avLst>
                <a:gd name="adj" fmla="val 25000"/>
              </a:avLst>
            </a:prstGeom>
            <a:solidFill>
              <a:srgbClr val="9BBB5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3764225" y="1603742"/>
              <a:ext cx="646120" cy="3189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Arial" pitchFamily="34" charset="0"/>
                </a:rPr>
                <a:t>ES</a:t>
              </a: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7239301" y="1532339"/>
              <a:ext cx="644532" cy="3189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Arial" pitchFamily="34" charset="0"/>
                </a:rPr>
                <a:t>ES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7229775" y="2417742"/>
              <a:ext cx="644532" cy="3189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Arial" pitchFamily="34" charset="0"/>
                </a:rPr>
                <a:t>ES</a:t>
              </a:r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4802461" y="1189603"/>
              <a:ext cx="1530367" cy="3173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Arial" pitchFamily="34" charset="0"/>
                </a:rPr>
                <a:t>Switches</a:t>
              </a:r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4180155" y="1605329"/>
              <a:ext cx="3167097" cy="1061530"/>
            </a:xfrm>
            <a:custGeom>
              <a:avLst/>
              <a:gdLst>
                <a:gd name="connsiteX0" fmla="*/ 0 w 3851329"/>
                <a:gd name="connsiteY0" fmla="*/ 49705 h 1232878"/>
                <a:gd name="connsiteX1" fmla="*/ 1046136 w 3851329"/>
                <a:gd name="connsiteY1" fmla="*/ 72952 h 1232878"/>
                <a:gd name="connsiteX2" fmla="*/ 1797804 w 3851329"/>
                <a:gd name="connsiteY2" fmla="*/ 747129 h 1232878"/>
                <a:gd name="connsiteX3" fmla="*/ 3037668 w 3851329"/>
                <a:gd name="connsiteY3" fmla="*/ 1196579 h 1232878"/>
                <a:gd name="connsiteX4" fmla="*/ 3851329 w 3851329"/>
                <a:gd name="connsiteY4" fmla="*/ 1173332 h 12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1329" h="1232878">
                  <a:moveTo>
                    <a:pt x="0" y="49705"/>
                  </a:moveTo>
                  <a:cubicBezTo>
                    <a:pt x="373251" y="3210"/>
                    <a:pt x="746502" y="-43285"/>
                    <a:pt x="1046136" y="72952"/>
                  </a:cubicBezTo>
                  <a:cubicBezTo>
                    <a:pt x="1345770" y="189189"/>
                    <a:pt x="1465882" y="559858"/>
                    <a:pt x="1797804" y="747129"/>
                  </a:cubicBezTo>
                  <a:cubicBezTo>
                    <a:pt x="2129726" y="934400"/>
                    <a:pt x="2695414" y="1125545"/>
                    <a:pt x="3037668" y="1196579"/>
                  </a:cubicBezTo>
                  <a:cubicBezTo>
                    <a:pt x="3379922" y="1267613"/>
                    <a:pt x="3615625" y="1220472"/>
                    <a:pt x="3851329" y="1173332"/>
                  </a:cubicBezTo>
                </a:path>
              </a:pathLst>
            </a:custGeom>
            <a:noFill/>
            <a:ln w="38100" cap="rnd" cmpd="sng" algn="ctr">
              <a:solidFill>
                <a:srgbClr val="1F497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6367753" y="2841401"/>
              <a:ext cx="2025672" cy="3697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Arial" pitchFamily="34" charset="0"/>
                </a:rPr>
                <a:t>VL: </a:t>
              </a:r>
              <a:r>
                <a:rPr lang="en-GB" sz="1800" kern="0" dirty="0" err="1" smtClean="0">
                  <a:solidFill>
                    <a:srgbClr val="000000"/>
                  </a:solidFill>
                  <a:latin typeface="Arial" pitchFamily="34" charset="0"/>
                </a:rPr>
                <a:t>Virtueller</a:t>
              </a:r>
              <a:r>
                <a:rPr lang="en-GB" sz="1800" kern="0" dirty="0" smtClean="0">
                  <a:solidFill>
                    <a:srgbClr val="000000"/>
                  </a:solidFill>
                  <a:latin typeface="Arial" pitchFamily="34" charset="0"/>
                </a:rPr>
                <a:t> Link</a:t>
              </a: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4710385" y="2841401"/>
              <a:ext cx="1530367" cy="3697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dirty="0" err="1" smtClean="0">
                  <a:solidFill>
                    <a:srgbClr val="000000"/>
                  </a:solidFill>
                  <a:latin typeface="Arial" pitchFamily="34" charset="0"/>
                </a:rPr>
                <a:t>Netzwerk</a:t>
              </a:r>
              <a:endParaRPr lang="en-GB" sz="1800" kern="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7" name="Gruppieren 1"/>
          <p:cNvGrpSpPr>
            <a:grpSpLocks/>
          </p:cNvGrpSpPr>
          <p:nvPr/>
        </p:nvGrpSpPr>
        <p:grpSpPr bwMode="auto">
          <a:xfrm>
            <a:off x="1502190" y="3916310"/>
            <a:ext cx="6686550" cy="2327275"/>
            <a:chOff x="1089819" y="3582188"/>
            <a:chExt cx="7562418" cy="2550482"/>
          </a:xfrm>
        </p:grpSpPr>
        <p:sp>
          <p:nvSpPr>
            <p:cNvPr id="38" name="Ellipse 37"/>
            <p:cNvSpPr/>
            <p:nvPr/>
          </p:nvSpPr>
          <p:spPr>
            <a:xfrm>
              <a:off x="6661088" y="4439888"/>
              <a:ext cx="359089" cy="542804"/>
            </a:xfrm>
            <a:prstGeom prst="ellipse">
              <a:avLst/>
            </a:prstGeom>
            <a:solidFill>
              <a:srgbClr val="F79646">
                <a:lumMod val="20000"/>
                <a:lumOff val="80000"/>
              </a:srgbClr>
            </a:solidFill>
            <a:ln w="31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3046855" y="3582188"/>
              <a:ext cx="2851168" cy="1767592"/>
            </a:xfrm>
            <a:prstGeom prst="roundRect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rnd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0" name="AutoShape 15"/>
            <p:cNvSpPr>
              <a:spLocks noChangeArrowheads="1"/>
            </p:cNvSpPr>
            <p:nvPr/>
          </p:nvSpPr>
          <p:spPr bwMode="auto">
            <a:xfrm>
              <a:off x="1154455" y="4549492"/>
              <a:ext cx="527861" cy="433200"/>
            </a:xfrm>
            <a:prstGeom prst="cube">
              <a:avLst>
                <a:gd name="adj" fmla="val 25000"/>
              </a:avLst>
            </a:prstGeom>
            <a:solidFill>
              <a:srgbClr val="9BBB5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1089819" y="4657357"/>
              <a:ext cx="784610" cy="3705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Arial" pitchFamily="34" charset="0"/>
                </a:rPr>
                <a:t>ES</a:t>
              </a: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6919632" y="4439888"/>
              <a:ext cx="527861" cy="433199"/>
            </a:xfrm>
            <a:prstGeom prst="cube">
              <a:avLst>
                <a:gd name="adj" fmla="val 25000"/>
              </a:avLst>
            </a:prstGeom>
            <a:solidFill>
              <a:srgbClr val="9BBB5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6854996" y="4549492"/>
              <a:ext cx="784609" cy="36882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Arial" pitchFamily="34" charset="0"/>
                </a:rPr>
                <a:t>ES</a:t>
              </a:r>
            </a:p>
          </p:txBody>
        </p:sp>
        <p:sp>
          <p:nvSpPr>
            <p:cNvPr id="44" name="Abgerundetes Rechteck 43"/>
            <p:cNvSpPr/>
            <p:nvPr/>
          </p:nvSpPr>
          <p:spPr>
            <a:xfrm>
              <a:off x="2843970" y="4365078"/>
              <a:ext cx="2851168" cy="1767592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rnd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2987606" y="5756883"/>
              <a:ext cx="1860082" cy="36882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dirty="0" err="1" smtClean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</a:rPr>
                <a:t>Netzwerk</a:t>
              </a:r>
              <a:r>
                <a:rPr lang="en-GB" sz="1800" kern="0" dirty="0" smtClean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</a:rPr>
                <a:t> A</a:t>
              </a:r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3752466" y="3601326"/>
              <a:ext cx="1860082" cy="37056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dirty="0" err="1" smtClean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</a:rPr>
                <a:t>Netzwerk</a:t>
              </a:r>
              <a:r>
                <a:rPr lang="en-GB" sz="1800" kern="0" dirty="0" smtClean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</a:rPr>
                <a:t> B</a:t>
              </a: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 rot="20060468">
              <a:off x="1881611" y="4081498"/>
              <a:ext cx="642770" cy="17919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 rot="20060468">
              <a:off x="2470517" y="3841412"/>
              <a:ext cx="461429" cy="180935"/>
            </a:xfrm>
            <a:prstGeom prst="rect">
              <a:avLst/>
            </a:prstGeom>
            <a:solidFill>
              <a:srgbClr val="006B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</a:endParaRPr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 rot="1405372">
              <a:off x="1734385" y="5257573"/>
              <a:ext cx="644565" cy="180935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 rot="1405372">
              <a:off x="2332268" y="5478522"/>
              <a:ext cx="463225" cy="179195"/>
            </a:xfrm>
            <a:prstGeom prst="rect">
              <a:avLst/>
            </a:prstGeom>
            <a:solidFill>
              <a:srgbClr val="006B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>
              <a:off x="1642816" y="4834812"/>
              <a:ext cx="1201154" cy="513229"/>
            </a:xfrm>
            <a:prstGeom prst="line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 flipV="1">
              <a:off x="5695138" y="4834812"/>
              <a:ext cx="1224494" cy="777671"/>
            </a:xfrm>
            <a:prstGeom prst="line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 flipV="1">
              <a:off x="1621271" y="3971893"/>
              <a:ext cx="1425584" cy="68546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Line 25"/>
            <p:cNvSpPr>
              <a:spLocks noChangeShapeType="1"/>
            </p:cNvSpPr>
            <p:nvPr/>
          </p:nvSpPr>
          <p:spPr bwMode="auto">
            <a:xfrm>
              <a:off x="5898023" y="3961455"/>
              <a:ext cx="1021609" cy="69416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V="1">
              <a:off x="2057565" y="4112814"/>
              <a:ext cx="890541" cy="43667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1983951" y="4866128"/>
              <a:ext cx="748701" cy="32185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6012932" y="4171966"/>
              <a:ext cx="693042" cy="429719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 flipV="1">
              <a:off x="6003955" y="4873087"/>
              <a:ext cx="657133" cy="408843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6711361" y="5113173"/>
              <a:ext cx="1940876" cy="6471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800" kern="0" dirty="0" err="1" smtClean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</a:rPr>
                <a:t>Redundanz</a:t>
              </a:r>
              <a:r>
                <a:rPr lang="en-GB" sz="1800" kern="0" dirty="0" smtClean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</a:rPr>
                <a:t> Management</a:t>
              </a:r>
            </a:p>
          </p:txBody>
        </p:sp>
        <p:sp>
          <p:nvSpPr>
            <p:cNvPr id="60" name="Text Box 6"/>
            <p:cNvSpPr txBox="1">
              <a:spLocks noChangeArrowheads="1"/>
            </p:cNvSpPr>
            <p:nvPr/>
          </p:nvSpPr>
          <p:spPr bwMode="auto">
            <a:xfrm rot="20093679">
              <a:off x="1709248" y="3616983"/>
              <a:ext cx="1172426" cy="3392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600" kern="0" dirty="0" smtClean="0">
                  <a:solidFill>
                    <a:srgbClr val="000000"/>
                  </a:solidFill>
                  <a:latin typeface="Arial" pitchFamily="34" charset="0"/>
                </a:rPr>
                <a:t>Frame B</a:t>
              </a:r>
            </a:p>
          </p:txBody>
        </p: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 rot="1358488">
              <a:off x="1551249" y="5461124"/>
              <a:ext cx="1172426" cy="3392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600" kern="0" dirty="0" smtClean="0">
                  <a:solidFill>
                    <a:srgbClr val="000000"/>
                  </a:solidFill>
                  <a:latin typeface="Arial" pitchFamily="34" charset="0"/>
                </a:rPr>
                <a:t>Frame A</a:t>
              </a:r>
            </a:p>
          </p:txBody>
        </p:sp>
      </p:grpSp>
      <p:sp>
        <p:nvSpPr>
          <p:cNvPr id="6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Elektrische</a:t>
            </a:r>
            <a:r>
              <a:rPr lang="en-US" dirty="0" smtClean="0"/>
              <a:t> </a:t>
            </a:r>
            <a:r>
              <a:rPr lang="en-US" dirty="0" err="1" smtClean="0"/>
              <a:t>Schaltanlagen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noProof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…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026" y="1043735"/>
            <a:ext cx="4410490" cy="295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497505" y="4059070"/>
            <a:ext cx="3980577" cy="697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5C6971"/>
                </a:solidFill>
              </a:rPr>
              <a:t>Doppelring mit Doppelstern</a:t>
            </a:r>
          </a:p>
          <a:p>
            <a:r>
              <a:rPr lang="de-DE" dirty="0" smtClean="0">
                <a:solidFill>
                  <a:srgbClr val="5C6971"/>
                </a:solidFill>
              </a:rPr>
              <a:t>Parallel </a:t>
            </a:r>
            <a:r>
              <a:rPr lang="de-DE" dirty="0" err="1" smtClean="0">
                <a:solidFill>
                  <a:srgbClr val="5C6971"/>
                </a:solidFill>
              </a:rPr>
              <a:t>Redundancy</a:t>
            </a:r>
            <a:r>
              <a:rPr lang="de-DE" dirty="0" smtClean="0">
                <a:solidFill>
                  <a:srgbClr val="5C6971"/>
                </a:solidFill>
              </a:rPr>
              <a:t> Protocol (PRP) </a:t>
            </a:r>
            <a:endParaRPr lang="de-DE" dirty="0">
              <a:solidFill>
                <a:srgbClr val="5C697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6495" y="3203975"/>
            <a:ext cx="4572000" cy="299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6986158" y="2483895"/>
            <a:ext cx="2467342" cy="697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dirty="0" smtClean="0">
                <a:solidFill>
                  <a:srgbClr val="5C6971"/>
                </a:solidFill>
              </a:rPr>
              <a:t>Ringredundanz</a:t>
            </a:r>
          </a:p>
          <a:p>
            <a:pPr algn="r"/>
            <a:r>
              <a:rPr lang="de-DE" dirty="0" smtClean="0">
                <a:solidFill>
                  <a:srgbClr val="5C6971"/>
                </a:solidFill>
              </a:rPr>
              <a:t>Protokolle: HSR, MRP</a:t>
            </a:r>
            <a:endParaRPr lang="de-DE" dirty="0">
              <a:solidFill>
                <a:srgbClr val="5C697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027675" y="5364215"/>
            <a:ext cx="2712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000" dirty="0" smtClean="0"/>
              <a:t>HSR: High-</a:t>
            </a:r>
            <a:r>
              <a:rPr lang="de-DE" sz="1000" dirty="0" err="1" smtClean="0"/>
              <a:t>Availbility</a:t>
            </a:r>
            <a:r>
              <a:rPr lang="de-DE" sz="1000" dirty="0" smtClean="0"/>
              <a:t> </a:t>
            </a:r>
            <a:r>
              <a:rPr lang="de-DE" sz="1000" dirty="0" err="1" smtClean="0"/>
              <a:t>Seamless</a:t>
            </a:r>
            <a:r>
              <a:rPr lang="de-DE" sz="1000" dirty="0" smtClean="0"/>
              <a:t> </a:t>
            </a:r>
            <a:r>
              <a:rPr lang="de-DE" sz="1000" dirty="0" err="1" smtClean="0"/>
              <a:t>Redundancy</a:t>
            </a:r>
            <a:endParaRPr lang="de-DE" sz="1000" dirty="0" smtClean="0"/>
          </a:p>
          <a:p>
            <a:pPr algn="r"/>
            <a:r>
              <a:rPr lang="de-DE" sz="1000" dirty="0" smtClean="0"/>
              <a:t>MRP: Media </a:t>
            </a:r>
            <a:r>
              <a:rPr lang="de-DE" sz="1000" dirty="0" err="1" smtClean="0"/>
              <a:t>Redundancy</a:t>
            </a:r>
            <a:r>
              <a:rPr lang="de-DE" sz="1000" dirty="0" smtClean="0"/>
              <a:t> Protocol</a:t>
            </a:r>
            <a:endParaRPr lang="de-DE" sz="1000" dirty="0"/>
          </a:p>
        </p:txBody>
      </p:sp>
      <p:sp>
        <p:nvSpPr>
          <p:cNvPr id="16" name="Text Box 186"/>
          <p:cNvSpPr txBox="1">
            <a:spLocks noChangeArrowheads="1"/>
          </p:cNvSpPr>
          <p:nvPr/>
        </p:nvSpPr>
        <p:spPr bwMode="auto">
          <a:xfrm>
            <a:off x="3782870" y="5949280"/>
            <a:ext cx="8787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000" dirty="0" err="1" smtClean="0">
                <a:solidFill>
                  <a:schemeClr val="tx1"/>
                </a:solidFill>
                <a:latin typeface="Arial" pitchFamily="34" charset="0"/>
              </a:rPr>
              <a:t>Quelle</a:t>
            </a:r>
            <a:r>
              <a:rPr lang="en-GB" sz="1000" dirty="0" smtClean="0">
                <a:solidFill>
                  <a:schemeClr val="tx1"/>
                </a:solidFill>
                <a:latin typeface="Arial" pitchFamily="34" charset="0"/>
              </a:rPr>
              <a:t>: </a:t>
            </a:r>
            <a:r>
              <a:rPr lang="en-GB" sz="1000" dirty="0" smtClean="0"/>
              <a:t>ABB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35" y="998730"/>
            <a:ext cx="54387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Netztopologien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348154" y="977900"/>
            <a:ext cx="294824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Fernwirken (Wide Area Network, IP/Ethernet):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redundante Verbindungen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Doppelstern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Doppelring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Lokales Netz (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Local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Area Network, Ethernet): 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einfache und redundante Verbindungen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Baumstruktur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Ring</a:t>
            </a:r>
            <a:r>
              <a:rPr lang="en-US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strruktur</a:t>
            </a:r>
            <a:endParaRPr lang="de-DE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3" name="Rechteck 212"/>
          <p:cNvSpPr/>
          <p:nvPr/>
        </p:nvSpPr>
        <p:spPr>
          <a:xfrm>
            <a:off x="947555" y="5724255"/>
            <a:ext cx="2880917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RTU: Remote Terminal Unit, abgesetzte Einheit</a:t>
            </a:r>
          </a:p>
          <a:p>
            <a:r>
              <a:rPr lang="de-DE" sz="1000" dirty="0" smtClean="0"/>
              <a:t>COM: Switch bzw. Router</a:t>
            </a:r>
            <a:endParaRPr lang="de-DE" sz="1000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TCN – Train Communication Network 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695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IEC Norm 61375-1, Erweiterung auf 61375-4 (Ethernet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Consist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Network) und 61375-2-5 (Ethernet Train Backbone) in Arbeit, evolutionär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059678" y="3329645"/>
            <a:ext cx="7848600" cy="1927225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3175" cap="rnd" cmpd="sng" algn="ctr">
            <a:solidFill>
              <a:srgbClr val="1F497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12" name="Gerade Verbindung 7"/>
          <p:cNvCxnSpPr>
            <a:cxnSpLocks noChangeShapeType="1"/>
          </p:cNvCxnSpPr>
          <p:nvPr/>
        </p:nvCxnSpPr>
        <p:spPr bwMode="auto">
          <a:xfrm>
            <a:off x="1059678" y="2888320"/>
            <a:ext cx="7632700" cy="0"/>
          </a:xfrm>
          <a:prstGeom prst="line">
            <a:avLst/>
          </a:prstGeom>
          <a:noFill/>
          <a:ln w="28575" cap="rnd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3423465" y="4861582"/>
            <a:ext cx="504825" cy="288925"/>
          </a:xfrm>
          <a:prstGeom prst="cube">
            <a:avLst>
              <a:gd name="adj" fmla="val 25000"/>
            </a:avLst>
          </a:prstGeom>
          <a:solidFill>
            <a:srgbClr val="9BBB59"/>
          </a:solidFill>
          <a:ln w="9525">
            <a:solidFill>
              <a:srgbClr val="9BBB59">
                <a:lumMod val="50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cs typeface="Arial" charset="0"/>
              </a:rPr>
              <a:t>ED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928290" y="4850470"/>
            <a:ext cx="504825" cy="288925"/>
          </a:xfrm>
          <a:prstGeom prst="cube">
            <a:avLst>
              <a:gd name="adj" fmla="val 25000"/>
            </a:avLst>
          </a:prstGeom>
          <a:solidFill>
            <a:srgbClr val="9BBB59"/>
          </a:solidFill>
          <a:ln w="9525">
            <a:solidFill>
              <a:srgbClr val="9BBB59">
                <a:lumMod val="50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cs typeface="Arial" charset="0"/>
              </a:rPr>
              <a:t>ED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7411265" y="4847295"/>
            <a:ext cx="504825" cy="288925"/>
          </a:xfrm>
          <a:prstGeom prst="cube">
            <a:avLst>
              <a:gd name="adj" fmla="val 25000"/>
            </a:avLst>
          </a:prstGeom>
          <a:solidFill>
            <a:srgbClr val="9BBB59"/>
          </a:solidFill>
          <a:ln w="9525">
            <a:solidFill>
              <a:srgbClr val="9BBB59">
                <a:lumMod val="50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cs typeface="Arial" charset="0"/>
              </a:rPr>
              <a:t>ED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7963715" y="4850470"/>
            <a:ext cx="504825" cy="288925"/>
          </a:xfrm>
          <a:prstGeom prst="cube">
            <a:avLst>
              <a:gd name="adj" fmla="val 25000"/>
            </a:avLst>
          </a:prstGeom>
          <a:solidFill>
            <a:srgbClr val="9BBB59"/>
          </a:solidFill>
          <a:ln w="9525">
            <a:solidFill>
              <a:srgbClr val="9BBB59">
                <a:lumMod val="50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cs typeface="Arial" charset="0"/>
              </a:rPr>
              <a:t>ED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470840" y="4861582"/>
            <a:ext cx="504825" cy="288925"/>
          </a:xfrm>
          <a:prstGeom prst="cube">
            <a:avLst>
              <a:gd name="adj" fmla="val 25000"/>
            </a:avLst>
          </a:prstGeom>
          <a:solidFill>
            <a:srgbClr val="9BBB59"/>
          </a:solidFill>
          <a:ln w="9525">
            <a:solidFill>
              <a:srgbClr val="9BBB59">
                <a:lumMod val="50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cs typeface="Arial" charset="0"/>
              </a:rPr>
              <a:t>ED</a:t>
            </a:r>
          </a:p>
        </p:txBody>
      </p:sp>
      <p:cxnSp>
        <p:nvCxnSpPr>
          <p:cNvPr id="18" name="Gerade Verbindung 14"/>
          <p:cNvCxnSpPr>
            <a:cxnSpLocks noChangeShapeType="1"/>
          </p:cNvCxnSpPr>
          <p:nvPr/>
        </p:nvCxnSpPr>
        <p:spPr bwMode="auto">
          <a:xfrm>
            <a:off x="1059678" y="2735920"/>
            <a:ext cx="7632700" cy="0"/>
          </a:xfrm>
          <a:prstGeom prst="line">
            <a:avLst/>
          </a:prstGeom>
          <a:noFill/>
          <a:ln w="28575" cap="rnd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9" name="Gerade Verbindung 15"/>
          <p:cNvCxnSpPr>
            <a:cxnSpLocks noChangeShapeType="1"/>
            <a:endCxn id="15" idx="0"/>
          </p:cNvCxnSpPr>
          <p:nvPr/>
        </p:nvCxnSpPr>
        <p:spPr bwMode="auto">
          <a:xfrm flipH="1">
            <a:off x="7700190" y="4483757"/>
            <a:ext cx="71438" cy="363538"/>
          </a:xfrm>
          <a:prstGeom prst="line">
            <a:avLst/>
          </a:prstGeom>
          <a:noFill/>
          <a:ln w="28575" cap="rnd" algn="ctr">
            <a:solidFill>
              <a:srgbClr val="FF9933"/>
            </a:solidFill>
            <a:round/>
            <a:headEnd/>
            <a:tailEnd/>
          </a:ln>
        </p:spPr>
      </p:cxnSp>
      <p:cxnSp>
        <p:nvCxnSpPr>
          <p:cNvPr id="20" name="Gerade Verbindung 16"/>
          <p:cNvCxnSpPr>
            <a:cxnSpLocks noChangeShapeType="1"/>
          </p:cNvCxnSpPr>
          <p:nvPr/>
        </p:nvCxnSpPr>
        <p:spPr bwMode="auto">
          <a:xfrm>
            <a:off x="8044678" y="4498045"/>
            <a:ext cx="88900" cy="363537"/>
          </a:xfrm>
          <a:prstGeom prst="line">
            <a:avLst/>
          </a:prstGeom>
          <a:noFill/>
          <a:ln w="28575" cap="rnd" algn="ctr">
            <a:solidFill>
              <a:srgbClr val="FF9933"/>
            </a:solidFill>
            <a:round/>
            <a:headEnd/>
            <a:tailEnd/>
          </a:ln>
        </p:spPr>
      </p:cxnSp>
      <p:cxnSp>
        <p:nvCxnSpPr>
          <p:cNvPr id="21" name="Gerade Verbindung 17"/>
          <p:cNvCxnSpPr>
            <a:cxnSpLocks noChangeShapeType="1"/>
          </p:cNvCxnSpPr>
          <p:nvPr/>
        </p:nvCxnSpPr>
        <p:spPr bwMode="auto">
          <a:xfrm flipH="1">
            <a:off x="3666353" y="4483757"/>
            <a:ext cx="71437" cy="363538"/>
          </a:xfrm>
          <a:prstGeom prst="line">
            <a:avLst/>
          </a:prstGeom>
          <a:noFill/>
          <a:ln w="28575" cap="rnd" algn="ctr">
            <a:solidFill>
              <a:srgbClr val="FF9933"/>
            </a:solidFill>
            <a:round/>
            <a:headEnd/>
            <a:tailEnd/>
          </a:ln>
        </p:spPr>
      </p:cxnSp>
      <p:cxnSp>
        <p:nvCxnSpPr>
          <p:cNvPr id="22" name="Gerade Verbindung 18"/>
          <p:cNvCxnSpPr>
            <a:cxnSpLocks noChangeShapeType="1"/>
          </p:cNvCxnSpPr>
          <p:nvPr/>
        </p:nvCxnSpPr>
        <p:spPr bwMode="auto">
          <a:xfrm>
            <a:off x="4010840" y="4498045"/>
            <a:ext cx="88900" cy="363537"/>
          </a:xfrm>
          <a:prstGeom prst="line">
            <a:avLst/>
          </a:prstGeom>
          <a:noFill/>
          <a:ln w="28575" cap="rnd" algn="ctr">
            <a:solidFill>
              <a:srgbClr val="FF9933"/>
            </a:solidFill>
            <a:round/>
            <a:headEnd/>
            <a:tailEnd/>
          </a:ln>
        </p:spPr>
      </p:cxnSp>
      <p:cxnSp>
        <p:nvCxnSpPr>
          <p:cNvPr id="23" name="Gerade Verbindung 19"/>
          <p:cNvCxnSpPr>
            <a:cxnSpLocks noChangeShapeType="1"/>
          </p:cNvCxnSpPr>
          <p:nvPr/>
        </p:nvCxnSpPr>
        <p:spPr bwMode="auto">
          <a:xfrm flipH="1">
            <a:off x="1789928" y="4488520"/>
            <a:ext cx="71437" cy="363537"/>
          </a:xfrm>
          <a:prstGeom prst="line">
            <a:avLst/>
          </a:prstGeom>
          <a:noFill/>
          <a:ln w="28575" cap="rnd" algn="ctr">
            <a:solidFill>
              <a:srgbClr val="FF9933"/>
            </a:solidFill>
            <a:round/>
            <a:headEnd/>
            <a:tailEnd/>
          </a:ln>
        </p:spPr>
      </p:cxnSp>
      <p:cxnSp>
        <p:nvCxnSpPr>
          <p:cNvPr id="24" name="Gerade Verbindung 20"/>
          <p:cNvCxnSpPr>
            <a:cxnSpLocks noChangeShapeType="1"/>
          </p:cNvCxnSpPr>
          <p:nvPr/>
        </p:nvCxnSpPr>
        <p:spPr bwMode="auto">
          <a:xfrm>
            <a:off x="2134415" y="4502807"/>
            <a:ext cx="88900" cy="363538"/>
          </a:xfrm>
          <a:prstGeom prst="line">
            <a:avLst/>
          </a:prstGeom>
          <a:noFill/>
          <a:ln w="28575" cap="rnd" algn="ctr">
            <a:solidFill>
              <a:srgbClr val="FF9933"/>
            </a:solidFill>
            <a:round/>
            <a:headEnd/>
            <a:tailEnd/>
          </a:ln>
        </p:spPr>
      </p:cxn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1975665" y="4847295"/>
            <a:ext cx="504825" cy="288925"/>
          </a:xfrm>
          <a:prstGeom prst="cube">
            <a:avLst>
              <a:gd name="adj" fmla="val 25000"/>
            </a:avLst>
          </a:prstGeom>
          <a:solidFill>
            <a:srgbClr val="9BBB59"/>
          </a:solidFill>
          <a:ln w="9525">
            <a:solidFill>
              <a:srgbClr val="9BBB59">
                <a:lumMod val="50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cs typeface="Arial" charset="0"/>
              </a:rPr>
              <a:t>ED</a:t>
            </a:r>
          </a:p>
        </p:txBody>
      </p:sp>
      <p:grpSp>
        <p:nvGrpSpPr>
          <p:cNvPr id="26" name="Gruppieren 73"/>
          <p:cNvGrpSpPr>
            <a:grpSpLocks/>
          </p:cNvGrpSpPr>
          <p:nvPr/>
        </p:nvGrpSpPr>
        <p:grpSpPr bwMode="auto">
          <a:xfrm>
            <a:off x="1723253" y="3329645"/>
            <a:ext cx="6481762" cy="1584325"/>
            <a:chOff x="1185863" y="1338263"/>
            <a:chExt cx="6481762" cy="1584325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>
              <a:off x="3130550" y="2203450"/>
              <a:ext cx="504825" cy="288925"/>
            </a:xfrm>
            <a:prstGeom prst="cube">
              <a:avLst>
                <a:gd name="adj" fmla="val 25000"/>
              </a:avLst>
            </a:prstGeom>
            <a:solidFill>
              <a:srgbClr val="3366CC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cs typeface="Arial" charset="0"/>
                </a:rPr>
                <a:t>CS</a:t>
              </a:r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4859338" y="1700213"/>
              <a:ext cx="504825" cy="288925"/>
            </a:xfrm>
            <a:prstGeom prst="cube">
              <a:avLst>
                <a:gd name="adj" fmla="val 25000"/>
              </a:avLst>
            </a:prstGeom>
            <a:solidFill>
              <a:srgbClr val="3366CC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cs typeface="Arial" charset="0"/>
                </a:rPr>
                <a:t>CS</a:t>
              </a: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H="1">
              <a:off x="1690688" y="1843088"/>
              <a:ext cx="316865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 flipH="1">
              <a:off x="5362575" y="1843088"/>
              <a:ext cx="1871663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 flipH="1">
              <a:off x="3562350" y="2347913"/>
              <a:ext cx="360045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 flipH="1">
              <a:off x="1690688" y="2347913"/>
              <a:ext cx="143986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>
              <a:off x="1185863" y="1700213"/>
              <a:ext cx="504825" cy="288925"/>
            </a:xfrm>
            <a:prstGeom prst="cube">
              <a:avLst>
                <a:gd name="adj" fmla="val 25000"/>
              </a:avLst>
            </a:prstGeom>
            <a:solidFill>
              <a:srgbClr val="3366CC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cs typeface="Arial" charset="0"/>
                </a:rPr>
                <a:t>CS</a:t>
              </a:r>
            </a:p>
          </p:txBody>
        </p:sp>
        <p:sp>
          <p:nvSpPr>
            <p:cNvPr id="34" name="AutoShape 11"/>
            <p:cNvSpPr>
              <a:spLocks noChangeArrowheads="1"/>
            </p:cNvSpPr>
            <p:nvPr/>
          </p:nvSpPr>
          <p:spPr bwMode="auto">
            <a:xfrm>
              <a:off x="1185863" y="2203450"/>
              <a:ext cx="504825" cy="288925"/>
            </a:xfrm>
            <a:prstGeom prst="cube">
              <a:avLst>
                <a:gd name="adj" fmla="val 25000"/>
              </a:avLst>
            </a:prstGeom>
            <a:solidFill>
              <a:srgbClr val="3366CC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cs typeface="Arial" charset="0"/>
                </a:rPr>
                <a:t>CS</a:t>
              </a:r>
            </a:p>
          </p:txBody>
        </p:sp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7162800" y="1700213"/>
              <a:ext cx="504825" cy="288925"/>
            </a:xfrm>
            <a:prstGeom prst="cube">
              <a:avLst>
                <a:gd name="adj" fmla="val 25000"/>
              </a:avLst>
            </a:prstGeom>
            <a:solidFill>
              <a:srgbClr val="3366CC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cs typeface="Arial" charset="0"/>
                </a:rPr>
                <a:t>CS</a:t>
              </a:r>
            </a:p>
          </p:txBody>
        </p:sp>
        <p:sp>
          <p:nvSpPr>
            <p:cNvPr id="36" name="AutoShape 13"/>
            <p:cNvSpPr>
              <a:spLocks noChangeArrowheads="1"/>
            </p:cNvSpPr>
            <p:nvPr/>
          </p:nvSpPr>
          <p:spPr bwMode="auto">
            <a:xfrm>
              <a:off x="7162800" y="2203450"/>
              <a:ext cx="504825" cy="288925"/>
            </a:xfrm>
            <a:prstGeom prst="cube">
              <a:avLst>
                <a:gd name="adj" fmla="val 25000"/>
              </a:avLst>
            </a:prstGeom>
            <a:solidFill>
              <a:srgbClr val="3366CC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cs typeface="Arial" charset="0"/>
                </a:rPr>
                <a:t>CS</a:t>
              </a: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1401763" y="1985963"/>
              <a:ext cx="0" cy="28892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378700" y="1985963"/>
              <a:ext cx="0" cy="28892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2770188" y="1338263"/>
              <a:ext cx="0" cy="1584325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4283075" y="1338263"/>
              <a:ext cx="0" cy="1584325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6010275" y="1338263"/>
              <a:ext cx="0" cy="1584325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Text Box 69"/>
            <p:cNvSpPr txBox="1">
              <a:spLocks noChangeArrowheads="1"/>
            </p:cNvSpPr>
            <p:nvPr/>
          </p:nvSpPr>
          <p:spPr bwMode="auto">
            <a:xfrm>
              <a:off x="3765550" y="1989138"/>
              <a:ext cx="3194050" cy="338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 dirty="0">
                  <a:solidFill>
                    <a:sysClr val="windowText" lastClr="000000"/>
                  </a:solidFill>
                </a:rPr>
                <a:t>Ethernet </a:t>
              </a:r>
              <a:r>
                <a:rPr lang="de-DE" sz="1600" kern="0" dirty="0" err="1">
                  <a:solidFill>
                    <a:sysClr val="windowText" lastClr="000000"/>
                  </a:solidFill>
                </a:rPr>
                <a:t>Consist</a:t>
              </a:r>
              <a:r>
                <a:rPr lang="de-DE" sz="1600" kern="0" dirty="0">
                  <a:solidFill>
                    <a:sysClr val="windowText" lastClr="000000"/>
                  </a:solidFill>
                </a:rPr>
                <a:t> Network (ECN) </a:t>
              </a:r>
            </a:p>
          </p:txBody>
        </p:sp>
      </p:grp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1723253" y="2664482"/>
            <a:ext cx="649287" cy="360363"/>
          </a:xfrm>
          <a:prstGeom prst="cube">
            <a:avLst>
              <a:gd name="adj" fmla="val 25000"/>
            </a:avLst>
          </a:prstGeom>
          <a:solidFill>
            <a:srgbClr val="3366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cs typeface="Arial" charset="0"/>
              </a:rPr>
              <a:t>ETBN</a:t>
            </a: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7639865" y="2664482"/>
            <a:ext cx="649288" cy="360363"/>
          </a:xfrm>
          <a:prstGeom prst="cube">
            <a:avLst>
              <a:gd name="adj" fmla="val 25000"/>
            </a:avLst>
          </a:prstGeom>
          <a:solidFill>
            <a:srgbClr val="3366CC"/>
          </a:solidFill>
          <a:ln w="9525">
            <a:solidFill>
              <a:srgbClr val="00006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cs typeface="Arial" charset="0"/>
              </a:rPr>
              <a:t>ETBN</a:t>
            </a: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939153" y="3024845"/>
            <a:ext cx="0" cy="6667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7952603" y="3024845"/>
            <a:ext cx="0" cy="6667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903" y="1808820"/>
            <a:ext cx="84375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69"/>
          <p:cNvSpPr txBox="1">
            <a:spLocks noChangeArrowheads="1"/>
          </p:cNvSpPr>
          <p:nvPr/>
        </p:nvSpPr>
        <p:spPr bwMode="auto">
          <a:xfrm>
            <a:off x="3307578" y="2893082"/>
            <a:ext cx="3092450" cy="339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smtClean="0">
                <a:solidFill>
                  <a:srgbClr val="000000"/>
                </a:solidFill>
              </a:rPr>
              <a:t>Ethernet Train Backbone (ETB) </a:t>
            </a:r>
          </a:p>
        </p:txBody>
      </p:sp>
      <p:sp>
        <p:nvSpPr>
          <p:cNvPr id="49" name="Text Box 69"/>
          <p:cNvSpPr txBox="1">
            <a:spLocks noChangeArrowheads="1"/>
          </p:cNvSpPr>
          <p:nvPr/>
        </p:nvSpPr>
        <p:spPr bwMode="auto">
          <a:xfrm>
            <a:off x="3552053" y="1999320"/>
            <a:ext cx="274947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 err="1" smtClean="0">
                <a:solidFill>
                  <a:srgbClr val="000000"/>
                </a:solidFill>
              </a:rPr>
              <a:t>Consist</a:t>
            </a:r>
            <a:r>
              <a:rPr lang="de-DE" kern="0" dirty="0" smtClean="0">
                <a:solidFill>
                  <a:srgbClr val="000000"/>
                </a:solidFill>
              </a:rPr>
              <a:t> (Zugabschnitt)</a:t>
            </a:r>
          </a:p>
        </p:txBody>
      </p:sp>
      <p:cxnSp>
        <p:nvCxnSpPr>
          <p:cNvPr id="50" name="Gerade Verbindung 2"/>
          <p:cNvCxnSpPr>
            <a:cxnSpLocks noChangeShapeType="1"/>
            <a:endCxn id="49" idx="1"/>
          </p:cNvCxnSpPr>
          <p:nvPr/>
        </p:nvCxnSpPr>
        <p:spPr bwMode="auto">
          <a:xfrm>
            <a:off x="981890" y="2183470"/>
            <a:ext cx="2570163" cy="1590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/>
          </a:ln>
        </p:spPr>
      </p:cxnSp>
      <p:cxnSp>
        <p:nvCxnSpPr>
          <p:cNvPr id="51" name="Gerade Verbindung 50"/>
          <p:cNvCxnSpPr>
            <a:cxnSpLocks noChangeShapeType="1"/>
          </p:cNvCxnSpPr>
          <p:nvPr/>
        </p:nvCxnSpPr>
        <p:spPr bwMode="auto">
          <a:xfrm>
            <a:off x="6369865" y="2178707"/>
            <a:ext cx="256857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52" name="Text Box 69"/>
          <p:cNvSpPr txBox="1">
            <a:spLocks noChangeArrowheads="1"/>
          </p:cNvSpPr>
          <p:nvPr/>
        </p:nvSpPr>
        <p:spPr bwMode="auto">
          <a:xfrm>
            <a:off x="1373770" y="5364215"/>
            <a:ext cx="7359650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 smtClean="0">
                <a:solidFill>
                  <a:srgbClr val="5C6971"/>
                </a:solidFill>
              </a:rPr>
              <a:t>Besonderheit: dynamische Netzkonfiguration auf L3 basierend auf URIs</a:t>
            </a:r>
          </a:p>
        </p:txBody>
      </p:sp>
      <p:sp>
        <p:nvSpPr>
          <p:cNvPr id="53" name="Rechteck 52"/>
          <p:cNvSpPr/>
          <p:nvPr/>
        </p:nvSpPr>
        <p:spPr>
          <a:xfrm>
            <a:off x="1169861" y="5883079"/>
            <a:ext cx="28504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ETBN: Ethernet Train Backbone </a:t>
            </a:r>
            <a:r>
              <a:rPr lang="de-DE" sz="1000" dirty="0" err="1" smtClean="0"/>
              <a:t>Node</a:t>
            </a:r>
            <a:r>
              <a:rPr lang="de-DE" sz="1000" dirty="0" smtClean="0"/>
              <a:t> (Router)</a:t>
            </a:r>
          </a:p>
        </p:txBody>
      </p:sp>
      <p:sp>
        <p:nvSpPr>
          <p:cNvPr id="54" name="Rechteck 53"/>
          <p:cNvSpPr/>
          <p:nvPr/>
        </p:nvSpPr>
        <p:spPr>
          <a:xfrm>
            <a:off x="4317765" y="5883079"/>
            <a:ext cx="29754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CS: Car Switch, </a:t>
            </a:r>
            <a:r>
              <a:rPr lang="de-DE" sz="1000" dirty="0" err="1" smtClean="0"/>
              <a:t>Consist</a:t>
            </a:r>
            <a:r>
              <a:rPr lang="de-DE" sz="1000" dirty="0" smtClean="0"/>
              <a:t> Switch (Ethernet Switch)</a:t>
            </a:r>
          </a:p>
        </p:txBody>
      </p:sp>
      <p:sp>
        <p:nvSpPr>
          <p:cNvPr id="55" name="Rechteck 54"/>
          <p:cNvSpPr/>
          <p:nvPr/>
        </p:nvSpPr>
        <p:spPr>
          <a:xfrm>
            <a:off x="7782881" y="5883079"/>
            <a:ext cx="1085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ED: End Device</a:t>
            </a:r>
            <a:endParaRPr lang="de-DE" sz="1000" dirty="0"/>
          </a:p>
        </p:txBody>
      </p:sp>
      <p:sp>
        <p:nvSpPr>
          <p:cNvPr id="5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Zusammenfassung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Ethernet hat eine beispiellose Erfolgsgeschichte, nicht zuletzt wegen seines evolutionären Ansatzes.</a:t>
            </a:r>
            <a:endParaRPr lang="de-DE" sz="8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Ethernet ist als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Feldbus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zunehmen im Einsatz</a:t>
            </a:r>
          </a:p>
          <a:p>
            <a:pPr marL="1066800" lvl="1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Profinet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Ethercat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, Ethernet Powerlink, Ethernet/IP,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Sercos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III, …</a:t>
            </a:r>
          </a:p>
          <a:p>
            <a:pPr marL="1066800" lvl="1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AFDX (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Avionik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), TCN (Bahnfahrzeuge), elektrische Schaltanlagen (IEC61850, MRP, HRS, PRP),  …</a:t>
            </a:r>
            <a:endParaRPr lang="de-DE" sz="8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Anforderungen im industriellen Einsatz</a:t>
            </a:r>
          </a:p>
          <a:p>
            <a:pPr marL="1066800" lvl="1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Echtzeit = definierte Antwortzeiten</a:t>
            </a:r>
          </a:p>
          <a:p>
            <a:pPr marL="1066800" lvl="1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Verfügbarkeit (Redundanz für den Fehlerfall)</a:t>
            </a:r>
          </a:p>
          <a:p>
            <a:pPr marL="1066800" lvl="1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Die Anforderungen sind auf evolutionäre oder proprietäre Weise erfüllbar.</a:t>
            </a:r>
            <a:endParaRPr lang="de-DE" sz="8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Anforderungen auf Systemebene</a:t>
            </a:r>
          </a:p>
          <a:p>
            <a:pPr marL="1066800" lvl="1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Funktionale Sicherheit (Protokolle auf Anwendungsebene)</a:t>
            </a:r>
          </a:p>
          <a:p>
            <a:pPr marL="1066800" lvl="1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Schutz der Vertraulichkeit, Integrität und Authentizität.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Ethernet </a:t>
            </a:r>
            <a:r>
              <a:rPr lang="en-US" dirty="0" err="1" smtClean="0"/>
              <a:t>basierte</a:t>
            </a:r>
            <a:r>
              <a:rPr lang="en-US" dirty="0" smtClean="0"/>
              <a:t> </a:t>
            </a:r>
            <a:r>
              <a:rPr lang="en-US" dirty="0" err="1" smtClean="0"/>
              <a:t>Feldbusse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Vom Multiport-</a:t>
            </a:r>
            <a:r>
              <a:rPr lang="de-DE" dirty="0" err="1" smtClean="0"/>
              <a:t>Repeater</a:t>
            </a:r>
            <a:r>
              <a:rPr lang="de-DE" dirty="0" smtClean="0"/>
              <a:t> zum Ethernet-Switch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Ethernet-Switches: Funktionsweise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Anforderungen im industriellen Einsatz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Lösungsansätze für den industriellen Betrieb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Realisierungsbeispiele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>
                <a:solidFill>
                  <a:srgbClr val="FF0000"/>
                </a:solidFill>
              </a:rPr>
              <a:t>Speicherprogrammierbare Steuerungen </a:t>
            </a:r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>
              <a:solidFill>
                <a:srgbClr val="E2001A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28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28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Beispiel</a:t>
            </a:r>
            <a:r>
              <a:rPr lang="en-US" dirty="0" smtClean="0"/>
              <a:t>: </a:t>
            </a:r>
            <a:r>
              <a:rPr lang="en-US" dirty="0" err="1" smtClean="0"/>
              <a:t>Treppenhausbeleuchtung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432601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mehrere Lichtschalter zum Einschalten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Beleuchtung für 5 Minuten, dann automatische Abschaltung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beziehungsweise wieder einschalten am nächsten Schalter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938" y="1088740"/>
            <a:ext cx="19050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30024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29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Realisierung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Zeitrelais (Relais mit Rückfallverzögerung)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470" y="1523885"/>
            <a:ext cx="7727950" cy="447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3011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Ethernet – </a:t>
            </a:r>
            <a:r>
              <a:rPr lang="en-US" dirty="0" err="1" smtClean="0"/>
              <a:t>Projekt</a:t>
            </a:r>
            <a:r>
              <a:rPr lang="en-US" dirty="0" smtClean="0"/>
              <a:t> 802 </a:t>
            </a:r>
            <a:r>
              <a:rPr lang="en-US" dirty="0" err="1" smtClean="0"/>
              <a:t>der</a:t>
            </a:r>
            <a:r>
              <a:rPr lang="en-US" dirty="0" smtClean="0"/>
              <a:t> IEEE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Evolutionärer Ansatz seit den 80-er Jahren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Basisdefinition der beiden Layer 2-Protokollschichten MAC (Medium Access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, IEEE 802.3) und LLC (Logical Link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, IEEE 802.2), 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bei Bedarf ergänzt um höhere Steuerungsprotokolle (IEEE 802.1 unter anderem mit den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Spanning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Tree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Protokollen, VLAN oder portbasierender Zugangskontrolle), 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ergänzt um anwendungsorientierte Erweiterung (IEEE 802.4 und höher).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Zwanglose Handhabung von Erweiterungen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IEEE 802.11 definiert z.B. Wireless LAN MAC (als Ergänzung zu 802.3 LAN MAC), inklusive passender schnurloser Layer 1 Protokollschichten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Link Aggregation (802.3ad), VLANs (802.1Q),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Spanning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Tree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(802.1D, 802.1w),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(802.1p), Flusskontrolle (802.3x), sowie GVRP (Dynamic VLAN Registration) und GMRP (Dynamic L2 Multicast Registration)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28416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30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etwas</a:t>
            </a:r>
            <a:r>
              <a:rPr lang="en-US" dirty="0" smtClean="0"/>
              <a:t> </a:t>
            </a:r>
            <a:r>
              <a:rPr lang="en-US" dirty="0" err="1" smtClean="0"/>
              <a:t>komplizierter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Komfortschalter: Option </a:t>
            </a:r>
            <a:r>
              <a:rPr lang="de-DE" sz="2000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Dauerlicht</a:t>
            </a: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(durch längeren Tastendruck, Abschaltung durch erneuten Tastendruck), Einschaltverzögerungen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Tagesschaltuhr bzw. Wochenschaltuhr für Beleuchtung, Jalousien, </a:t>
            </a:r>
            <a:r>
              <a:rPr lang="de-DE" sz="2000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Rolläden</a:t>
            </a: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2000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Außenlicht</a:t>
            </a: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, Aquarien, Terrarien, ...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Torsteuerungen, Steuerungen für Lüftungsanlagen, Brauchwasserpumpen, Wintergärten, Gewächshäuser, ...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Steuerung von Anlagen im industriellen Umfeld …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=&gt;	Hierfür ist ein Steuergerät besser geeignet.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92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828" y="871332"/>
            <a:ext cx="4211637" cy="5888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31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Beispiel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SPS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Steuergerät für Gebäudetechnik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Programmierbares Steuergerät, zum Beispiel Siemens LOGO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8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Funktionsweise: zyklisch </a:t>
            </a:r>
          </a:p>
          <a:p>
            <a:pPr marL="60960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Eingänge abfragen</a:t>
            </a:r>
          </a:p>
          <a:p>
            <a:pPr marL="60960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Ausgänge berechnen</a:t>
            </a:r>
          </a:p>
          <a:p>
            <a:pPr marL="60960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Ausgänge schalten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8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Eingänge 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230V AC (oder 12/24V DC, AC)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Option: Analog 0 bis 10V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8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Ausgänge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230V AC (oder 12/24V DC, AC)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8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Erweiterbar mit Zusatzmodulen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837625" y="5859270"/>
            <a:ext cx="11208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kern="0" dirty="0" smtClean="0">
                <a:solidFill>
                  <a:schemeClr val="tx1"/>
                </a:solidFill>
              </a:rPr>
              <a:t>Quelle: Siemens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40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32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Verdrahtung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für die Treppenhausbeleuchtung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4469" y="1358770"/>
            <a:ext cx="5808821" cy="49955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" name="Rechteck 13"/>
          <p:cNvSpPr/>
          <p:nvPr/>
        </p:nvSpPr>
        <p:spPr>
          <a:xfrm>
            <a:off x="7837625" y="5859270"/>
            <a:ext cx="11208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kern="0" dirty="0" smtClean="0">
                <a:solidFill>
                  <a:schemeClr val="tx1"/>
                </a:solidFill>
              </a:rPr>
              <a:t>Quelle: Siemens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52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33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3100" y="692150"/>
            <a:ext cx="6029325" cy="569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4905375" y="1233488"/>
            <a:ext cx="261938" cy="503237"/>
            <a:chOff x="4896036" y="1232756"/>
            <a:chExt cx="262310" cy="504056"/>
          </a:xfrm>
        </p:grpSpPr>
        <p:sp>
          <p:nvSpPr>
            <p:cNvPr id="12" name="Rechteck 1"/>
            <p:cNvSpPr>
              <a:spLocks noChangeArrowheads="1"/>
            </p:cNvSpPr>
            <p:nvPr/>
          </p:nvSpPr>
          <p:spPr bwMode="auto">
            <a:xfrm>
              <a:off x="4896036" y="1232756"/>
              <a:ext cx="262310" cy="504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180975" indent="-180975"/>
              <a:endParaRPr lang="de-DE"/>
            </a:p>
          </p:txBody>
        </p:sp>
        <p:cxnSp>
          <p:nvCxnSpPr>
            <p:cNvPr id="13" name="Gerade Verbindung 3"/>
            <p:cNvCxnSpPr>
              <a:cxnSpLocks noChangeShapeType="1"/>
            </p:cNvCxnSpPr>
            <p:nvPr/>
          </p:nvCxnSpPr>
          <p:spPr bwMode="auto">
            <a:xfrm>
              <a:off x="5112060" y="1232756"/>
              <a:ext cx="0" cy="50405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4" name="Gruppieren 13"/>
          <p:cNvGrpSpPr>
            <a:grpSpLocks/>
          </p:cNvGrpSpPr>
          <p:nvPr/>
        </p:nvGrpSpPr>
        <p:grpSpPr bwMode="auto">
          <a:xfrm>
            <a:off x="4910138" y="1228725"/>
            <a:ext cx="261937" cy="503238"/>
            <a:chOff x="6984268" y="1232756"/>
            <a:chExt cx="262310" cy="504056"/>
          </a:xfrm>
        </p:grpSpPr>
        <p:sp>
          <p:nvSpPr>
            <p:cNvPr id="15" name="Rechteck 12"/>
            <p:cNvSpPr>
              <a:spLocks noChangeArrowheads="1"/>
            </p:cNvSpPr>
            <p:nvPr/>
          </p:nvSpPr>
          <p:spPr bwMode="auto">
            <a:xfrm>
              <a:off x="6984268" y="1232756"/>
              <a:ext cx="262310" cy="504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180975" indent="-180975"/>
              <a:endParaRPr lang="de-DE"/>
            </a:p>
          </p:txBody>
        </p:sp>
        <p:cxnSp>
          <p:nvCxnSpPr>
            <p:cNvPr id="16" name="Gerade Verbindung 13"/>
            <p:cNvCxnSpPr>
              <a:cxnSpLocks noChangeShapeType="1"/>
            </p:cNvCxnSpPr>
            <p:nvPr/>
          </p:nvCxnSpPr>
          <p:spPr bwMode="auto">
            <a:xfrm>
              <a:off x="6984268" y="1304764"/>
              <a:ext cx="216024" cy="43204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cxnSp>
        <p:nvCxnSpPr>
          <p:cNvPr id="17" name="Gerade Verbindung 16"/>
          <p:cNvCxnSpPr>
            <a:cxnSpLocks noChangeShapeType="1"/>
          </p:cNvCxnSpPr>
          <p:nvPr/>
        </p:nvCxnSpPr>
        <p:spPr bwMode="auto">
          <a:xfrm>
            <a:off x="2051050" y="998538"/>
            <a:ext cx="3106738" cy="1746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8" name="Gerade Verbindung 17"/>
          <p:cNvCxnSpPr>
            <a:cxnSpLocks noChangeShapeType="1"/>
          </p:cNvCxnSpPr>
          <p:nvPr/>
        </p:nvCxnSpPr>
        <p:spPr bwMode="auto">
          <a:xfrm>
            <a:off x="2054225" y="1484313"/>
            <a:ext cx="2085975" cy="1905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9" name="Gerade Verbindung 18"/>
          <p:cNvCxnSpPr>
            <a:cxnSpLocks noChangeShapeType="1"/>
          </p:cNvCxnSpPr>
          <p:nvPr/>
        </p:nvCxnSpPr>
        <p:spPr bwMode="auto">
          <a:xfrm flipV="1">
            <a:off x="5111750" y="1016000"/>
            <a:ext cx="0" cy="9366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20" name="Gerade Verbindung 19"/>
          <p:cNvCxnSpPr>
            <a:cxnSpLocks noChangeShapeType="1"/>
          </p:cNvCxnSpPr>
          <p:nvPr/>
        </p:nvCxnSpPr>
        <p:spPr bwMode="auto">
          <a:xfrm flipV="1">
            <a:off x="4140200" y="1516063"/>
            <a:ext cx="0" cy="43656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</p:cxnSp>
      <p:grpSp>
        <p:nvGrpSpPr>
          <p:cNvPr id="21" name="Group 10"/>
          <p:cNvGrpSpPr>
            <a:grpSpLocks noChangeAspect="1"/>
          </p:cNvGrpSpPr>
          <p:nvPr/>
        </p:nvGrpSpPr>
        <p:grpSpPr bwMode="auto">
          <a:xfrm>
            <a:off x="3959225" y="3176588"/>
            <a:ext cx="1598613" cy="973137"/>
            <a:chOff x="2494" y="2001"/>
            <a:chExt cx="1007" cy="613"/>
          </a:xfrm>
        </p:grpSpPr>
        <p:sp>
          <p:nvSpPr>
            <p:cNvPr id="22" name="AutoShape 9"/>
            <p:cNvSpPr>
              <a:spLocks noChangeAspect="1" noChangeArrowheads="1" noTextEdit="1"/>
            </p:cNvSpPr>
            <p:nvPr/>
          </p:nvSpPr>
          <p:spPr bwMode="auto">
            <a:xfrm>
              <a:off x="2494" y="2001"/>
              <a:ext cx="1007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4" y="2001"/>
              <a:ext cx="1012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hteck 25"/>
          <p:cNvSpPr/>
          <p:nvPr/>
        </p:nvSpPr>
        <p:spPr>
          <a:xfrm>
            <a:off x="7837625" y="5859270"/>
            <a:ext cx="11208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kern="0" dirty="0" smtClean="0">
                <a:solidFill>
                  <a:schemeClr val="tx1"/>
                </a:solidFill>
              </a:rPr>
              <a:t>Quelle: Siemens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37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34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Programmierung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84085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Von der Schaltlogik			zum  Blockdiagramm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8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Reihenschaltung			UND (AND)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2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8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Parallelschaltung			ODER (OR)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1183220" y="2537188"/>
            <a:ext cx="2790825" cy="565150"/>
            <a:chOff x="971600" y="2564904"/>
            <a:chExt cx="2790310" cy="564471"/>
          </a:xfrm>
        </p:grpSpPr>
        <p:cxnSp>
          <p:nvCxnSpPr>
            <p:cNvPr id="11" name="Gerade Verbindung 2"/>
            <p:cNvCxnSpPr>
              <a:cxnSpLocks noChangeShapeType="1"/>
            </p:cNvCxnSpPr>
            <p:nvPr/>
          </p:nvCxnSpPr>
          <p:spPr bwMode="auto">
            <a:xfrm>
              <a:off x="971600" y="2744924"/>
              <a:ext cx="41404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" name="Gerade Verbindung 10"/>
            <p:cNvCxnSpPr>
              <a:cxnSpLocks noChangeShapeType="1"/>
            </p:cNvCxnSpPr>
            <p:nvPr/>
          </p:nvCxnSpPr>
          <p:spPr bwMode="auto">
            <a:xfrm>
              <a:off x="1763688" y="2744924"/>
              <a:ext cx="41404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3" name="Gerade Verbindung 11"/>
            <p:cNvCxnSpPr>
              <a:cxnSpLocks noChangeShapeType="1"/>
            </p:cNvCxnSpPr>
            <p:nvPr/>
          </p:nvCxnSpPr>
          <p:spPr bwMode="auto">
            <a:xfrm>
              <a:off x="2519772" y="2744924"/>
              <a:ext cx="41404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" name="Gerade Verbindung 12"/>
            <p:cNvCxnSpPr>
              <a:cxnSpLocks noChangeShapeType="1"/>
            </p:cNvCxnSpPr>
            <p:nvPr/>
          </p:nvCxnSpPr>
          <p:spPr bwMode="auto">
            <a:xfrm>
              <a:off x="3347864" y="2744924"/>
              <a:ext cx="41404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Gerade Verbindung 13"/>
            <p:cNvCxnSpPr>
              <a:cxnSpLocks noChangeShapeType="1"/>
            </p:cNvCxnSpPr>
            <p:nvPr/>
          </p:nvCxnSpPr>
          <p:spPr bwMode="auto">
            <a:xfrm flipV="1">
              <a:off x="1385646" y="2564904"/>
              <a:ext cx="378042" cy="18002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Gerade Verbindung 16"/>
            <p:cNvCxnSpPr>
              <a:cxnSpLocks noChangeShapeType="1"/>
            </p:cNvCxnSpPr>
            <p:nvPr/>
          </p:nvCxnSpPr>
          <p:spPr bwMode="auto">
            <a:xfrm flipV="1">
              <a:off x="2141730" y="2564904"/>
              <a:ext cx="378042" cy="18002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Gerade Verbindung 17"/>
            <p:cNvCxnSpPr>
              <a:cxnSpLocks noChangeShapeType="1"/>
            </p:cNvCxnSpPr>
            <p:nvPr/>
          </p:nvCxnSpPr>
          <p:spPr bwMode="auto">
            <a:xfrm flipV="1">
              <a:off x="2933818" y="2564904"/>
              <a:ext cx="378042" cy="18002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8" name="Rechteck 7"/>
            <p:cNvSpPr>
              <a:spLocks noChangeArrowheads="1"/>
            </p:cNvSpPr>
            <p:nvPr/>
          </p:nvSpPr>
          <p:spPr bwMode="auto">
            <a:xfrm>
              <a:off x="1341270" y="2758319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/>
                <a:t>S1</a:t>
              </a:r>
            </a:p>
          </p:txBody>
        </p:sp>
        <p:sp>
          <p:nvSpPr>
            <p:cNvPr id="19" name="Rechteck 19"/>
            <p:cNvSpPr>
              <a:spLocks noChangeArrowheads="1"/>
            </p:cNvSpPr>
            <p:nvPr/>
          </p:nvSpPr>
          <p:spPr bwMode="auto">
            <a:xfrm>
              <a:off x="2124491" y="2758319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/>
                <a:t>S2</a:t>
              </a:r>
            </a:p>
          </p:txBody>
        </p:sp>
        <p:sp>
          <p:nvSpPr>
            <p:cNvPr id="20" name="Rechteck 20"/>
            <p:cNvSpPr>
              <a:spLocks noChangeArrowheads="1"/>
            </p:cNvSpPr>
            <p:nvPr/>
          </p:nvSpPr>
          <p:spPr bwMode="auto">
            <a:xfrm>
              <a:off x="2902107" y="2760043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/>
                <a:t>S3</a:t>
              </a:r>
            </a:p>
          </p:txBody>
        </p:sp>
      </p:grpSp>
      <p:grpSp>
        <p:nvGrpSpPr>
          <p:cNvPr id="21" name="Gruppieren 20"/>
          <p:cNvGrpSpPr>
            <a:grpSpLocks/>
          </p:cNvGrpSpPr>
          <p:nvPr/>
        </p:nvGrpSpPr>
        <p:grpSpPr bwMode="auto">
          <a:xfrm>
            <a:off x="4393145" y="2240325"/>
            <a:ext cx="3524250" cy="1300163"/>
            <a:chOff x="3923928" y="2295195"/>
            <a:chExt cx="3523553" cy="1299027"/>
          </a:xfrm>
        </p:grpSpPr>
        <p:grpSp>
          <p:nvGrpSpPr>
            <p:cNvPr id="22" name="Gruppieren 21"/>
            <p:cNvGrpSpPr>
              <a:grpSpLocks/>
            </p:cNvGrpSpPr>
            <p:nvPr/>
          </p:nvGrpSpPr>
          <p:grpSpPr bwMode="auto">
            <a:xfrm>
              <a:off x="5127954" y="2295195"/>
              <a:ext cx="2319527" cy="1299027"/>
              <a:chOff x="5127954" y="2295195"/>
              <a:chExt cx="2319527" cy="1299027"/>
            </a:xfrm>
          </p:grpSpPr>
          <p:sp>
            <p:nvSpPr>
              <p:cNvPr id="24" name="Rechteck 8"/>
              <p:cNvSpPr>
                <a:spLocks noChangeArrowheads="1"/>
              </p:cNvSpPr>
              <p:nvPr/>
            </p:nvSpPr>
            <p:spPr bwMode="auto">
              <a:xfrm>
                <a:off x="5868144" y="2295195"/>
                <a:ext cx="1008112" cy="129902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180975" indent="-180975"/>
                <a:endParaRPr lang="de-DE"/>
              </a:p>
            </p:txBody>
          </p:sp>
          <p:cxnSp>
            <p:nvCxnSpPr>
              <p:cNvPr id="25" name="Gerade Verbindung 25"/>
              <p:cNvCxnSpPr>
                <a:cxnSpLocks noChangeShapeType="1"/>
              </p:cNvCxnSpPr>
              <p:nvPr/>
            </p:nvCxnSpPr>
            <p:spPr bwMode="auto">
              <a:xfrm flipV="1">
                <a:off x="6876256" y="2942985"/>
                <a:ext cx="207023" cy="1724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6" name="Gerade Verbindung 32"/>
              <p:cNvCxnSpPr>
                <a:cxnSpLocks noChangeShapeType="1"/>
              </p:cNvCxnSpPr>
              <p:nvPr/>
            </p:nvCxnSpPr>
            <p:spPr bwMode="auto">
              <a:xfrm flipV="1">
                <a:off x="5650545" y="2564904"/>
                <a:ext cx="207023" cy="1724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7" name="Gerade Verbindung 33"/>
              <p:cNvCxnSpPr>
                <a:cxnSpLocks noChangeShapeType="1"/>
              </p:cNvCxnSpPr>
              <p:nvPr/>
            </p:nvCxnSpPr>
            <p:spPr bwMode="auto">
              <a:xfrm flipV="1">
                <a:off x="5661121" y="2941261"/>
                <a:ext cx="207023" cy="1724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8" name="Gerade Verbindung 34"/>
              <p:cNvCxnSpPr>
                <a:cxnSpLocks noChangeShapeType="1"/>
              </p:cNvCxnSpPr>
              <p:nvPr/>
            </p:nvCxnSpPr>
            <p:spPr bwMode="auto">
              <a:xfrm flipV="1">
                <a:off x="5648744" y="3312317"/>
                <a:ext cx="207023" cy="1724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9" name="Rechteck 35"/>
              <p:cNvSpPr>
                <a:spLocks noChangeArrowheads="1"/>
              </p:cNvSpPr>
              <p:nvPr/>
            </p:nvSpPr>
            <p:spPr bwMode="auto">
              <a:xfrm>
                <a:off x="5144738" y="2390711"/>
                <a:ext cx="4667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/>
                  <a:t>S1</a:t>
                </a:r>
              </a:p>
            </p:txBody>
          </p:sp>
          <p:sp>
            <p:nvSpPr>
              <p:cNvPr id="30" name="Rechteck 36"/>
              <p:cNvSpPr>
                <a:spLocks noChangeArrowheads="1"/>
              </p:cNvSpPr>
              <p:nvPr/>
            </p:nvSpPr>
            <p:spPr bwMode="auto">
              <a:xfrm>
                <a:off x="5144738" y="3127651"/>
                <a:ext cx="4667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/>
                  <a:t>S3</a:t>
                </a:r>
              </a:p>
            </p:txBody>
          </p:sp>
          <p:sp>
            <p:nvSpPr>
              <p:cNvPr id="31" name="Rechteck 37"/>
              <p:cNvSpPr>
                <a:spLocks noChangeArrowheads="1"/>
              </p:cNvSpPr>
              <p:nvPr/>
            </p:nvSpPr>
            <p:spPr bwMode="auto">
              <a:xfrm>
                <a:off x="5127954" y="2761767"/>
                <a:ext cx="4667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/>
                  <a:t>S2</a:t>
                </a:r>
              </a:p>
            </p:txBody>
          </p:sp>
          <p:sp>
            <p:nvSpPr>
              <p:cNvPr id="32" name="Rechteck 38"/>
              <p:cNvSpPr>
                <a:spLocks noChangeArrowheads="1"/>
              </p:cNvSpPr>
              <p:nvPr/>
            </p:nvSpPr>
            <p:spPr bwMode="auto">
              <a:xfrm>
                <a:off x="7083279" y="2756595"/>
                <a:ext cx="3642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/>
                  <a:t>Q</a:t>
                </a:r>
              </a:p>
            </p:txBody>
          </p:sp>
          <p:sp>
            <p:nvSpPr>
              <p:cNvPr id="33" name="Rechteck 39"/>
              <p:cNvSpPr>
                <a:spLocks noChangeArrowheads="1"/>
              </p:cNvSpPr>
              <p:nvPr/>
            </p:nvSpPr>
            <p:spPr bwMode="auto">
              <a:xfrm>
                <a:off x="6148172" y="2300102"/>
                <a:ext cx="72808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/>
                  <a:t>AND</a:t>
                </a:r>
              </a:p>
            </p:txBody>
          </p:sp>
        </p:grpSp>
        <p:sp>
          <p:nvSpPr>
            <p:cNvPr id="23" name="Pfeil nach links und rechts 27"/>
            <p:cNvSpPr>
              <a:spLocks noChangeArrowheads="1"/>
            </p:cNvSpPr>
            <p:nvPr/>
          </p:nvSpPr>
          <p:spPr bwMode="auto">
            <a:xfrm>
              <a:off x="3923928" y="2632292"/>
              <a:ext cx="576064" cy="378042"/>
            </a:xfrm>
            <a:prstGeom prst="leftRightArrow">
              <a:avLst>
                <a:gd name="adj1" fmla="val 50000"/>
                <a:gd name="adj2" fmla="val 50004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180975" indent="-180975"/>
              <a:endParaRPr lang="de-DE"/>
            </a:p>
          </p:txBody>
        </p:sp>
      </p:grpSp>
      <p:grpSp>
        <p:nvGrpSpPr>
          <p:cNvPr id="34" name="Gruppieren 33"/>
          <p:cNvGrpSpPr>
            <a:grpSpLocks/>
          </p:cNvGrpSpPr>
          <p:nvPr/>
        </p:nvGrpSpPr>
        <p:grpSpPr bwMode="auto">
          <a:xfrm>
            <a:off x="1183220" y="4423138"/>
            <a:ext cx="2341562" cy="1481137"/>
            <a:chOff x="729336" y="4622318"/>
            <a:chExt cx="2340260" cy="1481618"/>
          </a:xfrm>
        </p:grpSpPr>
        <p:cxnSp>
          <p:nvCxnSpPr>
            <p:cNvPr id="35" name="Gerade Verbindung 57"/>
            <p:cNvCxnSpPr>
              <a:cxnSpLocks noChangeShapeType="1"/>
            </p:cNvCxnSpPr>
            <p:nvPr/>
          </p:nvCxnSpPr>
          <p:spPr bwMode="auto">
            <a:xfrm flipV="1">
              <a:off x="2402824" y="4792303"/>
              <a:ext cx="13389" cy="102921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36" name="Gruppieren 76"/>
            <p:cNvGrpSpPr>
              <a:grpSpLocks/>
            </p:cNvGrpSpPr>
            <p:nvPr/>
          </p:nvGrpSpPr>
          <p:grpSpPr bwMode="auto">
            <a:xfrm>
              <a:off x="729336" y="4622318"/>
              <a:ext cx="2340260" cy="1481618"/>
              <a:chOff x="729336" y="4622318"/>
              <a:chExt cx="2340260" cy="1481618"/>
            </a:xfrm>
          </p:grpSpPr>
          <p:cxnSp>
            <p:nvCxnSpPr>
              <p:cNvPr id="38" name="Gerade Verbindung 55"/>
              <p:cNvCxnSpPr>
                <a:cxnSpLocks noChangeShapeType="1"/>
              </p:cNvCxnSpPr>
              <p:nvPr/>
            </p:nvCxnSpPr>
            <p:spPr bwMode="auto">
              <a:xfrm>
                <a:off x="1226870" y="4802338"/>
                <a:ext cx="41404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9" name="Gerade Verbindung 56"/>
              <p:cNvCxnSpPr>
                <a:cxnSpLocks noChangeShapeType="1"/>
              </p:cNvCxnSpPr>
              <p:nvPr/>
            </p:nvCxnSpPr>
            <p:spPr bwMode="auto">
              <a:xfrm>
                <a:off x="2018958" y="4802338"/>
                <a:ext cx="41404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0" name="Gerade Verbindung 59"/>
              <p:cNvCxnSpPr>
                <a:cxnSpLocks noChangeShapeType="1"/>
              </p:cNvCxnSpPr>
              <p:nvPr/>
            </p:nvCxnSpPr>
            <p:spPr bwMode="auto">
              <a:xfrm flipV="1">
                <a:off x="1640916" y="4622318"/>
                <a:ext cx="378042" cy="18002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1" name="Rechteck 62"/>
              <p:cNvSpPr>
                <a:spLocks noChangeArrowheads="1"/>
              </p:cNvSpPr>
              <p:nvPr/>
            </p:nvSpPr>
            <p:spPr bwMode="auto">
              <a:xfrm>
                <a:off x="1617431" y="4719026"/>
                <a:ext cx="4667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/>
                  <a:t>S1</a:t>
                </a:r>
              </a:p>
            </p:txBody>
          </p:sp>
          <p:cxnSp>
            <p:nvCxnSpPr>
              <p:cNvPr id="42" name="Gerade Verbindung 67"/>
              <p:cNvCxnSpPr>
                <a:cxnSpLocks noChangeShapeType="1"/>
              </p:cNvCxnSpPr>
              <p:nvPr/>
            </p:nvCxnSpPr>
            <p:spPr bwMode="auto">
              <a:xfrm>
                <a:off x="729336" y="5318422"/>
                <a:ext cx="888095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3" name="Gerade Verbindung 68"/>
              <p:cNvCxnSpPr>
                <a:cxnSpLocks noChangeShapeType="1"/>
              </p:cNvCxnSpPr>
              <p:nvPr/>
            </p:nvCxnSpPr>
            <p:spPr bwMode="auto">
              <a:xfrm>
                <a:off x="1995473" y="5318422"/>
                <a:ext cx="1074123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4" name="Gerade Verbindung 69"/>
              <p:cNvCxnSpPr>
                <a:cxnSpLocks noChangeShapeType="1"/>
              </p:cNvCxnSpPr>
              <p:nvPr/>
            </p:nvCxnSpPr>
            <p:spPr bwMode="auto">
              <a:xfrm flipV="1">
                <a:off x="1617431" y="5138402"/>
                <a:ext cx="378042" cy="18002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5" name="Rechteck 70"/>
              <p:cNvSpPr>
                <a:spLocks noChangeArrowheads="1"/>
              </p:cNvSpPr>
              <p:nvPr/>
            </p:nvSpPr>
            <p:spPr bwMode="auto">
              <a:xfrm>
                <a:off x="1596540" y="5228412"/>
                <a:ext cx="4667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/>
                  <a:t>S2</a:t>
                </a:r>
              </a:p>
            </p:txBody>
          </p:sp>
          <p:cxnSp>
            <p:nvCxnSpPr>
              <p:cNvPr id="46" name="Gerade Verbindung 72"/>
              <p:cNvCxnSpPr>
                <a:cxnSpLocks noChangeShapeType="1"/>
              </p:cNvCxnSpPr>
              <p:nvPr/>
            </p:nvCxnSpPr>
            <p:spPr bwMode="auto">
              <a:xfrm>
                <a:off x="1203385" y="5824614"/>
                <a:ext cx="41404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7" name="Gerade Verbindung 73"/>
              <p:cNvCxnSpPr>
                <a:cxnSpLocks noChangeShapeType="1"/>
              </p:cNvCxnSpPr>
              <p:nvPr/>
            </p:nvCxnSpPr>
            <p:spPr bwMode="auto">
              <a:xfrm>
                <a:off x="1995473" y="5824614"/>
                <a:ext cx="41404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8" name="Gerade Verbindung 74"/>
              <p:cNvCxnSpPr>
                <a:cxnSpLocks noChangeShapeType="1"/>
              </p:cNvCxnSpPr>
              <p:nvPr/>
            </p:nvCxnSpPr>
            <p:spPr bwMode="auto">
              <a:xfrm flipV="1">
                <a:off x="1617431" y="5644594"/>
                <a:ext cx="378042" cy="18002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9" name="Rechteck 75"/>
              <p:cNvSpPr>
                <a:spLocks noChangeArrowheads="1"/>
              </p:cNvSpPr>
              <p:nvPr/>
            </p:nvSpPr>
            <p:spPr bwMode="auto">
              <a:xfrm>
                <a:off x="1593177" y="5734604"/>
                <a:ext cx="4667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/>
                  <a:t>S3</a:t>
                </a:r>
              </a:p>
            </p:txBody>
          </p:sp>
        </p:grpSp>
        <p:cxnSp>
          <p:nvCxnSpPr>
            <p:cNvPr id="37" name="Gerade Verbindung 78"/>
            <p:cNvCxnSpPr>
              <a:cxnSpLocks noChangeShapeType="1"/>
            </p:cNvCxnSpPr>
            <p:nvPr/>
          </p:nvCxnSpPr>
          <p:spPr bwMode="auto">
            <a:xfrm flipV="1">
              <a:off x="1214692" y="4803814"/>
              <a:ext cx="13389" cy="102921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0" name="Gruppieren 49"/>
          <p:cNvGrpSpPr>
            <a:grpSpLocks/>
          </p:cNvGrpSpPr>
          <p:nvPr/>
        </p:nvGrpSpPr>
        <p:grpSpPr bwMode="auto">
          <a:xfrm>
            <a:off x="4378857" y="4424725"/>
            <a:ext cx="3608388" cy="1298575"/>
            <a:chOff x="3923928" y="4489196"/>
            <a:chExt cx="3608035" cy="1299292"/>
          </a:xfrm>
        </p:grpSpPr>
        <p:grpSp>
          <p:nvGrpSpPr>
            <p:cNvPr id="51" name="Gruppieren 43"/>
            <p:cNvGrpSpPr>
              <a:grpSpLocks/>
            </p:cNvGrpSpPr>
            <p:nvPr/>
          </p:nvGrpSpPr>
          <p:grpSpPr bwMode="auto">
            <a:xfrm>
              <a:off x="5212436" y="4489196"/>
              <a:ext cx="2319527" cy="1299292"/>
              <a:chOff x="5127954" y="2294930"/>
              <a:chExt cx="2319527" cy="1299292"/>
            </a:xfrm>
          </p:grpSpPr>
          <p:sp>
            <p:nvSpPr>
              <p:cNvPr id="53" name="Rechteck 44"/>
              <p:cNvSpPr>
                <a:spLocks noChangeArrowheads="1"/>
              </p:cNvSpPr>
              <p:nvPr/>
            </p:nvSpPr>
            <p:spPr bwMode="auto">
              <a:xfrm>
                <a:off x="5868144" y="2295195"/>
                <a:ext cx="1008112" cy="129902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180975" indent="-180975"/>
                <a:endParaRPr lang="de-DE"/>
              </a:p>
            </p:txBody>
          </p:sp>
          <p:cxnSp>
            <p:nvCxnSpPr>
              <p:cNvPr id="54" name="Gerade Verbindung 45"/>
              <p:cNvCxnSpPr>
                <a:cxnSpLocks noChangeShapeType="1"/>
              </p:cNvCxnSpPr>
              <p:nvPr/>
            </p:nvCxnSpPr>
            <p:spPr bwMode="auto">
              <a:xfrm flipV="1">
                <a:off x="6876256" y="2942985"/>
                <a:ext cx="207023" cy="1724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5" name="Gerade Verbindung 46"/>
              <p:cNvCxnSpPr>
                <a:cxnSpLocks noChangeShapeType="1"/>
              </p:cNvCxnSpPr>
              <p:nvPr/>
            </p:nvCxnSpPr>
            <p:spPr bwMode="auto">
              <a:xfrm flipV="1">
                <a:off x="5650545" y="2564904"/>
                <a:ext cx="207023" cy="1724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6" name="Gerade Verbindung 47"/>
              <p:cNvCxnSpPr>
                <a:cxnSpLocks noChangeShapeType="1"/>
              </p:cNvCxnSpPr>
              <p:nvPr/>
            </p:nvCxnSpPr>
            <p:spPr bwMode="auto">
              <a:xfrm flipV="1">
                <a:off x="5661121" y="2941261"/>
                <a:ext cx="207023" cy="1724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7" name="Gerade Verbindung 48"/>
              <p:cNvCxnSpPr>
                <a:cxnSpLocks noChangeShapeType="1"/>
              </p:cNvCxnSpPr>
              <p:nvPr/>
            </p:nvCxnSpPr>
            <p:spPr bwMode="auto">
              <a:xfrm flipV="1">
                <a:off x="5648744" y="3312317"/>
                <a:ext cx="207023" cy="1724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58" name="Rechteck 49"/>
              <p:cNvSpPr>
                <a:spLocks noChangeArrowheads="1"/>
              </p:cNvSpPr>
              <p:nvPr/>
            </p:nvSpPr>
            <p:spPr bwMode="auto">
              <a:xfrm>
                <a:off x="5144738" y="2390711"/>
                <a:ext cx="4667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/>
                  <a:t>S1</a:t>
                </a:r>
              </a:p>
            </p:txBody>
          </p:sp>
          <p:sp>
            <p:nvSpPr>
              <p:cNvPr id="59" name="Rechteck 50"/>
              <p:cNvSpPr>
                <a:spLocks noChangeArrowheads="1"/>
              </p:cNvSpPr>
              <p:nvPr/>
            </p:nvSpPr>
            <p:spPr bwMode="auto">
              <a:xfrm>
                <a:off x="5144738" y="3127651"/>
                <a:ext cx="4667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/>
                  <a:t>S3</a:t>
                </a:r>
              </a:p>
            </p:txBody>
          </p:sp>
          <p:sp>
            <p:nvSpPr>
              <p:cNvPr id="60" name="Rechteck 51"/>
              <p:cNvSpPr>
                <a:spLocks noChangeArrowheads="1"/>
              </p:cNvSpPr>
              <p:nvPr/>
            </p:nvSpPr>
            <p:spPr bwMode="auto">
              <a:xfrm>
                <a:off x="5127954" y="2761767"/>
                <a:ext cx="4667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/>
                  <a:t>S2</a:t>
                </a:r>
              </a:p>
            </p:txBody>
          </p:sp>
          <p:sp>
            <p:nvSpPr>
              <p:cNvPr id="61" name="Rechteck 52"/>
              <p:cNvSpPr>
                <a:spLocks noChangeArrowheads="1"/>
              </p:cNvSpPr>
              <p:nvPr/>
            </p:nvSpPr>
            <p:spPr bwMode="auto">
              <a:xfrm>
                <a:off x="7083279" y="2756595"/>
                <a:ext cx="3642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/>
                  <a:t>Q</a:t>
                </a:r>
              </a:p>
            </p:txBody>
          </p:sp>
          <p:sp>
            <p:nvSpPr>
              <p:cNvPr id="62" name="Rechteck 53"/>
              <p:cNvSpPr>
                <a:spLocks noChangeArrowheads="1"/>
              </p:cNvSpPr>
              <p:nvPr/>
            </p:nvSpPr>
            <p:spPr bwMode="auto">
              <a:xfrm>
                <a:off x="6306869" y="2294930"/>
                <a:ext cx="569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/>
                  <a:t>OR</a:t>
                </a:r>
              </a:p>
            </p:txBody>
          </p:sp>
        </p:grpSp>
        <p:sp>
          <p:nvSpPr>
            <p:cNvPr id="52" name="Pfeil nach links und rechts 85"/>
            <p:cNvSpPr>
              <a:spLocks noChangeArrowheads="1"/>
            </p:cNvSpPr>
            <p:nvPr/>
          </p:nvSpPr>
          <p:spPr bwMode="auto">
            <a:xfrm>
              <a:off x="3923928" y="4933561"/>
              <a:ext cx="576064" cy="378042"/>
            </a:xfrm>
            <a:prstGeom prst="leftRightArrow">
              <a:avLst>
                <a:gd name="adj1" fmla="val 50000"/>
                <a:gd name="adj2" fmla="val 50004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180975" indent="-180975"/>
              <a:endParaRPr lang="de-DE"/>
            </a:p>
          </p:txBody>
        </p:sp>
      </p:grpSp>
      <p:grpSp>
        <p:nvGrpSpPr>
          <p:cNvPr id="63" name="Gruppieren 62"/>
          <p:cNvGrpSpPr>
            <a:grpSpLocks/>
          </p:cNvGrpSpPr>
          <p:nvPr/>
        </p:nvGrpSpPr>
        <p:grpSpPr bwMode="auto">
          <a:xfrm>
            <a:off x="5599645" y="2314938"/>
            <a:ext cx="722312" cy="369887"/>
            <a:chOff x="5145669" y="2379918"/>
            <a:chExt cx="722475" cy="369332"/>
          </a:xfrm>
        </p:grpSpPr>
        <p:cxnSp>
          <p:nvCxnSpPr>
            <p:cNvPr id="64" name="Gerade Verbindung 93"/>
            <p:cNvCxnSpPr>
              <a:cxnSpLocks noChangeShapeType="1"/>
            </p:cNvCxnSpPr>
            <p:nvPr/>
          </p:nvCxnSpPr>
          <p:spPr bwMode="auto">
            <a:xfrm flipV="1">
              <a:off x="5661121" y="2562860"/>
              <a:ext cx="207023" cy="172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65" name="Rechteck 96"/>
            <p:cNvSpPr>
              <a:spLocks noChangeArrowheads="1"/>
            </p:cNvSpPr>
            <p:nvPr/>
          </p:nvSpPr>
          <p:spPr bwMode="auto">
            <a:xfrm>
              <a:off x="5145669" y="2379918"/>
              <a:ext cx="46679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FF0000"/>
                  </a:solidFill>
                </a:rPr>
                <a:t>S1</a:t>
              </a:r>
            </a:p>
          </p:txBody>
        </p:sp>
      </p:grpSp>
      <p:grpSp>
        <p:nvGrpSpPr>
          <p:cNvPr id="66" name="Gruppieren 65"/>
          <p:cNvGrpSpPr>
            <a:grpSpLocks/>
          </p:cNvGrpSpPr>
          <p:nvPr/>
        </p:nvGrpSpPr>
        <p:grpSpPr bwMode="auto">
          <a:xfrm>
            <a:off x="5621870" y="3053125"/>
            <a:ext cx="690562" cy="369888"/>
            <a:chOff x="5167970" y="3118582"/>
            <a:chExt cx="689598" cy="369332"/>
          </a:xfrm>
        </p:grpSpPr>
        <p:cxnSp>
          <p:nvCxnSpPr>
            <p:cNvPr id="67" name="Gerade Verbindung 95"/>
            <p:cNvCxnSpPr>
              <a:cxnSpLocks noChangeShapeType="1"/>
            </p:cNvCxnSpPr>
            <p:nvPr/>
          </p:nvCxnSpPr>
          <p:spPr bwMode="auto">
            <a:xfrm flipV="1">
              <a:off x="5650545" y="3318866"/>
              <a:ext cx="207023" cy="172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68" name="Rechteck 97"/>
            <p:cNvSpPr>
              <a:spLocks noChangeArrowheads="1"/>
            </p:cNvSpPr>
            <p:nvPr/>
          </p:nvSpPr>
          <p:spPr bwMode="auto">
            <a:xfrm>
              <a:off x="5167970" y="3118582"/>
              <a:ext cx="46679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FF0000"/>
                  </a:solidFill>
                </a:rPr>
                <a:t>S3</a:t>
              </a:r>
            </a:p>
          </p:txBody>
        </p:sp>
      </p:grpSp>
      <p:grpSp>
        <p:nvGrpSpPr>
          <p:cNvPr id="69" name="Gruppieren 68"/>
          <p:cNvGrpSpPr>
            <a:grpSpLocks/>
          </p:cNvGrpSpPr>
          <p:nvPr/>
        </p:nvGrpSpPr>
        <p:grpSpPr bwMode="auto">
          <a:xfrm>
            <a:off x="5582182" y="2684825"/>
            <a:ext cx="757238" cy="368300"/>
            <a:chOff x="5127954" y="2749250"/>
            <a:chExt cx="756424" cy="369332"/>
          </a:xfrm>
        </p:grpSpPr>
        <p:cxnSp>
          <p:nvCxnSpPr>
            <p:cNvPr id="70" name="Gerade Verbindung 94"/>
            <p:cNvCxnSpPr>
              <a:cxnSpLocks noChangeShapeType="1"/>
            </p:cNvCxnSpPr>
            <p:nvPr/>
          </p:nvCxnSpPr>
          <p:spPr bwMode="auto">
            <a:xfrm flipV="1">
              <a:off x="5677355" y="2939537"/>
              <a:ext cx="207023" cy="172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71" name="Rechteck 98"/>
            <p:cNvSpPr>
              <a:spLocks noChangeArrowheads="1"/>
            </p:cNvSpPr>
            <p:nvPr/>
          </p:nvSpPr>
          <p:spPr bwMode="auto">
            <a:xfrm>
              <a:off x="5127954" y="2749250"/>
              <a:ext cx="46679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FF0000"/>
                  </a:solidFill>
                </a:rPr>
                <a:t>S2</a:t>
              </a:r>
            </a:p>
          </p:txBody>
        </p:sp>
      </p:grpSp>
      <p:grpSp>
        <p:nvGrpSpPr>
          <p:cNvPr id="72" name="Gruppieren 71"/>
          <p:cNvGrpSpPr>
            <a:grpSpLocks/>
          </p:cNvGrpSpPr>
          <p:nvPr/>
        </p:nvGrpSpPr>
        <p:grpSpPr bwMode="auto">
          <a:xfrm>
            <a:off x="7345895" y="2708638"/>
            <a:ext cx="571500" cy="369887"/>
            <a:chOff x="6876256" y="2760043"/>
            <a:chExt cx="571225" cy="369332"/>
          </a:xfrm>
        </p:grpSpPr>
        <p:cxnSp>
          <p:nvCxnSpPr>
            <p:cNvPr id="73" name="Gerade Verbindung 92"/>
            <p:cNvCxnSpPr>
              <a:cxnSpLocks noChangeShapeType="1"/>
            </p:cNvCxnSpPr>
            <p:nvPr/>
          </p:nvCxnSpPr>
          <p:spPr bwMode="auto">
            <a:xfrm flipV="1">
              <a:off x="6876256" y="2946433"/>
              <a:ext cx="207023" cy="172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74" name="Rechteck 99"/>
            <p:cNvSpPr>
              <a:spLocks noChangeArrowheads="1"/>
            </p:cNvSpPr>
            <p:nvPr/>
          </p:nvSpPr>
          <p:spPr bwMode="auto">
            <a:xfrm>
              <a:off x="7083279" y="2760043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FF0000"/>
                  </a:solidFill>
                </a:rPr>
                <a:t>Q</a:t>
              </a:r>
            </a:p>
          </p:txBody>
        </p:sp>
      </p:grpSp>
      <p:grpSp>
        <p:nvGrpSpPr>
          <p:cNvPr id="75" name="Gruppieren 74"/>
          <p:cNvGrpSpPr>
            <a:grpSpLocks/>
          </p:cNvGrpSpPr>
          <p:nvPr/>
        </p:nvGrpSpPr>
        <p:grpSpPr bwMode="auto">
          <a:xfrm>
            <a:off x="5693307" y="5239113"/>
            <a:ext cx="688975" cy="369887"/>
            <a:chOff x="5167970" y="3118582"/>
            <a:chExt cx="689598" cy="369332"/>
          </a:xfrm>
        </p:grpSpPr>
        <p:cxnSp>
          <p:nvCxnSpPr>
            <p:cNvPr id="76" name="Gerade Verbindung 106"/>
            <p:cNvCxnSpPr>
              <a:cxnSpLocks noChangeShapeType="1"/>
            </p:cNvCxnSpPr>
            <p:nvPr/>
          </p:nvCxnSpPr>
          <p:spPr bwMode="auto">
            <a:xfrm flipV="1">
              <a:off x="5650545" y="3318866"/>
              <a:ext cx="207023" cy="172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77" name="Rechteck 107"/>
            <p:cNvSpPr>
              <a:spLocks noChangeArrowheads="1"/>
            </p:cNvSpPr>
            <p:nvPr/>
          </p:nvSpPr>
          <p:spPr bwMode="auto">
            <a:xfrm>
              <a:off x="5167970" y="3118582"/>
              <a:ext cx="46679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FF0000"/>
                  </a:solidFill>
                </a:rPr>
                <a:t>S3</a:t>
              </a:r>
            </a:p>
          </p:txBody>
        </p:sp>
      </p:grpSp>
      <p:grpSp>
        <p:nvGrpSpPr>
          <p:cNvPr id="78" name="Gruppieren 77"/>
          <p:cNvGrpSpPr>
            <a:grpSpLocks/>
          </p:cNvGrpSpPr>
          <p:nvPr/>
        </p:nvGrpSpPr>
        <p:grpSpPr bwMode="auto">
          <a:xfrm>
            <a:off x="7418920" y="4877163"/>
            <a:ext cx="571500" cy="369887"/>
            <a:chOff x="6876256" y="2760043"/>
            <a:chExt cx="571225" cy="369332"/>
          </a:xfrm>
        </p:grpSpPr>
        <p:cxnSp>
          <p:nvCxnSpPr>
            <p:cNvPr id="79" name="Gerade Verbindung 109"/>
            <p:cNvCxnSpPr>
              <a:cxnSpLocks noChangeShapeType="1"/>
            </p:cNvCxnSpPr>
            <p:nvPr/>
          </p:nvCxnSpPr>
          <p:spPr bwMode="auto">
            <a:xfrm flipV="1">
              <a:off x="6876256" y="2946433"/>
              <a:ext cx="207023" cy="172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80" name="Rechteck 110"/>
            <p:cNvSpPr>
              <a:spLocks noChangeArrowheads="1"/>
            </p:cNvSpPr>
            <p:nvPr/>
          </p:nvSpPr>
          <p:spPr bwMode="auto">
            <a:xfrm>
              <a:off x="7083279" y="2760043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FF0000"/>
                  </a:solidFill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744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35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Erstellung</a:t>
            </a:r>
            <a:r>
              <a:rPr lang="en-US" dirty="0" smtClean="0"/>
              <a:t> des </a:t>
            </a:r>
            <a:r>
              <a:rPr lang="en-US" dirty="0" err="1" smtClean="0"/>
              <a:t>Schaltprogramms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Beispiel: Treppenhausbeleuchtung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Ausgang: Ausschaltverzögerung -&gt; spezieller Funktionsblock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Eingang: Parallelschaltung -&gt; ODER Funktionsblock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67" y="2414950"/>
            <a:ext cx="4057650" cy="348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1" name="Gruppieren 19"/>
          <p:cNvGrpSpPr>
            <a:grpSpLocks/>
          </p:cNvGrpSpPr>
          <p:nvPr/>
        </p:nvGrpSpPr>
        <p:grpSpPr bwMode="auto">
          <a:xfrm>
            <a:off x="4497092" y="2727688"/>
            <a:ext cx="2319338" cy="1298575"/>
            <a:chOff x="5127954" y="2294930"/>
            <a:chExt cx="2319527" cy="1299292"/>
          </a:xfrm>
        </p:grpSpPr>
        <p:sp>
          <p:nvSpPr>
            <p:cNvPr id="12" name="Rechteck 20"/>
            <p:cNvSpPr>
              <a:spLocks noChangeArrowheads="1"/>
            </p:cNvSpPr>
            <p:nvPr/>
          </p:nvSpPr>
          <p:spPr bwMode="auto">
            <a:xfrm>
              <a:off x="5868144" y="2295195"/>
              <a:ext cx="1008112" cy="12990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180975" indent="-180975"/>
              <a:endParaRPr lang="de-DE"/>
            </a:p>
          </p:txBody>
        </p:sp>
        <p:cxnSp>
          <p:nvCxnSpPr>
            <p:cNvPr id="13" name="Gerade Verbindung 21"/>
            <p:cNvCxnSpPr>
              <a:cxnSpLocks noChangeShapeType="1"/>
            </p:cNvCxnSpPr>
            <p:nvPr/>
          </p:nvCxnSpPr>
          <p:spPr bwMode="auto">
            <a:xfrm flipV="1">
              <a:off x="6876256" y="2942985"/>
              <a:ext cx="207023" cy="172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" name="Gerade Verbindung 22"/>
            <p:cNvCxnSpPr>
              <a:cxnSpLocks noChangeShapeType="1"/>
            </p:cNvCxnSpPr>
            <p:nvPr/>
          </p:nvCxnSpPr>
          <p:spPr bwMode="auto">
            <a:xfrm flipV="1">
              <a:off x="5650545" y="2564904"/>
              <a:ext cx="207023" cy="172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Gerade Verbindung 23"/>
            <p:cNvCxnSpPr>
              <a:cxnSpLocks noChangeShapeType="1"/>
            </p:cNvCxnSpPr>
            <p:nvPr/>
          </p:nvCxnSpPr>
          <p:spPr bwMode="auto">
            <a:xfrm flipV="1">
              <a:off x="5661121" y="2941261"/>
              <a:ext cx="207023" cy="172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Gerade Verbindung 24"/>
            <p:cNvCxnSpPr>
              <a:cxnSpLocks noChangeShapeType="1"/>
            </p:cNvCxnSpPr>
            <p:nvPr/>
          </p:nvCxnSpPr>
          <p:spPr bwMode="auto">
            <a:xfrm flipV="1">
              <a:off x="5648744" y="3312317"/>
              <a:ext cx="207023" cy="172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" name="Rechteck 25"/>
            <p:cNvSpPr>
              <a:spLocks noChangeArrowheads="1"/>
            </p:cNvSpPr>
            <p:nvPr/>
          </p:nvSpPr>
          <p:spPr bwMode="auto">
            <a:xfrm>
              <a:off x="5144738" y="2390711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/>
                <a:t>S1</a:t>
              </a:r>
            </a:p>
          </p:txBody>
        </p:sp>
        <p:sp>
          <p:nvSpPr>
            <p:cNvPr id="18" name="Rechteck 26"/>
            <p:cNvSpPr>
              <a:spLocks noChangeArrowheads="1"/>
            </p:cNvSpPr>
            <p:nvPr/>
          </p:nvSpPr>
          <p:spPr bwMode="auto">
            <a:xfrm>
              <a:off x="5144738" y="3127651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/>
                <a:t>S3</a:t>
              </a:r>
            </a:p>
          </p:txBody>
        </p:sp>
        <p:sp>
          <p:nvSpPr>
            <p:cNvPr id="19" name="Rechteck 27"/>
            <p:cNvSpPr>
              <a:spLocks noChangeArrowheads="1"/>
            </p:cNvSpPr>
            <p:nvPr/>
          </p:nvSpPr>
          <p:spPr bwMode="auto">
            <a:xfrm>
              <a:off x="5127954" y="2761767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/>
                <a:t>S2</a:t>
              </a:r>
            </a:p>
          </p:txBody>
        </p:sp>
        <p:sp>
          <p:nvSpPr>
            <p:cNvPr id="20" name="Rechteck 28"/>
            <p:cNvSpPr>
              <a:spLocks noChangeArrowheads="1"/>
            </p:cNvSpPr>
            <p:nvPr/>
          </p:nvSpPr>
          <p:spPr bwMode="auto">
            <a:xfrm>
              <a:off x="7083279" y="2756595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/>
                <a:t>Q</a:t>
              </a:r>
            </a:p>
          </p:txBody>
        </p:sp>
        <p:sp>
          <p:nvSpPr>
            <p:cNvPr id="21" name="Rechteck 29"/>
            <p:cNvSpPr>
              <a:spLocks noChangeArrowheads="1"/>
            </p:cNvSpPr>
            <p:nvPr/>
          </p:nvSpPr>
          <p:spPr bwMode="auto">
            <a:xfrm>
              <a:off x="6306869" y="2294930"/>
              <a:ext cx="569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OR</a:t>
              </a:r>
            </a:p>
          </p:txBody>
        </p:sp>
      </p:grpSp>
      <p:grpSp>
        <p:nvGrpSpPr>
          <p:cNvPr id="22" name="Gruppieren 21"/>
          <p:cNvGrpSpPr>
            <a:grpSpLocks/>
          </p:cNvGrpSpPr>
          <p:nvPr/>
        </p:nvGrpSpPr>
        <p:grpSpPr bwMode="auto">
          <a:xfrm>
            <a:off x="6638630" y="4029438"/>
            <a:ext cx="2301875" cy="1298575"/>
            <a:chOff x="6033407" y="4075113"/>
            <a:chExt cx="2302555" cy="1298575"/>
          </a:xfrm>
        </p:grpSpPr>
        <p:sp>
          <p:nvSpPr>
            <p:cNvPr id="23" name="Rechteck 9"/>
            <p:cNvSpPr>
              <a:spLocks noChangeArrowheads="1"/>
            </p:cNvSpPr>
            <p:nvPr/>
          </p:nvSpPr>
          <p:spPr bwMode="auto">
            <a:xfrm>
              <a:off x="6756754" y="4075378"/>
              <a:ext cx="1008030" cy="12983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180975" indent="-180975"/>
              <a:endParaRPr lang="de-DE"/>
            </a:p>
          </p:txBody>
        </p:sp>
        <p:cxnSp>
          <p:nvCxnSpPr>
            <p:cNvPr id="24" name="Gerade Verbindung 10"/>
            <p:cNvCxnSpPr>
              <a:cxnSpLocks noChangeShapeType="1"/>
            </p:cNvCxnSpPr>
            <p:nvPr/>
          </p:nvCxnSpPr>
          <p:spPr bwMode="auto">
            <a:xfrm flipV="1">
              <a:off x="7764784" y="4722810"/>
              <a:ext cx="207006" cy="172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5" name="Gerade Verbindung 11"/>
            <p:cNvCxnSpPr>
              <a:cxnSpLocks noChangeShapeType="1"/>
            </p:cNvCxnSpPr>
            <p:nvPr/>
          </p:nvCxnSpPr>
          <p:spPr bwMode="auto">
            <a:xfrm flipV="1">
              <a:off x="6539173" y="4344938"/>
              <a:ext cx="207006" cy="172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6" name="Gerade Verbindung 12"/>
            <p:cNvCxnSpPr>
              <a:cxnSpLocks noChangeShapeType="1"/>
            </p:cNvCxnSpPr>
            <p:nvPr/>
          </p:nvCxnSpPr>
          <p:spPr bwMode="auto">
            <a:xfrm flipV="1">
              <a:off x="6549748" y="4721087"/>
              <a:ext cx="207006" cy="172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7" name="Gerade Verbindung 13"/>
            <p:cNvCxnSpPr>
              <a:cxnSpLocks noChangeShapeType="1"/>
            </p:cNvCxnSpPr>
            <p:nvPr/>
          </p:nvCxnSpPr>
          <p:spPr bwMode="auto">
            <a:xfrm flipV="1">
              <a:off x="6537372" y="5091939"/>
              <a:ext cx="207006" cy="172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8" name="Rechteck 14"/>
            <p:cNvSpPr>
              <a:spLocks noChangeArrowheads="1"/>
            </p:cNvSpPr>
            <p:nvPr/>
          </p:nvSpPr>
          <p:spPr bwMode="auto">
            <a:xfrm>
              <a:off x="6033407" y="4170841"/>
              <a:ext cx="522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/>
                <a:t>Trg</a:t>
              </a:r>
            </a:p>
          </p:txBody>
        </p:sp>
        <p:sp>
          <p:nvSpPr>
            <p:cNvPr id="29" name="Rechteck 16"/>
            <p:cNvSpPr>
              <a:spLocks noChangeArrowheads="1"/>
            </p:cNvSpPr>
            <p:nvPr/>
          </p:nvSpPr>
          <p:spPr bwMode="auto">
            <a:xfrm>
              <a:off x="6118879" y="4536319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/>
                <a:t>R</a:t>
              </a:r>
            </a:p>
          </p:txBody>
        </p:sp>
        <p:sp>
          <p:nvSpPr>
            <p:cNvPr id="30" name="Rechteck 17"/>
            <p:cNvSpPr>
              <a:spLocks noChangeArrowheads="1"/>
            </p:cNvSpPr>
            <p:nvPr/>
          </p:nvSpPr>
          <p:spPr bwMode="auto">
            <a:xfrm>
              <a:off x="7971790" y="4536523"/>
              <a:ext cx="364172" cy="36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/>
                <a:t>Q</a:t>
              </a:r>
            </a:p>
          </p:txBody>
        </p:sp>
        <p:sp>
          <p:nvSpPr>
            <p:cNvPr id="31" name="Rechteck 18"/>
            <p:cNvSpPr>
              <a:spLocks noChangeArrowheads="1"/>
            </p:cNvSpPr>
            <p:nvPr/>
          </p:nvSpPr>
          <p:spPr bwMode="auto">
            <a:xfrm>
              <a:off x="7195443" y="4075113"/>
              <a:ext cx="1847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cxnSp>
          <p:nvCxnSpPr>
            <p:cNvPr id="32" name="Gerade Verbindung 28"/>
            <p:cNvCxnSpPr>
              <a:cxnSpLocks noChangeShapeType="1"/>
            </p:cNvCxnSpPr>
            <p:nvPr/>
          </p:nvCxnSpPr>
          <p:spPr bwMode="auto">
            <a:xfrm>
              <a:off x="6868058" y="4496073"/>
              <a:ext cx="18002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Gerade Verbindung 29"/>
            <p:cNvCxnSpPr>
              <a:cxnSpLocks noChangeShapeType="1"/>
            </p:cNvCxnSpPr>
            <p:nvPr/>
          </p:nvCxnSpPr>
          <p:spPr bwMode="auto">
            <a:xfrm>
              <a:off x="7129790" y="4499577"/>
              <a:ext cx="18002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" name="Gerade Verbindung 31"/>
            <p:cNvCxnSpPr>
              <a:cxnSpLocks noChangeShapeType="1"/>
            </p:cNvCxnSpPr>
            <p:nvPr/>
          </p:nvCxnSpPr>
          <p:spPr bwMode="auto">
            <a:xfrm>
              <a:off x="7048078" y="4247549"/>
              <a:ext cx="9001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5" name="Gerade Verbindung 32"/>
            <p:cNvCxnSpPr>
              <a:cxnSpLocks noChangeShapeType="1"/>
            </p:cNvCxnSpPr>
            <p:nvPr/>
          </p:nvCxnSpPr>
          <p:spPr bwMode="auto">
            <a:xfrm>
              <a:off x="7048078" y="4242669"/>
              <a:ext cx="0" cy="25690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6" name="Gerade Verbindung 33"/>
            <p:cNvCxnSpPr>
              <a:cxnSpLocks noChangeShapeType="1"/>
            </p:cNvCxnSpPr>
            <p:nvPr/>
          </p:nvCxnSpPr>
          <p:spPr bwMode="auto">
            <a:xfrm>
              <a:off x="7138088" y="4250900"/>
              <a:ext cx="0" cy="25690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" name="Gerade Verbindung 34"/>
            <p:cNvCxnSpPr>
              <a:cxnSpLocks noChangeShapeType="1"/>
            </p:cNvCxnSpPr>
            <p:nvPr/>
          </p:nvCxnSpPr>
          <p:spPr bwMode="auto">
            <a:xfrm>
              <a:off x="6868058" y="4893646"/>
              <a:ext cx="18002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8" name="Gerade Verbindung 35"/>
            <p:cNvCxnSpPr>
              <a:cxnSpLocks noChangeShapeType="1"/>
            </p:cNvCxnSpPr>
            <p:nvPr/>
          </p:nvCxnSpPr>
          <p:spPr bwMode="auto">
            <a:xfrm>
              <a:off x="7473459" y="4905381"/>
              <a:ext cx="18002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9" name="Gerade Verbindung 36"/>
            <p:cNvCxnSpPr>
              <a:cxnSpLocks noChangeShapeType="1"/>
            </p:cNvCxnSpPr>
            <p:nvPr/>
          </p:nvCxnSpPr>
          <p:spPr bwMode="auto">
            <a:xfrm>
              <a:off x="7048078" y="4645122"/>
              <a:ext cx="43367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0" name="Gerade Verbindung 37"/>
            <p:cNvCxnSpPr>
              <a:cxnSpLocks noChangeShapeType="1"/>
            </p:cNvCxnSpPr>
            <p:nvPr/>
          </p:nvCxnSpPr>
          <p:spPr bwMode="auto">
            <a:xfrm>
              <a:off x="7048078" y="4640242"/>
              <a:ext cx="0" cy="25690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1" name="Gerade Verbindung 38"/>
            <p:cNvCxnSpPr>
              <a:cxnSpLocks noChangeShapeType="1"/>
            </p:cNvCxnSpPr>
            <p:nvPr/>
          </p:nvCxnSpPr>
          <p:spPr bwMode="auto">
            <a:xfrm>
              <a:off x="7481757" y="4656704"/>
              <a:ext cx="0" cy="25690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Gerade Verbindung 39"/>
            <p:cNvCxnSpPr>
              <a:cxnSpLocks noChangeShapeType="1"/>
            </p:cNvCxnSpPr>
            <p:nvPr/>
          </p:nvCxnSpPr>
          <p:spPr bwMode="auto">
            <a:xfrm>
              <a:off x="7129790" y="4650603"/>
              <a:ext cx="0" cy="25690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43" name="Rechteck 29"/>
            <p:cNvSpPr>
              <a:spLocks noChangeArrowheads="1"/>
            </p:cNvSpPr>
            <p:nvPr/>
          </p:nvSpPr>
          <p:spPr bwMode="auto">
            <a:xfrm>
              <a:off x="7380174" y="4080999"/>
              <a:ext cx="4079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T</a:t>
              </a:r>
              <a:r>
                <a:rPr lang="de-DE" baseline="-25000"/>
                <a:t>a</a:t>
              </a:r>
            </a:p>
          </p:txBody>
        </p:sp>
        <p:sp>
          <p:nvSpPr>
            <p:cNvPr id="44" name="Rechteck 15"/>
            <p:cNvSpPr>
              <a:spLocks noChangeArrowheads="1"/>
            </p:cNvSpPr>
            <p:nvPr/>
          </p:nvSpPr>
          <p:spPr bwMode="auto">
            <a:xfrm>
              <a:off x="6033407" y="4907374"/>
              <a:ext cx="5437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/>
                <a:t>Par</a:t>
              </a:r>
            </a:p>
          </p:txBody>
        </p:sp>
      </p:grpSp>
      <p:sp>
        <p:nvSpPr>
          <p:cNvPr id="45" name="Rechteck 14"/>
          <p:cNvSpPr>
            <a:spLocks noChangeArrowheads="1"/>
          </p:cNvSpPr>
          <p:nvPr/>
        </p:nvSpPr>
        <p:spPr bwMode="auto">
          <a:xfrm>
            <a:off x="5235280" y="4126275"/>
            <a:ext cx="906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Trigger</a:t>
            </a:r>
          </a:p>
        </p:txBody>
      </p:sp>
      <p:sp>
        <p:nvSpPr>
          <p:cNvPr id="46" name="Rechteck 14"/>
          <p:cNvSpPr>
            <a:spLocks noChangeArrowheads="1"/>
          </p:cNvSpPr>
          <p:nvPr/>
        </p:nvSpPr>
        <p:spPr bwMode="auto">
          <a:xfrm>
            <a:off x="5235280" y="4450125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Reset</a:t>
            </a:r>
          </a:p>
        </p:txBody>
      </p:sp>
      <p:sp>
        <p:nvSpPr>
          <p:cNvPr id="47" name="Rechteck 14"/>
          <p:cNvSpPr>
            <a:spLocks noChangeArrowheads="1"/>
          </p:cNvSpPr>
          <p:nvPr/>
        </p:nvSpPr>
        <p:spPr bwMode="auto">
          <a:xfrm>
            <a:off x="5235280" y="4831125"/>
            <a:ext cx="2155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/>
              <a:t>Parameter:</a:t>
            </a:r>
          </a:p>
          <a:p>
            <a:r>
              <a:rPr lang="de-DE" sz="1800"/>
              <a:t>Ausschalt-verzögerung</a:t>
            </a:r>
          </a:p>
        </p:txBody>
      </p:sp>
      <p:sp>
        <p:nvSpPr>
          <p:cNvPr id="48" name="Rechteck 16"/>
          <p:cNvSpPr>
            <a:spLocks noChangeArrowheads="1"/>
          </p:cNvSpPr>
          <p:nvPr/>
        </p:nvSpPr>
        <p:spPr bwMode="auto">
          <a:xfrm>
            <a:off x="6792617" y="4454888"/>
            <a:ext cx="30003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x</a:t>
            </a:r>
          </a:p>
        </p:txBody>
      </p:sp>
      <p:sp>
        <p:nvSpPr>
          <p:cNvPr id="49" name="Rechteck 48"/>
          <p:cNvSpPr>
            <a:spLocks noChangeArrowheads="1"/>
          </p:cNvSpPr>
          <p:nvPr/>
        </p:nvSpPr>
        <p:spPr bwMode="auto">
          <a:xfrm>
            <a:off x="6256042" y="3222988"/>
            <a:ext cx="2792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Ausschaltverzögerung </a:t>
            </a:r>
          </a:p>
        </p:txBody>
      </p:sp>
      <p:sp>
        <p:nvSpPr>
          <p:cNvPr id="50" name="Rechteck 14"/>
          <p:cNvSpPr>
            <a:spLocks noChangeArrowheads="1"/>
          </p:cNvSpPr>
          <p:nvPr/>
        </p:nvSpPr>
        <p:spPr bwMode="auto">
          <a:xfrm>
            <a:off x="5235280" y="4831125"/>
            <a:ext cx="1320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/>
              <a:t>Parameter:</a:t>
            </a:r>
          </a:p>
        </p:txBody>
      </p:sp>
      <p:sp>
        <p:nvSpPr>
          <p:cNvPr id="51" name="Rechteck 14"/>
          <p:cNvSpPr>
            <a:spLocks noChangeArrowheads="1"/>
          </p:cNvSpPr>
          <p:nvPr/>
        </p:nvSpPr>
        <p:spPr bwMode="auto">
          <a:xfrm>
            <a:off x="5235280" y="5120050"/>
            <a:ext cx="170815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/>
              <a:t>T</a:t>
            </a:r>
            <a:r>
              <a:rPr lang="de-DE" sz="1800" baseline="-25000"/>
              <a:t>a</a:t>
            </a:r>
            <a:r>
              <a:rPr lang="de-DE" sz="1800"/>
              <a:t> = 5 Minuten</a:t>
            </a:r>
          </a:p>
          <a:p>
            <a:r>
              <a:rPr lang="de-DE" sz="1800"/>
              <a:t>einstellen</a:t>
            </a:r>
          </a:p>
        </p:txBody>
      </p:sp>
      <p:sp>
        <p:nvSpPr>
          <p:cNvPr id="52" name="Rechteck 29"/>
          <p:cNvSpPr>
            <a:spLocks noChangeArrowheads="1"/>
          </p:cNvSpPr>
          <p:nvPr/>
        </p:nvSpPr>
        <p:spPr bwMode="auto">
          <a:xfrm>
            <a:off x="7957842" y="4062775"/>
            <a:ext cx="406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70C0"/>
                </a:solidFill>
              </a:rPr>
              <a:t>T</a:t>
            </a:r>
            <a:r>
              <a:rPr lang="de-DE" baseline="-250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53" name="Rechteck 14"/>
          <p:cNvSpPr>
            <a:spLocks noChangeArrowheads="1"/>
          </p:cNvSpPr>
          <p:nvPr/>
        </p:nvSpPr>
        <p:spPr bwMode="auto">
          <a:xfrm>
            <a:off x="6665617" y="4148500"/>
            <a:ext cx="4683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1800"/>
          </a:p>
        </p:txBody>
      </p:sp>
      <p:sp>
        <p:nvSpPr>
          <p:cNvPr id="54" name="Rechteck 14"/>
          <p:cNvSpPr>
            <a:spLocks noChangeArrowheads="1"/>
          </p:cNvSpPr>
          <p:nvPr/>
        </p:nvSpPr>
        <p:spPr bwMode="auto">
          <a:xfrm>
            <a:off x="6473530" y="3222988"/>
            <a:ext cx="4667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1800"/>
          </a:p>
        </p:txBody>
      </p:sp>
      <p:cxnSp>
        <p:nvCxnSpPr>
          <p:cNvPr id="55" name="Gerade Verbindung 52"/>
          <p:cNvCxnSpPr>
            <a:cxnSpLocks noChangeShapeType="1"/>
            <a:stCxn id="28" idx="3"/>
          </p:cNvCxnSpPr>
          <p:nvPr/>
        </p:nvCxnSpPr>
        <p:spPr bwMode="auto">
          <a:xfrm>
            <a:off x="7160917" y="43009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  <a:effectLst/>
        </p:spPr>
      </p:cxnSp>
      <p:cxnSp>
        <p:nvCxnSpPr>
          <p:cNvPr id="56" name="Gerade Verbindung 53"/>
          <p:cNvCxnSpPr>
            <a:cxnSpLocks noChangeShapeType="1"/>
            <a:stCxn id="28" idx="3"/>
          </p:cNvCxnSpPr>
          <p:nvPr/>
        </p:nvCxnSpPr>
        <p:spPr bwMode="auto">
          <a:xfrm>
            <a:off x="7160917" y="4299313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  <a:effectLst/>
        </p:spPr>
      </p:cxnSp>
      <p:grpSp>
        <p:nvGrpSpPr>
          <p:cNvPr id="57" name="Gruppieren 56"/>
          <p:cNvGrpSpPr>
            <a:grpSpLocks/>
          </p:cNvGrpSpPr>
          <p:nvPr/>
        </p:nvGrpSpPr>
        <p:grpSpPr bwMode="auto">
          <a:xfrm>
            <a:off x="6244930" y="3373800"/>
            <a:ext cx="1116012" cy="925513"/>
            <a:chOff x="5905987" y="1412776"/>
            <a:chExt cx="914400" cy="756084"/>
          </a:xfrm>
        </p:grpSpPr>
        <p:cxnSp>
          <p:nvCxnSpPr>
            <p:cNvPr id="58" name="Gerade Verbindung 55"/>
            <p:cNvCxnSpPr>
              <a:cxnSpLocks noChangeShapeType="1"/>
            </p:cNvCxnSpPr>
            <p:nvPr/>
          </p:nvCxnSpPr>
          <p:spPr bwMode="auto">
            <a:xfrm>
              <a:off x="6363187" y="2168860"/>
              <a:ext cx="4572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9" name="Gerade Verbindung 56"/>
            <p:cNvCxnSpPr>
              <a:cxnSpLocks noChangeShapeType="1"/>
            </p:cNvCxnSpPr>
            <p:nvPr/>
          </p:nvCxnSpPr>
          <p:spPr bwMode="auto">
            <a:xfrm>
              <a:off x="5905987" y="1412776"/>
              <a:ext cx="4572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60" name="Gerade Verbindung 57"/>
            <p:cNvCxnSpPr>
              <a:cxnSpLocks noChangeShapeType="1"/>
            </p:cNvCxnSpPr>
            <p:nvPr/>
          </p:nvCxnSpPr>
          <p:spPr bwMode="auto">
            <a:xfrm>
              <a:off x="6363187" y="1412776"/>
              <a:ext cx="0" cy="75608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7189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6" grpId="0"/>
      <p:bldP spid="46" grpId="1"/>
      <p:bldP spid="47" grpId="0"/>
      <p:bldP spid="47" grpId="1"/>
      <p:bldP spid="48" grpId="0" animBg="1"/>
      <p:bldP spid="49" grpId="0"/>
      <p:bldP spid="49" grpId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4" grpId="0" animBg="1"/>
      <p:bldP spid="5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36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pic>
        <p:nvPicPr>
          <p:cNvPr id="10" name="Picture 7" descr="F:\PVL\logo_soft_demo_4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545" y="818710"/>
            <a:ext cx="7200800" cy="5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"/>
          <p:cNvSpPr>
            <a:spLocks/>
          </p:cNvSpPr>
          <p:nvPr/>
        </p:nvSpPr>
        <p:spPr bwMode="auto">
          <a:xfrm>
            <a:off x="8193360" y="5454225"/>
            <a:ext cx="15875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2" name="Rectangle 17"/>
          <p:cNvSpPr>
            <a:spLocks/>
          </p:cNvSpPr>
          <p:nvPr/>
        </p:nvSpPr>
        <p:spPr bwMode="auto">
          <a:xfrm>
            <a:off x="8148355" y="1898830"/>
            <a:ext cx="1587500" cy="1440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/>
            <a:r>
              <a:rPr lang="en-US" dirty="0" err="1" smtClean="0"/>
              <a:t>Programm</a:t>
            </a:r>
            <a:endParaRPr lang="en-US" dirty="0" smtClean="0"/>
          </a:p>
          <a:p>
            <a:pPr marL="38100"/>
            <a:r>
              <a:rPr lang="en-US" dirty="0" smtClean="0"/>
              <a:t>(</a:t>
            </a:r>
            <a:r>
              <a:rPr lang="en-US" dirty="0" err="1" smtClean="0"/>
              <a:t>Schalt</a:t>
            </a:r>
            <a:r>
              <a:rPr lang="en-US" dirty="0" smtClean="0"/>
              <a:t>- </a:t>
            </a:r>
            <a:r>
              <a:rPr lang="en-US" dirty="0" err="1" smtClean="0"/>
              <a:t>funktion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493060" y="4509120"/>
          <a:ext cx="2114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ket" r:id="rId6" imgW="2114640" imgH="485640" progId="Package">
                  <p:embed/>
                </p:oleObj>
              </mc:Choice>
              <mc:Fallback>
                <p:oleObj name="Paket" r:id="rId6" imgW="2114640" imgH="4856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060" y="4509120"/>
                        <a:ext cx="2114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599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37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programmieren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473106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Auf dem Zielsystem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Gerät in Programmiermodus schalten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Programm entwickeln (Benutzerführung mit Tasten und Display)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Gerät in den Laufzeitmodus schalten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lang="de-DE" sz="24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Auf dem Entwicklungssystem 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mit einer Entwicklungsumgebung für PC (z.B. 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Logo!Soft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Test des Programms durch Simulation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fertiges Programm auf das Zielsystem laden (Kabel, USB-Stick, Speicherkarte)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grpSp>
        <p:nvGrpSpPr>
          <p:cNvPr id="10" name="Gruppieren 3"/>
          <p:cNvGrpSpPr>
            <a:grpSpLocks/>
          </p:cNvGrpSpPr>
          <p:nvPr/>
        </p:nvGrpSpPr>
        <p:grpSpPr bwMode="auto">
          <a:xfrm>
            <a:off x="5484813" y="1422400"/>
            <a:ext cx="3443287" cy="1587500"/>
            <a:chOff x="5484813" y="1422400"/>
            <a:chExt cx="3443671" cy="1587500"/>
          </a:xfrm>
        </p:grpSpPr>
        <p:sp>
          <p:nvSpPr>
            <p:cNvPr id="11" name="Line 1"/>
            <p:cNvSpPr>
              <a:spLocks noChangeShapeType="1"/>
            </p:cNvSpPr>
            <p:nvPr/>
          </p:nvSpPr>
          <p:spPr bwMode="auto">
            <a:xfrm>
              <a:off x="5484813" y="2159000"/>
              <a:ext cx="3052762" cy="7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5313" y="1460500"/>
              <a:ext cx="1587500" cy="1549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" name="Rectangle 15"/>
            <p:cNvSpPr>
              <a:spLocks/>
            </p:cNvSpPr>
            <p:nvPr/>
          </p:nvSpPr>
          <p:spPr bwMode="auto">
            <a:xfrm>
              <a:off x="7277100" y="2324100"/>
              <a:ext cx="1587500" cy="622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9200" bIns="0"/>
            <a:lstStyle/>
            <a:p>
              <a:pPr marL="38100"/>
              <a:r>
                <a:rPr lang="en-US"/>
                <a:t>Laufzeit-modus</a:t>
              </a:r>
            </a:p>
          </p:txBody>
        </p:sp>
        <p:sp>
          <p:nvSpPr>
            <p:cNvPr id="14" name="Rectangle 16"/>
            <p:cNvSpPr>
              <a:spLocks/>
            </p:cNvSpPr>
            <p:nvPr/>
          </p:nvSpPr>
          <p:spPr bwMode="auto">
            <a:xfrm>
              <a:off x="7277100" y="1422400"/>
              <a:ext cx="1651384" cy="622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9200" bIns="0"/>
            <a:lstStyle/>
            <a:p>
              <a:pPr marL="38100"/>
              <a:r>
                <a:rPr lang="en-US"/>
                <a:t>Programmier-modus</a:t>
              </a:r>
            </a:p>
          </p:txBody>
        </p:sp>
      </p:grpSp>
      <p:grpSp>
        <p:nvGrpSpPr>
          <p:cNvPr id="15" name="Gruppieren 14"/>
          <p:cNvGrpSpPr>
            <a:grpSpLocks/>
          </p:cNvGrpSpPr>
          <p:nvPr/>
        </p:nvGrpSpPr>
        <p:grpSpPr bwMode="auto">
          <a:xfrm>
            <a:off x="5913438" y="3146425"/>
            <a:ext cx="2665412" cy="2422525"/>
            <a:chOff x="5913438" y="3146425"/>
            <a:chExt cx="2665412" cy="2422525"/>
          </a:xfrm>
        </p:grpSpPr>
        <p:pic>
          <p:nvPicPr>
            <p:cNvPr id="16" name="Picture 1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13438" y="3824288"/>
              <a:ext cx="1409700" cy="1270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7" name="Rectangle 17"/>
            <p:cNvSpPr>
              <a:spLocks/>
            </p:cNvSpPr>
            <p:nvPr/>
          </p:nvSpPr>
          <p:spPr bwMode="auto">
            <a:xfrm>
              <a:off x="6908800" y="3251200"/>
              <a:ext cx="1587500" cy="355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9200" bIns="0"/>
            <a:lstStyle/>
            <a:p>
              <a:pPr marL="38100"/>
              <a:r>
                <a:rPr lang="en-US" dirty="0"/>
                <a:t>laden</a:t>
              </a:r>
            </a:p>
          </p:txBody>
        </p:sp>
        <p:sp>
          <p:nvSpPr>
            <p:cNvPr id="18" name="AutoShape 18"/>
            <p:cNvSpPr>
              <a:spLocks/>
            </p:cNvSpPr>
            <p:nvPr/>
          </p:nvSpPr>
          <p:spPr bwMode="auto">
            <a:xfrm rot="-5400000">
              <a:off x="6154738" y="3206750"/>
              <a:ext cx="565150" cy="444500"/>
            </a:xfrm>
            <a:prstGeom prst="rightArrow">
              <a:avLst>
                <a:gd name="adj1" fmla="val 69343"/>
                <a:gd name="adj2" fmla="val 70458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9" name="Gebogener Pfeil 18"/>
            <p:cNvSpPr/>
            <p:nvPr/>
          </p:nvSpPr>
          <p:spPr bwMode="auto">
            <a:xfrm rot="6601787">
              <a:off x="6835775" y="3979863"/>
              <a:ext cx="1028700" cy="10414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5269125"/>
                <a:gd name="adj5" fmla="val 12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pPr marL="180975" indent="-180975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0" name="Rectangle 17"/>
            <p:cNvSpPr>
              <a:spLocks/>
            </p:cNvSpPr>
            <p:nvPr/>
          </p:nvSpPr>
          <p:spPr bwMode="auto">
            <a:xfrm>
              <a:off x="6524625" y="5213350"/>
              <a:ext cx="2054225" cy="355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9200" bIns="0"/>
            <a:lstStyle/>
            <a:p>
              <a:pPr marL="38100"/>
              <a:r>
                <a:rPr lang="en-US"/>
                <a:t>programmieren und testen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838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38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Normatives</a:t>
            </a:r>
            <a:r>
              <a:rPr lang="en-US" dirty="0" smtClean="0"/>
              <a:t> </a:t>
            </a:r>
            <a:r>
              <a:rPr lang="en-US" dirty="0" err="1" smtClean="0"/>
              <a:t>Umfeld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Bezeichnungen für programmierbare Steuergeräte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1228" y="2582887"/>
            <a:ext cx="835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20000"/>
              </a:spcAft>
              <a:buClr>
                <a:schemeClr val="accent1"/>
              </a:buClr>
              <a:buSzPct val="80000"/>
              <a:buFont typeface="Arial" charset="0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663" indent="-2571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811213" indent="-207963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79500" indent="-266700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331913" indent="-2508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789113" indent="-250825" algn="l" rtl="0" fontAlgn="base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246313" indent="-250825" algn="l" rtl="0" fontAlgn="base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703513" indent="-250825" algn="l" rtl="0" fontAlgn="base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160713" indent="-250825" algn="l" rtl="0" fontAlgn="base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None/>
              <a:defRPr/>
            </a:pPr>
            <a:r>
              <a:rPr lang="de-DE" dirty="0" smtClean="0">
                <a:solidFill>
                  <a:srgbClr val="5C6971"/>
                </a:solidFill>
              </a:rPr>
              <a:t>Programmiersprachen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3453" y="5472137"/>
            <a:ext cx="83534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10000"/>
              </a:spcBef>
              <a:spcAft>
                <a:spcPct val="20000"/>
              </a:spcAft>
              <a:buClr>
                <a:schemeClr val="accent1"/>
              </a:buClr>
              <a:buSzPct val="80000"/>
            </a:pPr>
            <a:r>
              <a:rPr lang="de-DE" sz="2000" dirty="0">
                <a:solidFill>
                  <a:srgbClr val="5C6971"/>
                </a:solidFill>
              </a:rPr>
              <a:t>Diese Programmiersprachen sind in der IEC 61131-3 standardisiert.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10628" y="1538790"/>
            <a:ext cx="33480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/>
              <a:t>Deutsch:</a:t>
            </a:r>
          </a:p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/>
              <a:t>Speicherprogrammierbare Steuerungen (SPS)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658665" y="1538790"/>
            <a:ext cx="34798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/>
              <a:t>Englisch:</a:t>
            </a:r>
          </a:p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/>
              <a:t>Programmable Logic Controller (PLC)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78878" y="2979762"/>
            <a:ext cx="33480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/>
              <a:t>Funktionsbaustein-Sprache (FBS)</a:t>
            </a:r>
          </a:p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/>
              <a:t>Kontaktplan (KOP)</a:t>
            </a:r>
          </a:p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/>
              <a:t>Ablaufsteuerung (AS)</a:t>
            </a:r>
          </a:p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de-DE" sz="1800" dirty="0"/>
          </a:p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/>
              <a:t>Strukturierter Text (ST)</a:t>
            </a:r>
          </a:p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/>
              <a:t>Anweisungsliste (AWL)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642790" y="2979762"/>
            <a:ext cx="3471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 err="1"/>
              <a:t>Function</a:t>
            </a:r>
            <a:r>
              <a:rPr lang="de-DE" sz="1800" dirty="0"/>
              <a:t> Block </a:t>
            </a:r>
            <a:r>
              <a:rPr lang="de-DE" sz="1800" dirty="0" err="1"/>
              <a:t>Diagram</a:t>
            </a:r>
            <a:r>
              <a:rPr lang="de-DE" sz="1800" dirty="0"/>
              <a:t> (FBD)</a:t>
            </a:r>
          </a:p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 err="1"/>
              <a:t>Ladder</a:t>
            </a:r>
            <a:r>
              <a:rPr lang="de-DE" sz="1800" dirty="0"/>
              <a:t> </a:t>
            </a:r>
            <a:r>
              <a:rPr lang="de-DE" sz="1800" dirty="0" err="1"/>
              <a:t>Diagram</a:t>
            </a:r>
            <a:r>
              <a:rPr lang="de-DE" sz="1800" dirty="0"/>
              <a:t> (LD)</a:t>
            </a:r>
          </a:p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 err="1"/>
              <a:t>Sequential</a:t>
            </a:r>
            <a:r>
              <a:rPr lang="de-DE" sz="1800" dirty="0"/>
              <a:t> </a:t>
            </a:r>
            <a:r>
              <a:rPr lang="de-DE" sz="1800" dirty="0" err="1"/>
              <a:t>Function</a:t>
            </a:r>
            <a:r>
              <a:rPr lang="de-DE" sz="1800" dirty="0"/>
              <a:t> Chart (SFC)</a:t>
            </a:r>
          </a:p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/>
              <a:t>Structured Text (ST)</a:t>
            </a:r>
          </a:p>
          <a:p>
            <a:pPr marL="601663" lvl="1" indent="-257175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 err="1"/>
              <a:t>Instruction</a:t>
            </a:r>
            <a:r>
              <a:rPr lang="de-DE" sz="1800" dirty="0"/>
              <a:t> List (IL)</a:t>
            </a:r>
          </a:p>
        </p:txBody>
      </p:sp>
      <p:cxnSp>
        <p:nvCxnSpPr>
          <p:cNvPr id="17" name="Gerade Verbindung 2"/>
          <p:cNvCxnSpPr>
            <a:cxnSpLocks noChangeShapeType="1"/>
          </p:cNvCxnSpPr>
          <p:nvPr/>
        </p:nvCxnSpPr>
        <p:spPr bwMode="auto">
          <a:xfrm>
            <a:off x="1088253" y="4473600"/>
            <a:ext cx="78835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Dot"/>
            <a:round/>
            <a:headEnd/>
            <a:tailEnd/>
          </a:ln>
          <a:effectLst/>
        </p:spPr>
      </p:cxnSp>
      <p:sp>
        <p:nvSpPr>
          <p:cNvPr id="18" name="Rectangle 29"/>
          <p:cNvSpPr>
            <a:spLocks noChangeArrowheads="1"/>
          </p:cNvSpPr>
          <p:nvPr/>
        </p:nvSpPr>
        <p:spPr bwMode="auto">
          <a:xfrm rot="21383974">
            <a:off x="1056503" y="3430612"/>
            <a:ext cx="1212850" cy="358775"/>
          </a:xfrm>
          <a:prstGeom prst="rect">
            <a:avLst/>
          </a:prstGeom>
          <a:gradFill rotWithShape="1">
            <a:gsLst>
              <a:gs pos="0">
                <a:srgbClr val="2C86C7"/>
              </a:gs>
              <a:gs pos="100000">
                <a:srgbClr val="0063AC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lIns="82550" tIns="41275" rIns="82550" bIns="41275">
            <a:spAutoFit/>
          </a:bodyPr>
          <a:lstStyle/>
          <a:p>
            <a:pPr algn="ctr" defTabSz="8413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graphisch</a:t>
            </a:r>
            <a:endParaRPr lang="de-DE" sz="1800" dirty="0">
              <a:latin typeface="+mn-lt"/>
              <a:ea typeface="MS PGothic" pitchFamily="34" charset="-128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 rot="21383974">
            <a:off x="1097778" y="4764112"/>
            <a:ext cx="1212850" cy="360363"/>
          </a:xfrm>
          <a:prstGeom prst="rect">
            <a:avLst/>
          </a:prstGeom>
          <a:gradFill rotWithShape="1">
            <a:gsLst>
              <a:gs pos="0">
                <a:srgbClr val="2C86C7"/>
              </a:gs>
              <a:gs pos="100000">
                <a:srgbClr val="0063AC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lIns="82550" tIns="41275" rIns="82550" bIns="41275">
            <a:spAutoFit/>
          </a:bodyPr>
          <a:lstStyle/>
          <a:p>
            <a:pPr algn="ctr" defTabSz="8413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textuell</a:t>
            </a:r>
            <a:endParaRPr lang="de-DE" sz="1800" dirty="0">
              <a:latin typeface="+mn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075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39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Leistungsklassen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SPS/PLC gibt es in unterschiedlichen Leistungsklassen von der Gebäudetechnik bis zur Antriebssteuerung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849572" y="2078850"/>
            <a:ext cx="8243888" cy="3136900"/>
            <a:chOff x="429799" y="2329981"/>
            <a:chExt cx="8244502" cy="3136519"/>
          </a:xfrm>
        </p:grpSpPr>
        <p:sp>
          <p:nvSpPr>
            <p:cNvPr id="11" name="Richtungspfeil 59"/>
            <p:cNvSpPr>
              <a:spLocks noChangeArrowheads="1"/>
            </p:cNvSpPr>
            <p:nvPr/>
          </p:nvSpPr>
          <p:spPr bwMode="auto">
            <a:xfrm rot="5400000">
              <a:off x="4313234" y="3371375"/>
              <a:ext cx="894461" cy="157806"/>
            </a:xfrm>
            <a:prstGeom prst="homePlate">
              <a:avLst>
                <a:gd name="adj" fmla="val 49990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180975" indent="-180975"/>
              <a:endParaRPr lang="de-DE"/>
            </a:p>
          </p:txBody>
        </p:sp>
        <p:sp>
          <p:nvSpPr>
            <p:cNvPr id="12" name="Richtungspfeil 57"/>
            <p:cNvSpPr>
              <a:spLocks noChangeArrowheads="1"/>
            </p:cNvSpPr>
            <p:nvPr/>
          </p:nvSpPr>
          <p:spPr bwMode="auto">
            <a:xfrm rot="5400000">
              <a:off x="3018440" y="3641577"/>
              <a:ext cx="352688" cy="159176"/>
            </a:xfrm>
            <a:prstGeom prst="homePlate">
              <a:avLst>
                <a:gd name="adj" fmla="val 49997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180975" indent="-180975"/>
              <a:endParaRPr lang="de-DE"/>
            </a:p>
          </p:txBody>
        </p:sp>
        <p:sp>
          <p:nvSpPr>
            <p:cNvPr id="13" name="Richtungspfeil 61"/>
            <p:cNvSpPr>
              <a:spLocks noChangeArrowheads="1"/>
            </p:cNvSpPr>
            <p:nvPr/>
          </p:nvSpPr>
          <p:spPr bwMode="auto">
            <a:xfrm rot="-5400000">
              <a:off x="5685401" y="4193145"/>
              <a:ext cx="700170" cy="184545"/>
            </a:xfrm>
            <a:prstGeom prst="homePlate">
              <a:avLst>
                <a:gd name="adj" fmla="val 50007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180975" indent="-180975"/>
              <a:endParaRPr lang="de-DE"/>
            </a:p>
          </p:txBody>
        </p:sp>
        <p:sp>
          <p:nvSpPr>
            <p:cNvPr id="14" name="Richtungspfeil 60"/>
            <p:cNvSpPr>
              <a:spLocks noChangeArrowheads="1"/>
            </p:cNvSpPr>
            <p:nvPr/>
          </p:nvSpPr>
          <p:spPr bwMode="auto">
            <a:xfrm rot="5400000">
              <a:off x="4844342" y="3371375"/>
              <a:ext cx="894461" cy="157806"/>
            </a:xfrm>
            <a:prstGeom prst="homePlate">
              <a:avLst>
                <a:gd name="adj" fmla="val 49990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180975" indent="-180975"/>
              <a:endParaRPr lang="de-DE"/>
            </a:p>
          </p:txBody>
        </p:sp>
        <p:sp>
          <p:nvSpPr>
            <p:cNvPr id="15" name="Richtungspfeil 58"/>
            <p:cNvSpPr>
              <a:spLocks noChangeArrowheads="1"/>
            </p:cNvSpPr>
            <p:nvPr/>
          </p:nvSpPr>
          <p:spPr bwMode="auto">
            <a:xfrm rot="-5400000">
              <a:off x="3640223" y="4193145"/>
              <a:ext cx="700170" cy="184545"/>
            </a:xfrm>
            <a:prstGeom prst="homePlate">
              <a:avLst>
                <a:gd name="adj" fmla="val 50007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180975" indent="-180975"/>
              <a:endParaRPr lang="de-DE"/>
            </a:p>
          </p:txBody>
        </p:sp>
        <p:sp>
          <p:nvSpPr>
            <p:cNvPr id="16" name="Rechteck 5"/>
            <p:cNvSpPr>
              <a:spLocks noChangeArrowheads="1"/>
            </p:cNvSpPr>
            <p:nvPr/>
          </p:nvSpPr>
          <p:spPr bwMode="auto">
            <a:xfrm>
              <a:off x="6435570" y="4420059"/>
              <a:ext cx="20104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Reaktionszeiten</a:t>
              </a:r>
              <a:endParaRPr lang="de-DE"/>
            </a:p>
          </p:txBody>
        </p:sp>
        <p:cxnSp>
          <p:nvCxnSpPr>
            <p:cNvPr id="17" name="Gerade Verbindung mit Pfeil 16"/>
            <p:cNvCxnSpPr/>
            <p:nvPr/>
          </p:nvCxnSpPr>
          <p:spPr bwMode="auto">
            <a:xfrm>
              <a:off x="1096599" y="3915701"/>
              <a:ext cx="7101417" cy="0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Rechteck 20"/>
            <p:cNvSpPr>
              <a:spLocks noChangeArrowheads="1"/>
            </p:cNvSpPr>
            <p:nvPr/>
          </p:nvSpPr>
          <p:spPr bwMode="auto">
            <a:xfrm>
              <a:off x="1277324" y="4056643"/>
              <a:ext cx="5982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10s</a:t>
              </a:r>
              <a:endParaRPr lang="de-DE"/>
            </a:p>
          </p:txBody>
        </p:sp>
        <p:sp>
          <p:nvSpPr>
            <p:cNvPr id="19" name="Rechteck 21"/>
            <p:cNvSpPr>
              <a:spLocks noChangeArrowheads="1"/>
            </p:cNvSpPr>
            <p:nvPr/>
          </p:nvSpPr>
          <p:spPr bwMode="auto">
            <a:xfrm>
              <a:off x="2168091" y="4055327"/>
              <a:ext cx="4555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1s</a:t>
              </a:r>
              <a:endParaRPr lang="de-DE"/>
            </a:p>
          </p:txBody>
        </p:sp>
        <p:cxnSp>
          <p:nvCxnSpPr>
            <p:cNvPr id="20" name="Gerade Verbindung 10"/>
            <p:cNvCxnSpPr>
              <a:cxnSpLocks noChangeShapeType="1"/>
            </p:cNvCxnSpPr>
            <p:nvPr/>
          </p:nvCxnSpPr>
          <p:spPr bwMode="auto">
            <a:xfrm>
              <a:off x="4760464" y="3806967"/>
              <a:ext cx="0" cy="25202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1" name="Gerade Verbindung 18"/>
            <p:cNvCxnSpPr>
              <a:cxnSpLocks noChangeShapeType="1"/>
            </p:cNvCxnSpPr>
            <p:nvPr/>
          </p:nvCxnSpPr>
          <p:spPr bwMode="auto">
            <a:xfrm>
              <a:off x="3977624" y="3804615"/>
              <a:ext cx="0" cy="25202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2" name="Gerade Verbindung 25"/>
            <p:cNvCxnSpPr>
              <a:cxnSpLocks noChangeShapeType="1"/>
            </p:cNvCxnSpPr>
            <p:nvPr/>
          </p:nvCxnSpPr>
          <p:spPr bwMode="auto">
            <a:xfrm>
              <a:off x="3194784" y="3809319"/>
              <a:ext cx="0" cy="25202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" name="Gerade Verbindung 26"/>
            <p:cNvCxnSpPr>
              <a:cxnSpLocks noChangeShapeType="1"/>
            </p:cNvCxnSpPr>
            <p:nvPr/>
          </p:nvCxnSpPr>
          <p:spPr bwMode="auto">
            <a:xfrm>
              <a:off x="2411944" y="3806967"/>
              <a:ext cx="0" cy="25202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4" name="Gerade Verbindung 31"/>
            <p:cNvCxnSpPr>
              <a:cxnSpLocks noChangeShapeType="1"/>
            </p:cNvCxnSpPr>
            <p:nvPr/>
          </p:nvCxnSpPr>
          <p:spPr bwMode="auto">
            <a:xfrm>
              <a:off x="7108984" y="3799911"/>
              <a:ext cx="0" cy="25202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5" name="Gerade Verbindung 32"/>
            <p:cNvCxnSpPr>
              <a:cxnSpLocks noChangeShapeType="1"/>
            </p:cNvCxnSpPr>
            <p:nvPr/>
          </p:nvCxnSpPr>
          <p:spPr bwMode="auto">
            <a:xfrm>
              <a:off x="6326144" y="3804615"/>
              <a:ext cx="0" cy="25202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6" name="Gerade Verbindung 33"/>
            <p:cNvCxnSpPr>
              <a:cxnSpLocks noChangeShapeType="1"/>
            </p:cNvCxnSpPr>
            <p:nvPr/>
          </p:nvCxnSpPr>
          <p:spPr bwMode="auto">
            <a:xfrm>
              <a:off x="5543304" y="3802263"/>
              <a:ext cx="0" cy="25202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7" name="Gerade Verbindung 34"/>
            <p:cNvCxnSpPr>
              <a:cxnSpLocks noChangeShapeType="1"/>
            </p:cNvCxnSpPr>
            <p:nvPr/>
          </p:nvCxnSpPr>
          <p:spPr bwMode="auto">
            <a:xfrm>
              <a:off x="1609407" y="3809319"/>
              <a:ext cx="0" cy="25202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8" name="Rechteck 35"/>
            <p:cNvSpPr>
              <a:spLocks noChangeArrowheads="1"/>
            </p:cNvSpPr>
            <p:nvPr/>
          </p:nvSpPr>
          <p:spPr bwMode="auto">
            <a:xfrm>
              <a:off x="6809862" y="4051627"/>
              <a:ext cx="5982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1us</a:t>
              </a:r>
              <a:endParaRPr lang="de-DE"/>
            </a:p>
          </p:txBody>
        </p:sp>
        <p:sp>
          <p:nvSpPr>
            <p:cNvPr id="29" name="Rechteck 36"/>
            <p:cNvSpPr>
              <a:spLocks noChangeArrowheads="1"/>
            </p:cNvSpPr>
            <p:nvPr/>
          </p:nvSpPr>
          <p:spPr bwMode="auto">
            <a:xfrm>
              <a:off x="6026473" y="4051627"/>
              <a:ext cx="7409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10us</a:t>
              </a:r>
              <a:endParaRPr lang="de-DE"/>
            </a:p>
          </p:txBody>
        </p:sp>
        <p:sp>
          <p:nvSpPr>
            <p:cNvPr id="30" name="Rechteck 37"/>
            <p:cNvSpPr>
              <a:spLocks noChangeArrowheads="1"/>
            </p:cNvSpPr>
            <p:nvPr/>
          </p:nvSpPr>
          <p:spPr bwMode="auto">
            <a:xfrm>
              <a:off x="5244182" y="4051627"/>
              <a:ext cx="8835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100us</a:t>
              </a:r>
              <a:endParaRPr lang="de-DE"/>
            </a:p>
          </p:txBody>
        </p:sp>
        <p:sp>
          <p:nvSpPr>
            <p:cNvPr id="31" name="Rechteck 38"/>
            <p:cNvSpPr>
              <a:spLocks noChangeArrowheads="1"/>
            </p:cNvSpPr>
            <p:nvPr/>
          </p:nvSpPr>
          <p:spPr bwMode="auto">
            <a:xfrm>
              <a:off x="4484733" y="4051783"/>
              <a:ext cx="6687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1ms</a:t>
              </a:r>
              <a:endParaRPr lang="de-DE"/>
            </a:p>
          </p:txBody>
        </p:sp>
        <p:sp>
          <p:nvSpPr>
            <p:cNvPr id="32" name="Rechteck 39"/>
            <p:cNvSpPr>
              <a:spLocks noChangeArrowheads="1"/>
            </p:cNvSpPr>
            <p:nvPr/>
          </p:nvSpPr>
          <p:spPr bwMode="auto">
            <a:xfrm>
              <a:off x="3729797" y="4051939"/>
              <a:ext cx="8114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10ms</a:t>
              </a:r>
              <a:endParaRPr lang="de-DE"/>
            </a:p>
          </p:txBody>
        </p:sp>
        <p:sp>
          <p:nvSpPr>
            <p:cNvPr id="33" name="Rechteck 40"/>
            <p:cNvSpPr>
              <a:spLocks noChangeArrowheads="1"/>
            </p:cNvSpPr>
            <p:nvPr/>
          </p:nvSpPr>
          <p:spPr bwMode="auto">
            <a:xfrm>
              <a:off x="2775690" y="4051939"/>
              <a:ext cx="9541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100ms</a:t>
              </a:r>
              <a:endParaRPr lang="de-DE"/>
            </a:p>
          </p:txBody>
        </p:sp>
        <p:sp>
          <p:nvSpPr>
            <p:cNvPr id="34" name="Rechteck 16384"/>
            <p:cNvSpPr>
              <a:spLocks noChangeArrowheads="1"/>
            </p:cNvSpPr>
            <p:nvPr/>
          </p:nvSpPr>
          <p:spPr bwMode="auto">
            <a:xfrm>
              <a:off x="429799" y="2382769"/>
              <a:ext cx="2403468" cy="646331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Verkehrsampel, Heimautomatisierung</a:t>
              </a:r>
              <a:endParaRPr lang="de-DE" sz="1800">
                <a:solidFill>
                  <a:schemeClr val="bg1"/>
                </a:solidFill>
              </a:endParaRPr>
            </a:p>
          </p:txBody>
        </p:sp>
        <p:sp>
          <p:nvSpPr>
            <p:cNvPr id="35" name="Richtungspfeil 16390"/>
            <p:cNvSpPr>
              <a:spLocks noChangeArrowheads="1"/>
            </p:cNvSpPr>
            <p:nvPr/>
          </p:nvSpPr>
          <p:spPr bwMode="auto">
            <a:xfrm rot="5400000">
              <a:off x="1855201" y="3371375"/>
              <a:ext cx="894461" cy="157806"/>
            </a:xfrm>
            <a:prstGeom prst="homePlate">
              <a:avLst>
                <a:gd name="adj" fmla="val 49990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180975" indent="-180975"/>
              <a:endParaRPr lang="de-DE"/>
            </a:p>
          </p:txBody>
        </p:sp>
        <p:sp>
          <p:nvSpPr>
            <p:cNvPr id="36" name="Rechteck 51"/>
            <p:cNvSpPr>
              <a:spLocks noChangeArrowheads="1"/>
            </p:cNvSpPr>
            <p:nvPr/>
          </p:nvSpPr>
          <p:spPr bwMode="auto">
            <a:xfrm>
              <a:off x="2623665" y="3282790"/>
              <a:ext cx="1772853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Einfache SPS</a:t>
              </a:r>
            </a:p>
          </p:txBody>
        </p:sp>
        <p:sp>
          <p:nvSpPr>
            <p:cNvPr id="37" name="Rechteck 52"/>
            <p:cNvSpPr>
              <a:spLocks noChangeArrowheads="1"/>
            </p:cNvSpPr>
            <p:nvPr/>
          </p:nvSpPr>
          <p:spPr bwMode="auto">
            <a:xfrm>
              <a:off x="2309728" y="4635503"/>
              <a:ext cx="1772853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Standard SPS</a:t>
              </a:r>
              <a:endParaRPr lang="de-DE" sz="1800">
                <a:solidFill>
                  <a:schemeClr val="bg1"/>
                </a:solidFill>
              </a:endParaRPr>
            </a:p>
          </p:txBody>
        </p:sp>
        <p:sp>
          <p:nvSpPr>
            <p:cNvPr id="38" name="Rechteck 53"/>
            <p:cNvSpPr>
              <a:spLocks noChangeArrowheads="1"/>
            </p:cNvSpPr>
            <p:nvPr/>
          </p:nvSpPr>
          <p:spPr bwMode="auto">
            <a:xfrm>
              <a:off x="3194785" y="2659771"/>
              <a:ext cx="1644584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Schnelle SPS</a:t>
              </a:r>
              <a:endParaRPr lang="de-DE" sz="1800">
                <a:solidFill>
                  <a:schemeClr val="bg1"/>
                </a:solidFill>
              </a:endParaRPr>
            </a:p>
          </p:txBody>
        </p:sp>
        <p:sp>
          <p:nvSpPr>
            <p:cNvPr id="39" name="Rechteck 54"/>
            <p:cNvSpPr>
              <a:spLocks noChangeArrowheads="1"/>
            </p:cNvSpPr>
            <p:nvPr/>
          </p:nvSpPr>
          <p:spPr bwMode="auto">
            <a:xfrm>
              <a:off x="5077894" y="2329981"/>
              <a:ext cx="1557145" cy="92333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Bewegungs-steuerung (Antriebe)</a:t>
              </a:r>
              <a:endParaRPr lang="de-DE" sz="1800">
                <a:solidFill>
                  <a:schemeClr val="bg1"/>
                </a:solidFill>
              </a:endParaRPr>
            </a:p>
          </p:txBody>
        </p:sp>
        <p:sp>
          <p:nvSpPr>
            <p:cNvPr id="40" name="Rechteck 55"/>
            <p:cNvSpPr>
              <a:spLocks noChangeArrowheads="1"/>
            </p:cNvSpPr>
            <p:nvPr/>
          </p:nvSpPr>
          <p:spPr bwMode="auto">
            <a:xfrm>
              <a:off x="4541239" y="4543170"/>
              <a:ext cx="1586520" cy="92333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Schnelle Bewegungs-steuerung</a:t>
              </a:r>
              <a:endParaRPr lang="de-DE" sz="1800">
                <a:solidFill>
                  <a:schemeClr val="bg1"/>
                </a:solidFill>
              </a:endParaRPr>
            </a:p>
          </p:txBody>
        </p:sp>
        <p:sp>
          <p:nvSpPr>
            <p:cNvPr id="41" name="Richtungspfeil 62"/>
            <p:cNvSpPr>
              <a:spLocks noChangeArrowheads="1"/>
            </p:cNvSpPr>
            <p:nvPr/>
          </p:nvSpPr>
          <p:spPr bwMode="auto">
            <a:xfrm rot="5400000">
              <a:off x="6582848" y="3377096"/>
              <a:ext cx="894461" cy="157806"/>
            </a:xfrm>
            <a:prstGeom prst="homePlate">
              <a:avLst>
                <a:gd name="adj" fmla="val 49990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180975" indent="-180975"/>
              <a:endParaRPr lang="de-DE"/>
            </a:p>
          </p:txBody>
        </p:sp>
        <p:sp>
          <p:nvSpPr>
            <p:cNvPr id="42" name="Rechteck 56"/>
            <p:cNvSpPr>
              <a:spLocks noChangeArrowheads="1"/>
            </p:cNvSpPr>
            <p:nvPr/>
          </p:nvSpPr>
          <p:spPr bwMode="auto">
            <a:xfrm>
              <a:off x="6951175" y="2813925"/>
              <a:ext cx="1723126" cy="646331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Interrupt-Reaktionszeit</a:t>
              </a:r>
              <a:endParaRPr lang="de-DE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046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Netzwerk mit MAC Adressen </a:t>
            </a:r>
            <a:endParaRPr lang="en-US" dirty="0"/>
          </a:p>
        </p:txBody>
      </p:sp>
      <p:grpSp>
        <p:nvGrpSpPr>
          <p:cNvPr id="12" name="Group 2"/>
          <p:cNvGrpSpPr>
            <a:grpSpLocks noChangeAspect="1"/>
          </p:cNvGrpSpPr>
          <p:nvPr/>
        </p:nvGrpSpPr>
        <p:grpSpPr bwMode="auto">
          <a:xfrm>
            <a:off x="2783380" y="2087433"/>
            <a:ext cx="4327525" cy="2725737"/>
            <a:chOff x="12247" y="10288"/>
            <a:chExt cx="970" cy="569"/>
          </a:xfrm>
        </p:grpSpPr>
        <p:sp>
          <p:nvSpPr>
            <p:cNvPr id="13" name="Freeform 3"/>
            <p:cNvSpPr>
              <a:spLocks noChangeAspect="1"/>
            </p:cNvSpPr>
            <p:nvPr/>
          </p:nvSpPr>
          <p:spPr bwMode="auto">
            <a:xfrm>
              <a:off x="12247" y="10288"/>
              <a:ext cx="970" cy="569"/>
            </a:xfrm>
            <a:custGeom>
              <a:avLst/>
              <a:gdLst>
                <a:gd name="T0" fmla="*/ 681 w 970"/>
                <a:gd name="T1" fmla="*/ 39 h 569"/>
                <a:gd name="T2" fmla="*/ 649 w 970"/>
                <a:gd name="T3" fmla="*/ 24 h 569"/>
                <a:gd name="T4" fmla="*/ 541 w 970"/>
                <a:gd name="T5" fmla="*/ 26 h 569"/>
                <a:gd name="T6" fmla="*/ 506 w 970"/>
                <a:gd name="T7" fmla="*/ 39 h 569"/>
                <a:gd name="T8" fmla="*/ 479 w 970"/>
                <a:gd name="T9" fmla="*/ 56 h 569"/>
                <a:gd name="T10" fmla="*/ 462 w 970"/>
                <a:gd name="T11" fmla="*/ 54 h 569"/>
                <a:gd name="T12" fmla="*/ 444 w 970"/>
                <a:gd name="T13" fmla="*/ 39 h 569"/>
                <a:gd name="T14" fmla="*/ 424 w 970"/>
                <a:gd name="T15" fmla="*/ 20 h 569"/>
                <a:gd name="T16" fmla="*/ 397 w 970"/>
                <a:gd name="T17" fmla="*/ 7 h 569"/>
                <a:gd name="T18" fmla="*/ 317 w 970"/>
                <a:gd name="T19" fmla="*/ 5 h 569"/>
                <a:gd name="T20" fmla="*/ 280 w 970"/>
                <a:gd name="T21" fmla="*/ 18 h 569"/>
                <a:gd name="T22" fmla="*/ 257 w 970"/>
                <a:gd name="T23" fmla="*/ 32 h 569"/>
                <a:gd name="T24" fmla="*/ 232 w 970"/>
                <a:gd name="T25" fmla="*/ 62 h 569"/>
                <a:gd name="T26" fmla="*/ 177 w 970"/>
                <a:gd name="T27" fmla="*/ 75 h 569"/>
                <a:gd name="T28" fmla="*/ 122 w 970"/>
                <a:gd name="T29" fmla="*/ 88 h 569"/>
                <a:gd name="T30" fmla="*/ 93 w 970"/>
                <a:gd name="T31" fmla="*/ 103 h 569"/>
                <a:gd name="T32" fmla="*/ 65 w 970"/>
                <a:gd name="T33" fmla="*/ 122 h 569"/>
                <a:gd name="T34" fmla="*/ 43 w 970"/>
                <a:gd name="T35" fmla="*/ 147 h 569"/>
                <a:gd name="T36" fmla="*/ 15 w 970"/>
                <a:gd name="T37" fmla="*/ 192 h 569"/>
                <a:gd name="T38" fmla="*/ 5 w 970"/>
                <a:gd name="T39" fmla="*/ 235 h 569"/>
                <a:gd name="T40" fmla="*/ 5 w 970"/>
                <a:gd name="T41" fmla="*/ 313 h 569"/>
                <a:gd name="T42" fmla="*/ 20 w 970"/>
                <a:gd name="T43" fmla="*/ 358 h 569"/>
                <a:gd name="T44" fmla="*/ 55 w 970"/>
                <a:gd name="T45" fmla="*/ 405 h 569"/>
                <a:gd name="T46" fmla="*/ 80 w 970"/>
                <a:gd name="T47" fmla="*/ 428 h 569"/>
                <a:gd name="T48" fmla="*/ 107 w 970"/>
                <a:gd name="T49" fmla="*/ 445 h 569"/>
                <a:gd name="T50" fmla="*/ 145 w 970"/>
                <a:gd name="T51" fmla="*/ 462 h 569"/>
                <a:gd name="T52" fmla="*/ 225 w 970"/>
                <a:gd name="T53" fmla="*/ 473 h 569"/>
                <a:gd name="T54" fmla="*/ 252 w 970"/>
                <a:gd name="T55" fmla="*/ 511 h 569"/>
                <a:gd name="T56" fmla="*/ 277 w 970"/>
                <a:gd name="T57" fmla="*/ 537 h 569"/>
                <a:gd name="T58" fmla="*/ 304 w 970"/>
                <a:gd name="T59" fmla="*/ 554 h 569"/>
                <a:gd name="T60" fmla="*/ 339 w 970"/>
                <a:gd name="T61" fmla="*/ 566 h 569"/>
                <a:gd name="T62" fmla="*/ 442 w 970"/>
                <a:gd name="T63" fmla="*/ 560 h 569"/>
                <a:gd name="T64" fmla="*/ 472 w 970"/>
                <a:gd name="T65" fmla="*/ 545 h 569"/>
                <a:gd name="T66" fmla="*/ 501 w 970"/>
                <a:gd name="T67" fmla="*/ 526 h 569"/>
                <a:gd name="T68" fmla="*/ 524 w 970"/>
                <a:gd name="T69" fmla="*/ 500 h 569"/>
                <a:gd name="T70" fmla="*/ 544 w 970"/>
                <a:gd name="T71" fmla="*/ 500 h 569"/>
                <a:gd name="T72" fmla="*/ 571 w 970"/>
                <a:gd name="T73" fmla="*/ 515 h 569"/>
                <a:gd name="T74" fmla="*/ 656 w 970"/>
                <a:gd name="T75" fmla="*/ 511 h 569"/>
                <a:gd name="T76" fmla="*/ 683 w 970"/>
                <a:gd name="T77" fmla="*/ 500 h 569"/>
                <a:gd name="T78" fmla="*/ 703 w 970"/>
                <a:gd name="T79" fmla="*/ 481 h 569"/>
                <a:gd name="T80" fmla="*/ 721 w 970"/>
                <a:gd name="T81" fmla="*/ 460 h 569"/>
                <a:gd name="T82" fmla="*/ 743 w 970"/>
                <a:gd name="T83" fmla="*/ 439 h 569"/>
                <a:gd name="T84" fmla="*/ 776 w 970"/>
                <a:gd name="T85" fmla="*/ 452 h 569"/>
                <a:gd name="T86" fmla="*/ 870 w 970"/>
                <a:gd name="T87" fmla="*/ 443 h 569"/>
                <a:gd name="T88" fmla="*/ 898 w 970"/>
                <a:gd name="T89" fmla="*/ 428 h 569"/>
                <a:gd name="T90" fmla="*/ 920 w 970"/>
                <a:gd name="T91" fmla="*/ 415 h 569"/>
                <a:gd name="T92" fmla="*/ 958 w 970"/>
                <a:gd name="T93" fmla="*/ 362 h 569"/>
                <a:gd name="T94" fmla="*/ 970 w 970"/>
                <a:gd name="T95" fmla="*/ 330 h 569"/>
                <a:gd name="T96" fmla="*/ 968 w 970"/>
                <a:gd name="T97" fmla="*/ 260 h 569"/>
                <a:gd name="T98" fmla="*/ 955 w 970"/>
                <a:gd name="T99" fmla="*/ 230 h 569"/>
                <a:gd name="T100" fmla="*/ 933 w 970"/>
                <a:gd name="T101" fmla="*/ 192 h 569"/>
                <a:gd name="T102" fmla="*/ 910 w 970"/>
                <a:gd name="T103" fmla="*/ 171 h 569"/>
                <a:gd name="T104" fmla="*/ 885 w 970"/>
                <a:gd name="T105" fmla="*/ 156 h 569"/>
                <a:gd name="T106" fmla="*/ 868 w 970"/>
                <a:gd name="T107" fmla="*/ 105 h 569"/>
                <a:gd name="T108" fmla="*/ 846 w 970"/>
                <a:gd name="T109" fmla="*/ 64 h 569"/>
                <a:gd name="T110" fmla="*/ 818 w 970"/>
                <a:gd name="T111" fmla="*/ 45 h 569"/>
                <a:gd name="T112" fmla="*/ 786 w 970"/>
                <a:gd name="T113" fmla="*/ 32 h 569"/>
                <a:gd name="T114" fmla="*/ 733 w 970"/>
                <a:gd name="T115" fmla="*/ 45 h 569"/>
                <a:gd name="T116" fmla="*/ 708 w 970"/>
                <a:gd name="T117" fmla="*/ 56 h 5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0"/>
                <a:gd name="T178" fmla="*/ 0 h 569"/>
                <a:gd name="T179" fmla="*/ 970 w 970"/>
                <a:gd name="T180" fmla="*/ 569 h 5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0" h="569">
                  <a:moveTo>
                    <a:pt x="708" y="52"/>
                  </a:moveTo>
                  <a:lnTo>
                    <a:pt x="703" y="52"/>
                  </a:lnTo>
                  <a:lnTo>
                    <a:pt x="701" y="47"/>
                  </a:lnTo>
                  <a:lnTo>
                    <a:pt x="698" y="47"/>
                  </a:lnTo>
                  <a:lnTo>
                    <a:pt x="696" y="45"/>
                  </a:lnTo>
                  <a:lnTo>
                    <a:pt x="693" y="45"/>
                  </a:lnTo>
                  <a:lnTo>
                    <a:pt x="691" y="43"/>
                  </a:lnTo>
                  <a:lnTo>
                    <a:pt x="686" y="39"/>
                  </a:lnTo>
                  <a:lnTo>
                    <a:pt x="681" y="39"/>
                  </a:lnTo>
                  <a:lnTo>
                    <a:pt x="678" y="35"/>
                  </a:lnTo>
                  <a:lnTo>
                    <a:pt x="676" y="32"/>
                  </a:lnTo>
                  <a:lnTo>
                    <a:pt x="673" y="32"/>
                  </a:lnTo>
                  <a:lnTo>
                    <a:pt x="671" y="30"/>
                  </a:lnTo>
                  <a:lnTo>
                    <a:pt x="666" y="30"/>
                  </a:lnTo>
                  <a:lnTo>
                    <a:pt x="664" y="28"/>
                  </a:lnTo>
                  <a:lnTo>
                    <a:pt x="661" y="28"/>
                  </a:lnTo>
                  <a:lnTo>
                    <a:pt x="656" y="26"/>
                  </a:lnTo>
                  <a:lnTo>
                    <a:pt x="654" y="26"/>
                  </a:lnTo>
                  <a:lnTo>
                    <a:pt x="649" y="24"/>
                  </a:lnTo>
                  <a:lnTo>
                    <a:pt x="644" y="24"/>
                  </a:lnTo>
                  <a:lnTo>
                    <a:pt x="639" y="20"/>
                  </a:lnTo>
                  <a:lnTo>
                    <a:pt x="626" y="20"/>
                  </a:lnTo>
                  <a:lnTo>
                    <a:pt x="624" y="18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54" y="20"/>
                  </a:lnTo>
                  <a:lnTo>
                    <a:pt x="551" y="24"/>
                  </a:lnTo>
                  <a:lnTo>
                    <a:pt x="544" y="24"/>
                  </a:lnTo>
                  <a:lnTo>
                    <a:pt x="541" y="26"/>
                  </a:lnTo>
                  <a:lnTo>
                    <a:pt x="534" y="26"/>
                  </a:lnTo>
                  <a:lnTo>
                    <a:pt x="531" y="28"/>
                  </a:lnTo>
                  <a:lnTo>
                    <a:pt x="529" y="30"/>
                  </a:lnTo>
                  <a:lnTo>
                    <a:pt x="524" y="30"/>
                  </a:lnTo>
                  <a:lnTo>
                    <a:pt x="519" y="32"/>
                  </a:lnTo>
                  <a:lnTo>
                    <a:pt x="516" y="32"/>
                  </a:lnTo>
                  <a:lnTo>
                    <a:pt x="516" y="35"/>
                  </a:lnTo>
                  <a:lnTo>
                    <a:pt x="511" y="39"/>
                  </a:lnTo>
                  <a:lnTo>
                    <a:pt x="509" y="39"/>
                  </a:lnTo>
                  <a:lnTo>
                    <a:pt x="506" y="39"/>
                  </a:lnTo>
                  <a:lnTo>
                    <a:pt x="501" y="43"/>
                  </a:lnTo>
                  <a:lnTo>
                    <a:pt x="501" y="45"/>
                  </a:lnTo>
                  <a:lnTo>
                    <a:pt x="496" y="45"/>
                  </a:lnTo>
                  <a:lnTo>
                    <a:pt x="494" y="47"/>
                  </a:lnTo>
                  <a:lnTo>
                    <a:pt x="491" y="49"/>
                  </a:lnTo>
                  <a:lnTo>
                    <a:pt x="489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1" y="56"/>
                  </a:lnTo>
                  <a:lnTo>
                    <a:pt x="479" y="56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2" y="64"/>
                  </a:lnTo>
                  <a:lnTo>
                    <a:pt x="472" y="66"/>
                  </a:lnTo>
                  <a:lnTo>
                    <a:pt x="469" y="64"/>
                  </a:lnTo>
                  <a:lnTo>
                    <a:pt x="467" y="64"/>
                  </a:lnTo>
                  <a:lnTo>
                    <a:pt x="467" y="62"/>
                  </a:lnTo>
                  <a:lnTo>
                    <a:pt x="464" y="56"/>
                  </a:lnTo>
                  <a:lnTo>
                    <a:pt x="462" y="54"/>
                  </a:lnTo>
                  <a:lnTo>
                    <a:pt x="459" y="54"/>
                  </a:lnTo>
                  <a:lnTo>
                    <a:pt x="459" y="52"/>
                  </a:lnTo>
                  <a:lnTo>
                    <a:pt x="459" y="49"/>
                  </a:lnTo>
                  <a:lnTo>
                    <a:pt x="459" y="47"/>
                  </a:lnTo>
                  <a:lnTo>
                    <a:pt x="454" y="47"/>
                  </a:lnTo>
                  <a:lnTo>
                    <a:pt x="454" y="45"/>
                  </a:lnTo>
                  <a:lnTo>
                    <a:pt x="452" y="45"/>
                  </a:lnTo>
                  <a:lnTo>
                    <a:pt x="449" y="39"/>
                  </a:lnTo>
                  <a:lnTo>
                    <a:pt x="447" y="39"/>
                  </a:lnTo>
                  <a:lnTo>
                    <a:pt x="444" y="39"/>
                  </a:lnTo>
                  <a:lnTo>
                    <a:pt x="444" y="32"/>
                  </a:lnTo>
                  <a:lnTo>
                    <a:pt x="442" y="32"/>
                  </a:lnTo>
                  <a:lnTo>
                    <a:pt x="439" y="30"/>
                  </a:lnTo>
                  <a:lnTo>
                    <a:pt x="437" y="30"/>
                  </a:lnTo>
                  <a:lnTo>
                    <a:pt x="434" y="28"/>
                  </a:lnTo>
                  <a:lnTo>
                    <a:pt x="434" y="26"/>
                  </a:lnTo>
                  <a:lnTo>
                    <a:pt x="432" y="26"/>
                  </a:lnTo>
                  <a:lnTo>
                    <a:pt x="429" y="24"/>
                  </a:lnTo>
                  <a:lnTo>
                    <a:pt x="427" y="24"/>
                  </a:lnTo>
                  <a:lnTo>
                    <a:pt x="424" y="20"/>
                  </a:lnTo>
                  <a:lnTo>
                    <a:pt x="422" y="20"/>
                  </a:lnTo>
                  <a:lnTo>
                    <a:pt x="422" y="18"/>
                  </a:lnTo>
                  <a:lnTo>
                    <a:pt x="417" y="18"/>
                  </a:lnTo>
                  <a:lnTo>
                    <a:pt x="414" y="13"/>
                  </a:lnTo>
                  <a:lnTo>
                    <a:pt x="412" y="13"/>
                  </a:lnTo>
                  <a:lnTo>
                    <a:pt x="409" y="11"/>
                  </a:lnTo>
                  <a:lnTo>
                    <a:pt x="407" y="11"/>
                  </a:lnTo>
                  <a:lnTo>
                    <a:pt x="404" y="9"/>
                  </a:lnTo>
                  <a:lnTo>
                    <a:pt x="399" y="9"/>
                  </a:lnTo>
                  <a:lnTo>
                    <a:pt x="397" y="7"/>
                  </a:lnTo>
                  <a:lnTo>
                    <a:pt x="389" y="7"/>
                  </a:lnTo>
                  <a:lnTo>
                    <a:pt x="387" y="5"/>
                  </a:lnTo>
                  <a:lnTo>
                    <a:pt x="384" y="5"/>
                  </a:lnTo>
                  <a:lnTo>
                    <a:pt x="382" y="0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32" y="0"/>
                  </a:lnTo>
                  <a:lnTo>
                    <a:pt x="319" y="0"/>
                  </a:lnTo>
                  <a:lnTo>
                    <a:pt x="317" y="5"/>
                  </a:lnTo>
                  <a:lnTo>
                    <a:pt x="312" y="5"/>
                  </a:lnTo>
                  <a:lnTo>
                    <a:pt x="309" y="7"/>
                  </a:lnTo>
                  <a:lnTo>
                    <a:pt x="302" y="7"/>
                  </a:lnTo>
                  <a:lnTo>
                    <a:pt x="299" y="9"/>
                  </a:lnTo>
                  <a:lnTo>
                    <a:pt x="294" y="9"/>
                  </a:lnTo>
                  <a:lnTo>
                    <a:pt x="292" y="11"/>
                  </a:lnTo>
                  <a:lnTo>
                    <a:pt x="290" y="13"/>
                  </a:lnTo>
                  <a:lnTo>
                    <a:pt x="285" y="13"/>
                  </a:lnTo>
                  <a:lnTo>
                    <a:pt x="282" y="18"/>
                  </a:lnTo>
                  <a:lnTo>
                    <a:pt x="280" y="18"/>
                  </a:lnTo>
                  <a:lnTo>
                    <a:pt x="277" y="20"/>
                  </a:lnTo>
                  <a:lnTo>
                    <a:pt x="275" y="20"/>
                  </a:lnTo>
                  <a:lnTo>
                    <a:pt x="272" y="24"/>
                  </a:lnTo>
                  <a:lnTo>
                    <a:pt x="270" y="24"/>
                  </a:lnTo>
                  <a:lnTo>
                    <a:pt x="267" y="26"/>
                  </a:lnTo>
                  <a:lnTo>
                    <a:pt x="265" y="26"/>
                  </a:lnTo>
                  <a:lnTo>
                    <a:pt x="265" y="28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57" y="32"/>
                  </a:lnTo>
                  <a:lnTo>
                    <a:pt x="255" y="35"/>
                  </a:lnTo>
                  <a:lnTo>
                    <a:pt x="252" y="39"/>
                  </a:lnTo>
                  <a:lnTo>
                    <a:pt x="250" y="39"/>
                  </a:lnTo>
                  <a:lnTo>
                    <a:pt x="247" y="43"/>
                  </a:lnTo>
                  <a:lnTo>
                    <a:pt x="245" y="45"/>
                  </a:lnTo>
                  <a:lnTo>
                    <a:pt x="245" y="47"/>
                  </a:lnTo>
                  <a:lnTo>
                    <a:pt x="240" y="52"/>
                  </a:lnTo>
                  <a:lnTo>
                    <a:pt x="240" y="54"/>
                  </a:lnTo>
                  <a:lnTo>
                    <a:pt x="237" y="54"/>
                  </a:lnTo>
                  <a:lnTo>
                    <a:pt x="232" y="62"/>
                  </a:lnTo>
                  <a:lnTo>
                    <a:pt x="232" y="64"/>
                  </a:lnTo>
                  <a:lnTo>
                    <a:pt x="230" y="69"/>
                  </a:lnTo>
                  <a:lnTo>
                    <a:pt x="227" y="69"/>
                  </a:lnTo>
                  <a:lnTo>
                    <a:pt x="227" y="71"/>
                  </a:lnTo>
                  <a:lnTo>
                    <a:pt x="227" y="75"/>
                  </a:lnTo>
                  <a:lnTo>
                    <a:pt x="217" y="75"/>
                  </a:lnTo>
                  <a:lnTo>
                    <a:pt x="215" y="71"/>
                  </a:lnTo>
                  <a:lnTo>
                    <a:pt x="180" y="71"/>
                  </a:lnTo>
                  <a:lnTo>
                    <a:pt x="177" y="75"/>
                  </a:lnTo>
                  <a:lnTo>
                    <a:pt x="170" y="75"/>
                  </a:lnTo>
                  <a:lnTo>
                    <a:pt x="165" y="75"/>
                  </a:lnTo>
                  <a:lnTo>
                    <a:pt x="152" y="75"/>
                  </a:lnTo>
                  <a:lnTo>
                    <a:pt x="150" y="77"/>
                  </a:lnTo>
                  <a:lnTo>
                    <a:pt x="142" y="77"/>
                  </a:lnTo>
                  <a:lnTo>
                    <a:pt x="140" y="83"/>
                  </a:lnTo>
                  <a:lnTo>
                    <a:pt x="132" y="83"/>
                  </a:lnTo>
                  <a:lnTo>
                    <a:pt x="130" y="86"/>
                  </a:lnTo>
                  <a:lnTo>
                    <a:pt x="127" y="86"/>
                  </a:lnTo>
                  <a:lnTo>
                    <a:pt x="122" y="88"/>
                  </a:lnTo>
                  <a:lnTo>
                    <a:pt x="120" y="88"/>
                  </a:lnTo>
                  <a:lnTo>
                    <a:pt x="117" y="90"/>
                  </a:lnTo>
                  <a:lnTo>
                    <a:pt x="112" y="90"/>
                  </a:lnTo>
                  <a:lnTo>
                    <a:pt x="110" y="92"/>
                  </a:lnTo>
                  <a:lnTo>
                    <a:pt x="107" y="92"/>
                  </a:lnTo>
                  <a:lnTo>
                    <a:pt x="105" y="94"/>
                  </a:lnTo>
                  <a:lnTo>
                    <a:pt x="102" y="94"/>
                  </a:lnTo>
                  <a:lnTo>
                    <a:pt x="100" y="98"/>
                  </a:lnTo>
                  <a:lnTo>
                    <a:pt x="98" y="98"/>
                  </a:lnTo>
                  <a:lnTo>
                    <a:pt x="93" y="103"/>
                  </a:lnTo>
                  <a:lnTo>
                    <a:pt x="93" y="105"/>
                  </a:lnTo>
                  <a:lnTo>
                    <a:pt x="88" y="105"/>
                  </a:lnTo>
                  <a:lnTo>
                    <a:pt x="85" y="109"/>
                  </a:lnTo>
                  <a:lnTo>
                    <a:pt x="83" y="109"/>
                  </a:lnTo>
                  <a:lnTo>
                    <a:pt x="80" y="111"/>
                  </a:lnTo>
                  <a:lnTo>
                    <a:pt x="75" y="113"/>
                  </a:lnTo>
                  <a:lnTo>
                    <a:pt x="75" y="115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65" y="122"/>
                  </a:lnTo>
                  <a:lnTo>
                    <a:pt x="63" y="124"/>
                  </a:lnTo>
                  <a:lnTo>
                    <a:pt x="60" y="128"/>
                  </a:lnTo>
                  <a:lnTo>
                    <a:pt x="58" y="130"/>
                  </a:lnTo>
                  <a:lnTo>
                    <a:pt x="55" y="132"/>
                  </a:lnTo>
                  <a:lnTo>
                    <a:pt x="55" y="135"/>
                  </a:lnTo>
                  <a:lnTo>
                    <a:pt x="53" y="137"/>
                  </a:lnTo>
                  <a:lnTo>
                    <a:pt x="48" y="141"/>
                  </a:lnTo>
                  <a:lnTo>
                    <a:pt x="45" y="147"/>
                  </a:lnTo>
                  <a:lnTo>
                    <a:pt x="43" y="147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5" y="160"/>
                  </a:lnTo>
                  <a:lnTo>
                    <a:pt x="33" y="160"/>
                  </a:lnTo>
                  <a:lnTo>
                    <a:pt x="28" y="173"/>
                  </a:lnTo>
                  <a:lnTo>
                    <a:pt x="23" y="175"/>
                  </a:lnTo>
                  <a:lnTo>
                    <a:pt x="23" y="179"/>
                  </a:lnTo>
                  <a:lnTo>
                    <a:pt x="20" y="181"/>
                  </a:lnTo>
                  <a:lnTo>
                    <a:pt x="20" y="188"/>
                  </a:lnTo>
                  <a:lnTo>
                    <a:pt x="15" y="192"/>
                  </a:lnTo>
                  <a:lnTo>
                    <a:pt x="15" y="194"/>
                  </a:lnTo>
                  <a:lnTo>
                    <a:pt x="13" y="198"/>
                  </a:lnTo>
                  <a:lnTo>
                    <a:pt x="13" y="203"/>
                  </a:lnTo>
                  <a:lnTo>
                    <a:pt x="10" y="207"/>
                  </a:lnTo>
                  <a:lnTo>
                    <a:pt x="10" y="213"/>
                  </a:lnTo>
                  <a:lnTo>
                    <a:pt x="8" y="217"/>
                  </a:lnTo>
                  <a:lnTo>
                    <a:pt x="8" y="220"/>
                  </a:lnTo>
                  <a:lnTo>
                    <a:pt x="5" y="226"/>
                  </a:lnTo>
                  <a:lnTo>
                    <a:pt x="5" y="230"/>
                  </a:lnTo>
                  <a:lnTo>
                    <a:pt x="5" y="235"/>
                  </a:lnTo>
                  <a:lnTo>
                    <a:pt x="5" y="239"/>
                  </a:lnTo>
                  <a:lnTo>
                    <a:pt x="3" y="243"/>
                  </a:lnTo>
                  <a:lnTo>
                    <a:pt x="3" y="256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3" y="283"/>
                  </a:lnTo>
                  <a:lnTo>
                    <a:pt x="3" y="298"/>
                  </a:lnTo>
                  <a:lnTo>
                    <a:pt x="5" y="300"/>
                  </a:lnTo>
                  <a:lnTo>
                    <a:pt x="5" y="305"/>
                  </a:lnTo>
                  <a:lnTo>
                    <a:pt x="5" y="313"/>
                  </a:lnTo>
                  <a:lnTo>
                    <a:pt x="5" y="315"/>
                  </a:lnTo>
                  <a:lnTo>
                    <a:pt x="8" y="320"/>
                  </a:lnTo>
                  <a:lnTo>
                    <a:pt x="8" y="322"/>
                  </a:lnTo>
                  <a:lnTo>
                    <a:pt x="10" y="328"/>
                  </a:lnTo>
                  <a:lnTo>
                    <a:pt x="10" y="330"/>
                  </a:lnTo>
                  <a:lnTo>
                    <a:pt x="13" y="337"/>
                  </a:lnTo>
                  <a:lnTo>
                    <a:pt x="15" y="343"/>
                  </a:lnTo>
                  <a:lnTo>
                    <a:pt x="15" y="347"/>
                  </a:lnTo>
                  <a:lnTo>
                    <a:pt x="20" y="354"/>
                  </a:lnTo>
                  <a:lnTo>
                    <a:pt x="20" y="358"/>
                  </a:lnTo>
                  <a:lnTo>
                    <a:pt x="28" y="371"/>
                  </a:lnTo>
                  <a:lnTo>
                    <a:pt x="38" y="388"/>
                  </a:lnTo>
                  <a:lnTo>
                    <a:pt x="40" y="388"/>
                  </a:lnTo>
                  <a:lnTo>
                    <a:pt x="43" y="392"/>
                  </a:lnTo>
                  <a:lnTo>
                    <a:pt x="45" y="394"/>
                  </a:lnTo>
                  <a:lnTo>
                    <a:pt x="48" y="398"/>
                  </a:lnTo>
                  <a:lnTo>
                    <a:pt x="48" y="400"/>
                  </a:lnTo>
                  <a:lnTo>
                    <a:pt x="53" y="403"/>
                  </a:lnTo>
                  <a:lnTo>
                    <a:pt x="55" y="405"/>
                  </a:lnTo>
                  <a:lnTo>
                    <a:pt x="55" y="407"/>
                  </a:lnTo>
                  <a:lnTo>
                    <a:pt x="58" y="411"/>
                  </a:lnTo>
                  <a:lnTo>
                    <a:pt x="60" y="413"/>
                  </a:lnTo>
                  <a:lnTo>
                    <a:pt x="63" y="415"/>
                  </a:lnTo>
                  <a:lnTo>
                    <a:pt x="65" y="417"/>
                  </a:lnTo>
                  <a:lnTo>
                    <a:pt x="70" y="420"/>
                  </a:lnTo>
                  <a:lnTo>
                    <a:pt x="70" y="422"/>
                  </a:lnTo>
                  <a:lnTo>
                    <a:pt x="75" y="424"/>
                  </a:lnTo>
                  <a:lnTo>
                    <a:pt x="75" y="426"/>
                  </a:lnTo>
                  <a:lnTo>
                    <a:pt x="80" y="428"/>
                  </a:lnTo>
                  <a:lnTo>
                    <a:pt x="83" y="428"/>
                  </a:lnTo>
                  <a:lnTo>
                    <a:pt x="85" y="432"/>
                  </a:lnTo>
                  <a:lnTo>
                    <a:pt x="88" y="437"/>
                  </a:lnTo>
                  <a:lnTo>
                    <a:pt x="93" y="437"/>
                  </a:lnTo>
                  <a:lnTo>
                    <a:pt x="93" y="439"/>
                  </a:lnTo>
                  <a:lnTo>
                    <a:pt x="98" y="439"/>
                  </a:lnTo>
                  <a:lnTo>
                    <a:pt x="100" y="443"/>
                  </a:lnTo>
                  <a:lnTo>
                    <a:pt x="102" y="443"/>
                  </a:lnTo>
                  <a:lnTo>
                    <a:pt x="105" y="445"/>
                  </a:lnTo>
                  <a:lnTo>
                    <a:pt x="107" y="445"/>
                  </a:lnTo>
                  <a:lnTo>
                    <a:pt x="110" y="447"/>
                  </a:lnTo>
                  <a:lnTo>
                    <a:pt x="112" y="452"/>
                  </a:lnTo>
                  <a:lnTo>
                    <a:pt x="117" y="452"/>
                  </a:lnTo>
                  <a:lnTo>
                    <a:pt x="120" y="454"/>
                  </a:lnTo>
                  <a:lnTo>
                    <a:pt x="127" y="454"/>
                  </a:lnTo>
                  <a:lnTo>
                    <a:pt x="130" y="458"/>
                  </a:lnTo>
                  <a:lnTo>
                    <a:pt x="132" y="458"/>
                  </a:lnTo>
                  <a:lnTo>
                    <a:pt x="137" y="460"/>
                  </a:lnTo>
                  <a:lnTo>
                    <a:pt x="142" y="460"/>
                  </a:lnTo>
                  <a:lnTo>
                    <a:pt x="145" y="462"/>
                  </a:lnTo>
                  <a:lnTo>
                    <a:pt x="157" y="462"/>
                  </a:lnTo>
                  <a:lnTo>
                    <a:pt x="160" y="464"/>
                  </a:lnTo>
                  <a:lnTo>
                    <a:pt x="165" y="464"/>
                  </a:lnTo>
                  <a:lnTo>
                    <a:pt x="170" y="469"/>
                  </a:lnTo>
                  <a:lnTo>
                    <a:pt x="220" y="469"/>
                  </a:lnTo>
                  <a:lnTo>
                    <a:pt x="222" y="464"/>
                  </a:lnTo>
                  <a:lnTo>
                    <a:pt x="222" y="469"/>
                  </a:lnTo>
                  <a:lnTo>
                    <a:pt x="222" y="471"/>
                  </a:lnTo>
                  <a:lnTo>
                    <a:pt x="225" y="471"/>
                  </a:lnTo>
                  <a:lnTo>
                    <a:pt x="225" y="473"/>
                  </a:lnTo>
                  <a:lnTo>
                    <a:pt x="227" y="477"/>
                  </a:lnTo>
                  <a:lnTo>
                    <a:pt x="230" y="483"/>
                  </a:lnTo>
                  <a:lnTo>
                    <a:pt x="232" y="483"/>
                  </a:lnTo>
                  <a:lnTo>
                    <a:pt x="237" y="494"/>
                  </a:lnTo>
                  <a:lnTo>
                    <a:pt x="240" y="494"/>
                  </a:lnTo>
                  <a:lnTo>
                    <a:pt x="240" y="500"/>
                  </a:lnTo>
                  <a:lnTo>
                    <a:pt x="245" y="503"/>
                  </a:lnTo>
                  <a:lnTo>
                    <a:pt x="245" y="505"/>
                  </a:lnTo>
                  <a:lnTo>
                    <a:pt x="250" y="509"/>
                  </a:lnTo>
                  <a:lnTo>
                    <a:pt x="252" y="511"/>
                  </a:lnTo>
                  <a:lnTo>
                    <a:pt x="255" y="520"/>
                  </a:lnTo>
                  <a:lnTo>
                    <a:pt x="260" y="520"/>
                  </a:lnTo>
                  <a:lnTo>
                    <a:pt x="260" y="522"/>
                  </a:lnTo>
                  <a:lnTo>
                    <a:pt x="262" y="524"/>
                  </a:lnTo>
                  <a:lnTo>
                    <a:pt x="265" y="526"/>
                  </a:lnTo>
                  <a:lnTo>
                    <a:pt x="267" y="528"/>
                  </a:lnTo>
                  <a:lnTo>
                    <a:pt x="270" y="528"/>
                  </a:lnTo>
                  <a:lnTo>
                    <a:pt x="272" y="530"/>
                  </a:lnTo>
                  <a:lnTo>
                    <a:pt x="275" y="530"/>
                  </a:lnTo>
                  <a:lnTo>
                    <a:pt x="277" y="537"/>
                  </a:lnTo>
                  <a:lnTo>
                    <a:pt x="280" y="537"/>
                  </a:lnTo>
                  <a:lnTo>
                    <a:pt x="282" y="539"/>
                  </a:lnTo>
                  <a:lnTo>
                    <a:pt x="285" y="541"/>
                  </a:lnTo>
                  <a:lnTo>
                    <a:pt x="287" y="543"/>
                  </a:lnTo>
                  <a:lnTo>
                    <a:pt x="290" y="543"/>
                  </a:lnTo>
                  <a:lnTo>
                    <a:pt x="292" y="545"/>
                  </a:lnTo>
                  <a:lnTo>
                    <a:pt x="294" y="547"/>
                  </a:lnTo>
                  <a:lnTo>
                    <a:pt x="297" y="549"/>
                  </a:lnTo>
                  <a:lnTo>
                    <a:pt x="302" y="549"/>
                  </a:lnTo>
                  <a:lnTo>
                    <a:pt x="304" y="554"/>
                  </a:lnTo>
                  <a:lnTo>
                    <a:pt x="309" y="554"/>
                  </a:lnTo>
                  <a:lnTo>
                    <a:pt x="312" y="556"/>
                  </a:lnTo>
                  <a:lnTo>
                    <a:pt x="314" y="556"/>
                  </a:lnTo>
                  <a:lnTo>
                    <a:pt x="319" y="556"/>
                  </a:lnTo>
                  <a:lnTo>
                    <a:pt x="324" y="560"/>
                  </a:lnTo>
                  <a:lnTo>
                    <a:pt x="327" y="562"/>
                  </a:lnTo>
                  <a:lnTo>
                    <a:pt x="332" y="562"/>
                  </a:lnTo>
                  <a:lnTo>
                    <a:pt x="334" y="566"/>
                  </a:lnTo>
                  <a:lnTo>
                    <a:pt x="339" y="566"/>
                  </a:lnTo>
                  <a:lnTo>
                    <a:pt x="354" y="566"/>
                  </a:lnTo>
                  <a:lnTo>
                    <a:pt x="354" y="569"/>
                  </a:lnTo>
                  <a:lnTo>
                    <a:pt x="409" y="569"/>
                  </a:lnTo>
                  <a:lnTo>
                    <a:pt x="412" y="566"/>
                  </a:lnTo>
                  <a:lnTo>
                    <a:pt x="424" y="566"/>
                  </a:lnTo>
                  <a:lnTo>
                    <a:pt x="427" y="566"/>
                  </a:lnTo>
                  <a:lnTo>
                    <a:pt x="429" y="566"/>
                  </a:lnTo>
                  <a:lnTo>
                    <a:pt x="434" y="562"/>
                  </a:lnTo>
                  <a:lnTo>
                    <a:pt x="439" y="562"/>
                  </a:lnTo>
                  <a:lnTo>
                    <a:pt x="442" y="560"/>
                  </a:lnTo>
                  <a:lnTo>
                    <a:pt x="444" y="560"/>
                  </a:lnTo>
                  <a:lnTo>
                    <a:pt x="449" y="556"/>
                  </a:lnTo>
                  <a:lnTo>
                    <a:pt x="452" y="556"/>
                  </a:lnTo>
                  <a:lnTo>
                    <a:pt x="454" y="556"/>
                  </a:lnTo>
                  <a:lnTo>
                    <a:pt x="459" y="554"/>
                  </a:lnTo>
                  <a:lnTo>
                    <a:pt x="462" y="554"/>
                  </a:lnTo>
                  <a:lnTo>
                    <a:pt x="464" y="549"/>
                  </a:lnTo>
                  <a:lnTo>
                    <a:pt x="469" y="549"/>
                  </a:lnTo>
                  <a:lnTo>
                    <a:pt x="472" y="547"/>
                  </a:lnTo>
                  <a:lnTo>
                    <a:pt x="472" y="545"/>
                  </a:lnTo>
                  <a:lnTo>
                    <a:pt x="474" y="545"/>
                  </a:lnTo>
                  <a:lnTo>
                    <a:pt x="479" y="543"/>
                  </a:lnTo>
                  <a:lnTo>
                    <a:pt x="481" y="543"/>
                  </a:lnTo>
                  <a:lnTo>
                    <a:pt x="486" y="537"/>
                  </a:lnTo>
                  <a:lnTo>
                    <a:pt x="491" y="534"/>
                  </a:lnTo>
                  <a:lnTo>
                    <a:pt x="491" y="530"/>
                  </a:lnTo>
                  <a:lnTo>
                    <a:pt x="496" y="528"/>
                  </a:lnTo>
                  <a:lnTo>
                    <a:pt x="501" y="526"/>
                  </a:lnTo>
                  <a:lnTo>
                    <a:pt x="501" y="524"/>
                  </a:lnTo>
                  <a:lnTo>
                    <a:pt x="506" y="522"/>
                  </a:lnTo>
                  <a:lnTo>
                    <a:pt x="506" y="520"/>
                  </a:lnTo>
                  <a:lnTo>
                    <a:pt x="509" y="520"/>
                  </a:lnTo>
                  <a:lnTo>
                    <a:pt x="511" y="515"/>
                  </a:lnTo>
                  <a:lnTo>
                    <a:pt x="516" y="511"/>
                  </a:lnTo>
                  <a:lnTo>
                    <a:pt x="516" y="509"/>
                  </a:lnTo>
                  <a:lnTo>
                    <a:pt x="519" y="505"/>
                  </a:lnTo>
                  <a:lnTo>
                    <a:pt x="521" y="505"/>
                  </a:lnTo>
                  <a:lnTo>
                    <a:pt x="524" y="500"/>
                  </a:lnTo>
                  <a:lnTo>
                    <a:pt x="526" y="498"/>
                  </a:lnTo>
                  <a:lnTo>
                    <a:pt x="529" y="494"/>
                  </a:lnTo>
                  <a:lnTo>
                    <a:pt x="529" y="490"/>
                  </a:lnTo>
                  <a:lnTo>
                    <a:pt x="531" y="490"/>
                  </a:lnTo>
                  <a:lnTo>
                    <a:pt x="534" y="494"/>
                  </a:lnTo>
                  <a:lnTo>
                    <a:pt x="539" y="494"/>
                  </a:lnTo>
                  <a:lnTo>
                    <a:pt x="539" y="496"/>
                  </a:lnTo>
                  <a:lnTo>
                    <a:pt x="541" y="498"/>
                  </a:lnTo>
                  <a:lnTo>
                    <a:pt x="544" y="500"/>
                  </a:lnTo>
                  <a:lnTo>
                    <a:pt x="546" y="503"/>
                  </a:lnTo>
                  <a:lnTo>
                    <a:pt x="549" y="503"/>
                  </a:lnTo>
                  <a:lnTo>
                    <a:pt x="551" y="505"/>
                  </a:lnTo>
                  <a:lnTo>
                    <a:pt x="554" y="505"/>
                  </a:lnTo>
                  <a:lnTo>
                    <a:pt x="554" y="509"/>
                  </a:lnTo>
                  <a:lnTo>
                    <a:pt x="561" y="509"/>
                  </a:lnTo>
                  <a:lnTo>
                    <a:pt x="566" y="511"/>
                  </a:lnTo>
                  <a:lnTo>
                    <a:pt x="571" y="511"/>
                  </a:lnTo>
                  <a:lnTo>
                    <a:pt x="571" y="515"/>
                  </a:lnTo>
                  <a:lnTo>
                    <a:pt x="581" y="515"/>
                  </a:lnTo>
                  <a:lnTo>
                    <a:pt x="581" y="520"/>
                  </a:lnTo>
                  <a:lnTo>
                    <a:pt x="599" y="520"/>
                  </a:lnTo>
                  <a:lnTo>
                    <a:pt x="601" y="522"/>
                  </a:lnTo>
                  <a:lnTo>
                    <a:pt x="624" y="522"/>
                  </a:lnTo>
                  <a:lnTo>
                    <a:pt x="626" y="520"/>
                  </a:lnTo>
                  <a:lnTo>
                    <a:pt x="644" y="520"/>
                  </a:lnTo>
                  <a:lnTo>
                    <a:pt x="646" y="515"/>
                  </a:lnTo>
                  <a:lnTo>
                    <a:pt x="654" y="515"/>
                  </a:lnTo>
                  <a:lnTo>
                    <a:pt x="656" y="511"/>
                  </a:lnTo>
                  <a:lnTo>
                    <a:pt x="661" y="511"/>
                  </a:lnTo>
                  <a:lnTo>
                    <a:pt x="664" y="509"/>
                  </a:lnTo>
                  <a:lnTo>
                    <a:pt x="666" y="509"/>
                  </a:lnTo>
                  <a:lnTo>
                    <a:pt x="671" y="509"/>
                  </a:lnTo>
                  <a:lnTo>
                    <a:pt x="671" y="505"/>
                  </a:lnTo>
                  <a:lnTo>
                    <a:pt x="676" y="505"/>
                  </a:lnTo>
                  <a:lnTo>
                    <a:pt x="676" y="503"/>
                  </a:lnTo>
                  <a:lnTo>
                    <a:pt x="678" y="503"/>
                  </a:lnTo>
                  <a:lnTo>
                    <a:pt x="681" y="500"/>
                  </a:lnTo>
                  <a:lnTo>
                    <a:pt x="683" y="500"/>
                  </a:lnTo>
                  <a:lnTo>
                    <a:pt x="686" y="498"/>
                  </a:lnTo>
                  <a:lnTo>
                    <a:pt x="688" y="494"/>
                  </a:lnTo>
                  <a:lnTo>
                    <a:pt x="691" y="494"/>
                  </a:lnTo>
                  <a:lnTo>
                    <a:pt x="693" y="490"/>
                  </a:lnTo>
                  <a:lnTo>
                    <a:pt x="696" y="490"/>
                  </a:lnTo>
                  <a:lnTo>
                    <a:pt x="698" y="490"/>
                  </a:lnTo>
                  <a:lnTo>
                    <a:pt x="701" y="486"/>
                  </a:lnTo>
                  <a:lnTo>
                    <a:pt x="703" y="483"/>
                  </a:lnTo>
                  <a:lnTo>
                    <a:pt x="703" y="481"/>
                  </a:lnTo>
                  <a:lnTo>
                    <a:pt x="708" y="479"/>
                  </a:lnTo>
                  <a:lnTo>
                    <a:pt x="708" y="473"/>
                  </a:lnTo>
                  <a:lnTo>
                    <a:pt x="711" y="471"/>
                  </a:lnTo>
                  <a:lnTo>
                    <a:pt x="713" y="471"/>
                  </a:lnTo>
                  <a:lnTo>
                    <a:pt x="718" y="462"/>
                  </a:lnTo>
                  <a:lnTo>
                    <a:pt x="718" y="460"/>
                  </a:lnTo>
                  <a:lnTo>
                    <a:pt x="721" y="460"/>
                  </a:lnTo>
                  <a:lnTo>
                    <a:pt x="723" y="458"/>
                  </a:lnTo>
                  <a:lnTo>
                    <a:pt x="723" y="454"/>
                  </a:lnTo>
                  <a:lnTo>
                    <a:pt x="731" y="443"/>
                  </a:lnTo>
                  <a:lnTo>
                    <a:pt x="731" y="439"/>
                  </a:lnTo>
                  <a:lnTo>
                    <a:pt x="733" y="437"/>
                  </a:lnTo>
                  <a:lnTo>
                    <a:pt x="733" y="432"/>
                  </a:lnTo>
                  <a:lnTo>
                    <a:pt x="736" y="432"/>
                  </a:lnTo>
                  <a:lnTo>
                    <a:pt x="738" y="437"/>
                  </a:lnTo>
                  <a:lnTo>
                    <a:pt x="743" y="437"/>
                  </a:lnTo>
                  <a:lnTo>
                    <a:pt x="743" y="439"/>
                  </a:lnTo>
                  <a:lnTo>
                    <a:pt x="748" y="439"/>
                  </a:lnTo>
                  <a:lnTo>
                    <a:pt x="751" y="443"/>
                  </a:lnTo>
                  <a:lnTo>
                    <a:pt x="756" y="443"/>
                  </a:lnTo>
                  <a:lnTo>
                    <a:pt x="758" y="443"/>
                  </a:lnTo>
                  <a:lnTo>
                    <a:pt x="761" y="445"/>
                  </a:lnTo>
                  <a:lnTo>
                    <a:pt x="766" y="445"/>
                  </a:lnTo>
                  <a:lnTo>
                    <a:pt x="771" y="447"/>
                  </a:lnTo>
                  <a:lnTo>
                    <a:pt x="773" y="447"/>
                  </a:lnTo>
                  <a:lnTo>
                    <a:pt x="776" y="452"/>
                  </a:lnTo>
                  <a:lnTo>
                    <a:pt x="786" y="452"/>
                  </a:lnTo>
                  <a:lnTo>
                    <a:pt x="791" y="454"/>
                  </a:lnTo>
                  <a:lnTo>
                    <a:pt x="841" y="454"/>
                  </a:lnTo>
                  <a:lnTo>
                    <a:pt x="843" y="452"/>
                  </a:lnTo>
                  <a:lnTo>
                    <a:pt x="853" y="452"/>
                  </a:lnTo>
                  <a:lnTo>
                    <a:pt x="855" y="447"/>
                  </a:lnTo>
                  <a:lnTo>
                    <a:pt x="858" y="447"/>
                  </a:lnTo>
                  <a:lnTo>
                    <a:pt x="860" y="445"/>
                  </a:lnTo>
                  <a:lnTo>
                    <a:pt x="865" y="445"/>
                  </a:lnTo>
                  <a:lnTo>
                    <a:pt x="870" y="443"/>
                  </a:lnTo>
                  <a:lnTo>
                    <a:pt x="875" y="443"/>
                  </a:lnTo>
                  <a:lnTo>
                    <a:pt x="880" y="443"/>
                  </a:lnTo>
                  <a:lnTo>
                    <a:pt x="883" y="439"/>
                  </a:lnTo>
                  <a:lnTo>
                    <a:pt x="885" y="439"/>
                  </a:lnTo>
                  <a:lnTo>
                    <a:pt x="888" y="437"/>
                  </a:lnTo>
                  <a:lnTo>
                    <a:pt x="893" y="432"/>
                  </a:lnTo>
                  <a:lnTo>
                    <a:pt x="895" y="432"/>
                  </a:lnTo>
                  <a:lnTo>
                    <a:pt x="898" y="428"/>
                  </a:lnTo>
                  <a:lnTo>
                    <a:pt x="903" y="428"/>
                  </a:lnTo>
                  <a:lnTo>
                    <a:pt x="903" y="426"/>
                  </a:lnTo>
                  <a:lnTo>
                    <a:pt x="905" y="426"/>
                  </a:lnTo>
                  <a:lnTo>
                    <a:pt x="908" y="422"/>
                  </a:lnTo>
                  <a:lnTo>
                    <a:pt x="910" y="422"/>
                  </a:lnTo>
                  <a:lnTo>
                    <a:pt x="913" y="420"/>
                  </a:lnTo>
                  <a:lnTo>
                    <a:pt x="915" y="420"/>
                  </a:lnTo>
                  <a:lnTo>
                    <a:pt x="918" y="417"/>
                  </a:lnTo>
                  <a:lnTo>
                    <a:pt x="918" y="415"/>
                  </a:lnTo>
                  <a:lnTo>
                    <a:pt x="920" y="415"/>
                  </a:lnTo>
                  <a:lnTo>
                    <a:pt x="923" y="411"/>
                  </a:lnTo>
                  <a:lnTo>
                    <a:pt x="925" y="407"/>
                  </a:lnTo>
                  <a:lnTo>
                    <a:pt x="928" y="407"/>
                  </a:lnTo>
                  <a:lnTo>
                    <a:pt x="928" y="405"/>
                  </a:lnTo>
                  <a:lnTo>
                    <a:pt x="933" y="403"/>
                  </a:lnTo>
                  <a:lnTo>
                    <a:pt x="933" y="398"/>
                  </a:lnTo>
                  <a:lnTo>
                    <a:pt x="935" y="398"/>
                  </a:lnTo>
                  <a:lnTo>
                    <a:pt x="940" y="392"/>
                  </a:lnTo>
                  <a:lnTo>
                    <a:pt x="958" y="362"/>
                  </a:lnTo>
                  <a:lnTo>
                    <a:pt x="960" y="358"/>
                  </a:lnTo>
                  <a:lnTo>
                    <a:pt x="963" y="356"/>
                  </a:lnTo>
                  <a:lnTo>
                    <a:pt x="963" y="354"/>
                  </a:lnTo>
                  <a:lnTo>
                    <a:pt x="963" y="349"/>
                  </a:lnTo>
                  <a:lnTo>
                    <a:pt x="963" y="347"/>
                  </a:lnTo>
                  <a:lnTo>
                    <a:pt x="965" y="341"/>
                  </a:lnTo>
                  <a:lnTo>
                    <a:pt x="965" y="339"/>
                  </a:lnTo>
                  <a:lnTo>
                    <a:pt x="968" y="337"/>
                  </a:lnTo>
                  <a:lnTo>
                    <a:pt x="968" y="334"/>
                  </a:lnTo>
                  <a:lnTo>
                    <a:pt x="970" y="330"/>
                  </a:lnTo>
                  <a:lnTo>
                    <a:pt x="970" y="322"/>
                  </a:lnTo>
                  <a:lnTo>
                    <a:pt x="970" y="320"/>
                  </a:lnTo>
                  <a:lnTo>
                    <a:pt x="970" y="317"/>
                  </a:lnTo>
                  <a:lnTo>
                    <a:pt x="970" y="315"/>
                  </a:lnTo>
                  <a:lnTo>
                    <a:pt x="970" y="277"/>
                  </a:lnTo>
                  <a:lnTo>
                    <a:pt x="970" y="273"/>
                  </a:lnTo>
                  <a:lnTo>
                    <a:pt x="970" y="271"/>
                  </a:lnTo>
                  <a:lnTo>
                    <a:pt x="970" y="260"/>
                  </a:lnTo>
                  <a:lnTo>
                    <a:pt x="968" y="260"/>
                  </a:lnTo>
                  <a:lnTo>
                    <a:pt x="968" y="258"/>
                  </a:lnTo>
                  <a:lnTo>
                    <a:pt x="965" y="254"/>
                  </a:lnTo>
                  <a:lnTo>
                    <a:pt x="965" y="252"/>
                  </a:lnTo>
                  <a:lnTo>
                    <a:pt x="963" y="245"/>
                  </a:lnTo>
                  <a:lnTo>
                    <a:pt x="963" y="239"/>
                  </a:lnTo>
                  <a:lnTo>
                    <a:pt x="960" y="237"/>
                  </a:lnTo>
                  <a:lnTo>
                    <a:pt x="958" y="232"/>
                  </a:lnTo>
                  <a:lnTo>
                    <a:pt x="955" y="230"/>
                  </a:lnTo>
                  <a:lnTo>
                    <a:pt x="950" y="217"/>
                  </a:lnTo>
                  <a:lnTo>
                    <a:pt x="948" y="217"/>
                  </a:lnTo>
                  <a:lnTo>
                    <a:pt x="945" y="213"/>
                  </a:lnTo>
                  <a:lnTo>
                    <a:pt x="945" y="207"/>
                  </a:lnTo>
                  <a:lnTo>
                    <a:pt x="940" y="200"/>
                  </a:lnTo>
                  <a:lnTo>
                    <a:pt x="938" y="200"/>
                  </a:lnTo>
                  <a:lnTo>
                    <a:pt x="938" y="198"/>
                  </a:lnTo>
                  <a:lnTo>
                    <a:pt x="935" y="198"/>
                  </a:lnTo>
                  <a:lnTo>
                    <a:pt x="933" y="192"/>
                  </a:lnTo>
                  <a:lnTo>
                    <a:pt x="928" y="188"/>
                  </a:lnTo>
                  <a:lnTo>
                    <a:pt x="923" y="186"/>
                  </a:lnTo>
                  <a:lnTo>
                    <a:pt x="923" y="181"/>
                  </a:lnTo>
                  <a:lnTo>
                    <a:pt x="920" y="179"/>
                  </a:lnTo>
                  <a:lnTo>
                    <a:pt x="918" y="177"/>
                  </a:lnTo>
                  <a:lnTo>
                    <a:pt x="915" y="175"/>
                  </a:lnTo>
                  <a:lnTo>
                    <a:pt x="913" y="173"/>
                  </a:lnTo>
                  <a:lnTo>
                    <a:pt x="910" y="171"/>
                  </a:lnTo>
                  <a:lnTo>
                    <a:pt x="908" y="171"/>
                  </a:lnTo>
                  <a:lnTo>
                    <a:pt x="905" y="169"/>
                  </a:lnTo>
                  <a:lnTo>
                    <a:pt x="903" y="169"/>
                  </a:lnTo>
                  <a:lnTo>
                    <a:pt x="900" y="166"/>
                  </a:lnTo>
                  <a:lnTo>
                    <a:pt x="898" y="162"/>
                  </a:lnTo>
                  <a:lnTo>
                    <a:pt x="895" y="160"/>
                  </a:lnTo>
                  <a:lnTo>
                    <a:pt x="893" y="160"/>
                  </a:lnTo>
                  <a:lnTo>
                    <a:pt x="888" y="160"/>
                  </a:lnTo>
                  <a:lnTo>
                    <a:pt x="885" y="156"/>
                  </a:lnTo>
                  <a:lnTo>
                    <a:pt x="883" y="154"/>
                  </a:lnTo>
                  <a:lnTo>
                    <a:pt x="875" y="154"/>
                  </a:lnTo>
                  <a:lnTo>
                    <a:pt x="875" y="152"/>
                  </a:lnTo>
                  <a:lnTo>
                    <a:pt x="870" y="152"/>
                  </a:lnTo>
                  <a:lnTo>
                    <a:pt x="873" y="149"/>
                  </a:lnTo>
                  <a:lnTo>
                    <a:pt x="873" y="122"/>
                  </a:lnTo>
                  <a:lnTo>
                    <a:pt x="870" y="115"/>
                  </a:lnTo>
                  <a:lnTo>
                    <a:pt x="870" y="111"/>
                  </a:lnTo>
                  <a:lnTo>
                    <a:pt x="868" y="105"/>
                  </a:lnTo>
                  <a:lnTo>
                    <a:pt x="865" y="98"/>
                  </a:lnTo>
                  <a:lnTo>
                    <a:pt x="865" y="94"/>
                  </a:lnTo>
                  <a:lnTo>
                    <a:pt x="865" y="92"/>
                  </a:lnTo>
                  <a:lnTo>
                    <a:pt x="855" y="77"/>
                  </a:lnTo>
                  <a:lnTo>
                    <a:pt x="853" y="75"/>
                  </a:lnTo>
                  <a:lnTo>
                    <a:pt x="851" y="71"/>
                  </a:lnTo>
                  <a:lnTo>
                    <a:pt x="851" y="69"/>
                  </a:lnTo>
                  <a:lnTo>
                    <a:pt x="846" y="69"/>
                  </a:lnTo>
                  <a:lnTo>
                    <a:pt x="846" y="64"/>
                  </a:lnTo>
                  <a:lnTo>
                    <a:pt x="843" y="64"/>
                  </a:lnTo>
                  <a:lnTo>
                    <a:pt x="841" y="62"/>
                  </a:lnTo>
                  <a:lnTo>
                    <a:pt x="838" y="56"/>
                  </a:lnTo>
                  <a:lnTo>
                    <a:pt x="833" y="54"/>
                  </a:lnTo>
                  <a:lnTo>
                    <a:pt x="833" y="52"/>
                  </a:lnTo>
                  <a:lnTo>
                    <a:pt x="828" y="52"/>
                  </a:lnTo>
                  <a:lnTo>
                    <a:pt x="823" y="47"/>
                  </a:lnTo>
                  <a:lnTo>
                    <a:pt x="821" y="47"/>
                  </a:lnTo>
                  <a:lnTo>
                    <a:pt x="818" y="45"/>
                  </a:lnTo>
                  <a:lnTo>
                    <a:pt x="813" y="45"/>
                  </a:lnTo>
                  <a:lnTo>
                    <a:pt x="813" y="43"/>
                  </a:lnTo>
                  <a:lnTo>
                    <a:pt x="811" y="43"/>
                  </a:lnTo>
                  <a:lnTo>
                    <a:pt x="808" y="39"/>
                  </a:lnTo>
                  <a:lnTo>
                    <a:pt x="803" y="39"/>
                  </a:lnTo>
                  <a:lnTo>
                    <a:pt x="793" y="39"/>
                  </a:lnTo>
                  <a:lnTo>
                    <a:pt x="793" y="35"/>
                  </a:lnTo>
                  <a:lnTo>
                    <a:pt x="786" y="35"/>
                  </a:lnTo>
                  <a:lnTo>
                    <a:pt x="786" y="32"/>
                  </a:lnTo>
                  <a:lnTo>
                    <a:pt x="761" y="32"/>
                  </a:lnTo>
                  <a:lnTo>
                    <a:pt x="761" y="35"/>
                  </a:lnTo>
                  <a:lnTo>
                    <a:pt x="751" y="35"/>
                  </a:lnTo>
                  <a:lnTo>
                    <a:pt x="751" y="39"/>
                  </a:lnTo>
                  <a:lnTo>
                    <a:pt x="743" y="39"/>
                  </a:lnTo>
                  <a:lnTo>
                    <a:pt x="741" y="39"/>
                  </a:lnTo>
                  <a:lnTo>
                    <a:pt x="738" y="39"/>
                  </a:lnTo>
                  <a:lnTo>
                    <a:pt x="736" y="43"/>
                  </a:lnTo>
                  <a:lnTo>
                    <a:pt x="733" y="43"/>
                  </a:lnTo>
                  <a:lnTo>
                    <a:pt x="733" y="45"/>
                  </a:lnTo>
                  <a:lnTo>
                    <a:pt x="728" y="45"/>
                  </a:lnTo>
                  <a:lnTo>
                    <a:pt x="726" y="47"/>
                  </a:lnTo>
                  <a:lnTo>
                    <a:pt x="723" y="47"/>
                  </a:lnTo>
                  <a:lnTo>
                    <a:pt x="721" y="49"/>
                  </a:lnTo>
                  <a:lnTo>
                    <a:pt x="718" y="49"/>
                  </a:lnTo>
                  <a:lnTo>
                    <a:pt x="718" y="52"/>
                  </a:lnTo>
                  <a:lnTo>
                    <a:pt x="716" y="52"/>
                  </a:lnTo>
                  <a:lnTo>
                    <a:pt x="713" y="54"/>
                  </a:lnTo>
                  <a:lnTo>
                    <a:pt x="711" y="54"/>
                  </a:lnTo>
                  <a:lnTo>
                    <a:pt x="708" y="56"/>
                  </a:lnTo>
                  <a:lnTo>
                    <a:pt x="708" y="52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4"/>
            <p:cNvSpPr>
              <a:spLocks noChangeAspect="1"/>
            </p:cNvSpPr>
            <p:nvPr/>
          </p:nvSpPr>
          <p:spPr bwMode="auto">
            <a:xfrm>
              <a:off x="12247" y="10288"/>
              <a:ext cx="970" cy="569"/>
            </a:xfrm>
            <a:custGeom>
              <a:avLst/>
              <a:gdLst>
                <a:gd name="T0" fmla="*/ 681 w 970"/>
                <a:gd name="T1" fmla="*/ 39 h 569"/>
                <a:gd name="T2" fmla="*/ 649 w 970"/>
                <a:gd name="T3" fmla="*/ 24 h 569"/>
                <a:gd name="T4" fmla="*/ 541 w 970"/>
                <a:gd name="T5" fmla="*/ 26 h 569"/>
                <a:gd name="T6" fmla="*/ 506 w 970"/>
                <a:gd name="T7" fmla="*/ 39 h 569"/>
                <a:gd name="T8" fmla="*/ 479 w 970"/>
                <a:gd name="T9" fmla="*/ 56 h 569"/>
                <a:gd name="T10" fmla="*/ 462 w 970"/>
                <a:gd name="T11" fmla="*/ 54 h 569"/>
                <a:gd name="T12" fmla="*/ 444 w 970"/>
                <a:gd name="T13" fmla="*/ 39 h 569"/>
                <a:gd name="T14" fmla="*/ 424 w 970"/>
                <a:gd name="T15" fmla="*/ 20 h 569"/>
                <a:gd name="T16" fmla="*/ 397 w 970"/>
                <a:gd name="T17" fmla="*/ 7 h 569"/>
                <a:gd name="T18" fmla="*/ 317 w 970"/>
                <a:gd name="T19" fmla="*/ 5 h 569"/>
                <a:gd name="T20" fmla="*/ 280 w 970"/>
                <a:gd name="T21" fmla="*/ 18 h 569"/>
                <a:gd name="T22" fmla="*/ 257 w 970"/>
                <a:gd name="T23" fmla="*/ 32 h 569"/>
                <a:gd name="T24" fmla="*/ 232 w 970"/>
                <a:gd name="T25" fmla="*/ 62 h 569"/>
                <a:gd name="T26" fmla="*/ 177 w 970"/>
                <a:gd name="T27" fmla="*/ 75 h 569"/>
                <a:gd name="T28" fmla="*/ 122 w 970"/>
                <a:gd name="T29" fmla="*/ 88 h 569"/>
                <a:gd name="T30" fmla="*/ 93 w 970"/>
                <a:gd name="T31" fmla="*/ 103 h 569"/>
                <a:gd name="T32" fmla="*/ 65 w 970"/>
                <a:gd name="T33" fmla="*/ 122 h 569"/>
                <a:gd name="T34" fmla="*/ 43 w 970"/>
                <a:gd name="T35" fmla="*/ 147 h 569"/>
                <a:gd name="T36" fmla="*/ 15 w 970"/>
                <a:gd name="T37" fmla="*/ 192 h 569"/>
                <a:gd name="T38" fmla="*/ 5 w 970"/>
                <a:gd name="T39" fmla="*/ 235 h 569"/>
                <a:gd name="T40" fmla="*/ 5 w 970"/>
                <a:gd name="T41" fmla="*/ 313 h 569"/>
                <a:gd name="T42" fmla="*/ 20 w 970"/>
                <a:gd name="T43" fmla="*/ 358 h 569"/>
                <a:gd name="T44" fmla="*/ 55 w 970"/>
                <a:gd name="T45" fmla="*/ 405 h 569"/>
                <a:gd name="T46" fmla="*/ 80 w 970"/>
                <a:gd name="T47" fmla="*/ 428 h 569"/>
                <a:gd name="T48" fmla="*/ 107 w 970"/>
                <a:gd name="T49" fmla="*/ 445 h 569"/>
                <a:gd name="T50" fmla="*/ 145 w 970"/>
                <a:gd name="T51" fmla="*/ 462 h 569"/>
                <a:gd name="T52" fmla="*/ 225 w 970"/>
                <a:gd name="T53" fmla="*/ 473 h 569"/>
                <a:gd name="T54" fmla="*/ 252 w 970"/>
                <a:gd name="T55" fmla="*/ 511 h 569"/>
                <a:gd name="T56" fmla="*/ 277 w 970"/>
                <a:gd name="T57" fmla="*/ 537 h 569"/>
                <a:gd name="T58" fmla="*/ 304 w 970"/>
                <a:gd name="T59" fmla="*/ 554 h 569"/>
                <a:gd name="T60" fmla="*/ 339 w 970"/>
                <a:gd name="T61" fmla="*/ 566 h 569"/>
                <a:gd name="T62" fmla="*/ 442 w 970"/>
                <a:gd name="T63" fmla="*/ 560 h 569"/>
                <a:gd name="T64" fmla="*/ 472 w 970"/>
                <a:gd name="T65" fmla="*/ 545 h 569"/>
                <a:gd name="T66" fmla="*/ 501 w 970"/>
                <a:gd name="T67" fmla="*/ 526 h 569"/>
                <a:gd name="T68" fmla="*/ 524 w 970"/>
                <a:gd name="T69" fmla="*/ 500 h 569"/>
                <a:gd name="T70" fmla="*/ 544 w 970"/>
                <a:gd name="T71" fmla="*/ 500 h 569"/>
                <a:gd name="T72" fmla="*/ 571 w 970"/>
                <a:gd name="T73" fmla="*/ 515 h 569"/>
                <a:gd name="T74" fmla="*/ 656 w 970"/>
                <a:gd name="T75" fmla="*/ 511 h 569"/>
                <a:gd name="T76" fmla="*/ 683 w 970"/>
                <a:gd name="T77" fmla="*/ 500 h 569"/>
                <a:gd name="T78" fmla="*/ 703 w 970"/>
                <a:gd name="T79" fmla="*/ 481 h 569"/>
                <a:gd name="T80" fmla="*/ 721 w 970"/>
                <a:gd name="T81" fmla="*/ 460 h 569"/>
                <a:gd name="T82" fmla="*/ 743 w 970"/>
                <a:gd name="T83" fmla="*/ 439 h 569"/>
                <a:gd name="T84" fmla="*/ 776 w 970"/>
                <a:gd name="T85" fmla="*/ 452 h 569"/>
                <a:gd name="T86" fmla="*/ 870 w 970"/>
                <a:gd name="T87" fmla="*/ 443 h 569"/>
                <a:gd name="T88" fmla="*/ 898 w 970"/>
                <a:gd name="T89" fmla="*/ 428 h 569"/>
                <a:gd name="T90" fmla="*/ 920 w 970"/>
                <a:gd name="T91" fmla="*/ 415 h 569"/>
                <a:gd name="T92" fmla="*/ 958 w 970"/>
                <a:gd name="T93" fmla="*/ 362 h 569"/>
                <a:gd name="T94" fmla="*/ 970 w 970"/>
                <a:gd name="T95" fmla="*/ 330 h 569"/>
                <a:gd name="T96" fmla="*/ 968 w 970"/>
                <a:gd name="T97" fmla="*/ 260 h 569"/>
                <a:gd name="T98" fmla="*/ 955 w 970"/>
                <a:gd name="T99" fmla="*/ 230 h 569"/>
                <a:gd name="T100" fmla="*/ 933 w 970"/>
                <a:gd name="T101" fmla="*/ 192 h 569"/>
                <a:gd name="T102" fmla="*/ 910 w 970"/>
                <a:gd name="T103" fmla="*/ 171 h 569"/>
                <a:gd name="T104" fmla="*/ 885 w 970"/>
                <a:gd name="T105" fmla="*/ 156 h 569"/>
                <a:gd name="T106" fmla="*/ 868 w 970"/>
                <a:gd name="T107" fmla="*/ 105 h 569"/>
                <a:gd name="T108" fmla="*/ 846 w 970"/>
                <a:gd name="T109" fmla="*/ 64 h 569"/>
                <a:gd name="T110" fmla="*/ 818 w 970"/>
                <a:gd name="T111" fmla="*/ 45 h 569"/>
                <a:gd name="T112" fmla="*/ 786 w 970"/>
                <a:gd name="T113" fmla="*/ 32 h 569"/>
                <a:gd name="T114" fmla="*/ 733 w 970"/>
                <a:gd name="T115" fmla="*/ 45 h 569"/>
                <a:gd name="T116" fmla="*/ 708 w 970"/>
                <a:gd name="T117" fmla="*/ 56 h 5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0"/>
                <a:gd name="T178" fmla="*/ 0 h 569"/>
                <a:gd name="T179" fmla="*/ 970 w 970"/>
                <a:gd name="T180" fmla="*/ 569 h 5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0" h="569">
                  <a:moveTo>
                    <a:pt x="708" y="52"/>
                  </a:moveTo>
                  <a:lnTo>
                    <a:pt x="703" y="52"/>
                  </a:lnTo>
                  <a:lnTo>
                    <a:pt x="701" y="47"/>
                  </a:lnTo>
                  <a:lnTo>
                    <a:pt x="698" y="47"/>
                  </a:lnTo>
                  <a:lnTo>
                    <a:pt x="696" y="45"/>
                  </a:lnTo>
                  <a:lnTo>
                    <a:pt x="693" y="45"/>
                  </a:lnTo>
                  <a:lnTo>
                    <a:pt x="691" y="43"/>
                  </a:lnTo>
                  <a:lnTo>
                    <a:pt x="686" y="39"/>
                  </a:lnTo>
                  <a:lnTo>
                    <a:pt x="681" y="39"/>
                  </a:lnTo>
                  <a:lnTo>
                    <a:pt x="678" y="35"/>
                  </a:lnTo>
                  <a:lnTo>
                    <a:pt x="676" y="32"/>
                  </a:lnTo>
                  <a:lnTo>
                    <a:pt x="673" y="32"/>
                  </a:lnTo>
                  <a:lnTo>
                    <a:pt x="671" y="30"/>
                  </a:lnTo>
                  <a:lnTo>
                    <a:pt x="666" y="30"/>
                  </a:lnTo>
                  <a:lnTo>
                    <a:pt x="664" y="28"/>
                  </a:lnTo>
                  <a:lnTo>
                    <a:pt x="661" y="28"/>
                  </a:lnTo>
                  <a:lnTo>
                    <a:pt x="656" y="26"/>
                  </a:lnTo>
                  <a:lnTo>
                    <a:pt x="654" y="26"/>
                  </a:lnTo>
                  <a:lnTo>
                    <a:pt x="649" y="24"/>
                  </a:lnTo>
                  <a:lnTo>
                    <a:pt x="644" y="24"/>
                  </a:lnTo>
                  <a:lnTo>
                    <a:pt x="639" y="20"/>
                  </a:lnTo>
                  <a:lnTo>
                    <a:pt x="626" y="20"/>
                  </a:lnTo>
                  <a:lnTo>
                    <a:pt x="624" y="18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54" y="20"/>
                  </a:lnTo>
                  <a:lnTo>
                    <a:pt x="551" y="24"/>
                  </a:lnTo>
                  <a:lnTo>
                    <a:pt x="544" y="24"/>
                  </a:lnTo>
                  <a:lnTo>
                    <a:pt x="541" y="26"/>
                  </a:lnTo>
                  <a:lnTo>
                    <a:pt x="534" y="26"/>
                  </a:lnTo>
                  <a:lnTo>
                    <a:pt x="531" y="28"/>
                  </a:lnTo>
                  <a:lnTo>
                    <a:pt x="529" y="30"/>
                  </a:lnTo>
                  <a:lnTo>
                    <a:pt x="524" y="30"/>
                  </a:lnTo>
                  <a:lnTo>
                    <a:pt x="519" y="32"/>
                  </a:lnTo>
                  <a:lnTo>
                    <a:pt x="516" y="32"/>
                  </a:lnTo>
                  <a:lnTo>
                    <a:pt x="516" y="35"/>
                  </a:lnTo>
                  <a:lnTo>
                    <a:pt x="511" y="39"/>
                  </a:lnTo>
                  <a:lnTo>
                    <a:pt x="509" y="39"/>
                  </a:lnTo>
                  <a:lnTo>
                    <a:pt x="506" y="39"/>
                  </a:lnTo>
                  <a:lnTo>
                    <a:pt x="501" y="43"/>
                  </a:lnTo>
                  <a:lnTo>
                    <a:pt x="501" y="45"/>
                  </a:lnTo>
                  <a:lnTo>
                    <a:pt x="496" y="45"/>
                  </a:lnTo>
                  <a:lnTo>
                    <a:pt x="494" y="47"/>
                  </a:lnTo>
                  <a:lnTo>
                    <a:pt x="491" y="49"/>
                  </a:lnTo>
                  <a:lnTo>
                    <a:pt x="489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1" y="56"/>
                  </a:lnTo>
                  <a:lnTo>
                    <a:pt x="479" y="56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2" y="64"/>
                  </a:lnTo>
                  <a:lnTo>
                    <a:pt x="472" y="66"/>
                  </a:lnTo>
                  <a:lnTo>
                    <a:pt x="469" y="64"/>
                  </a:lnTo>
                  <a:lnTo>
                    <a:pt x="467" y="64"/>
                  </a:lnTo>
                  <a:lnTo>
                    <a:pt x="467" y="62"/>
                  </a:lnTo>
                  <a:lnTo>
                    <a:pt x="464" y="56"/>
                  </a:lnTo>
                  <a:lnTo>
                    <a:pt x="462" y="54"/>
                  </a:lnTo>
                  <a:lnTo>
                    <a:pt x="459" y="54"/>
                  </a:lnTo>
                  <a:lnTo>
                    <a:pt x="459" y="52"/>
                  </a:lnTo>
                  <a:lnTo>
                    <a:pt x="459" y="49"/>
                  </a:lnTo>
                  <a:lnTo>
                    <a:pt x="459" y="47"/>
                  </a:lnTo>
                  <a:lnTo>
                    <a:pt x="454" y="47"/>
                  </a:lnTo>
                  <a:lnTo>
                    <a:pt x="454" y="45"/>
                  </a:lnTo>
                  <a:lnTo>
                    <a:pt x="452" y="45"/>
                  </a:lnTo>
                  <a:lnTo>
                    <a:pt x="449" y="39"/>
                  </a:lnTo>
                  <a:lnTo>
                    <a:pt x="447" y="39"/>
                  </a:lnTo>
                  <a:lnTo>
                    <a:pt x="444" y="39"/>
                  </a:lnTo>
                  <a:lnTo>
                    <a:pt x="444" y="32"/>
                  </a:lnTo>
                  <a:lnTo>
                    <a:pt x="442" y="32"/>
                  </a:lnTo>
                  <a:lnTo>
                    <a:pt x="439" y="30"/>
                  </a:lnTo>
                  <a:lnTo>
                    <a:pt x="437" y="30"/>
                  </a:lnTo>
                  <a:lnTo>
                    <a:pt x="434" y="28"/>
                  </a:lnTo>
                  <a:lnTo>
                    <a:pt x="434" y="26"/>
                  </a:lnTo>
                  <a:lnTo>
                    <a:pt x="432" y="26"/>
                  </a:lnTo>
                  <a:lnTo>
                    <a:pt x="429" y="24"/>
                  </a:lnTo>
                  <a:lnTo>
                    <a:pt x="427" y="24"/>
                  </a:lnTo>
                  <a:lnTo>
                    <a:pt x="424" y="20"/>
                  </a:lnTo>
                  <a:lnTo>
                    <a:pt x="422" y="20"/>
                  </a:lnTo>
                  <a:lnTo>
                    <a:pt x="422" y="18"/>
                  </a:lnTo>
                  <a:lnTo>
                    <a:pt x="417" y="18"/>
                  </a:lnTo>
                  <a:lnTo>
                    <a:pt x="414" y="13"/>
                  </a:lnTo>
                  <a:lnTo>
                    <a:pt x="412" y="13"/>
                  </a:lnTo>
                  <a:lnTo>
                    <a:pt x="409" y="11"/>
                  </a:lnTo>
                  <a:lnTo>
                    <a:pt x="407" y="11"/>
                  </a:lnTo>
                  <a:lnTo>
                    <a:pt x="404" y="9"/>
                  </a:lnTo>
                  <a:lnTo>
                    <a:pt x="399" y="9"/>
                  </a:lnTo>
                  <a:lnTo>
                    <a:pt x="397" y="7"/>
                  </a:lnTo>
                  <a:lnTo>
                    <a:pt x="389" y="7"/>
                  </a:lnTo>
                  <a:lnTo>
                    <a:pt x="387" y="5"/>
                  </a:lnTo>
                  <a:lnTo>
                    <a:pt x="384" y="5"/>
                  </a:lnTo>
                  <a:lnTo>
                    <a:pt x="382" y="0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32" y="0"/>
                  </a:lnTo>
                  <a:lnTo>
                    <a:pt x="319" y="0"/>
                  </a:lnTo>
                  <a:lnTo>
                    <a:pt x="317" y="5"/>
                  </a:lnTo>
                  <a:lnTo>
                    <a:pt x="312" y="5"/>
                  </a:lnTo>
                  <a:lnTo>
                    <a:pt x="309" y="7"/>
                  </a:lnTo>
                  <a:lnTo>
                    <a:pt x="302" y="7"/>
                  </a:lnTo>
                  <a:lnTo>
                    <a:pt x="299" y="9"/>
                  </a:lnTo>
                  <a:lnTo>
                    <a:pt x="294" y="9"/>
                  </a:lnTo>
                  <a:lnTo>
                    <a:pt x="292" y="11"/>
                  </a:lnTo>
                  <a:lnTo>
                    <a:pt x="290" y="13"/>
                  </a:lnTo>
                  <a:lnTo>
                    <a:pt x="285" y="13"/>
                  </a:lnTo>
                  <a:lnTo>
                    <a:pt x="282" y="18"/>
                  </a:lnTo>
                  <a:lnTo>
                    <a:pt x="280" y="18"/>
                  </a:lnTo>
                  <a:lnTo>
                    <a:pt x="277" y="20"/>
                  </a:lnTo>
                  <a:lnTo>
                    <a:pt x="275" y="20"/>
                  </a:lnTo>
                  <a:lnTo>
                    <a:pt x="272" y="24"/>
                  </a:lnTo>
                  <a:lnTo>
                    <a:pt x="270" y="24"/>
                  </a:lnTo>
                  <a:lnTo>
                    <a:pt x="267" y="26"/>
                  </a:lnTo>
                  <a:lnTo>
                    <a:pt x="265" y="26"/>
                  </a:lnTo>
                  <a:lnTo>
                    <a:pt x="265" y="28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57" y="32"/>
                  </a:lnTo>
                  <a:lnTo>
                    <a:pt x="255" y="35"/>
                  </a:lnTo>
                  <a:lnTo>
                    <a:pt x="252" y="39"/>
                  </a:lnTo>
                  <a:lnTo>
                    <a:pt x="250" y="39"/>
                  </a:lnTo>
                  <a:lnTo>
                    <a:pt x="247" y="43"/>
                  </a:lnTo>
                  <a:lnTo>
                    <a:pt x="245" y="45"/>
                  </a:lnTo>
                  <a:lnTo>
                    <a:pt x="245" y="47"/>
                  </a:lnTo>
                  <a:lnTo>
                    <a:pt x="240" y="52"/>
                  </a:lnTo>
                  <a:lnTo>
                    <a:pt x="240" y="54"/>
                  </a:lnTo>
                  <a:lnTo>
                    <a:pt x="237" y="54"/>
                  </a:lnTo>
                  <a:lnTo>
                    <a:pt x="232" y="62"/>
                  </a:lnTo>
                  <a:lnTo>
                    <a:pt x="232" y="64"/>
                  </a:lnTo>
                  <a:lnTo>
                    <a:pt x="230" y="69"/>
                  </a:lnTo>
                  <a:lnTo>
                    <a:pt x="227" y="69"/>
                  </a:lnTo>
                  <a:lnTo>
                    <a:pt x="227" y="71"/>
                  </a:lnTo>
                  <a:lnTo>
                    <a:pt x="227" y="75"/>
                  </a:lnTo>
                  <a:lnTo>
                    <a:pt x="217" y="75"/>
                  </a:lnTo>
                  <a:lnTo>
                    <a:pt x="215" y="71"/>
                  </a:lnTo>
                  <a:lnTo>
                    <a:pt x="180" y="71"/>
                  </a:lnTo>
                  <a:lnTo>
                    <a:pt x="177" y="75"/>
                  </a:lnTo>
                  <a:lnTo>
                    <a:pt x="170" y="75"/>
                  </a:lnTo>
                  <a:lnTo>
                    <a:pt x="165" y="75"/>
                  </a:lnTo>
                  <a:lnTo>
                    <a:pt x="152" y="75"/>
                  </a:lnTo>
                  <a:lnTo>
                    <a:pt x="150" y="77"/>
                  </a:lnTo>
                  <a:lnTo>
                    <a:pt x="142" y="77"/>
                  </a:lnTo>
                  <a:lnTo>
                    <a:pt x="140" y="83"/>
                  </a:lnTo>
                  <a:lnTo>
                    <a:pt x="132" y="83"/>
                  </a:lnTo>
                  <a:lnTo>
                    <a:pt x="130" y="86"/>
                  </a:lnTo>
                  <a:lnTo>
                    <a:pt x="127" y="86"/>
                  </a:lnTo>
                  <a:lnTo>
                    <a:pt x="122" y="88"/>
                  </a:lnTo>
                  <a:lnTo>
                    <a:pt x="120" y="88"/>
                  </a:lnTo>
                  <a:lnTo>
                    <a:pt x="117" y="90"/>
                  </a:lnTo>
                  <a:lnTo>
                    <a:pt x="112" y="90"/>
                  </a:lnTo>
                  <a:lnTo>
                    <a:pt x="110" y="92"/>
                  </a:lnTo>
                  <a:lnTo>
                    <a:pt x="107" y="92"/>
                  </a:lnTo>
                  <a:lnTo>
                    <a:pt x="105" y="94"/>
                  </a:lnTo>
                  <a:lnTo>
                    <a:pt x="102" y="94"/>
                  </a:lnTo>
                  <a:lnTo>
                    <a:pt x="100" y="98"/>
                  </a:lnTo>
                  <a:lnTo>
                    <a:pt x="98" y="98"/>
                  </a:lnTo>
                  <a:lnTo>
                    <a:pt x="93" y="103"/>
                  </a:lnTo>
                  <a:lnTo>
                    <a:pt x="93" y="105"/>
                  </a:lnTo>
                  <a:lnTo>
                    <a:pt x="88" y="105"/>
                  </a:lnTo>
                  <a:lnTo>
                    <a:pt x="85" y="109"/>
                  </a:lnTo>
                  <a:lnTo>
                    <a:pt x="83" y="109"/>
                  </a:lnTo>
                  <a:lnTo>
                    <a:pt x="80" y="111"/>
                  </a:lnTo>
                  <a:lnTo>
                    <a:pt x="75" y="113"/>
                  </a:lnTo>
                  <a:lnTo>
                    <a:pt x="75" y="115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65" y="122"/>
                  </a:lnTo>
                  <a:lnTo>
                    <a:pt x="63" y="124"/>
                  </a:lnTo>
                  <a:lnTo>
                    <a:pt x="60" y="128"/>
                  </a:lnTo>
                  <a:lnTo>
                    <a:pt x="58" y="130"/>
                  </a:lnTo>
                  <a:lnTo>
                    <a:pt x="55" y="132"/>
                  </a:lnTo>
                  <a:lnTo>
                    <a:pt x="55" y="135"/>
                  </a:lnTo>
                  <a:lnTo>
                    <a:pt x="53" y="137"/>
                  </a:lnTo>
                  <a:lnTo>
                    <a:pt x="48" y="141"/>
                  </a:lnTo>
                  <a:lnTo>
                    <a:pt x="45" y="147"/>
                  </a:lnTo>
                  <a:lnTo>
                    <a:pt x="43" y="147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5" y="160"/>
                  </a:lnTo>
                  <a:lnTo>
                    <a:pt x="33" y="160"/>
                  </a:lnTo>
                  <a:lnTo>
                    <a:pt x="28" y="173"/>
                  </a:lnTo>
                  <a:lnTo>
                    <a:pt x="23" y="175"/>
                  </a:lnTo>
                  <a:lnTo>
                    <a:pt x="23" y="179"/>
                  </a:lnTo>
                  <a:lnTo>
                    <a:pt x="20" y="181"/>
                  </a:lnTo>
                  <a:lnTo>
                    <a:pt x="20" y="188"/>
                  </a:lnTo>
                  <a:lnTo>
                    <a:pt x="15" y="192"/>
                  </a:lnTo>
                  <a:lnTo>
                    <a:pt x="15" y="194"/>
                  </a:lnTo>
                  <a:lnTo>
                    <a:pt x="13" y="198"/>
                  </a:lnTo>
                  <a:lnTo>
                    <a:pt x="13" y="203"/>
                  </a:lnTo>
                  <a:lnTo>
                    <a:pt x="10" y="207"/>
                  </a:lnTo>
                  <a:lnTo>
                    <a:pt x="10" y="213"/>
                  </a:lnTo>
                  <a:lnTo>
                    <a:pt x="8" y="217"/>
                  </a:lnTo>
                  <a:lnTo>
                    <a:pt x="8" y="220"/>
                  </a:lnTo>
                  <a:lnTo>
                    <a:pt x="5" y="226"/>
                  </a:lnTo>
                  <a:lnTo>
                    <a:pt x="5" y="230"/>
                  </a:lnTo>
                  <a:lnTo>
                    <a:pt x="5" y="235"/>
                  </a:lnTo>
                  <a:lnTo>
                    <a:pt x="5" y="239"/>
                  </a:lnTo>
                  <a:lnTo>
                    <a:pt x="3" y="243"/>
                  </a:lnTo>
                  <a:lnTo>
                    <a:pt x="3" y="256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3" y="283"/>
                  </a:lnTo>
                  <a:lnTo>
                    <a:pt x="3" y="298"/>
                  </a:lnTo>
                  <a:lnTo>
                    <a:pt x="5" y="300"/>
                  </a:lnTo>
                  <a:lnTo>
                    <a:pt x="5" y="305"/>
                  </a:lnTo>
                  <a:lnTo>
                    <a:pt x="5" y="313"/>
                  </a:lnTo>
                  <a:lnTo>
                    <a:pt x="5" y="315"/>
                  </a:lnTo>
                  <a:lnTo>
                    <a:pt x="8" y="320"/>
                  </a:lnTo>
                  <a:lnTo>
                    <a:pt x="8" y="322"/>
                  </a:lnTo>
                  <a:lnTo>
                    <a:pt x="10" y="328"/>
                  </a:lnTo>
                  <a:lnTo>
                    <a:pt x="10" y="330"/>
                  </a:lnTo>
                  <a:lnTo>
                    <a:pt x="13" y="337"/>
                  </a:lnTo>
                  <a:lnTo>
                    <a:pt x="15" y="343"/>
                  </a:lnTo>
                  <a:lnTo>
                    <a:pt x="15" y="347"/>
                  </a:lnTo>
                  <a:lnTo>
                    <a:pt x="20" y="354"/>
                  </a:lnTo>
                  <a:lnTo>
                    <a:pt x="20" y="358"/>
                  </a:lnTo>
                  <a:lnTo>
                    <a:pt x="28" y="371"/>
                  </a:lnTo>
                  <a:lnTo>
                    <a:pt x="38" y="388"/>
                  </a:lnTo>
                  <a:lnTo>
                    <a:pt x="40" y="388"/>
                  </a:lnTo>
                  <a:lnTo>
                    <a:pt x="43" y="392"/>
                  </a:lnTo>
                  <a:lnTo>
                    <a:pt x="45" y="394"/>
                  </a:lnTo>
                  <a:lnTo>
                    <a:pt x="48" y="398"/>
                  </a:lnTo>
                  <a:lnTo>
                    <a:pt x="48" y="400"/>
                  </a:lnTo>
                  <a:lnTo>
                    <a:pt x="53" y="403"/>
                  </a:lnTo>
                  <a:lnTo>
                    <a:pt x="55" y="405"/>
                  </a:lnTo>
                  <a:lnTo>
                    <a:pt x="55" y="407"/>
                  </a:lnTo>
                  <a:lnTo>
                    <a:pt x="58" y="411"/>
                  </a:lnTo>
                  <a:lnTo>
                    <a:pt x="60" y="413"/>
                  </a:lnTo>
                  <a:lnTo>
                    <a:pt x="63" y="415"/>
                  </a:lnTo>
                  <a:lnTo>
                    <a:pt x="65" y="417"/>
                  </a:lnTo>
                  <a:lnTo>
                    <a:pt x="70" y="420"/>
                  </a:lnTo>
                  <a:lnTo>
                    <a:pt x="70" y="422"/>
                  </a:lnTo>
                  <a:lnTo>
                    <a:pt x="75" y="424"/>
                  </a:lnTo>
                  <a:lnTo>
                    <a:pt x="75" y="426"/>
                  </a:lnTo>
                  <a:lnTo>
                    <a:pt x="80" y="428"/>
                  </a:lnTo>
                  <a:lnTo>
                    <a:pt x="83" y="428"/>
                  </a:lnTo>
                  <a:lnTo>
                    <a:pt x="85" y="432"/>
                  </a:lnTo>
                  <a:lnTo>
                    <a:pt x="88" y="437"/>
                  </a:lnTo>
                  <a:lnTo>
                    <a:pt x="93" y="437"/>
                  </a:lnTo>
                  <a:lnTo>
                    <a:pt x="93" y="439"/>
                  </a:lnTo>
                  <a:lnTo>
                    <a:pt x="98" y="439"/>
                  </a:lnTo>
                  <a:lnTo>
                    <a:pt x="100" y="443"/>
                  </a:lnTo>
                  <a:lnTo>
                    <a:pt x="102" y="443"/>
                  </a:lnTo>
                  <a:lnTo>
                    <a:pt x="105" y="445"/>
                  </a:lnTo>
                  <a:lnTo>
                    <a:pt x="107" y="445"/>
                  </a:lnTo>
                  <a:lnTo>
                    <a:pt x="110" y="447"/>
                  </a:lnTo>
                  <a:lnTo>
                    <a:pt x="112" y="452"/>
                  </a:lnTo>
                  <a:lnTo>
                    <a:pt x="117" y="452"/>
                  </a:lnTo>
                  <a:lnTo>
                    <a:pt x="120" y="454"/>
                  </a:lnTo>
                  <a:lnTo>
                    <a:pt x="127" y="454"/>
                  </a:lnTo>
                  <a:lnTo>
                    <a:pt x="130" y="458"/>
                  </a:lnTo>
                  <a:lnTo>
                    <a:pt x="132" y="458"/>
                  </a:lnTo>
                  <a:lnTo>
                    <a:pt x="137" y="460"/>
                  </a:lnTo>
                  <a:lnTo>
                    <a:pt x="142" y="460"/>
                  </a:lnTo>
                  <a:lnTo>
                    <a:pt x="145" y="462"/>
                  </a:lnTo>
                  <a:lnTo>
                    <a:pt x="157" y="462"/>
                  </a:lnTo>
                  <a:lnTo>
                    <a:pt x="160" y="464"/>
                  </a:lnTo>
                  <a:lnTo>
                    <a:pt x="165" y="464"/>
                  </a:lnTo>
                  <a:lnTo>
                    <a:pt x="170" y="469"/>
                  </a:lnTo>
                  <a:lnTo>
                    <a:pt x="220" y="469"/>
                  </a:lnTo>
                  <a:lnTo>
                    <a:pt x="222" y="464"/>
                  </a:lnTo>
                  <a:lnTo>
                    <a:pt x="222" y="469"/>
                  </a:lnTo>
                  <a:lnTo>
                    <a:pt x="222" y="471"/>
                  </a:lnTo>
                  <a:lnTo>
                    <a:pt x="225" y="471"/>
                  </a:lnTo>
                  <a:lnTo>
                    <a:pt x="225" y="473"/>
                  </a:lnTo>
                  <a:lnTo>
                    <a:pt x="227" y="477"/>
                  </a:lnTo>
                  <a:lnTo>
                    <a:pt x="230" y="483"/>
                  </a:lnTo>
                  <a:lnTo>
                    <a:pt x="232" y="483"/>
                  </a:lnTo>
                  <a:lnTo>
                    <a:pt x="237" y="494"/>
                  </a:lnTo>
                  <a:lnTo>
                    <a:pt x="240" y="494"/>
                  </a:lnTo>
                  <a:lnTo>
                    <a:pt x="240" y="500"/>
                  </a:lnTo>
                  <a:lnTo>
                    <a:pt x="245" y="503"/>
                  </a:lnTo>
                  <a:lnTo>
                    <a:pt x="245" y="505"/>
                  </a:lnTo>
                  <a:lnTo>
                    <a:pt x="250" y="509"/>
                  </a:lnTo>
                  <a:lnTo>
                    <a:pt x="252" y="511"/>
                  </a:lnTo>
                  <a:lnTo>
                    <a:pt x="255" y="520"/>
                  </a:lnTo>
                  <a:lnTo>
                    <a:pt x="260" y="520"/>
                  </a:lnTo>
                  <a:lnTo>
                    <a:pt x="260" y="522"/>
                  </a:lnTo>
                  <a:lnTo>
                    <a:pt x="262" y="524"/>
                  </a:lnTo>
                  <a:lnTo>
                    <a:pt x="265" y="526"/>
                  </a:lnTo>
                  <a:lnTo>
                    <a:pt x="267" y="528"/>
                  </a:lnTo>
                  <a:lnTo>
                    <a:pt x="270" y="528"/>
                  </a:lnTo>
                  <a:lnTo>
                    <a:pt x="272" y="530"/>
                  </a:lnTo>
                  <a:lnTo>
                    <a:pt x="275" y="530"/>
                  </a:lnTo>
                  <a:lnTo>
                    <a:pt x="277" y="537"/>
                  </a:lnTo>
                  <a:lnTo>
                    <a:pt x="280" y="537"/>
                  </a:lnTo>
                  <a:lnTo>
                    <a:pt x="282" y="539"/>
                  </a:lnTo>
                  <a:lnTo>
                    <a:pt x="285" y="541"/>
                  </a:lnTo>
                  <a:lnTo>
                    <a:pt x="287" y="543"/>
                  </a:lnTo>
                  <a:lnTo>
                    <a:pt x="290" y="543"/>
                  </a:lnTo>
                  <a:lnTo>
                    <a:pt x="292" y="545"/>
                  </a:lnTo>
                  <a:lnTo>
                    <a:pt x="294" y="547"/>
                  </a:lnTo>
                  <a:lnTo>
                    <a:pt x="297" y="549"/>
                  </a:lnTo>
                  <a:lnTo>
                    <a:pt x="302" y="549"/>
                  </a:lnTo>
                  <a:lnTo>
                    <a:pt x="304" y="554"/>
                  </a:lnTo>
                  <a:lnTo>
                    <a:pt x="309" y="554"/>
                  </a:lnTo>
                  <a:lnTo>
                    <a:pt x="312" y="556"/>
                  </a:lnTo>
                  <a:lnTo>
                    <a:pt x="314" y="556"/>
                  </a:lnTo>
                  <a:lnTo>
                    <a:pt x="319" y="556"/>
                  </a:lnTo>
                  <a:lnTo>
                    <a:pt x="324" y="560"/>
                  </a:lnTo>
                  <a:lnTo>
                    <a:pt x="327" y="562"/>
                  </a:lnTo>
                  <a:lnTo>
                    <a:pt x="332" y="562"/>
                  </a:lnTo>
                  <a:lnTo>
                    <a:pt x="334" y="566"/>
                  </a:lnTo>
                  <a:lnTo>
                    <a:pt x="339" y="566"/>
                  </a:lnTo>
                  <a:lnTo>
                    <a:pt x="354" y="566"/>
                  </a:lnTo>
                  <a:lnTo>
                    <a:pt x="354" y="569"/>
                  </a:lnTo>
                  <a:lnTo>
                    <a:pt x="409" y="569"/>
                  </a:lnTo>
                  <a:lnTo>
                    <a:pt x="412" y="566"/>
                  </a:lnTo>
                  <a:lnTo>
                    <a:pt x="424" y="566"/>
                  </a:lnTo>
                  <a:lnTo>
                    <a:pt x="427" y="566"/>
                  </a:lnTo>
                  <a:lnTo>
                    <a:pt x="429" y="566"/>
                  </a:lnTo>
                  <a:lnTo>
                    <a:pt x="434" y="562"/>
                  </a:lnTo>
                  <a:lnTo>
                    <a:pt x="439" y="562"/>
                  </a:lnTo>
                  <a:lnTo>
                    <a:pt x="442" y="560"/>
                  </a:lnTo>
                  <a:lnTo>
                    <a:pt x="444" y="560"/>
                  </a:lnTo>
                  <a:lnTo>
                    <a:pt x="449" y="556"/>
                  </a:lnTo>
                  <a:lnTo>
                    <a:pt x="452" y="556"/>
                  </a:lnTo>
                  <a:lnTo>
                    <a:pt x="454" y="556"/>
                  </a:lnTo>
                  <a:lnTo>
                    <a:pt x="459" y="554"/>
                  </a:lnTo>
                  <a:lnTo>
                    <a:pt x="462" y="554"/>
                  </a:lnTo>
                  <a:lnTo>
                    <a:pt x="464" y="549"/>
                  </a:lnTo>
                  <a:lnTo>
                    <a:pt x="469" y="549"/>
                  </a:lnTo>
                  <a:lnTo>
                    <a:pt x="472" y="547"/>
                  </a:lnTo>
                  <a:lnTo>
                    <a:pt x="472" y="545"/>
                  </a:lnTo>
                  <a:lnTo>
                    <a:pt x="474" y="545"/>
                  </a:lnTo>
                  <a:lnTo>
                    <a:pt x="479" y="543"/>
                  </a:lnTo>
                  <a:lnTo>
                    <a:pt x="481" y="543"/>
                  </a:lnTo>
                  <a:lnTo>
                    <a:pt x="486" y="537"/>
                  </a:lnTo>
                  <a:lnTo>
                    <a:pt x="491" y="534"/>
                  </a:lnTo>
                  <a:lnTo>
                    <a:pt x="491" y="530"/>
                  </a:lnTo>
                  <a:lnTo>
                    <a:pt x="496" y="528"/>
                  </a:lnTo>
                  <a:lnTo>
                    <a:pt x="501" y="526"/>
                  </a:lnTo>
                  <a:lnTo>
                    <a:pt x="501" y="524"/>
                  </a:lnTo>
                  <a:lnTo>
                    <a:pt x="506" y="522"/>
                  </a:lnTo>
                  <a:lnTo>
                    <a:pt x="506" y="520"/>
                  </a:lnTo>
                  <a:lnTo>
                    <a:pt x="509" y="520"/>
                  </a:lnTo>
                  <a:lnTo>
                    <a:pt x="511" y="515"/>
                  </a:lnTo>
                  <a:lnTo>
                    <a:pt x="516" y="511"/>
                  </a:lnTo>
                  <a:lnTo>
                    <a:pt x="516" y="509"/>
                  </a:lnTo>
                  <a:lnTo>
                    <a:pt x="519" y="505"/>
                  </a:lnTo>
                  <a:lnTo>
                    <a:pt x="521" y="505"/>
                  </a:lnTo>
                  <a:lnTo>
                    <a:pt x="524" y="500"/>
                  </a:lnTo>
                  <a:lnTo>
                    <a:pt x="526" y="498"/>
                  </a:lnTo>
                  <a:lnTo>
                    <a:pt x="529" y="494"/>
                  </a:lnTo>
                  <a:lnTo>
                    <a:pt x="529" y="490"/>
                  </a:lnTo>
                  <a:lnTo>
                    <a:pt x="531" y="490"/>
                  </a:lnTo>
                  <a:lnTo>
                    <a:pt x="534" y="494"/>
                  </a:lnTo>
                  <a:lnTo>
                    <a:pt x="539" y="494"/>
                  </a:lnTo>
                  <a:lnTo>
                    <a:pt x="539" y="496"/>
                  </a:lnTo>
                  <a:lnTo>
                    <a:pt x="541" y="498"/>
                  </a:lnTo>
                  <a:lnTo>
                    <a:pt x="544" y="500"/>
                  </a:lnTo>
                  <a:lnTo>
                    <a:pt x="546" y="503"/>
                  </a:lnTo>
                  <a:lnTo>
                    <a:pt x="549" y="503"/>
                  </a:lnTo>
                  <a:lnTo>
                    <a:pt x="551" y="505"/>
                  </a:lnTo>
                  <a:lnTo>
                    <a:pt x="554" y="505"/>
                  </a:lnTo>
                  <a:lnTo>
                    <a:pt x="554" y="509"/>
                  </a:lnTo>
                  <a:lnTo>
                    <a:pt x="561" y="509"/>
                  </a:lnTo>
                  <a:lnTo>
                    <a:pt x="566" y="511"/>
                  </a:lnTo>
                  <a:lnTo>
                    <a:pt x="571" y="511"/>
                  </a:lnTo>
                  <a:lnTo>
                    <a:pt x="571" y="515"/>
                  </a:lnTo>
                  <a:lnTo>
                    <a:pt x="581" y="515"/>
                  </a:lnTo>
                  <a:lnTo>
                    <a:pt x="581" y="520"/>
                  </a:lnTo>
                  <a:lnTo>
                    <a:pt x="599" y="520"/>
                  </a:lnTo>
                  <a:lnTo>
                    <a:pt x="601" y="522"/>
                  </a:lnTo>
                  <a:lnTo>
                    <a:pt x="624" y="522"/>
                  </a:lnTo>
                  <a:lnTo>
                    <a:pt x="626" y="520"/>
                  </a:lnTo>
                  <a:lnTo>
                    <a:pt x="644" y="520"/>
                  </a:lnTo>
                  <a:lnTo>
                    <a:pt x="646" y="515"/>
                  </a:lnTo>
                  <a:lnTo>
                    <a:pt x="654" y="515"/>
                  </a:lnTo>
                  <a:lnTo>
                    <a:pt x="656" y="511"/>
                  </a:lnTo>
                  <a:lnTo>
                    <a:pt x="661" y="511"/>
                  </a:lnTo>
                  <a:lnTo>
                    <a:pt x="664" y="509"/>
                  </a:lnTo>
                  <a:lnTo>
                    <a:pt x="666" y="509"/>
                  </a:lnTo>
                  <a:lnTo>
                    <a:pt x="671" y="509"/>
                  </a:lnTo>
                  <a:lnTo>
                    <a:pt x="671" y="505"/>
                  </a:lnTo>
                  <a:lnTo>
                    <a:pt x="676" y="505"/>
                  </a:lnTo>
                  <a:lnTo>
                    <a:pt x="676" y="503"/>
                  </a:lnTo>
                  <a:lnTo>
                    <a:pt x="678" y="503"/>
                  </a:lnTo>
                  <a:lnTo>
                    <a:pt x="681" y="500"/>
                  </a:lnTo>
                  <a:lnTo>
                    <a:pt x="683" y="500"/>
                  </a:lnTo>
                  <a:lnTo>
                    <a:pt x="686" y="498"/>
                  </a:lnTo>
                  <a:lnTo>
                    <a:pt x="688" y="494"/>
                  </a:lnTo>
                  <a:lnTo>
                    <a:pt x="691" y="494"/>
                  </a:lnTo>
                  <a:lnTo>
                    <a:pt x="693" y="490"/>
                  </a:lnTo>
                  <a:lnTo>
                    <a:pt x="696" y="490"/>
                  </a:lnTo>
                  <a:lnTo>
                    <a:pt x="698" y="490"/>
                  </a:lnTo>
                  <a:lnTo>
                    <a:pt x="701" y="486"/>
                  </a:lnTo>
                  <a:lnTo>
                    <a:pt x="703" y="483"/>
                  </a:lnTo>
                  <a:lnTo>
                    <a:pt x="703" y="481"/>
                  </a:lnTo>
                  <a:lnTo>
                    <a:pt x="708" y="479"/>
                  </a:lnTo>
                  <a:lnTo>
                    <a:pt x="708" y="473"/>
                  </a:lnTo>
                  <a:lnTo>
                    <a:pt x="711" y="471"/>
                  </a:lnTo>
                  <a:lnTo>
                    <a:pt x="713" y="471"/>
                  </a:lnTo>
                  <a:lnTo>
                    <a:pt x="718" y="462"/>
                  </a:lnTo>
                  <a:lnTo>
                    <a:pt x="718" y="460"/>
                  </a:lnTo>
                  <a:lnTo>
                    <a:pt x="721" y="460"/>
                  </a:lnTo>
                  <a:lnTo>
                    <a:pt x="723" y="458"/>
                  </a:lnTo>
                  <a:lnTo>
                    <a:pt x="723" y="454"/>
                  </a:lnTo>
                  <a:lnTo>
                    <a:pt x="731" y="443"/>
                  </a:lnTo>
                  <a:lnTo>
                    <a:pt x="731" y="439"/>
                  </a:lnTo>
                  <a:lnTo>
                    <a:pt x="733" y="437"/>
                  </a:lnTo>
                  <a:lnTo>
                    <a:pt x="733" y="432"/>
                  </a:lnTo>
                  <a:lnTo>
                    <a:pt x="736" y="432"/>
                  </a:lnTo>
                  <a:lnTo>
                    <a:pt x="738" y="437"/>
                  </a:lnTo>
                  <a:lnTo>
                    <a:pt x="743" y="437"/>
                  </a:lnTo>
                  <a:lnTo>
                    <a:pt x="743" y="439"/>
                  </a:lnTo>
                  <a:lnTo>
                    <a:pt x="748" y="439"/>
                  </a:lnTo>
                  <a:lnTo>
                    <a:pt x="751" y="443"/>
                  </a:lnTo>
                  <a:lnTo>
                    <a:pt x="756" y="443"/>
                  </a:lnTo>
                  <a:lnTo>
                    <a:pt x="758" y="443"/>
                  </a:lnTo>
                  <a:lnTo>
                    <a:pt x="761" y="445"/>
                  </a:lnTo>
                  <a:lnTo>
                    <a:pt x="766" y="445"/>
                  </a:lnTo>
                  <a:lnTo>
                    <a:pt x="771" y="447"/>
                  </a:lnTo>
                  <a:lnTo>
                    <a:pt x="773" y="447"/>
                  </a:lnTo>
                  <a:lnTo>
                    <a:pt x="776" y="452"/>
                  </a:lnTo>
                  <a:lnTo>
                    <a:pt x="786" y="452"/>
                  </a:lnTo>
                  <a:lnTo>
                    <a:pt x="791" y="454"/>
                  </a:lnTo>
                  <a:lnTo>
                    <a:pt x="841" y="454"/>
                  </a:lnTo>
                  <a:lnTo>
                    <a:pt x="843" y="452"/>
                  </a:lnTo>
                  <a:lnTo>
                    <a:pt x="853" y="452"/>
                  </a:lnTo>
                  <a:lnTo>
                    <a:pt x="855" y="447"/>
                  </a:lnTo>
                  <a:lnTo>
                    <a:pt x="858" y="447"/>
                  </a:lnTo>
                  <a:lnTo>
                    <a:pt x="860" y="445"/>
                  </a:lnTo>
                  <a:lnTo>
                    <a:pt x="865" y="445"/>
                  </a:lnTo>
                  <a:lnTo>
                    <a:pt x="870" y="443"/>
                  </a:lnTo>
                  <a:lnTo>
                    <a:pt x="875" y="443"/>
                  </a:lnTo>
                  <a:lnTo>
                    <a:pt x="880" y="443"/>
                  </a:lnTo>
                  <a:lnTo>
                    <a:pt x="883" y="439"/>
                  </a:lnTo>
                  <a:lnTo>
                    <a:pt x="885" y="439"/>
                  </a:lnTo>
                  <a:lnTo>
                    <a:pt x="888" y="437"/>
                  </a:lnTo>
                  <a:lnTo>
                    <a:pt x="893" y="432"/>
                  </a:lnTo>
                  <a:lnTo>
                    <a:pt x="895" y="432"/>
                  </a:lnTo>
                  <a:lnTo>
                    <a:pt x="898" y="428"/>
                  </a:lnTo>
                  <a:lnTo>
                    <a:pt x="903" y="428"/>
                  </a:lnTo>
                  <a:lnTo>
                    <a:pt x="903" y="426"/>
                  </a:lnTo>
                  <a:lnTo>
                    <a:pt x="905" y="426"/>
                  </a:lnTo>
                  <a:lnTo>
                    <a:pt x="908" y="422"/>
                  </a:lnTo>
                  <a:lnTo>
                    <a:pt x="910" y="422"/>
                  </a:lnTo>
                  <a:lnTo>
                    <a:pt x="913" y="420"/>
                  </a:lnTo>
                  <a:lnTo>
                    <a:pt x="915" y="420"/>
                  </a:lnTo>
                  <a:lnTo>
                    <a:pt x="918" y="417"/>
                  </a:lnTo>
                  <a:lnTo>
                    <a:pt x="918" y="415"/>
                  </a:lnTo>
                  <a:lnTo>
                    <a:pt x="920" y="415"/>
                  </a:lnTo>
                  <a:lnTo>
                    <a:pt x="923" y="411"/>
                  </a:lnTo>
                  <a:lnTo>
                    <a:pt x="925" y="407"/>
                  </a:lnTo>
                  <a:lnTo>
                    <a:pt x="928" y="407"/>
                  </a:lnTo>
                  <a:lnTo>
                    <a:pt x="928" y="405"/>
                  </a:lnTo>
                  <a:lnTo>
                    <a:pt x="933" y="403"/>
                  </a:lnTo>
                  <a:lnTo>
                    <a:pt x="933" y="398"/>
                  </a:lnTo>
                  <a:lnTo>
                    <a:pt x="935" y="398"/>
                  </a:lnTo>
                  <a:lnTo>
                    <a:pt x="940" y="392"/>
                  </a:lnTo>
                  <a:lnTo>
                    <a:pt x="958" y="362"/>
                  </a:lnTo>
                  <a:lnTo>
                    <a:pt x="960" y="358"/>
                  </a:lnTo>
                  <a:lnTo>
                    <a:pt x="963" y="356"/>
                  </a:lnTo>
                  <a:lnTo>
                    <a:pt x="963" y="354"/>
                  </a:lnTo>
                  <a:lnTo>
                    <a:pt x="963" y="349"/>
                  </a:lnTo>
                  <a:lnTo>
                    <a:pt x="963" y="347"/>
                  </a:lnTo>
                  <a:lnTo>
                    <a:pt x="965" y="341"/>
                  </a:lnTo>
                  <a:lnTo>
                    <a:pt x="965" y="339"/>
                  </a:lnTo>
                  <a:lnTo>
                    <a:pt x="968" y="337"/>
                  </a:lnTo>
                  <a:lnTo>
                    <a:pt x="968" y="334"/>
                  </a:lnTo>
                  <a:lnTo>
                    <a:pt x="970" y="330"/>
                  </a:lnTo>
                  <a:lnTo>
                    <a:pt x="970" y="322"/>
                  </a:lnTo>
                  <a:lnTo>
                    <a:pt x="970" y="320"/>
                  </a:lnTo>
                  <a:lnTo>
                    <a:pt x="970" y="317"/>
                  </a:lnTo>
                  <a:lnTo>
                    <a:pt x="970" y="315"/>
                  </a:lnTo>
                  <a:lnTo>
                    <a:pt x="970" y="277"/>
                  </a:lnTo>
                  <a:lnTo>
                    <a:pt x="970" y="273"/>
                  </a:lnTo>
                  <a:lnTo>
                    <a:pt x="970" y="271"/>
                  </a:lnTo>
                  <a:lnTo>
                    <a:pt x="970" y="260"/>
                  </a:lnTo>
                  <a:lnTo>
                    <a:pt x="968" y="260"/>
                  </a:lnTo>
                  <a:lnTo>
                    <a:pt x="968" y="258"/>
                  </a:lnTo>
                  <a:lnTo>
                    <a:pt x="965" y="254"/>
                  </a:lnTo>
                  <a:lnTo>
                    <a:pt x="965" y="252"/>
                  </a:lnTo>
                  <a:lnTo>
                    <a:pt x="963" y="245"/>
                  </a:lnTo>
                  <a:lnTo>
                    <a:pt x="963" y="239"/>
                  </a:lnTo>
                  <a:lnTo>
                    <a:pt x="960" y="237"/>
                  </a:lnTo>
                  <a:lnTo>
                    <a:pt x="958" y="232"/>
                  </a:lnTo>
                  <a:lnTo>
                    <a:pt x="955" y="230"/>
                  </a:lnTo>
                  <a:lnTo>
                    <a:pt x="950" y="217"/>
                  </a:lnTo>
                  <a:lnTo>
                    <a:pt x="948" y="217"/>
                  </a:lnTo>
                  <a:lnTo>
                    <a:pt x="945" y="213"/>
                  </a:lnTo>
                  <a:lnTo>
                    <a:pt x="945" y="207"/>
                  </a:lnTo>
                  <a:lnTo>
                    <a:pt x="940" y="200"/>
                  </a:lnTo>
                  <a:lnTo>
                    <a:pt x="938" y="200"/>
                  </a:lnTo>
                  <a:lnTo>
                    <a:pt x="938" y="198"/>
                  </a:lnTo>
                  <a:lnTo>
                    <a:pt x="935" y="198"/>
                  </a:lnTo>
                  <a:lnTo>
                    <a:pt x="933" y="192"/>
                  </a:lnTo>
                  <a:lnTo>
                    <a:pt x="928" y="188"/>
                  </a:lnTo>
                  <a:lnTo>
                    <a:pt x="923" y="186"/>
                  </a:lnTo>
                  <a:lnTo>
                    <a:pt x="923" y="181"/>
                  </a:lnTo>
                  <a:lnTo>
                    <a:pt x="920" y="179"/>
                  </a:lnTo>
                  <a:lnTo>
                    <a:pt x="918" y="177"/>
                  </a:lnTo>
                  <a:lnTo>
                    <a:pt x="915" y="175"/>
                  </a:lnTo>
                  <a:lnTo>
                    <a:pt x="913" y="173"/>
                  </a:lnTo>
                  <a:lnTo>
                    <a:pt x="910" y="171"/>
                  </a:lnTo>
                  <a:lnTo>
                    <a:pt x="908" y="171"/>
                  </a:lnTo>
                  <a:lnTo>
                    <a:pt x="905" y="169"/>
                  </a:lnTo>
                  <a:lnTo>
                    <a:pt x="903" y="169"/>
                  </a:lnTo>
                  <a:lnTo>
                    <a:pt x="900" y="166"/>
                  </a:lnTo>
                  <a:lnTo>
                    <a:pt x="898" y="162"/>
                  </a:lnTo>
                  <a:lnTo>
                    <a:pt x="895" y="160"/>
                  </a:lnTo>
                  <a:lnTo>
                    <a:pt x="893" y="160"/>
                  </a:lnTo>
                  <a:lnTo>
                    <a:pt x="888" y="160"/>
                  </a:lnTo>
                  <a:lnTo>
                    <a:pt x="885" y="156"/>
                  </a:lnTo>
                  <a:lnTo>
                    <a:pt x="883" y="154"/>
                  </a:lnTo>
                  <a:lnTo>
                    <a:pt x="875" y="154"/>
                  </a:lnTo>
                  <a:lnTo>
                    <a:pt x="875" y="152"/>
                  </a:lnTo>
                  <a:lnTo>
                    <a:pt x="870" y="152"/>
                  </a:lnTo>
                  <a:lnTo>
                    <a:pt x="873" y="149"/>
                  </a:lnTo>
                  <a:lnTo>
                    <a:pt x="873" y="122"/>
                  </a:lnTo>
                  <a:lnTo>
                    <a:pt x="870" y="115"/>
                  </a:lnTo>
                  <a:lnTo>
                    <a:pt x="870" y="111"/>
                  </a:lnTo>
                  <a:lnTo>
                    <a:pt x="868" y="105"/>
                  </a:lnTo>
                  <a:lnTo>
                    <a:pt x="865" y="98"/>
                  </a:lnTo>
                  <a:lnTo>
                    <a:pt x="865" y="94"/>
                  </a:lnTo>
                  <a:lnTo>
                    <a:pt x="865" y="92"/>
                  </a:lnTo>
                  <a:lnTo>
                    <a:pt x="855" y="77"/>
                  </a:lnTo>
                  <a:lnTo>
                    <a:pt x="853" y="75"/>
                  </a:lnTo>
                  <a:lnTo>
                    <a:pt x="851" y="71"/>
                  </a:lnTo>
                  <a:lnTo>
                    <a:pt x="851" y="69"/>
                  </a:lnTo>
                  <a:lnTo>
                    <a:pt x="846" y="69"/>
                  </a:lnTo>
                  <a:lnTo>
                    <a:pt x="846" y="64"/>
                  </a:lnTo>
                  <a:lnTo>
                    <a:pt x="843" y="64"/>
                  </a:lnTo>
                  <a:lnTo>
                    <a:pt x="841" y="62"/>
                  </a:lnTo>
                  <a:lnTo>
                    <a:pt x="838" y="56"/>
                  </a:lnTo>
                  <a:lnTo>
                    <a:pt x="833" y="54"/>
                  </a:lnTo>
                  <a:lnTo>
                    <a:pt x="833" y="52"/>
                  </a:lnTo>
                  <a:lnTo>
                    <a:pt x="828" y="52"/>
                  </a:lnTo>
                  <a:lnTo>
                    <a:pt x="823" y="47"/>
                  </a:lnTo>
                  <a:lnTo>
                    <a:pt x="821" y="47"/>
                  </a:lnTo>
                  <a:lnTo>
                    <a:pt x="818" y="45"/>
                  </a:lnTo>
                  <a:lnTo>
                    <a:pt x="813" y="45"/>
                  </a:lnTo>
                  <a:lnTo>
                    <a:pt x="813" y="43"/>
                  </a:lnTo>
                  <a:lnTo>
                    <a:pt x="811" y="43"/>
                  </a:lnTo>
                  <a:lnTo>
                    <a:pt x="808" y="39"/>
                  </a:lnTo>
                  <a:lnTo>
                    <a:pt x="803" y="39"/>
                  </a:lnTo>
                  <a:lnTo>
                    <a:pt x="793" y="39"/>
                  </a:lnTo>
                  <a:lnTo>
                    <a:pt x="793" y="35"/>
                  </a:lnTo>
                  <a:lnTo>
                    <a:pt x="786" y="35"/>
                  </a:lnTo>
                  <a:lnTo>
                    <a:pt x="786" y="32"/>
                  </a:lnTo>
                  <a:lnTo>
                    <a:pt x="761" y="32"/>
                  </a:lnTo>
                  <a:lnTo>
                    <a:pt x="761" y="35"/>
                  </a:lnTo>
                  <a:lnTo>
                    <a:pt x="751" y="35"/>
                  </a:lnTo>
                  <a:lnTo>
                    <a:pt x="751" y="39"/>
                  </a:lnTo>
                  <a:lnTo>
                    <a:pt x="743" y="39"/>
                  </a:lnTo>
                  <a:lnTo>
                    <a:pt x="741" y="39"/>
                  </a:lnTo>
                  <a:lnTo>
                    <a:pt x="738" y="39"/>
                  </a:lnTo>
                  <a:lnTo>
                    <a:pt x="736" y="43"/>
                  </a:lnTo>
                  <a:lnTo>
                    <a:pt x="733" y="43"/>
                  </a:lnTo>
                  <a:lnTo>
                    <a:pt x="733" y="45"/>
                  </a:lnTo>
                  <a:lnTo>
                    <a:pt x="728" y="45"/>
                  </a:lnTo>
                  <a:lnTo>
                    <a:pt x="726" y="47"/>
                  </a:lnTo>
                  <a:lnTo>
                    <a:pt x="723" y="47"/>
                  </a:lnTo>
                  <a:lnTo>
                    <a:pt x="721" y="49"/>
                  </a:lnTo>
                  <a:lnTo>
                    <a:pt x="718" y="49"/>
                  </a:lnTo>
                  <a:lnTo>
                    <a:pt x="718" y="52"/>
                  </a:lnTo>
                  <a:lnTo>
                    <a:pt x="716" y="52"/>
                  </a:lnTo>
                  <a:lnTo>
                    <a:pt x="713" y="54"/>
                  </a:lnTo>
                  <a:lnTo>
                    <a:pt x="711" y="54"/>
                  </a:lnTo>
                  <a:lnTo>
                    <a:pt x="708" y="56"/>
                  </a:lnTo>
                  <a:lnTo>
                    <a:pt x="708" y="52"/>
                  </a:lnTo>
                </a:path>
              </a:pathLst>
            </a:custGeom>
            <a:solidFill>
              <a:srgbClr val="CCFFCC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5" name="Picture 6" descr="wifi_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5268" y="3201858"/>
            <a:ext cx="11382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7"/>
          <p:cNvSpPr>
            <a:spLocks/>
          </p:cNvSpPr>
          <p:nvPr/>
        </p:nvSpPr>
        <p:spPr bwMode="auto">
          <a:xfrm>
            <a:off x="5385293" y="5497383"/>
            <a:ext cx="190500" cy="9525"/>
          </a:xfrm>
          <a:custGeom>
            <a:avLst/>
            <a:gdLst>
              <a:gd name="T0" fmla="*/ 0 w 452"/>
              <a:gd name="T1" fmla="*/ 2147483647 h 14"/>
              <a:gd name="T2" fmla="*/ 0 w 452"/>
              <a:gd name="T3" fmla="*/ 2147483647 h 14"/>
              <a:gd name="T4" fmla="*/ 2147483647 w 452"/>
              <a:gd name="T5" fmla="*/ 2147483647 h 14"/>
              <a:gd name="T6" fmla="*/ 2147483647 w 452"/>
              <a:gd name="T7" fmla="*/ 2147483647 h 14"/>
              <a:gd name="T8" fmla="*/ 2147483647 w 452"/>
              <a:gd name="T9" fmla="*/ 0 h 14"/>
              <a:gd name="T10" fmla="*/ 2147483647 w 452"/>
              <a:gd name="T11" fmla="*/ 0 h 14"/>
              <a:gd name="T12" fmla="*/ 2147483647 w 452"/>
              <a:gd name="T13" fmla="*/ 0 h 14"/>
              <a:gd name="T14" fmla="*/ 2147483647 w 452"/>
              <a:gd name="T15" fmla="*/ 2147483647 h 14"/>
              <a:gd name="T16" fmla="*/ 2147483647 w 452"/>
              <a:gd name="T17" fmla="*/ 2147483647 h 14"/>
              <a:gd name="T18" fmla="*/ 2147483647 w 452"/>
              <a:gd name="T19" fmla="*/ 2147483647 h 14"/>
              <a:gd name="T20" fmla="*/ 0 w 452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2"/>
              <a:gd name="T34" fmla="*/ 0 h 14"/>
              <a:gd name="T35" fmla="*/ 452 w 452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2" h="14">
                <a:moveTo>
                  <a:pt x="0" y="14"/>
                </a:moveTo>
                <a:lnTo>
                  <a:pt x="0" y="14"/>
                </a:lnTo>
                <a:lnTo>
                  <a:pt x="27" y="8"/>
                </a:lnTo>
                <a:lnTo>
                  <a:pt x="54" y="4"/>
                </a:lnTo>
                <a:lnTo>
                  <a:pt x="109" y="0"/>
                </a:lnTo>
                <a:lnTo>
                  <a:pt x="165" y="0"/>
                </a:lnTo>
                <a:lnTo>
                  <a:pt x="224" y="0"/>
                </a:lnTo>
                <a:lnTo>
                  <a:pt x="339" y="6"/>
                </a:lnTo>
                <a:lnTo>
                  <a:pt x="395" y="8"/>
                </a:lnTo>
                <a:lnTo>
                  <a:pt x="452" y="6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505" y="1598483"/>
            <a:ext cx="1012825" cy="860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451843" y="3808283"/>
            <a:ext cx="569912" cy="34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520" tIns="41027" rIns="83520" bIns="41027">
            <a:spAutoFit/>
          </a:bodyPr>
          <a:lstStyle/>
          <a:p>
            <a:pPr defTabSz="844550" eaLnBrk="0" hangingPunct="0"/>
            <a:r>
              <a:rPr lang="de-DE" sz="1700"/>
              <a:t>Hub</a:t>
            </a: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5400000">
            <a:off x="4470099" y="3258214"/>
            <a:ext cx="173038" cy="781050"/>
            <a:chOff x="1611" y="1407"/>
            <a:chExt cx="109" cy="492"/>
          </a:xfrm>
        </p:grpSpPr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1612" y="1786"/>
              <a:ext cx="108" cy="113"/>
              <a:chOff x="802" y="1456"/>
              <a:chExt cx="108" cy="113"/>
            </a:xfrm>
          </p:grpSpPr>
          <p:sp>
            <p:nvSpPr>
              <p:cNvPr id="57" name="Rectangle 12"/>
              <p:cNvSpPr>
                <a:spLocks noChangeArrowheads="1"/>
              </p:cNvSpPr>
              <p:nvPr/>
            </p:nvSpPr>
            <p:spPr bwMode="auto">
              <a:xfrm>
                <a:off x="802" y="1456"/>
                <a:ext cx="108" cy="113"/>
              </a:xfrm>
              <a:prstGeom prst="rect">
                <a:avLst/>
              </a:prstGeom>
              <a:solidFill>
                <a:srgbClr val="77777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820" y="1474"/>
                <a:ext cx="71" cy="77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" name="Group 14"/>
              <p:cNvGrpSpPr>
                <a:grpSpLocks/>
              </p:cNvGrpSpPr>
              <p:nvPr/>
            </p:nvGrpSpPr>
            <p:grpSpPr bwMode="auto">
              <a:xfrm>
                <a:off x="873" y="1494"/>
                <a:ext cx="18" cy="38"/>
                <a:chOff x="1968" y="1920"/>
                <a:chExt cx="48" cy="336"/>
              </a:xfrm>
            </p:grpSpPr>
            <p:sp>
              <p:nvSpPr>
                <p:cNvPr id="6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968" y="216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968" y="220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968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68" y="201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968" y="20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968" y="21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968" y="19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968" y="196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1611" y="1659"/>
              <a:ext cx="108" cy="113"/>
              <a:chOff x="802" y="1456"/>
              <a:chExt cx="108" cy="113"/>
            </a:xfrm>
          </p:grpSpPr>
          <p:sp>
            <p:nvSpPr>
              <p:cNvPr id="46" name="Rectangle 24"/>
              <p:cNvSpPr>
                <a:spLocks noChangeArrowheads="1"/>
              </p:cNvSpPr>
              <p:nvPr/>
            </p:nvSpPr>
            <p:spPr bwMode="auto">
              <a:xfrm>
                <a:off x="802" y="1456"/>
                <a:ext cx="108" cy="113"/>
              </a:xfrm>
              <a:prstGeom prst="rect">
                <a:avLst/>
              </a:prstGeom>
              <a:solidFill>
                <a:srgbClr val="77777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25"/>
              <p:cNvSpPr>
                <a:spLocks noChangeArrowheads="1"/>
              </p:cNvSpPr>
              <p:nvPr/>
            </p:nvSpPr>
            <p:spPr bwMode="auto">
              <a:xfrm>
                <a:off x="820" y="1474"/>
                <a:ext cx="71" cy="77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" name="Group 26"/>
              <p:cNvGrpSpPr>
                <a:grpSpLocks/>
              </p:cNvGrpSpPr>
              <p:nvPr/>
            </p:nvGrpSpPr>
            <p:grpSpPr bwMode="auto">
              <a:xfrm>
                <a:off x="873" y="1494"/>
                <a:ext cx="18" cy="38"/>
                <a:chOff x="1968" y="1920"/>
                <a:chExt cx="48" cy="336"/>
              </a:xfrm>
            </p:grpSpPr>
            <p:sp>
              <p:nvSpPr>
                <p:cNvPr id="4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968" y="216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968" y="220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968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968" y="201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968" y="20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968" y="21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968" y="19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968" y="196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1611" y="1533"/>
              <a:ext cx="108" cy="113"/>
              <a:chOff x="802" y="1456"/>
              <a:chExt cx="108" cy="113"/>
            </a:xfrm>
          </p:grpSpPr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802" y="1456"/>
                <a:ext cx="108" cy="113"/>
              </a:xfrm>
              <a:prstGeom prst="rect">
                <a:avLst/>
              </a:prstGeom>
              <a:solidFill>
                <a:srgbClr val="77777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37"/>
              <p:cNvSpPr>
                <a:spLocks noChangeArrowheads="1"/>
              </p:cNvSpPr>
              <p:nvPr/>
            </p:nvSpPr>
            <p:spPr bwMode="auto">
              <a:xfrm>
                <a:off x="820" y="1474"/>
                <a:ext cx="71" cy="77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873" y="1494"/>
                <a:ext cx="18" cy="38"/>
                <a:chOff x="1968" y="1920"/>
                <a:chExt cx="48" cy="336"/>
              </a:xfrm>
            </p:grpSpPr>
            <p:sp>
              <p:nvSpPr>
                <p:cNvPr id="38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968" y="216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968" y="220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968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968" y="201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968" y="20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968" y="21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968" y="19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968" y="196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3" name="Group 47"/>
            <p:cNvGrpSpPr>
              <a:grpSpLocks/>
            </p:cNvGrpSpPr>
            <p:nvPr/>
          </p:nvGrpSpPr>
          <p:grpSpPr bwMode="auto">
            <a:xfrm>
              <a:off x="1611" y="1407"/>
              <a:ext cx="108" cy="113"/>
              <a:chOff x="802" y="1456"/>
              <a:chExt cx="108" cy="113"/>
            </a:xfrm>
          </p:grpSpPr>
          <p:sp>
            <p:nvSpPr>
              <p:cNvPr id="24" name="Rectangle 48"/>
              <p:cNvSpPr>
                <a:spLocks noChangeArrowheads="1"/>
              </p:cNvSpPr>
              <p:nvPr/>
            </p:nvSpPr>
            <p:spPr bwMode="auto">
              <a:xfrm>
                <a:off x="802" y="1456"/>
                <a:ext cx="108" cy="113"/>
              </a:xfrm>
              <a:prstGeom prst="rect">
                <a:avLst/>
              </a:prstGeom>
              <a:solidFill>
                <a:srgbClr val="77777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49"/>
              <p:cNvSpPr>
                <a:spLocks noChangeArrowheads="1"/>
              </p:cNvSpPr>
              <p:nvPr/>
            </p:nvSpPr>
            <p:spPr bwMode="auto">
              <a:xfrm>
                <a:off x="820" y="1474"/>
                <a:ext cx="71" cy="77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50"/>
              <p:cNvGrpSpPr>
                <a:grpSpLocks/>
              </p:cNvGrpSpPr>
              <p:nvPr/>
            </p:nvGrpSpPr>
            <p:grpSpPr bwMode="auto">
              <a:xfrm>
                <a:off x="873" y="1494"/>
                <a:ext cx="18" cy="38"/>
                <a:chOff x="1968" y="1920"/>
                <a:chExt cx="48" cy="336"/>
              </a:xfrm>
            </p:grpSpPr>
            <p:sp>
              <p:nvSpPr>
                <p:cNvPr id="27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968" y="216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968" y="220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968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968" y="201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1968" y="20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968" y="21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968" y="19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968" y="196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68" name="Line 59"/>
          <p:cNvSpPr>
            <a:spLocks noChangeShapeType="1"/>
          </p:cNvSpPr>
          <p:nvPr/>
        </p:nvSpPr>
        <p:spPr bwMode="auto">
          <a:xfrm flipH="1">
            <a:off x="4234355" y="3668583"/>
            <a:ext cx="9525" cy="1212850"/>
          </a:xfrm>
          <a:prstGeom prst="line">
            <a:avLst/>
          </a:prstGeom>
          <a:noFill/>
          <a:ln w="28575">
            <a:solidFill>
              <a:srgbClr val="006BB2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pic>
        <p:nvPicPr>
          <p:cNvPr id="69" name="Picture 60" descr="computer clipart pri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2018" y="2847845"/>
            <a:ext cx="12477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Line 61"/>
          <p:cNvSpPr>
            <a:spLocks noChangeShapeType="1"/>
          </p:cNvSpPr>
          <p:nvPr/>
        </p:nvSpPr>
        <p:spPr bwMode="auto">
          <a:xfrm flipV="1">
            <a:off x="4870943" y="3622545"/>
            <a:ext cx="2514600" cy="15875"/>
          </a:xfrm>
          <a:prstGeom prst="line">
            <a:avLst/>
          </a:prstGeom>
          <a:noFill/>
          <a:ln w="28575">
            <a:solidFill>
              <a:srgbClr val="006BB2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71" name="Line 62"/>
          <p:cNvSpPr>
            <a:spLocks noChangeShapeType="1"/>
          </p:cNvSpPr>
          <p:nvPr/>
        </p:nvSpPr>
        <p:spPr bwMode="auto">
          <a:xfrm flipV="1">
            <a:off x="4621705" y="2106483"/>
            <a:ext cx="2028825" cy="1549400"/>
          </a:xfrm>
          <a:prstGeom prst="line">
            <a:avLst/>
          </a:prstGeom>
          <a:noFill/>
          <a:ln w="28575">
            <a:solidFill>
              <a:srgbClr val="006BB2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pic>
        <p:nvPicPr>
          <p:cNvPr id="72" name="Picture 63" descr="PC_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0255" y="1361945"/>
            <a:ext cx="12811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Line 64"/>
          <p:cNvSpPr>
            <a:spLocks noChangeShapeType="1"/>
          </p:cNvSpPr>
          <p:nvPr/>
        </p:nvSpPr>
        <p:spPr bwMode="auto">
          <a:xfrm flipH="1" flipV="1">
            <a:off x="3486643" y="2295395"/>
            <a:ext cx="962025" cy="1339850"/>
          </a:xfrm>
          <a:prstGeom prst="line">
            <a:avLst/>
          </a:prstGeom>
          <a:noFill/>
          <a:ln w="28575">
            <a:solidFill>
              <a:srgbClr val="006BB2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74" name="Rectangle 65"/>
          <p:cNvSpPr>
            <a:spLocks noChangeArrowheads="1"/>
          </p:cNvSpPr>
          <p:nvPr/>
        </p:nvSpPr>
        <p:spPr bwMode="auto">
          <a:xfrm>
            <a:off x="3659680" y="1920745"/>
            <a:ext cx="617538" cy="344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520" tIns="41027" rIns="83520" bIns="41027">
            <a:spAutoFit/>
          </a:bodyPr>
          <a:lstStyle/>
          <a:p>
            <a:pPr defTabSz="844550" eaLnBrk="0" hangingPunct="0"/>
            <a:r>
              <a:rPr lang="de-DE" sz="1700"/>
              <a:t>Host</a:t>
            </a:r>
          </a:p>
        </p:txBody>
      </p:sp>
      <p:sp>
        <p:nvSpPr>
          <p:cNvPr id="75" name="Rectangle 66"/>
          <p:cNvSpPr>
            <a:spLocks noChangeArrowheads="1"/>
          </p:cNvSpPr>
          <p:nvPr/>
        </p:nvSpPr>
        <p:spPr bwMode="auto">
          <a:xfrm>
            <a:off x="5248768" y="1433383"/>
            <a:ext cx="617537" cy="34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520" tIns="41027" rIns="83520" bIns="41027">
            <a:spAutoFit/>
          </a:bodyPr>
          <a:lstStyle/>
          <a:p>
            <a:pPr defTabSz="844550" eaLnBrk="0" hangingPunct="0"/>
            <a:r>
              <a:rPr lang="de-DE" sz="1700"/>
              <a:t>Host</a:t>
            </a:r>
          </a:p>
        </p:txBody>
      </p:sp>
      <p:sp>
        <p:nvSpPr>
          <p:cNvPr id="76" name="Rectangle 67"/>
          <p:cNvSpPr>
            <a:spLocks noChangeArrowheads="1"/>
          </p:cNvSpPr>
          <p:nvPr/>
        </p:nvSpPr>
        <p:spPr bwMode="auto">
          <a:xfrm>
            <a:off x="8420593" y="3109783"/>
            <a:ext cx="1077912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520" tIns="41027" rIns="83520" bIns="41027">
            <a:spAutoFit/>
          </a:bodyPr>
          <a:lstStyle/>
          <a:p>
            <a:pPr defTabSz="844550" eaLnBrk="0" hangingPunct="0"/>
            <a:r>
              <a:rPr lang="de-DE" sz="1700"/>
              <a:t>Netzwerk</a:t>
            </a:r>
          </a:p>
          <a:p>
            <a:pPr defTabSz="844550" eaLnBrk="0" hangingPunct="0"/>
            <a:r>
              <a:rPr lang="de-DE" sz="1700"/>
              <a:t>Drucker</a:t>
            </a:r>
          </a:p>
        </p:txBody>
      </p:sp>
      <p:sp>
        <p:nvSpPr>
          <p:cNvPr id="77" name="Rectangle 68"/>
          <p:cNvSpPr>
            <a:spLocks noChangeArrowheads="1"/>
          </p:cNvSpPr>
          <p:nvPr/>
        </p:nvSpPr>
        <p:spPr bwMode="auto">
          <a:xfrm>
            <a:off x="4535980" y="2554158"/>
            <a:ext cx="784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LAN</a:t>
            </a:r>
            <a:endParaRPr lang="de-DE" sz="2400"/>
          </a:p>
        </p:txBody>
      </p:sp>
      <p:sp>
        <p:nvSpPr>
          <p:cNvPr id="78" name="Rectangle 69"/>
          <p:cNvSpPr>
            <a:spLocks noChangeArrowheads="1"/>
          </p:cNvSpPr>
          <p:nvPr/>
        </p:nvSpPr>
        <p:spPr bwMode="auto">
          <a:xfrm>
            <a:off x="768843" y="1358770"/>
            <a:ext cx="2219325" cy="36830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Symbol" pitchFamily="18" charset="2"/>
              <a:buNone/>
            </a:pPr>
            <a:r>
              <a:rPr lang="en-US">
                <a:solidFill>
                  <a:srgbClr val="006BB2"/>
                </a:solidFill>
                <a:sym typeface="Monotype Sorts"/>
              </a:rPr>
              <a:t>100:13:02:39:e5:f7</a:t>
            </a:r>
          </a:p>
        </p:txBody>
      </p:sp>
      <p:sp>
        <p:nvSpPr>
          <p:cNvPr id="79" name="Rectangle 70"/>
          <p:cNvSpPr>
            <a:spLocks noChangeArrowheads="1"/>
          </p:cNvSpPr>
          <p:nvPr/>
        </p:nvSpPr>
        <p:spPr bwMode="auto">
          <a:xfrm>
            <a:off x="7055343" y="1471483"/>
            <a:ext cx="2219325" cy="36830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Symbol" pitchFamily="18" charset="2"/>
              <a:buNone/>
            </a:pPr>
            <a:r>
              <a:rPr lang="en-US">
                <a:solidFill>
                  <a:srgbClr val="006BB2"/>
                </a:solidFill>
                <a:sym typeface="Monotype Sorts"/>
              </a:rPr>
              <a:t>100:0a:95:d1:52:30</a:t>
            </a:r>
          </a:p>
        </p:txBody>
      </p:sp>
      <p:sp>
        <p:nvSpPr>
          <p:cNvPr id="80" name="Rectangle 71"/>
          <p:cNvSpPr>
            <a:spLocks noChangeArrowheads="1"/>
          </p:cNvSpPr>
          <p:nvPr/>
        </p:nvSpPr>
        <p:spPr bwMode="auto">
          <a:xfrm>
            <a:off x="7177580" y="4043233"/>
            <a:ext cx="2219325" cy="36830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Symbol" pitchFamily="18" charset="2"/>
              <a:buNone/>
            </a:pPr>
            <a:r>
              <a:rPr lang="en-US">
                <a:solidFill>
                  <a:srgbClr val="006BB2"/>
                </a:solidFill>
                <a:sym typeface="Monotype Sorts"/>
              </a:rPr>
              <a:t>100:80:77:31:b6:45</a:t>
            </a:r>
          </a:p>
        </p:txBody>
      </p:sp>
      <p:sp>
        <p:nvSpPr>
          <p:cNvPr id="81" name="Rectangle 72"/>
          <p:cNvSpPr>
            <a:spLocks noChangeArrowheads="1"/>
          </p:cNvSpPr>
          <p:nvPr/>
        </p:nvSpPr>
        <p:spPr bwMode="auto">
          <a:xfrm>
            <a:off x="1795955" y="4186108"/>
            <a:ext cx="2219325" cy="36830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Symbol" pitchFamily="18" charset="2"/>
              <a:buNone/>
            </a:pPr>
            <a:r>
              <a:rPr lang="en-US">
                <a:solidFill>
                  <a:srgbClr val="006BB2"/>
                </a:solidFill>
                <a:sym typeface="Monotype Sorts"/>
              </a:rPr>
              <a:t>100:04:0e:73:3f:3d</a:t>
            </a:r>
          </a:p>
        </p:txBody>
      </p:sp>
      <p:sp>
        <p:nvSpPr>
          <p:cNvPr id="82" name="Line 73"/>
          <p:cNvSpPr>
            <a:spLocks noChangeShapeType="1"/>
          </p:cNvSpPr>
          <p:nvPr/>
        </p:nvSpPr>
        <p:spPr bwMode="auto">
          <a:xfrm flipH="1">
            <a:off x="4281980" y="3776533"/>
            <a:ext cx="1905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83" name="Line 74"/>
          <p:cNvSpPr>
            <a:spLocks noChangeShapeType="1"/>
          </p:cNvSpPr>
          <p:nvPr/>
        </p:nvSpPr>
        <p:spPr bwMode="auto">
          <a:xfrm flipV="1">
            <a:off x="4634405" y="2414458"/>
            <a:ext cx="1514475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84" name="Line 75"/>
          <p:cNvSpPr>
            <a:spLocks noChangeShapeType="1"/>
          </p:cNvSpPr>
          <p:nvPr/>
        </p:nvSpPr>
        <p:spPr bwMode="auto">
          <a:xfrm>
            <a:off x="4901105" y="3690808"/>
            <a:ext cx="221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85" name="Rectangle 76"/>
          <p:cNvSpPr>
            <a:spLocks noChangeArrowheads="1"/>
          </p:cNvSpPr>
          <p:nvPr/>
        </p:nvSpPr>
        <p:spPr bwMode="auto">
          <a:xfrm rot="360000">
            <a:off x="4877293" y="5003670"/>
            <a:ext cx="3848100" cy="668338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lIns="82550" tIns="41275" rIns="82550" bIns="41275">
            <a:spAutoFit/>
          </a:bodyPr>
          <a:lstStyle/>
          <a:p>
            <a:pPr algn="ctr" defTabSz="841375" eaLnBrk="0" hangingPunct="0"/>
            <a:r>
              <a:rPr lang="de-DE" b="1" i="1">
                <a:solidFill>
                  <a:schemeClr val="bg1"/>
                </a:solidFill>
              </a:rPr>
              <a:t>Anfrage an alle Ports verteilen (Hub = Multiport Repeater)</a:t>
            </a:r>
            <a:endParaRPr lang="de-DE" b="1" i="1"/>
          </a:p>
        </p:txBody>
      </p:sp>
      <p:grpSp>
        <p:nvGrpSpPr>
          <p:cNvPr id="86" name="Group 77"/>
          <p:cNvGrpSpPr>
            <a:grpSpLocks/>
          </p:cNvGrpSpPr>
          <p:nvPr/>
        </p:nvGrpSpPr>
        <p:grpSpPr bwMode="auto">
          <a:xfrm>
            <a:off x="992680" y="2377945"/>
            <a:ext cx="2986088" cy="863600"/>
            <a:chOff x="297" y="1410"/>
            <a:chExt cx="1881" cy="544"/>
          </a:xfrm>
        </p:grpSpPr>
        <p:sp>
          <p:nvSpPr>
            <p:cNvPr id="87" name="Line 78"/>
            <p:cNvSpPr>
              <a:spLocks noChangeShapeType="1"/>
            </p:cNvSpPr>
            <p:nvPr/>
          </p:nvSpPr>
          <p:spPr bwMode="auto">
            <a:xfrm>
              <a:off x="1824" y="1410"/>
              <a:ext cx="354" cy="474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8" name="Rectangle 79"/>
            <p:cNvSpPr>
              <a:spLocks noChangeArrowheads="1"/>
            </p:cNvSpPr>
            <p:nvPr/>
          </p:nvSpPr>
          <p:spPr bwMode="auto">
            <a:xfrm>
              <a:off x="297" y="1572"/>
              <a:ext cx="1661" cy="3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3520" tIns="41027" rIns="83520" bIns="41027">
              <a:spAutoFit/>
            </a:bodyPr>
            <a:lstStyle/>
            <a:p>
              <a:pPr algn="r" defTabSz="844550" eaLnBrk="0" hangingPunct="0"/>
              <a:r>
                <a:rPr lang="de-DE" sz="1700"/>
                <a:t>Anfrage (Nachricht)</a:t>
              </a:r>
            </a:p>
            <a:p>
              <a:pPr algn="r" defTabSz="844550" eaLnBrk="0" hangingPunct="0"/>
              <a:r>
                <a:rPr lang="de-DE" sz="1700"/>
                <a:t>an 100:0a:95:d1:52:30</a:t>
              </a:r>
            </a:p>
          </p:txBody>
        </p:sp>
        <p:pic>
          <p:nvPicPr>
            <p:cNvPr id="89" name="Picture 80" descr="messag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2" y="1419"/>
              <a:ext cx="28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28416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40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Einsatzgebiete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Für komplexere Anwendungen als beispielsweise eine Treppen-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hausbeleuchtung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gibt es Steuerungen für Gebäudetechnik.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Die Verdrahtung dieser Geräte im Schaltschrank ist vergleichbar mit Schaltrelais, jedoch ist der Funktionsumfang viel größer.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Anstelle von Stromlaufplänen erfordern die Geräte zur Programmierung die Erstellung von Schaltprogrammen auf Basis logischer Funktionsblöcke.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Die Programmierung kann direkt auf dem Zielsystem oder, komfortabler, auf einem Entwicklungssystem erfolgen.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Die IEC 61131 definiert standardisierte Programmiersprachen für SPS. 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In der Industrieautomatisierung gibt es leistungsfähigere Geräte und umfangreichere Entwicklungsumgebungen. Das Funktionsprinzip und die Programmierung sind grundsätzlich gleich.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In der Automatisierungstechnik sind SPS als Feldgeräte zunehmend über Ethernet basierte Feldbusse untereinander bzw. mit übergeordneten Leitgeräten verbunden.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  <a:buFont typeface="Arial" pitchFamily="34" charset="0"/>
              <a:buChar char="•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29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Rechnerkommunikation</a:t>
            </a:r>
            <a:r>
              <a:rPr lang="en-US" dirty="0" smtClean="0"/>
              <a:t> und </a:t>
            </a:r>
            <a:r>
              <a:rPr lang="en-US" dirty="0" err="1" smtClean="0"/>
              <a:t>Vernetzung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4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lang="en-US" sz="4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ENDE </a:t>
            </a:r>
            <a:r>
              <a:rPr lang="en-US" sz="4000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Teil</a:t>
            </a:r>
            <a:r>
              <a:rPr lang="en-US" sz="4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en-US" sz="4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– Ethernet </a:t>
            </a:r>
            <a:r>
              <a:rPr lang="en-US" sz="4000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basierte</a:t>
            </a:r>
            <a:r>
              <a:rPr lang="en-US" sz="4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Feldbusse</a:t>
            </a:r>
            <a:endParaRPr lang="en-US" sz="4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41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Verkehrsfluss</a:t>
            </a:r>
            <a:r>
              <a:rPr lang="en-US" dirty="0" smtClean="0"/>
              <a:t> in LAN-</a:t>
            </a:r>
            <a:r>
              <a:rPr lang="en-US" dirty="0" err="1" smtClean="0"/>
              <a:t>Segmenten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25" y="1493785"/>
            <a:ext cx="877252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28416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Lernen</a:t>
            </a:r>
            <a:r>
              <a:rPr lang="en-US" dirty="0" smtClean="0"/>
              <a:t> von MAC-</a:t>
            </a:r>
            <a:r>
              <a:rPr lang="en-US" dirty="0" err="1" smtClean="0"/>
              <a:t>Adressen</a:t>
            </a:r>
            <a:r>
              <a:rPr lang="en-US" dirty="0" smtClean="0"/>
              <a:t> (1) </a:t>
            </a:r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2839975" y="1994247"/>
            <a:ext cx="4327525" cy="2725738"/>
            <a:chOff x="12247" y="10288"/>
            <a:chExt cx="970" cy="569"/>
          </a:xfrm>
        </p:grpSpPr>
        <p:sp>
          <p:nvSpPr>
            <p:cNvPr id="12" name="Freeform 3"/>
            <p:cNvSpPr>
              <a:spLocks noChangeAspect="1"/>
            </p:cNvSpPr>
            <p:nvPr/>
          </p:nvSpPr>
          <p:spPr bwMode="auto">
            <a:xfrm>
              <a:off x="12247" y="10288"/>
              <a:ext cx="970" cy="569"/>
            </a:xfrm>
            <a:custGeom>
              <a:avLst/>
              <a:gdLst>
                <a:gd name="T0" fmla="*/ 681 w 970"/>
                <a:gd name="T1" fmla="*/ 39 h 569"/>
                <a:gd name="T2" fmla="*/ 649 w 970"/>
                <a:gd name="T3" fmla="*/ 24 h 569"/>
                <a:gd name="T4" fmla="*/ 541 w 970"/>
                <a:gd name="T5" fmla="*/ 26 h 569"/>
                <a:gd name="T6" fmla="*/ 506 w 970"/>
                <a:gd name="T7" fmla="*/ 39 h 569"/>
                <a:gd name="T8" fmla="*/ 479 w 970"/>
                <a:gd name="T9" fmla="*/ 56 h 569"/>
                <a:gd name="T10" fmla="*/ 462 w 970"/>
                <a:gd name="T11" fmla="*/ 54 h 569"/>
                <a:gd name="T12" fmla="*/ 444 w 970"/>
                <a:gd name="T13" fmla="*/ 39 h 569"/>
                <a:gd name="T14" fmla="*/ 424 w 970"/>
                <a:gd name="T15" fmla="*/ 20 h 569"/>
                <a:gd name="T16" fmla="*/ 397 w 970"/>
                <a:gd name="T17" fmla="*/ 7 h 569"/>
                <a:gd name="T18" fmla="*/ 317 w 970"/>
                <a:gd name="T19" fmla="*/ 5 h 569"/>
                <a:gd name="T20" fmla="*/ 280 w 970"/>
                <a:gd name="T21" fmla="*/ 18 h 569"/>
                <a:gd name="T22" fmla="*/ 257 w 970"/>
                <a:gd name="T23" fmla="*/ 32 h 569"/>
                <a:gd name="T24" fmla="*/ 232 w 970"/>
                <a:gd name="T25" fmla="*/ 62 h 569"/>
                <a:gd name="T26" fmla="*/ 177 w 970"/>
                <a:gd name="T27" fmla="*/ 75 h 569"/>
                <a:gd name="T28" fmla="*/ 122 w 970"/>
                <a:gd name="T29" fmla="*/ 88 h 569"/>
                <a:gd name="T30" fmla="*/ 93 w 970"/>
                <a:gd name="T31" fmla="*/ 103 h 569"/>
                <a:gd name="T32" fmla="*/ 65 w 970"/>
                <a:gd name="T33" fmla="*/ 122 h 569"/>
                <a:gd name="T34" fmla="*/ 43 w 970"/>
                <a:gd name="T35" fmla="*/ 147 h 569"/>
                <a:gd name="T36" fmla="*/ 15 w 970"/>
                <a:gd name="T37" fmla="*/ 192 h 569"/>
                <a:gd name="T38" fmla="*/ 5 w 970"/>
                <a:gd name="T39" fmla="*/ 235 h 569"/>
                <a:gd name="T40" fmla="*/ 5 w 970"/>
                <a:gd name="T41" fmla="*/ 313 h 569"/>
                <a:gd name="T42" fmla="*/ 20 w 970"/>
                <a:gd name="T43" fmla="*/ 358 h 569"/>
                <a:gd name="T44" fmla="*/ 55 w 970"/>
                <a:gd name="T45" fmla="*/ 405 h 569"/>
                <a:gd name="T46" fmla="*/ 80 w 970"/>
                <a:gd name="T47" fmla="*/ 428 h 569"/>
                <a:gd name="T48" fmla="*/ 107 w 970"/>
                <a:gd name="T49" fmla="*/ 445 h 569"/>
                <a:gd name="T50" fmla="*/ 145 w 970"/>
                <a:gd name="T51" fmla="*/ 462 h 569"/>
                <a:gd name="T52" fmla="*/ 225 w 970"/>
                <a:gd name="T53" fmla="*/ 473 h 569"/>
                <a:gd name="T54" fmla="*/ 252 w 970"/>
                <a:gd name="T55" fmla="*/ 511 h 569"/>
                <a:gd name="T56" fmla="*/ 277 w 970"/>
                <a:gd name="T57" fmla="*/ 537 h 569"/>
                <a:gd name="T58" fmla="*/ 304 w 970"/>
                <a:gd name="T59" fmla="*/ 554 h 569"/>
                <a:gd name="T60" fmla="*/ 339 w 970"/>
                <a:gd name="T61" fmla="*/ 566 h 569"/>
                <a:gd name="T62" fmla="*/ 442 w 970"/>
                <a:gd name="T63" fmla="*/ 560 h 569"/>
                <a:gd name="T64" fmla="*/ 472 w 970"/>
                <a:gd name="T65" fmla="*/ 545 h 569"/>
                <a:gd name="T66" fmla="*/ 501 w 970"/>
                <a:gd name="T67" fmla="*/ 526 h 569"/>
                <a:gd name="T68" fmla="*/ 524 w 970"/>
                <a:gd name="T69" fmla="*/ 500 h 569"/>
                <a:gd name="T70" fmla="*/ 544 w 970"/>
                <a:gd name="T71" fmla="*/ 500 h 569"/>
                <a:gd name="T72" fmla="*/ 571 w 970"/>
                <a:gd name="T73" fmla="*/ 515 h 569"/>
                <a:gd name="T74" fmla="*/ 656 w 970"/>
                <a:gd name="T75" fmla="*/ 511 h 569"/>
                <a:gd name="T76" fmla="*/ 683 w 970"/>
                <a:gd name="T77" fmla="*/ 500 h 569"/>
                <a:gd name="T78" fmla="*/ 703 w 970"/>
                <a:gd name="T79" fmla="*/ 481 h 569"/>
                <a:gd name="T80" fmla="*/ 721 w 970"/>
                <a:gd name="T81" fmla="*/ 460 h 569"/>
                <a:gd name="T82" fmla="*/ 743 w 970"/>
                <a:gd name="T83" fmla="*/ 439 h 569"/>
                <a:gd name="T84" fmla="*/ 776 w 970"/>
                <a:gd name="T85" fmla="*/ 452 h 569"/>
                <a:gd name="T86" fmla="*/ 870 w 970"/>
                <a:gd name="T87" fmla="*/ 443 h 569"/>
                <a:gd name="T88" fmla="*/ 898 w 970"/>
                <a:gd name="T89" fmla="*/ 428 h 569"/>
                <a:gd name="T90" fmla="*/ 920 w 970"/>
                <a:gd name="T91" fmla="*/ 415 h 569"/>
                <a:gd name="T92" fmla="*/ 958 w 970"/>
                <a:gd name="T93" fmla="*/ 362 h 569"/>
                <a:gd name="T94" fmla="*/ 970 w 970"/>
                <a:gd name="T95" fmla="*/ 330 h 569"/>
                <a:gd name="T96" fmla="*/ 968 w 970"/>
                <a:gd name="T97" fmla="*/ 260 h 569"/>
                <a:gd name="T98" fmla="*/ 955 w 970"/>
                <a:gd name="T99" fmla="*/ 230 h 569"/>
                <a:gd name="T100" fmla="*/ 933 w 970"/>
                <a:gd name="T101" fmla="*/ 192 h 569"/>
                <a:gd name="T102" fmla="*/ 910 w 970"/>
                <a:gd name="T103" fmla="*/ 171 h 569"/>
                <a:gd name="T104" fmla="*/ 885 w 970"/>
                <a:gd name="T105" fmla="*/ 156 h 569"/>
                <a:gd name="T106" fmla="*/ 868 w 970"/>
                <a:gd name="T107" fmla="*/ 105 h 569"/>
                <a:gd name="T108" fmla="*/ 846 w 970"/>
                <a:gd name="T109" fmla="*/ 64 h 569"/>
                <a:gd name="T110" fmla="*/ 818 w 970"/>
                <a:gd name="T111" fmla="*/ 45 h 569"/>
                <a:gd name="T112" fmla="*/ 786 w 970"/>
                <a:gd name="T113" fmla="*/ 32 h 569"/>
                <a:gd name="T114" fmla="*/ 733 w 970"/>
                <a:gd name="T115" fmla="*/ 45 h 569"/>
                <a:gd name="T116" fmla="*/ 708 w 970"/>
                <a:gd name="T117" fmla="*/ 56 h 5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0"/>
                <a:gd name="T178" fmla="*/ 0 h 569"/>
                <a:gd name="T179" fmla="*/ 970 w 970"/>
                <a:gd name="T180" fmla="*/ 569 h 5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0" h="569">
                  <a:moveTo>
                    <a:pt x="708" y="52"/>
                  </a:moveTo>
                  <a:lnTo>
                    <a:pt x="703" y="52"/>
                  </a:lnTo>
                  <a:lnTo>
                    <a:pt x="701" y="47"/>
                  </a:lnTo>
                  <a:lnTo>
                    <a:pt x="698" y="47"/>
                  </a:lnTo>
                  <a:lnTo>
                    <a:pt x="696" y="45"/>
                  </a:lnTo>
                  <a:lnTo>
                    <a:pt x="693" y="45"/>
                  </a:lnTo>
                  <a:lnTo>
                    <a:pt x="691" y="43"/>
                  </a:lnTo>
                  <a:lnTo>
                    <a:pt x="686" y="39"/>
                  </a:lnTo>
                  <a:lnTo>
                    <a:pt x="681" y="39"/>
                  </a:lnTo>
                  <a:lnTo>
                    <a:pt x="678" y="35"/>
                  </a:lnTo>
                  <a:lnTo>
                    <a:pt x="676" y="32"/>
                  </a:lnTo>
                  <a:lnTo>
                    <a:pt x="673" y="32"/>
                  </a:lnTo>
                  <a:lnTo>
                    <a:pt x="671" y="30"/>
                  </a:lnTo>
                  <a:lnTo>
                    <a:pt x="666" y="30"/>
                  </a:lnTo>
                  <a:lnTo>
                    <a:pt x="664" y="28"/>
                  </a:lnTo>
                  <a:lnTo>
                    <a:pt x="661" y="28"/>
                  </a:lnTo>
                  <a:lnTo>
                    <a:pt x="656" y="26"/>
                  </a:lnTo>
                  <a:lnTo>
                    <a:pt x="654" y="26"/>
                  </a:lnTo>
                  <a:lnTo>
                    <a:pt x="649" y="24"/>
                  </a:lnTo>
                  <a:lnTo>
                    <a:pt x="644" y="24"/>
                  </a:lnTo>
                  <a:lnTo>
                    <a:pt x="639" y="20"/>
                  </a:lnTo>
                  <a:lnTo>
                    <a:pt x="626" y="20"/>
                  </a:lnTo>
                  <a:lnTo>
                    <a:pt x="624" y="18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54" y="20"/>
                  </a:lnTo>
                  <a:lnTo>
                    <a:pt x="551" y="24"/>
                  </a:lnTo>
                  <a:lnTo>
                    <a:pt x="544" y="24"/>
                  </a:lnTo>
                  <a:lnTo>
                    <a:pt x="541" y="26"/>
                  </a:lnTo>
                  <a:lnTo>
                    <a:pt x="534" y="26"/>
                  </a:lnTo>
                  <a:lnTo>
                    <a:pt x="531" y="28"/>
                  </a:lnTo>
                  <a:lnTo>
                    <a:pt x="529" y="30"/>
                  </a:lnTo>
                  <a:lnTo>
                    <a:pt x="524" y="30"/>
                  </a:lnTo>
                  <a:lnTo>
                    <a:pt x="519" y="32"/>
                  </a:lnTo>
                  <a:lnTo>
                    <a:pt x="516" y="32"/>
                  </a:lnTo>
                  <a:lnTo>
                    <a:pt x="516" y="35"/>
                  </a:lnTo>
                  <a:lnTo>
                    <a:pt x="511" y="39"/>
                  </a:lnTo>
                  <a:lnTo>
                    <a:pt x="509" y="39"/>
                  </a:lnTo>
                  <a:lnTo>
                    <a:pt x="506" y="39"/>
                  </a:lnTo>
                  <a:lnTo>
                    <a:pt x="501" y="43"/>
                  </a:lnTo>
                  <a:lnTo>
                    <a:pt x="501" y="45"/>
                  </a:lnTo>
                  <a:lnTo>
                    <a:pt x="496" y="45"/>
                  </a:lnTo>
                  <a:lnTo>
                    <a:pt x="494" y="47"/>
                  </a:lnTo>
                  <a:lnTo>
                    <a:pt x="491" y="49"/>
                  </a:lnTo>
                  <a:lnTo>
                    <a:pt x="489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1" y="56"/>
                  </a:lnTo>
                  <a:lnTo>
                    <a:pt x="479" y="56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2" y="64"/>
                  </a:lnTo>
                  <a:lnTo>
                    <a:pt x="472" y="66"/>
                  </a:lnTo>
                  <a:lnTo>
                    <a:pt x="469" y="64"/>
                  </a:lnTo>
                  <a:lnTo>
                    <a:pt x="467" y="64"/>
                  </a:lnTo>
                  <a:lnTo>
                    <a:pt x="467" y="62"/>
                  </a:lnTo>
                  <a:lnTo>
                    <a:pt x="464" y="56"/>
                  </a:lnTo>
                  <a:lnTo>
                    <a:pt x="462" y="54"/>
                  </a:lnTo>
                  <a:lnTo>
                    <a:pt x="459" y="54"/>
                  </a:lnTo>
                  <a:lnTo>
                    <a:pt x="459" y="52"/>
                  </a:lnTo>
                  <a:lnTo>
                    <a:pt x="459" y="49"/>
                  </a:lnTo>
                  <a:lnTo>
                    <a:pt x="459" y="47"/>
                  </a:lnTo>
                  <a:lnTo>
                    <a:pt x="454" y="47"/>
                  </a:lnTo>
                  <a:lnTo>
                    <a:pt x="454" y="45"/>
                  </a:lnTo>
                  <a:lnTo>
                    <a:pt x="452" y="45"/>
                  </a:lnTo>
                  <a:lnTo>
                    <a:pt x="449" y="39"/>
                  </a:lnTo>
                  <a:lnTo>
                    <a:pt x="447" y="39"/>
                  </a:lnTo>
                  <a:lnTo>
                    <a:pt x="444" y="39"/>
                  </a:lnTo>
                  <a:lnTo>
                    <a:pt x="444" y="32"/>
                  </a:lnTo>
                  <a:lnTo>
                    <a:pt x="442" y="32"/>
                  </a:lnTo>
                  <a:lnTo>
                    <a:pt x="439" y="30"/>
                  </a:lnTo>
                  <a:lnTo>
                    <a:pt x="437" y="30"/>
                  </a:lnTo>
                  <a:lnTo>
                    <a:pt x="434" y="28"/>
                  </a:lnTo>
                  <a:lnTo>
                    <a:pt x="434" y="26"/>
                  </a:lnTo>
                  <a:lnTo>
                    <a:pt x="432" y="26"/>
                  </a:lnTo>
                  <a:lnTo>
                    <a:pt x="429" y="24"/>
                  </a:lnTo>
                  <a:lnTo>
                    <a:pt x="427" y="24"/>
                  </a:lnTo>
                  <a:lnTo>
                    <a:pt x="424" y="20"/>
                  </a:lnTo>
                  <a:lnTo>
                    <a:pt x="422" y="20"/>
                  </a:lnTo>
                  <a:lnTo>
                    <a:pt x="422" y="18"/>
                  </a:lnTo>
                  <a:lnTo>
                    <a:pt x="417" y="18"/>
                  </a:lnTo>
                  <a:lnTo>
                    <a:pt x="414" y="13"/>
                  </a:lnTo>
                  <a:lnTo>
                    <a:pt x="412" y="13"/>
                  </a:lnTo>
                  <a:lnTo>
                    <a:pt x="409" y="11"/>
                  </a:lnTo>
                  <a:lnTo>
                    <a:pt x="407" y="11"/>
                  </a:lnTo>
                  <a:lnTo>
                    <a:pt x="404" y="9"/>
                  </a:lnTo>
                  <a:lnTo>
                    <a:pt x="399" y="9"/>
                  </a:lnTo>
                  <a:lnTo>
                    <a:pt x="397" y="7"/>
                  </a:lnTo>
                  <a:lnTo>
                    <a:pt x="389" y="7"/>
                  </a:lnTo>
                  <a:lnTo>
                    <a:pt x="387" y="5"/>
                  </a:lnTo>
                  <a:lnTo>
                    <a:pt x="384" y="5"/>
                  </a:lnTo>
                  <a:lnTo>
                    <a:pt x="382" y="0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32" y="0"/>
                  </a:lnTo>
                  <a:lnTo>
                    <a:pt x="319" y="0"/>
                  </a:lnTo>
                  <a:lnTo>
                    <a:pt x="317" y="5"/>
                  </a:lnTo>
                  <a:lnTo>
                    <a:pt x="312" y="5"/>
                  </a:lnTo>
                  <a:lnTo>
                    <a:pt x="309" y="7"/>
                  </a:lnTo>
                  <a:lnTo>
                    <a:pt x="302" y="7"/>
                  </a:lnTo>
                  <a:lnTo>
                    <a:pt x="299" y="9"/>
                  </a:lnTo>
                  <a:lnTo>
                    <a:pt x="294" y="9"/>
                  </a:lnTo>
                  <a:lnTo>
                    <a:pt x="292" y="11"/>
                  </a:lnTo>
                  <a:lnTo>
                    <a:pt x="290" y="13"/>
                  </a:lnTo>
                  <a:lnTo>
                    <a:pt x="285" y="13"/>
                  </a:lnTo>
                  <a:lnTo>
                    <a:pt x="282" y="18"/>
                  </a:lnTo>
                  <a:lnTo>
                    <a:pt x="280" y="18"/>
                  </a:lnTo>
                  <a:lnTo>
                    <a:pt x="277" y="20"/>
                  </a:lnTo>
                  <a:lnTo>
                    <a:pt x="275" y="20"/>
                  </a:lnTo>
                  <a:lnTo>
                    <a:pt x="272" y="24"/>
                  </a:lnTo>
                  <a:lnTo>
                    <a:pt x="270" y="24"/>
                  </a:lnTo>
                  <a:lnTo>
                    <a:pt x="267" y="26"/>
                  </a:lnTo>
                  <a:lnTo>
                    <a:pt x="265" y="26"/>
                  </a:lnTo>
                  <a:lnTo>
                    <a:pt x="265" y="28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57" y="32"/>
                  </a:lnTo>
                  <a:lnTo>
                    <a:pt x="255" y="35"/>
                  </a:lnTo>
                  <a:lnTo>
                    <a:pt x="252" y="39"/>
                  </a:lnTo>
                  <a:lnTo>
                    <a:pt x="250" y="39"/>
                  </a:lnTo>
                  <a:lnTo>
                    <a:pt x="247" y="43"/>
                  </a:lnTo>
                  <a:lnTo>
                    <a:pt x="245" y="45"/>
                  </a:lnTo>
                  <a:lnTo>
                    <a:pt x="245" y="47"/>
                  </a:lnTo>
                  <a:lnTo>
                    <a:pt x="240" y="52"/>
                  </a:lnTo>
                  <a:lnTo>
                    <a:pt x="240" y="54"/>
                  </a:lnTo>
                  <a:lnTo>
                    <a:pt x="237" y="54"/>
                  </a:lnTo>
                  <a:lnTo>
                    <a:pt x="232" y="62"/>
                  </a:lnTo>
                  <a:lnTo>
                    <a:pt x="232" y="64"/>
                  </a:lnTo>
                  <a:lnTo>
                    <a:pt x="230" y="69"/>
                  </a:lnTo>
                  <a:lnTo>
                    <a:pt x="227" y="69"/>
                  </a:lnTo>
                  <a:lnTo>
                    <a:pt x="227" y="71"/>
                  </a:lnTo>
                  <a:lnTo>
                    <a:pt x="227" y="75"/>
                  </a:lnTo>
                  <a:lnTo>
                    <a:pt x="217" y="75"/>
                  </a:lnTo>
                  <a:lnTo>
                    <a:pt x="215" y="71"/>
                  </a:lnTo>
                  <a:lnTo>
                    <a:pt x="180" y="71"/>
                  </a:lnTo>
                  <a:lnTo>
                    <a:pt x="177" y="75"/>
                  </a:lnTo>
                  <a:lnTo>
                    <a:pt x="170" y="75"/>
                  </a:lnTo>
                  <a:lnTo>
                    <a:pt x="165" y="75"/>
                  </a:lnTo>
                  <a:lnTo>
                    <a:pt x="152" y="75"/>
                  </a:lnTo>
                  <a:lnTo>
                    <a:pt x="150" y="77"/>
                  </a:lnTo>
                  <a:lnTo>
                    <a:pt x="142" y="77"/>
                  </a:lnTo>
                  <a:lnTo>
                    <a:pt x="140" y="83"/>
                  </a:lnTo>
                  <a:lnTo>
                    <a:pt x="132" y="83"/>
                  </a:lnTo>
                  <a:lnTo>
                    <a:pt x="130" y="86"/>
                  </a:lnTo>
                  <a:lnTo>
                    <a:pt x="127" y="86"/>
                  </a:lnTo>
                  <a:lnTo>
                    <a:pt x="122" y="88"/>
                  </a:lnTo>
                  <a:lnTo>
                    <a:pt x="120" y="88"/>
                  </a:lnTo>
                  <a:lnTo>
                    <a:pt x="117" y="90"/>
                  </a:lnTo>
                  <a:lnTo>
                    <a:pt x="112" y="90"/>
                  </a:lnTo>
                  <a:lnTo>
                    <a:pt x="110" y="92"/>
                  </a:lnTo>
                  <a:lnTo>
                    <a:pt x="107" y="92"/>
                  </a:lnTo>
                  <a:lnTo>
                    <a:pt x="105" y="94"/>
                  </a:lnTo>
                  <a:lnTo>
                    <a:pt x="102" y="94"/>
                  </a:lnTo>
                  <a:lnTo>
                    <a:pt x="100" y="98"/>
                  </a:lnTo>
                  <a:lnTo>
                    <a:pt x="98" y="98"/>
                  </a:lnTo>
                  <a:lnTo>
                    <a:pt x="93" y="103"/>
                  </a:lnTo>
                  <a:lnTo>
                    <a:pt x="93" y="105"/>
                  </a:lnTo>
                  <a:lnTo>
                    <a:pt x="88" y="105"/>
                  </a:lnTo>
                  <a:lnTo>
                    <a:pt x="85" y="109"/>
                  </a:lnTo>
                  <a:lnTo>
                    <a:pt x="83" y="109"/>
                  </a:lnTo>
                  <a:lnTo>
                    <a:pt x="80" y="111"/>
                  </a:lnTo>
                  <a:lnTo>
                    <a:pt x="75" y="113"/>
                  </a:lnTo>
                  <a:lnTo>
                    <a:pt x="75" y="115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65" y="122"/>
                  </a:lnTo>
                  <a:lnTo>
                    <a:pt x="63" y="124"/>
                  </a:lnTo>
                  <a:lnTo>
                    <a:pt x="60" y="128"/>
                  </a:lnTo>
                  <a:lnTo>
                    <a:pt x="58" y="130"/>
                  </a:lnTo>
                  <a:lnTo>
                    <a:pt x="55" y="132"/>
                  </a:lnTo>
                  <a:lnTo>
                    <a:pt x="55" y="135"/>
                  </a:lnTo>
                  <a:lnTo>
                    <a:pt x="53" y="137"/>
                  </a:lnTo>
                  <a:lnTo>
                    <a:pt x="48" y="141"/>
                  </a:lnTo>
                  <a:lnTo>
                    <a:pt x="45" y="147"/>
                  </a:lnTo>
                  <a:lnTo>
                    <a:pt x="43" y="147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5" y="160"/>
                  </a:lnTo>
                  <a:lnTo>
                    <a:pt x="33" y="160"/>
                  </a:lnTo>
                  <a:lnTo>
                    <a:pt x="28" y="173"/>
                  </a:lnTo>
                  <a:lnTo>
                    <a:pt x="23" y="175"/>
                  </a:lnTo>
                  <a:lnTo>
                    <a:pt x="23" y="179"/>
                  </a:lnTo>
                  <a:lnTo>
                    <a:pt x="20" y="181"/>
                  </a:lnTo>
                  <a:lnTo>
                    <a:pt x="20" y="188"/>
                  </a:lnTo>
                  <a:lnTo>
                    <a:pt x="15" y="192"/>
                  </a:lnTo>
                  <a:lnTo>
                    <a:pt x="15" y="194"/>
                  </a:lnTo>
                  <a:lnTo>
                    <a:pt x="13" y="198"/>
                  </a:lnTo>
                  <a:lnTo>
                    <a:pt x="13" y="203"/>
                  </a:lnTo>
                  <a:lnTo>
                    <a:pt x="10" y="207"/>
                  </a:lnTo>
                  <a:lnTo>
                    <a:pt x="10" y="213"/>
                  </a:lnTo>
                  <a:lnTo>
                    <a:pt x="8" y="217"/>
                  </a:lnTo>
                  <a:lnTo>
                    <a:pt x="8" y="220"/>
                  </a:lnTo>
                  <a:lnTo>
                    <a:pt x="5" y="226"/>
                  </a:lnTo>
                  <a:lnTo>
                    <a:pt x="5" y="230"/>
                  </a:lnTo>
                  <a:lnTo>
                    <a:pt x="5" y="235"/>
                  </a:lnTo>
                  <a:lnTo>
                    <a:pt x="5" y="239"/>
                  </a:lnTo>
                  <a:lnTo>
                    <a:pt x="3" y="243"/>
                  </a:lnTo>
                  <a:lnTo>
                    <a:pt x="3" y="256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3" y="283"/>
                  </a:lnTo>
                  <a:lnTo>
                    <a:pt x="3" y="298"/>
                  </a:lnTo>
                  <a:lnTo>
                    <a:pt x="5" y="300"/>
                  </a:lnTo>
                  <a:lnTo>
                    <a:pt x="5" y="305"/>
                  </a:lnTo>
                  <a:lnTo>
                    <a:pt x="5" y="313"/>
                  </a:lnTo>
                  <a:lnTo>
                    <a:pt x="5" y="315"/>
                  </a:lnTo>
                  <a:lnTo>
                    <a:pt x="8" y="320"/>
                  </a:lnTo>
                  <a:lnTo>
                    <a:pt x="8" y="322"/>
                  </a:lnTo>
                  <a:lnTo>
                    <a:pt x="10" y="328"/>
                  </a:lnTo>
                  <a:lnTo>
                    <a:pt x="10" y="330"/>
                  </a:lnTo>
                  <a:lnTo>
                    <a:pt x="13" y="337"/>
                  </a:lnTo>
                  <a:lnTo>
                    <a:pt x="15" y="343"/>
                  </a:lnTo>
                  <a:lnTo>
                    <a:pt x="15" y="347"/>
                  </a:lnTo>
                  <a:lnTo>
                    <a:pt x="20" y="354"/>
                  </a:lnTo>
                  <a:lnTo>
                    <a:pt x="20" y="358"/>
                  </a:lnTo>
                  <a:lnTo>
                    <a:pt x="28" y="371"/>
                  </a:lnTo>
                  <a:lnTo>
                    <a:pt x="38" y="388"/>
                  </a:lnTo>
                  <a:lnTo>
                    <a:pt x="40" y="388"/>
                  </a:lnTo>
                  <a:lnTo>
                    <a:pt x="43" y="392"/>
                  </a:lnTo>
                  <a:lnTo>
                    <a:pt x="45" y="394"/>
                  </a:lnTo>
                  <a:lnTo>
                    <a:pt x="48" y="398"/>
                  </a:lnTo>
                  <a:lnTo>
                    <a:pt x="48" y="400"/>
                  </a:lnTo>
                  <a:lnTo>
                    <a:pt x="53" y="403"/>
                  </a:lnTo>
                  <a:lnTo>
                    <a:pt x="55" y="405"/>
                  </a:lnTo>
                  <a:lnTo>
                    <a:pt x="55" y="407"/>
                  </a:lnTo>
                  <a:lnTo>
                    <a:pt x="58" y="411"/>
                  </a:lnTo>
                  <a:lnTo>
                    <a:pt x="60" y="413"/>
                  </a:lnTo>
                  <a:lnTo>
                    <a:pt x="63" y="415"/>
                  </a:lnTo>
                  <a:lnTo>
                    <a:pt x="65" y="417"/>
                  </a:lnTo>
                  <a:lnTo>
                    <a:pt x="70" y="420"/>
                  </a:lnTo>
                  <a:lnTo>
                    <a:pt x="70" y="422"/>
                  </a:lnTo>
                  <a:lnTo>
                    <a:pt x="75" y="424"/>
                  </a:lnTo>
                  <a:lnTo>
                    <a:pt x="75" y="426"/>
                  </a:lnTo>
                  <a:lnTo>
                    <a:pt x="80" y="428"/>
                  </a:lnTo>
                  <a:lnTo>
                    <a:pt x="83" y="428"/>
                  </a:lnTo>
                  <a:lnTo>
                    <a:pt x="85" y="432"/>
                  </a:lnTo>
                  <a:lnTo>
                    <a:pt x="88" y="437"/>
                  </a:lnTo>
                  <a:lnTo>
                    <a:pt x="93" y="437"/>
                  </a:lnTo>
                  <a:lnTo>
                    <a:pt x="93" y="439"/>
                  </a:lnTo>
                  <a:lnTo>
                    <a:pt x="98" y="439"/>
                  </a:lnTo>
                  <a:lnTo>
                    <a:pt x="100" y="443"/>
                  </a:lnTo>
                  <a:lnTo>
                    <a:pt x="102" y="443"/>
                  </a:lnTo>
                  <a:lnTo>
                    <a:pt x="105" y="445"/>
                  </a:lnTo>
                  <a:lnTo>
                    <a:pt x="107" y="445"/>
                  </a:lnTo>
                  <a:lnTo>
                    <a:pt x="110" y="447"/>
                  </a:lnTo>
                  <a:lnTo>
                    <a:pt x="112" y="452"/>
                  </a:lnTo>
                  <a:lnTo>
                    <a:pt x="117" y="452"/>
                  </a:lnTo>
                  <a:lnTo>
                    <a:pt x="120" y="454"/>
                  </a:lnTo>
                  <a:lnTo>
                    <a:pt x="127" y="454"/>
                  </a:lnTo>
                  <a:lnTo>
                    <a:pt x="130" y="458"/>
                  </a:lnTo>
                  <a:lnTo>
                    <a:pt x="132" y="458"/>
                  </a:lnTo>
                  <a:lnTo>
                    <a:pt x="137" y="460"/>
                  </a:lnTo>
                  <a:lnTo>
                    <a:pt x="142" y="460"/>
                  </a:lnTo>
                  <a:lnTo>
                    <a:pt x="145" y="462"/>
                  </a:lnTo>
                  <a:lnTo>
                    <a:pt x="157" y="462"/>
                  </a:lnTo>
                  <a:lnTo>
                    <a:pt x="160" y="464"/>
                  </a:lnTo>
                  <a:lnTo>
                    <a:pt x="165" y="464"/>
                  </a:lnTo>
                  <a:lnTo>
                    <a:pt x="170" y="469"/>
                  </a:lnTo>
                  <a:lnTo>
                    <a:pt x="220" y="469"/>
                  </a:lnTo>
                  <a:lnTo>
                    <a:pt x="222" y="464"/>
                  </a:lnTo>
                  <a:lnTo>
                    <a:pt x="222" y="469"/>
                  </a:lnTo>
                  <a:lnTo>
                    <a:pt x="222" y="471"/>
                  </a:lnTo>
                  <a:lnTo>
                    <a:pt x="225" y="471"/>
                  </a:lnTo>
                  <a:lnTo>
                    <a:pt x="225" y="473"/>
                  </a:lnTo>
                  <a:lnTo>
                    <a:pt x="227" y="477"/>
                  </a:lnTo>
                  <a:lnTo>
                    <a:pt x="230" y="483"/>
                  </a:lnTo>
                  <a:lnTo>
                    <a:pt x="232" y="483"/>
                  </a:lnTo>
                  <a:lnTo>
                    <a:pt x="237" y="494"/>
                  </a:lnTo>
                  <a:lnTo>
                    <a:pt x="240" y="494"/>
                  </a:lnTo>
                  <a:lnTo>
                    <a:pt x="240" y="500"/>
                  </a:lnTo>
                  <a:lnTo>
                    <a:pt x="245" y="503"/>
                  </a:lnTo>
                  <a:lnTo>
                    <a:pt x="245" y="505"/>
                  </a:lnTo>
                  <a:lnTo>
                    <a:pt x="250" y="509"/>
                  </a:lnTo>
                  <a:lnTo>
                    <a:pt x="252" y="511"/>
                  </a:lnTo>
                  <a:lnTo>
                    <a:pt x="255" y="520"/>
                  </a:lnTo>
                  <a:lnTo>
                    <a:pt x="260" y="520"/>
                  </a:lnTo>
                  <a:lnTo>
                    <a:pt x="260" y="522"/>
                  </a:lnTo>
                  <a:lnTo>
                    <a:pt x="262" y="524"/>
                  </a:lnTo>
                  <a:lnTo>
                    <a:pt x="265" y="526"/>
                  </a:lnTo>
                  <a:lnTo>
                    <a:pt x="267" y="528"/>
                  </a:lnTo>
                  <a:lnTo>
                    <a:pt x="270" y="528"/>
                  </a:lnTo>
                  <a:lnTo>
                    <a:pt x="272" y="530"/>
                  </a:lnTo>
                  <a:lnTo>
                    <a:pt x="275" y="530"/>
                  </a:lnTo>
                  <a:lnTo>
                    <a:pt x="277" y="537"/>
                  </a:lnTo>
                  <a:lnTo>
                    <a:pt x="280" y="537"/>
                  </a:lnTo>
                  <a:lnTo>
                    <a:pt x="282" y="539"/>
                  </a:lnTo>
                  <a:lnTo>
                    <a:pt x="285" y="541"/>
                  </a:lnTo>
                  <a:lnTo>
                    <a:pt x="287" y="543"/>
                  </a:lnTo>
                  <a:lnTo>
                    <a:pt x="290" y="543"/>
                  </a:lnTo>
                  <a:lnTo>
                    <a:pt x="292" y="545"/>
                  </a:lnTo>
                  <a:lnTo>
                    <a:pt x="294" y="547"/>
                  </a:lnTo>
                  <a:lnTo>
                    <a:pt x="297" y="549"/>
                  </a:lnTo>
                  <a:lnTo>
                    <a:pt x="302" y="549"/>
                  </a:lnTo>
                  <a:lnTo>
                    <a:pt x="304" y="554"/>
                  </a:lnTo>
                  <a:lnTo>
                    <a:pt x="309" y="554"/>
                  </a:lnTo>
                  <a:lnTo>
                    <a:pt x="312" y="556"/>
                  </a:lnTo>
                  <a:lnTo>
                    <a:pt x="314" y="556"/>
                  </a:lnTo>
                  <a:lnTo>
                    <a:pt x="319" y="556"/>
                  </a:lnTo>
                  <a:lnTo>
                    <a:pt x="324" y="560"/>
                  </a:lnTo>
                  <a:lnTo>
                    <a:pt x="327" y="562"/>
                  </a:lnTo>
                  <a:lnTo>
                    <a:pt x="332" y="562"/>
                  </a:lnTo>
                  <a:lnTo>
                    <a:pt x="334" y="566"/>
                  </a:lnTo>
                  <a:lnTo>
                    <a:pt x="339" y="566"/>
                  </a:lnTo>
                  <a:lnTo>
                    <a:pt x="354" y="566"/>
                  </a:lnTo>
                  <a:lnTo>
                    <a:pt x="354" y="569"/>
                  </a:lnTo>
                  <a:lnTo>
                    <a:pt x="409" y="569"/>
                  </a:lnTo>
                  <a:lnTo>
                    <a:pt x="412" y="566"/>
                  </a:lnTo>
                  <a:lnTo>
                    <a:pt x="424" y="566"/>
                  </a:lnTo>
                  <a:lnTo>
                    <a:pt x="427" y="566"/>
                  </a:lnTo>
                  <a:lnTo>
                    <a:pt x="429" y="566"/>
                  </a:lnTo>
                  <a:lnTo>
                    <a:pt x="434" y="562"/>
                  </a:lnTo>
                  <a:lnTo>
                    <a:pt x="439" y="562"/>
                  </a:lnTo>
                  <a:lnTo>
                    <a:pt x="442" y="560"/>
                  </a:lnTo>
                  <a:lnTo>
                    <a:pt x="444" y="560"/>
                  </a:lnTo>
                  <a:lnTo>
                    <a:pt x="449" y="556"/>
                  </a:lnTo>
                  <a:lnTo>
                    <a:pt x="452" y="556"/>
                  </a:lnTo>
                  <a:lnTo>
                    <a:pt x="454" y="556"/>
                  </a:lnTo>
                  <a:lnTo>
                    <a:pt x="459" y="554"/>
                  </a:lnTo>
                  <a:lnTo>
                    <a:pt x="462" y="554"/>
                  </a:lnTo>
                  <a:lnTo>
                    <a:pt x="464" y="549"/>
                  </a:lnTo>
                  <a:lnTo>
                    <a:pt x="469" y="549"/>
                  </a:lnTo>
                  <a:lnTo>
                    <a:pt x="472" y="547"/>
                  </a:lnTo>
                  <a:lnTo>
                    <a:pt x="472" y="545"/>
                  </a:lnTo>
                  <a:lnTo>
                    <a:pt x="474" y="545"/>
                  </a:lnTo>
                  <a:lnTo>
                    <a:pt x="479" y="543"/>
                  </a:lnTo>
                  <a:lnTo>
                    <a:pt x="481" y="543"/>
                  </a:lnTo>
                  <a:lnTo>
                    <a:pt x="486" y="537"/>
                  </a:lnTo>
                  <a:lnTo>
                    <a:pt x="491" y="534"/>
                  </a:lnTo>
                  <a:lnTo>
                    <a:pt x="491" y="530"/>
                  </a:lnTo>
                  <a:lnTo>
                    <a:pt x="496" y="528"/>
                  </a:lnTo>
                  <a:lnTo>
                    <a:pt x="501" y="526"/>
                  </a:lnTo>
                  <a:lnTo>
                    <a:pt x="501" y="524"/>
                  </a:lnTo>
                  <a:lnTo>
                    <a:pt x="506" y="522"/>
                  </a:lnTo>
                  <a:lnTo>
                    <a:pt x="506" y="520"/>
                  </a:lnTo>
                  <a:lnTo>
                    <a:pt x="509" y="520"/>
                  </a:lnTo>
                  <a:lnTo>
                    <a:pt x="511" y="515"/>
                  </a:lnTo>
                  <a:lnTo>
                    <a:pt x="516" y="511"/>
                  </a:lnTo>
                  <a:lnTo>
                    <a:pt x="516" y="509"/>
                  </a:lnTo>
                  <a:lnTo>
                    <a:pt x="519" y="505"/>
                  </a:lnTo>
                  <a:lnTo>
                    <a:pt x="521" y="505"/>
                  </a:lnTo>
                  <a:lnTo>
                    <a:pt x="524" y="500"/>
                  </a:lnTo>
                  <a:lnTo>
                    <a:pt x="526" y="498"/>
                  </a:lnTo>
                  <a:lnTo>
                    <a:pt x="529" y="494"/>
                  </a:lnTo>
                  <a:lnTo>
                    <a:pt x="529" y="490"/>
                  </a:lnTo>
                  <a:lnTo>
                    <a:pt x="531" y="490"/>
                  </a:lnTo>
                  <a:lnTo>
                    <a:pt x="534" y="494"/>
                  </a:lnTo>
                  <a:lnTo>
                    <a:pt x="539" y="494"/>
                  </a:lnTo>
                  <a:lnTo>
                    <a:pt x="539" y="496"/>
                  </a:lnTo>
                  <a:lnTo>
                    <a:pt x="541" y="498"/>
                  </a:lnTo>
                  <a:lnTo>
                    <a:pt x="544" y="500"/>
                  </a:lnTo>
                  <a:lnTo>
                    <a:pt x="546" y="503"/>
                  </a:lnTo>
                  <a:lnTo>
                    <a:pt x="549" y="503"/>
                  </a:lnTo>
                  <a:lnTo>
                    <a:pt x="551" y="505"/>
                  </a:lnTo>
                  <a:lnTo>
                    <a:pt x="554" y="505"/>
                  </a:lnTo>
                  <a:lnTo>
                    <a:pt x="554" y="509"/>
                  </a:lnTo>
                  <a:lnTo>
                    <a:pt x="561" y="509"/>
                  </a:lnTo>
                  <a:lnTo>
                    <a:pt x="566" y="511"/>
                  </a:lnTo>
                  <a:lnTo>
                    <a:pt x="571" y="511"/>
                  </a:lnTo>
                  <a:lnTo>
                    <a:pt x="571" y="515"/>
                  </a:lnTo>
                  <a:lnTo>
                    <a:pt x="581" y="515"/>
                  </a:lnTo>
                  <a:lnTo>
                    <a:pt x="581" y="520"/>
                  </a:lnTo>
                  <a:lnTo>
                    <a:pt x="599" y="520"/>
                  </a:lnTo>
                  <a:lnTo>
                    <a:pt x="601" y="522"/>
                  </a:lnTo>
                  <a:lnTo>
                    <a:pt x="624" y="522"/>
                  </a:lnTo>
                  <a:lnTo>
                    <a:pt x="626" y="520"/>
                  </a:lnTo>
                  <a:lnTo>
                    <a:pt x="644" y="520"/>
                  </a:lnTo>
                  <a:lnTo>
                    <a:pt x="646" y="515"/>
                  </a:lnTo>
                  <a:lnTo>
                    <a:pt x="654" y="515"/>
                  </a:lnTo>
                  <a:lnTo>
                    <a:pt x="656" y="511"/>
                  </a:lnTo>
                  <a:lnTo>
                    <a:pt x="661" y="511"/>
                  </a:lnTo>
                  <a:lnTo>
                    <a:pt x="664" y="509"/>
                  </a:lnTo>
                  <a:lnTo>
                    <a:pt x="666" y="509"/>
                  </a:lnTo>
                  <a:lnTo>
                    <a:pt x="671" y="509"/>
                  </a:lnTo>
                  <a:lnTo>
                    <a:pt x="671" y="505"/>
                  </a:lnTo>
                  <a:lnTo>
                    <a:pt x="676" y="505"/>
                  </a:lnTo>
                  <a:lnTo>
                    <a:pt x="676" y="503"/>
                  </a:lnTo>
                  <a:lnTo>
                    <a:pt x="678" y="503"/>
                  </a:lnTo>
                  <a:lnTo>
                    <a:pt x="681" y="500"/>
                  </a:lnTo>
                  <a:lnTo>
                    <a:pt x="683" y="500"/>
                  </a:lnTo>
                  <a:lnTo>
                    <a:pt x="686" y="498"/>
                  </a:lnTo>
                  <a:lnTo>
                    <a:pt x="688" y="494"/>
                  </a:lnTo>
                  <a:lnTo>
                    <a:pt x="691" y="494"/>
                  </a:lnTo>
                  <a:lnTo>
                    <a:pt x="693" y="490"/>
                  </a:lnTo>
                  <a:lnTo>
                    <a:pt x="696" y="490"/>
                  </a:lnTo>
                  <a:lnTo>
                    <a:pt x="698" y="490"/>
                  </a:lnTo>
                  <a:lnTo>
                    <a:pt x="701" y="486"/>
                  </a:lnTo>
                  <a:lnTo>
                    <a:pt x="703" y="483"/>
                  </a:lnTo>
                  <a:lnTo>
                    <a:pt x="703" y="481"/>
                  </a:lnTo>
                  <a:lnTo>
                    <a:pt x="708" y="479"/>
                  </a:lnTo>
                  <a:lnTo>
                    <a:pt x="708" y="473"/>
                  </a:lnTo>
                  <a:lnTo>
                    <a:pt x="711" y="471"/>
                  </a:lnTo>
                  <a:lnTo>
                    <a:pt x="713" y="471"/>
                  </a:lnTo>
                  <a:lnTo>
                    <a:pt x="718" y="462"/>
                  </a:lnTo>
                  <a:lnTo>
                    <a:pt x="718" y="460"/>
                  </a:lnTo>
                  <a:lnTo>
                    <a:pt x="721" y="460"/>
                  </a:lnTo>
                  <a:lnTo>
                    <a:pt x="723" y="458"/>
                  </a:lnTo>
                  <a:lnTo>
                    <a:pt x="723" y="454"/>
                  </a:lnTo>
                  <a:lnTo>
                    <a:pt x="731" y="443"/>
                  </a:lnTo>
                  <a:lnTo>
                    <a:pt x="731" y="439"/>
                  </a:lnTo>
                  <a:lnTo>
                    <a:pt x="733" y="437"/>
                  </a:lnTo>
                  <a:lnTo>
                    <a:pt x="733" y="432"/>
                  </a:lnTo>
                  <a:lnTo>
                    <a:pt x="736" y="432"/>
                  </a:lnTo>
                  <a:lnTo>
                    <a:pt x="738" y="437"/>
                  </a:lnTo>
                  <a:lnTo>
                    <a:pt x="743" y="437"/>
                  </a:lnTo>
                  <a:lnTo>
                    <a:pt x="743" y="439"/>
                  </a:lnTo>
                  <a:lnTo>
                    <a:pt x="748" y="439"/>
                  </a:lnTo>
                  <a:lnTo>
                    <a:pt x="751" y="443"/>
                  </a:lnTo>
                  <a:lnTo>
                    <a:pt x="756" y="443"/>
                  </a:lnTo>
                  <a:lnTo>
                    <a:pt x="758" y="443"/>
                  </a:lnTo>
                  <a:lnTo>
                    <a:pt x="761" y="445"/>
                  </a:lnTo>
                  <a:lnTo>
                    <a:pt x="766" y="445"/>
                  </a:lnTo>
                  <a:lnTo>
                    <a:pt x="771" y="447"/>
                  </a:lnTo>
                  <a:lnTo>
                    <a:pt x="773" y="447"/>
                  </a:lnTo>
                  <a:lnTo>
                    <a:pt x="776" y="452"/>
                  </a:lnTo>
                  <a:lnTo>
                    <a:pt x="786" y="452"/>
                  </a:lnTo>
                  <a:lnTo>
                    <a:pt x="791" y="454"/>
                  </a:lnTo>
                  <a:lnTo>
                    <a:pt x="841" y="454"/>
                  </a:lnTo>
                  <a:lnTo>
                    <a:pt x="843" y="452"/>
                  </a:lnTo>
                  <a:lnTo>
                    <a:pt x="853" y="452"/>
                  </a:lnTo>
                  <a:lnTo>
                    <a:pt x="855" y="447"/>
                  </a:lnTo>
                  <a:lnTo>
                    <a:pt x="858" y="447"/>
                  </a:lnTo>
                  <a:lnTo>
                    <a:pt x="860" y="445"/>
                  </a:lnTo>
                  <a:lnTo>
                    <a:pt x="865" y="445"/>
                  </a:lnTo>
                  <a:lnTo>
                    <a:pt x="870" y="443"/>
                  </a:lnTo>
                  <a:lnTo>
                    <a:pt x="875" y="443"/>
                  </a:lnTo>
                  <a:lnTo>
                    <a:pt x="880" y="443"/>
                  </a:lnTo>
                  <a:lnTo>
                    <a:pt x="883" y="439"/>
                  </a:lnTo>
                  <a:lnTo>
                    <a:pt x="885" y="439"/>
                  </a:lnTo>
                  <a:lnTo>
                    <a:pt x="888" y="437"/>
                  </a:lnTo>
                  <a:lnTo>
                    <a:pt x="893" y="432"/>
                  </a:lnTo>
                  <a:lnTo>
                    <a:pt x="895" y="432"/>
                  </a:lnTo>
                  <a:lnTo>
                    <a:pt x="898" y="428"/>
                  </a:lnTo>
                  <a:lnTo>
                    <a:pt x="903" y="428"/>
                  </a:lnTo>
                  <a:lnTo>
                    <a:pt x="903" y="426"/>
                  </a:lnTo>
                  <a:lnTo>
                    <a:pt x="905" y="426"/>
                  </a:lnTo>
                  <a:lnTo>
                    <a:pt x="908" y="422"/>
                  </a:lnTo>
                  <a:lnTo>
                    <a:pt x="910" y="422"/>
                  </a:lnTo>
                  <a:lnTo>
                    <a:pt x="913" y="420"/>
                  </a:lnTo>
                  <a:lnTo>
                    <a:pt x="915" y="420"/>
                  </a:lnTo>
                  <a:lnTo>
                    <a:pt x="918" y="417"/>
                  </a:lnTo>
                  <a:lnTo>
                    <a:pt x="918" y="415"/>
                  </a:lnTo>
                  <a:lnTo>
                    <a:pt x="920" y="415"/>
                  </a:lnTo>
                  <a:lnTo>
                    <a:pt x="923" y="411"/>
                  </a:lnTo>
                  <a:lnTo>
                    <a:pt x="925" y="407"/>
                  </a:lnTo>
                  <a:lnTo>
                    <a:pt x="928" y="407"/>
                  </a:lnTo>
                  <a:lnTo>
                    <a:pt x="928" y="405"/>
                  </a:lnTo>
                  <a:lnTo>
                    <a:pt x="933" y="403"/>
                  </a:lnTo>
                  <a:lnTo>
                    <a:pt x="933" y="398"/>
                  </a:lnTo>
                  <a:lnTo>
                    <a:pt x="935" y="398"/>
                  </a:lnTo>
                  <a:lnTo>
                    <a:pt x="940" y="392"/>
                  </a:lnTo>
                  <a:lnTo>
                    <a:pt x="958" y="362"/>
                  </a:lnTo>
                  <a:lnTo>
                    <a:pt x="960" y="358"/>
                  </a:lnTo>
                  <a:lnTo>
                    <a:pt x="963" y="356"/>
                  </a:lnTo>
                  <a:lnTo>
                    <a:pt x="963" y="354"/>
                  </a:lnTo>
                  <a:lnTo>
                    <a:pt x="963" y="349"/>
                  </a:lnTo>
                  <a:lnTo>
                    <a:pt x="963" y="347"/>
                  </a:lnTo>
                  <a:lnTo>
                    <a:pt x="965" y="341"/>
                  </a:lnTo>
                  <a:lnTo>
                    <a:pt x="965" y="339"/>
                  </a:lnTo>
                  <a:lnTo>
                    <a:pt x="968" y="337"/>
                  </a:lnTo>
                  <a:lnTo>
                    <a:pt x="968" y="334"/>
                  </a:lnTo>
                  <a:lnTo>
                    <a:pt x="970" y="330"/>
                  </a:lnTo>
                  <a:lnTo>
                    <a:pt x="970" y="322"/>
                  </a:lnTo>
                  <a:lnTo>
                    <a:pt x="970" y="320"/>
                  </a:lnTo>
                  <a:lnTo>
                    <a:pt x="970" y="317"/>
                  </a:lnTo>
                  <a:lnTo>
                    <a:pt x="970" y="315"/>
                  </a:lnTo>
                  <a:lnTo>
                    <a:pt x="970" y="277"/>
                  </a:lnTo>
                  <a:lnTo>
                    <a:pt x="970" y="273"/>
                  </a:lnTo>
                  <a:lnTo>
                    <a:pt x="970" y="271"/>
                  </a:lnTo>
                  <a:lnTo>
                    <a:pt x="970" y="260"/>
                  </a:lnTo>
                  <a:lnTo>
                    <a:pt x="968" y="260"/>
                  </a:lnTo>
                  <a:lnTo>
                    <a:pt x="968" y="258"/>
                  </a:lnTo>
                  <a:lnTo>
                    <a:pt x="965" y="254"/>
                  </a:lnTo>
                  <a:lnTo>
                    <a:pt x="965" y="252"/>
                  </a:lnTo>
                  <a:lnTo>
                    <a:pt x="963" y="245"/>
                  </a:lnTo>
                  <a:lnTo>
                    <a:pt x="963" y="239"/>
                  </a:lnTo>
                  <a:lnTo>
                    <a:pt x="960" y="237"/>
                  </a:lnTo>
                  <a:lnTo>
                    <a:pt x="958" y="232"/>
                  </a:lnTo>
                  <a:lnTo>
                    <a:pt x="955" y="230"/>
                  </a:lnTo>
                  <a:lnTo>
                    <a:pt x="950" y="217"/>
                  </a:lnTo>
                  <a:lnTo>
                    <a:pt x="948" y="217"/>
                  </a:lnTo>
                  <a:lnTo>
                    <a:pt x="945" y="213"/>
                  </a:lnTo>
                  <a:lnTo>
                    <a:pt x="945" y="207"/>
                  </a:lnTo>
                  <a:lnTo>
                    <a:pt x="940" y="200"/>
                  </a:lnTo>
                  <a:lnTo>
                    <a:pt x="938" y="200"/>
                  </a:lnTo>
                  <a:lnTo>
                    <a:pt x="938" y="198"/>
                  </a:lnTo>
                  <a:lnTo>
                    <a:pt x="935" y="198"/>
                  </a:lnTo>
                  <a:lnTo>
                    <a:pt x="933" y="192"/>
                  </a:lnTo>
                  <a:lnTo>
                    <a:pt x="928" y="188"/>
                  </a:lnTo>
                  <a:lnTo>
                    <a:pt x="923" y="186"/>
                  </a:lnTo>
                  <a:lnTo>
                    <a:pt x="923" y="181"/>
                  </a:lnTo>
                  <a:lnTo>
                    <a:pt x="920" y="179"/>
                  </a:lnTo>
                  <a:lnTo>
                    <a:pt x="918" y="177"/>
                  </a:lnTo>
                  <a:lnTo>
                    <a:pt x="915" y="175"/>
                  </a:lnTo>
                  <a:lnTo>
                    <a:pt x="913" y="173"/>
                  </a:lnTo>
                  <a:lnTo>
                    <a:pt x="910" y="171"/>
                  </a:lnTo>
                  <a:lnTo>
                    <a:pt x="908" y="171"/>
                  </a:lnTo>
                  <a:lnTo>
                    <a:pt x="905" y="169"/>
                  </a:lnTo>
                  <a:lnTo>
                    <a:pt x="903" y="169"/>
                  </a:lnTo>
                  <a:lnTo>
                    <a:pt x="900" y="166"/>
                  </a:lnTo>
                  <a:lnTo>
                    <a:pt x="898" y="162"/>
                  </a:lnTo>
                  <a:lnTo>
                    <a:pt x="895" y="160"/>
                  </a:lnTo>
                  <a:lnTo>
                    <a:pt x="893" y="160"/>
                  </a:lnTo>
                  <a:lnTo>
                    <a:pt x="888" y="160"/>
                  </a:lnTo>
                  <a:lnTo>
                    <a:pt x="885" y="156"/>
                  </a:lnTo>
                  <a:lnTo>
                    <a:pt x="883" y="154"/>
                  </a:lnTo>
                  <a:lnTo>
                    <a:pt x="875" y="154"/>
                  </a:lnTo>
                  <a:lnTo>
                    <a:pt x="875" y="152"/>
                  </a:lnTo>
                  <a:lnTo>
                    <a:pt x="870" y="152"/>
                  </a:lnTo>
                  <a:lnTo>
                    <a:pt x="873" y="149"/>
                  </a:lnTo>
                  <a:lnTo>
                    <a:pt x="873" y="122"/>
                  </a:lnTo>
                  <a:lnTo>
                    <a:pt x="870" y="115"/>
                  </a:lnTo>
                  <a:lnTo>
                    <a:pt x="870" y="111"/>
                  </a:lnTo>
                  <a:lnTo>
                    <a:pt x="868" y="105"/>
                  </a:lnTo>
                  <a:lnTo>
                    <a:pt x="865" y="98"/>
                  </a:lnTo>
                  <a:lnTo>
                    <a:pt x="865" y="94"/>
                  </a:lnTo>
                  <a:lnTo>
                    <a:pt x="865" y="92"/>
                  </a:lnTo>
                  <a:lnTo>
                    <a:pt x="855" y="77"/>
                  </a:lnTo>
                  <a:lnTo>
                    <a:pt x="853" y="75"/>
                  </a:lnTo>
                  <a:lnTo>
                    <a:pt x="851" y="71"/>
                  </a:lnTo>
                  <a:lnTo>
                    <a:pt x="851" y="69"/>
                  </a:lnTo>
                  <a:lnTo>
                    <a:pt x="846" y="69"/>
                  </a:lnTo>
                  <a:lnTo>
                    <a:pt x="846" y="64"/>
                  </a:lnTo>
                  <a:lnTo>
                    <a:pt x="843" y="64"/>
                  </a:lnTo>
                  <a:lnTo>
                    <a:pt x="841" y="62"/>
                  </a:lnTo>
                  <a:lnTo>
                    <a:pt x="838" y="56"/>
                  </a:lnTo>
                  <a:lnTo>
                    <a:pt x="833" y="54"/>
                  </a:lnTo>
                  <a:lnTo>
                    <a:pt x="833" y="52"/>
                  </a:lnTo>
                  <a:lnTo>
                    <a:pt x="828" y="52"/>
                  </a:lnTo>
                  <a:lnTo>
                    <a:pt x="823" y="47"/>
                  </a:lnTo>
                  <a:lnTo>
                    <a:pt x="821" y="47"/>
                  </a:lnTo>
                  <a:lnTo>
                    <a:pt x="818" y="45"/>
                  </a:lnTo>
                  <a:lnTo>
                    <a:pt x="813" y="45"/>
                  </a:lnTo>
                  <a:lnTo>
                    <a:pt x="813" y="43"/>
                  </a:lnTo>
                  <a:lnTo>
                    <a:pt x="811" y="43"/>
                  </a:lnTo>
                  <a:lnTo>
                    <a:pt x="808" y="39"/>
                  </a:lnTo>
                  <a:lnTo>
                    <a:pt x="803" y="39"/>
                  </a:lnTo>
                  <a:lnTo>
                    <a:pt x="793" y="39"/>
                  </a:lnTo>
                  <a:lnTo>
                    <a:pt x="793" y="35"/>
                  </a:lnTo>
                  <a:lnTo>
                    <a:pt x="786" y="35"/>
                  </a:lnTo>
                  <a:lnTo>
                    <a:pt x="786" y="32"/>
                  </a:lnTo>
                  <a:lnTo>
                    <a:pt x="761" y="32"/>
                  </a:lnTo>
                  <a:lnTo>
                    <a:pt x="761" y="35"/>
                  </a:lnTo>
                  <a:lnTo>
                    <a:pt x="751" y="35"/>
                  </a:lnTo>
                  <a:lnTo>
                    <a:pt x="751" y="39"/>
                  </a:lnTo>
                  <a:lnTo>
                    <a:pt x="743" y="39"/>
                  </a:lnTo>
                  <a:lnTo>
                    <a:pt x="741" y="39"/>
                  </a:lnTo>
                  <a:lnTo>
                    <a:pt x="738" y="39"/>
                  </a:lnTo>
                  <a:lnTo>
                    <a:pt x="736" y="43"/>
                  </a:lnTo>
                  <a:lnTo>
                    <a:pt x="733" y="43"/>
                  </a:lnTo>
                  <a:lnTo>
                    <a:pt x="733" y="45"/>
                  </a:lnTo>
                  <a:lnTo>
                    <a:pt x="728" y="45"/>
                  </a:lnTo>
                  <a:lnTo>
                    <a:pt x="726" y="47"/>
                  </a:lnTo>
                  <a:lnTo>
                    <a:pt x="723" y="47"/>
                  </a:lnTo>
                  <a:lnTo>
                    <a:pt x="721" y="49"/>
                  </a:lnTo>
                  <a:lnTo>
                    <a:pt x="718" y="49"/>
                  </a:lnTo>
                  <a:lnTo>
                    <a:pt x="718" y="52"/>
                  </a:lnTo>
                  <a:lnTo>
                    <a:pt x="716" y="52"/>
                  </a:lnTo>
                  <a:lnTo>
                    <a:pt x="713" y="54"/>
                  </a:lnTo>
                  <a:lnTo>
                    <a:pt x="711" y="54"/>
                  </a:lnTo>
                  <a:lnTo>
                    <a:pt x="708" y="56"/>
                  </a:lnTo>
                  <a:lnTo>
                    <a:pt x="708" y="52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4"/>
            <p:cNvSpPr>
              <a:spLocks noChangeAspect="1"/>
            </p:cNvSpPr>
            <p:nvPr/>
          </p:nvSpPr>
          <p:spPr bwMode="auto">
            <a:xfrm>
              <a:off x="12247" y="10288"/>
              <a:ext cx="970" cy="569"/>
            </a:xfrm>
            <a:custGeom>
              <a:avLst/>
              <a:gdLst>
                <a:gd name="T0" fmla="*/ 681 w 970"/>
                <a:gd name="T1" fmla="*/ 39 h 569"/>
                <a:gd name="T2" fmla="*/ 649 w 970"/>
                <a:gd name="T3" fmla="*/ 24 h 569"/>
                <a:gd name="T4" fmla="*/ 541 w 970"/>
                <a:gd name="T5" fmla="*/ 26 h 569"/>
                <a:gd name="T6" fmla="*/ 506 w 970"/>
                <a:gd name="T7" fmla="*/ 39 h 569"/>
                <a:gd name="T8" fmla="*/ 479 w 970"/>
                <a:gd name="T9" fmla="*/ 56 h 569"/>
                <a:gd name="T10" fmla="*/ 462 w 970"/>
                <a:gd name="T11" fmla="*/ 54 h 569"/>
                <a:gd name="T12" fmla="*/ 444 w 970"/>
                <a:gd name="T13" fmla="*/ 39 h 569"/>
                <a:gd name="T14" fmla="*/ 424 w 970"/>
                <a:gd name="T15" fmla="*/ 20 h 569"/>
                <a:gd name="T16" fmla="*/ 397 w 970"/>
                <a:gd name="T17" fmla="*/ 7 h 569"/>
                <a:gd name="T18" fmla="*/ 317 w 970"/>
                <a:gd name="T19" fmla="*/ 5 h 569"/>
                <a:gd name="T20" fmla="*/ 280 w 970"/>
                <a:gd name="T21" fmla="*/ 18 h 569"/>
                <a:gd name="T22" fmla="*/ 257 w 970"/>
                <a:gd name="T23" fmla="*/ 32 h 569"/>
                <a:gd name="T24" fmla="*/ 232 w 970"/>
                <a:gd name="T25" fmla="*/ 62 h 569"/>
                <a:gd name="T26" fmla="*/ 177 w 970"/>
                <a:gd name="T27" fmla="*/ 75 h 569"/>
                <a:gd name="T28" fmla="*/ 122 w 970"/>
                <a:gd name="T29" fmla="*/ 88 h 569"/>
                <a:gd name="T30" fmla="*/ 93 w 970"/>
                <a:gd name="T31" fmla="*/ 103 h 569"/>
                <a:gd name="T32" fmla="*/ 65 w 970"/>
                <a:gd name="T33" fmla="*/ 122 h 569"/>
                <a:gd name="T34" fmla="*/ 43 w 970"/>
                <a:gd name="T35" fmla="*/ 147 h 569"/>
                <a:gd name="T36" fmla="*/ 15 w 970"/>
                <a:gd name="T37" fmla="*/ 192 h 569"/>
                <a:gd name="T38" fmla="*/ 5 w 970"/>
                <a:gd name="T39" fmla="*/ 235 h 569"/>
                <a:gd name="T40" fmla="*/ 5 w 970"/>
                <a:gd name="T41" fmla="*/ 313 h 569"/>
                <a:gd name="T42" fmla="*/ 20 w 970"/>
                <a:gd name="T43" fmla="*/ 358 h 569"/>
                <a:gd name="T44" fmla="*/ 55 w 970"/>
                <a:gd name="T45" fmla="*/ 405 h 569"/>
                <a:gd name="T46" fmla="*/ 80 w 970"/>
                <a:gd name="T47" fmla="*/ 428 h 569"/>
                <a:gd name="T48" fmla="*/ 107 w 970"/>
                <a:gd name="T49" fmla="*/ 445 h 569"/>
                <a:gd name="T50" fmla="*/ 145 w 970"/>
                <a:gd name="T51" fmla="*/ 462 h 569"/>
                <a:gd name="T52" fmla="*/ 225 w 970"/>
                <a:gd name="T53" fmla="*/ 473 h 569"/>
                <a:gd name="T54" fmla="*/ 252 w 970"/>
                <a:gd name="T55" fmla="*/ 511 h 569"/>
                <a:gd name="T56" fmla="*/ 277 w 970"/>
                <a:gd name="T57" fmla="*/ 537 h 569"/>
                <a:gd name="T58" fmla="*/ 304 w 970"/>
                <a:gd name="T59" fmla="*/ 554 h 569"/>
                <a:gd name="T60" fmla="*/ 339 w 970"/>
                <a:gd name="T61" fmla="*/ 566 h 569"/>
                <a:gd name="T62" fmla="*/ 442 w 970"/>
                <a:gd name="T63" fmla="*/ 560 h 569"/>
                <a:gd name="T64" fmla="*/ 472 w 970"/>
                <a:gd name="T65" fmla="*/ 545 h 569"/>
                <a:gd name="T66" fmla="*/ 501 w 970"/>
                <a:gd name="T67" fmla="*/ 526 h 569"/>
                <a:gd name="T68" fmla="*/ 524 w 970"/>
                <a:gd name="T69" fmla="*/ 500 h 569"/>
                <a:gd name="T70" fmla="*/ 544 w 970"/>
                <a:gd name="T71" fmla="*/ 500 h 569"/>
                <a:gd name="T72" fmla="*/ 571 w 970"/>
                <a:gd name="T73" fmla="*/ 515 h 569"/>
                <a:gd name="T74" fmla="*/ 656 w 970"/>
                <a:gd name="T75" fmla="*/ 511 h 569"/>
                <a:gd name="T76" fmla="*/ 683 w 970"/>
                <a:gd name="T77" fmla="*/ 500 h 569"/>
                <a:gd name="T78" fmla="*/ 703 w 970"/>
                <a:gd name="T79" fmla="*/ 481 h 569"/>
                <a:gd name="T80" fmla="*/ 721 w 970"/>
                <a:gd name="T81" fmla="*/ 460 h 569"/>
                <a:gd name="T82" fmla="*/ 743 w 970"/>
                <a:gd name="T83" fmla="*/ 439 h 569"/>
                <a:gd name="T84" fmla="*/ 776 w 970"/>
                <a:gd name="T85" fmla="*/ 452 h 569"/>
                <a:gd name="T86" fmla="*/ 870 w 970"/>
                <a:gd name="T87" fmla="*/ 443 h 569"/>
                <a:gd name="T88" fmla="*/ 898 w 970"/>
                <a:gd name="T89" fmla="*/ 428 h 569"/>
                <a:gd name="T90" fmla="*/ 920 w 970"/>
                <a:gd name="T91" fmla="*/ 415 h 569"/>
                <a:gd name="T92" fmla="*/ 958 w 970"/>
                <a:gd name="T93" fmla="*/ 362 h 569"/>
                <a:gd name="T94" fmla="*/ 970 w 970"/>
                <a:gd name="T95" fmla="*/ 330 h 569"/>
                <a:gd name="T96" fmla="*/ 968 w 970"/>
                <a:gd name="T97" fmla="*/ 260 h 569"/>
                <a:gd name="T98" fmla="*/ 955 w 970"/>
                <a:gd name="T99" fmla="*/ 230 h 569"/>
                <a:gd name="T100" fmla="*/ 933 w 970"/>
                <a:gd name="T101" fmla="*/ 192 h 569"/>
                <a:gd name="T102" fmla="*/ 910 w 970"/>
                <a:gd name="T103" fmla="*/ 171 h 569"/>
                <a:gd name="T104" fmla="*/ 885 w 970"/>
                <a:gd name="T105" fmla="*/ 156 h 569"/>
                <a:gd name="T106" fmla="*/ 868 w 970"/>
                <a:gd name="T107" fmla="*/ 105 h 569"/>
                <a:gd name="T108" fmla="*/ 846 w 970"/>
                <a:gd name="T109" fmla="*/ 64 h 569"/>
                <a:gd name="T110" fmla="*/ 818 w 970"/>
                <a:gd name="T111" fmla="*/ 45 h 569"/>
                <a:gd name="T112" fmla="*/ 786 w 970"/>
                <a:gd name="T113" fmla="*/ 32 h 569"/>
                <a:gd name="T114" fmla="*/ 733 w 970"/>
                <a:gd name="T115" fmla="*/ 45 h 569"/>
                <a:gd name="T116" fmla="*/ 708 w 970"/>
                <a:gd name="T117" fmla="*/ 56 h 5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0"/>
                <a:gd name="T178" fmla="*/ 0 h 569"/>
                <a:gd name="T179" fmla="*/ 970 w 970"/>
                <a:gd name="T180" fmla="*/ 569 h 5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0" h="569">
                  <a:moveTo>
                    <a:pt x="708" y="52"/>
                  </a:moveTo>
                  <a:lnTo>
                    <a:pt x="703" y="52"/>
                  </a:lnTo>
                  <a:lnTo>
                    <a:pt x="701" y="47"/>
                  </a:lnTo>
                  <a:lnTo>
                    <a:pt x="698" y="47"/>
                  </a:lnTo>
                  <a:lnTo>
                    <a:pt x="696" y="45"/>
                  </a:lnTo>
                  <a:lnTo>
                    <a:pt x="693" y="45"/>
                  </a:lnTo>
                  <a:lnTo>
                    <a:pt x="691" y="43"/>
                  </a:lnTo>
                  <a:lnTo>
                    <a:pt x="686" y="39"/>
                  </a:lnTo>
                  <a:lnTo>
                    <a:pt x="681" y="39"/>
                  </a:lnTo>
                  <a:lnTo>
                    <a:pt x="678" y="35"/>
                  </a:lnTo>
                  <a:lnTo>
                    <a:pt x="676" y="32"/>
                  </a:lnTo>
                  <a:lnTo>
                    <a:pt x="673" y="32"/>
                  </a:lnTo>
                  <a:lnTo>
                    <a:pt x="671" y="30"/>
                  </a:lnTo>
                  <a:lnTo>
                    <a:pt x="666" y="30"/>
                  </a:lnTo>
                  <a:lnTo>
                    <a:pt x="664" y="28"/>
                  </a:lnTo>
                  <a:lnTo>
                    <a:pt x="661" y="28"/>
                  </a:lnTo>
                  <a:lnTo>
                    <a:pt x="656" y="26"/>
                  </a:lnTo>
                  <a:lnTo>
                    <a:pt x="654" y="26"/>
                  </a:lnTo>
                  <a:lnTo>
                    <a:pt x="649" y="24"/>
                  </a:lnTo>
                  <a:lnTo>
                    <a:pt x="644" y="24"/>
                  </a:lnTo>
                  <a:lnTo>
                    <a:pt x="639" y="20"/>
                  </a:lnTo>
                  <a:lnTo>
                    <a:pt x="626" y="20"/>
                  </a:lnTo>
                  <a:lnTo>
                    <a:pt x="624" y="18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54" y="20"/>
                  </a:lnTo>
                  <a:lnTo>
                    <a:pt x="551" y="24"/>
                  </a:lnTo>
                  <a:lnTo>
                    <a:pt x="544" y="24"/>
                  </a:lnTo>
                  <a:lnTo>
                    <a:pt x="541" y="26"/>
                  </a:lnTo>
                  <a:lnTo>
                    <a:pt x="534" y="26"/>
                  </a:lnTo>
                  <a:lnTo>
                    <a:pt x="531" y="28"/>
                  </a:lnTo>
                  <a:lnTo>
                    <a:pt x="529" y="30"/>
                  </a:lnTo>
                  <a:lnTo>
                    <a:pt x="524" y="30"/>
                  </a:lnTo>
                  <a:lnTo>
                    <a:pt x="519" y="32"/>
                  </a:lnTo>
                  <a:lnTo>
                    <a:pt x="516" y="32"/>
                  </a:lnTo>
                  <a:lnTo>
                    <a:pt x="516" y="35"/>
                  </a:lnTo>
                  <a:lnTo>
                    <a:pt x="511" y="39"/>
                  </a:lnTo>
                  <a:lnTo>
                    <a:pt x="509" y="39"/>
                  </a:lnTo>
                  <a:lnTo>
                    <a:pt x="506" y="39"/>
                  </a:lnTo>
                  <a:lnTo>
                    <a:pt x="501" y="43"/>
                  </a:lnTo>
                  <a:lnTo>
                    <a:pt x="501" y="45"/>
                  </a:lnTo>
                  <a:lnTo>
                    <a:pt x="496" y="45"/>
                  </a:lnTo>
                  <a:lnTo>
                    <a:pt x="494" y="47"/>
                  </a:lnTo>
                  <a:lnTo>
                    <a:pt x="491" y="49"/>
                  </a:lnTo>
                  <a:lnTo>
                    <a:pt x="489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1" y="56"/>
                  </a:lnTo>
                  <a:lnTo>
                    <a:pt x="479" y="56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2" y="64"/>
                  </a:lnTo>
                  <a:lnTo>
                    <a:pt x="472" y="66"/>
                  </a:lnTo>
                  <a:lnTo>
                    <a:pt x="469" y="64"/>
                  </a:lnTo>
                  <a:lnTo>
                    <a:pt x="467" y="64"/>
                  </a:lnTo>
                  <a:lnTo>
                    <a:pt x="467" y="62"/>
                  </a:lnTo>
                  <a:lnTo>
                    <a:pt x="464" y="56"/>
                  </a:lnTo>
                  <a:lnTo>
                    <a:pt x="462" y="54"/>
                  </a:lnTo>
                  <a:lnTo>
                    <a:pt x="459" y="54"/>
                  </a:lnTo>
                  <a:lnTo>
                    <a:pt x="459" y="52"/>
                  </a:lnTo>
                  <a:lnTo>
                    <a:pt x="459" y="49"/>
                  </a:lnTo>
                  <a:lnTo>
                    <a:pt x="459" y="47"/>
                  </a:lnTo>
                  <a:lnTo>
                    <a:pt x="454" y="47"/>
                  </a:lnTo>
                  <a:lnTo>
                    <a:pt x="454" y="45"/>
                  </a:lnTo>
                  <a:lnTo>
                    <a:pt x="452" y="45"/>
                  </a:lnTo>
                  <a:lnTo>
                    <a:pt x="449" y="39"/>
                  </a:lnTo>
                  <a:lnTo>
                    <a:pt x="447" y="39"/>
                  </a:lnTo>
                  <a:lnTo>
                    <a:pt x="444" y="39"/>
                  </a:lnTo>
                  <a:lnTo>
                    <a:pt x="444" y="32"/>
                  </a:lnTo>
                  <a:lnTo>
                    <a:pt x="442" y="32"/>
                  </a:lnTo>
                  <a:lnTo>
                    <a:pt x="439" y="30"/>
                  </a:lnTo>
                  <a:lnTo>
                    <a:pt x="437" y="30"/>
                  </a:lnTo>
                  <a:lnTo>
                    <a:pt x="434" y="28"/>
                  </a:lnTo>
                  <a:lnTo>
                    <a:pt x="434" y="26"/>
                  </a:lnTo>
                  <a:lnTo>
                    <a:pt x="432" y="26"/>
                  </a:lnTo>
                  <a:lnTo>
                    <a:pt x="429" y="24"/>
                  </a:lnTo>
                  <a:lnTo>
                    <a:pt x="427" y="24"/>
                  </a:lnTo>
                  <a:lnTo>
                    <a:pt x="424" y="20"/>
                  </a:lnTo>
                  <a:lnTo>
                    <a:pt x="422" y="20"/>
                  </a:lnTo>
                  <a:lnTo>
                    <a:pt x="422" y="18"/>
                  </a:lnTo>
                  <a:lnTo>
                    <a:pt x="417" y="18"/>
                  </a:lnTo>
                  <a:lnTo>
                    <a:pt x="414" y="13"/>
                  </a:lnTo>
                  <a:lnTo>
                    <a:pt x="412" y="13"/>
                  </a:lnTo>
                  <a:lnTo>
                    <a:pt x="409" y="11"/>
                  </a:lnTo>
                  <a:lnTo>
                    <a:pt x="407" y="11"/>
                  </a:lnTo>
                  <a:lnTo>
                    <a:pt x="404" y="9"/>
                  </a:lnTo>
                  <a:lnTo>
                    <a:pt x="399" y="9"/>
                  </a:lnTo>
                  <a:lnTo>
                    <a:pt x="397" y="7"/>
                  </a:lnTo>
                  <a:lnTo>
                    <a:pt x="389" y="7"/>
                  </a:lnTo>
                  <a:lnTo>
                    <a:pt x="387" y="5"/>
                  </a:lnTo>
                  <a:lnTo>
                    <a:pt x="384" y="5"/>
                  </a:lnTo>
                  <a:lnTo>
                    <a:pt x="382" y="0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32" y="0"/>
                  </a:lnTo>
                  <a:lnTo>
                    <a:pt x="319" y="0"/>
                  </a:lnTo>
                  <a:lnTo>
                    <a:pt x="317" y="5"/>
                  </a:lnTo>
                  <a:lnTo>
                    <a:pt x="312" y="5"/>
                  </a:lnTo>
                  <a:lnTo>
                    <a:pt x="309" y="7"/>
                  </a:lnTo>
                  <a:lnTo>
                    <a:pt x="302" y="7"/>
                  </a:lnTo>
                  <a:lnTo>
                    <a:pt x="299" y="9"/>
                  </a:lnTo>
                  <a:lnTo>
                    <a:pt x="294" y="9"/>
                  </a:lnTo>
                  <a:lnTo>
                    <a:pt x="292" y="11"/>
                  </a:lnTo>
                  <a:lnTo>
                    <a:pt x="290" y="13"/>
                  </a:lnTo>
                  <a:lnTo>
                    <a:pt x="285" y="13"/>
                  </a:lnTo>
                  <a:lnTo>
                    <a:pt x="282" y="18"/>
                  </a:lnTo>
                  <a:lnTo>
                    <a:pt x="280" y="18"/>
                  </a:lnTo>
                  <a:lnTo>
                    <a:pt x="277" y="20"/>
                  </a:lnTo>
                  <a:lnTo>
                    <a:pt x="275" y="20"/>
                  </a:lnTo>
                  <a:lnTo>
                    <a:pt x="272" y="24"/>
                  </a:lnTo>
                  <a:lnTo>
                    <a:pt x="270" y="24"/>
                  </a:lnTo>
                  <a:lnTo>
                    <a:pt x="267" y="26"/>
                  </a:lnTo>
                  <a:lnTo>
                    <a:pt x="265" y="26"/>
                  </a:lnTo>
                  <a:lnTo>
                    <a:pt x="265" y="28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57" y="32"/>
                  </a:lnTo>
                  <a:lnTo>
                    <a:pt x="255" y="35"/>
                  </a:lnTo>
                  <a:lnTo>
                    <a:pt x="252" y="39"/>
                  </a:lnTo>
                  <a:lnTo>
                    <a:pt x="250" y="39"/>
                  </a:lnTo>
                  <a:lnTo>
                    <a:pt x="247" y="43"/>
                  </a:lnTo>
                  <a:lnTo>
                    <a:pt x="245" y="45"/>
                  </a:lnTo>
                  <a:lnTo>
                    <a:pt x="245" y="47"/>
                  </a:lnTo>
                  <a:lnTo>
                    <a:pt x="240" y="52"/>
                  </a:lnTo>
                  <a:lnTo>
                    <a:pt x="240" y="54"/>
                  </a:lnTo>
                  <a:lnTo>
                    <a:pt x="237" y="54"/>
                  </a:lnTo>
                  <a:lnTo>
                    <a:pt x="232" y="62"/>
                  </a:lnTo>
                  <a:lnTo>
                    <a:pt x="232" y="64"/>
                  </a:lnTo>
                  <a:lnTo>
                    <a:pt x="230" y="69"/>
                  </a:lnTo>
                  <a:lnTo>
                    <a:pt x="227" y="69"/>
                  </a:lnTo>
                  <a:lnTo>
                    <a:pt x="227" y="71"/>
                  </a:lnTo>
                  <a:lnTo>
                    <a:pt x="227" y="75"/>
                  </a:lnTo>
                  <a:lnTo>
                    <a:pt x="217" y="75"/>
                  </a:lnTo>
                  <a:lnTo>
                    <a:pt x="215" y="71"/>
                  </a:lnTo>
                  <a:lnTo>
                    <a:pt x="180" y="71"/>
                  </a:lnTo>
                  <a:lnTo>
                    <a:pt x="177" y="75"/>
                  </a:lnTo>
                  <a:lnTo>
                    <a:pt x="170" y="75"/>
                  </a:lnTo>
                  <a:lnTo>
                    <a:pt x="165" y="75"/>
                  </a:lnTo>
                  <a:lnTo>
                    <a:pt x="152" y="75"/>
                  </a:lnTo>
                  <a:lnTo>
                    <a:pt x="150" y="77"/>
                  </a:lnTo>
                  <a:lnTo>
                    <a:pt x="142" y="77"/>
                  </a:lnTo>
                  <a:lnTo>
                    <a:pt x="140" y="83"/>
                  </a:lnTo>
                  <a:lnTo>
                    <a:pt x="132" y="83"/>
                  </a:lnTo>
                  <a:lnTo>
                    <a:pt x="130" y="86"/>
                  </a:lnTo>
                  <a:lnTo>
                    <a:pt x="127" y="86"/>
                  </a:lnTo>
                  <a:lnTo>
                    <a:pt x="122" y="88"/>
                  </a:lnTo>
                  <a:lnTo>
                    <a:pt x="120" y="88"/>
                  </a:lnTo>
                  <a:lnTo>
                    <a:pt x="117" y="90"/>
                  </a:lnTo>
                  <a:lnTo>
                    <a:pt x="112" y="90"/>
                  </a:lnTo>
                  <a:lnTo>
                    <a:pt x="110" y="92"/>
                  </a:lnTo>
                  <a:lnTo>
                    <a:pt x="107" y="92"/>
                  </a:lnTo>
                  <a:lnTo>
                    <a:pt x="105" y="94"/>
                  </a:lnTo>
                  <a:lnTo>
                    <a:pt x="102" y="94"/>
                  </a:lnTo>
                  <a:lnTo>
                    <a:pt x="100" y="98"/>
                  </a:lnTo>
                  <a:lnTo>
                    <a:pt x="98" y="98"/>
                  </a:lnTo>
                  <a:lnTo>
                    <a:pt x="93" y="103"/>
                  </a:lnTo>
                  <a:lnTo>
                    <a:pt x="93" y="105"/>
                  </a:lnTo>
                  <a:lnTo>
                    <a:pt x="88" y="105"/>
                  </a:lnTo>
                  <a:lnTo>
                    <a:pt x="85" y="109"/>
                  </a:lnTo>
                  <a:lnTo>
                    <a:pt x="83" y="109"/>
                  </a:lnTo>
                  <a:lnTo>
                    <a:pt x="80" y="111"/>
                  </a:lnTo>
                  <a:lnTo>
                    <a:pt x="75" y="113"/>
                  </a:lnTo>
                  <a:lnTo>
                    <a:pt x="75" y="115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65" y="122"/>
                  </a:lnTo>
                  <a:lnTo>
                    <a:pt x="63" y="124"/>
                  </a:lnTo>
                  <a:lnTo>
                    <a:pt x="60" y="128"/>
                  </a:lnTo>
                  <a:lnTo>
                    <a:pt x="58" y="130"/>
                  </a:lnTo>
                  <a:lnTo>
                    <a:pt x="55" y="132"/>
                  </a:lnTo>
                  <a:lnTo>
                    <a:pt x="55" y="135"/>
                  </a:lnTo>
                  <a:lnTo>
                    <a:pt x="53" y="137"/>
                  </a:lnTo>
                  <a:lnTo>
                    <a:pt x="48" y="141"/>
                  </a:lnTo>
                  <a:lnTo>
                    <a:pt x="45" y="147"/>
                  </a:lnTo>
                  <a:lnTo>
                    <a:pt x="43" y="147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5" y="160"/>
                  </a:lnTo>
                  <a:lnTo>
                    <a:pt x="33" y="160"/>
                  </a:lnTo>
                  <a:lnTo>
                    <a:pt x="28" y="173"/>
                  </a:lnTo>
                  <a:lnTo>
                    <a:pt x="23" y="175"/>
                  </a:lnTo>
                  <a:lnTo>
                    <a:pt x="23" y="179"/>
                  </a:lnTo>
                  <a:lnTo>
                    <a:pt x="20" y="181"/>
                  </a:lnTo>
                  <a:lnTo>
                    <a:pt x="20" y="188"/>
                  </a:lnTo>
                  <a:lnTo>
                    <a:pt x="15" y="192"/>
                  </a:lnTo>
                  <a:lnTo>
                    <a:pt x="15" y="194"/>
                  </a:lnTo>
                  <a:lnTo>
                    <a:pt x="13" y="198"/>
                  </a:lnTo>
                  <a:lnTo>
                    <a:pt x="13" y="203"/>
                  </a:lnTo>
                  <a:lnTo>
                    <a:pt x="10" y="207"/>
                  </a:lnTo>
                  <a:lnTo>
                    <a:pt x="10" y="213"/>
                  </a:lnTo>
                  <a:lnTo>
                    <a:pt x="8" y="217"/>
                  </a:lnTo>
                  <a:lnTo>
                    <a:pt x="8" y="220"/>
                  </a:lnTo>
                  <a:lnTo>
                    <a:pt x="5" y="226"/>
                  </a:lnTo>
                  <a:lnTo>
                    <a:pt x="5" y="230"/>
                  </a:lnTo>
                  <a:lnTo>
                    <a:pt x="5" y="235"/>
                  </a:lnTo>
                  <a:lnTo>
                    <a:pt x="5" y="239"/>
                  </a:lnTo>
                  <a:lnTo>
                    <a:pt x="3" y="243"/>
                  </a:lnTo>
                  <a:lnTo>
                    <a:pt x="3" y="256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3" y="283"/>
                  </a:lnTo>
                  <a:lnTo>
                    <a:pt x="3" y="298"/>
                  </a:lnTo>
                  <a:lnTo>
                    <a:pt x="5" y="300"/>
                  </a:lnTo>
                  <a:lnTo>
                    <a:pt x="5" y="305"/>
                  </a:lnTo>
                  <a:lnTo>
                    <a:pt x="5" y="313"/>
                  </a:lnTo>
                  <a:lnTo>
                    <a:pt x="5" y="315"/>
                  </a:lnTo>
                  <a:lnTo>
                    <a:pt x="8" y="320"/>
                  </a:lnTo>
                  <a:lnTo>
                    <a:pt x="8" y="322"/>
                  </a:lnTo>
                  <a:lnTo>
                    <a:pt x="10" y="328"/>
                  </a:lnTo>
                  <a:lnTo>
                    <a:pt x="10" y="330"/>
                  </a:lnTo>
                  <a:lnTo>
                    <a:pt x="13" y="337"/>
                  </a:lnTo>
                  <a:lnTo>
                    <a:pt x="15" y="343"/>
                  </a:lnTo>
                  <a:lnTo>
                    <a:pt x="15" y="347"/>
                  </a:lnTo>
                  <a:lnTo>
                    <a:pt x="20" y="354"/>
                  </a:lnTo>
                  <a:lnTo>
                    <a:pt x="20" y="358"/>
                  </a:lnTo>
                  <a:lnTo>
                    <a:pt x="28" y="371"/>
                  </a:lnTo>
                  <a:lnTo>
                    <a:pt x="38" y="388"/>
                  </a:lnTo>
                  <a:lnTo>
                    <a:pt x="40" y="388"/>
                  </a:lnTo>
                  <a:lnTo>
                    <a:pt x="43" y="392"/>
                  </a:lnTo>
                  <a:lnTo>
                    <a:pt x="45" y="394"/>
                  </a:lnTo>
                  <a:lnTo>
                    <a:pt x="48" y="398"/>
                  </a:lnTo>
                  <a:lnTo>
                    <a:pt x="48" y="400"/>
                  </a:lnTo>
                  <a:lnTo>
                    <a:pt x="53" y="403"/>
                  </a:lnTo>
                  <a:lnTo>
                    <a:pt x="55" y="405"/>
                  </a:lnTo>
                  <a:lnTo>
                    <a:pt x="55" y="407"/>
                  </a:lnTo>
                  <a:lnTo>
                    <a:pt x="58" y="411"/>
                  </a:lnTo>
                  <a:lnTo>
                    <a:pt x="60" y="413"/>
                  </a:lnTo>
                  <a:lnTo>
                    <a:pt x="63" y="415"/>
                  </a:lnTo>
                  <a:lnTo>
                    <a:pt x="65" y="417"/>
                  </a:lnTo>
                  <a:lnTo>
                    <a:pt x="70" y="420"/>
                  </a:lnTo>
                  <a:lnTo>
                    <a:pt x="70" y="422"/>
                  </a:lnTo>
                  <a:lnTo>
                    <a:pt x="75" y="424"/>
                  </a:lnTo>
                  <a:lnTo>
                    <a:pt x="75" y="426"/>
                  </a:lnTo>
                  <a:lnTo>
                    <a:pt x="80" y="428"/>
                  </a:lnTo>
                  <a:lnTo>
                    <a:pt x="83" y="428"/>
                  </a:lnTo>
                  <a:lnTo>
                    <a:pt x="85" y="432"/>
                  </a:lnTo>
                  <a:lnTo>
                    <a:pt x="88" y="437"/>
                  </a:lnTo>
                  <a:lnTo>
                    <a:pt x="93" y="437"/>
                  </a:lnTo>
                  <a:lnTo>
                    <a:pt x="93" y="439"/>
                  </a:lnTo>
                  <a:lnTo>
                    <a:pt x="98" y="439"/>
                  </a:lnTo>
                  <a:lnTo>
                    <a:pt x="100" y="443"/>
                  </a:lnTo>
                  <a:lnTo>
                    <a:pt x="102" y="443"/>
                  </a:lnTo>
                  <a:lnTo>
                    <a:pt x="105" y="445"/>
                  </a:lnTo>
                  <a:lnTo>
                    <a:pt x="107" y="445"/>
                  </a:lnTo>
                  <a:lnTo>
                    <a:pt x="110" y="447"/>
                  </a:lnTo>
                  <a:lnTo>
                    <a:pt x="112" y="452"/>
                  </a:lnTo>
                  <a:lnTo>
                    <a:pt x="117" y="452"/>
                  </a:lnTo>
                  <a:lnTo>
                    <a:pt x="120" y="454"/>
                  </a:lnTo>
                  <a:lnTo>
                    <a:pt x="127" y="454"/>
                  </a:lnTo>
                  <a:lnTo>
                    <a:pt x="130" y="458"/>
                  </a:lnTo>
                  <a:lnTo>
                    <a:pt x="132" y="458"/>
                  </a:lnTo>
                  <a:lnTo>
                    <a:pt x="137" y="460"/>
                  </a:lnTo>
                  <a:lnTo>
                    <a:pt x="142" y="460"/>
                  </a:lnTo>
                  <a:lnTo>
                    <a:pt x="145" y="462"/>
                  </a:lnTo>
                  <a:lnTo>
                    <a:pt x="157" y="462"/>
                  </a:lnTo>
                  <a:lnTo>
                    <a:pt x="160" y="464"/>
                  </a:lnTo>
                  <a:lnTo>
                    <a:pt x="165" y="464"/>
                  </a:lnTo>
                  <a:lnTo>
                    <a:pt x="170" y="469"/>
                  </a:lnTo>
                  <a:lnTo>
                    <a:pt x="220" y="469"/>
                  </a:lnTo>
                  <a:lnTo>
                    <a:pt x="222" y="464"/>
                  </a:lnTo>
                  <a:lnTo>
                    <a:pt x="222" y="469"/>
                  </a:lnTo>
                  <a:lnTo>
                    <a:pt x="222" y="471"/>
                  </a:lnTo>
                  <a:lnTo>
                    <a:pt x="225" y="471"/>
                  </a:lnTo>
                  <a:lnTo>
                    <a:pt x="225" y="473"/>
                  </a:lnTo>
                  <a:lnTo>
                    <a:pt x="227" y="477"/>
                  </a:lnTo>
                  <a:lnTo>
                    <a:pt x="230" y="483"/>
                  </a:lnTo>
                  <a:lnTo>
                    <a:pt x="232" y="483"/>
                  </a:lnTo>
                  <a:lnTo>
                    <a:pt x="237" y="494"/>
                  </a:lnTo>
                  <a:lnTo>
                    <a:pt x="240" y="494"/>
                  </a:lnTo>
                  <a:lnTo>
                    <a:pt x="240" y="500"/>
                  </a:lnTo>
                  <a:lnTo>
                    <a:pt x="245" y="503"/>
                  </a:lnTo>
                  <a:lnTo>
                    <a:pt x="245" y="505"/>
                  </a:lnTo>
                  <a:lnTo>
                    <a:pt x="250" y="509"/>
                  </a:lnTo>
                  <a:lnTo>
                    <a:pt x="252" y="511"/>
                  </a:lnTo>
                  <a:lnTo>
                    <a:pt x="255" y="520"/>
                  </a:lnTo>
                  <a:lnTo>
                    <a:pt x="260" y="520"/>
                  </a:lnTo>
                  <a:lnTo>
                    <a:pt x="260" y="522"/>
                  </a:lnTo>
                  <a:lnTo>
                    <a:pt x="262" y="524"/>
                  </a:lnTo>
                  <a:lnTo>
                    <a:pt x="265" y="526"/>
                  </a:lnTo>
                  <a:lnTo>
                    <a:pt x="267" y="528"/>
                  </a:lnTo>
                  <a:lnTo>
                    <a:pt x="270" y="528"/>
                  </a:lnTo>
                  <a:lnTo>
                    <a:pt x="272" y="530"/>
                  </a:lnTo>
                  <a:lnTo>
                    <a:pt x="275" y="530"/>
                  </a:lnTo>
                  <a:lnTo>
                    <a:pt x="277" y="537"/>
                  </a:lnTo>
                  <a:lnTo>
                    <a:pt x="280" y="537"/>
                  </a:lnTo>
                  <a:lnTo>
                    <a:pt x="282" y="539"/>
                  </a:lnTo>
                  <a:lnTo>
                    <a:pt x="285" y="541"/>
                  </a:lnTo>
                  <a:lnTo>
                    <a:pt x="287" y="543"/>
                  </a:lnTo>
                  <a:lnTo>
                    <a:pt x="290" y="543"/>
                  </a:lnTo>
                  <a:lnTo>
                    <a:pt x="292" y="545"/>
                  </a:lnTo>
                  <a:lnTo>
                    <a:pt x="294" y="547"/>
                  </a:lnTo>
                  <a:lnTo>
                    <a:pt x="297" y="549"/>
                  </a:lnTo>
                  <a:lnTo>
                    <a:pt x="302" y="549"/>
                  </a:lnTo>
                  <a:lnTo>
                    <a:pt x="304" y="554"/>
                  </a:lnTo>
                  <a:lnTo>
                    <a:pt x="309" y="554"/>
                  </a:lnTo>
                  <a:lnTo>
                    <a:pt x="312" y="556"/>
                  </a:lnTo>
                  <a:lnTo>
                    <a:pt x="314" y="556"/>
                  </a:lnTo>
                  <a:lnTo>
                    <a:pt x="319" y="556"/>
                  </a:lnTo>
                  <a:lnTo>
                    <a:pt x="324" y="560"/>
                  </a:lnTo>
                  <a:lnTo>
                    <a:pt x="327" y="562"/>
                  </a:lnTo>
                  <a:lnTo>
                    <a:pt x="332" y="562"/>
                  </a:lnTo>
                  <a:lnTo>
                    <a:pt x="334" y="566"/>
                  </a:lnTo>
                  <a:lnTo>
                    <a:pt x="339" y="566"/>
                  </a:lnTo>
                  <a:lnTo>
                    <a:pt x="354" y="566"/>
                  </a:lnTo>
                  <a:lnTo>
                    <a:pt x="354" y="569"/>
                  </a:lnTo>
                  <a:lnTo>
                    <a:pt x="409" y="569"/>
                  </a:lnTo>
                  <a:lnTo>
                    <a:pt x="412" y="566"/>
                  </a:lnTo>
                  <a:lnTo>
                    <a:pt x="424" y="566"/>
                  </a:lnTo>
                  <a:lnTo>
                    <a:pt x="427" y="566"/>
                  </a:lnTo>
                  <a:lnTo>
                    <a:pt x="429" y="566"/>
                  </a:lnTo>
                  <a:lnTo>
                    <a:pt x="434" y="562"/>
                  </a:lnTo>
                  <a:lnTo>
                    <a:pt x="439" y="562"/>
                  </a:lnTo>
                  <a:lnTo>
                    <a:pt x="442" y="560"/>
                  </a:lnTo>
                  <a:lnTo>
                    <a:pt x="444" y="560"/>
                  </a:lnTo>
                  <a:lnTo>
                    <a:pt x="449" y="556"/>
                  </a:lnTo>
                  <a:lnTo>
                    <a:pt x="452" y="556"/>
                  </a:lnTo>
                  <a:lnTo>
                    <a:pt x="454" y="556"/>
                  </a:lnTo>
                  <a:lnTo>
                    <a:pt x="459" y="554"/>
                  </a:lnTo>
                  <a:lnTo>
                    <a:pt x="462" y="554"/>
                  </a:lnTo>
                  <a:lnTo>
                    <a:pt x="464" y="549"/>
                  </a:lnTo>
                  <a:lnTo>
                    <a:pt x="469" y="549"/>
                  </a:lnTo>
                  <a:lnTo>
                    <a:pt x="472" y="547"/>
                  </a:lnTo>
                  <a:lnTo>
                    <a:pt x="472" y="545"/>
                  </a:lnTo>
                  <a:lnTo>
                    <a:pt x="474" y="545"/>
                  </a:lnTo>
                  <a:lnTo>
                    <a:pt x="479" y="543"/>
                  </a:lnTo>
                  <a:lnTo>
                    <a:pt x="481" y="543"/>
                  </a:lnTo>
                  <a:lnTo>
                    <a:pt x="486" y="537"/>
                  </a:lnTo>
                  <a:lnTo>
                    <a:pt x="491" y="534"/>
                  </a:lnTo>
                  <a:lnTo>
                    <a:pt x="491" y="530"/>
                  </a:lnTo>
                  <a:lnTo>
                    <a:pt x="496" y="528"/>
                  </a:lnTo>
                  <a:lnTo>
                    <a:pt x="501" y="526"/>
                  </a:lnTo>
                  <a:lnTo>
                    <a:pt x="501" y="524"/>
                  </a:lnTo>
                  <a:lnTo>
                    <a:pt x="506" y="522"/>
                  </a:lnTo>
                  <a:lnTo>
                    <a:pt x="506" y="520"/>
                  </a:lnTo>
                  <a:lnTo>
                    <a:pt x="509" y="520"/>
                  </a:lnTo>
                  <a:lnTo>
                    <a:pt x="511" y="515"/>
                  </a:lnTo>
                  <a:lnTo>
                    <a:pt x="516" y="511"/>
                  </a:lnTo>
                  <a:lnTo>
                    <a:pt x="516" y="509"/>
                  </a:lnTo>
                  <a:lnTo>
                    <a:pt x="519" y="505"/>
                  </a:lnTo>
                  <a:lnTo>
                    <a:pt x="521" y="505"/>
                  </a:lnTo>
                  <a:lnTo>
                    <a:pt x="524" y="500"/>
                  </a:lnTo>
                  <a:lnTo>
                    <a:pt x="526" y="498"/>
                  </a:lnTo>
                  <a:lnTo>
                    <a:pt x="529" y="494"/>
                  </a:lnTo>
                  <a:lnTo>
                    <a:pt x="529" y="490"/>
                  </a:lnTo>
                  <a:lnTo>
                    <a:pt x="531" y="490"/>
                  </a:lnTo>
                  <a:lnTo>
                    <a:pt x="534" y="494"/>
                  </a:lnTo>
                  <a:lnTo>
                    <a:pt x="539" y="494"/>
                  </a:lnTo>
                  <a:lnTo>
                    <a:pt x="539" y="496"/>
                  </a:lnTo>
                  <a:lnTo>
                    <a:pt x="541" y="498"/>
                  </a:lnTo>
                  <a:lnTo>
                    <a:pt x="544" y="500"/>
                  </a:lnTo>
                  <a:lnTo>
                    <a:pt x="546" y="503"/>
                  </a:lnTo>
                  <a:lnTo>
                    <a:pt x="549" y="503"/>
                  </a:lnTo>
                  <a:lnTo>
                    <a:pt x="551" y="505"/>
                  </a:lnTo>
                  <a:lnTo>
                    <a:pt x="554" y="505"/>
                  </a:lnTo>
                  <a:lnTo>
                    <a:pt x="554" y="509"/>
                  </a:lnTo>
                  <a:lnTo>
                    <a:pt x="561" y="509"/>
                  </a:lnTo>
                  <a:lnTo>
                    <a:pt x="566" y="511"/>
                  </a:lnTo>
                  <a:lnTo>
                    <a:pt x="571" y="511"/>
                  </a:lnTo>
                  <a:lnTo>
                    <a:pt x="571" y="515"/>
                  </a:lnTo>
                  <a:lnTo>
                    <a:pt x="581" y="515"/>
                  </a:lnTo>
                  <a:lnTo>
                    <a:pt x="581" y="520"/>
                  </a:lnTo>
                  <a:lnTo>
                    <a:pt x="599" y="520"/>
                  </a:lnTo>
                  <a:lnTo>
                    <a:pt x="601" y="522"/>
                  </a:lnTo>
                  <a:lnTo>
                    <a:pt x="624" y="522"/>
                  </a:lnTo>
                  <a:lnTo>
                    <a:pt x="626" y="520"/>
                  </a:lnTo>
                  <a:lnTo>
                    <a:pt x="644" y="520"/>
                  </a:lnTo>
                  <a:lnTo>
                    <a:pt x="646" y="515"/>
                  </a:lnTo>
                  <a:lnTo>
                    <a:pt x="654" y="515"/>
                  </a:lnTo>
                  <a:lnTo>
                    <a:pt x="656" y="511"/>
                  </a:lnTo>
                  <a:lnTo>
                    <a:pt x="661" y="511"/>
                  </a:lnTo>
                  <a:lnTo>
                    <a:pt x="664" y="509"/>
                  </a:lnTo>
                  <a:lnTo>
                    <a:pt x="666" y="509"/>
                  </a:lnTo>
                  <a:lnTo>
                    <a:pt x="671" y="509"/>
                  </a:lnTo>
                  <a:lnTo>
                    <a:pt x="671" y="505"/>
                  </a:lnTo>
                  <a:lnTo>
                    <a:pt x="676" y="505"/>
                  </a:lnTo>
                  <a:lnTo>
                    <a:pt x="676" y="503"/>
                  </a:lnTo>
                  <a:lnTo>
                    <a:pt x="678" y="503"/>
                  </a:lnTo>
                  <a:lnTo>
                    <a:pt x="681" y="500"/>
                  </a:lnTo>
                  <a:lnTo>
                    <a:pt x="683" y="500"/>
                  </a:lnTo>
                  <a:lnTo>
                    <a:pt x="686" y="498"/>
                  </a:lnTo>
                  <a:lnTo>
                    <a:pt x="688" y="494"/>
                  </a:lnTo>
                  <a:lnTo>
                    <a:pt x="691" y="494"/>
                  </a:lnTo>
                  <a:lnTo>
                    <a:pt x="693" y="490"/>
                  </a:lnTo>
                  <a:lnTo>
                    <a:pt x="696" y="490"/>
                  </a:lnTo>
                  <a:lnTo>
                    <a:pt x="698" y="490"/>
                  </a:lnTo>
                  <a:lnTo>
                    <a:pt x="701" y="486"/>
                  </a:lnTo>
                  <a:lnTo>
                    <a:pt x="703" y="483"/>
                  </a:lnTo>
                  <a:lnTo>
                    <a:pt x="703" y="481"/>
                  </a:lnTo>
                  <a:lnTo>
                    <a:pt x="708" y="479"/>
                  </a:lnTo>
                  <a:lnTo>
                    <a:pt x="708" y="473"/>
                  </a:lnTo>
                  <a:lnTo>
                    <a:pt x="711" y="471"/>
                  </a:lnTo>
                  <a:lnTo>
                    <a:pt x="713" y="471"/>
                  </a:lnTo>
                  <a:lnTo>
                    <a:pt x="718" y="462"/>
                  </a:lnTo>
                  <a:lnTo>
                    <a:pt x="718" y="460"/>
                  </a:lnTo>
                  <a:lnTo>
                    <a:pt x="721" y="460"/>
                  </a:lnTo>
                  <a:lnTo>
                    <a:pt x="723" y="458"/>
                  </a:lnTo>
                  <a:lnTo>
                    <a:pt x="723" y="454"/>
                  </a:lnTo>
                  <a:lnTo>
                    <a:pt x="731" y="443"/>
                  </a:lnTo>
                  <a:lnTo>
                    <a:pt x="731" y="439"/>
                  </a:lnTo>
                  <a:lnTo>
                    <a:pt x="733" y="437"/>
                  </a:lnTo>
                  <a:lnTo>
                    <a:pt x="733" y="432"/>
                  </a:lnTo>
                  <a:lnTo>
                    <a:pt x="736" y="432"/>
                  </a:lnTo>
                  <a:lnTo>
                    <a:pt x="738" y="437"/>
                  </a:lnTo>
                  <a:lnTo>
                    <a:pt x="743" y="437"/>
                  </a:lnTo>
                  <a:lnTo>
                    <a:pt x="743" y="439"/>
                  </a:lnTo>
                  <a:lnTo>
                    <a:pt x="748" y="439"/>
                  </a:lnTo>
                  <a:lnTo>
                    <a:pt x="751" y="443"/>
                  </a:lnTo>
                  <a:lnTo>
                    <a:pt x="756" y="443"/>
                  </a:lnTo>
                  <a:lnTo>
                    <a:pt x="758" y="443"/>
                  </a:lnTo>
                  <a:lnTo>
                    <a:pt x="761" y="445"/>
                  </a:lnTo>
                  <a:lnTo>
                    <a:pt x="766" y="445"/>
                  </a:lnTo>
                  <a:lnTo>
                    <a:pt x="771" y="447"/>
                  </a:lnTo>
                  <a:lnTo>
                    <a:pt x="773" y="447"/>
                  </a:lnTo>
                  <a:lnTo>
                    <a:pt x="776" y="452"/>
                  </a:lnTo>
                  <a:lnTo>
                    <a:pt x="786" y="452"/>
                  </a:lnTo>
                  <a:lnTo>
                    <a:pt x="791" y="454"/>
                  </a:lnTo>
                  <a:lnTo>
                    <a:pt x="841" y="454"/>
                  </a:lnTo>
                  <a:lnTo>
                    <a:pt x="843" y="452"/>
                  </a:lnTo>
                  <a:lnTo>
                    <a:pt x="853" y="452"/>
                  </a:lnTo>
                  <a:lnTo>
                    <a:pt x="855" y="447"/>
                  </a:lnTo>
                  <a:lnTo>
                    <a:pt x="858" y="447"/>
                  </a:lnTo>
                  <a:lnTo>
                    <a:pt x="860" y="445"/>
                  </a:lnTo>
                  <a:lnTo>
                    <a:pt x="865" y="445"/>
                  </a:lnTo>
                  <a:lnTo>
                    <a:pt x="870" y="443"/>
                  </a:lnTo>
                  <a:lnTo>
                    <a:pt x="875" y="443"/>
                  </a:lnTo>
                  <a:lnTo>
                    <a:pt x="880" y="443"/>
                  </a:lnTo>
                  <a:lnTo>
                    <a:pt x="883" y="439"/>
                  </a:lnTo>
                  <a:lnTo>
                    <a:pt x="885" y="439"/>
                  </a:lnTo>
                  <a:lnTo>
                    <a:pt x="888" y="437"/>
                  </a:lnTo>
                  <a:lnTo>
                    <a:pt x="893" y="432"/>
                  </a:lnTo>
                  <a:lnTo>
                    <a:pt x="895" y="432"/>
                  </a:lnTo>
                  <a:lnTo>
                    <a:pt x="898" y="428"/>
                  </a:lnTo>
                  <a:lnTo>
                    <a:pt x="903" y="428"/>
                  </a:lnTo>
                  <a:lnTo>
                    <a:pt x="903" y="426"/>
                  </a:lnTo>
                  <a:lnTo>
                    <a:pt x="905" y="426"/>
                  </a:lnTo>
                  <a:lnTo>
                    <a:pt x="908" y="422"/>
                  </a:lnTo>
                  <a:lnTo>
                    <a:pt x="910" y="422"/>
                  </a:lnTo>
                  <a:lnTo>
                    <a:pt x="913" y="420"/>
                  </a:lnTo>
                  <a:lnTo>
                    <a:pt x="915" y="420"/>
                  </a:lnTo>
                  <a:lnTo>
                    <a:pt x="918" y="417"/>
                  </a:lnTo>
                  <a:lnTo>
                    <a:pt x="918" y="415"/>
                  </a:lnTo>
                  <a:lnTo>
                    <a:pt x="920" y="415"/>
                  </a:lnTo>
                  <a:lnTo>
                    <a:pt x="923" y="411"/>
                  </a:lnTo>
                  <a:lnTo>
                    <a:pt x="925" y="407"/>
                  </a:lnTo>
                  <a:lnTo>
                    <a:pt x="928" y="407"/>
                  </a:lnTo>
                  <a:lnTo>
                    <a:pt x="928" y="405"/>
                  </a:lnTo>
                  <a:lnTo>
                    <a:pt x="933" y="403"/>
                  </a:lnTo>
                  <a:lnTo>
                    <a:pt x="933" y="398"/>
                  </a:lnTo>
                  <a:lnTo>
                    <a:pt x="935" y="398"/>
                  </a:lnTo>
                  <a:lnTo>
                    <a:pt x="940" y="392"/>
                  </a:lnTo>
                  <a:lnTo>
                    <a:pt x="958" y="362"/>
                  </a:lnTo>
                  <a:lnTo>
                    <a:pt x="960" y="358"/>
                  </a:lnTo>
                  <a:lnTo>
                    <a:pt x="963" y="356"/>
                  </a:lnTo>
                  <a:lnTo>
                    <a:pt x="963" y="354"/>
                  </a:lnTo>
                  <a:lnTo>
                    <a:pt x="963" y="349"/>
                  </a:lnTo>
                  <a:lnTo>
                    <a:pt x="963" y="347"/>
                  </a:lnTo>
                  <a:lnTo>
                    <a:pt x="965" y="341"/>
                  </a:lnTo>
                  <a:lnTo>
                    <a:pt x="965" y="339"/>
                  </a:lnTo>
                  <a:lnTo>
                    <a:pt x="968" y="337"/>
                  </a:lnTo>
                  <a:lnTo>
                    <a:pt x="968" y="334"/>
                  </a:lnTo>
                  <a:lnTo>
                    <a:pt x="970" y="330"/>
                  </a:lnTo>
                  <a:lnTo>
                    <a:pt x="970" y="322"/>
                  </a:lnTo>
                  <a:lnTo>
                    <a:pt x="970" y="320"/>
                  </a:lnTo>
                  <a:lnTo>
                    <a:pt x="970" y="317"/>
                  </a:lnTo>
                  <a:lnTo>
                    <a:pt x="970" y="315"/>
                  </a:lnTo>
                  <a:lnTo>
                    <a:pt x="970" y="277"/>
                  </a:lnTo>
                  <a:lnTo>
                    <a:pt x="970" y="273"/>
                  </a:lnTo>
                  <a:lnTo>
                    <a:pt x="970" y="271"/>
                  </a:lnTo>
                  <a:lnTo>
                    <a:pt x="970" y="260"/>
                  </a:lnTo>
                  <a:lnTo>
                    <a:pt x="968" y="260"/>
                  </a:lnTo>
                  <a:lnTo>
                    <a:pt x="968" y="258"/>
                  </a:lnTo>
                  <a:lnTo>
                    <a:pt x="965" y="254"/>
                  </a:lnTo>
                  <a:lnTo>
                    <a:pt x="965" y="252"/>
                  </a:lnTo>
                  <a:lnTo>
                    <a:pt x="963" y="245"/>
                  </a:lnTo>
                  <a:lnTo>
                    <a:pt x="963" y="239"/>
                  </a:lnTo>
                  <a:lnTo>
                    <a:pt x="960" y="237"/>
                  </a:lnTo>
                  <a:lnTo>
                    <a:pt x="958" y="232"/>
                  </a:lnTo>
                  <a:lnTo>
                    <a:pt x="955" y="230"/>
                  </a:lnTo>
                  <a:lnTo>
                    <a:pt x="950" y="217"/>
                  </a:lnTo>
                  <a:lnTo>
                    <a:pt x="948" y="217"/>
                  </a:lnTo>
                  <a:lnTo>
                    <a:pt x="945" y="213"/>
                  </a:lnTo>
                  <a:lnTo>
                    <a:pt x="945" y="207"/>
                  </a:lnTo>
                  <a:lnTo>
                    <a:pt x="940" y="200"/>
                  </a:lnTo>
                  <a:lnTo>
                    <a:pt x="938" y="200"/>
                  </a:lnTo>
                  <a:lnTo>
                    <a:pt x="938" y="198"/>
                  </a:lnTo>
                  <a:lnTo>
                    <a:pt x="935" y="198"/>
                  </a:lnTo>
                  <a:lnTo>
                    <a:pt x="933" y="192"/>
                  </a:lnTo>
                  <a:lnTo>
                    <a:pt x="928" y="188"/>
                  </a:lnTo>
                  <a:lnTo>
                    <a:pt x="923" y="186"/>
                  </a:lnTo>
                  <a:lnTo>
                    <a:pt x="923" y="181"/>
                  </a:lnTo>
                  <a:lnTo>
                    <a:pt x="920" y="179"/>
                  </a:lnTo>
                  <a:lnTo>
                    <a:pt x="918" y="177"/>
                  </a:lnTo>
                  <a:lnTo>
                    <a:pt x="915" y="175"/>
                  </a:lnTo>
                  <a:lnTo>
                    <a:pt x="913" y="173"/>
                  </a:lnTo>
                  <a:lnTo>
                    <a:pt x="910" y="171"/>
                  </a:lnTo>
                  <a:lnTo>
                    <a:pt x="908" y="171"/>
                  </a:lnTo>
                  <a:lnTo>
                    <a:pt x="905" y="169"/>
                  </a:lnTo>
                  <a:lnTo>
                    <a:pt x="903" y="169"/>
                  </a:lnTo>
                  <a:lnTo>
                    <a:pt x="900" y="166"/>
                  </a:lnTo>
                  <a:lnTo>
                    <a:pt x="898" y="162"/>
                  </a:lnTo>
                  <a:lnTo>
                    <a:pt x="895" y="160"/>
                  </a:lnTo>
                  <a:lnTo>
                    <a:pt x="893" y="160"/>
                  </a:lnTo>
                  <a:lnTo>
                    <a:pt x="888" y="160"/>
                  </a:lnTo>
                  <a:lnTo>
                    <a:pt x="885" y="156"/>
                  </a:lnTo>
                  <a:lnTo>
                    <a:pt x="883" y="154"/>
                  </a:lnTo>
                  <a:lnTo>
                    <a:pt x="875" y="154"/>
                  </a:lnTo>
                  <a:lnTo>
                    <a:pt x="875" y="152"/>
                  </a:lnTo>
                  <a:lnTo>
                    <a:pt x="870" y="152"/>
                  </a:lnTo>
                  <a:lnTo>
                    <a:pt x="873" y="149"/>
                  </a:lnTo>
                  <a:lnTo>
                    <a:pt x="873" y="122"/>
                  </a:lnTo>
                  <a:lnTo>
                    <a:pt x="870" y="115"/>
                  </a:lnTo>
                  <a:lnTo>
                    <a:pt x="870" y="111"/>
                  </a:lnTo>
                  <a:lnTo>
                    <a:pt x="868" y="105"/>
                  </a:lnTo>
                  <a:lnTo>
                    <a:pt x="865" y="98"/>
                  </a:lnTo>
                  <a:lnTo>
                    <a:pt x="865" y="94"/>
                  </a:lnTo>
                  <a:lnTo>
                    <a:pt x="865" y="92"/>
                  </a:lnTo>
                  <a:lnTo>
                    <a:pt x="855" y="77"/>
                  </a:lnTo>
                  <a:lnTo>
                    <a:pt x="853" y="75"/>
                  </a:lnTo>
                  <a:lnTo>
                    <a:pt x="851" y="71"/>
                  </a:lnTo>
                  <a:lnTo>
                    <a:pt x="851" y="69"/>
                  </a:lnTo>
                  <a:lnTo>
                    <a:pt x="846" y="69"/>
                  </a:lnTo>
                  <a:lnTo>
                    <a:pt x="846" y="64"/>
                  </a:lnTo>
                  <a:lnTo>
                    <a:pt x="843" y="64"/>
                  </a:lnTo>
                  <a:lnTo>
                    <a:pt x="841" y="62"/>
                  </a:lnTo>
                  <a:lnTo>
                    <a:pt x="838" y="56"/>
                  </a:lnTo>
                  <a:lnTo>
                    <a:pt x="833" y="54"/>
                  </a:lnTo>
                  <a:lnTo>
                    <a:pt x="833" y="52"/>
                  </a:lnTo>
                  <a:lnTo>
                    <a:pt x="828" y="52"/>
                  </a:lnTo>
                  <a:lnTo>
                    <a:pt x="823" y="47"/>
                  </a:lnTo>
                  <a:lnTo>
                    <a:pt x="821" y="47"/>
                  </a:lnTo>
                  <a:lnTo>
                    <a:pt x="818" y="45"/>
                  </a:lnTo>
                  <a:lnTo>
                    <a:pt x="813" y="45"/>
                  </a:lnTo>
                  <a:lnTo>
                    <a:pt x="813" y="43"/>
                  </a:lnTo>
                  <a:lnTo>
                    <a:pt x="811" y="43"/>
                  </a:lnTo>
                  <a:lnTo>
                    <a:pt x="808" y="39"/>
                  </a:lnTo>
                  <a:lnTo>
                    <a:pt x="803" y="39"/>
                  </a:lnTo>
                  <a:lnTo>
                    <a:pt x="793" y="39"/>
                  </a:lnTo>
                  <a:lnTo>
                    <a:pt x="793" y="35"/>
                  </a:lnTo>
                  <a:lnTo>
                    <a:pt x="786" y="35"/>
                  </a:lnTo>
                  <a:lnTo>
                    <a:pt x="786" y="32"/>
                  </a:lnTo>
                  <a:lnTo>
                    <a:pt x="761" y="32"/>
                  </a:lnTo>
                  <a:lnTo>
                    <a:pt x="761" y="35"/>
                  </a:lnTo>
                  <a:lnTo>
                    <a:pt x="751" y="35"/>
                  </a:lnTo>
                  <a:lnTo>
                    <a:pt x="751" y="39"/>
                  </a:lnTo>
                  <a:lnTo>
                    <a:pt x="743" y="39"/>
                  </a:lnTo>
                  <a:lnTo>
                    <a:pt x="741" y="39"/>
                  </a:lnTo>
                  <a:lnTo>
                    <a:pt x="738" y="39"/>
                  </a:lnTo>
                  <a:lnTo>
                    <a:pt x="736" y="43"/>
                  </a:lnTo>
                  <a:lnTo>
                    <a:pt x="733" y="43"/>
                  </a:lnTo>
                  <a:lnTo>
                    <a:pt x="733" y="45"/>
                  </a:lnTo>
                  <a:lnTo>
                    <a:pt x="728" y="45"/>
                  </a:lnTo>
                  <a:lnTo>
                    <a:pt x="726" y="47"/>
                  </a:lnTo>
                  <a:lnTo>
                    <a:pt x="723" y="47"/>
                  </a:lnTo>
                  <a:lnTo>
                    <a:pt x="721" y="49"/>
                  </a:lnTo>
                  <a:lnTo>
                    <a:pt x="718" y="49"/>
                  </a:lnTo>
                  <a:lnTo>
                    <a:pt x="718" y="52"/>
                  </a:lnTo>
                  <a:lnTo>
                    <a:pt x="716" y="52"/>
                  </a:lnTo>
                  <a:lnTo>
                    <a:pt x="713" y="54"/>
                  </a:lnTo>
                  <a:lnTo>
                    <a:pt x="711" y="54"/>
                  </a:lnTo>
                  <a:lnTo>
                    <a:pt x="708" y="56"/>
                  </a:lnTo>
                  <a:lnTo>
                    <a:pt x="708" y="52"/>
                  </a:lnTo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4" name="Picture 6" descr="wifi_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862" y="3108672"/>
            <a:ext cx="11382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7"/>
          <p:cNvSpPr>
            <a:spLocks/>
          </p:cNvSpPr>
          <p:nvPr/>
        </p:nvSpPr>
        <p:spPr bwMode="auto">
          <a:xfrm>
            <a:off x="5441887" y="5404197"/>
            <a:ext cx="190500" cy="9525"/>
          </a:xfrm>
          <a:custGeom>
            <a:avLst/>
            <a:gdLst>
              <a:gd name="T0" fmla="*/ 0 w 452"/>
              <a:gd name="T1" fmla="*/ 9525 h 14"/>
              <a:gd name="T2" fmla="*/ 0 w 452"/>
              <a:gd name="T3" fmla="*/ 9525 h 14"/>
              <a:gd name="T4" fmla="*/ 11379 w 452"/>
              <a:gd name="T5" fmla="*/ 5443 h 14"/>
              <a:gd name="T6" fmla="*/ 22759 w 452"/>
              <a:gd name="T7" fmla="*/ 2721 h 14"/>
              <a:gd name="T8" fmla="*/ 45939 w 452"/>
              <a:gd name="T9" fmla="*/ 0 h 14"/>
              <a:gd name="T10" fmla="*/ 69541 w 452"/>
              <a:gd name="T11" fmla="*/ 0 h 14"/>
              <a:gd name="T12" fmla="*/ 94407 w 452"/>
              <a:gd name="T13" fmla="*/ 0 h 14"/>
              <a:gd name="T14" fmla="*/ 142875 w 452"/>
              <a:gd name="T15" fmla="*/ 4082 h 14"/>
              <a:gd name="T16" fmla="*/ 166477 w 452"/>
              <a:gd name="T17" fmla="*/ 5443 h 14"/>
              <a:gd name="T18" fmla="*/ 190500 w 452"/>
              <a:gd name="T19" fmla="*/ 4082 h 14"/>
              <a:gd name="T20" fmla="*/ 0 w 452"/>
              <a:gd name="T21" fmla="*/ 9525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2"/>
              <a:gd name="T34" fmla="*/ 0 h 14"/>
              <a:gd name="T35" fmla="*/ 452 w 452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2" h="14">
                <a:moveTo>
                  <a:pt x="0" y="14"/>
                </a:moveTo>
                <a:lnTo>
                  <a:pt x="0" y="14"/>
                </a:lnTo>
                <a:lnTo>
                  <a:pt x="27" y="8"/>
                </a:lnTo>
                <a:lnTo>
                  <a:pt x="54" y="4"/>
                </a:lnTo>
                <a:lnTo>
                  <a:pt x="109" y="0"/>
                </a:lnTo>
                <a:lnTo>
                  <a:pt x="165" y="0"/>
                </a:lnTo>
                <a:lnTo>
                  <a:pt x="224" y="0"/>
                </a:lnTo>
                <a:lnTo>
                  <a:pt x="339" y="6"/>
                </a:lnTo>
                <a:lnTo>
                  <a:pt x="395" y="8"/>
                </a:lnTo>
                <a:lnTo>
                  <a:pt x="452" y="6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4100" y="1505297"/>
            <a:ext cx="1012825" cy="860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060637" y="3343622"/>
            <a:ext cx="7937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20" tIns="41027" rIns="83520" bIns="41027">
            <a:spAutoFit/>
          </a:bodyPr>
          <a:lstStyle/>
          <a:p>
            <a:pPr defTabSz="8445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700" kern="0">
                <a:solidFill>
                  <a:srgbClr val="000000"/>
                </a:solidFill>
                <a:cs typeface="Arial" charset="0"/>
              </a:rPr>
              <a:t>Bridge</a:t>
            </a:r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 rot="5400000">
            <a:off x="4526693" y="3165029"/>
            <a:ext cx="173037" cy="781050"/>
            <a:chOff x="1611" y="1407"/>
            <a:chExt cx="109" cy="492"/>
          </a:xfrm>
        </p:grpSpPr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1612" y="1786"/>
              <a:ext cx="108" cy="113"/>
              <a:chOff x="802" y="1456"/>
              <a:chExt cx="108" cy="113"/>
            </a:xfrm>
          </p:grpSpPr>
          <p:sp>
            <p:nvSpPr>
              <p:cNvPr id="56" name="Rectangle 12"/>
              <p:cNvSpPr>
                <a:spLocks noChangeArrowheads="1"/>
              </p:cNvSpPr>
              <p:nvPr/>
            </p:nvSpPr>
            <p:spPr bwMode="auto">
              <a:xfrm>
                <a:off x="802" y="1463"/>
                <a:ext cx="108" cy="113"/>
              </a:xfrm>
              <a:prstGeom prst="rect">
                <a:avLst/>
              </a:prstGeom>
              <a:solidFill>
                <a:srgbClr val="777777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Rectangle 13"/>
              <p:cNvSpPr>
                <a:spLocks noChangeArrowheads="1"/>
              </p:cNvSpPr>
              <p:nvPr/>
            </p:nvSpPr>
            <p:spPr bwMode="auto">
              <a:xfrm>
                <a:off x="820" y="1481"/>
                <a:ext cx="71" cy="77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58" name="Group 14"/>
              <p:cNvGrpSpPr>
                <a:grpSpLocks/>
              </p:cNvGrpSpPr>
              <p:nvPr/>
            </p:nvGrpSpPr>
            <p:grpSpPr bwMode="auto">
              <a:xfrm>
                <a:off x="873" y="1494"/>
                <a:ext cx="18" cy="38"/>
                <a:chOff x="1968" y="1920"/>
                <a:chExt cx="48" cy="336"/>
              </a:xfrm>
            </p:grpSpPr>
            <p:sp>
              <p:nvSpPr>
                <p:cNvPr id="5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968" y="215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968" y="22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968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68" y="2017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968" y="2061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968" y="2115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968" y="19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968" y="19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1611" y="1659"/>
              <a:ext cx="108" cy="113"/>
              <a:chOff x="802" y="1456"/>
              <a:chExt cx="108" cy="113"/>
            </a:xfrm>
          </p:grpSpPr>
          <p:sp>
            <p:nvSpPr>
              <p:cNvPr id="45" name="Rectangle 24"/>
              <p:cNvSpPr>
                <a:spLocks noChangeArrowheads="1"/>
              </p:cNvSpPr>
              <p:nvPr/>
            </p:nvSpPr>
            <p:spPr bwMode="auto">
              <a:xfrm>
                <a:off x="802" y="1463"/>
                <a:ext cx="108" cy="113"/>
              </a:xfrm>
              <a:prstGeom prst="rect">
                <a:avLst/>
              </a:prstGeom>
              <a:solidFill>
                <a:srgbClr val="777777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Rectangle 25"/>
              <p:cNvSpPr>
                <a:spLocks noChangeArrowheads="1"/>
              </p:cNvSpPr>
              <p:nvPr/>
            </p:nvSpPr>
            <p:spPr bwMode="auto">
              <a:xfrm>
                <a:off x="820" y="1481"/>
                <a:ext cx="71" cy="77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7" name="Group 26"/>
              <p:cNvGrpSpPr>
                <a:grpSpLocks/>
              </p:cNvGrpSpPr>
              <p:nvPr/>
            </p:nvGrpSpPr>
            <p:grpSpPr bwMode="auto">
              <a:xfrm>
                <a:off x="873" y="1494"/>
                <a:ext cx="18" cy="38"/>
                <a:chOff x="1968" y="1920"/>
                <a:chExt cx="48" cy="336"/>
              </a:xfrm>
            </p:grpSpPr>
            <p:sp>
              <p:nvSpPr>
                <p:cNvPr id="4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968" y="215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968" y="22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968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968" y="2017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968" y="2061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968" y="2115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968" y="19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968" y="19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1" name="Group 35"/>
            <p:cNvGrpSpPr>
              <a:grpSpLocks/>
            </p:cNvGrpSpPr>
            <p:nvPr/>
          </p:nvGrpSpPr>
          <p:grpSpPr bwMode="auto">
            <a:xfrm>
              <a:off x="1611" y="1533"/>
              <a:ext cx="108" cy="113"/>
              <a:chOff x="802" y="1456"/>
              <a:chExt cx="108" cy="113"/>
            </a:xfrm>
          </p:grpSpPr>
          <p:sp>
            <p:nvSpPr>
              <p:cNvPr id="34" name="Rectangle 36"/>
              <p:cNvSpPr>
                <a:spLocks noChangeArrowheads="1"/>
              </p:cNvSpPr>
              <p:nvPr/>
            </p:nvSpPr>
            <p:spPr bwMode="auto">
              <a:xfrm>
                <a:off x="802" y="1463"/>
                <a:ext cx="108" cy="113"/>
              </a:xfrm>
              <a:prstGeom prst="rect">
                <a:avLst/>
              </a:prstGeom>
              <a:solidFill>
                <a:srgbClr val="777777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Rectangle 37"/>
              <p:cNvSpPr>
                <a:spLocks noChangeArrowheads="1"/>
              </p:cNvSpPr>
              <p:nvPr/>
            </p:nvSpPr>
            <p:spPr bwMode="auto">
              <a:xfrm>
                <a:off x="820" y="1481"/>
                <a:ext cx="71" cy="77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6" name="Group 38"/>
              <p:cNvGrpSpPr>
                <a:grpSpLocks/>
              </p:cNvGrpSpPr>
              <p:nvPr/>
            </p:nvGrpSpPr>
            <p:grpSpPr bwMode="auto">
              <a:xfrm>
                <a:off x="873" y="1494"/>
                <a:ext cx="18" cy="38"/>
                <a:chOff x="1968" y="1920"/>
                <a:chExt cx="48" cy="336"/>
              </a:xfrm>
            </p:grpSpPr>
            <p:sp>
              <p:nvSpPr>
                <p:cNvPr id="3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968" y="215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968" y="22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968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968" y="2017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968" y="2061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968" y="2115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968" y="19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968" y="19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2" name="Group 47"/>
            <p:cNvGrpSpPr>
              <a:grpSpLocks/>
            </p:cNvGrpSpPr>
            <p:nvPr/>
          </p:nvGrpSpPr>
          <p:grpSpPr bwMode="auto">
            <a:xfrm>
              <a:off x="1611" y="1407"/>
              <a:ext cx="108" cy="113"/>
              <a:chOff x="802" y="1456"/>
              <a:chExt cx="108" cy="113"/>
            </a:xfrm>
          </p:grpSpPr>
          <p:sp>
            <p:nvSpPr>
              <p:cNvPr id="23" name="Rectangle 48"/>
              <p:cNvSpPr>
                <a:spLocks noChangeArrowheads="1"/>
              </p:cNvSpPr>
              <p:nvPr/>
            </p:nvSpPr>
            <p:spPr bwMode="auto">
              <a:xfrm>
                <a:off x="802" y="1463"/>
                <a:ext cx="108" cy="113"/>
              </a:xfrm>
              <a:prstGeom prst="rect">
                <a:avLst/>
              </a:prstGeom>
              <a:solidFill>
                <a:srgbClr val="777777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Rectangle 49"/>
              <p:cNvSpPr>
                <a:spLocks noChangeArrowheads="1"/>
              </p:cNvSpPr>
              <p:nvPr/>
            </p:nvSpPr>
            <p:spPr bwMode="auto">
              <a:xfrm>
                <a:off x="820" y="1481"/>
                <a:ext cx="71" cy="77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5" name="Group 50"/>
              <p:cNvGrpSpPr>
                <a:grpSpLocks/>
              </p:cNvGrpSpPr>
              <p:nvPr/>
            </p:nvGrpSpPr>
            <p:grpSpPr bwMode="auto">
              <a:xfrm>
                <a:off x="873" y="1494"/>
                <a:ext cx="18" cy="38"/>
                <a:chOff x="1968" y="1920"/>
                <a:chExt cx="48" cy="336"/>
              </a:xfrm>
            </p:grpSpPr>
            <p:sp>
              <p:nvSpPr>
                <p:cNvPr id="26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968" y="215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968" y="22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968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968" y="2017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1968" y="2061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968" y="2115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968" y="19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968" y="19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67" name="Line 59"/>
          <p:cNvSpPr>
            <a:spLocks noChangeShapeType="1"/>
          </p:cNvSpPr>
          <p:nvPr/>
        </p:nvSpPr>
        <p:spPr bwMode="auto">
          <a:xfrm flipH="1">
            <a:off x="4292537" y="3592860"/>
            <a:ext cx="9525" cy="1212850"/>
          </a:xfrm>
          <a:prstGeom prst="line">
            <a:avLst/>
          </a:prstGeom>
          <a:noFill/>
          <a:ln w="28575">
            <a:solidFill>
              <a:srgbClr val="006B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8" name="Picture 60" descr="computer clipart pri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8612" y="2754660"/>
            <a:ext cx="12477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Line 61"/>
          <p:cNvSpPr>
            <a:spLocks noChangeShapeType="1"/>
          </p:cNvSpPr>
          <p:nvPr/>
        </p:nvSpPr>
        <p:spPr bwMode="auto">
          <a:xfrm flipV="1">
            <a:off x="4927537" y="3529360"/>
            <a:ext cx="2514600" cy="15875"/>
          </a:xfrm>
          <a:prstGeom prst="line">
            <a:avLst/>
          </a:prstGeom>
          <a:noFill/>
          <a:ln w="28575">
            <a:solidFill>
              <a:srgbClr val="006B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62"/>
          <p:cNvSpPr>
            <a:spLocks noChangeShapeType="1"/>
          </p:cNvSpPr>
          <p:nvPr/>
        </p:nvSpPr>
        <p:spPr bwMode="auto">
          <a:xfrm flipV="1">
            <a:off x="4678300" y="2013297"/>
            <a:ext cx="2028825" cy="1549400"/>
          </a:xfrm>
          <a:prstGeom prst="line">
            <a:avLst/>
          </a:prstGeom>
          <a:noFill/>
          <a:ln w="28575">
            <a:solidFill>
              <a:srgbClr val="006B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71" name="Picture 63" descr="PC_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6850" y="1268760"/>
            <a:ext cx="128111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Line 64"/>
          <p:cNvSpPr>
            <a:spLocks noChangeShapeType="1"/>
          </p:cNvSpPr>
          <p:nvPr/>
        </p:nvSpPr>
        <p:spPr bwMode="auto">
          <a:xfrm flipH="1" flipV="1">
            <a:off x="3543237" y="2202210"/>
            <a:ext cx="962025" cy="1339850"/>
          </a:xfrm>
          <a:prstGeom prst="line">
            <a:avLst/>
          </a:prstGeom>
          <a:noFill/>
          <a:ln w="28575">
            <a:solidFill>
              <a:srgbClr val="006B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716275" y="1827560"/>
            <a:ext cx="6127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20" tIns="41027" rIns="83520" bIns="41027">
            <a:spAutoFit/>
          </a:bodyPr>
          <a:lstStyle/>
          <a:p>
            <a:pPr defTabSz="8445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700" kern="0">
                <a:solidFill>
                  <a:srgbClr val="000000"/>
                </a:solidFill>
                <a:cs typeface="Arial" charset="0"/>
              </a:rPr>
              <a:t>Host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5305362" y="1340197"/>
            <a:ext cx="6127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20" tIns="41027" rIns="83520" bIns="41027">
            <a:spAutoFit/>
          </a:bodyPr>
          <a:lstStyle/>
          <a:p>
            <a:pPr defTabSz="8445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700" kern="0">
                <a:solidFill>
                  <a:srgbClr val="000000"/>
                </a:solidFill>
                <a:cs typeface="Arial" charset="0"/>
              </a:rPr>
              <a:t>Host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8477187" y="3016597"/>
            <a:ext cx="9604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20" tIns="41027" rIns="83520" bIns="41027">
            <a:spAutoFit/>
          </a:bodyPr>
          <a:lstStyle/>
          <a:p>
            <a:pPr defTabSz="8445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700" kern="0">
                <a:solidFill>
                  <a:srgbClr val="000000"/>
                </a:solidFill>
                <a:cs typeface="Arial" charset="0"/>
              </a:rPr>
              <a:t>Network</a:t>
            </a:r>
          </a:p>
          <a:p>
            <a:pPr defTabSz="8445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700" kern="0">
                <a:solidFill>
                  <a:srgbClr val="000000"/>
                </a:solidFill>
                <a:cs typeface="Arial" charset="0"/>
              </a:rPr>
              <a:t>Printer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4595750" y="2460972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rgbClr val="000000"/>
                </a:solidFill>
                <a:cs typeface="Arial" charset="0"/>
              </a:rPr>
              <a:t>LAN</a:t>
            </a:r>
            <a:endParaRPr lang="de-DE" sz="2400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865125" y="1378297"/>
            <a:ext cx="2219325" cy="376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Symbol" pitchFamily="18" charset="2"/>
              <a:buNone/>
            </a:pPr>
            <a:r>
              <a:rPr lang="en-US">
                <a:solidFill>
                  <a:srgbClr val="006BB2"/>
                </a:solidFill>
                <a:sym typeface="Monotype Sorts"/>
              </a:rPr>
              <a:t>100:13:02:39:e5:f7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7111937" y="1378297"/>
            <a:ext cx="2219325" cy="376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Symbol" pitchFamily="18" charset="2"/>
              <a:buNone/>
            </a:pPr>
            <a:r>
              <a:rPr lang="en-US">
                <a:solidFill>
                  <a:srgbClr val="006BB2"/>
                </a:solidFill>
                <a:sym typeface="Monotype Sorts"/>
              </a:rPr>
              <a:t>100:0a:95:d1:52:30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7234175" y="3950047"/>
            <a:ext cx="2219325" cy="376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Symbol" pitchFamily="18" charset="2"/>
              <a:buNone/>
            </a:pPr>
            <a:r>
              <a:rPr lang="en-US">
                <a:solidFill>
                  <a:srgbClr val="006BB2"/>
                </a:solidFill>
                <a:sym typeface="Monotype Sorts"/>
              </a:rPr>
              <a:t>100:80:77:31:b6:45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4429062" y="4105622"/>
            <a:ext cx="2219325" cy="376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Symbol" pitchFamily="18" charset="2"/>
              <a:buNone/>
            </a:pPr>
            <a:r>
              <a:rPr lang="en-US">
                <a:solidFill>
                  <a:srgbClr val="006BB2"/>
                </a:solidFill>
                <a:sym typeface="Monotype Sorts"/>
              </a:rPr>
              <a:t>100:04:0e:73:3f:3d</a:t>
            </a:r>
          </a:p>
        </p:txBody>
      </p:sp>
      <p:sp>
        <p:nvSpPr>
          <p:cNvPr id="81" name="Line 73"/>
          <p:cNvSpPr>
            <a:spLocks noChangeShapeType="1"/>
          </p:cNvSpPr>
          <p:nvPr/>
        </p:nvSpPr>
        <p:spPr bwMode="auto">
          <a:xfrm flipH="1">
            <a:off x="4340162" y="3700810"/>
            <a:ext cx="1905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Line 74"/>
          <p:cNvSpPr>
            <a:spLocks noChangeShapeType="1"/>
          </p:cNvSpPr>
          <p:nvPr/>
        </p:nvSpPr>
        <p:spPr bwMode="auto">
          <a:xfrm flipV="1">
            <a:off x="4691000" y="2321272"/>
            <a:ext cx="1514475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Line 75"/>
          <p:cNvSpPr>
            <a:spLocks noChangeShapeType="1"/>
          </p:cNvSpPr>
          <p:nvPr/>
        </p:nvSpPr>
        <p:spPr bwMode="auto">
          <a:xfrm>
            <a:off x="4957700" y="3597622"/>
            <a:ext cx="221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 rot="360000">
            <a:off x="5419662" y="4918422"/>
            <a:ext cx="2511425" cy="638175"/>
          </a:xfrm>
          <a:prstGeom prst="rect">
            <a:avLst/>
          </a:prstGeom>
          <a:solidFill>
            <a:srgbClr val="3399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lIns="82550" tIns="41275" rIns="82550" bIns="41275">
            <a:spAutoFit/>
          </a:bodyPr>
          <a:lstStyle/>
          <a:p>
            <a:pPr algn="ctr" defTabSz="8413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i="1" kern="0" dirty="0">
                <a:solidFill>
                  <a:srgbClr val="FFFFFF"/>
                </a:solidFill>
                <a:cs typeface="Arial" charset="0"/>
              </a:rPr>
              <a:t>Schritt 1: Anfrage an alle Ports verteilen</a:t>
            </a:r>
            <a:endParaRPr lang="de-DE" b="1" i="1" kern="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85" name="Group 78"/>
          <p:cNvGrpSpPr>
            <a:grpSpLocks/>
          </p:cNvGrpSpPr>
          <p:nvPr/>
        </p:nvGrpSpPr>
        <p:grpSpPr bwMode="auto">
          <a:xfrm>
            <a:off x="1049275" y="2251422"/>
            <a:ext cx="2986087" cy="896938"/>
            <a:chOff x="297" y="1389"/>
            <a:chExt cx="1881" cy="565"/>
          </a:xfrm>
        </p:grpSpPr>
        <p:sp>
          <p:nvSpPr>
            <p:cNvPr id="86" name="Line 79"/>
            <p:cNvSpPr>
              <a:spLocks noChangeShapeType="1"/>
            </p:cNvSpPr>
            <p:nvPr/>
          </p:nvSpPr>
          <p:spPr bwMode="auto">
            <a:xfrm>
              <a:off x="1824" y="1410"/>
              <a:ext cx="354" cy="474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80"/>
            <p:cNvSpPr>
              <a:spLocks noChangeArrowheads="1"/>
            </p:cNvSpPr>
            <p:nvPr/>
          </p:nvSpPr>
          <p:spPr bwMode="auto">
            <a:xfrm>
              <a:off x="297" y="1572"/>
              <a:ext cx="1661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520" tIns="41027" rIns="83520" bIns="41027">
              <a:spAutoFit/>
            </a:bodyPr>
            <a:lstStyle/>
            <a:p>
              <a:pPr algn="r" defTabSz="84455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00" kern="0" dirty="0">
                  <a:solidFill>
                    <a:srgbClr val="000000"/>
                  </a:solidFill>
                  <a:cs typeface="Arial" charset="0"/>
                </a:rPr>
                <a:t>Anfrage (Nachricht)</a:t>
              </a:r>
            </a:p>
            <a:p>
              <a:pPr algn="r" defTabSz="84455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00" kern="0" dirty="0">
                  <a:solidFill>
                    <a:srgbClr val="000000"/>
                  </a:solidFill>
                  <a:cs typeface="Arial" charset="0"/>
                </a:rPr>
                <a:t>an 100:0a:95:d1:52:30</a:t>
              </a:r>
            </a:p>
          </p:txBody>
        </p:sp>
        <p:pic>
          <p:nvPicPr>
            <p:cNvPr id="88" name="Picture 81" descr="messag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8" y="1389"/>
              <a:ext cx="28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82"/>
          <p:cNvGrpSpPr>
            <a:grpSpLocks/>
          </p:cNvGrpSpPr>
          <p:nvPr/>
        </p:nvGrpSpPr>
        <p:grpSpPr bwMode="auto">
          <a:xfrm>
            <a:off x="919100" y="4285010"/>
            <a:ext cx="2462212" cy="1173162"/>
            <a:chOff x="-153" y="2755"/>
            <a:chExt cx="1551" cy="739"/>
          </a:xfrm>
        </p:grpSpPr>
        <p:sp>
          <p:nvSpPr>
            <p:cNvPr id="90" name="AutoShape 83"/>
            <p:cNvSpPr>
              <a:spLocks noChangeArrowheads="1"/>
            </p:cNvSpPr>
            <p:nvPr/>
          </p:nvSpPr>
          <p:spPr bwMode="auto">
            <a:xfrm>
              <a:off x="-153" y="2755"/>
              <a:ext cx="1551" cy="739"/>
            </a:xfrm>
            <a:prstGeom prst="wedgeRoundRectCallout">
              <a:avLst>
                <a:gd name="adj1" fmla="val 96935"/>
                <a:gd name="adj2" fmla="val -113194"/>
                <a:gd name="adj3" fmla="val 16667"/>
              </a:avLst>
            </a:prstGeom>
            <a:solidFill>
              <a:srgbClr val="FFFFCC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91" name="Rectangle 84"/>
            <p:cNvSpPr>
              <a:spLocks noChangeArrowheads="1"/>
            </p:cNvSpPr>
            <p:nvPr/>
          </p:nvSpPr>
          <p:spPr bwMode="auto">
            <a:xfrm>
              <a:off x="-104" y="2840"/>
              <a:ext cx="141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Line 85"/>
            <p:cNvSpPr>
              <a:spLocks noChangeShapeType="1"/>
            </p:cNvSpPr>
            <p:nvPr/>
          </p:nvSpPr>
          <p:spPr bwMode="auto">
            <a:xfrm>
              <a:off x="-104" y="3010"/>
              <a:ext cx="14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Line 86"/>
            <p:cNvSpPr>
              <a:spLocks noChangeShapeType="1"/>
            </p:cNvSpPr>
            <p:nvPr/>
          </p:nvSpPr>
          <p:spPr bwMode="auto">
            <a:xfrm rot="-5400000">
              <a:off x="576" y="3124"/>
              <a:ext cx="5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87"/>
            <p:cNvSpPr>
              <a:spLocks noChangeArrowheads="1"/>
            </p:cNvSpPr>
            <p:nvPr/>
          </p:nvSpPr>
          <p:spPr bwMode="auto">
            <a:xfrm>
              <a:off x="9" y="2840"/>
              <a:ext cx="35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520" tIns="41027" rIns="83520" bIns="41027">
              <a:spAutoFit/>
            </a:bodyPr>
            <a:lstStyle/>
            <a:p>
              <a:pPr defTabSz="84455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>
                  <a:solidFill>
                    <a:srgbClr val="000000"/>
                  </a:solidFill>
                  <a:cs typeface="Arial" charset="0"/>
                </a:rPr>
                <a:t>MAC</a:t>
              </a:r>
            </a:p>
          </p:txBody>
        </p:sp>
        <p:sp>
          <p:nvSpPr>
            <p:cNvPr id="95" name="Rectangle 88"/>
            <p:cNvSpPr>
              <a:spLocks noChangeArrowheads="1"/>
            </p:cNvSpPr>
            <p:nvPr/>
          </p:nvSpPr>
          <p:spPr bwMode="auto">
            <a:xfrm>
              <a:off x="945" y="2840"/>
              <a:ext cx="31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3520" tIns="41027" rIns="83520" bIns="41027">
              <a:spAutoFit/>
            </a:bodyPr>
            <a:lstStyle/>
            <a:p>
              <a:pPr defTabSz="84455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>
                  <a:solidFill>
                    <a:srgbClr val="000000"/>
                  </a:solidFill>
                  <a:cs typeface="Arial" charset="0"/>
                </a:rPr>
                <a:t>Port</a:t>
              </a:r>
            </a:p>
          </p:txBody>
        </p:sp>
        <p:sp>
          <p:nvSpPr>
            <p:cNvPr id="96" name="Rectangle 89"/>
            <p:cNvSpPr>
              <a:spLocks noChangeArrowheads="1"/>
            </p:cNvSpPr>
            <p:nvPr/>
          </p:nvSpPr>
          <p:spPr bwMode="auto">
            <a:xfrm>
              <a:off x="-91" y="2981"/>
              <a:ext cx="9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>
                  <a:solidFill>
                    <a:srgbClr val="000000"/>
                  </a:solidFill>
                  <a:cs typeface="Arial" charset="0"/>
                </a:rPr>
                <a:t>100:13:02:39:e5:f7</a:t>
              </a:r>
              <a:endParaRPr lang="en-US" sz="1200" ker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7" name="Line 90"/>
            <p:cNvSpPr>
              <a:spLocks noChangeShapeType="1"/>
            </p:cNvSpPr>
            <p:nvPr/>
          </p:nvSpPr>
          <p:spPr bwMode="auto">
            <a:xfrm>
              <a:off x="-104" y="3123"/>
              <a:ext cx="141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Line 91"/>
            <p:cNvSpPr>
              <a:spLocks noChangeShapeType="1"/>
            </p:cNvSpPr>
            <p:nvPr/>
          </p:nvSpPr>
          <p:spPr bwMode="auto">
            <a:xfrm>
              <a:off x="-104" y="3237"/>
              <a:ext cx="141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92"/>
            <p:cNvSpPr>
              <a:spLocks noChangeArrowheads="1"/>
            </p:cNvSpPr>
            <p:nvPr/>
          </p:nvSpPr>
          <p:spPr bwMode="auto">
            <a:xfrm>
              <a:off x="973" y="2981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en-US" sz="1200" ker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0" name="Rectangle 93"/>
          <p:cNvSpPr>
            <a:spLocks noChangeArrowheads="1"/>
          </p:cNvSpPr>
          <p:nvPr/>
        </p:nvSpPr>
        <p:spPr bwMode="auto">
          <a:xfrm rot="21347761">
            <a:off x="2103375" y="5523260"/>
            <a:ext cx="3000375" cy="360362"/>
          </a:xfrm>
          <a:prstGeom prst="rect">
            <a:avLst/>
          </a:prstGeom>
          <a:solidFill>
            <a:srgbClr val="006BB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lIns="82550" tIns="41275" rIns="82550" bIns="41275">
            <a:spAutoFit/>
          </a:bodyPr>
          <a:lstStyle/>
          <a:p>
            <a:pPr algn="ctr" defTabSz="8413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i="1" kern="0" dirty="0">
                <a:solidFill>
                  <a:srgbClr val="FFFFFF"/>
                </a:solidFill>
                <a:cs typeface="Arial" charset="0"/>
              </a:rPr>
              <a:t>Gelernte MAC Adresse</a:t>
            </a:r>
            <a:endParaRPr lang="de-DE" b="1" i="1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28416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Lernen</a:t>
            </a:r>
            <a:r>
              <a:rPr lang="en-US" dirty="0" smtClean="0"/>
              <a:t> von MAC-</a:t>
            </a:r>
            <a:r>
              <a:rPr lang="en-US" dirty="0" err="1" smtClean="0"/>
              <a:t>Adressen</a:t>
            </a:r>
            <a:r>
              <a:rPr lang="en-US" dirty="0" smtClean="0"/>
              <a:t> (2) </a:t>
            </a:r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/>
        </p:nvGrpSpPr>
        <p:grpSpPr bwMode="auto">
          <a:xfrm>
            <a:off x="2839975" y="1994248"/>
            <a:ext cx="4327525" cy="2725737"/>
            <a:chOff x="12247" y="10288"/>
            <a:chExt cx="970" cy="569"/>
          </a:xfrm>
        </p:grpSpPr>
        <p:sp>
          <p:nvSpPr>
            <p:cNvPr id="9" name="Freeform 3"/>
            <p:cNvSpPr>
              <a:spLocks noChangeAspect="1"/>
            </p:cNvSpPr>
            <p:nvPr/>
          </p:nvSpPr>
          <p:spPr bwMode="auto">
            <a:xfrm>
              <a:off x="12247" y="10288"/>
              <a:ext cx="970" cy="569"/>
            </a:xfrm>
            <a:custGeom>
              <a:avLst/>
              <a:gdLst>
                <a:gd name="T0" fmla="*/ 681 w 970"/>
                <a:gd name="T1" fmla="*/ 39 h 569"/>
                <a:gd name="T2" fmla="*/ 649 w 970"/>
                <a:gd name="T3" fmla="*/ 24 h 569"/>
                <a:gd name="T4" fmla="*/ 541 w 970"/>
                <a:gd name="T5" fmla="*/ 26 h 569"/>
                <a:gd name="T6" fmla="*/ 506 w 970"/>
                <a:gd name="T7" fmla="*/ 39 h 569"/>
                <a:gd name="T8" fmla="*/ 479 w 970"/>
                <a:gd name="T9" fmla="*/ 56 h 569"/>
                <a:gd name="T10" fmla="*/ 462 w 970"/>
                <a:gd name="T11" fmla="*/ 54 h 569"/>
                <a:gd name="T12" fmla="*/ 444 w 970"/>
                <a:gd name="T13" fmla="*/ 39 h 569"/>
                <a:gd name="T14" fmla="*/ 424 w 970"/>
                <a:gd name="T15" fmla="*/ 20 h 569"/>
                <a:gd name="T16" fmla="*/ 397 w 970"/>
                <a:gd name="T17" fmla="*/ 7 h 569"/>
                <a:gd name="T18" fmla="*/ 317 w 970"/>
                <a:gd name="T19" fmla="*/ 5 h 569"/>
                <a:gd name="T20" fmla="*/ 280 w 970"/>
                <a:gd name="T21" fmla="*/ 18 h 569"/>
                <a:gd name="T22" fmla="*/ 257 w 970"/>
                <a:gd name="T23" fmla="*/ 32 h 569"/>
                <a:gd name="T24" fmla="*/ 232 w 970"/>
                <a:gd name="T25" fmla="*/ 62 h 569"/>
                <a:gd name="T26" fmla="*/ 177 w 970"/>
                <a:gd name="T27" fmla="*/ 75 h 569"/>
                <a:gd name="T28" fmla="*/ 122 w 970"/>
                <a:gd name="T29" fmla="*/ 88 h 569"/>
                <a:gd name="T30" fmla="*/ 93 w 970"/>
                <a:gd name="T31" fmla="*/ 103 h 569"/>
                <a:gd name="T32" fmla="*/ 65 w 970"/>
                <a:gd name="T33" fmla="*/ 122 h 569"/>
                <a:gd name="T34" fmla="*/ 43 w 970"/>
                <a:gd name="T35" fmla="*/ 147 h 569"/>
                <a:gd name="T36" fmla="*/ 15 w 970"/>
                <a:gd name="T37" fmla="*/ 192 h 569"/>
                <a:gd name="T38" fmla="*/ 5 w 970"/>
                <a:gd name="T39" fmla="*/ 235 h 569"/>
                <a:gd name="T40" fmla="*/ 5 w 970"/>
                <a:gd name="T41" fmla="*/ 313 h 569"/>
                <a:gd name="T42" fmla="*/ 20 w 970"/>
                <a:gd name="T43" fmla="*/ 358 h 569"/>
                <a:gd name="T44" fmla="*/ 55 w 970"/>
                <a:gd name="T45" fmla="*/ 405 h 569"/>
                <a:gd name="T46" fmla="*/ 80 w 970"/>
                <a:gd name="T47" fmla="*/ 428 h 569"/>
                <a:gd name="T48" fmla="*/ 107 w 970"/>
                <a:gd name="T49" fmla="*/ 445 h 569"/>
                <a:gd name="T50" fmla="*/ 145 w 970"/>
                <a:gd name="T51" fmla="*/ 462 h 569"/>
                <a:gd name="T52" fmla="*/ 225 w 970"/>
                <a:gd name="T53" fmla="*/ 473 h 569"/>
                <a:gd name="T54" fmla="*/ 252 w 970"/>
                <a:gd name="T55" fmla="*/ 511 h 569"/>
                <a:gd name="T56" fmla="*/ 277 w 970"/>
                <a:gd name="T57" fmla="*/ 537 h 569"/>
                <a:gd name="T58" fmla="*/ 304 w 970"/>
                <a:gd name="T59" fmla="*/ 554 h 569"/>
                <a:gd name="T60" fmla="*/ 339 w 970"/>
                <a:gd name="T61" fmla="*/ 566 h 569"/>
                <a:gd name="T62" fmla="*/ 442 w 970"/>
                <a:gd name="T63" fmla="*/ 560 h 569"/>
                <a:gd name="T64" fmla="*/ 472 w 970"/>
                <a:gd name="T65" fmla="*/ 545 h 569"/>
                <a:gd name="T66" fmla="*/ 501 w 970"/>
                <a:gd name="T67" fmla="*/ 526 h 569"/>
                <a:gd name="T68" fmla="*/ 524 w 970"/>
                <a:gd name="T69" fmla="*/ 500 h 569"/>
                <a:gd name="T70" fmla="*/ 544 w 970"/>
                <a:gd name="T71" fmla="*/ 500 h 569"/>
                <a:gd name="T72" fmla="*/ 571 w 970"/>
                <a:gd name="T73" fmla="*/ 515 h 569"/>
                <a:gd name="T74" fmla="*/ 656 w 970"/>
                <a:gd name="T75" fmla="*/ 511 h 569"/>
                <a:gd name="T76" fmla="*/ 683 w 970"/>
                <a:gd name="T77" fmla="*/ 500 h 569"/>
                <a:gd name="T78" fmla="*/ 703 w 970"/>
                <a:gd name="T79" fmla="*/ 481 h 569"/>
                <a:gd name="T80" fmla="*/ 721 w 970"/>
                <a:gd name="T81" fmla="*/ 460 h 569"/>
                <a:gd name="T82" fmla="*/ 743 w 970"/>
                <a:gd name="T83" fmla="*/ 439 h 569"/>
                <a:gd name="T84" fmla="*/ 776 w 970"/>
                <a:gd name="T85" fmla="*/ 452 h 569"/>
                <a:gd name="T86" fmla="*/ 870 w 970"/>
                <a:gd name="T87" fmla="*/ 443 h 569"/>
                <a:gd name="T88" fmla="*/ 898 w 970"/>
                <a:gd name="T89" fmla="*/ 428 h 569"/>
                <a:gd name="T90" fmla="*/ 920 w 970"/>
                <a:gd name="T91" fmla="*/ 415 h 569"/>
                <a:gd name="T92" fmla="*/ 958 w 970"/>
                <a:gd name="T93" fmla="*/ 362 h 569"/>
                <a:gd name="T94" fmla="*/ 970 w 970"/>
                <a:gd name="T95" fmla="*/ 330 h 569"/>
                <a:gd name="T96" fmla="*/ 968 w 970"/>
                <a:gd name="T97" fmla="*/ 260 h 569"/>
                <a:gd name="T98" fmla="*/ 955 w 970"/>
                <a:gd name="T99" fmla="*/ 230 h 569"/>
                <a:gd name="T100" fmla="*/ 933 w 970"/>
                <a:gd name="T101" fmla="*/ 192 h 569"/>
                <a:gd name="T102" fmla="*/ 910 w 970"/>
                <a:gd name="T103" fmla="*/ 171 h 569"/>
                <a:gd name="T104" fmla="*/ 885 w 970"/>
                <a:gd name="T105" fmla="*/ 156 h 569"/>
                <a:gd name="T106" fmla="*/ 868 w 970"/>
                <a:gd name="T107" fmla="*/ 105 h 569"/>
                <a:gd name="T108" fmla="*/ 846 w 970"/>
                <a:gd name="T109" fmla="*/ 64 h 569"/>
                <a:gd name="T110" fmla="*/ 818 w 970"/>
                <a:gd name="T111" fmla="*/ 45 h 569"/>
                <a:gd name="T112" fmla="*/ 786 w 970"/>
                <a:gd name="T113" fmla="*/ 32 h 569"/>
                <a:gd name="T114" fmla="*/ 733 w 970"/>
                <a:gd name="T115" fmla="*/ 45 h 569"/>
                <a:gd name="T116" fmla="*/ 708 w 970"/>
                <a:gd name="T117" fmla="*/ 56 h 5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0"/>
                <a:gd name="T178" fmla="*/ 0 h 569"/>
                <a:gd name="T179" fmla="*/ 970 w 970"/>
                <a:gd name="T180" fmla="*/ 569 h 5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0" h="569">
                  <a:moveTo>
                    <a:pt x="708" y="52"/>
                  </a:moveTo>
                  <a:lnTo>
                    <a:pt x="703" y="52"/>
                  </a:lnTo>
                  <a:lnTo>
                    <a:pt x="701" y="47"/>
                  </a:lnTo>
                  <a:lnTo>
                    <a:pt x="698" y="47"/>
                  </a:lnTo>
                  <a:lnTo>
                    <a:pt x="696" y="45"/>
                  </a:lnTo>
                  <a:lnTo>
                    <a:pt x="693" y="45"/>
                  </a:lnTo>
                  <a:lnTo>
                    <a:pt x="691" y="43"/>
                  </a:lnTo>
                  <a:lnTo>
                    <a:pt x="686" y="39"/>
                  </a:lnTo>
                  <a:lnTo>
                    <a:pt x="681" y="39"/>
                  </a:lnTo>
                  <a:lnTo>
                    <a:pt x="678" y="35"/>
                  </a:lnTo>
                  <a:lnTo>
                    <a:pt x="676" y="32"/>
                  </a:lnTo>
                  <a:lnTo>
                    <a:pt x="673" y="32"/>
                  </a:lnTo>
                  <a:lnTo>
                    <a:pt x="671" y="30"/>
                  </a:lnTo>
                  <a:lnTo>
                    <a:pt x="666" y="30"/>
                  </a:lnTo>
                  <a:lnTo>
                    <a:pt x="664" y="28"/>
                  </a:lnTo>
                  <a:lnTo>
                    <a:pt x="661" y="28"/>
                  </a:lnTo>
                  <a:lnTo>
                    <a:pt x="656" y="26"/>
                  </a:lnTo>
                  <a:lnTo>
                    <a:pt x="654" y="26"/>
                  </a:lnTo>
                  <a:lnTo>
                    <a:pt x="649" y="24"/>
                  </a:lnTo>
                  <a:lnTo>
                    <a:pt x="644" y="24"/>
                  </a:lnTo>
                  <a:lnTo>
                    <a:pt x="639" y="20"/>
                  </a:lnTo>
                  <a:lnTo>
                    <a:pt x="626" y="20"/>
                  </a:lnTo>
                  <a:lnTo>
                    <a:pt x="624" y="18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54" y="20"/>
                  </a:lnTo>
                  <a:lnTo>
                    <a:pt x="551" y="24"/>
                  </a:lnTo>
                  <a:lnTo>
                    <a:pt x="544" y="24"/>
                  </a:lnTo>
                  <a:lnTo>
                    <a:pt x="541" y="26"/>
                  </a:lnTo>
                  <a:lnTo>
                    <a:pt x="534" y="26"/>
                  </a:lnTo>
                  <a:lnTo>
                    <a:pt x="531" y="28"/>
                  </a:lnTo>
                  <a:lnTo>
                    <a:pt x="529" y="30"/>
                  </a:lnTo>
                  <a:lnTo>
                    <a:pt x="524" y="30"/>
                  </a:lnTo>
                  <a:lnTo>
                    <a:pt x="519" y="32"/>
                  </a:lnTo>
                  <a:lnTo>
                    <a:pt x="516" y="32"/>
                  </a:lnTo>
                  <a:lnTo>
                    <a:pt x="516" y="35"/>
                  </a:lnTo>
                  <a:lnTo>
                    <a:pt x="511" y="39"/>
                  </a:lnTo>
                  <a:lnTo>
                    <a:pt x="509" y="39"/>
                  </a:lnTo>
                  <a:lnTo>
                    <a:pt x="506" y="39"/>
                  </a:lnTo>
                  <a:lnTo>
                    <a:pt x="501" y="43"/>
                  </a:lnTo>
                  <a:lnTo>
                    <a:pt x="501" y="45"/>
                  </a:lnTo>
                  <a:lnTo>
                    <a:pt x="496" y="45"/>
                  </a:lnTo>
                  <a:lnTo>
                    <a:pt x="494" y="47"/>
                  </a:lnTo>
                  <a:lnTo>
                    <a:pt x="491" y="49"/>
                  </a:lnTo>
                  <a:lnTo>
                    <a:pt x="489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1" y="56"/>
                  </a:lnTo>
                  <a:lnTo>
                    <a:pt x="479" y="56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2" y="64"/>
                  </a:lnTo>
                  <a:lnTo>
                    <a:pt x="472" y="66"/>
                  </a:lnTo>
                  <a:lnTo>
                    <a:pt x="469" y="64"/>
                  </a:lnTo>
                  <a:lnTo>
                    <a:pt x="467" y="64"/>
                  </a:lnTo>
                  <a:lnTo>
                    <a:pt x="467" y="62"/>
                  </a:lnTo>
                  <a:lnTo>
                    <a:pt x="464" y="56"/>
                  </a:lnTo>
                  <a:lnTo>
                    <a:pt x="462" y="54"/>
                  </a:lnTo>
                  <a:lnTo>
                    <a:pt x="459" y="54"/>
                  </a:lnTo>
                  <a:lnTo>
                    <a:pt x="459" y="52"/>
                  </a:lnTo>
                  <a:lnTo>
                    <a:pt x="459" y="49"/>
                  </a:lnTo>
                  <a:lnTo>
                    <a:pt x="459" y="47"/>
                  </a:lnTo>
                  <a:lnTo>
                    <a:pt x="454" y="47"/>
                  </a:lnTo>
                  <a:lnTo>
                    <a:pt x="454" y="45"/>
                  </a:lnTo>
                  <a:lnTo>
                    <a:pt x="452" y="45"/>
                  </a:lnTo>
                  <a:lnTo>
                    <a:pt x="449" y="39"/>
                  </a:lnTo>
                  <a:lnTo>
                    <a:pt x="447" y="39"/>
                  </a:lnTo>
                  <a:lnTo>
                    <a:pt x="444" y="39"/>
                  </a:lnTo>
                  <a:lnTo>
                    <a:pt x="444" y="32"/>
                  </a:lnTo>
                  <a:lnTo>
                    <a:pt x="442" y="32"/>
                  </a:lnTo>
                  <a:lnTo>
                    <a:pt x="439" y="30"/>
                  </a:lnTo>
                  <a:lnTo>
                    <a:pt x="437" y="30"/>
                  </a:lnTo>
                  <a:lnTo>
                    <a:pt x="434" y="28"/>
                  </a:lnTo>
                  <a:lnTo>
                    <a:pt x="434" y="26"/>
                  </a:lnTo>
                  <a:lnTo>
                    <a:pt x="432" y="26"/>
                  </a:lnTo>
                  <a:lnTo>
                    <a:pt x="429" y="24"/>
                  </a:lnTo>
                  <a:lnTo>
                    <a:pt x="427" y="24"/>
                  </a:lnTo>
                  <a:lnTo>
                    <a:pt x="424" y="20"/>
                  </a:lnTo>
                  <a:lnTo>
                    <a:pt x="422" y="20"/>
                  </a:lnTo>
                  <a:lnTo>
                    <a:pt x="422" y="18"/>
                  </a:lnTo>
                  <a:lnTo>
                    <a:pt x="417" y="18"/>
                  </a:lnTo>
                  <a:lnTo>
                    <a:pt x="414" y="13"/>
                  </a:lnTo>
                  <a:lnTo>
                    <a:pt x="412" y="13"/>
                  </a:lnTo>
                  <a:lnTo>
                    <a:pt x="409" y="11"/>
                  </a:lnTo>
                  <a:lnTo>
                    <a:pt x="407" y="11"/>
                  </a:lnTo>
                  <a:lnTo>
                    <a:pt x="404" y="9"/>
                  </a:lnTo>
                  <a:lnTo>
                    <a:pt x="399" y="9"/>
                  </a:lnTo>
                  <a:lnTo>
                    <a:pt x="397" y="7"/>
                  </a:lnTo>
                  <a:lnTo>
                    <a:pt x="389" y="7"/>
                  </a:lnTo>
                  <a:lnTo>
                    <a:pt x="387" y="5"/>
                  </a:lnTo>
                  <a:lnTo>
                    <a:pt x="384" y="5"/>
                  </a:lnTo>
                  <a:lnTo>
                    <a:pt x="382" y="0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32" y="0"/>
                  </a:lnTo>
                  <a:lnTo>
                    <a:pt x="319" y="0"/>
                  </a:lnTo>
                  <a:lnTo>
                    <a:pt x="317" y="5"/>
                  </a:lnTo>
                  <a:lnTo>
                    <a:pt x="312" y="5"/>
                  </a:lnTo>
                  <a:lnTo>
                    <a:pt x="309" y="7"/>
                  </a:lnTo>
                  <a:lnTo>
                    <a:pt x="302" y="7"/>
                  </a:lnTo>
                  <a:lnTo>
                    <a:pt x="299" y="9"/>
                  </a:lnTo>
                  <a:lnTo>
                    <a:pt x="294" y="9"/>
                  </a:lnTo>
                  <a:lnTo>
                    <a:pt x="292" y="11"/>
                  </a:lnTo>
                  <a:lnTo>
                    <a:pt x="290" y="13"/>
                  </a:lnTo>
                  <a:lnTo>
                    <a:pt x="285" y="13"/>
                  </a:lnTo>
                  <a:lnTo>
                    <a:pt x="282" y="18"/>
                  </a:lnTo>
                  <a:lnTo>
                    <a:pt x="280" y="18"/>
                  </a:lnTo>
                  <a:lnTo>
                    <a:pt x="277" y="20"/>
                  </a:lnTo>
                  <a:lnTo>
                    <a:pt x="275" y="20"/>
                  </a:lnTo>
                  <a:lnTo>
                    <a:pt x="272" y="24"/>
                  </a:lnTo>
                  <a:lnTo>
                    <a:pt x="270" y="24"/>
                  </a:lnTo>
                  <a:lnTo>
                    <a:pt x="267" y="26"/>
                  </a:lnTo>
                  <a:lnTo>
                    <a:pt x="265" y="26"/>
                  </a:lnTo>
                  <a:lnTo>
                    <a:pt x="265" y="28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57" y="32"/>
                  </a:lnTo>
                  <a:lnTo>
                    <a:pt x="255" y="35"/>
                  </a:lnTo>
                  <a:lnTo>
                    <a:pt x="252" y="39"/>
                  </a:lnTo>
                  <a:lnTo>
                    <a:pt x="250" y="39"/>
                  </a:lnTo>
                  <a:lnTo>
                    <a:pt x="247" y="43"/>
                  </a:lnTo>
                  <a:lnTo>
                    <a:pt x="245" y="45"/>
                  </a:lnTo>
                  <a:lnTo>
                    <a:pt x="245" y="47"/>
                  </a:lnTo>
                  <a:lnTo>
                    <a:pt x="240" y="52"/>
                  </a:lnTo>
                  <a:lnTo>
                    <a:pt x="240" y="54"/>
                  </a:lnTo>
                  <a:lnTo>
                    <a:pt x="237" y="54"/>
                  </a:lnTo>
                  <a:lnTo>
                    <a:pt x="232" y="62"/>
                  </a:lnTo>
                  <a:lnTo>
                    <a:pt x="232" y="64"/>
                  </a:lnTo>
                  <a:lnTo>
                    <a:pt x="230" y="69"/>
                  </a:lnTo>
                  <a:lnTo>
                    <a:pt x="227" y="69"/>
                  </a:lnTo>
                  <a:lnTo>
                    <a:pt x="227" y="71"/>
                  </a:lnTo>
                  <a:lnTo>
                    <a:pt x="227" y="75"/>
                  </a:lnTo>
                  <a:lnTo>
                    <a:pt x="217" y="75"/>
                  </a:lnTo>
                  <a:lnTo>
                    <a:pt x="215" y="71"/>
                  </a:lnTo>
                  <a:lnTo>
                    <a:pt x="180" y="71"/>
                  </a:lnTo>
                  <a:lnTo>
                    <a:pt x="177" y="75"/>
                  </a:lnTo>
                  <a:lnTo>
                    <a:pt x="170" y="75"/>
                  </a:lnTo>
                  <a:lnTo>
                    <a:pt x="165" y="75"/>
                  </a:lnTo>
                  <a:lnTo>
                    <a:pt x="152" y="75"/>
                  </a:lnTo>
                  <a:lnTo>
                    <a:pt x="150" y="77"/>
                  </a:lnTo>
                  <a:lnTo>
                    <a:pt x="142" y="77"/>
                  </a:lnTo>
                  <a:lnTo>
                    <a:pt x="140" y="83"/>
                  </a:lnTo>
                  <a:lnTo>
                    <a:pt x="132" y="83"/>
                  </a:lnTo>
                  <a:lnTo>
                    <a:pt x="130" y="86"/>
                  </a:lnTo>
                  <a:lnTo>
                    <a:pt x="127" y="86"/>
                  </a:lnTo>
                  <a:lnTo>
                    <a:pt x="122" y="88"/>
                  </a:lnTo>
                  <a:lnTo>
                    <a:pt x="120" y="88"/>
                  </a:lnTo>
                  <a:lnTo>
                    <a:pt x="117" y="90"/>
                  </a:lnTo>
                  <a:lnTo>
                    <a:pt x="112" y="90"/>
                  </a:lnTo>
                  <a:lnTo>
                    <a:pt x="110" y="92"/>
                  </a:lnTo>
                  <a:lnTo>
                    <a:pt x="107" y="92"/>
                  </a:lnTo>
                  <a:lnTo>
                    <a:pt x="105" y="94"/>
                  </a:lnTo>
                  <a:lnTo>
                    <a:pt x="102" y="94"/>
                  </a:lnTo>
                  <a:lnTo>
                    <a:pt x="100" y="98"/>
                  </a:lnTo>
                  <a:lnTo>
                    <a:pt x="98" y="98"/>
                  </a:lnTo>
                  <a:lnTo>
                    <a:pt x="93" y="103"/>
                  </a:lnTo>
                  <a:lnTo>
                    <a:pt x="93" y="105"/>
                  </a:lnTo>
                  <a:lnTo>
                    <a:pt x="88" y="105"/>
                  </a:lnTo>
                  <a:lnTo>
                    <a:pt x="85" y="109"/>
                  </a:lnTo>
                  <a:lnTo>
                    <a:pt x="83" y="109"/>
                  </a:lnTo>
                  <a:lnTo>
                    <a:pt x="80" y="111"/>
                  </a:lnTo>
                  <a:lnTo>
                    <a:pt x="75" y="113"/>
                  </a:lnTo>
                  <a:lnTo>
                    <a:pt x="75" y="115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65" y="122"/>
                  </a:lnTo>
                  <a:lnTo>
                    <a:pt x="63" y="124"/>
                  </a:lnTo>
                  <a:lnTo>
                    <a:pt x="60" y="128"/>
                  </a:lnTo>
                  <a:lnTo>
                    <a:pt x="58" y="130"/>
                  </a:lnTo>
                  <a:lnTo>
                    <a:pt x="55" y="132"/>
                  </a:lnTo>
                  <a:lnTo>
                    <a:pt x="55" y="135"/>
                  </a:lnTo>
                  <a:lnTo>
                    <a:pt x="53" y="137"/>
                  </a:lnTo>
                  <a:lnTo>
                    <a:pt x="48" y="141"/>
                  </a:lnTo>
                  <a:lnTo>
                    <a:pt x="45" y="147"/>
                  </a:lnTo>
                  <a:lnTo>
                    <a:pt x="43" y="147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5" y="160"/>
                  </a:lnTo>
                  <a:lnTo>
                    <a:pt x="33" y="160"/>
                  </a:lnTo>
                  <a:lnTo>
                    <a:pt x="28" y="173"/>
                  </a:lnTo>
                  <a:lnTo>
                    <a:pt x="23" y="175"/>
                  </a:lnTo>
                  <a:lnTo>
                    <a:pt x="23" y="179"/>
                  </a:lnTo>
                  <a:lnTo>
                    <a:pt x="20" y="181"/>
                  </a:lnTo>
                  <a:lnTo>
                    <a:pt x="20" y="188"/>
                  </a:lnTo>
                  <a:lnTo>
                    <a:pt x="15" y="192"/>
                  </a:lnTo>
                  <a:lnTo>
                    <a:pt x="15" y="194"/>
                  </a:lnTo>
                  <a:lnTo>
                    <a:pt x="13" y="198"/>
                  </a:lnTo>
                  <a:lnTo>
                    <a:pt x="13" y="203"/>
                  </a:lnTo>
                  <a:lnTo>
                    <a:pt x="10" y="207"/>
                  </a:lnTo>
                  <a:lnTo>
                    <a:pt x="10" y="213"/>
                  </a:lnTo>
                  <a:lnTo>
                    <a:pt x="8" y="217"/>
                  </a:lnTo>
                  <a:lnTo>
                    <a:pt x="8" y="220"/>
                  </a:lnTo>
                  <a:lnTo>
                    <a:pt x="5" y="226"/>
                  </a:lnTo>
                  <a:lnTo>
                    <a:pt x="5" y="230"/>
                  </a:lnTo>
                  <a:lnTo>
                    <a:pt x="5" y="235"/>
                  </a:lnTo>
                  <a:lnTo>
                    <a:pt x="5" y="239"/>
                  </a:lnTo>
                  <a:lnTo>
                    <a:pt x="3" y="243"/>
                  </a:lnTo>
                  <a:lnTo>
                    <a:pt x="3" y="256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3" y="283"/>
                  </a:lnTo>
                  <a:lnTo>
                    <a:pt x="3" y="298"/>
                  </a:lnTo>
                  <a:lnTo>
                    <a:pt x="5" y="300"/>
                  </a:lnTo>
                  <a:lnTo>
                    <a:pt x="5" y="305"/>
                  </a:lnTo>
                  <a:lnTo>
                    <a:pt x="5" y="313"/>
                  </a:lnTo>
                  <a:lnTo>
                    <a:pt x="5" y="315"/>
                  </a:lnTo>
                  <a:lnTo>
                    <a:pt x="8" y="320"/>
                  </a:lnTo>
                  <a:lnTo>
                    <a:pt x="8" y="322"/>
                  </a:lnTo>
                  <a:lnTo>
                    <a:pt x="10" y="328"/>
                  </a:lnTo>
                  <a:lnTo>
                    <a:pt x="10" y="330"/>
                  </a:lnTo>
                  <a:lnTo>
                    <a:pt x="13" y="337"/>
                  </a:lnTo>
                  <a:lnTo>
                    <a:pt x="15" y="343"/>
                  </a:lnTo>
                  <a:lnTo>
                    <a:pt x="15" y="347"/>
                  </a:lnTo>
                  <a:lnTo>
                    <a:pt x="20" y="354"/>
                  </a:lnTo>
                  <a:lnTo>
                    <a:pt x="20" y="358"/>
                  </a:lnTo>
                  <a:lnTo>
                    <a:pt x="28" y="371"/>
                  </a:lnTo>
                  <a:lnTo>
                    <a:pt x="38" y="388"/>
                  </a:lnTo>
                  <a:lnTo>
                    <a:pt x="40" y="388"/>
                  </a:lnTo>
                  <a:lnTo>
                    <a:pt x="43" y="392"/>
                  </a:lnTo>
                  <a:lnTo>
                    <a:pt x="45" y="394"/>
                  </a:lnTo>
                  <a:lnTo>
                    <a:pt x="48" y="398"/>
                  </a:lnTo>
                  <a:lnTo>
                    <a:pt x="48" y="400"/>
                  </a:lnTo>
                  <a:lnTo>
                    <a:pt x="53" y="403"/>
                  </a:lnTo>
                  <a:lnTo>
                    <a:pt x="55" y="405"/>
                  </a:lnTo>
                  <a:lnTo>
                    <a:pt x="55" y="407"/>
                  </a:lnTo>
                  <a:lnTo>
                    <a:pt x="58" y="411"/>
                  </a:lnTo>
                  <a:lnTo>
                    <a:pt x="60" y="413"/>
                  </a:lnTo>
                  <a:lnTo>
                    <a:pt x="63" y="415"/>
                  </a:lnTo>
                  <a:lnTo>
                    <a:pt x="65" y="417"/>
                  </a:lnTo>
                  <a:lnTo>
                    <a:pt x="70" y="420"/>
                  </a:lnTo>
                  <a:lnTo>
                    <a:pt x="70" y="422"/>
                  </a:lnTo>
                  <a:lnTo>
                    <a:pt x="75" y="424"/>
                  </a:lnTo>
                  <a:lnTo>
                    <a:pt x="75" y="426"/>
                  </a:lnTo>
                  <a:lnTo>
                    <a:pt x="80" y="428"/>
                  </a:lnTo>
                  <a:lnTo>
                    <a:pt x="83" y="428"/>
                  </a:lnTo>
                  <a:lnTo>
                    <a:pt x="85" y="432"/>
                  </a:lnTo>
                  <a:lnTo>
                    <a:pt x="88" y="437"/>
                  </a:lnTo>
                  <a:lnTo>
                    <a:pt x="93" y="437"/>
                  </a:lnTo>
                  <a:lnTo>
                    <a:pt x="93" y="439"/>
                  </a:lnTo>
                  <a:lnTo>
                    <a:pt x="98" y="439"/>
                  </a:lnTo>
                  <a:lnTo>
                    <a:pt x="100" y="443"/>
                  </a:lnTo>
                  <a:lnTo>
                    <a:pt x="102" y="443"/>
                  </a:lnTo>
                  <a:lnTo>
                    <a:pt x="105" y="445"/>
                  </a:lnTo>
                  <a:lnTo>
                    <a:pt x="107" y="445"/>
                  </a:lnTo>
                  <a:lnTo>
                    <a:pt x="110" y="447"/>
                  </a:lnTo>
                  <a:lnTo>
                    <a:pt x="112" y="452"/>
                  </a:lnTo>
                  <a:lnTo>
                    <a:pt x="117" y="452"/>
                  </a:lnTo>
                  <a:lnTo>
                    <a:pt x="120" y="454"/>
                  </a:lnTo>
                  <a:lnTo>
                    <a:pt x="127" y="454"/>
                  </a:lnTo>
                  <a:lnTo>
                    <a:pt x="130" y="458"/>
                  </a:lnTo>
                  <a:lnTo>
                    <a:pt x="132" y="458"/>
                  </a:lnTo>
                  <a:lnTo>
                    <a:pt x="137" y="460"/>
                  </a:lnTo>
                  <a:lnTo>
                    <a:pt x="142" y="460"/>
                  </a:lnTo>
                  <a:lnTo>
                    <a:pt x="145" y="462"/>
                  </a:lnTo>
                  <a:lnTo>
                    <a:pt x="157" y="462"/>
                  </a:lnTo>
                  <a:lnTo>
                    <a:pt x="160" y="464"/>
                  </a:lnTo>
                  <a:lnTo>
                    <a:pt x="165" y="464"/>
                  </a:lnTo>
                  <a:lnTo>
                    <a:pt x="170" y="469"/>
                  </a:lnTo>
                  <a:lnTo>
                    <a:pt x="220" y="469"/>
                  </a:lnTo>
                  <a:lnTo>
                    <a:pt x="222" y="464"/>
                  </a:lnTo>
                  <a:lnTo>
                    <a:pt x="222" y="469"/>
                  </a:lnTo>
                  <a:lnTo>
                    <a:pt x="222" y="471"/>
                  </a:lnTo>
                  <a:lnTo>
                    <a:pt x="225" y="471"/>
                  </a:lnTo>
                  <a:lnTo>
                    <a:pt x="225" y="473"/>
                  </a:lnTo>
                  <a:lnTo>
                    <a:pt x="227" y="477"/>
                  </a:lnTo>
                  <a:lnTo>
                    <a:pt x="230" y="483"/>
                  </a:lnTo>
                  <a:lnTo>
                    <a:pt x="232" y="483"/>
                  </a:lnTo>
                  <a:lnTo>
                    <a:pt x="237" y="494"/>
                  </a:lnTo>
                  <a:lnTo>
                    <a:pt x="240" y="494"/>
                  </a:lnTo>
                  <a:lnTo>
                    <a:pt x="240" y="500"/>
                  </a:lnTo>
                  <a:lnTo>
                    <a:pt x="245" y="503"/>
                  </a:lnTo>
                  <a:lnTo>
                    <a:pt x="245" y="505"/>
                  </a:lnTo>
                  <a:lnTo>
                    <a:pt x="250" y="509"/>
                  </a:lnTo>
                  <a:lnTo>
                    <a:pt x="252" y="511"/>
                  </a:lnTo>
                  <a:lnTo>
                    <a:pt x="255" y="520"/>
                  </a:lnTo>
                  <a:lnTo>
                    <a:pt x="260" y="520"/>
                  </a:lnTo>
                  <a:lnTo>
                    <a:pt x="260" y="522"/>
                  </a:lnTo>
                  <a:lnTo>
                    <a:pt x="262" y="524"/>
                  </a:lnTo>
                  <a:lnTo>
                    <a:pt x="265" y="526"/>
                  </a:lnTo>
                  <a:lnTo>
                    <a:pt x="267" y="528"/>
                  </a:lnTo>
                  <a:lnTo>
                    <a:pt x="270" y="528"/>
                  </a:lnTo>
                  <a:lnTo>
                    <a:pt x="272" y="530"/>
                  </a:lnTo>
                  <a:lnTo>
                    <a:pt x="275" y="530"/>
                  </a:lnTo>
                  <a:lnTo>
                    <a:pt x="277" y="537"/>
                  </a:lnTo>
                  <a:lnTo>
                    <a:pt x="280" y="537"/>
                  </a:lnTo>
                  <a:lnTo>
                    <a:pt x="282" y="539"/>
                  </a:lnTo>
                  <a:lnTo>
                    <a:pt x="285" y="541"/>
                  </a:lnTo>
                  <a:lnTo>
                    <a:pt x="287" y="543"/>
                  </a:lnTo>
                  <a:lnTo>
                    <a:pt x="290" y="543"/>
                  </a:lnTo>
                  <a:lnTo>
                    <a:pt x="292" y="545"/>
                  </a:lnTo>
                  <a:lnTo>
                    <a:pt x="294" y="547"/>
                  </a:lnTo>
                  <a:lnTo>
                    <a:pt x="297" y="549"/>
                  </a:lnTo>
                  <a:lnTo>
                    <a:pt x="302" y="549"/>
                  </a:lnTo>
                  <a:lnTo>
                    <a:pt x="304" y="554"/>
                  </a:lnTo>
                  <a:lnTo>
                    <a:pt x="309" y="554"/>
                  </a:lnTo>
                  <a:lnTo>
                    <a:pt x="312" y="556"/>
                  </a:lnTo>
                  <a:lnTo>
                    <a:pt x="314" y="556"/>
                  </a:lnTo>
                  <a:lnTo>
                    <a:pt x="319" y="556"/>
                  </a:lnTo>
                  <a:lnTo>
                    <a:pt x="324" y="560"/>
                  </a:lnTo>
                  <a:lnTo>
                    <a:pt x="327" y="562"/>
                  </a:lnTo>
                  <a:lnTo>
                    <a:pt x="332" y="562"/>
                  </a:lnTo>
                  <a:lnTo>
                    <a:pt x="334" y="566"/>
                  </a:lnTo>
                  <a:lnTo>
                    <a:pt x="339" y="566"/>
                  </a:lnTo>
                  <a:lnTo>
                    <a:pt x="354" y="566"/>
                  </a:lnTo>
                  <a:lnTo>
                    <a:pt x="354" y="569"/>
                  </a:lnTo>
                  <a:lnTo>
                    <a:pt x="409" y="569"/>
                  </a:lnTo>
                  <a:lnTo>
                    <a:pt x="412" y="566"/>
                  </a:lnTo>
                  <a:lnTo>
                    <a:pt x="424" y="566"/>
                  </a:lnTo>
                  <a:lnTo>
                    <a:pt x="427" y="566"/>
                  </a:lnTo>
                  <a:lnTo>
                    <a:pt x="429" y="566"/>
                  </a:lnTo>
                  <a:lnTo>
                    <a:pt x="434" y="562"/>
                  </a:lnTo>
                  <a:lnTo>
                    <a:pt x="439" y="562"/>
                  </a:lnTo>
                  <a:lnTo>
                    <a:pt x="442" y="560"/>
                  </a:lnTo>
                  <a:lnTo>
                    <a:pt x="444" y="560"/>
                  </a:lnTo>
                  <a:lnTo>
                    <a:pt x="449" y="556"/>
                  </a:lnTo>
                  <a:lnTo>
                    <a:pt x="452" y="556"/>
                  </a:lnTo>
                  <a:lnTo>
                    <a:pt x="454" y="556"/>
                  </a:lnTo>
                  <a:lnTo>
                    <a:pt x="459" y="554"/>
                  </a:lnTo>
                  <a:lnTo>
                    <a:pt x="462" y="554"/>
                  </a:lnTo>
                  <a:lnTo>
                    <a:pt x="464" y="549"/>
                  </a:lnTo>
                  <a:lnTo>
                    <a:pt x="469" y="549"/>
                  </a:lnTo>
                  <a:lnTo>
                    <a:pt x="472" y="547"/>
                  </a:lnTo>
                  <a:lnTo>
                    <a:pt x="472" y="545"/>
                  </a:lnTo>
                  <a:lnTo>
                    <a:pt x="474" y="545"/>
                  </a:lnTo>
                  <a:lnTo>
                    <a:pt x="479" y="543"/>
                  </a:lnTo>
                  <a:lnTo>
                    <a:pt x="481" y="543"/>
                  </a:lnTo>
                  <a:lnTo>
                    <a:pt x="486" y="537"/>
                  </a:lnTo>
                  <a:lnTo>
                    <a:pt x="491" y="534"/>
                  </a:lnTo>
                  <a:lnTo>
                    <a:pt x="491" y="530"/>
                  </a:lnTo>
                  <a:lnTo>
                    <a:pt x="496" y="528"/>
                  </a:lnTo>
                  <a:lnTo>
                    <a:pt x="501" y="526"/>
                  </a:lnTo>
                  <a:lnTo>
                    <a:pt x="501" y="524"/>
                  </a:lnTo>
                  <a:lnTo>
                    <a:pt x="506" y="522"/>
                  </a:lnTo>
                  <a:lnTo>
                    <a:pt x="506" y="520"/>
                  </a:lnTo>
                  <a:lnTo>
                    <a:pt x="509" y="520"/>
                  </a:lnTo>
                  <a:lnTo>
                    <a:pt x="511" y="515"/>
                  </a:lnTo>
                  <a:lnTo>
                    <a:pt x="516" y="511"/>
                  </a:lnTo>
                  <a:lnTo>
                    <a:pt x="516" y="509"/>
                  </a:lnTo>
                  <a:lnTo>
                    <a:pt x="519" y="505"/>
                  </a:lnTo>
                  <a:lnTo>
                    <a:pt x="521" y="505"/>
                  </a:lnTo>
                  <a:lnTo>
                    <a:pt x="524" y="500"/>
                  </a:lnTo>
                  <a:lnTo>
                    <a:pt x="526" y="498"/>
                  </a:lnTo>
                  <a:lnTo>
                    <a:pt x="529" y="494"/>
                  </a:lnTo>
                  <a:lnTo>
                    <a:pt x="529" y="490"/>
                  </a:lnTo>
                  <a:lnTo>
                    <a:pt x="531" y="490"/>
                  </a:lnTo>
                  <a:lnTo>
                    <a:pt x="534" y="494"/>
                  </a:lnTo>
                  <a:lnTo>
                    <a:pt x="539" y="494"/>
                  </a:lnTo>
                  <a:lnTo>
                    <a:pt x="539" y="496"/>
                  </a:lnTo>
                  <a:lnTo>
                    <a:pt x="541" y="498"/>
                  </a:lnTo>
                  <a:lnTo>
                    <a:pt x="544" y="500"/>
                  </a:lnTo>
                  <a:lnTo>
                    <a:pt x="546" y="503"/>
                  </a:lnTo>
                  <a:lnTo>
                    <a:pt x="549" y="503"/>
                  </a:lnTo>
                  <a:lnTo>
                    <a:pt x="551" y="505"/>
                  </a:lnTo>
                  <a:lnTo>
                    <a:pt x="554" y="505"/>
                  </a:lnTo>
                  <a:lnTo>
                    <a:pt x="554" y="509"/>
                  </a:lnTo>
                  <a:lnTo>
                    <a:pt x="561" y="509"/>
                  </a:lnTo>
                  <a:lnTo>
                    <a:pt x="566" y="511"/>
                  </a:lnTo>
                  <a:lnTo>
                    <a:pt x="571" y="511"/>
                  </a:lnTo>
                  <a:lnTo>
                    <a:pt x="571" y="515"/>
                  </a:lnTo>
                  <a:lnTo>
                    <a:pt x="581" y="515"/>
                  </a:lnTo>
                  <a:lnTo>
                    <a:pt x="581" y="520"/>
                  </a:lnTo>
                  <a:lnTo>
                    <a:pt x="599" y="520"/>
                  </a:lnTo>
                  <a:lnTo>
                    <a:pt x="601" y="522"/>
                  </a:lnTo>
                  <a:lnTo>
                    <a:pt x="624" y="522"/>
                  </a:lnTo>
                  <a:lnTo>
                    <a:pt x="626" y="520"/>
                  </a:lnTo>
                  <a:lnTo>
                    <a:pt x="644" y="520"/>
                  </a:lnTo>
                  <a:lnTo>
                    <a:pt x="646" y="515"/>
                  </a:lnTo>
                  <a:lnTo>
                    <a:pt x="654" y="515"/>
                  </a:lnTo>
                  <a:lnTo>
                    <a:pt x="656" y="511"/>
                  </a:lnTo>
                  <a:lnTo>
                    <a:pt x="661" y="511"/>
                  </a:lnTo>
                  <a:lnTo>
                    <a:pt x="664" y="509"/>
                  </a:lnTo>
                  <a:lnTo>
                    <a:pt x="666" y="509"/>
                  </a:lnTo>
                  <a:lnTo>
                    <a:pt x="671" y="509"/>
                  </a:lnTo>
                  <a:lnTo>
                    <a:pt x="671" y="505"/>
                  </a:lnTo>
                  <a:lnTo>
                    <a:pt x="676" y="505"/>
                  </a:lnTo>
                  <a:lnTo>
                    <a:pt x="676" y="503"/>
                  </a:lnTo>
                  <a:lnTo>
                    <a:pt x="678" y="503"/>
                  </a:lnTo>
                  <a:lnTo>
                    <a:pt x="681" y="500"/>
                  </a:lnTo>
                  <a:lnTo>
                    <a:pt x="683" y="500"/>
                  </a:lnTo>
                  <a:lnTo>
                    <a:pt x="686" y="498"/>
                  </a:lnTo>
                  <a:lnTo>
                    <a:pt x="688" y="494"/>
                  </a:lnTo>
                  <a:lnTo>
                    <a:pt x="691" y="494"/>
                  </a:lnTo>
                  <a:lnTo>
                    <a:pt x="693" y="490"/>
                  </a:lnTo>
                  <a:lnTo>
                    <a:pt x="696" y="490"/>
                  </a:lnTo>
                  <a:lnTo>
                    <a:pt x="698" y="490"/>
                  </a:lnTo>
                  <a:lnTo>
                    <a:pt x="701" y="486"/>
                  </a:lnTo>
                  <a:lnTo>
                    <a:pt x="703" y="483"/>
                  </a:lnTo>
                  <a:lnTo>
                    <a:pt x="703" y="481"/>
                  </a:lnTo>
                  <a:lnTo>
                    <a:pt x="708" y="479"/>
                  </a:lnTo>
                  <a:lnTo>
                    <a:pt x="708" y="473"/>
                  </a:lnTo>
                  <a:lnTo>
                    <a:pt x="711" y="471"/>
                  </a:lnTo>
                  <a:lnTo>
                    <a:pt x="713" y="471"/>
                  </a:lnTo>
                  <a:lnTo>
                    <a:pt x="718" y="462"/>
                  </a:lnTo>
                  <a:lnTo>
                    <a:pt x="718" y="460"/>
                  </a:lnTo>
                  <a:lnTo>
                    <a:pt x="721" y="460"/>
                  </a:lnTo>
                  <a:lnTo>
                    <a:pt x="723" y="458"/>
                  </a:lnTo>
                  <a:lnTo>
                    <a:pt x="723" y="454"/>
                  </a:lnTo>
                  <a:lnTo>
                    <a:pt x="731" y="443"/>
                  </a:lnTo>
                  <a:lnTo>
                    <a:pt x="731" y="439"/>
                  </a:lnTo>
                  <a:lnTo>
                    <a:pt x="733" y="437"/>
                  </a:lnTo>
                  <a:lnTo>
                    <a:pt x="733" y="432"/>
                  </a:lnTo>
                  <a:lnTo>
                    <a:pt x="736" y="432"/>
                  </a:lnTo>
                  <a:lnTo>
                    <a:pt x="738" y="437"/>
                  </a:lnTo>
                  <a:lnTo>
                    <a:pt x="743" y="437"/>
                  </a:lnTo>
                  <a:lnTo>
                    <a:pt x="743" y="439"/>
                  </a:lnTo>
                  <a:lnTo>
                    <a:pt x="748" y="439"/>
                  </a:lnTo>
                  <a:lnTo>
                    <a:pt x="751" y="443"/>
                  </a:lnTo>
                  <a:lnTo>
                    <a:pt x="756" y="443"/>
                  </a:lnTo>
                  <a:lnTo>
                    <a:pt x="758" y="443"/>
                  </a:lnTo>
                  <a:lnTo>
                    <a:pt x="761" y="445"/>
                  </a:lnTo>
                  <a:lnTo>
                    <a:pt x="766" y="445"/>
                  </a:lnTo>
                  <a:lnTo>
                    <a:pt x="771" y="447"/>
                  </a:lnTo>
                  <a:lnTo>
                    <a:pt x="773" y="447"/>
                  </a:lnTo>
                  <a:lnTo>
                    <a:pt x="776" y="452"/>
                  </a:lnTo>
                  <a:lnTo>
                    <a:pt x="786" y="452"/>
                  </a:lnTo>
                  <a:lnTo>
                    <a:pt x="791" y="454"/>
                  </a:lnTo>
                  <a:lnTo>
                    <a:pt x="841" y="454"/>
                  </a:lnTo>
                  <a:lnTo>
                    <a:pt x="843" y="452"/>
                  </a:lnTo>
                  <a:lnTo>
                    <a:pt x="853" y="452"/>
                  </a:lnTo>
                  <a:lnTo>
                    <a:pt x="855" y="447"/>
                  </a:lnTo>
                  <a:lnTo>
                    <a:pt x="858" y="447"/>
                  </a:lnTo>
                  <a:lnTo>
                    <a:pt x="860" y="445"/>
                  </a:lnTo>
                  <a:lnTo>
                    <a:pt x="865" y="445"/>
                  </a:lnTo>
                  <a:lnTo>
                    <a:pt x="870" y="443"/>
                  </a:lnTo>
                  <a:lnTo>
                    <a:pt x="875" y="443"/>
                  </a:lnTo>
                  <a:lnTo>
                    <a:pt x="880" y="443"/>
                  </a:lnTo>
                  <a:lnTo>
                    <a:pt x="883" y="439"/>
                  </a:lnTo>
                  <a:lnTo>
                    <a:pt x="885" y="439"/>
                  </a:lnTo>
                  <a:lnTo>
                    <a:pt x="888" y="437"/>
                  </a:lnTo>
                  <a:lnTo>
                    <a:pt x="893" y="432"/>
                  </a:lnTo>
                  <a:lnTo>
                    <a:pt x="895" y="432"/>
                  </a:lnTo>
                  <a:lnTo>
                    <a:pt x="898" y="428"/>
                  </a:lnTo>
                  <a:lnTo>
                    <a:pt x="903" y="428"/>
                  </a:lnTo>
                  <a:lnTo>
                    <a:pt x="903" y="426"/>
                  </a:lnTo>
                  <a:lnTo>
                    <a:pt x="905" y="426"/>
                  </a:lnTo>
                  <a:lnTo>
                    <a:pt x="908" y="422"/>
                  </a:lnTo>
                  <a:lnTo>
                    <a:pt x="910" y="422"/>
                  </a:lnTo>
                  <a:lnTo>
                    <a:pt x="913" y="420"/>
                  </a:lnTo>
                  <a:lnTo>
                    <a:pt x="915" y="420"/>
                  </a:lnTo>
                  <a:lnTo>
                    <a:pt x="918" y="417"/>
                  </a:lnTo>
                  <a:lnTo>
                    <a:pt x="918" y="415"/>
                  </a:lnTo>
                  <a:lnTo>
                    <a:pt x="920" y="415"/>
                  </a:lnTo>
                  <a:lnTo>
                    <a:pt x="923" y="411"/>
                  </a:lnTo>
                  <a:lnTo>
                    <a:pt x="925" y="407"/>
                  </a:lnTo>
                  <a:lnTo>
                    <a:pt x="928" y="407"/>
                  </a:lnTo>
                  <a:lnTo>
                    <a:pt x="928" y="405"/>
                  </a:lnTo>
                  <a:lnTo>
                    <a:pt x="933" y="403"/>
                  </a:lnTo>
                  <a:lnTo>
                    <a:pt x="933" y="398"/>
                  </a:lnTo>
                  <a:lnTo>
                    <a:pt x="935" y="398"/>
                  </a:lnTo>
                  <a:lnTo>
                    <a:pt x="940" y="392"/>
                  </a:lnTo>
                  <a:lnTo>
                    <a:pt x="958" y="362"/>
                  </a:lnTo>
                  <a:lnTo>
                    <a:pt x="960" y="358"/>
                  </a:lnTo>
                  <a:lnTo>
                    <a:pt x="963" y="356"/>
                  </a:lnTo>
                  <a:lnTo>
                    <a:pt x="963" y="354"/>
                  </a:lnTo>
                  <a:lnTo>
                    <a:pt x="963" y="349"/>
                  </a:lnTo>
                  <a:lnTo>
                    <a:pt x="963" y="347"/>
                  </a:lnTo>
                  <a:lnTo>
                    <a:pt x="965" y="341"/>
                  </a:lnTo>
                  <a:lnTo>
                    <a:pt x="965" y="339"/>
                  </a:lnTo>
                  <a:lnTo>
                    <a:pt x="968" y="337"/>
                  </a:lnTo>
                  <a:lnTo>
                    <a:pt x="968" y="334"/>
                  </a:lnTo>
                  <a:lnTo>
                    <a:pt x="970" y="330"/>
                  </a:lnTo>
                  <a:lnTo>
                    <a:pt x="970" y="322"/>
                  </a:lnTo>
                  <a:lnTo>
                    <a:pt x="970" y="320"/>
                  </a:lnTo>
                  <a:lnTo>
                    <a:pt x="970" y="317"/>
                  </a:lnTo>
                  <a:lnTo>
                    <a:pt x="970" y="315"/>
                  </a:lnTo>
                  <a:lnTo>
                    <a:pt x="970" y="277"/>
                  </a:lnTo>
                  <a:lnTo>
                    <a:pt x="970" y="273"/>
                  </a:lnTo>
                  <a:lnTo>
                    <a:pt x="970" y="271"/>
                  </a:lnTo>
                  <a:lnTo>
                    <a:pt x="970" y="260"/>
                  </a:lnTo>
                  <a:lnTo>
                    <a:pt x="968" y="260"/>
                  </a:lnTo>
                  <a:lnTo>
                    <a:pt x="968" y="258"/>
                  </a:lnTo>
                  <a:lnTo>
                    <a:pt x="965" y="254"/>
                  </a:lnTo>
                  <a:lnTo>
                    <a:pt x="965" y="252"/>
                  </a:lnTo>
                  <a:lnTo>
                    <a:pt x="963" y="245"/>
                  </a:lnTo>
                  <a:lnTo>
                    <a:pt x="963" y="239"/>
                  </a:lnTo>
                  <a:lnTo>
                    <a:pt x="960" y="237"/>
                  </a:lnTo>
                  <a:lnTo>
                    <a:pt x="958" y="232"/>
                  </a:lnTo>
                  <a:lnTo>
                    <a:pt x="955" y="230"/>
                  </a:lnTo>
                  <a:lnTo>
                    <a:pt x="950" y="217"/>
                  </a:lnTo>
                  <a:lnTo>
                    <a:pt x="948" y="217"/>
                  </a:lnTo>
                  <a:lnTo>
                    <a:pt x="945" y="213"/>
                  </a:lnTo>
                  <a:lnTo>
                    <a:pt x="945" y="207"/>
                  </a:lnTo>
                  <a:lnTo>
                    <a:pt x="940" y="200"/>
                  </a:lnTo>
                  <a:lnTo>
                    <a:pt x="938" y="200"/>
                  </a:lnTo>
                  <a:lnTo>
                    <a:pt x="938" y="198"/>
                  </a:lnTo>
                  <a:lnTo>
                    <a:pt x="935" y="198"/>
                  </a:lnTo>
                  <a:lnTo>
                    <a:pt x="933" y="192"/>
                  </a:lnTo>
                  <a:lnTo>
                    <a:pt x="928" y="188"/>
                  </a:lnTo>
                  <a:lnTo>
                    <a:pt x="923" y="186"/>
                  </a:lnTo>
                  <a:lnTo>
                    <a:pt x="923" y="181"/>
                  </a:lnTo>
                  <a:lnTo>
                    <a:pt x="920" y="179"/>
                  </a:lnTo>
                  <a:lnTo>
                    <a:pt x="918" y="177"/>
                  </a:lnTo>
                  <a:lnTo>
                    <a:pt x="915" y="175"/>
                  </a:lnTo>
                  <a:lnTo>
                    <a:pt x="913" y="173"/>
                  </a:lnTo>
                  <a:lnTo>
                    <a:pt x="910" y="171"/>
                  </a:lnTo>
                  <a:lnTo>
                    <a:pt x="908" y="171"/>
                  </a:lnTo>
                  <a:lnTo>
                    <a:pt x="905" y="169"/>
                  </a:lnTo>
                  <a:lnTo>
                    <a:pt x="903" y="169"/>
                  </a:lnTo>
                  <a:lnTo>
                    <a:pt x="900" y="166"/>
                  </a:lnTo>
                  <a:lnTo>
                    <a:pt x="898" y="162"/>
                  </a:lnTo>
                  <a:lnTo>
                    <a:pt x="895" y="160"/>
                  </a:lnTo>
                  <a:lnTo>
                    <a:pt x="893" y="160"/>
                  </a:lnTo>
                  <a:lnTo>
                    <a:pt x="888" y="160"/>
                  </a:lnTo>
                  <a:lnTo>
                    <a:pt x="885" y="156"/>
                  </a:lnTo>
                  <a:lnTo>
                    <a:pt x="883" y="154"/>
                  </a:lnTo>
                  <a:lnTo>
                    <a:pt x="875" y="154"/>
                  </a:lnTo>
                  <a:lnTo>
                    <a:pt x="875" y="152"/>
                  </a:lnTo>
                  <a:lnTo>
                    <a:pt x="870" y="152"/>
                  </a:lnTo>
                  <a:lnTo>
                    <a:pt x="873" y="149"/>
                  </a:lnTo>
                  <a:lnTo>
                    <a:pt x="873" y="122"/>
                  </a:lnTo>
                  <a:lnTo>
                    <a:pt x="870" y="115"/>
                  </a:lnTo>
                  <a:lnTo>
                    <a:pt x="870" y="111"/>
                  </a:lnTo>
                  <a:lnTo>
                    <a:pt x="868" y="105"/>
                  </a:lnTo>
                  <a:lnTo>
                    <a:pt x="865" y="98"/>
                  </a:lnTo>
                  <a:lnTo>
                    <a:pt x="865" y="94"/>
                  </a:lnTo>
                  <a:lnTo>
                    <a:pt x="865" y="92"/>
                  </a:lnTo>
                  <a:lnTo>
                    <a:pt x="855" y="77"/>
                  </a:lnTo>
                  <a:lnTo>
                    <a:pt x="853" y="75"/>
                  </a:lnTo>
                  <a:lnTo>
                    <a:pt x="851" y="71"/>
                  </a:lnTo>
                  <a:lnTo>
                    <a:pt x="851" y="69"/>
                  </a:lnTo>
                  <a:lnTo>
                    <a:pt x="846" y="69"/>
                  </a:lnTo>
                  <a:lnTo>
                    <a:pt x="846" y="64"/>
                  </a:lnTo>
                  <a:lnTo>
                    <a:pt x="843" y="64"/>
                  </a:lnTo>
                  <a:lnTo>
                    <a:pt x="841" y="62"/>
                  </a:lnTo>
                  <a:lnTo>
                    <a:pt x="838" y="56"/>
                  </a:lnTo>
                  <a:lnTo>
                    <a:pt x="833" y="54"/>
                  </a:lnTo>
                  <a:lnTo>
                    <a:pt x="833" y="52"/>
                  </a:lnTo>
                  <a:lnTo>
                    <a:pt x="828" y="52"/>
                  </a:lnTo>
                  <a:lnTo>
                    <a:pt x="823" y="47"/>
                  </a:lnTo>
                  <a:lnTo>
                    <a:pt x="821" y="47"/>
                  </a:lnTo>
                  <a:lnTo>
                    <a:pt x="818" y="45"/>
                  </a:lnTo>
                  <a:lnTo>
                    <a:pt x="813" y="45"/>
                  </a:lnTo>
                  <a:lnTo>
                    <a:pt x="813" y="43"/>
                  </a:lnTo>
                  <a:lnTo>
                    <a:pt x="811" y="43"/>
                  </a:lnTo>
                  <a:lnTo>
                    <a:pt x="808" y="39"/>
                  </a:lnTo>
                  <a:lnTo>
                    <a:pt x="803" y="39"/>
                  </a:lnTo>
                  <a:lnTo>
                    <a:pt x="793" y="39"/>
                  </a:lnTo>
                  <a:lnTo>
                    <a:pt x="793" y="35"/>
                  </a:lnTo>
                  <a:lnTo>
                    <a:pt x="786" y="35"/>
                  </a:lnTo>
                  <a:lnTo>
                    <a:pt x="786" y="32"/>
                  </a:lnTo>
                  <a:lnTo>
                    <a:pt x="761" y="32"/>
                  </a:lnTo>
                  <a:lnTo>
                    <a:pt x="761" y="35"/>
                  </a:lnTo>
                  <a:lnTo>
                    <a:pt x="751" y="35"/>
                  </a:lnTo>
                  <a:lnTo>
                    <a:pt x="751" y="39"/>
                  </a:lnTo>
                  <a:lnTo>
                    <a:pt x="743" y="39"/>
                  </a:lnTo>
                  <a:lnTo>
                    <a:pt x="741" y="39"/>
                  </a:lnTo>
                  <a:lnTo>
                    <a:pt x="738" y="39"/>
                  </a:lnTo>
                  <a:lnTo>
                    <a:pt x="736" y="43"/>
                  </a:lnTo>
                  <a:lnTo>
                    <a:pt x="733" y="43"/>
                  </a:lnTo>
                  <a:lnTo>
                    <a:pt x="733" y="45"/>
                  </a:lnTo>
                  <a:lnTo>
                    <a:pt x="728" y="45"/>
                  </a:lnTo>
                  <a:lnTo>
                    <a:pt x="726" y="47"/>
                  </a:lnTo>
                  <a:lnTo>
                    <a:pt x="723" y="47"/>
                  </a:lnTo>
                  <a:lnTo>
                    <a:pt x="721" y="49"/>
                  </a:lnTo>
                  <a:lnTo>
                    <a:pt x="718" y="49"/>
                  </a:lnTo>
                  <a:lnTo>
                    <a:pt x="718" y="52"/>
                  </a:lnTo>
                  <a:lnTo>
                    <a:pt x="716" y="52"/>
                  </a:lnTo>
                  <a:lnTo>
                    <a:pt x="713" y="54"/>
                  </a:lnTo>
                  <a:lnTo>
                    <a:pt x="711" y="54"/>
                  </a:lnTo>
                  <a:lnTo>
                    <a:pt x="708" y="56"/>
                  </a:lnTo>
                  <a:lnTo>
                    <a:pt x="708" y="52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4"/>
            <p:cNvSpPr>
              <a:spLocks noChangeAspect="1"/>
            </p:cNvSpPr>
            <p:nvPr/>
          </p:nvSpPr>
          <p:spPr bwMode="auto">
            <a:xfrm>
              <a:off x="12247" y="10288"/>
              <a:ext cx="970" cy="569"/>
            </a:xfrm>
            <a:custGeom>
              <a:avLst/>
              <a:gdLst>
                <a:gd name="T0" fmla="*/ 681 w 970"/>
                <a:gd name="T1" fmla="*/ 39 h 569"/>
                <a:gd name="T2" fmla="*/ 649 w 970"/>
                <a:gd name="T3" fmla="*/ 24 h 569"/>
                <a:gd name="T4" fmla="*/ 541 w 970"/>
                <a:gd name="T5" fmla="*/ 26 h 569"/>
                <a:gd name="T6" fmla="*/ 506 w 970"/>
                <a:gd name="T7" fmla="*/ 39 h 569"/>
                <a:gd name="T8" fmla="*/ 479 w 970"/>
                <a:gd name="T9" fmla="*/ 56 h 569"/>
                <a:gd name="T10" fmla="*/ 462 w 970"/>
                <a:gd name="T11" fmla="*/ 54 h 569"/>
                <a:gd name="T12" fmla="*/ 444 w 970"/>
                <a:gd name="T13" fmla="*/ 39 h 569"/>
                <a:gd name="T14" fmla="*/ 424 w 970"/>
                <a:gd name="T15" fmla="*/ 20 h 569"/>
                <a:gd name="T16" fmla="*/ 397 w 970"/>
                <a:gd name="T17" fmla="*/ 7 h 569"/>
                <a:gd name="T18" fmla="*/ 317 w 970"/>
                <a:gd name="T19" fmla="*/ 5 h 569"/>
                <a:gd name="T20" fmla="*/ 280 w 970"/>
                <a:gd name="T21" fmla="*/ 18 h 569"/>
                <a:gd name="T22" fmla="*/ 257 w 970"/>
                <a:gd name="T23" fmla="*/ 32 h 569"/>
                <a:gd name="T24" fmla="*/ 232 w 970"/>
                <a:gd name="T25" fmla="*/ 62 h 569"/>
                <a:gd name="T26" fmla="*/ 177 w 970"/>
                <a:gd name="T27" fmla="*/ 75 h 569"/>
                <a:gd name="T28" fmla="*/ 122 w 970"/>
                <a:gd name="T29" fmla="*/ 88 h 569"/>
                <a:gd name="T30" fmla="*/ 93 w 970"/>
                <a:gd name="T31" fmla="*/ 103 h 569"/>
                <a:gd name="T32" fmla="*/ 65 w 970"/>
                <a:gd name="T33" fmla="*/ 122 h 569"/>
                <a:gd name="T34" fmla="*/ 43 w 970"/>
                <a:gd name="T35" fmla="*/ 147 h 569"/>
                <a:gd name="T36" fmla="*/ 15 w 970"/>
                <a:gd name="T37" fmla="*/ 192 h 569"/>
                <a:gd name="T38" fmla="*/ 5 w 970"/>
                <a:gd name="T39" fmla="*/ 235 h 569"/>
                <a:gd name="T40" fmla="*/ 5 w 970"/>
                <a:gd name="T41" fmla="*/ 313 h 569"/>
                <a:gd name="T42" fmla="*/ 20 w 970"/>
                <a:gd name="T43" fmla="*/ 358 h 569"/>
                <a:gd name="T44" fmla="*/ 55 w 970"/>
                <a:gd name="T45" fmla="*/ 405 h 569"/>
                <a:gd name="T46" fmla="*/ 80 w 970"/>
                <a:gd name="T47" fmla="*/ 428 h 569"/>
                <a:gd name="T48" fmla="*/ 107 w 970"/>
                <a:gd name="T49" fmla="*/ 445 h 569"/>
                <a:gd name="T50" fmla="*/ 145 w 970"/>
                <a:gd name="T51" fmla="*/ 462 h 569"/>
                <a:gd name="T52" fmla="*/ 225 w 970"/>
                <a:gd name="T53" fmla="*/ 473 h 569"/>
                <a:gd name="T54" fmla="*/ 252 w 970"/>
                <a:gd name="T55" fmla="*/ 511 h 569"/>
                <a:gd name="T56" fmla="*/ 277 w 970"/>
                <a:gd name="T57" fmla="*/ 537 h 569"/>
                <a:gd name="T58" fmla="*/ 304 w 970"/>
                <a:gd name="T59" fmla="*/ 554 h 569"/>
                <a:gd name="T60" fmla="*/ 339 w 970"/>
                <a:gd name="T61" fmla="*/ 566 h 569"/>
                <a:gd name="T62" fmla="*/ 442 w 970"/>
                <a:gd name="T63" fmla="*/ 560 h 569"/>
                <a:gd name="T64" fmla="*/ 472 w 970"/>
                <a:gd name="T65" fmla="*/ 545 h 569"/>
                <a:gd name="T66" fmla="*/ 501 w 970"/>
                <a:gd name="T67" fmla="*/ 526 h 569"/>
                <a:gd name="T68" fmla="*/ 524 w 970"/>
                <a:gd name="T69" fmla="*/ 500 h 569"/>
                <a:gd name="T70" fmla="*/ 544 w 970"/>
                <a:gd name="T71" fmla="*/ 500 h 569"/>
                <a:gd name="T72" fmla="*/ 571 w 970"/>
                <a:gd name="T73" fmla="*/ 515 h 569"/>
                <a:gd name="T74" fmla="*/ 656 w 970"/>
                <a:gd name="T75" fmla="*/ 511 h 569"/>
                <a:gd name="T76" fmla="*/ 683 w 970"/>
                <a:gd name="T77" fmla="*/ 500 h 569"/>
                <a:gd name="T78" fmla="*/ 703 w 970"/>
                <a:gd name="T79" fmla="*/ 481 h 569"/>
                <a:gd name="T80" fmla="*/ 721 w 970"/>
                <a:gd name="T81" fmla="*/ 460 h 569"/>
                <a:gd name="T82" fmla="*/ 743 w 970"/>
                <a:gd name="T83" fmla="*/ 439 h 569"/>
                <a:gd name="T84" fmla="*/ 776 w 970"/>
                <a:gd name="T85" fmla="*/ 452 h 569"/>
                <a:gd name="T86" fmla="*/ 870 w 970"/>
                <a:gd name="T87" fmla="*/ 443 h 569"/>
                <a:gd name="T88" fmla="*/ 898 w 970"/>
                <a:gd name="T89" fmla="*/ 428 h 569"/>
                <a:gd name="T90" fmla="*/ 920 w 970"/>
                <a:gd name="T91" fmla="*/ 415 h 569"/>
                <a:gd name="T92" fmla="*/ 958 w 970"/>
                <a:gd name="T93" fmla="*/ 362 h 569"/>
                <a:gd name="T94" fmla="*/ 970 w 970"/>
                <a:gd name="T95" fmla="*/ 330 h 569"/>
                <a:gd name="T96" fmla="*/ 968 w 970"/>
                <a:gd name="T97" fmla="*/ 260 h 569"/>
                <a:gd name="T98" fmla="*/ 955 w 970"/>
                <a:gd name="T99" fmla="*/ 230 h 569"/>
                <a:gd name="T100" fmla="*/ 933 w 970"/>
                <a:gd name="T101" fmla="*/ 192 h 569"/>
                <a:gd name="T102" fmla="*/ 910 w 970"/>
                <a:gd name="T103" fmla="*/ 171 h 569"/>
                <a:gd name="T104" fmla="*/ 885 w 970"/>
                <a:gd name="T105" fmla="*/ 156 h 569"/>
                <a:gd name="T106" fmla="*/ 868 w 970"/>
                <a:gd name="T107" fmla="*/ 105 h 569"/>
                <a:gd name="T108" fmla="*/ 846 w 970"/>
                <a:gd name="T109" fmla="*/ 64 h 569"/>
                <a:gd name="T110" fmla="*/ 818 w 970"/>
                <a:gd name="T111" fmla="*/ 45 h 569"/>
                <a:gd name="T112" fmla="*/ 786 w 970"/>
                <a:gd name="T113" fmla="*/ 32 h 569"/>
                <a:gd name="T114" fmla="*/ 733 w 970"/>
                <a:gd name="T115" fmla="*/ 45 h 569"/>
                <a:gd name="T116" fmla="*/ 708 w 970"/>
                <a:gd name="T117" fmla="*/ 56 h 5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0"/>
                <a:gd name="T178" fmla="*/ 0 h 569"/>
                <a:gd name="T179" fmla="*/ 970 w 970"/>
                <a:gd name="T180" fmla="*/ 569 h 5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0" h="569">
                  <a:moveTo>
                    <a:pt x="708" y="52"/>
                  </a:moveTo>
                  <a:lnTo>
                    <a:pt x="703" y="52"/>
                  </a:lnTo>
                  <a:lnTo>
                    <a:pt x="701" y="47"/>
                  </a:lnTo>
                  <a:lnTo>
                    <a:pt x="698" y="47"/>
                  </a:lnTo>
                  <a:lnTo>
                    <a:pt x="696" y="45"/>
                  </a:lnTo>
                  <a:lnTo>
                    <a:pt x="693" y="45"/>
                  </a:lnTo>
                  <a:lnTo>
                    <a:pt x="691" y="43"/>
                  </a:lnTo>
                  <a:lnTo>
                    <a:pt x="686" y="39"/>
                  </a:lnTo>
                  <a:lnTo>
                    <a:pt x="681" y="39"/>
                  </a:lnTo>
                  <a:lnTo>
                    <a:pt x="678" y="35"/>
                  </a:lnTo>
                  <a:lnTo>
                    <a:pt x="676" y="32"/>
                  </a:lnTo>
                  <a:lnTo>
                    <a:pt x="673" y="32"/>
                  </a:lnTo>
                  <a:lnTo>
                    <a:pt x="671" y="30"/>
                  </a:lnTo>
                  <a:lnTo>
                    <a:pt x="666" y="30"/>
                  </a:lnTo>
                  <a:lnTo>
                    <a:pt x="664" y="28"/>
                  </a:lnTo>
                  <a:lnTo>
                    <a:pt x="661" y="28"/>
                  </a:lnTo>
                  <a:lnTo>
                    <a:pt x="656" y="26"/>
                  </a:lnTo>
                  <a:lnTo>
                    <a:pt x="654" y="26"/>
                  </a:lnTo>
                  <a:lnTo>
                    <a:pt x="649" y="24"/>
                  </a:lnTo>
                  <a:lnTo>
                    <a:pt x="644" y="24"/>
                  </a:lnTo>
                  <a:lnTo>
                    <a:pt x="639" y="20"/>
                  </a:lnTo>
                  <a:lnTo>
                    <a:pt x="626" y="20"/>
                  </a:lnTo>
                  <a:lnTo>
                    <a:pt x="624" y="18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54" y="20"/>
                  </a:lnTo>
                  <a:lnTo>
                    <a:pt x="551" y="24"/>
                  </a:lnTo>
                  <a:lnTo>
                    <a:pt x="544" y="24"/>
                  </a:lnTo>
                  <a:lnTo>
                    <a:pt x="541" y="26"/>
                  </a:lnTo>
                  <a:lnTo>
                    <a:pt x="534" y="26"/>
                  </a:lnTo>
                  <a:lnTo>
                    <a:pt x="531" y="28"/>
                  </a:lnTo>
                  <a:lnTo>
                    <a:pt x="529" y="30"/>
                  </a:lnTo>
                  <a:lnTo>
                    <a:pt x="524" y="30"/>
                  </a:lnTo>
                  <a:lnTo>
                    <a:pt x="519" y="32"/>
                  </a:lnTo>
                  <a:lnTo>
                    <a:pt x="516" y="32"/>
                  </a:lnTo>
                  <a:lnTo>
                    <a:pt x="516" y="35"/>
                  </a:lnTo>
                  <a:lnTo>
                    <a:pt x="511" y="39"/>
                  </a:lnTo>
                  <a:lnTo>
                    <a:pt x="509" y="39"/>
                  </a:lnTo>
                  <a:lnTo>
                    <a:pt x="506" y="39"/>
                  </a:lnTo>
                  <a:lnTo>
                    <a:pt x="501" y="43"/>
                  </a:lnTo>
                  <a:lnTo>
                    <a:pt x="501" y="45"/>
                  </a:lnTo>
                  <a:lnTo>
                    <a:pt x="496" y="45"/>
                  </a:lnTo>
                  <a:lnTo>
                    <a:pt x="494" y="47"/>
                  </a:lnTo>
                  <a:lnTo>
                    <a:pt x="491" y="49"/>
                  </a:lnTo>
                  <a:lnTo>
                    <a:pt x="489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1" y="56"/>
                  </a:lnTo>
                  <a:lnTo>
                    <a:pt x="479" y="56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2" y="64"/>
                  </a:lnTo>
                  <a:lnTo>
                    <a:pt x="472" y="66"/>
                  </a:lnTo>
                  <a:lnTo>
                    <a:pt x="469" y="64"/>
                  </a:lnTo>
                  <a:lnTo>
                    <a:pt x="467" y="64"/>
                  </a:lnTo>
                  <a:lnTo>
                    <a:pt x="467" y="62"/>
                  </a:lnTo>
                  <a:lnTo>
                    <a:pt x="464" y="56"/>
                  </a:lnTo>
                  <a:lnTo>
                    <a:pt x="462" y="54"/>
                  </a:lnTo>
                  <a:lnTo>
                    <a:pt x="459" y="54"/>
                  </a:lnTo>
                  <a:lnTo>
                    <a:pt x="459" y="52"/>
                  </a:lnTo>
                  <a:lnTo>
                    <a:pt x="459" y="49"/>
                  </a:lnTo>
                  <a:lnTo>
                    <a:pt x="459" y="47"/>
                  </a:lnTo>
                  <a:lnTo>
                    <a:pt x="454" y="47"/>
                  </a:lnTo>
                  <a:lnTo>
                    <a:pt x="454" y="45"/>
                  </a:lnTo>
                  <a:lnTo>
                    <a:pt x="452" y="45"/>
                  </a:lnTo>
                  <a:lnTo>
                    <a:pt x="449" y="39"/>
                  </a:lnTo>
                  <a:lnTo>
                    <a:pt x="447" y="39"/>
                  </a:lnTo>
                  <a:lnTo>
                    <a:pt x="444" y="39"/>
                  </a:lnTo>
                  <a:lnTo>
                    <a:pt x="444" y="32"/>
                  </a:lnTo>
                  <a:lnTo>
                    <a:pt x="442" y="32"/>
                  </a:lnTo>
                  <a:lnTo>
                    <a:pt x="439" y="30"/>
                  </a:lnTo>
                  <a:lnTo>
                    <a:pt x="437" y="30"/>
                  </a:lnTo>
                  <a:lnTo>
                    <a:pt x="434" y="28"/>
                  </a:lnTo>
                  <a:lnTo>
                    <a:pt x="434" y="26"/>
                  </a:lnTo>
                  <a:lnTo>
                    <a:pt x="432" y="26"/>
                  </a:lnTo>
                  <a:lnTo>
                    <a:pt x="429" y="24"/>
                  </a:lnTo>
                  <a:lnTo>
                    <a:pt x="427" y="24"/>
                  </a:lnTo>
                  <a:lnTo>
                    <a:pt x="424" y="20"/>
                  </a:lnTo>
                  <a:lnTo>
                    <a:pt x="422" y="20"/>
                  </a:lnTo>
                  <a:lnTo>
                    <a:pt x="422" y="18"/>
                  </a:lnTo>
                  <a:lnTo>
                    <a:pt x="417" y="18"/>
                  </a:lnTo>
                  <a:lnTo>
                    <a:pt x="414" y="13"/>
                  </a:lnTo>
                  <a:lnTo>
                    <a:pt x="412" y="13"/>
                  </a:lnTo>
                  <a:lnTo>
                    <a:pt x="409" y="11"/>
                  </a:lnTo>
                  <a:lnTo>
                    <a:pt x="407" y="11"/>
                  </a:lnTo>
                  <a:lnTo>
                    <a:pt x="404" y="9"/>
                  </a:lnTo>
                  <a:lnTo>
                    <a:pt x="399" y="9"/>
                  </a:lnTo>
                  <a:lnTo>
                    <a:pt x="397" y="7"/>
                  </a:lnTo>
                  <a:lnTo>
                    <a:pt x="389" y="7"/>
                  </a:lnTo>
                  <a:lnTo>
                    <a:pt x="387" y="5"/>
                  </a:lnTo>
                  <a:lnTo>
                    <a:pt x="384" y="5"/>
                  </a:lnTo>
                  <a:lnTo>
                    <a:pt x="382" y="0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32" y="0"/>
                  </a:lnTo>
                  <a:lnTo>
                    <a:pt x="319" y="0"/>
                  </a:lnTo>
                  <a:lnTo>
                    <a:pt x="317" y="5"/>
                  </a:lnTo>
                  <a:lnTo>
                    <a:pt x="312" y="5"/>
                  </a:lnTo>
                  <a:lnTo>
                    <a:pt x="309" y="7"/>
                  </a:lnTo>
                  <a:lnTo>
                    <a:pt x="302" y="7"/>
                  </a:lnTo>
                  <a:lnTo>
                    <a:pt x="299" y="9"/>
                  </a:lnTo>
                  <a:lnTo>
                    <a:pt x="294" y="9"/>
                  </a:lnTo>
                  <a:lnTo>
                    <a:pt x="292" y="11"/>
                  </a:lnTo>
                  <a:lnTo>
                    <a:pt x="290" y="13"/>
                  </a:lnTo>
                  <a:lnTo>
                    <a:pt x="285" y="13"/>
                  </a:lnTo>
                  <a:lnTo>
                    <a:pt x="282" y="18"/>
                  </a:lnTo>
                  <a:lnTo>
                    <a:pt x="280" y="18"/>
                  </a:lnTo>
                  <a:lnTo>
                    <a:pt x="277" y="20"/>
                  </a:lnTo>
                  <a:lnTo>
                    <a:pt x="275" y="20"/>
                  </a:lnTo>
                  <a:lnTo>
                    <a:pt x="272" y="24"/>
                  </a:lnTo>
                  <a:lnTo>
                    <a:pt x="270" y="24"/>
                  </a:lnTo>
                  <a:lnTo>
                    <a:pt x="267" y="26"/>
                  </a:lnTo>
                  <a:lnTo>
                    <a:pt x="265" y="26"/>
                  </a:lnTo>
                  <a:lnTo>
                    <a:pt x="265" y="28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57" y="32"/>
                  </a:lnTo>
                  <a:lnTo>
                    <a:pt x="255" y="35"/>
                  </a:lnTo>
                  <a:lnTo>
                    <a:pt x="252" y="39"/>
                  </a:lnTo>
                  <a:lnTo>
                    <a:pt x="250" y="39"/>
                  </a:lnTo>
                  <a:lnTo>
                    <a:pt x="247" y="43"/>
                  </a:lnTo>
                  <a:lnTo>
                    <a:pt x="245" y="45"/>
                  </a:lnTo>
                  <a:lnTo>
                    <a:pt x="245" y="47"/>
                  </a:lnTo>
                  <a:lnTo>
                    <a:pt x="240" y="52"/>
                  </a:lnTo>
                  <a:lnTo>
                    <a:pt x="240" y="54"/>
                  </a:lnTo>
                  <a:lnTo>
                    <a:pt x="237" y="54"/>
                  </a:lnTo>
                  <a:lnTo>
                    <a:pt x="232" y="62"/>
                  </a:lnTo>
                  <a:lnTo>
                    <a:pt x="232" y="64"/>
                  </a:lnTo>
                  <a:lnTo>
                    <a:pt x="230" y="69"/>
                  </a:lnTo>
                  <a:lnTo>
                    <a:pt x="227" y="69"/>
                  </a:lnTo>
                  <a:lnTo>
                    <a:pt x="227" y="71"/>
                  </a:lnTo>
                  <a:lnTo>
                    <a:pt x="227" y="75"/>
                  </a:lnTo>
                  <a:lnTo>
                    <a:pt x="217" y="75"/>
                  </a:lnTo>
                  <a:lnTo>
                    <a:pt x="215" y="71"/>
                  </a:lnTo>
                  <a:lnTo>
                    <a:pt x="180" y="71"/>
                  </a:lnTo>
                  <a:lnTo>
                    <a:pt x="177" y="75"/>
                  </a:lnTo>
                  <a:lnTo>
                    <a:pt x="170" y="75"/>
                  </a:lnTo>
                  <a:lnTo>
                    <a:pt x="165" y="75"/>
                  </a:lnTo>
                  <a:lnTo>
                    <a:pt x="152" y="75"/>
                  </a:lnTo>
                  <a:lnTo>
                    <a:pt x="150" y="77"/>
                  </a:lnTo>
                  <a:lnTo>
                    <a:pt x="142" y="77"/>
                  </a:lnTo>
                  <a:lnTo>
                    <a:pt x="140" y="83"/>
                  </a:lnTo>
                  <a:lnTo>
                    <a:pt x="132" y="83"/>
                  </a:lnTo>
                  <a:lnTo>
                    <a:pt x="130" y="86"/>
                  </a:lnTo>
                  <a:lnTo>
                    <a:pt x="127" y="86"/>
                  </a:lnTo>
                  <a:lnTo>
                    <a:pt x="122" y="88"/>
                  </a:lnTo>
                  <a:lnTo>
                    <a:pt x="120" y="88"/>
                  </a:lnTo>
                  <a:lnTo>
                    <a:pt x="117" y="90"/>
                  </a:lnTo>
                  <a:lnTo>
                    <a:pt x="112" y="90"/>
                  </a:lnTo>
                  <a:lnTo>
                    <a:pt x="110" y="92"/>
                  </a:lnTo>
                  <a:lnTo>
                    <a:pt x="107" y="92"/>
                  </a:lnTo>
                  <a:lnTo>
                    <a:pt x="105" y="94"/>
                  </a:lnTo>
                  <a:lnTo>
                    <a:pt x="102" y="94"/>
                  </a:lnTo>
                  <a:lnTo>
                    <a:pt x="100" y="98"/>
                  </a:lnTo>
                  <a:lnTo>
                    <a:pt x="98" y="98"/>
                  </a:lnTo>
                  <a:lnTo>
                    <a:pt x="93" y="103"/>
                  </a:lnTo>
                  <a:lnTo>
                    <a:pt x="93" y="105"/>
                  </a:lnTo>
                  <a:lnTo>
                    <a:pt x="88" y="105"/>
                  </a:lnTo>
                  <a:lnTo>
                    <a:pt x="85" y="109"/>
                  </a:lnTo>
                  <a:lnTo>
                    <a:pt x="83" y="109"/>
                  </a:lnTo>
                  <a:lnTo>
                    <a:pt x="80" y="111"/>
                  </a:lnTo>
                  <a:lnTo>
                    <a:pt x="75" y="113"/>
                  </a:lnTo>
                  <a:lnTo>
                    <a:pt x="75" y="115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65" y="122"/>
                  </a:lnTo>
                  <a:lnTo>
                    <a:pt x="63" y="124"/>
                  </a:lnTo>
                  <a:lnTo>
                    <a:pt x="60" y="128"/>
                  </a:lnTo>
                  <a:lnTo>
                    <a:pt x="58" y="130"/>
                  </a:lnTo>
                  <a:lnTo>
                    <a:pt x="55" y="132"/>
                  </a:lnTo>
                  <a:lnTo>
                    <a:pt x="55" y="135"/>
                  </a:lnTo>
                  <a:lnTo>
                    <a:pt x="53" y="137"/>
                  </a:lnTo>
                  <a:lnTo>
                    <a:pt x="48" y="141"/>
                  </a:lnTo>
                  <a:lnTo>
                    <a:pt x="45" y="147"/>
                  </a:lnTo>
                  <a:lnTo>
                    <a:pt x="43" y="147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5" y="160"/>
                  </a:lnTo>
                  <a:lnTo>
                    <a:pt x="33" y="160"/>
                  </a:lnTo>
                  <a:lnTo>
                    <a:pt x="28" y="173"/>
                  </a:lnTo>
                  <a:lnTo>
                    <a:pt x="23" y="175"/>
                  </a:lnTo>
                  <a:lnTo>
                    <a:pt x="23" y="179"/>
                  </a:lnTo>
                  <a:lnTo>
                    <a:pt x="20" y="181"/>
                  </a:lnTo>
                  <a:lnTo>
                    <a:pt x="20" y="188"/>
                  </a:lnTo>
                  <a:lnTo>
                    <a:pt x="15" y="192"/>
                  </a:lnTo>
                  <a:lnTo>
                    <a:pt x="15" y="194"/>
                  </a:lnTo>
                  <a:lnTo>
                    <a:pt x="13" y="198"/>
                  </a:lnTo>
                  <a:lnTo>
                    <a:pt x="13" y="203"/>
                  </a:lnTo>
                  <a:lnTo>
                    <a:pt x="10" y="207"/>
                  </a:lnTo>
                  <a:lnTo>
                    <a:pt x="10" y="213"/>
                  </a:lnTo>
                  <a:lnTo>
                    <a:pt x="8" y="217"/>
                  </a:lnTo>
                  <a:lnTo>
                    <a:pt x="8" y="220"/>
                  </a:lnTo>
                  <a:lnTo>
                    <a:pt x="5" y="226"/>
                  </a:lnTo>
                  <a:lnTo>
                    <a:pt x="5" y="230"/>
                  </a:lnTo>
                  <a:lnTo>
                    <a:pt x="5" y="235"/>
                  </a:lnTo>
                  <a:lnTo>
                    <a:pt x="5" y="239"/>
                  </a:lnTo>
                  <a:lnTo>
                    <a:pt x="3" y="243"/>
                  </a:lnTo>
                  <a:lnTo>
                    <a:pt x="3" y="256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3" y="283"/>
                  </a:lnTo>
                  <a:lnTo>
                    <a:pt x="3" y="298"/>
                  </a:lnTo>
                  <a:lnTo>
                    <a:pt x="5" y="300"/>
                  </a:lnTo>
                  <a:lnTo>
                    <a:pt x="5" y="305"/>
                  </a:lnTo>
                  <a:lnTo>
                    <a:pt x="5" y="313"/>
                  </a:lnTo>
                  <a:lnTo>
                    <a:pt x="5" y="315"/>
                  </a:lnTo>
                  <a:lnTo>
                    <a:pt x="8" y="320"/>
                  </a:lnTo>
                  <a:lnTo>
                    <a:pt x="8" y="322"/>
                  </a:lnTo>
                  <a:lnTo>
                    <a:pt x="10" y="328"/>
                  </a:lnTo>
                  <a:lnTo>
                    <a:pt x="10" y="330"/>
                  </a:lnTo>
                  <a:lnTo>
                    <a:pt x="13" y="337"/>
                  </a:lnTo>
                  <a:lnTo>
                    <a:pt x="15" y="343"/>
                  </a:lnTo>
                  <a:lnTo>
                    <a:pt x="15" y="347"/>
                  </a:lnTo>
                  <a:lnTo>
                    <a:pt x="20" y="354"/>
                  </a:lnTo>
                  <a:lnTo>
                    <a:pt x="20" y="358"/>
                  </a:lnTo>
                  <a:lnTo>
                    <a:pt x="28" y="371"/>
                  </a:lnTo>
                  <a:lnTo>
                    <a:pt x="38" y="388"/>
                  </a:lnTo>
                  <a:lnTo>
                    <a:pt x="40" y="388"/>
                  </a:lnTo>
                  <a:lnTo>
                    <a:pt x="43" y="392"/>
                  </a:lnTo>
                  <a:lnTo>
                    <a:pt x="45" y="394"/>
                  </a:lnTo>
                  <a:lnTo>
                    <a:pt x="48" y="398"/>
                  </a:lnTo>
                  <a:lnTo>
                    <a:pt x="48" y="400"/>
                  </a:lnTo>
                  <a:lnTo>
                    <a:pt x="53" y="403"/>
                  </a:lnTo>
                  <a:lnTo>
                    <a:pt x="55" y="405"/>
                  </a:lnTo>
                  <a:lnTo>
                    <a:pt x="55" y="407"/>
                  </a:lnTo>
                  <a:lnTo>
                    <a:pt x="58" y="411"/>
                  </a:lnTo>
                  <a:lnTo>
                    <a:pt x="60" y="413"/>
                  </a:lnTo>
                  <a:lnTo>
                    <a:pt x="63" y="415"/>
                  </a:lnTo>
                  <a:lnTo>
                    <a:pt x="65" y="417"/>
                  </a:lnTo>
                  <a:lnTo>
                    <a:pt x="70" y="420"/>
                  </a:lnTo>
                  <a:lnTo>
                    <a:pt x="70" y="422"/>
                  </a:lnTo>
                  <a:lnTo>
                    <a:pt x="75" y="424"/>
                  </a:lnTo>
                  <a:lnTo>
                    <a:pt x="75" y="426"/>
                  </a:lnTo>
                  <a:lnTo>
                    <a:pt x="80" y="428"/>
                  </a:lnTo>
                  <a:lnTo>
                    <a:pt x="83" y="428"/>
                  </a:lnTo>
                  <a:lnTo>
                    <a:pt x="85" y="432"/>
                  </a:lnTo>
                  <a:lnTo>
                    <a:pt x="88" y="437"/>
                  </a:lnTo>
                  <a:lnTo>
                    <a:pt x="93" y="437"/>
                  </a:lnTo>
                  <a:lnTo>
                    <a:pt x="93" y="439"/>
                  </a:lnTo>
                  <a:lnTo>
                    <a:pt x="98" y="439"/>
                  </a:lnTo>
                  <a:lnTo>
                    <a:pt x="100" y="443"/>
                  </a:lnTo>
                  <a:lnTo>
                    <a:pt x="102" y="443"/>
                  </a:lnTo>
                  <a:lnTo>
                    <a:pt x="105" y="445"/>
                  </a:lnTo>
                  <a:lnTo>
                    <a:pt x="107" y="445"/>
                  </a:lnTo>
                  <a:lnTo>
                    <a:pt x="110" y="447"/>
                  </a:lnTo>
                  <a:lnTo>
                    <a:pt x="112" y="452"/>
                  </a:lnTo>
                  <a:lnTo>
                    <a:pt x="117" y="452"/>
                  </a:lnTo>
                  <a:lnTo>
                    <a:pt x="120" y="454"/>
                  </a:lnTo>
                  <a:lnTo>
                    <a:pt x="127" y="454"/>
                  </a:lnTo>
                  <a:lnTo>
                    <a:pt x="130" y="458"/>
                  </a:lnTo>
                  <a:lnTo>
                    <a:pt x="132" y="458"/>
                  </a:lnTo>
                  <a:lnTo>
                    <a:pt x="137" y="460"/>
                  </a:lnTo>
                  <a:lnTo>
                    <a:pt x="142" y="460"/>
                  </a:lnTo>
                  <a:lnTo>
                    <a:pt x="145" y="462"/>
                  </a:lnTo>
                  <a:lnTo>
                    <a:pt x="157" y="462"/>
                  </a:lnTo>
                  <a:lnTo>
                    <a:pt x="160" y="464"/>
                  </a:lnTo>
                  <a:lnTo>
                    <a:pt x="165" y="464"/>
                  </a:lnTo>
                  <a:lnTo>
                    <a:pt x="170" y="469"/>
                  </a:lnTo>
                  <a:lnTo>
                    <a:pt x="220" y="469"/>
                  </a:lnTo>
                  <a:lnTo>
                    <a:pt x="222" y="464"/>
                  </a:lnTo>
                  <a:lnTo>
                    <a:pt x="222" y="469"/>
                  </a:lnTo>
                  <a:lnTo>
                    <a:pt x="222" y="471"/>
                  </a:lnTo>
                  <a:lnTo>
                    <a:pt x="225" y="471"/>
                  </a:lnTo>
                  <a:lnTo>
                    <a:pt x="225" y="473"/>
                  </a:lnTo>
                  <a:lnTo>
                    <a:pt x="227" y="477"/>
                  </a:lnTo>
                  <a:lnTo>
                    <a:pt x="230" y="483"/>
                  </a:lnTo>
                  <a:lnTo>
                    <a:pt x="232" y="483"/>
                  </a:lnTo>
                  <a:lnTo>
                    <a:pt x="237" y="494"/>
                  </a:lnTo>
                  <a:lnTo>
                    <a:pt x="240" y="494"/>
                  </a:lnTo>
                  <a:lnTo>
                    <a:pt x="240" y="500"/>
                  </a:lnTo>
                  <a:lnTo>
                    <a:pt x="245" y="503"/>
                  </a:lnTo>
                  <a:lnTo>
                    <a:pt x="245" y="505"/>
                  </a:lnTo>
                  <a:lnTo>
                    <a:pt x="250" y="509"/>
                  </a:lnTo>
                  <a:lnTo>
                    <a:pt x="252" y="511"/>
                  </a:lnTo>
                  <a:lnTo>
                    <a:pt x="255" y="520"/>
                  </a:lnTo>
                  <a:lnTo>
                    <a:pt x="260" y="520"/>
                  </a:lnTo>
                  <a:lnTo>
                    <a:pt x="260" y="522"/>
                  </a:lnTo>
                  <a:lnTo>
                    <a:pt x="262" y="524"/>
                  </a:lnTo>
                  <a:lnTo>
                    <a:pt x="265" y="526"/>
                  </a:lnTo>
                  <a:lnTo>
                    <a:pt x="267" y="528"/>
                  </a:lnTo>
                  <a:lnTo>
                    <a:pt x="270" y="528"/>
                  </a:lnTo>
                  <a:lnTo>
                    <a:pt x="272" y="530"/>
                  </a:lnTo>
                  <a:lnTo>
                    <a:pt x="275" y="530"/>
                  </a:lnTo>
                  <a:lnTo>
                    <a:pt x="277" y="537"/>
                  </a:lnTo>
                  <a:lnTo>
                    <a:pt x="280" y="537"/>
                  </a:lnTo>
                  <a:lnTo>
                    <a:pt x="282" y="539"/>
                  </a:lnTo>
                  <a:lnTo>
                    <a:pt x="285" y="541"/>
                  </a:lnTo>
                  <a:lnTo>
                    <a:pt x="287" y="543"/>
                  </a:lnTo>
                  <a:lnTo>
                    <a:pt x="290" y="543"/>
                  </a:lnTo>
                  <a:lnTo>
                    <a:pt x="292" y="545"/>
                  </a:lnTo>
                  <a:lnTo>
                    <a:pt x="294" y="547"/>
                  </a:lnTo>
                  <a:lnTo>
                    <a:pt x="297" y="549"/>
                  </a:lnTo>
                  <a:lnTo>
                    <a:pt x="302" y="549"/>
                  </a:lnTo>
                  <a:lnTo>
                    <a:pt x="304" y="554"/>
                  </a:lnTo>
                  <a:lnTo>
                    <a:pt x="309" y="554"/>
                  </a:lnTo>
                  <a:lnTo>
                    <a:pt x="312" y="556"/>
                  </a:lnTo>
                  <a:lnTo>
                    <a:pt x="314" y="556"/>
                  </a:lnTo>
                  <a:lnTo>
                    <a:pt x="319" y="556"/>
                  </a:lnTo>
                  <a:lnTo>
                    <a:pt x="324" y="560"/>
                  </a:lnTo>
                  <a:lnTo>
                    <a:pt x="327" y="562"/>
                  </a:lnTo>
                  <a:lnTo>
                    <a:pt x="332" y="562"/>
                  </a:lnTo>
                  <a:lnTo>
                    <a:pt x="334" y="566"/>
                  </a:lnTo>
                  <a:lnTo>
                    <a:pt x="339" y="566"/>
                  </a:lnTo>
                  <a:lnTo>
                    <a:pt x="354" y="566"/>
                  </a:lnTo>
                  <a:lnTo>
                    <a:pt x="354" y="569"/>
                  </a:lnTo>
                  <a:lnTo>
                    <a:pt x="409" y="569"/>
                  </a:lnTo>
                  <a:lnTo>
                    <a:pt x="412" y="566"/>
                  </a:lnTo>
                  <a:lnTo>
                    <a:pt x="424" y="566"/>
                  </a:lnTo>
                  <a:lnTo>
                    <a:pt x="427" y="566"/>
                  </a:lnTo>
                  <a:lnTo>
                    <a:pt x="429" y="566"/>
                  </a:lnTo>
                  <a:lnTo>
                    <a:pt x="434" y="562"/>
                  </a:lnTo>
                  <a:lnTo>
                    <a:pt x="439" y="562"/>
                  </a:lnTo>
                  <a:lnTo>
                    <a:pt x="442" y="560"/>
                  </a:lnTo>
                  <a:lnTo>
                    <a:pt x="444" y="560"/>
                  </a:lnTo>
                  <a:lnTo>
                    <a:pt x="449" y="556"/>
                  </a:lnTo>
                  <a:lnTo>
                    <a:pt x="452" y="556"/>
                  </a:lnTo>
                  <a:lnTo>
                    <a:pt x="454" y="556"/>
                  </a:lnTo>
                  <a:lnTo>
                    <a:pt x="459" y="554"/>
                  </a:lnTo>
                  <a:lnTo>
                    <a:pt x="462" y="554"/>
                  </a:lnTo>
                  <a:lnTo>
                    <a:pt x="464" y="549"/>
                  </a:lnTo>
                  <a:lnTo>
                    <a:pt x="469" y="549"/>
                  </a:lnTo>
                  <a:lnTo>
                    <a:pt x="472" y="547"/>
                  </a:lnTo>
                  <a:lnTo>
                    <a:pt x="472" y="545"/>
                  </a:lnTo>
                  <a:lnTo>
                    <a:pt x="474" y="545"/>
                  </a:lnTo>
                  <a:lnTo>
                    <a:pt x="479" y="543"/>
                  </a:lnTo>
                  <a:lnTo>
                    <a:pt x="481" y="543"/>
                  </a:lnTo>
                  <a:lnTo>
                    <a:pt x="486" y="537"/>
                  </a:lnTo>
                  <a:lnTo>
                    <a:pt x="491" y="534"/>
                  </a:lnTo>
                  <a:lnTo>
                    <a:pt x="491" y="530"/>
                  </a:lnTo>
                  <a:lnTo>
                    <a:pt x="496" y="528"/>
                  </a:lnTo>
                  <a:lnTo>
                    <a:pt x="501" y="526"/>
                  </a:lnTo>
                  <a:lnTo>
                    <a:pt x="501" y="524"/>
                  </a:lnTo>
                  <a:lnTo>
                    <a:pt x="506" y="522"/>
                  </a:lnTo>
                  <a:lnTo>
                    <a:pt x="506" y="520"/>
                  </a:lnTo>
                  <a:lnTo>
                    <a:pt x="509" y="520"/>
                  </a:lnTo>
                  <a:lnTo>
                    <a:pt x="511" y="515"/>
                  </a:lnTo>
                  <a:lnTo>
                    <a:pt x="516" y="511"/>
                  </a:lnTo>
                  <a:lnTo>
                    <a:pt x="516" y="509"/>
                  </a:lnTo>
                  <a:lnTo>
                    <a:pt x="519" y="505"/>
                  </a:lnTo>
                  <a:lnTo>
                    <a:pt x="521" y="505"/>
                  </a:lnTo>
                  <a:lnTo>
                    <a:pt x="524" y="500"/>
                  </a:lnTo>
                  <a:lnTo>
                    <a:pt x="526" y="498"/>
                  </a:lnTo>
                  <a:lnTo>
                    <a:pt x="529" y="494"/>
                  </a:lnTo>
                  <a:lnTo>
                    <a:pt x="529" y="490"/>
                  </a:lnTo>
                  <a:lnTo>
                    <a:pt x="531" y="490"/>
                  </a:lnTo>
                  <a:lnTo>
                    <a:pt x="534" y="494"/>
                  </a:lnTo>
                  <a:lnTo>
                    <a:pt x="539" y="494"/>
                  </a:lnTo>
                  <a:lnTo>
                    <a:pt x="539" y="496"/>
                  </a:lnTo>
                  <a:lnTo>
                    <a:pt x="541" y="498"/>
                  </a:lnTo>
                  <a:lnTo>
                    <a:pt x="544" y="500"/>
                  </a:lnTo>
                  <a:lnTo>
                    <a:pt x="546" y="503"/>
                  </a:lnTo>
                  <a:lnTo>
                    <a:pt x="549" y="503"/>
                  </a:lnTo>
                  <a:lnTo>
                    <a:pt x="551" y="505"/>
                  </a:lnTo>
                  <a:lnTo>
                    <a:pt x="554" y="505"/>
                  </a:lnTo>
                  <a:lnTo>
                    <a:pt x="554" y="509"/>
                  </a:lnTo>
                  <a:lnTo>
                    <a:pt x="561" y="509"/>
                  </a:lnTo>
                  <a:lnTo>
                    <a:pt x="566" y="511"/>
                  </a:lnTo>
                  <a:lnTo>
                    <a:pt x="571" y="511"/>
                  </a:lnTo>
                  <a:lnTo>
                    <a:pt x="571" y="515"/>
                  </a:lnTo>
                  <a:lnTo>
                    <a:pt x="581" y="515"/>
                  </a:lnTo>
                  <a:lnTo>
                    <a:pt x="581" y="520"/>
                  </a:lnTo>
                  <a:lnTo>
                    <a:pt x="599" y="520"/>
                  </a:lnTo>
                  <a:lnTo>
                    <a:pt x="601" y="522"/>
                  </a:lnTo>
                  <a:lnTo>
                    <a:pt x="624" y="522"/>
                  </a:lnTo>
                  <a:lnTo>
                    <a:pt x="626" y="520"/>
                  </a:lnTo>
                  <a:lnTo>
                    <a:pt x="644" y="520"/>
                  </a:lnTo>
                  <a:lnTo>
                    <a:pt x="646" y="515"/>
                  </a:lnTo>
                  <a:lnTo>
                    <a:pt x="654" y="515"/>
                  </a:lnTo>
                  <a:lnTo>
                    <a:pt x="656" y="511"/>
                  </a:lnTo>
                  <a:lnTo>
                    <a:pt x="661" y="511"/>
                  </a:lnTo>
                  <a:lnTo>
                    <a:pt x="664" y="509"/>
                  </a:lnTo>
                  <a:lnTo>
                    <a:pt x="666" y="509"/>
                  </a:lnTo>
                  <a:lnTo>
                    <a:pt x="671" y="509"/>
                  </a:lnTo>
                  <a:lnTo>
                    <a:pt x="671" y="505"/>
                  </a:lnTo>
                  <a:lnTo>
                    <a:pt x="676" y="505"/>
                  </a:lnTo>
                  <a:lnTo>
                    <a:pt x="676" y="503"/>
                  </a:lnTo>
                  <a:lnTo>
                    <a:pt x="678" y="503"/>
                  </a:lnTo>
                  <a:lnTo>
                    <a:pt x="681" y="500"/>
                  </a:lnTo>
                  <a:lnTo>
                    <a:pt x="683" y="500"/>
                  </a:lnTo>
                  <a:lnTo>
                    <a:pt x="686" y="498"/>
                  </a:lnTo>
                  <a:lnTo>
                    <a:pt x="688" y="494"/>
                  </a:lnTo>
                  <a:lnTo>
                    <a:pt x="691" y="494"/>
                  </a:lnTo>
                  <a:lnTo>
                    <a:pt x="693" y="490"/>
                  </a:lnTo>
                  <a:lnTo>
                    <a:pt x="696" y="490"/>
                  </a:lnTo>
                  <a:lnTo>
                    <a:pt x="698" y="490"/>
                  </a:lnTo>
                  <a:lnTo>
                    <a:pt x="701" y="486"/>
                  </a:lnTo>
                  <a:lnTo>
                    <a:pt x="703" y="483"/>
                  </a:lnTo>
                  <a:lnTo>
                    <a:pt x="703" y="481"/>
                  </a:lnTo>
                  <a:lnTo>
                    <a:pt x="708" y="479"/>
                  </a:lnTo>
                  <a:lnTo>
                    <a:pt x="708" y="473"/>
                  </a:lnTo>
                  <a:lnTo>
                    <a:pt x="711" y="471"/>
                  </a:lnTo>
                  <a:lnTo>
                    <a:pt x="713" y="471"/>
                  </a:lnTo>
                  <a:lnTo>
                    <a:pt x="718" y="462"/>
                  </a:lnTo>
                  <a:lnTo>
                    <a:pt x="718" y="460"/>
                  </a:lnTo>
                  <a:lnTo>
                    <a:pt x="721" y="460"/>
                  </a:lnTo>
                  <a:lnTo>
                    <a:pt x="723" y="458"/>
                  </a:lnTo>
                  <a:lnTo>
                    <a:pt x="723" y="454"/>
                  </a:lnTo>
                  <a:lnTo>
                    <a:pt x="731" y="443"/>
                  </a:lnTo>
                  <a:lnTo>
                    <a:pt x="731" y="439"/>
                  </a:lnTo>
                  <a:lnTo>
                    <a:pt x="733" y="437"/>
                  </a:lnTo>
                  <a:lnTo>
                    <a:pt x="733" y="432"/>
                  </a:lnTo>
                  <a:lnTo>
                    <a:pt x="736" y="432"/>
                  </a:lnTo>
                  <a:lnTo>
                    <a:pt x="738" y="437"/>
                  </a:lnTo>
                  <a:lnTo>
                    <a:pt x="743" y="437"/>
                  </a:lnTo>
                  <a:lnTo>
                    <a:pt x="743" y="439"/>
                  </a:lnTo>
                  <a:lnTo>
                    <a:pt x="748" y="439"/>
                  </a:lnTo>
                  <a:lnTo>
                    <a:pt x="751" y="443"/>
                  </a:lnTo>
                  <a:lnTo>
                    <a:pt x="756" y="443"/>
                  </a:lnTo>
                  <a:lnTo>
                    <a:pt x="758" y="443"/>
                  </a:lnTo>
                  <a:lnTo>
                    <a:pt x="761" y="445"/>
                  </a:lnTo>
                  <a:lnTo>
                    <a:pt x="766" y="445"/>
                  </a:lnTo>
                  <a:lnTo>
                    <a:pt x="771" y="447"/>
                  </a:lnTo>
                  <a:lnTo>
                    <a:pt x="773" y="447"/>
                  </a:lnTo>
                  <a:lnTo>
                    <a:pt x="776" y="452"/>
                  </a:lnTo>
                  <a:lnTo>
                    <a:pt x="786" y="452"/>
                  </a:lnTo>
                  <a:lnTo>
                    <a:pt x="791" y="454"/>
                  </a:lnTo>
                  <a:lnTo>
                    <a:pt x="841" y="454"/>
                  </a:lnTo>
                  <a:lnTo>
                    <a:pt x="843" y="452"/>
                  </a:lnTo>
                  <a:lnTo>
                    <a:pt x="853" y="452"/>
                  </a:lnTo>
                  <a:lnTo>
                    <a:pt x="855" y="447"/>
                  </a:lnTo>
                  <a:lnTo>
                    <a:pt x="858" y="447"/>
                  </a:lnTo>
                  <a:lnTo>
                    <a:pt x="860" y="445"/>
                  </a:lnTo>
                  <a:lnTo>
                    <a:pt x="865" y="445"/>
                  </a:lnTo>
                  <a:lnTo>
                    <a:pt x="870" y="443"/>
                  </a:lnTo>
                  <a:lnTo>
                    <a:pt x="875" y="443"/>
                  </a:lnTo>
                  <a:lnTo>
                    <a:pt x="880" y="443"/>
                  </a:lnTo>
                  <a:lnTo>
                    <a:pt x="883" y="439"/>
                  </a:lnTo>
                  <a:lnTo>
                    <a:pt x="885" y="439"/>
                  </a:lnTo>
                  <a:lnTo>
                    <a:pt x="888" y="437"/>
                  </a:lnTo>
                  <a:lnTo>
                    <a:pt x="893" y="432"/>
                  </a:lnTo>
                  <a:lnTo>
                    <a:pt x="895" y="432"/>
                  </a:lnTo>
                  <a:lnTo>
                    <a:pt x="898" y="428"/>
                  </a:lnTo>
                  <a:lnTo>
                    <a:pt x="903" y="428"/>
                  </a:lnTo>
                  <a:lnTo>
                    <a:pt x="903" y="426"/>
                  </a:lnTo>
                  <a:lnTo>
                    <a:pt x="905" y="426"/>
                  </a:lnTo>
                  <a:lnTo>
                    <a:pt x="908" y="422"/>
                  </a:lnTo>
                  <a:lnTo>
                    <a:pt x="910" y="422"/>
                  </a:lnTo>
                  <a:lnTo>
                    <a:pt x="913" y="420"/>
                  </a:lnTo>
                  <a:lnTo>
                    <a:pt x="915" y="420"/>
                  </a:lnTo>
                  <a:lnTo>
                    <a:pt x="918" y="417"/>
                  </a:lnTo>
                  <a:lnTo>
                    <a:pt x="918" y="415"/>
                  </a:lnTo>
                  <a:lnTo>
                    <a:pt x="920" y="415"/>
                  </a:lnTo>
                  <a:lnTo>
                    <a:pt x="923" y="411"/>
                  </a:lnTo>
                  <a:lnTo>
                    <a:pt x="925" y="407"/>
                  </a:lnTo>
                  <a:lnTo>
                    <a:pt x="928" y="407"/>
                  </a:lnTo>
                  <a:lnTo>
                    <a:pt x="928" y="405"/>
                  </a:lnTo>
                  <a:lnTo>
                    <a:pt x="933" y="403"/>
                  </a:lnTo>
                  <a:lnTo>
                    <a:pt x="933" y="398"/>
                  </a:lnTo>
                  <a:lnTo>
                    <a:pt x="935" y="398"/>
                  </a:lnTo>
                  <a:lnTo>
                    <a:pt x="940" y="392"/>
                  </a:lnTo>
                  <a:lnTo>
                    <a:pt x="958" y="362"/>
                  </a:lnTo>
                  <a:lnTo>
                    <a:pt x="960" y="358"/>
                  </a:lnTo>
                  <a:lnTo>
                    <a:pt x="963" y="356"/>
                  </a:lnTo>
                  <a:lnTo>
                    <a:pt x="963" y="354"/>
                  </a:lnTo>
                  <a:lnTo>
                    <a:pt x="963" y="349"/>
                  </a:lnTo>
                  <a:lnTo>
                    <a:pt x="963" y="347"/>
                  </a:lnTo>
                  <a:lnTo>
                    <a:pt x="965" y="341"/>
                  </a:lnTo>
                  <a:lnTo>
                    <a:pt x="965" y="339"/>
                  </a:lnTo>
                  <a:lnTo>
                    <a:pt x="968" y="337"/>
                  </a:lnTo>
                  <a:lnTo>
                    <a:pt x="968" y="334"/>
                  </a:lnTo>
                  <a:lnTo>
                    <a:pt x="970" y="330"/>
                  </a:lnTo>
                  <a:lnTo>
                    <a:pt x="970" y="322"/>
                  </a:lnTo>
                  <a:lnTo>
                    <a:pt x="970" y="320"/>
                  </a:lnTo>
                  <a:lnTo>
                    <a:pt x="970" y="317"/>
                  </a:lnTo>
                  <a:lnTo>
                    <a:pt x="970" y="315"/>
                  </a:lnTo>
                  <a:lnTo>
                    <a:pt x="970" y="277"/>
                  </a:lnTo>
                  <a:lnTo>
                    <a:pt x="970" y="273"/>
                  </a:lnTo>
                  <a:lnTo>
                    <a:pt x="970" y="271"/>
                  </a:lnTo>
                  <a:lnTo>
                    <a:pt x="970" y="260"/>
                  </a:lnTo>
                  <a:lnTo>
                    <a:pt x="968" y="260"/>
                  </a:lnTo>
                  <a:lnTo>
                    <a:pt x="968" y="258"/>
                  </a:lnTo>
                  <a:lnTo>
                    <a:pt x="965" y="254"/>
                  </a:lnTo>
                  <a:lnTo>
                    <a:pt x="965" y="252"/>
                  </a:lnTo>
                  <a:lnTo>
                    <a:pt x="963" y="245"/>
                  </a:lnTo>
                  <a:lnTo>
                    <a:pt x="963" y="239"/>
                  </a:lnTo>
                  <a:lnTo>
                    <a:pt x="960" y="237"/>
                  </a:lnTo>
                  <a:lnTo>
                    <a:pt x="958" y="232"/>
                  </a:lnTo>
                  <a:lnTo>
                    <a:pt x="955" y="230"/>
                  </a:lnTo>
                  <a:lnTo>
                    <a:pt x="950" y="217"/>
                  </a:lnTo>
                  <a:lnTo>
                    <a:pt x="948" y="217"/>
                  </a:lnTo>
                  <a:lnTo>
                    <a:pt x="945" y="213"/>
                  </a:lnTo>
                  <a:lnTo>
                    <a:pt x="945" y="207"/>
                  </a:lnTo>
                  <a:lnTo>
                    <a:pt x="940" y="200"/>
                  </a:lnTo>
                  <a:lnTo>
                    <a:pt x="938" y="200"/>
                  </a:lnTo>
                  <a:lnTo>
                    <a:pt x="938" y="198"/>
                  </a:lnTo>
                  <a:lnTo>
                    <a:pt x="935" y="198"/>
                  </a:lnTo>
                  <a:lnTo>
                    <a:pt x="933" y="192"/>
                  </a:lnTo>
                  <a:lnTo>
                    <a:pt x="928" y="188"/>
                  </a:lnTo>
                  <a:lnTo>
                    <a:pt x="923" y="186"/>
                  </a:lnTo>
                  <a:lnTo>
                    <a:pt x="923" y="181"/>
                  </a:lnTo>
                  <a:lnTo>
                    <a:pt x="920" y="179"/>
                  </a:lnTo>
                  <a:lnTo>
                    <a:pt x="918" y="177"/>
                  </a:lnTo>
                  <a:lnTo>
                    <a:pt x="915" y="175"/>
                  </a:lnTo>
                  <a:lnTo>
                    <a:pt x="913" y="173"/>
                  </a:lnTo>
                  <a:lnTo>
                    <a:pt x="910" y="171"/>
                  </a:lnTo>
                  <a:lnTo>
                    <a:pt x="908" y="171"/>
                  </a:lnTo>
                  <a:lnTo>
                    <a:pt x="905" y="169"/>
                  </a:lnTo>
                  <a:lnTo>
                    <a:pt x="903" y="169"/>
                  </a:lnTo>
                  <a:lnTo>
                    <a:pt x="900" y="166"/>
                  </a:lnTo>
                  <a:lnTo>
                    <a:pt x="898" y="162"/>
                  </a:lnTo>
                  <a:lnTo>
                    <a:pt x="895" y="160"/>
                  </a:lnTo>
                  <a:lnTo>
                    <a:pt x="893" y="160"/>
                  </a:lnTo>
                  <a:lnTo>
                    <a:pt x="888" y="160"/>
                  </a:lnTo>
                  <a:lnTo>
                    <a:pt x="885" y="156"/>
                  </a:lnTo>
                  <a:lnTo>
                    <a:pt x="883" y="154"/>
                  </a:lnTo>
                  <a:lnTo>
                    <a:pt x="875" y="154"/>
                  </a:lnTo>
                  <a:lnTo>
                    <a:pt x="875" y="152"/>
                  </a:lnTo>
                  <a:lnTo>
                    <a:pt x="870" y="152"/>
                  </a:lnTo>
                  <a:lnTo>
                    <a:pt x="873" y="149"/>
                  </a:lnTo>
                  <a:lnTo>
                    <a:pt x="873" y="122"/>
                  </a:lnTo>
                  <a:lnTo>
                    <a:pt x="870" y="115"/>
                  </a:lnTo>
                  <a:lnTo>
                    <a:pt x="870" y="111"/>
                  </a:lnTo>
                  <a:lnTo>
                    <a:pt x="868" y="105"/>
                  </a:lnTo>
                  <a:lnTo>
                    <a:pt x="865" y="98"/>
                  </a:lnTo>
                  <a:lnTo>
                    <a:pt x="865" y="94"/>
                  </a:lnTo>
                  <a:lnTo>
                    <a:pt x="865" y="92"/>
                  </a:lnTo>
                  <a:lnTo>
                    <a:pt x="855" y="77"/>
                  </a:lnTo>
                  <a:lnTo>
                    <a:pt x="853" y="75"/>
                  </a:lnTo>
                  <a:lnTo>
                    <a:pt x="851" y="71"/>
                  </a:lnTo>
                  <a:lnTo>
                    <a:pt x="851" y="69"/>
                  </a:lnTo>
                  <a:lnTo>
                    <a:pt x="846" y="69"/>
                  </a:lnTo>
                  <a:lnTo>
                    <a:pt x="846" y="64"/>
                  </a:lnTo>
                  <a:lnTo>
                    <a:pt x="843" y="64"/>
                  </a:lnTo>
                  <a:lnTo>
                    <a:pt x="841" y="62"/>
                  </a:lnTo>
                  <a:lnTo>
                    <a:pt x="838" y="56"/>
                  </a:lnTo>
                  <a:lnTo>
                    <a:pt x="833" y="54"/>
                  </a:lnTo>
                  <a:lnTo>
                    <a:pt x="833" y="52"/>
                  </a:lnTo>
                  <a:lnTo>
                    <a:pt x="828" y="52"/>
                  </a:lnTo>
                  <a:lnTo>
                    <a:pt x="823" y="47"/>
                  </a:lnTo>
                  <a:lnTo>
                    <a:pt x="821" y="47"/>
                  </a:lnTo>
                  <a:lnTo>
                    <a:pt x="818" y="45"/>
                  </a:lnTo>
                  <a:lnTo>
                    <a:pt x="813" y="45"/>
                  </a:lnTo>
                  <a:lnTo>
                    <a:pt x="813" y="43"/>
                  </a:lnTo>
                  <a:lnTo>
                    <a:pt x="811" y="43"/>
                  </a:lnTo>
                  <a:lnTo>
                    <a:pt x="808" y="39"/>
                  </a:lnTo>
                  <a:lnTo>
                    <a:pt x="803" y="39"/>
                  </a:lnTo>
                  <a:lnTo>
                    <a:pt x="793" y="39"/>
                  </a:lnTo>
                  <a:lnTo>
                    <a:pt x="793" y="35"/>
                  </a:lnTo>
                  <a:lnTo>
                    <a:pt x="786" y="35"/>
                  </a:lnTo>
                  <a:lnTo>
                    <a:pt x="786" y="32"/>
                  </a:lnTo>
                  <a:lnTo>
                    <a:pt x="761" y="32"/>
                  </a:lnTo>
                  <a:lnTo>
                    <a:pt x="761" y="35"/>
                  </a:lnTo>
                  <a:lnTo>
                    <a:pt x="751" y="35"/>
                  </a:lnTo>
                  <a:lnTo>
                    <a:pt x="751" y="39"/>
                  </a:lnTo>
                  <a:lnTo>
                    <a:pt x="743" y="39"/>
                  </a:lnTo>
                  <a:lnTo>
                    <a:pt x="741" y="39"/>
                  </a:lnTo>
                  <a:lnTo>
                    <a:pt x="738" y="39"/>
                  </a:lnTo>
                  <a:lnTo>
                    <a:pt x="736" y="43"/>
                  </a:lnTo>
                  <a:lnTo>
                    <a:pt x="733" y="43"/>
                  </a:lnTo>
                  <a:lnTo>
                    <a:pt x="733" y="45"/>
                  </a:lnTo>
                  <a:lnTo>
                    <a:pt x="728" y="45"/>
                  </a:lnTo>
                  <a:lnTo>
                    <a:pt x="726" y="47"/>
                  </a:lnTo>
                  <a:lnTo>
                    <a:pt x="723" y="47"/>
                  </a:lnTo>
                  <a:lnTo>
                    <a:pt x="721" y="49"/>
                  </a:lnTo>
                  <a:lnTo>
                    <a:pt x="718" y="49"/>
                  </a:lnTo>
                  <a:lnTo>
                    <a:pt x="718" y="52"/>
                  </a:lnTo>
                  <a:lnTo>
                    <a:pt x="716" y="52"/>
                  </a:lnTo>
                  <a:lnTo>
                    <a:pt x="713" y="54"/>
                  </a:lnTo>
                  <a:lnTo>
                    <a:pt x="711" y="54"/>
                  </a:lnTo>
                  <a:lnTo>
                    <a:pt x="708" y="56"/>
                  </a:lnTo>
                  <a:lnTo>
                    <a:pt x="708" y="52"/>
                  </a:lnTo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3" name="Picture 6" descr="wifi_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863" y="3108673"/>
            <a:ext cx="11382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4100" y="1505298"/>
            <a:ext cx="1012825" cy="860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15" name="Group 8"/>
          <p:cNvGrpSpPr>
            <a:grpSpLocks/>
          </p:cNvGrpSpPr>
          <p:nvPr/>
        </p:nvGrpSpPr>
        <p:grpSpPr bwMode="auto">
          <a:xfrm rot="5400000">
            <a:off x="4526694" y="3165029"/>
            <a:ext cx="173038" cy="781050"/>
            <a:chOff x="1611" y="1407"/>
            <a:chExt cx="109" cy="492"/>
          </a:xfrm>
        </p:grpSpPr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1612" y="1786"/>
              <a:ext cx="108" cy="113"/>
              <a:chOff x="802" y="1456"/>
              <a:chExt cx="108" cy="113"/>
            </a:xfrm>
          </p:grpSpPr>
          <p:sp>
            <p:nvSpPr>
              <p:cNvPr id="53" name="Rectangle 10"/>
              <p:cNvSpPr>
                <a:spLocks noChangeArrowheads="1"/>
              </p:cNvSpPr>
              <p:nvPr/>
            </p:nvSpPr>
            <p:spPr bwMode="auto">
              <a:xfrm>
                <a:off x="802" y="1463"/>
                <a:ext cx="108" cy="113"/>
              </a:xfrm>
              <a:prstGeom prst="rect">
                <a:avLst/>
              </a:prstGeom>
              <a:solidFill>
                <a:srgbClr val="777777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Rectangle 11"/>
              <p:cNvSpPr>
                <a:spLocks noChangeArrowheads="1"/>
              </p:cNvSpPr>
              <p:nvPr/>
            </p:nvSpPr>
            <p:spPr bwMode="auto">
              <a:xfrm>
                <a:off x="820" y="1481"/>
                <a:ext cx="71" cy="77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55" name="Group 12"/>
              <p:cNvGrpSpPr>
                <a:grpSpLocks/>
              </p:cNvGrpSpPr>
              <p:nvPr/>
            </p:nvGrpSpPr>
            <p:grpSpPr bwMode="auto">
              <a:xfrm>
                <a:off x="873" y="1494"/>
                <a:ext cx="18" cy="38"/>
                <a:chOff x="1968" y="1920"/>
                <a:chExt cx="48" cy="336"/>
              </a:xfrm>
            </p:grpSpPr>
            <p:sp>
              <p:nvSpPr>
                <p:cNvPr id="56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968" y="215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968" y="22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968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968" y="2017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968" y="2061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68" y="2115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968" y="19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968" y="19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1611" y="1659"/>
              <a:ext cx="108" cy="113"/>
              <a:chOff x="802" y="1456"/>
              <a:chExt cx="108" cy="113"/>
            </a:xfrm>
          </p:grpSpPr>
          <p:sp>
            <p:nvSpPr>
              <p:cNvPr id="42" name="Rectangle 22"/>
              <p:cNvSpPr>
                <a:spLocks noChangeArrowheads="1"/>
              </p:cNvSpPr>
              <p:nvPr/>
            </p:nvSpPr>
            <p:spPr bwMode="auto">
              <a:xfrm>
                <a:off x="802" y="1463"/>
                <a:ext cx="108" cy="113"/>
              </a:xfrm>
              <a:prstGeom prst="rect">
                <a:avLst/>
              </a:prstGeom>
              <a:solidFill>
                <a:srgbClr val="777777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Rectangle 23"/>
              <p:cNvSpPr>
                <a:spLocks noChangeArrowheads="1"/>
              </p:cNvSpPr>
              <p:nvPr/>
            </p:nvSpPr>
            <p:spPr bwMode="auto">
              <a:xfrm>
                <a:off x="820" y="1481"/>
                <a:ext cx="71" cy="77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4" name="Group 24"/>
              <p:cNvGrpSpPr>
                <a:grpSpLocks/>
              </p:cNvGrpSpPr>
              <p:nvPr/>
            </p:nvGrpSpPr>
            <p:grpSpPr bwMode="auto">
              <a:xfrm>
                <a:off x="873" y="1494"/>
                <a:ext cx="18" cy="38"/>
                <a:chOff x="1968" y="1920"/>
                <a:chExt cx="48" cy="336"/>
              </a:xfrm>
            </p:grpSpPr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968" y="215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968" y="22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968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968" y="2017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968" y="2061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968" y="2115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968" y="19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968" y="19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8" name="Group 33"/>
            <p:cNvGrpSpPr>
              <a:grpSpLocks/>
            </p:cNvGrpSpPr>
            <p:nvPr/>
          </p:nvGrpSpPr>
          <p:grpSpPr bwMode="auto">
            <a:xfrm>
              <a:off x="1611" y="1533"/>
              <a:ext cx="108" cy="113"/>
              <a:chOff x="802" y="1456"/>
              <a:chExt cx="108" cy="113"/>
            </a:xfrm>
          </p:grpSpPr>
          <p:sp>
            <p:nvSpPr>
              <p:cNvPr id="31" name="Rectangle 34"/>
              <p:cNvSpPr>
                <a:spLocks noChangeArrowheads="1"/>
              </p:cNvSpPr>
              <p:nvPr/>
            </p:nvSpPr>
            <p:spPr bwMode="auto">
              <a:xfrm>
                <a:off x="802" y="1463"/>
                <a:ext cx="108" cy="113"/>
              </a:xfrm>
              <a:prstGeom prst="rect">
                <a:avLst/>
              </a:prstGeom>
              <a:solidFill>
                <a:srgbClr val="777777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Rectangle 35"/>
              <p:cNvSpPr>
                <a:spLocks noChangeArrowheads="1"/>
              </p:cNvSpPr>
              <p:nvPr/>
            </p:nvSpPr>
            <p:spPr bwMode="auto">
              <a:xfrm>
                <a:off x="820" y="1481"/>
                <a:ext cx="71" cy="77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3" name="Group 36"/>
              <p:cNvGrpSpPr>
                <a:grpSpLocks/>
              </p:cNvGrpSpPr>
              <p:nvPr/>
            </p:nvGrpSpPr>
            <p:grpSpPr bwMode="auto">
              <a:xfrm>
                <a:off x="873" y="1494"/>
                <a:ext cx="18" cy="38"/>
                <a:chOff x="1968" y="1920"/>
                <a:chExt cx="48" cy="336"/>
              </a:xfrm>
            </p:grpSpPr>
            <p:sp>
              <p:nvSpPr>
                <p:cNvPr id="34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968" y="215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968" y="22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968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7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968" y="2017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968" y="2061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968" y="2115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968" y="19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968" y="19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9" name="Group 45"/>
            <p:cNvGrpSpPr>
              <a:grpSpLocks/>
            </p:cNvGrpSpPr>
            <p:nvPr/>
          </p:nvGrpSpPr>
          <p:grpSpPr bwMode="auto">
            <a:xfrm>
              <a:off x="1611" y="1407"/>
              <a:ext cx="108" cy="113"/>
              <a:chOff x="802" y="1456"/>
              <a:chExt cx="108" cy="113"/>
            </a:xfrm>
          </p:grpSpPr>
          <p:sp>
            <p:nvSpPr>
              <p:cNvPr id="20" name="Rectangle 46"/>
              <p:cNvSpPr>
                <a:spLocks noChangeArrowheads="1"/>
              </p:cNvSpPr>
              <p:nvPr/>
            </p:nvSpPr>
            <p:spPr bwMode="auto">
              <a:xfrm>
                <a:off x="802" y="1463"/>
                <a:ext cx="108" cy="113"/>
              </a:xfrm>
              <a:prstGeom prst="rect">
                <a:avLst/>
              </a:prstGeom>
              <a:solidFill>
                <a:srgbClr val="777777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Rectangle 47"/>
              <p:cNvSpPr>
                <a:spLocks noChangeArrowheads="1"/>
              </p:cNvSpPr>
              <p:nvPr/>
            </p:nvSpPr>
            <p:spPr bwMode="auto">
              <a:xfrm>
                <a:off x="820" y="1481"/>
                <a:ext cx="71" cy="77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>
                <a:off x="873" y="1494"/>
                <a:ext cx="18" cy="38"/>
                <a:chOff x="1968" y="1920"/>
                <a:chExt cx="48" cy="336"/>
              </a:xfrm>
            </p:grpSpPr>
            <p:sp>
              <p:nvSpPr>
                <p:cNvPr id="23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968" y="215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968" y="22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968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968" y="2017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968" y="2061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968" y="2115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1968" y="19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968" y="19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64" name="Line 57"/>
          <p:cNvSpPr>
            <a:spLocks noChangeShapeType="1"/>
          </p:cNvSpPr>
          <p:nvPr/>
        </p:nvSpPr>
        <p:spPr bwMode="auto">
          <a:xfrm flipH="1">
            <a:off x="4290950" y="3575398"/>
            <a:ext cx="9525" cy="1212850"/>
          </a:xfrm>
          <a:prstGeom prst="line">
            <a:avLst/>
          </a:prstGeom>
          <a:noFill/>
          <a:ln w="28575">
            <a:solidFill>
              <a:srgbClr val="006B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5" name="Picture 58" descr="computer clipart pri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8613" y="2754660"/>
            <a:ext cx="12477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Line 59"/>
          <p:cNvSpPr>
            <a:spLocks noChangeShapeType="1"/>
          </p:cNvSpPr>
          <p:nvPr/>
        </p:nvSpPr>
        <p:spPr bwMode="auto">
          <a:xfrm flipV="1">
            <a:off x="4678300" y="2013298"/>
            <a:ext cx="2028825" cy="1549400"/>
          </a:xfrm>
          <a:prstGeom prst="line">
            <a:avLst/>
          </a:prstGeom>
          <a:noFill/>
          <a:ln w="28575">
            <a:solidFill>
              <a:srgbClr val="006B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7" name="Picture 60" descr="PC_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6850" y="1268760"/>
            <a:ext cx="12811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Line 61"/>
          <p:cNvSpPr>
            <a:spLocks noChangeShapeType="1"/>
          </p:cNvSpPr>
          <p:nvPr/>
        </p:nvSpPr>
        <p:spPr bwMode="auto">
          <a:xfrm flipH="1" flipV="1">
            <a:off x="3543238" y="2202210"/>
            <a:ext cx="962025" cy="1339850"/>
          </a:xfrm>
          <a:prstGeom prst="line">
            <a:avLst/>
          </a:prstGeom>
          <a:noFill/>
          <a:ln w="28575">
            <a:solidFill>
              <a:srgbClr val="006B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Rectangle 62"/>
          <p:cNvSpPr>
            <a:spLocks noChangeArrowheads="1"/>
          </p:cNvSpPr>
          <p:nvPr/>
        </p:nvSpPr>
        <p:spPr bwMode="auto">
          <a:xfrm>
            <a:off x="3716275" y="1827560"/>
            <a:ext cx="6127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20" tIns="41027" rIns="83520" bIns="41027">
            <a:spAutoFit/>
          </a:bodyPr>
          <a:lstStyle/>
          <a:p>
            <a:pPr defTabSz="8445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700" kern="0">
                <a:solidFill>
                  <a:srgbClr val="000000"/>
                </a:solidFill>
                <a:cs typeface="Arial" charset="0"/>
              </a:rPr>
              <a:t>Host</a:t>
            </a:r>
          </a:p>
        </p:txBody>
      </p:sp>
      <p:sp>
        <p:nvSpPr>
          <p:cNvPr id="70" name="Rectangle 63"/>
          <p:cNvSpPr>
            <a:spLocks noChangeArrowheads="1"/>
          </p:cNvSpPr>
          <p:nvPr/>
        </p:nvSpPr>
        <p:spPr bwMode="auto">
          <a:xfrm>
            <a:off x="5305363" y="1340198"/>
            <a:ext cx="6127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20" tIns="41027" rIns="83520" bIns="41027">
            <a:spAutoFit/>
          </a:bodyPr>
          <a:lstStyle/>
          <a:p>
            <a:pPr defTabSz="8445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700" kern="0">
                <a:solidFill>
                  <a:srgbClr val="000000"/>
                </a:solidFill>
                <a:cs typeface="Arial" charset="0"/>
              </a:rPr>
              <a:t>Host</a:t>
            </a:r>
          </a:p>
        </p:txBody>
      </p:sp>
      <p:sp>
        <p:nvSpPr>
          <p:cNvPr id="71" name="Rectangle 64"/>
          <p:cNvSpPr>
            <a:spLocks noChangeArrowheads="1"/>
          </p:cNvSpPr>
          <p:nvPr/>
        </p:nvSpPr>
        <p:spPr bwMode="auto">
          <a:xfrm>
            <a:off x="8477188" y="3016598"/>
            <a:ext cx="9604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20" tIns="41027" rIns="83520" bIns="41027">
            <a:spAutoFit/>
          </a:bodyPr>
          <a:lstStyle/>
          <a:p>
            <a:pPr defTabSz="8445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700" kern="0">
                <a:solidFill>
                  <a:srgbClr val="000000"/>
                </a:solidFill>
                <a:cs typeface="Arial" charset="0"/>
              </a:rPr>
              <a:t>Network</a:t>
            </a:r>
          </a:p>
          <a:p>
            <a:pPr defTabSz="8445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700" kern="0">
                <a:solidFill>
                  <a:srgbClr val="000000"/>
                </a:solidFill>
                <a:cs typeface="Arial" charset="0"/>
              </a:rPr>
              <a:t>Printer</a:t>
            </a:r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4595750" y="2460973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rgbClr val="000000"/>
                </a:solidFill>
                <a:cs typeface="Arial" charset="0"/>
              </a:rPr>
              <a:t>LAN</a:t>
            </a:r>
            <a:endParaRPr lang="de-DE" sz="2400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3" name="Rectangle 66"/>
          <p:cNvSpPr>
            <a:spLocks noChangeArrowheads="1"/>
          </p:cNvSpPr>
          <p:nvPr/>
        </p:nvSpPr>
        <p:spPr bwMode="auto">
          <a:xfrm>
            <a:off x="825438" y="1492598"/>
            <a:ext cx="2219325" cy="377825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Symbol" pitchFamily="18" charset="2"/>
              <a:buNone/>
            </a:pPr>
            <a:r>
              <a:rPr lang="en-US">
                <a:solidFill>
                  <a:srgbClr val="006BB2"/>
                </a:solidFill>
                <a:sym typeface="Monotype Sorts"/>
              </a:rPr>
              <a:t>100:13:02:39:e5:f7</a:t>
            </a:r>
          </a:p>
        </p:txBody>
      </p:sp>
      <p:sp>
        <p:nvSpPr>
          <p:cNvPr id="74" name="Rectangle 67"/>
          <p:cNvSpPr>
            <a:spLocks noChangeArrowheads="1"/>
          </p:cNvSpPr>
          <p:nvPr/>
        </p:nvSpPr>
        <p:spPr bwMode="auto">
          <a:xfrm>
            <a:off x="7111938" y="1378298"/>
            <a:ext cx="2219325" cy="376237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Symbol" pitchFamily="18" charset="2"/>
              <a:buNone/>
            </a:pPr>
            <a:r>
              <a:rPr lang="en-US">
                <a:solidFill>
                  <a:srgbClr val="006BB2"/>
                </a:solidFill>
                <a:sym typeface="Monotype Sorts"/>
              </a:rPr>
              <a:t>100:0a:95:d1:52:30</a:t>
            </a:r>
          </a:p>
        </p:txBody>
      </p: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7234175" y="3950048"/>
            <a:ext cx="2219325" cy="376237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Symbol" pitchFamily="18" charset="2"/>
              <a:buNone/>
            </a:pPr>
            <a:r>
              <a:rPr lang="en-US">
                <a:solidFill>
                  <a:srgbClr val="006BB2"/>
                </a:solidFill>
                <a:sym typeface="Monotype Sorts"/>
              </a:rPr>
              <a:t>100:80:77:31:b6:45</a:t>
            </a:r>
          </a:p>
        </p:txBody>
      </p:sp>
      <p:sp>
        <p:nvSpPr>
          <p:cNvPr id="76" name="Rectangle 69"/>
          <p:cNvSpPr>
            <a:spLocks noChangeArrowheads="1"/>
          </p:cNvSpPr>
          <p:nvPr/>
        </p:nvSpPr>
        <p:spPr bwMode="auto">
          <a:xfrm>
            <a:off x="1852550" y="4092923"/>
            <a:ext cx="2219325" cy="376237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Symbol" pitchFamily="18" charset="2"/>
              <a:buNone/>
            </a:pPr>
            <a:r>
              <a:rPr lang="en-US">
                <a:solidFill>
                  <a:srgbClr val="006BB2"/>
                </a:solidFill>
                <a:sym typeface="Monotype Sorts"/>
              </a:rPr>
              <a:t>100:04:0e:73:3f:3d</a:t>
            </a:r>
          </a:p>
        </p:txBody>
      </p:sp>
      <p:sp>
        <p:nvSpPr>
          <p:cNvPr id="77" name="Line 70"/>
          <p:cNvSpPr>
            <a:spLocks noChangeShapeType="1"/>
          </p:cNvSpPr>
          <p:nvPr/>
        </p:nvSpPr>
        <p:spPr bwMode="auto">
          <a:xfrm>
            <a:off x="3473388" y="2284760"/>
            <a:ext cx="561975" cy="752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71"/>
          <p:cNvSpPr>
            <a:spLocks noChangeShapeType="1"/>
          </p:cNvSpPr>
          <p:nvPr/>
        </p:nvSpPr>
        <p:spPr bwMode="auto">
          <a:xfrm flipV="1">
            <a:off x="4691000" y="2321273"/>
            <a:ext cx="1514475" cy="1143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Rectangle 72"/>
          <p:cNvSpPr>
            <a:spLocks noChangeArrowheads="1"/>
          </p:cNvSpPr>
          <p:nvPr/>
        </p:nvSpPr>
        <p:spPr bwMode="auto">
          <a:xfrm rot="360000">
            <a:off x="1009588" y="2578448"/>
            <a:ext cx="2052637" cy="638175"/>
          </a:xfrm>
          <a:prstGeom prst="rect">
            <a:avLst/>
          </a:prstGeom>
          <a:solidFill>
            <a:srgbClr val="3399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lIns="82550" tIns="41275" rIns="82550" bIns="41275">
            <a:spAutoFit/>
          </a:bodyPr>
          <a:lstStyle/>
          <a:p>
            <a:pPr algn="ctr" defTabSz="8413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i="1" kern="0" dirty="0">
                <a:solidFill>
                  <a:srgbClr val="FFFFFF"/>
                </a:solidFill>
                <a:cs typeface="Arial" charset="0"/>
              </a:rPr>
              <a:t>Nachricht nur an korrekten Port</a:t>
            </a:r>
            <a:endParaRPr lang="de-DE" b="1" i="1" kern="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80" name="Group 74"/>
          <p:cNvGrpSpPr>
            <a:grpSpLocks/>
          </p:cNvGrpSpPr>
          <p:nvPr/>
        </p:nvGrpSpPr>
        <p:grpSpPr bwMode="auto">
          <a:xfrm>
            <a:off x="6149913" y="1946623"/>
            <a:ext cx="3303587" cy="868362"/>
            <a:chOff x="3510" y="1197"/>
            <a:chExt cx="2081" cy="547"/>
          </a:xfrm>
        </p:grpSpPr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3930" y="1197"/>
              <a:ext cx="1661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520" tIns="41027" rIns="83520" bIns="41027">
              <a:spAutoFit/>
            </a:bodyPr>
            <a:lstStyle/>
            <a:p>
              <a:pPr defTabSz="84455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00" kern="0" dirty="0">
                  <a:solidFill>
                    <a:srgbClr val="000000"/>
                  </a:solidFill>
                  <a:cs typeface="Arial" charset="0"/>
                </a:rPr>
                <a:t>Antwort (Nachricht)</a:t>
              </a:r>
            </a:p>
            <a:p>
              <a:pPr defTabSz="84455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00" kern="0" dirty="0">
                  <a:solidFill>
                    <a:srgbClr val="000000"/>
                  </a:solidFill>
                  <a:cs typeface="Arial" charset="0"/>
                </a:rPr>
                <a:t>von 100:0a:95:d1:52:30</a:t>
              </a:r>
            </a:p>
            <a:p>
              <a:pPr defTabSz="84455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00" kern="0" dirty="0">
                  <a:solidFill>
                    <a:srgbClr val="000000"/>
                  </a:solidFill>
                  <a:cs typeface="Arial" charset="0"/>
                </a:rPr>
                <a:t>an 100:13:02:39:e5:f7</a:t>
              </a:r>
            </a:p>
          </p:txBody>
        </p:sp>
        <p:pic>
          <p:nvPicPr>
            <p:cNvPr id="82" name="Picture 76" descr="messag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10" y="1533"/>
              <a:ext cx="28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Rectangle 77"/>
          <p:cNvSpPr>
            <a:spLocks noChangeArrowheads="1"/>
          </p:cNvSpPr>
          <p:nvPr/>
        </p:nvSpPr>
        <p:spPr bwMode="auto">
          <a:xfrm>
            <a:off x="3060638" y="3343623"/>
            <a:ext cx="7937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20" tIns="41027" rIns="83520" bIns="41027">
            <a:spAutoFit/>
          </a:bodyPr>
          <a:lstStyle/>
          <a:p>
            <a:pPr defTabSz="8445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700" kern="0">
                <a:solidFill>
                  <a:srgbClr val="000000"/>
                </a:solidFill>
                <a:cs typeface="Arial" charset="0"/>
              </a:rPr>
              <a:t>Bridge</a:t>
            </a:r>
          </a:p>
        </p:txBody>
      </p:sp>
      <p:sp>
        <p:nvSpPr>
          <p:cNvPr id="84" name="Line 78"/>
          <p:cNvSpPr>
            <a:spLocks noChangeShapeType="1"/>
          </p:cNvSpPr>
          <p:nvPr/>
        </p:nvSpPr>
        <p:spPr bwMode="auto">
          <a:xfrm flipV="1">
            <a:off x="4924363" y="3519835"/>
            <a:ext cx="2514600" cy="15875"/>
          </a:xfrm>
          <a:prstGeom prst="line">
            <a:avLst/>
          </a:prstGeom>
          <a:noFill/>
          <a:ln w="28575">
            <a:solidFill>
              <a:srgbClr val="006B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85" name="Group 79"/>
          <p:cNvGrpSpPr>
            <a:grpSpLocks/>
          </p:cNvGrpSpPr>
          <p:nvPr/>
        </p:nvGrpSpPr>
        <p:grpSpPr bwMode="auto">
          <a:xfrm>
            <a:off x="5689538" y="4419948"/>
            <a:ext cx="2462212" cy="1173162"/>
            <a:chOff x="3220" y="2755"/>
            <a:chExt cx="1551" cy="739"/>
          </a:xfrm>
        </p:grpSpPr>
        <p:sp>
          <p:nvSpPr>
            <p:cNvPr id="86" name="AutoShape 80"/>
            <p:cNvSpPr>
              <a:spLocks noChangeArrowheads="1"/>
            </p:cNvSpPr>
            <p:nvPr/>
          </p:nvSpPr>
          <p:spPr bwMode="auto">
            <a:xfrm>
              <a:off x="3220" y="2755"/>
              <a:ext cx="1551" cy="739"/>
            </a:xfrm>
            <a:prstGeom prst="wedgeRoundRectCallout">
              <a:avLst>
                <a:gd name="adj1" fmla="val -90875"/>
                <a:gd name="adj2" fmla="val -121583"/>
                <a:gd name="adj3" fmla="val 16667"/>
              </a:avLst>
            </a:prstGeom>
            <a:solidFill>
              <a:srgbClr val="FFFFCC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3610" y="2949"/>
              <a:ext cx="120" cy="6"/>
            </a:xfrm>
            <a:custGeom>
              <a:avLst/>
              <a:gdLst>
                <a:gd name="T0" fmla="*/ 0 w 452"/>
                <a:gd name="T1" fmla="*/ 6 h 14"/>
                <a:gd name="T2" fmla="*/ 0 w 452"/>
                <a:gd name="T3" fmla="*/ 6 h 14"/>
                <a:gd name="T4" fmla="*/ 7 w 452"/>
                <a:gd name="T5" fmla="*/ 3 h 14"/>
                <a:gd name="T6" fmla="*/ 14 w 452"/>
                <a:gd name="T7" fmla="*/ 2 h 14"/>
                <a:gd name="T8" fmla="*/ 29 w 452"/>
                <a:gd name="T9" fmla="*/ 0 h 14"/>
                <a:gd name="T10" fmla="*/ 44 w 452"/>
                <a:gd name="T11" fmla="*/ 0 h 14"/>
                <a:gd name="T12" fmla="*/ 59 w 452"/>
                <a:gd name="T13" fmla="*/ 0 h 14"/>
                <a:gd name="T14" fmla="*/ 90 w 452"/>
                <a:gd name="T15" fmla="*/ 3 h 14"/>
                <a:gd name="T16" fmla="*/ 105 w 452"/>
                <a:gd name="T17" fmla="*/ 3 h 14"/>
                <a:gd name="T18" fmla="*/ 120 w 452"/>
                <a:gd name="T19" fmla="*/ 3 h 14"/>
                <a:gd name="T20" fmla="*/ 0 w 452"/>
                <a:gd name="T21" fmla="*/ 6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2"/>
                <a:gd name="T34" fmla="*/ 0 h 14"/>
                <a:gd name="T35" fmla="*/ 452 w 45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2" h="14">
                  <a:moveTo>
                    <a:pt x="0" y="14"/>
                  </a:moveTo>
                  <a:lnTo>
                    <a:pt x="0" y="14"/>
                  </a:lnTo>
                  <a:lnTo>
                    <a:pt x="27" y="8"/>
                  </a:lnTo>
                  <a:lnTo>
                    <a:pt x="54" y="4"/>
                  </a:lnTo>
                  <a:lnTo>
                    <a:pt x="109" y="0"/>
                  </a:lnTo>
                  <a:lnTo>
                    <a:pt x="165" y="0"/>
                  </a:lnTo>
                  <a:lnTo>
                    <a:pt x="224" y="0"/>
                  </a:lnTo>
                  <a:lnTo>
                    <a:pt x="339" y="6"/>
                  </a:lnTo>
                  <a:lnTo>
                    <a:pt x="395" y="8"/>
                  </a:lnTo>
                  <a:lnTo>
                    <a:pt x="452" y="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82"/>
            <p:cNvSpPr>
              <a:spLocks noChangeArrowheads="1"/>
            </p:cNvSpPr>
            <p:nvPr/>
          </p:nvSpPr>
          <p:spPr bwMode="auto">
            <a:xfrm>
              <a:off x="3277" y="2840"/>
              <a:ext cx="141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>
              <a:off x="3277" y="3010"/>
              <a:ext cx="14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Line 84"/>
            <p:cNvSpPr>
              <a:spLocks noChangeShapeType="1"/>
            </p:cNvSpPr>
            <p:nvPr/>
          </p:nvSpPr>
          <p:spPr bwMode="auto">
            <a:xfrm rot="-5400000">
              <a:off x="3957" y="3124"/>
              <a:ext cx="5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85"/>
            <p:cNvSpPr>
              <a:spLocks noChangeArrowheads="1"/>
            </p:cNvSpPr>
            <p:nvPr/>
          </p:nvSpPr>
          <p:spPr bwMode="auto">
            <a:xfrm>
              <a:off x="3390" y="2840"/>
              <a:ext cx="35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520" tIns="41027" rIns="83520" bIns="41027">
              <a:spAutoFit/>
            </a:bodyPr>
            <a:lstStyle/>
            <a:p>
              <a:pPr defTabSz="84455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>
                  <a:solidFill>
                    <a:srgbClr val="000000"/>
                  </a:solidFill>
                  <a:cs typeface="Arial" charset="0"/>
                </a:rPr>
                <a:t>MAC</a:t>
              </a:r>
            </a:p>
          </p:txBody>
        </p:sp>
        <p:sp>
          <p:nvSpPr>
            <p:cNvPr id="92" name="Rectangle 86"/>
            <p:cNvSpPr>
              <a:spLocks noChangeArrowheads="1"/>
            </p:cNvSpPr>
            <p:nvPr/>
          </p:nvSpPr>
          <p:spPr bwMode="auto">
            <a:xfrm>
              <a:off x="4326" y="2840"/>
              <a:ext cx="31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3520" tIns="41027" rIns="83520" bIns="41027">
              <a:spAutoFit/>
            </a:bodyPr>
            <a:lstStyle/>
            <a:p>
              <a:pPr defTabSz="84455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>
                  <a:solidFill>
                    <a:srgbClr val="000000"/>
                  </a:solidFill>
                  <a:cs typeface="Arial" charset="0"/>
                </a:rPr>
                <a:t>Port</a:t>
              </a:r>
            </a:p>
          </p:txBody>
        </p:sp>
        <p:sp>
          <p:nvSpPr>
            <p:cNvPr id="93" name="Rectangle 87"/>
            <p:cNvSpPr>
              <a:spLocks noChangeArrowheads="1"/>
            </p:cNvSpPr>
            <p:nvPr/>
          </p:nvSpPr>
          <p:spPr bwMode="auto">
            <a:xfrm>
              <a:off x="3249" y="2981"/>
              <a:ext cx="9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>
                  <a:solidFill>
                    <a:srgbClr val="000000"/>
                  </a:solidFill>
                  <a:cs typeface="Arial" charset="0"/>
                </a:rPr>
                <a:t>100:13:02:39:e5:f7</a:t>
              </a:r>
              <a:endParaRPr lang="en-US" sz="1200" ker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4" name="Line 88"/>
            <p:cNvSpPr>
              <a:spLocks noChangeShapeType="1"/>
            </p:cNvSpPr>
            <p:nvPr/>
          </p:nvSpPr>
          <p:spPr bwMode="auto">
            <a:xfrm>
              <a:off x="3277" y="3123"/>
              <a:ext cx="141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Line 89"/>
            <p:cNvSpPr>
              <a:spLocks noChangeShapeType="1"/>
            </p:cNvSpPr>
            <p:nvPr/>
          </p:nvSpPr>
          <p:spPr bwMode="auto">
            <a:xfrm>
              <a:off x="3277" y="3237"/>
              <a:ext cx="141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90"/>
            <p:cNvSpPr>
              <a:spLocks noChangeArrowheads="1"/>
            </p:cNvSpPr>
            <p:nvPr/>
          </p:nvSpPr>
          <p:spPr bwMode="auto">
            <a:xfrm>
              <a:off x="4354" y="2981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en-US" sz="1200" ker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7" name="Rectangle 91"/>
            <p:cNvSpPr>
              <a:spLocks noChangeArrowheads="1"/>
            </p:cNvSpPr>
            <p:nvPr/>
          </p:nvSpPr>
          <p:spPr bwMode="auto">
            <a:xfrm>
              <a:off x="3277" y="3096"/>
              <a:ext cx="9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>
                  <a:solidFill>
                    <a:srgbClr val="000000"/>
                  </a:solidFill>
                  <a:cs typeface="Arial" charset="0"/>
                </a:rPr>
                <a:t>100:0a:95:d1:52:30</a:t>
              </a:r>
              <a:endParaRPr lang="en-US" sz="1200" ker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8" name="Rectangle 92"/>
            <p:cNvSpPr>
              <a:spLocks noChangeArrowheads="1"/>
            </p:cNvSpPr>
            <p:nvPr/>
          </p:nvSpPr>
          <p:spPr bwMode="auto">
            <a:xfrm>
              <a:off x="4354" y="3096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>
                  <a:solidFill>
                    <a:srgbClr val="000000"/>
                  </a:solidFill>
                  <a:cs typeface="Arial" charset="0"/>
                </a:rPr>
                <a:t>3</a:t>
              </a:r>
              <a:endParaRPr lang="en-US" sz="1200" ker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99" name="Rectangle 93"/>
          <p:cNvSpPr>
            <a:spLocks noChangeArrowheads="1"/>
          </p:cNvSpPr>
          <p:nvPr/>
        </p:nvSpPr>
        <p:spPr bwMode="auto">
          <a:xfrm rot="21347761">
            <a:off x="2571688" y="5110510"/>
            <a:ext cx="3000375" cy="360363"/>
          </a:xfrm>
          <a:prstGeom prst="rect">
            <a:avLst/>
          </a:prstGeom>
          <a:solidFill>
            <a:srgbClr val="006BB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lIns="82550" tIns="41275" rIns="82550" bIns="41275">
            <a:spAutoFit/>
          </a:bodyPr>
          <a:lstStyle/>
          <a:p>
            <a:pPr algn="ctr" defTabSz="8413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i="1" kern="0" dirty="0">
                <a:solidFill>
                  <a:srgbClr val="FFFFFF"/>
                </a:solidFill>
                <a:cs typeface="Arial" charset="0"/>
              </a:rPr>
              <a:t>Gelernte MAC Adresse</a:t>
            </a:r>
            <a:endParaRPr lang="de-DE" b="1" i="1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28416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Ethernet </a:t>
            </a:r>
            <a:r>
              <a:rPr lang="en-US" dirty="0" err="1" smtClean="0"/>
              <a:t>basierte</a:t>
            </a:r>
            <a:r>
              <a:rPr lang="en-US" dirty="0" smtClean="0"/>
              <a:t> </a:t>
            </a:r>
            <a:r>
              <a:rPr lang="en-US" dirty="0" err="1" smtClean="0"/>
              <a:t>Feldbusse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Vom Multiport-</a:t>
            </a:r>
            <a:r>
              <a:rPr lang="de-DE" dirty="0" err="1" smtClean="0"/>
              <a:t>Repeater</a:t>
            </a:r>
            <a:r>
              <a:rPr lang="de-DE" dirty="0" smtClean="0"/>
              <a:t> zum Ethernet-Switch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Ethernet-Switches: Funktionsweise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Anforderungen im industriellen Einsatz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Lösungsansätze für den industriellen Betrieb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 smtClean="0"/>
              <a:t>Realisierungsbeispiele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dirty="0"/>
              <a:t>Speicherprogrammierbare Steuerungen 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28416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Nachrichten speichern und weiterleiten</a:t>
            </a:r>
            <a:endParaRPr lang="en-US" dirty="0"/>
          </a:p>
        </p:txBody>
      </p:sp>
      <p:grpSp>
        <p:nvGrpSpPr>
          <p:cNvPr id="9" name="Gruppieren 1"/>
          <p:cNvGrpSpPr>
            <a:grpSpLocks/>
          </p:cNvGrpSpPr>
          <p:nvPr/>
        </p:nvGrpSpPr>
        <p:grpSpPr bwMode="auto">
          <a:xfrm>
            <a:off x="1262800" y="1178750"/>
            <a:ext cx="7642225" cy="3019425"/>
            <a:chOff x="557213" y="1241425"/>
            <a:chExt cx="8208962" cy="3257550"/>
          </a:xfrm>
        </p:grpSpPr>
        <p:sp>
          <p:nvSpPr>
            <p:cNvPr id="12" name="AutoShape 175"/>
            <p:cNvSpPr>
              <a:spLocks noChangeArrowheads="1"/>
            </p:cNvSpPr>
            <p:nvPr/>
          </p:nvSpPr>
          <p:spPr bwMode="auto">
            <a:xfrm>
              <a:off x="2141368" y="1241425"/>
              <a:ext cx="3887917" cy="3240423"/>
            </a:xfrm>
            <a:prstGeom prst="roundRect">
              <a:avLst>
                <a:gd name="adj" fmla="val 6787"/>
              </a:avLst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9999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3" name="Picture 150" descr="mess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8888" y="2754313"/>
              <a:ext cx="458787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139"/>
            <p:cNvSpPr>
              <a:spLocks noChangeArrowheads="1"/>
            </p:cNvSpPr>
            <p:nvPr/>
          </p:nvSpPr>
          <p:spPr bwMode="auto">
            <a:xfrm>
              <a:off x="2214693" y="1315070"/>
              <a:ext cx="3710574" cy="3096556"/>
            </a:xfrm>
            <a:prstGeom prst="roundRect">
              <a:avLst>
                <a:gd name="adj" fmla="val 4769"/>
              </a:avLst>
            </a:prstGeom>
            <a:noFill/>
            <a:ln w="9525">
              <a:solidFill>
                <a:srgbClr val="006B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5" name="Picture 2" descr="mess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65275" y="2033588"/>
              <a:ext cx="4587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Line 57"/>
            <p:cNvSpPr>
              <a:spLocks noChangeShapeType="1"/>
            </p:cNvSpPr>
            <p:nvPr/>
          </p:nvSpPr>
          <p:spPr bwMode="auto">
            <a:xfrm>
              <a:off x="5925267" y="1900813"/>
              <a:ext cx="71790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7" name="Picture 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650" y="1962150"/>
              <a:ext cx="823913" cy="7000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8" name="Picture 61" descr="computer clipart prin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3200" y="1404938"/>
              <a:ext cx="889000" cy="7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2" descr="pc_wo_monito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45225" y="2538413"/>
              <a:ext cx="942975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63"/>
            <p:cNvSpPr>
              <a:spLocks noChangeArrowheads="1"/>
            </p:cNvSpPr>
            <p:nvPr/>
          </p:nvSpPr>
          <p:spPr bwMode="auto">
            <a:xfrm>
              <a:off x="2178883" y="1799764"/>
              <a:ext cx="90378" cy="9077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64"/>
            <p:cNvSpPr>
              <a:spLocks noChangeArrowheads="1"/>
            </p:cNvSpPr>
            <p:nvPr/>
          </p:nvSpPr>
          <p:spPr bwMode="auto">
            <a:xfrm>
              <a:off x="2185704" y="2395783"/>
              <a:ext cx="90378" cy="9077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65"/>
            <p:cNvSpPr>
              <a:spLocks noChangeArrowheads="1"/>
            </p:cNvSpPr>
            <p:nvPr/>
          </p:nvSpPr>
          <p:spPr bwMode="auto">
            <a:xfrm>
              <a:off x="5879225" y="3474782"/>
              <a:ext cx="90378" cy="9077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66"/>
            <p:cNvSpPr>
              <a:spLocks noChangeArrowheads="1"/>
            </p:cNvSpPr>
            <p:nvPr/>
          </p:nvSpPr>
          <p:spPr bwMode="auto">
            <a:xfrm>
              <a:off x="5879225" y="2935282"/>
              <a:ext cx="90378" cy="9077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67"/>
            <p:cNvSpPr>
              <a:spLocks noChangeArrowheads="1"/>
            </p:cNvSpPr>
            <p:nvPr/>
          </p:nvSpPr>
          <p:spPr bwMode="auto">
            <a:xfrm>
              <a:off x="5879225" y="1854571"/>
              <a:ext cx="90378" cy="9077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5" name="Group 68"/>
            <p:cNvGrpSpPr>
              <a:grpSpLocks/>
            </p:cNvGrpSpPr>
            <p:nvPr/>
          </p:nvGrpSpPr>
          <p:grpSpPr bwMode="auto">
            <a:xfrm>
              <a:off x="2547938" y="1720850"/>
              <a:ext cx="584200" cy="342900"/>
              <a:chOff x="1604" y="1735"/>
              <a:chExt cx="822" cy="482"/>
            </a:xfrm>
          </p:grpSpPr>
          <p:sp>
            <p:nvSpPr>
              <p:cNvPr id="160" name="Freeform 69"/>
              <p:cNvSpPr>
                <a:spLocks/>
              </p:cNvSpPr>
              <p:nvPr/>
            </p:nvSpPr>
            <p:spPr bwMode="auto">
              <a:xfrm>
                <a:off x="1603" y="1735"/>
                <a:ext cx="823" cy="481"/>
              </a:xfrm>
              <a:custGeom>
                <a:avLst/>
                <a:gdLst>
                  <a:gd name="T0" fmla="*/ 0 w 1020"/>
                  <a:gd name="T1" fmla="*/ 0 h 482"/>
                  <a:gd name="T2" fmla="*/ 822 w 1020"/>
                  <a:gd name="T3" fmla="*/ 0 h 482"/>
                  <a:gd name="T4" fmla="*/ 822 w 1020"/>
                  <a:gd name="T5" fmla="*/ 482 h 482"/>
                  <a:gd name="T6" fmla="*/ 0 w 1020"/>
                  <a:gd name="T7" fmla="*/ 482 h 4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0"/>
                  <a:gd name="T13" fmla="*/ 0 h 482"/>
                  <a:gd name="T14" fmla="*/ 1020 w 1020"/>
                  <a:gd name="T15" fmla="*/ 482 h 4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0" h="482">
                    <a:moveTo>
                      <a:pt x="0" y="0"/>
                    </a:moveTo>
                    <a:lnTo>
                      <a:pt x="1020" y="0"/>
                    </a:lnTo>
                    <a:lnTo>
                      <a:pt x="1020" y="482"/>
                    </a:lnTo>
                    <a:lnTo>
                      <a:pt x="0" y="4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1" name="Line 70"/>
              <p:cNvSpPr>
                <a:spLocks noChangeShapeType="1"/>
              </p:cNvSpPr>
              <p:nvPr/>
            </p:nvSpPr>
            <p:spPr bwMode="auto">
              <a:xfrm>
                <a:off x="2085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Line 71"/>
              <p:cNvSpPr>
                <a:spLocks noChangeShapeType="1"/>
              </p:cNvSpPr>
              <p:nvPr/>
            </p:nvSpPr>
            <p:spPr bwMode="auto">
              <a:xfrm>
                <a:off x="2200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" name="Line 72"/>
              <p:cNvSpPr>
                <a:spLocks noChangeShapeType="1"/>
              </p:cNvSpPr>
              <p:nvPr/>
            </p:nvSpPr>
            <p:spPr bwMode="auto">
              <a:xfrm>
                <a:off x="2311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" name="Line 73"/>
              <p:cNvSpPr>
                <a:spLocks noChangeShapeType="1"/>
              </p:cNvSpPr>
              <p:nvPr/>
            </p:nvSpPr>
            <p:spPr bwMode="auto">
              <a:xfrm>
                <a:off x="1972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6" name="Line 74"/>
            <p:cNvSpPr>
              <a:spLocks noChangeShapeType="1"/>
            </p:cNvSpPr>
            <p:nvPr/>
          </p:nvSpPr>
          <p:spPr bwMode="auto">
            <a:xfrm>
              <a:off x="3133810" y="1900813"/>
              <a:ext cx="376856" cy="279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Line 75"/>
            <p:cNvSpPr>
              <a:spLocks noChangeShapeType="1"/>
            </p:cNvSpPr>
            <p:nvPr/>
          </p:nvSpPr>
          <p:spPr bwMode="auto">
            <a:xfrm flipV="1">
              <a:off x="4518454" y="1900813"/>
              <a:ext cx="419486" cy="279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8" name="Group 76"/>
            <p:cNvGrpSpPr>
              <a:grpSpLocks/>
            </p:cNvGrpSpPr>
            <p:nvPr/>
          </p:nvGrpSpPr>
          <p:grpSpPr bwMode="auto">
            <a:xfrm>
              <a:off x="4981575" y="1720850"/>
              <a:ext cx="584200" cy="342900"/>
              <a:chOff x="1604" y="1735"/>
              <a:chExt cx="822" cy="482"/>
            </a:xfrm>
          </p:grpSpPr>
          <p:sp>
            <p:nvSpPr>
              <p:cNvPr id="155" name="Freeform 77"/>
              <p:cNvSpPr>
                <a:spLocks/>
              </p:cNvSpPr>
              <p:nvPr/>
            </p:nvSpPr>
            <p:spPr bwMode="auto">
              <a:xfrm>
                <a:off x="1605" y="1735"/>
                <a:ext cx="821" cy="481"/>
              </a:xfrm>
              <a:custGeom>
                <a:avLst/>
                <a:gdLst>
                  <a:gd name="T0" fmla="*/ 0 w 1020"/>
                  <a:gd name="T1" fmla="*/ 0 h 482"/>
                  <a:gd name="T2" fmla="*/ 822 w 1020"/>
                  <a:gd name="T3" fmla="*/ 0 h 482"/>
                  <a:gd name="T4" fmla="*/ 822 w 1020"/>
                  <a:gd name="T5" fmla="*/ 482 h 482"/>
                  <a:gd name="T6" fmla="*/ 0 w 1020"/>
                  <a:gd name="T7" fmla="*/ 482 h 4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0"/>
                  <a:gd name="T13" fmla="*/ 0 h 482"/>
                  <a:gd name="T14" fmla="*/ 1020 w 1020"/>
                  <a:gd name="T15" fmla="*/ 482 h 4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0" h="482">
                    <a:moveTo>
                      <a:pt x="0" y="0"/>
                    </a:moveTo>
                    <a:lnTo>
                      <a:pt x="1020" y="0"/>
                    </a:lnTo>
                    <a:lnTo>
                      <a:pt x="1020" y="482"/>
                    </a:lnTo>
                    <a:lnTo>
                      <a:pt x="0" y="4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6" name="Line 78"/>
              <p:cNvSpPr>
                <a:spLocks noChangeShapeType="1"/>
              </p:cNvSpPr>
              <p:nvPr/>
            </p:nvSpPr>
            <p:spPr bwMode="auto">
              <a:xfrm>
                <a:off x="2087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" name="Line 79"/>
              <p:cNvSpPr>
                <a:spLocks noChangeShapeType="1"/>
              </p:cNvSpPr>
              <p:nvPr/>
            </p:nvSpPr>
            <p:spPr bwMode="auto">
              <a:xfrm>
                <a:off x="2200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8" name="Line 80"/>
              <p:cNvSpPr>
                <a:spLocks noChangeShapeType="1"/>
              </p:cNvSpPr>
              <p:nvPr/>
            </p:nvSpPr>
            <p:spPr bwMode="auto">
              <a:xfrm>
                <a:off x="2313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9" name="Line 81"/>
              <p:cNvSpPr>
                <a:spLocks noChangeShapeType="1"/>
              </p:cNvSpPr>
              <p:nvPr/>
            </p:nvSpPr>
            <p:spPr bwMode="auto">
              <a:xfrm>
                <a:off x="1974" y="1791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9" name="Line 82"/>
            <p:cNvSpPr>
              <a:spLocks noChangeShapeType="1"/>
            </p:cNvSpPr>
            <p:nvPr/>
          </p:nvSpPr>
          <p:spPr bwMode="auto">
            <a:xfrm flipH="1">
              <a:off x="3942088" y="3330916"/>
              <a:ext cx="0" cy="505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0" name="Group 83"/>
            <p:cNvGrpSpPr>
              <a:grpSpLocks/>
            </p:cNvGrpSpPr>
            <p:nvPr/>
          </p:nvGrpSpPr>
          <p:grpSpPr bwMode="auto">
            <a:xfrm>
              <a:off x="2547938" y="2262188"/>
              <a:ext cx="584200" cy="342900"/>
              <a:chOff x="1604" y="1735"/>
              <a:chExt cx="822" cy="482"/>
            </a:xfrm>
          </p:grpSpPr>
          <p:sp>
            <p:nvSpPr>
              <p:cNvPr id="150" name="Freeform 84"/>
              <p:cNvSpPr>
                <a:spLocks/>
              </p:cNvSpPr>
              <p:nvPr/>
            </p:nvSpPr>
            <p:spPr bwMode="auto">
              <a:xfrm>
                <a:off x="1603" y="1735"/>
                <a:ext cx="823" cy="481"/>
              </a:xfrm>
              <a:custGeom>
                <a:avLst/>
                <a:gdLst>
                  <a:gd name="T0" fmla="*/ 0 w 1020"/>
                  <a:gd name="T1" fmla="*/ 0 h 482"/>
                  <a:gd name="T2" fmla="*/ 822 w 1020"/>
                  <a:gd name="T3" fmla="*/ 0 h 482"/>
                  <a:gd name="T4" fmla="*/ 822 w 1020"/>
                  <a:gd name="T5" fmla="*/ 482 h 482"/>
                  <a:gd name="T6" fmla="*/ 0 w 1020"/>
                  <a:gd name="T7" fmla="*/ 482 h 4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0"/>
                  <a:gd name="T13" fmla="*/ 0 h 482"/>
                  <a:gd name="T14" fmla="*/ 1020 w 1020"/>
                  <a:gd name="T15" fmla="*/ 482 h 4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0" h="482">
                    <a:moveTo>
                      <a:pt x="0" y="0"/>
                    </a:moveTo>
                    <a:lnTo>
                      <a:pt x="1020" y="0"/>
                    </a:lnTo>
                    <a:lnTo>
                      <a:pt x="1020" y="482"/>
                    </a:lnTo>
                    <a:lnTo>
                      <a:pt x="0" y="4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1" name="Line 85"/>
              <p:cNvSpPr>
                <a:spLocks noChangeShapeType="1"/>
              </p:cNvSpPr>
              <p:nvPr/>
            </p:nvSpPr>
            <p:spPr bwMode="auto">
              <a:xfrm>
                <a:off x="2085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2" name="Line 86"/>
              <p:cNvSpPr>
                <a:spLocks noChangeShapeType="1"/>
              </p:cNvSpPr>
              <p:nvPr/>
            </p:nvSpPr>
            <p:spPr bwMode="auto">
              <a:xfrm>
                <a:off x="2200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" name="Line 87"/>
              <p:cNvSpPr>
                <a:spLocks noChangeShapeType="1"/>
              </p:cNvSpPr>
              <p:nvPr/>
            </p:nvSpPr>
            <p:spPr bwMode="auto">
              <a:xfrm>
                <a:off x="2311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4" name="Line 88"/>
              <p:cNvSpPr>
                <a:spLocks noChangeShapeType="1"/>
              </p:cNvSpPr>
              <p:nvPr/>
            </p:nvSpPr>
            <p:spPr bwMode="auto">
              <a:xfrm>
                <a:off x="1972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1" name="Line 89"/>
            <p:cNvSpPr>
              <a:spLocks noChangeShapeType="1"/>
            </p:cNvSpPr>
            <p:nvPr/>
          </p:nvSpPr>
          <p:spPr bwMode="auto">
            <a:xfrm>
              <a:off x="3133810" y="2442025"/>
              <a:ext cx="231911" cy="256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Line 90"/>
            <p:cNvSpPr>
              <a:spLocks noChangeShapeType="1"/>
            </p:cNvSpPr>
            <p:nvPr/>
          </p:nvSpPr>
          <p:spPr bwMode="auto">
            <a:xfrm flipV="1">
              <a:off x="4733313" y="2442025"/>
              <a:ext cx="206333" cy="256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3" name="Group 91"/>
            <p:cNvGrpSpPr>
              <a:grpSpLocks/>
            </p:cNvGrpSpPr>
            <p:nvPr/>
          </p:nvGrpSpPr>
          <p:grpSpPr bwMode="auto">
            <a:xfrm>
              <a:off x="4984750" y="2262188"/>
              <a:ext cx="584200" cy="342900"/>
              <a:chOff x="1604" y="1735"/>
              <a:chExt cx="822" cy="482"/>
            </a:xfrm>
          </p:grpSpPr>
          <p:sp>
            <p:nvSpPr>
              <p:cNvPr id="145" name="Freeform 92"/>
              <p:cNvSpPr>
                <a:spLocks/>
              </p:cNvSpPr>
              <p:nvPr/>
            </p:nvSpPr>
            <p:spPr bwMode="auto">
              <a:xfrm>
                <a:off x="1603" y="1735"/>
                <a:ext cx="823" cy="481"/>
              </a:xfrm>
              <a:custGeom>
                <a:avLst/>
                <a:gdLst>
                  <a:gd name="T0" fmla="*/ 0 w 1020"/>
                  <a:gd name="T1" fmla="*/ 0 h 482"/>
                  <a:gd name="T2" fmla="*/ 822 w 1020"/>
                  <a:gd name="T3" fmla="*/ 0 h 482"/>
                  <a:gd name="T4" fmla="*/ 822 w 1020"/>
                  <a:gd name="T5" fmla="*/ 482 h 482"/>
                  <a:gd name="T6" fmla="*/ 0 w 1020"/>
                  <a:gd name="T7" fmla="*/ 482 h 4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0"/>
                  <a:gd name="T13" fmla="*/ 0 h 482"/>
                  <a:gd name="T14" fmla="*/ 1020 w 1020"/>
                  <a:gd name="T15" fmla="*/ 482 h 4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0" h="482">
                    <a:moveTo>
                      <a:pt x="0" y="0"/>
                    </a:moveTo>
                    <a:lnTo>
                      <a:pt x="1020" y="0"/>
                    </a:lnTo>
                    <a:lnTo>
                      <a:pt x="1020" y="482"/>
                    </a:lnTo>
                    <a:lnTo>
                      <a:pt x="0" y="4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6" name="Line 93"/>
              <p:cNvSpPr>
                <a:spLocks noChangeShapeType="1"/>
              </p:cNvSpPr>
              <p:nvPr/>
            </p:nvSpPr>
            <p:spPr bwMode="auto">
              <a:xfrm>
                <a:off x="2085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" name="Line 94"/>
              <p:cNvSpPr>
                <a:spLocks noChangeShapeType="1"/>
              </p:cNvSpPr>
              <p:nvPr/>
            </p:nvSpPr>
            <p:spPr bwMode="auto">
              <a:xfrm>
                <a:off x="2200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" name="Line 95"/>
              <p:cNvSpPr>
                <a:spLocks noChangeShapeType="1"/>
              </p:cNvSpPr>
              <p:nvPr/>
            </p:nvSpPr>
            <p:spPr bwMode="auto">
              <a:xfrm>
                <a:off x="2311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9" name="Line 96"/>
              <p:cNvSpPr>
                <a:spLocks noChangeShapeType="1"/>
              </p:cNvSpPr>
              <p:nvPr/>
            </p:nvSpPr>
            <p:spPr bwMode="auto">
              <a:xfrm>
                <a:off x="1972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4" name="Oval 97"/>
            <p:cNvSpPr>
              <a:spLocks noChangeArrowheads="1"/>
            </p:cNvSpPr>
            <p:nvPr/>
          </p:nvSpPr>
          <p:spPr bwMode="auto">
            <a:xfrm>
              <a:off x="3294102" y="1962470"/>
              <a:ext cx="1439211" cy="136844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5" name="Group 98"/>
            <p:cNvGrpSpPr>
              <a:grpSpLocks/>
            </p:cNvGrpSpPr>
            <p:nvPr/>
          </p:nvGrpSpPr>
          <p:grpSpPr bwMode="auto">
            <a:xfrm>
              <a:off x="2547938" y="2801938"/>
              <a:ext cx="584200" cy="342900"/>
              <a:chOff x="1604" y="1735"/>
              <a:chExt cx="822" cy="482"/>
            </a:xfrm>
          </p:grpSpPr>
          <p:sp>
            <p:nvSpPr>
              <p:cNvPr id="140" name="Freeform 99"/>
              <p:cNvSpPr>
                <a:spLocks/>
              </p:cNvSpPr>
              <p:nvPr/>
            </p:nvSpPr>
            <p:spPr bwMode="auto">
              <a:xfrm>
                <a:off x="1603" y="1735"/>
                <a:ext cx="823" cy="481"/>
              </a:xfrm>
              <a:custGeom>
                <a:avLst/>
                <a:gdLst>
                  <a:gd name="T0" fmla="*/ 0 w 1020"/>
                  <a:gd name="T1" fmla="*/ 0 h 482"/>
                  <a:gd name="T2" fmla="*/ 822 w 1020"/>
                  <a:gd name="T3" fmla="*/ 0 h 482"/>
                  <a:gd name="T4" fmla="*/ 822 w 1020"/>
                  <a:gd name="T5" fmla="*/ 482 h 482"/>
                  <a:gd name="T6" fmla="*/ 0 w 1020"/>
                  <a:gd name="T7" fmla="*/ 482 h 4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0"/>
                  <a:gd name="T13" fmla="*/ 0 h 482"/>
                  <a:gd name="T14" fmla="*/ 1020 w 1020"/>
                  <a:gd name="T15" fmla="*/ 482 h 4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0" h="482">
                    <a:moveTo>
                      <a:pt x="0" y="0"/>
                    </a:moveTo>
                    <a:lnTo>
                      <a:pt x="1020" y="0"/>
                    </a:lnTo>
                    <a:lnTo>
                      <a:pt x="1020" y="482"/>
                    </a:lnTo>
                    <a:lnTo>
                      <a:pt x="0" y="4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" name="Line 100"/>
              <p:cNvSpPr>
                <a:spLocks noChangeShapeType="1"/>
              </p:cNvSpPr>
              <p:nvPr/>
            </p:nvSpPr>
            <p:spPr bwMode="auto">
              <a:xfrm>
                <a:off x="2085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2" name="Line 101"/>
              <p:cNvSpPr>
                <a:spLocks noChangeShapeType="1"/>
              </p:cNvSpPr>
              <p:nvPr/>
            </p:nvSpPr>
            <p:spPr bwMode="auto">
              <a:xfrm>
                <a:off x="2200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" name="Line 102"/>
              <p:cNvSpPr>
                <a:spLocks noChangeShapeType="1"/>
              </p:cNvSpPr>
              <p:nvPr/>
            </p:nvSpPr>
            <p:spPr bwMode="auto">
              <a:xfrm>
                <a:off x="2311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4" name="Line 103"/>
              <p:cNvSpPr>
                <a:spLocks noChangeShapeType="1"/>
              </p:cNvSpPr>
              <p:nvPr/>
            </p:nvSpPr>
            <p:spPr bwMode="auto">
              <a:xfrm>
                <a:off x="1972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6" name="Line 104"/>
            <p:cNvSpPr>
              <a:spLocks noChangeShapeType="1"/>
            </p:cNvSpPr>
            <p:nvPr/>
          </p:nvSpPr>
          <p:spPr bwMode="auto">
            <a:xfrm flipV="1">
              <a:off x="3133810" y="2899316"/>
              <a:ext cx="231911" cy="82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Line 105"/>
            <p:cNvSpPr>
              <a:spLocks noChangeShapeType="1"/>
            </p:cNvSpPr>
            <p:nvPr/>
          </p:nvSpPr>
          <p:spPr bwMode="auto">
            <a:xfrm>
              <a:off x="4661693" y="2899316"/>
              <a:ext cx="276247" cy="82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8" name="Group 106"/>
            <p:cNvGrpSpPr>
              <a:grpSpLocks/>
            </p:cNvGrpSpPr>
            <p:nvPr/>
          </p:nvGrpSpPr>
          <p:grpSpPr bwMode="auto">
            <a:xfrm>
              <a:off x="4981575" y="2801938"/>
              <a:ext cx="584200" cy="342900"/>
              <a:chOff x="1604" y="1735"/>
              <a:chExt cx="822" cy="482"/>
            </a:xfrm>
          </p:grpSpPr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1605" y="1735"/>
                <a:ext cx="821" cy="481"/>
              </a:xfrm>
              <a:custGeom>
                <a:avLst/>
                <a:gdLst>
                  <a:gd name="T0" fmla="*/ 0 w 1020"/>
                  <a:gd name="T1" fmla="*/ 0 h 482"/>
                  <a:gd name="T2" fmla="*/ 822 w 1020"/>
                  <a:gd name="T3" fmla="*/ 0 h 482"/>
                  <a:gd name="T4" fmla="*/ 822 w 1020"/>
                  <a:gd name="T5" fmla="*/ 482 h 482"/>
                  <a:gd name="T6" fmla="*/ 0 w 1020"/>
                  <a:gd name="T7" fmla="*/ 482 h 4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0"/>
                  <a:gd name="T13" fmla="*/ 0 h 482"/>
                  <a:gd name="T14" fmla="*/ 1020 w 1020"/>
                  <a:gd name="T15" fmla="*/ 482 h 4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0" h="482">
                    <a:moveTo>
                      <a:pt x="0" y="0"/>
                    </a:moveTo>
                    <a:lnTo>
                      <a:pt x="1020" y="0"/>
                    </a:lnTo>
                    <a:lnTo>
                      <a:pt x="1020" y="482"/>
                    </a:lnTo>
                    <a:lnTo>
                      <a:pt x="0" y="4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6" name="Line 108"/>
              <p:cNvSpPr>
                <a:spLocks noChangeShapeType="1"/>
              </p:cNvSpPr>
              <p:nvPr/>
            </p:nvSpPr>
            <p:spPr bwMode="auto">
              <a:xfrm>
                <a:off x="2087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7" name="Line 109"/>
              <p:cNvSpPr>
                <a:spLocks noChangeShapeType="1"/>
              </p:cNvSpPr>
              <p:nvPr/>
            </p:nvSpPr>
            <p:spPr bwMode="auto">
              <a:xfrm>
                <a:off x="2200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8" name="Line 110"/>
              <p:cNvSpPr>
                <a:spLocks noChangeShapeType="1"/>
              </p:cNvSpPr>
              <p:nvPr/>
            </p:nvSpPr>
            <p:spPr bwMode="auto">
              <a:xfrm>
                <a:off x="2313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9" name="Line 111"/>
              <p:cNvSpPr>
                <a:spLocks noChangeShapeType="1"/>
              </p:cNvSpPr>
              <p:nvPr/>
            </p:nvSpPr>
            <p:spPr bwMode="auto">
              <a:xfrm>
                <a:off x="1974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9" name="Group 112"/>
            <p:cNvGrpSpPr>
              <a:grpSpLocks/>
            </p:cNvGrpSpPr>
            <p:nvPr/>
          </p:nvGrpSpPr>
          <p:grpSpPr bwMode="auto">
            <a:xfrm>
              <a:off x="2547938" y="3343275"/>
              <a:ext cx="584200" cy="342900"/>
              <a:chOff x="1604" y="1735"/>
              <a:chExt cx="822" cy="482"/>
            </a:xfrm>
          </p:grpSpPr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1603" y="1734"/>
                <a:ext cx="823" cy="477"/>
              </a:xfrm>
              <a:custGeom>
                <a:avLst/>
                <a:gdLst>
                  <a:gd name="T0" fmla="*/ 0 w 1020"/>
                  <a:gd name="T1" fmla="*/ 0 h 482"/>
                  <a:gd name="T2" fmla="*/ 822 w 1020"/>
                  <a:gd name="T3" fmla="*/ 0 h 482"/>
                  <a:gd name="T4" fmla="*/ 822 w 1020"/>
                  <a:gd name="T5" fmla="*/ 482 h 482"/>
                  <a:gd name="T6" fmla="*/ 0 w 1020"/>
                  <a:gd name="T7" fmla="*/ 482 h 4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0"/>
                  <a:gd name="T13" fmla="*/ 0 h 482"/>
                  <a:gd name="T14" fmla="*/ 1020 w 1020"/>
                  <a:gd name="T15" fmla="*/ 482 h 4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0" h="482">
                    <a:moveTo>
                      <a:pt x="0" y="0"/>
                    </a:moveTo>
                    <a:lnTo>
                      <a:pt x="1020" y="0"/>
                    </a:lnTo>
                    <a:lnTo>
                      <a:pt x="1020" y="482"/>
                    </a:lnTo>
                    <a:lnTo>
                      <a:pt x="0" y="4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1" name="Line 114"/>
              <p:cNvSpPr>
                <a:spLocks noChangeShapeType="1"/>
              </p:cNvSpPr>
              <p:nvPr/>
            </p:nvSpPr>
            <p:spPr bwMode="auto">
              <a:xfrm>
                <a:off x="2085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2" name="Line 115"/>
              <p:cNvSpPr>
                <a:spLocks noChangeShapeType="1"/>
              </p:cNvSpPr>
              <p:nvPr/>
            </p:nvSpPr>
            <p:spPr bwMode="auto">
              <a:xfrm>
                <a:off x="2200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" name="Line 116"/>
              <p:cNvSpPr>
                <a:spLocks noChangeShapeType="1"/>
              </p:cNvSpPr>
              <p:nvPr/>
            </p:nvSpPr>
            <p:spPr bwMode="auto">
              <a:xfrm>
                <a:off x="2311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" name="Line 117"/>
              <p:cNvSpPr>
                <a:spLocks noChangeShapeType="1"/>
              </p:cNvSpPr>
              <p:nvPr/>
            </p:nvSpPr>
            <p:spPr bwMode="auto">
              <a:xfrm>
                <a:off x="1972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0" name="Line 118"/>
            <p:cNvSpPr>
              <a:spLocks noChangeShapeType="1"/>
            </p:cNvSpPr>
            <p:nvPr/>
          </p:nvSpPr>
          <p:spPr bwMode="auto">
            <a:xfrm flipV="1">
              <a:off x="3133810" y="3187049"/>
              <a:ext cx="520095" cy="335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Line 119"/>
            <p:cNvSpPr>
              <a:spLocks noChangeShapeType="1"/>
            </p:cNvSpPr>
            <p:nvPr/>
          </p:nvSpPr>
          <p:spPr bwMode="auto">
            <a:xfrm>
              <a:off x="4446835" y="3187049"/>
              <a:ext cx="492811" cy="335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" name="Group 120"/>
            <p:cNvGrpSpPr>
              <a:grpSpLocks/>
            </p:cNvGrpSpPr>
            <p:nvPr/>
          </p:nvGrpSpPr>
          <p:grpSpPr bwMode="auto">
            <a:xfrm>
              <a:off x="4984750" y="3343275"/>
              <a:ext cx="584200" cy="342900"/>
              <a:chOff x="1604" y="1735"/>
              <a:chExt cx="822" cy="482"/>
            </a:xfrm>
          </p:grpSpPr>
          <p:sp>
            <p:nvSpPr>
              <p:cNvPr id="125" name="Freeform 121"/>
              <p:cNvSpPr>
                <a:spLocks/>
              </p:cNvSpPr>
              <p:nvPr/>
            </p:nvSpPr>
            <p:spPr bwMode="auto">
              <a:xfrm>
                <a:off x="1603" y="1734"/>
                <a:ext cx="823" cy="477"/>
              </a:xfrm>
              <a:custGeom>
                <a:avLst/>
                <a:gdLst>
                  <a:gd name="T0" fmla="*/ 0 w 1020"/>
                  <a:gd name="T1" fmla="*/ 0 h 482"/>
                  <a:gd name="T2" fmla="*/ 822 w 1020"/>
                  <a:gd name="T3" fmla="*/ 0 h 482"/>
                  <a:gd name="T4" fmla="*/ 822 w 1020"/>
                  <a:gd name="T5" fmla="*/ 482 h 482"/>
                  <a:gd name="T6" fmla="*/ 0 w 1020"/>
                  <a:gd name="T7" fmla="*/ 482 h 4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0"/>
                  <a:gd name="T13" fmla="*/ 0 h 482"/>
                  <a:gd name="T14" fmla="*/ 1020 w 1020"/>
                  <a:gd name="T15" fmla="*/ 482 h 4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0" h="482">
                    <a:moveTo>
                      <a:pt x="0" y="0"/>
                    </a:moveTo>
                    <a:lnTo>
                      <a:pt x="1020" y="0"/>
                    </a:lnTo>
                    <a:lnTo>
                      <a:pt x="1020" y="482"/>
                    </a:lnTo>
                    <a:lnTo>
                      <a:pt x="0" y="4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6" name="Line 122"/>
              <p:cNvSpPr>
                <a:spLocks noChangeShapeType="1"/>
              </p:cNvSpPr>
              <p:nvPr/>
            </p:nvSpPr>
            <p:spPr bwMode="auto">
              <a:xfrm>
                <a:off x="2085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7" name="Line 123"/>
              <p:cNvSpPr>
                <a:spLocks noChangeShapeType="1"/>
              </p:cNvSpPr>
              <p:nvPr/>
            </p:nvSpPr>
            <p:spPr bwMode="auto">
              <a:xfrm>
                <a:off x="2200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8" name="Line 124"/>
              <p:cNvSpPr>
                <a:spLocks noChangeShapeType="1"/>
              </p:cNvSpPr>
              <p:nvPr/>
            </p:nvSpPr>
            <p:spPr bwMode="auto">
              <a:xfrm>
                <a:off x="2311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9" name="Line 125"/>
              <p:cNvSpPr>
                <a:spLocks noChangeShapeType="1"/>
              </p:cNvSpPr>
              <p:nvPr/>
            </p:nvSpPr>
            <p:spPr bwMode="auto">
              <a:xfrm>
                <a:off x="1972" y="1790"/>
                <a:ext cx="0" cy="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" name="AutoShape 126"/>
            <p:cNvSpPr>
              <a:spLocks noChangeArrowheads="1"/>
            </p:cNvSpPr>
            <p:nvPr/>
          </p:nvSpPr>
          <p:spPr bwMode="auto">
            <a:xfrm>
              <a:off x="3075833" y="3836161"/>
              <a:ext cx="1874045" cy="45729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Line 127"/>
            <p:cNvSpPr>
              <a:spLocks noChangeShapeType="1"/>
            </p:cNvSpPr>
            <p:nvPr/>
          </p:nvSpPr>
          <p:spPr bwMode="auto">
            <a:xfrm>
              <a:off x="5563759" y="1900813"/>
              <a:ext cx="271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Line 128"/>
            <p:cNvSpPr>
              <a:spLocks noChangeShapeType="1"/>
            </p:cNvSpPr>
            <p:nvPr/>
          </p:nvSpPr>
          <p:spPr bwMode="auto">
            <a:xfrm>
              <a:off x="5563759" y="2440313"/>
              <a:ext cx="271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Line 129"/>
            <p:cNvSpPr>
              <a:spLocks noChangeShapeType="1"/>
            </p:cNvSpPr>
            <p:nvPr/>
          </p:nvSpPr>
          <p:spPr bwMode="auto">
            <a:xfrm>
              <a:off x="5563759" y="2979812"/>
              <a:ext cx="271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Line 130"/>
            <p:cNvSpPr>
              <a:spLocks noChangeShapeType="1"/>
            </p:cNvSpPr>
            <p:nvPr/>
          </p:nvSpPr>
          <p:spPr bwMode="auto">
            <a:xfrm>
              <a:off x="5563759" y="3519312"/>
              <a:ext cx="271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Line 131"/>
            <p:cNvSpPr>
              <a:spLocks noChangeShapeType="1"/>
            </p:cNvSpPr>
            <p:nvPr/>
          </p:nvSpPr>
          <p:spPr bwMode="auto">
            <a:xfrm>
              <a:off x="2359637" y="1890537"/>
              <a:ext cx="2694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Line 132"/>
            <p:cNvSpPr>
              <a:spLocks noChangeShapeType="1"/>
            </p:cNvSpPr>
            <p:nvPr/>
          </p:nvSpPr>
          <p:spPr bwMode="auto">
            <a:xfrm>
              <a:off x="2359637" y="2430037"/>
              <a:ext cx="2694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Line 133"/>
            <p:cNvSpPr>
              <a:spLocks noChangeShapeType="1"/>
            </p:cNvSpPr>
            <p:nvPr/>
          </p:nvSpPr>
          <p:spPr bwMode="auto">
            <a:xfrm>
              <a:off x="2359637" y="2969536"/>
              <a:ext cx="2694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Line 134"/>
            <p:cNvSpPr>
              <a:spLocks noChangeShapeType="1"/>
            </p:cNvSpPr>
            <p:nvPr/>
          </p:nvSpPr>
          <p:spPr bwMode="auto">
            <a:xfrm>
              <a:off x="2359637" y="3510748"/>
              <a:ext cx="2694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136"/>
            <p:cNvSpPr>
              <a:spLocks noChangeArrowheads="1"/>
            </p:cNvSpPr>
            <p:nvPr/>
          </p:nvSpPr>
          <p:spPr bwMode="auto">
            <a:xfrm>
              <a:off x="2934299" y="3906382"/>
              <a:ext cx="2204858" cy="3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algn="ctr"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>
                  <a:solidFill>
                    <a:srgbClr val="000000"/>
                  </a:solidFill>
                  <a:cs typeface="Arial" charset="0"/>
                </a:rPr>
                <a:t>Switch Route Table</a:t>
              </a:r>
            </a:p>
          </p:txBody>
        </p:sp>
        <p:sp>
          <p:nvSpPr>
            <p:cNvPr id="53" name="Rectangle 137"/>
            <p:cNvSpPr>
              <a:spLocks noChangeArrowheads="1"/>
            </p:cNvSpPr>
            <p:nvPr/>
          </p:nvSpPr>
          <p:spPr bwMode="auto">
            <a:xfrm>
              <a:off x="3875584" y="1315070"/>
              <a:ext cx="2123007" cy="357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algn="r"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 dirty="0">
                  <a:solidFill>
                    <a:srgbClr val="000000"/>
                  </a:solidFill>
                  <a:cs typeface="Arial" charset="0"/>
                </a:rPr>
                <a:t>Ausgangs- Puffer</a:t>
              </a:r>
            </a:p>
          </p:txBody>
        </p:sp>
        <p:sp>
          <p:nvSpPr>
            <p:cNvPr id="54" name="Rectangle 138"/>
            <p:cNvSpPr>
              <a:spLocks noChangeArrowheads="1"/>
            </p:cNvSpPr>
            <p:nvPr/>
          </p:nvSpPr>
          <p:spPr bwMode="auto">
            <a:xfrm>
              <a:off x="2172062" y="1315070"/>
              <a:ext cx="1874045" cy="357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 dirty="0">
                  <a:solidFill>
                    <a:srgbClr val="000000"/>
                  </a:solidFill>
                  <a:cs typeface="Arial" charset="0"/>
                </a:rPr>
                <a:t>Eingangs- Puffer</a:t>
              </a:r>
            </a:p>
          </p:txBody>
        </p:sp>
        <p:sp>
          <p:nvSpPr>
            <p:cNvPr id="55" name="Line 140"/>
            <p:cNvSpPr>
              <a:spLocks noChangeShapeType="1"/>
            </p:cNvSpPr>
            <p:nvPr/>
          </p:nvSpPr>
          <p:spPr bwMode="auto">
            <a:xfrm>
              <a:off x="5925267" y="2979812"/>
              <a:ext cx="852613" cy="0"/>
            </a:xfrm>
            <a:prstGeom prst="line">
              <a:avLst/>
            </a:prstGeom>
            <a:noFill/>
            <a:ln w="28575">
              <a:solidFill>
                <a:srgbClr val="006B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142"/>
            <p:cNvSpPr>
              <a:spLocks noChangeArrowheads="1"/>
            </p:cNvSpPr>
            <p:nvPr/>
          </p:nvSpPr>
          <p:spPr bwMode="auto">
            <a:xfrm>
              <a:off x="1206500" y="2825750"/>
              <a:ext cx="809625" cy="3317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4138" tIns="42862" rIns="84138" bIns="42862">
              <a:spAutoFit/>
            </a:bodyPr>
            <a:lstStyle/>
            <a:p>
              <a:pPr algn="r" defTabSz="841375" eaLnBrk="0" hangingPunct="0"/>
              <a:r>
                <a:rPr lang="de-DE" sz="1600" b="1" i="1">
                  <a:solidFill>
                    <a:srgbClr val="006BB2"/>
                  </a:solidFill>
                </a:rPr>
                <a:t>Ports</a:t>
              </a:r>
            </a:p>
          </p:txBody>
        </p:sp>
        <p:sp>
          <p:nvSpPr>
            <p:cNvPr id="57" name="Rectangle 143"/>
            <p:cNvSpPr>
              <a:spLocks noChangeArrowheads="1"/>
            </p:cNvSpPr>
            <p:nvPr/>
          </p:nvSpPr>
          <p:spPr bwMode="auto">
            <a:xfrm>
              <a:off x="6245850" y="3402849"/>
              <a:ext cx="2520325" cy="1007066"/>
            </a:xfrm>
            <a:prstGeom prst="rect">
              <a:avLst/>
            </a:prstGeom>
            <a:solidFill>
              <a:srgbClr val="006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533400" indent="-533400" eaLnBrk="0" fontAlgn="auto" hangingPunct="0">
                <a:spcAft>
                  <a:spcPts val="0"/>
                </a:spcAft>
                <a:buClr>
                  <a:srgbClr val="0050C6"/>
                </a:buClr>
                <a:buSzPct val="75000"/>
                <a:buFont typeface="Wingdings 3" pitchFamily="18" charset="2"/>
                <a:buNone/>
                <a:defRPr/>
              </a:pPr>
              <a:r>
                <a:rPr lang="en-US" sz="1600" kern="0" dirty="0">
                  <a:solidFill>
                    <a:srgbClr val="FFFFFF"/>
                  </a:solidFill>
                  <a:cs typeface="Arial" charset="0"/>
                </a:rPr>
                <a:t>(1) </a:t>
              </a:r>
              <a:r>
                <a:rPr lang="en-US" sz="1600" kern="0" dirty="0" err="1">
                  <a:solidFill>
                    <a:srgbClr val="FFFFFF"/>
                  </a:solidFill>
                  <a:cs typeface="Arial" charset="0"/>
                </a:rPr>
                <a:t>Speichern</a:t>
              </a:r>
              <a:endParaRPr lang="en-US" sz="1600" kern="0" dirty="0">
                <a:solidFill>
                  <a:srgbClr val="FFFFFF"/>
                </a:solidFill>
                <a:cs typeface="Arial" charset="0"/>
              </a:endParaRPr>
            </a:p>
            <a:p>
              <a:pPr marL="533400" indent="-533400" eaLnBrk="0" fontAlgn="auto" hangingPunct="0">
                <a:spcAft>
                  <a:spcPts val="0"/>
                </a:spcAft>
                <a:buClr>
                  <a:srgbClr val="0050C6"/>
                </a:buClr>
                <a:buSzPct val="75000"/>
                <a:buFont typeface="Wingdings 3" pitchFamily="18" charset="2"/>
                <a:buNone/>
                <a:defRPr/>
              </a:pPr>
              <a:r>
                <a:rPr lang="en-US" sz="1600" kern="0" dirty="0">
                  <a:solidFill>
                    <a:srgbClr val="FFFFFF"/>
                  </a:solidFill>
                  <a:cs typeface="Arial" charset="0"/>
                </a:rPr>
                <a:t>(2) Header </a:t>
              </a:r>
              <a:r>
                <a:rPr lang="en-US" sz="1600" kern="0" dirty="0" err="1">
                  <a:solidFill>
                    <a:srgbClr val="FFFFFF"/>
                  </a:solidFill>
                  <a:cs typeface="Arial" charset="0"/>
                </a:rPr>
                <a:t>analysieren</a:t>
              </a:r>
              <a:endParaRPr lang="en-US" sz="1600" kern="0" dirty="0">
                <a:solidFill>
                  <a:srgbClr val="FFFFFF"/>
                </a:solidFill>
                <a:cs typeface="Arial" charset="0"/>
              </a:endParaRPr>
            </a:p>
            <a:p>
              <a:pPr marL="533400" indent="-533400" eaLnBrk="0" fontAlgn="auto" hangingPunct="0">
                <a:spcAft>
                  <a:spcPts val="0"/>
                </a:spcAft>
                <a:buClr>
                  <a:srgbClr val="0050C6"/>
                </a:buClr>
                <a:buSzPct val="75000"/>
                <a:buFont typeface="Wingdings 3" pitchFamily="18" charset="2"/>
                <a:buNone/>
                <a:defRPr/>
              </a:pPr>
              <a:r>
                <a:rPr lang="en-US" sz="1600" kern="0" dirty="0">
                  <a:solidFill>
                    <a:srgbClr val="FFFFFF"/>
                  </a:solidFill>
                  <a:cs typeface="Arial" charset="0"/>
                </a:rPr>
                <a:t>(3) </a:t>
              </a:r>
              <a:r>
                <a:rPr lang="en-US" sz="1600" kern="0" dirty="0" err="1">
                  <a:solidFill>
                    <a:srgbClr val="FFFFFF"/>
                  </a:solidFill>
                  <a:cs typeface="Arial" charset="0"/>
                </a:rPr>
                <a:t>Weiter</a:t>
              </a:r>
              <a:r>
                <a:rPr lang="en-US" sz="1600" kern="0" dirty="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en-US" sz="1600" kern="0" dirty="0" err="1">
                  <a:solidFill>
                    <a:srgbClr val="FFFFFF"/>
                  </a:solidFill>
                  <a:cs typeface="Arial" charset="0"/>
                </a:rPr>
                <a:t>leiten</a:t>
              </a:r>
              <a:endParaRPr lang="en-US" sz="1600" kern="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" name="Line 145"/>
            <p:cNvSpPr>
              <a:spLocks noChangeShapeType="1"/>
            </p:cNvSpPr>
            <p:nvPr/>
          </p:nvSpPr>
          <p:spPr bwMode="auto">
            <a:xfrm>
              <a:off x="1565002" y="2322136"/>
              <a:ext cx="540557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59" name="Picture 146" descr="mess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57900" y="1449388"/>
              <a:ext cx="4587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Line 147"/>
            <p:cNvSpPr>
              <a:spLocks noChangeShapeType="1"/>
            </p:cNvSpPr>
            <p:nvPr/>
          </p:nvSpPr>
          <p:spPr bwMode="auto">
            <a:xfrm>
              <a:off x="6058275" y="1765510"/>
              <a:ext cx="53885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AutoShape 148"/>
            <p:cNvSpPr>
              <a:spLocks noChangeArrowheads="1"/>
            </p:cNvSpPr>
            <p:nvPr/>
          </p:nvSpPr>
          <p:spPr bwMode="auto">
            <a:xfrm rot="4788943">
              <a:off x="3400426" y="2504310"/>
              <a:ext cx="506958" cy="286478"/>
            </a:xfrm>
            <a:custGeom>
              <a:avLst/>
              <a:gdLst>
                <a:gd name="T0" fmla="*/ 8695188 w 21600"/>
                <a:gd name="T1" fmla="*/ 0 h 21600"/>
                <a:gd name="T2" fmla="*/ 8695188 w 21600"/>
                <a:gd name="T3" fmla="*/ 2151497 h 21600"/>
                <a:gd name="T4" fmla="*/ 1439570 w 21600"/>
                <a:gd name="T5" fmla="*/ 3822367 h 21600"/>
                <a:gd name="T6" fmla="*/ 11872828 w 21600"/>
                <a:gd name="T7" fmla="*/ 107574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3517 h 21600"/>
                <a:gd name="T14" fmla="*/ 19164 w 21600"/>
                <a:gd name="T15" fmla="*/ 86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819" y="0"/>
                  </a:lnTo>
                  <a:lnTo>
                    <a:pt x="15819" y="3517"/>
                  </a:lnTo>
                  <a:lnTo>
                    <a:pt x="12427" y="3517"/>
                  </a:lnTo>
                  <a:cubicBezTo>
                    <a:pt x="5564" y="3517"/>
                    <a:pt x="0" y="7386"/>
                    <a:pt x="0" y="12158"/>
                  </a:cubicBezTo>
                  <a:lnTo>
                    <a:pt x="0" y="21600"/>
                  </a:lnTo>
                  <a:lnTo>
                    <a:pt x="5237" y="21600"/>
                  </a:lnTo>
                  <a:lnTo>
                    <a:pt x="5237" y="12158"/>
                  </a:lnTo>
                  <a:cubicBezTo>
                    <a:pt x="5237" y="10216"/>
                    <a:pt x="8456" y="8641"/>
                    <a:pt x="12427" y="8641"/>
                  </a:cubicBezTo>
                  <a:lnTo>
                    <a:pt x="15819" y="8641"/>
                  </a:lnTo>
                  <a:lnTo>
                    <a:pt x="15819" y="1215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AutoShape 149"/>
            <p:cNvSpPr>
              <a:spLocks noChangeArrowheads="1"/>
            </p:cNvSpPr>
            <p:nvPr/>
          </p:nvSpPr>
          <p:spPr bwMode="auto">
            <a:xfrm rot="8641095" flipH="1" flipV="1">
              <a:off x="3942088" y="2322136"/>
              <a:ext cx="506453" cy="287733"/>
            </a:xfrm>
            <a:custGeom>
              <a:avLst/>
              <a:gdLst>
                <a:gd name="T0" fmla="*/ 8695228 w 21600"/>
                <a:gd name="T1" fmla="*/ 0 h 21600"/>
                <a:gd name="T2" fmla="*/ 8695228 w 21600"/>
                <a:gd name="T3" fmla="*/ 2151497 h 21600"/>
                <a:gd name="T4" fmla="*/ 1439596 w 21600"/>
                <a:gd name="T5" fmla="*/ 3822367 h 21600"/>
                <a:gd name="T6" fmla="*/ 11872875 w 21600"/>
                <a:gd name="T7" fmla="*/ 107574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3517 h 21600"/>
                <a:gd name="T14" fmla="*/ 19164 w 21600"/>
                <a:gd name="T15" fmla="*/ 86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819" y="0"/>
                  </a:lnTo>
                  <a:lnTo>
                    <a:pt x="15819" y="3517"/>
                  </a:lnTo>
                  <a:lnTo>
                    <a:pt x="12427" y="3517"/>
                  </a:lnTo>
                  <a:cubicBezTo>
                    <a:pt x="5564" y="3517"/>
                    <a:pt x="0" y="7386"/>
                    <a:pt x="0" y="12158"/>
                  </a:cubicBezTo>
                  <a:lnTo>
                    <a:pt x="0" y="21600"/>
                  </a:lnTo>
                  <a:lnTo>
                    <a:pt x="5237" y="21600"/>
                  </a:lnTo>
                  <a:lnTo>
                    <a:pt x="5237" y="12158"/>
                  </a:lnTo>
                  <a:cubicBezTo>
                    <a:pt x="5237" y="10216"/>
                    <a:pt x="8456" y="8641"/>
                    <a:pt x="12427" y="8641"/>
                  </a:cubicBezTo>
                  <a:lnTo>
                    <a:pt x="15819" y="8641"/>
                  </a:lnTo>
                  <a:lnTo>
                    <a:pt x="15819" y="1215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3" name="Group 4"/>
            <p:cNvGrpSpPr>
              <a:grpSpLocks/>
            </p:cNvGrpSpPr>
            <p:nvPr/>
          </p:nvGrpSpPr>
          <p:grpSpPr bwMode="auto">
            <a:xfrm>
              <a:off x="1493838" y="3906838"/>
              <a:ext cx="1138237" cy="592137"/>
              <a:chOff x="4071" y="771"/>
              <a:chExt cx="717" cy="373"/>
            </a:xfrm>
          </p:grpSpPr>
          <p:pic>
            <p:nvPicPr>
              <p:cNvPr id="75" name="Picture 5" descr="wifi_ap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71" y="771"/>
                <a:ext cx="717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6" name="Group 6"/>
              <p:cNvGrpSpPr>
                <a:grpSpLocks/>
              </p:cNvGrpSpPr>
              <p:nvPr/>
            </p:nvGrpSpPr>
            <p:grpSpPr bwMode="auto">
              <a:xfrm rot="5400000">
                <a:off x="4420" y="807"/>
                <a:ext cx="109" cy="492"/>
                <a:chOff x="1611" y="1407"/>
                <a:chExt cx="109" cy="492"/>
              </a:xfrm>
            </p:grpSpPr>
            <p:grpSp>
              <p:nvGrpSpPr>
                <p:cNvPr id="77" name="Group 7"/>
                <p:cNvGrpSpPr>
                  <a:grpSpLocks/>
                </p:cNvGrpSpPr>
                <p:nvPr/>
              </p:nvGrpSpPr>
              <p:grpSpPr bwMode="auto">
                <a:xfrm>
                  <a:off x="1612" y="1786"/>
                  <a:ext cx="108" cy="113"/>
                  <a:chOff x="802" y="1456"/>
                  <a:chExt cx="108" cy="113"/>
                </a:xfrm>
              </p:grpSpPr>
              <p:sp>
                <p:nvSpPr>
                  <p:cNvPr id="11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798" y="1456"/>
                    <a:ext cx="108" cy="113"/>
                  </a:xfrm>
                  <a:prstGeom prst="rect">
                    <a:avLst/>
                  </a:prstGeom>
                  <a:solidFill>
                    <a:srgbClr val="777777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473"/>
                    <a:ext cx="71" cy="74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11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873" y="1494"/>
                    <a:ext cx="18" cy="38"/>
                    <a:chOff x="1968" y="1920"/>
                    <a:chExt cx="48" cy="336"/>
                  </a:xfrm>
                </p:grpSpPr>
                <p:sp>
                  <p:nvSpPr>
                    <p:cNvPr id="117" name="Line 1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107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8" name="Line 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174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9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231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0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984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1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003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2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060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3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889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4" name="Line 1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927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78" name="Group 19"/>
                <p:cNvGrpSpPr>
                  <a:grpSpLocks/>
                </p:cNvGrpSpPr>
                <p:nvPr/>
              </p:nvGrpSpPr>
              <p:grpSpPr bwMode="auto">
                <a:xfrm>
                  <a:off x="1611" y="1659"/>
                  <a:ext cx="108" cy="113"/>
                  <a:chOff x="802" y="1456"/>
                  <a:chExt cx="108" cy="113"/>
                </a:xfrm>
              </p:grpSpPr>
              <p:sp>
                <p:nvSpPr>
                  <p:cNvPr id="10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98" y="1451"/>
                    <a:ext cx="108" cy="116"/>
                  </a:xfrm>
                  <a:prstGeom prst="rect">
                    <a:avLst/>
                  </a:prstGeom>
                  <a:solidFill>
                    <a:srgbClr val="777777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472"/>
                    <a:ext cx="71" cy="77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105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73" y="1494"/>
                    <a:ext cx="18" cy="38"/>
                    <a:chOff x="1968" y="1920"/>
                    <a:chExt cx="48" cy="336"/>
                  </a:xfrm>
                </p:grpSpPr>
                <p:sp>
                  <p:nvSpPr>
                    <p:cNvPr id="106" name="Line 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109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07" name="Line 2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166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08" name="Line 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223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09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986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0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005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1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052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2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891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3" name="Line 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929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79" name="Group 31"/>
                <p:cNvGrpSpPr>
                  <a:grpSpLocks/>
                </p:cNvGrpSpPr>
                <p:nvPr/>
              </p:nvGrpSpPr>
              <p:grpSpPr bwMode="auto">
                <a:xfrm>
                  <a:off x="1611" y="1533"/>
                  <a:ext cx="108" cy="113"/>
                  <a:chOff x="802" y="1456"/>
                  <a:chExt cx="108" cy="113"/>
                </a:xfrm>
              </p:grpSpPr>
              <p:sp>
                <p:nvSpPr>
                  <p:cNvPr id="9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98" y="1456"/>
                    <a:ext cx="108" cy="113"/>
                  </a:xfrm>
                  <a:prstGeom prst="rect">
                    <a:avLst/>
                  </a:prstGeom>
                  <a:solidFill>
                    <a:srgbClr val="777777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475"/>
                    <a:ext cx="71" cy="74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94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873" y="1494"/>
                    <a:ext cx="18" cy="38"/>
                    <a:chOff x="1968" y="1920"/>
                    <a:chExt cx="48" cy="336"/>
                  </a:xfrm>
                </p:grpSpPr>
                <p:sp>
                  <p:nvSpPr>
                    <p:cNvPr id="95" name="Line 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103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96" name="Line 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169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97" name="Line 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226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98" name="Line 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960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99" name="Line 3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979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00" name="Line 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055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01" name="Line 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865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02" name="Line 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903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80" name="Group 43"/>
                <p:cNvGrpSpPr>
                  <a:grpSpLocks/>
                </p:cNvGrpSpPr>
                <p:nvPr/>
              </p:nvGrpSpPr>
              <p:grpSpPr bwMode="auto">
                <a:xfrm>
                  <a:off x="1611" y="1407"/>
                  <a:ext cx="108" cy="113"/>
                  <a:chOff x="802" y="1456"/>
                  <a:chExt cx="108" cy="113"/>
                </a:xfrm>
              </p:grpSpPr>
              <p:sp>
                <p:nvSpPr>
                  <p:cNvPr id="81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98" y="1453"/>
                    <a:ext cx="108" cy="113"/>
                  </a:xfrm>
                  <a:prstGeom prst="rect">
                    <a:avLst/>
                  </a:prstGeom>
                  <a:solidFill>
                    <a:srgbClr val="777777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82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472"/>
                    <a:ext cx="71" cy="74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>
                      <a:solidFill>
                        <a:sysClr val="windowText" lastClr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83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873" y="1494"/>
                    <a:ext cx="18" cy="38"/>
                    <a:chOff x="1968" y="1920"/>
                    <a:chExt cx="48" cy="336"/>
                  </a:xfrm>
                </p:grpSpPr>
                <p:sp>
                  <p:nvSpPr>
                    <p:cNvPr id="84" name="Line 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077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85" name="Line 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144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86" name="Line 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201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87" name="Line 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954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88" name="Line 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973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89" name="Line 5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2030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90" name="Line 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849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91" name="Line 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897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e-DE" kern="0">
                        <a:solidFill>
                          <a:sysClr val="windowText" lastClr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64" name="Rectangle 151"/>
            <p:cNvSpPr>
              <a:spLocks noChangeArrowheads="1"/>
            </p:cNvSpPr>
            <p:nvPr/>
          </p:nvSpPr>
          <p:spPr bwMode="auto">
            <a:xfrm>
              <a:off x="2168652" y="2960973"/>
              <a:ext cx="90378" cy="9077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152"/>
            <p:cNvSpPr>
              <a:spLocks noChangeArrowheads="1"/>
            </p:cNvSpPr>
            <p:nvPr/>
          </p:nvSpPr>
          <p:spPr bwMode="auto">
            <a:xfrm>
              <a:off x="2168652" y="3466218"/>
              <a:ext cx="90378" cy="8906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153"/>
            <p:cNvSpPr>
              <a:spLocks noChangeArrowheads="1"/>
            </p:cNvSpPr>
            <p:nvPr/>
          </p:nvSpPr>
          <p:spPr bwMode="auto">
            <a:xfrm>
              <a:off x="5886046" y="2394070"/>
              <a:ext cx="90378" cy="9077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Line 58"/>
            <p:cNvSpPr>
              <a:spLocks noChangeShapeType="1"/>
            </p:cNvSpPr>
            <p:nvPr/>
          </p:nvSpPr>
          <p:spPr bwMode="auto">
            <a:xfrm>
              <a:off x="1534307" y="2474567"/>
              <a:ext cx="717901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Oval 154"/>
            <p:cNvSpPr>
              <a:spLocks noChangeArrowheads="1"/>
            </p:cNvSpPr>
            <p:nvPr/>
          </p:nvSpPr>
          <p:spPr bwMode="auto">
            <a:xfrm>
              <a:off x="3338437" y="2609869"/>
              <a:ext cx="216564" cy="215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6B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155"/>
            <p:cNvSpPr>
              <a:spLocks noChangeArrowheads="1"/>
            </p:cNvSpPr>
            <p:nvPr/>
          </p:nvSpPr>
          <p:spPr bwMode="auto">
            <a:xfrm>
              <a:off x="3294102" y="2537936"/>
              <a:ext cx="288184" cy="3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>
                  <a:solidFill>
                    <a:srgbClr val="0000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70" name="Oval 158"/>
            <p:cNvSpPr>
              <a:spLocks noChangeArrowheads="1"/>
            </p:cNvSpPr>
            <p:nvPr/>
          </p:nvSpPr>
          <p:spPr bwMode="auto">
            <a:xfrm>
              <a:off x="4059749" y="3041469"/>
              <a:ext cx="214859" cy="215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6B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159"/>
            <p:cNvSpPr>
              <a:spLocks noChangeArrowheads="1"/>
            </p:cNvSpPr>
            <p:nvPr/>
          </p:nvSpPr>
          <p:spPr bwMode="auto">
            <a:xfrm>
              <a:off x="4015413" y="2969536"/>
              <a:ext cx="288183" cy="3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>
                  <a:solidFill>
                    <a:srgbClr val="0000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72" name="Oval 161"/>
            <p:cNvSpPr>
              <a:spLocks noChangeArrowheads="1"/>
            </p:cNvSpPr>
            <p:nvPr/>
          </p:nvSpPr>
          <p:spPr bwMode="auto">
            <a:xfrm>
              <a:off x="4274608" y="2537936"/>
              <a:ext cx="216563" cy="215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6B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4228566" y="2466003"/>
              <a:ext cx="289889" cy="33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2862" rIns="84138" bIns="42862">
              <a:spAutoFit/>
            </a:bodyPr>
            <a:lstStyle/>
            <a:p>
              <a:pPr defTabSz="84137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>
                  <a:solidFill>
                    <a:srgbClr val="0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74" name="Rectangle 163"/>
            <p:cNvSpPr>
              <a:spLocks noChangeArrowheads="1"/>
            </p:cNvSpPr>
            <p:nvPr/>
          </p:nvSpPr>
          <p:spPr bwMode="auto">
            <a:xfrm>
              <a:off x="557213" y="3402013"/>
              <a:ext cx="1241425" cy="455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4138" tIns="42862" rIns="84138" bIns="42862">
              <a:spAutoFit/>
            </a:bodyPr>
            <a:lstStyle/>
            <a:p>
              <a:pPr algn="r" defTabSz="841375" eaLnBrk="0" hangingPunct="0"/>
              <a:r>
                <a:rPr lang="de-DE" sz="2400" b="1" i="1">
                  <a:solidFill>
                    <a:srgbClr val="006BB2"/>
                  </a:solidFill>
                </a:rPr>
                <a:t>Switch</a:t>
              </a:r>
            </a:p>
          </p:txBody>
        </p:sp>
      </p:grpSp>
      <p:grpSp>
        <p:nvGrpSpPr>
          <p:cNvPr id="165" name="Gruppieren 164"/>
          <p:cNvGrpSpPr>
            <a:grpSpLocks/>
          </p:cNvGrpSpPr>
          <p:nvPr/>
        </p:nvGrpSpPr>
        <p:grpSpPr bwMode="auto">
          <a:xfrm>
            <a:off x="938950" y="4333112"/>
            <a:ext cx="8064500" cy="1416050"/>
            <a:chOff x="639763" y="4749800"/>
            <a:chExt cx="8064500" cy="1512888"/>
          </a:xfrm>
        </p:grpSpPr>
        <p:sp>
          <p:nvSpPr>
            <p:cNvPr id="166" name="AutoShape 171"/>
            <p:cNvSpPr>
              <a:spLocks noChangeArrowheads="1"/>
            </p:cNvSpPr>
            <p:nvPr/>
          </p:nvSpPr>
          <p:spPr bwMode="auto">
            <a:xfrm>
              <a:off x="639763" y="4821035"/>
              <a:ext cx="8064500" cy="1439958"/>
            </a:xfrm>
            <a:prstGeom prst="roundRect">
              <a:avLst>
                <a:gd name="adj" fmla="val 6787"/>
              </a:avLst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9999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7" name="Group 170"/>
            <p:cNvGrpSpPr>
              <a:grpSpLocks/>
            </p:cNvGrpSpPr>
            <p:nvPr/>
          </p:nvGrpSpPr>
          <p:grpSpPr bwMode="auto">
            <a:xfrm>
              <a:off x="712788" y="4749800"/>
              <a:ext cx="7848600" cy="1512888"/>
              <a:chOff x="340" y="3022"/>
              <a:chExt cx="4944" cy="953"/>
            </a:xfrm>
          </p:grpSpPr>
          <p:sp>
            <p:nvSpPr>
              <p:cNvPr id="168" name="Rectangle 3"/>
              <p:cNvSpPr>
                <a:spLocks noChangeArrowheads="1"/>
              </p:cNvSpPr>
              <p:nvPr/>
            </p:nvSpPr>
            <p:spPr bwMode="auto">
              <a:xfrm>
                <a:off x="340" y="3022"/>
                <a:ext cx="3538" cy="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85763" indent="-385763" eaLnBrk="0" fontAlgn="auto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0C6"/>
                  </a:buClr>
                  <a:buSzPct val="75000"/>
                  <a:buFont typeface="Wingdings 3" pitchFamily="18" charset="2"/>
                  <a:buNone/>
                  <a:defRPr/>
                </a:pPr>
                <a:r>
                  <a:rPr lang="en-US" kern="0" dirty="0" err="1">
                    <a:solidFill>
                      <a:srgbClr val="000000"/>
                    </a:solidFill>
                    <a:cs typeface="Arial" charset="0"/>
                  </a:rPr>
                  <a:t>Nachricht</a:t>
                </a:r>
                <a:r>
                  <a:rPr lang="en-US" kern="0" dirty="0">
                    <a:solidFill>
                      <a:srgbClr val="000000"/>
                    </a:solidFill>
                    <a:cs typeface="Arial" charset="0"/>
                  </a:rPr>
                  <a:t>:</a:t>
                </a:r>
              </a:p>
              <a:p>
                <a:pPr marL="385763" indent="-385763" eaLnBrk="0" fontAlgn="auto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0C6"/>
                  </a:buClr>
                  <a:buSzPct val="75000"/>
                  <a:buFont typeface="Wingdings 3" pitchFamily="18" charset="2"/>
                  <a:buChar char=""/>
                  <a:defRPr/>
                </a:pPr>
                <a:r>
                  <a:rPr lang="en-US" kern="0" dirty="0">
                    <a:solidFill>
                      <a:srgbClr val="000000"/>
                    </a:solidFill>
                    <a:cs typeface="Arial" charset="0"/>
                  </a:rPr>
                  <a:t>Ethernet </a:t>
                </a:r>
                <a:r>
                  <a:rPr lang="en-US" kern="0" dirty="0" err="1">
                    <a:solidFill>
                      <a:srgbClr val="000000"/>
                    </a:solidFill>
                    <a:cs typeface="Arial" charset="0"/>
                  </a:rPr>
                  <a:t>Rahmen</a:t>
                </a:r>
                <a:r>
                  <a:rPr lang="en-US" kern="0" dirty="0">
                    <a:solidFill>
                      <a:srgbClr val="000000"/>
                    </a:solidFill>
                    <a:cs typeface="Arial" charset="0"/>
                  </a:rPr>
                  <a:t> (Frame)</a:t>
                </a:r>
              </a:p>
              <a:p>
                <a:pPr marL="385763" indent="-385763" eaLnBrk="0" fontAlgn="auto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0C6"/>
                  </a:buClr>
                  <a:buSzPct val="75000"/>
                  <a:buFont typeface="Wingdings 3" pitchFamily="18" charset="2"/>
                  <a:buChar char=""/>
                  <a:defRPr/>
                </a:pPr>
                <a:r>
                  <a:rPr lang="en-US" kern="0" dirty="0">
                    <a:solidFill>
                      <a:srgbClr val="000000"/>
                    </a:solidFill>
                    <a:cs typeface="Arial" charset="0"/>
                  </a:rPr>
                  <a:t>IP Packet (</a:t>
                </a:r>
                <a:r>
                  <a:rPr lang="en-US" kern="0" dirty="0" err="1">
                    <a:solidFill>
                      <a:srgbClr val="000000"/>
                    </a:solidFill>
                    <a:cs typeface="Arial" charset="0"/>
                  </a:rPr>
                  <a:t>im</a:t>
                </a:r>
                <a:r>
                  <a:rPr lang="en-US" kern="0" dirty="0">
                    <a:solidFill>
                      <a:srgbClr val="000000"/>
                    </a:solidFill>
                    <a:cs typeface="Arial" charset="0"/>
                  </a:rPr>
                  <a:t> Ethernet </a:t>
                </a:r>
                <a:r>
                  <a:rPr lang="en-US" kern="0" dirty="0" err="1">
                    <a:solidFill>
                      <a:srgbClr val="000000"/>
                    </a:solidFill>
                    <a:cs typeface="Arial" charset="0"/>
                  </a:rPr>
                  <a:t>Rahmen</a:t>
                </a:r>
                <a:r>
                  <a:rPr lang="en-US" kern="0" dirty="0">
                    <a:solidFill>
                      <a:srgbClr val="000000"/>
                    </a:solidFill>
                    <a:cs typeface="Arial" charset="0"/>
                  </a:rPr>
                  <a:t>)</a:t>
                </a:r>
              </a:p>
            </p:txBody>
          </p:sp>
          <p:pic>
            <p:nvPicPr>
              <p:cNvPr id="169" name="Picture 162" descr="messag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7" y="3110"/>
                <a:ext cx="363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" name="Rectangle 163"/>
              <p:cNvSpPr>
                <a:spLocks noChangeArrowheads="1"/>
              </p:cNvSpPr>
              <p:nvPr/>
            </p:nvSpPr>
            <p:spPr bwMode="auto">
              <a:xfrm>
                <a:off x="3651" y="3385"/>
                <a:ext cx="1633" cy="224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600" kern="0" dirty="0">
                    <a:solidFill>
                      <a:srgbClr val="FFFFFF"/>
                    </a:solidFill>
                  </a:rPr>
                  <a:t>Nutzdaten</a:t>
                </a:r>
                <a:endParaRPr lang="en-US" sz="1600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Rectangle 164"/>
              <p:cNvSpPr>
                <a:spLocks noChangeArrowheads="1"/>
              </p:cNvSpPr>
              <p:nvPr/>
            </p:nvSpPr>
            <p:spPr bwMode="auto">
              <a:xfrm>
                <a:off x="3107" y="3385"/>
                <a:ext cx="545" cy="224"/>
              </a:xfrm>
              <a:prstGeom prst="rect">
                <a:avLst/>
              </a:prstGeom>
              <a:solidFill>
                <a:srgbClr val="006B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>
                    <a:solidFill>
                      <a:srgbClr val="FFFFFF"/>
                    </a:solidFill>
                  </a:rPr>
                  <a:t>Header</a:t>
                </a:r>
              </a:p>
            </p:txBody>
          </p:sp>
          <p:sp>
            <p:nvSpPr>
              <p:cNvPr id="172" name="Rectangle 165"/>
              <p:cNvSpPr>
                <a:spLocks noChangeArrowheads="1"/>
              </p:cNvSpPr>
              <p:nvPr/>
            </p:nvSpPr>
            <p:spPr bwMode="auto">
              <a:xfrm>
                <a:off x="3651" y="3657"/>
                <a:ext cx="1633" cy="230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Rectangle 166"/>
              <p:cNvSpPr>
                <a:spLocks noChangeArrowheads="1"/>
              </p:cNvSpPr>
              <p:nvPr/>
            </p:nvSpPr>
            <p:spPr bwMode="auto">
              <a:xfrm>
                <a:off x="3107" y="3657"/>
                <a:ext cx="545" cy="230"/>
              </a:xfrm>
              <a:prstGeom prst="rect">
                <a:avLst/>
              </a:prstGeom>
              <a:solidFill>
                <a:srgbClr val="006B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>
                    <a:solidFill>
                      <a:srgbClr val="FFFFFF"/>
                    </a:solidFill>
                  </a:rPr>
                  <a:t>Header</a:t>
                </a:r>
              </a:p>
            </p:txBody>
          </p:sp>
          <p:grpSp>
            <p:nvGrpSpPr>
              <p:cNvPr id="174" name="Group 167"/>
              <p:cNvGrpSpPr>
                <a:grpSpLocks/>
              </p:cNvGrpSpPr>
              <p:nvPr/>
            </p:nvGrpSpPr>
            <p:grpSpPr bwMode="auto">
              <a:xfrm>
                <a:off x="3700" y="3681"/>
                <a:ext cx="1542" cy="182"/>
                <a:chOff x="3742" y="3612"/>
                <a:chExt cx="1542" cy="182"/>
              </a:xfrm>
            </p:grpSpPr>
            <p:sp>
              <p:nvSpPr>
                <p:cNvPr id="175" name="Rectangle 168"/>
                <p:cNvSpPr>
                  <a:spLocks noChangeArrowheads="1"/>
                </p:cNvSpPr>
                <p:nvPr/>
              </p:nvSpPr>
              <p:spPr bwMode="auto">
                <a:xfrm>
                  <a:off x="4286" y="3612"/>
                  <a:ext cx="998" cy="182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kern="0" dirty="0">
                      <a:solidFill>
                        <a:srgbClr val="000000"/>
                      </a:solidFill>
                    </a:rPr>
                    <a:t>Nutzdaten</a:t>
                  </a:r>
                  <a:endParaRPr lang="en-US" sz="16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6" name="Rectangle 169"/>
                <p:cNvSpPr>
                  <a:spLocks noChangeArrowheads="1"/>
                </p:cNvSpPr>
                <p:nvPr/>
              </p:nvSpPr>
              <p:spPr bwMode="auto">
                <a:xfrm>
                  <a:off x="3742" y="3612"/>
                  <a:ext cx="552" cy="182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kern="0">
                      <a:solidFill>
                        <a:srgbClr val="000000"/>
                      </a:solidFill>
                    </a:rPr>
                    <a:t>IP-Header</a:t>
                  </a:r>
                </a:p>
              </p:txBody>
            </p:sp>
          </p:grpSp>
        </p:grpSp>
      </p:grpSp>
      <p:sp>
        <p:nvSpPr>
          <p:cNvPr id="17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8887" y="6388100"/>
            <a:ext cx="37417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2174</Words>
  <Characters>0</Characters>
  <Application>Microsoft Macintosh PowerPoint</Application>
  <PresentationFormat>A4-Papier (210x297 mm)</PresentationFormat>
  <Lines>0</Lines>
  <Paragraphs>633</Paragraphs>
  <Slides>41</Slides>
  <Notes>33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3" baseType="lpstr">
      <vt:lpstr>Leere Präsentation</vt:lpstr>
      <vt:lpstr>Paket</vt:lpstr>
      <vt:lpstr>Rechnerkommunikation und Vernetzung  Teil 4 – Ethernet basierte Feldbusse  </vt:lpstr>
      <vt:lpstr>Inhalt</vt:lpstr>
      <vt:lpstr>Ethernet – Projekt 802 der IEEE</vt:lpstr>
      <vt:lpstr>Netzwerk mit MAC Adressen </vt:lpstr>
      <vt:lpstr>Verkehrsfluss in LAN-Segmenten </vt:lpstr>
      <vt:lpstr>Lernen von MAC-Adressen (1) </vt:lpstr>
      <vt:lpstr>Lernen von MAC-Adressen (2) </vt:lpstr>
      <vt:lpstr>Inhalt</vt:lpstr>
      <vt:lpstr>Nachrichten speichern und weiterleiten</vt:lpstr>
      <vt:lpstr>Switches für den industriellen Einsatz </vt:lpstr>
      <vt:lpstr>Inhalt</vt:lpstr>
      <vt:lpstr>Anforderungen im industriellen Einsatz </vt:lpstr>
      <vt:lpstr>Inhalt</vt:lpstr>
      <vt:lpstr>Vorfahrt für Prozessdaten </vt:lpstr>
      <vt:lpstr>Orchestrierung – deterministischer Bus </vt:lpstr>
      <vt:lpstr>Eingebetteter Kanal </vt:lpstr>
      <vt:lpstr>Ringredundanz</vt:lpstr>
      <vt:lpstr>Inhalt</vt:lpstr>
      <vt:lpstr>Profinet – Klassen und Zeitmultiplex </vt:lpstr>
      <vt:lpstr>Ethercat – Eingebetteter Kanal </vt:lpstr>
      <vt:lpstr>Ethernet POWERLINK </vt:lpstr>
      <vt:lpstr>AFDX</vt:lpstr>
      <vt:lpstr>Elektrische Schaltanlagen</vt:lpstr>
      <vt:lpstr>Netztopologien</vt:lpstr>
      <vt:lpstr>TCN – Train Communication Network </vt:lpstr>
      <vt:lpstr>Zusammenfassung</vt:lpstr>
      <vt:lpstr>Inhalt</vt:lpstr>
      <vt:lpstr>Beispiel: Treppenhausbeleuchtung</vt:lpstr>
      <vt:lpstr>Realisierung</vt:lpstr>
      <vt:lpstr>Wenn es etwas komplizierter wird</vt:lpstr>
      <vt:lpstr>Beispiel für eine SPS</vt:lpstr>
      <vt:lpstr>Verdrahtung</vt:lpstr>
      <vt:lpstr>Test</vt:lpstr>
      <vt:lpstr>Programmierung</vt:lpstr>
      <vt:lpstr>Erstellung des Schaltprogramms</vt:lpstr>
      <vt:lpstr>Test</vt:lpstr>
      <vt:lpstr>Wie programmieren?</vt:lpstr>
      <vt:lpstr>Normatives Umfeld</vt:lpstr>
      <vt:lpstr>Leistungsklassen</vt:lpstr>
      <vt:lpstr>Einsatzgebiete</vt:lpstr>
      <vt:lpstr>Rechnerkommunikation und Vernetzung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Stephan Rupp</dc:creator>
  <cp:keywords/>
  <dc:description/>
  <cp:lastModifiedBy>Stephan Rupp</cp:lastModifiedBy>
  <cp:revision>147</cp:revision>
  <dcterms:modified xsi:type="dcterms:W3CDTF">2013-07-30T20:26:12Z</dcterms:modified>
</cp:coreProperties>
</file>