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sldIdLst>
    <p:sldId id="256" r:id="rId2"/>
    <p:sldId id="471" r:id="rId3"/>
    <p:sldId id="472" r:id="rId4"/>
    <p:sldId id="519" r:id="rId5"/>
    <p:sldId id="473" r:id="rId6"/>
    <p:sldId id="492" r:id="rId7"/>
    <p:sldId id="477" r:id="rId8"/>
    <p:sldId id="493" r:id="rId9"/>
    <p:sldId id="516" r:id="rId10"/>
    <p:sldId id="474" r:id="rId11"/>
    <p:sldId id="476" r:id="rId12"/>
    <p:sldId id="520" r:id="rId13"/>
    <p:sldId id="490" r:id="rId14"/>
    <p:sldId id="521" r:id="rId15"/>
    <p:sldId id="494" r:id="rId16"/>
    <p:sldId id="483" r:id="rId17"/>
    <p:sldId id="479" r:id="rId18"/>
    <p:sldId id="478" r:id="rId19"/>
    <p:sldId id="523" r:id="rId20"/>
    <p:sldId id="524" r:id="rId21"/>
    <p:sldId id="517" r:id="rId22"/>
    <p:sldId id="475" r:id="rId23"/>
    <p:sldId id="480" r:id="rId24"/>
    <p:sldId id="481" r:id="rId25"/>
    <p:sldId id="482" r:id="rId26"/>
    <p:sldId id="489" r:id="rId27"/>
    <p:sldId id="484" r:id="rId28"/>
    <p:sldId id="452" r:id="rId29"/>
  </p:sldIdLst>
  <p:sldSz cx="9906000" cy="6858000" type="A4"/>
  <p:notesSz cx="6858000" cy="9144000"/>
  <p:defaultTextStyle>
    <a:defPPr>
      <a:defRPr lang="en-US"/>
    </a:defPPr>
    <a:lvl1pPr algn="l" rtl="0" fontAlgn="base">
      <a:spcBef>
        <a:spcPts val="413"/>
      </a:spcBef>
      <a:spcAft>
        <a:spcPct val="0"/>
      </a:spcAft>
      <a:defRPr kern="1200">
        <a:solidFill>
          <a:srgbClr val="000000"/>
        </a:solidFill>
        <a:latin typeface="Arial" charset="0"/>
        <a:ea typeface="ヒラギノ角ゴ ProN W3" charset="0"/>
        <a:cs typeface="ヒラギノ角ゴ ProN W3" charset="0"/>
        <a:sym typeface="Arial" charset="0"/>
      </a:defRPr>
    </a:lvl1pPr>
    <a:lvl2pPr marL="457200" algn="l" rtl="0" fontAlgn="base">
      <a:spcBef>
        <a:spcPts val="413"/>
      </a:spcBef>
      <a:spcAft>
        <a:spcPct val="0"/>
      </a:spcAft>
      <a:defRPr kern="1200">
        <a:solidFill>
          <a:srgbClr val="000000"/>
        </a:solidFill>
        <a:latin typeface="Arial" charset="0"/>
        <a:ea typeface="ヒラギノ角ゴ ProN W3" charset="0"/>
        <a:cs typeface="ヒラギノ角ゴ ProN W3" charset="0"/>
        <a:sym typeface="Arial" charset="0"/>
      </a:defRPr>
    </a:lvl2pPr>
    <a:lvl3pPr marL="914400" algn="l" rtl="0" fontAlgn="base">
      <a:spcBef>
        <a:spcPts val="413"/>
      </a:spcBef>
      <a:spcAft>
        <a:spcPct val="0"/>
      </a:spcAft>
      <a:defRPr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ts val="413"/>
      </a:spcBef>
      <a:spcAft>
        <a:spcPct val="0"/>
      </a:spcAft>
      <a:defRPr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ts val="413"/>
      </a:spcBef>
      <a:spcAft>
        <a:spcPct val="0"/>
      </a:spcAft>
      <a:defRPr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5C6971"/>
    <a:srgbClr val="E2001A"/>
    <a:srgbClr val="FFFFCC"/>
    <a:srgbClr val="99FF66"/>
    <a:srgbClr val="CCFF99"/>
    <a:srgbClr val="FFCCFF"/>
    <a:srgbClr val="FF66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75" autoAdjust="0"/>
  </p:normalViewPr>
  <p:slideViewPr>
    <p:cSldViewPr>
      <p:cViewPr varScale="1">
        <p:scale>
          <a:sx n="110" d="100"/>
          <a:sy n="110" d="100"/>
        </p:scale>
        <p:origin x="-280" y="-9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512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9543275"/>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A371995E-4ED6-43CD-B6A5-E34F11F9751A}" type="slidenum">
              <a:rPr lang="en-US"/>
              <a:pPr/>
              <a:t>‹Nr.›</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62000" y="330200"/>
            <a:ext cx="8534400" cy="469900"/>
          </a:xfrm>
          <a:prstGeom prst="rect">
            <a:avLst/>
          </a:prstGeom>
          <a:noFill/>
          <a:ln w="12700">
            <a:noFill/>
            <a:miter lim="800000"/>
            <a:headEnd/>
            <a:tailEnd/>
          </a:ln>
          <a:effectLst/>
        </p:spPr>
        <p:txBody>
          <a:bodyPr vert="horz" wrap="square" lIns="50800" tIns="50800" rIns="91413" bIns="50800" numCol="1" anchor="t" anchorCtr="0" compatLnSpc="1">
            <a:prstTxWarp prst="textNoShape">
              <a:avLst/>
            </a:prstTxWarp>
          </a:bodyPr>
          <a:lstStyle/>
          <a:p>
            <a:pPr lvl="0"/>
            <a:r>
              <a:rPr lang="en-US" smtClean="0">
                <a:sym typeface="Arial" charset="0"/>
              </a:rPr>
              <a:t>Click to edit Master title style</a:t>
            </a:r>
          </a:p>
        </p:txBody>
      </p:sp>
      <p:sp>
        <p:nvSpPr>
          <p:cNvPr id="2050" name="Rectangle 2"/>
          <p:cNvSpPr>
            <a:spLocks noGrp="1" noChangeArrowheads="1"/>
          </p:cNvSpPr>
          <p:nvPr>
            <p:ph type="body" idx="1"/>
          </p:nvPr>
        </p:nvSpPr>
        <p:spPr bwMode="auto">
          <a:xfrm>
            <a:off x="762000" y="977900"/>
            <a:ext cx="8534400" cy="54102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051" name="Text Box 3"/>
          <p:cNvSpPr txBox="1">
            <a:spLocks noGrp="1" noChangeArrowheads="1"/>
          </p:cNvSpPr>
          <p:nvPr>
            <p:ph type="sldNum" sz="quarter" idx="4"/>
          </p:nvPr>
        </p:nvSpPr>
        <p:spPr bwMode="auto">
          <a:xfrm>
            <a:off x="4810125" y="6388100"/>
            <a:ext cx="284163" cy="2794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spcBef>
                <a:spcPct val="0"/>
              </a:spcBef>
              <a:defRPr sz="1200">
                <a:solidFill>
                  <a:schemeClr val="tx1"/>
                </a:solidFill>
                <a:cs typeface="Arial" charset="0"/>
              </a:defRPr>
            </a:lvl1pPr>
          </a:lstStyle>
          <a:p>
            <a:fld id="{BA97FCF7-B80B-422F-BECD-C37B9F1AEEC4}" type="slidenum">
              <a:rPr lang="en-US"/>
              <a:pPr/>
              <a:t>‹Nr.›</a:t>
            </a:fld>
            <a:endParaRPr lang="en-US"/>
          </a:p>
        </p:txBody>
      </p:sp>
      <p:sp>
        <p:nvSpPr>
          <p:cNvPr id="5" name="Rectangle 2"/>
          <p:cNvSpPr>
            <a:spLocks/>
          </p:cNvSpPr>
          <p:nvPr userDrawn="1"/>
        </p:nvSpPr>
        <p:spPr bwMode="auto">
          <a:xfrm>
            <a:off x="6515100" y="6439689"/>
            <a:ext cx="2684263" cy="184666"/>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200" dirty="0">
                <a:solidFill>
                  <a:schemeClr val="tx1"/>
                </a:solidFill>
                <a:cs typeface="Arial" charset="0"/>
              </a:rPr>
              <a:t>6. Semester, Nachrichtentechnik, </a:t>
            </a:r>
            <a:r>
              <a:rPr lang="en-US" sz="1200" dirty="0" smtClean="0">
                <a:solidFill>
                  <a:schemeClr val="tx1"/>
                </a:solidFill>
                <a:cs typeface="Arial" charset="0"/>
              </a:rPr>
              <a:t>2014</a:t>
            </a:r>
            <a:endParaRPr lang="en-US" sz="1200" dirty="0">
              <a:solidFill>
                <a:schemeClr val="tx1"/>
              </a:solidFill>
              <a:cs typeface="Arial" charset="0"/>
            </a:endParaRPr>
          </a:p>
        </p:txBody>
      </p:sp>
      <p:sp>
        <p:nvSpPr>
          <p:cNvPr id="6" name="Rectangle 4"/>
          <p:cNvSpPr>
            <a:spLocks/>
          </p:cNvSpPr>
          <p:nvPr userDrawn="1"/>
        </p:nvSpPr>
        <p:spPr bwMode="auto">
          <a:xfrm>
            <a:off x="812540" y="6439689"/>
            <a:ext cx="2972277" cy="184666"/>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200" dirty="0" smtClean="0">
                <a:solidFill>
                  <a:schemeClr val="tx1"/>
                </a:solidFill>
                <a:cs typeface="Arial" charset="0"/>
              </a:rPr>
              <a:t>Technik der digitalen Netze, </a:t>
            </a:r>
            <a:r>
              <a:rPr lang="en-US" sz="1200" dirty="0" err="1" smtClean="0">
                <a:solidFill>
                  <a:schemeClr val="tx1"/>
                </a:solidFill>
                <a:cs typeface="Arial" charset="0"/>
              </a:rPr>
              <a:t>Teil</a:t>
            </a:r>
            <a:r>
              <a:rPr lang="en-US" sz="1200" dirty="0" smtClean="0">
                <a:solidFill>
                  <a:schemeClr val="tx1"/>
                </a:solidFill>
                <a:cs typeface="Arial" charset="0"/>
              </a:rPr>
              <a:t> </a:t>
            </a:r>
            <a:r>
              <a:rPr lang="en-US" sz="1200" dirty="0" smtClean="0">
                <a:solidFill>
                  <a:schemeClr val="tx1"/>
                </a:solidFill>
                <a:cs typeface="Arial" charset="0"/>
              </a:rPr>
              <a:t>5, </a:t>
            </a:r>
            <a:r>
              <a:rPr lang="en-US" sz="1200" dirty="0" smtClean="0">
                <a:solidFill>
                  <a:schemeClr val="tx1"/>
                </a:solidFill>
                <a:cs typeface="Arial" charset="0"/>
              </a:rPr>
              <a:t>S</a:t>
            </a:r>
            <a:r>
              <a:rPr lang="en-US" sz="1200" dirty="0">
                <a:solidFill>
                  <a:schemeClr val="tx1"/>
                </a:solidFill>
                <a:cs typeface="Arial" charset="0"/>
              </a:rPr>
              <a:t>. Rupp</a:t>
            </a:r>
          </a:p>
        </p:txBody>
      </p:sp>
    </p:spTree>
  </p:cSld>
  <p:clrMap bg1="lt1" tx1="dk1" bg2="lt2" tx2="dk2" accent1="accent1" accent2="accent2" accent3="accent3" accent4="accent4" accent5="accent5" accent6="accent6" hlink="hlink" folHlink="folHlink"/>
  <p:sldLayoutIdLst>
    <p:sldLayoutId id="2147483662" r:id="rId1"/>
  </p:sldLayoutIdLst>
  <p:transition xmlns:p14="http://schemas.microsoft.com/office/powerpoint/2010/main"/>
  <p:hf hdr="0" ftr="0" dt="0"/>
  <p:txStyles>
    <p:titleStyle>
      <a:lvl1pPr marL="39688" algn="l" rtl="0" fontAlgn="base">
        <a:spcBef>
          <a:spcPct val="0"/>
        </a:spcBef>
        <a:spcAft>
          <a:spcPct val="0"/>
        </a:spcAft>
        <a:defRPr sz="2400">
          <a:solidFill>
            <a:srgbClr val="E2001A"/>
          </a:solidFill>
          <a:latin typeface="+mj-lt"/>
          <a:ea typeface="+mj-ea"/>
          <a:cs typeface="+mj-cs"/>
          <a:sym typeface="Arial" charset="0"/>
        </a:defRPr>
      </a:lvl1pPr>
      <a:lvl2pPr marL="396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2pPr>
      <a:lvl3pPr marL="396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3pPr>
      <a:lvl4pPr marL="396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4pPr>
      <a:lvl5pPr marL="396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5pPr>
      <a:lvl6pPr marL="4968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6pPr>
      <a:lvl7pPr marL="9540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7pPr>
      <a:lvl8pPr marL="14112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8pPr>
      <a:lvl9pPr marL="1868488" algn="l" rtl="0" fontAlgn="base">
        <a:spcBef>
          <a:spcPct val="0"/>
        </a:spcBef>
        <a:spcAft>
          <a:spcPct val="0"/>
        </a:spcAft>
        <a:defRPr sz="2400">
          <a:solidFill>
            <a:srgbClr val="E2001A"/>
          </a:solidFill>
          <a:latin typeface="Arial" charset="0"/>
          <a:ea typeface="ヒラギノ角ゴ ProN W3" charset="0"/>
          <a:cs typeface="ヒラギノ角ゴ ProN W3" charset="0"/>
          <a:sym typeface="Arial" charset="0"/>
        </a:defRPr>
      </a:lvl9pPr>
    </p:titleStyle>
    <p:bodyStyle>
      <a:lvl1pPr marL="306388" indent="-304800" algn="l" rtl="0" fontAlgn="base">
        <a:spcBef>
          <a:spcPts val="700"/>
        </a:spcBef>
        <a:spcAft>
          <a:spcPct val="0"/>
        </a:spcAft>
        <a:buClr>
          <a:srgbClr val="5C6971"/>
        </a:buClr>
        <a:buSzPct val="100000"/>
        <a:buFont typeface="Arial" charset="0"/>
        <a:buChar char="•"/>
        <a:defRPr sz="2400">
          <a:solidFill>
            <a:srgbClr val="5C6971"/>
          </a:solidFill>
          <a:latin typeface="+mn-lt"/>
          <a:ea typeface="+mn-ea"/>
          <a:cs typeface="+mn-cs"/>
          <a:sym typeface="Arial" charset="0"/>
        </a:defRPr>
      </a:lvl1pPr>
      <a:lvl2pPr marL="730250" indent="-284163"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2pPr>
      <a:lvl3pPr marL="1131888" indent="-230188" algn="l" rtl="0" fontAlgn="base">
        <a:spcBef>
          <a:spcPts val="600"/>
        </a:spcBef>
        <a:spcAft>
          <a:spcPct val="0"/>
        </a:spcAft>
        <a:buClr>
          <a:srgbClr val="000000"/>
        </a:buClr>
        <a:buSzPct val="100000"/>
        <a:buFont typeface="Arial" charset="0"/>
        <a:buChar char="•"/>
        <a:defRPr>
          <a:solidFill>
            <a:schemeClr val="tx1"/>
          </a:solidFill>
          <a:latin typeface="+mn-lt"/>
          <a:ea typeface="+mn-ea"/>
          <a:cs typeface="+mn-cs"/>
          <a:sym typeface="Arial" charset="0"/>
        </a:defRPr>
      </a:lvl3pPr>
      <a:lvl4pPr marL="1550988" indent="-228600" algn="l" rtl="0" fontAlgn="base">
        <a:spcBef>
          <a:spcPts val="500"/>
        </a:spcBef>
        <a:spcAft>
          <a:spcPct val="0"/>
        </a:spcAft>
        <a:buClr>
          <a:srgbClr val="000000"/>
        </a:buClr>
        <a:buSzPct val="100000"/>
        <a:buFont typeface="Arial" charset="0"/>
        <a:buChar char="–"/>
        <a:defRPr>
          <a:solidFill>
            <a:schemeClr val="tx1"/>
          </a:solidFill>
          <a:latin typeface="+mn-lt"/>
          <a:ea typeface="+mn-ea"/>
          <a:cs typeface="+mn-cs"/>
          <a:sym typeface="Arial" charset="0"/>
        </a:defRPr>
      </a:lvl4pPr>
      <a:lvl5pPr marL="1970088" indent="-228600" algn="l" rtl="0" fontAlgn="base">
        <a:spcBef>
          <a:spcPts val="500"/>
        </a:spcBef>
        <a:spcAft>
          <a:spcPct val="0"/>
        </a:spcAft>
        <a:buClr>
          <a:srgbClr val="000000"/>
        </a:buClr>
        <a:buSzPct val="100000"/>
        <a:buFont typeface="Arial" charset="0"/>
        <a:buChar char="»"/>
        <a:defRPr sz="1400">
          <a:solidFill>
            <a:schemeClr val="tx1"/>
          </a:solidFill>
          <a:latin typeface="+mn-lt"/>
          <a:ea typeface="+mn-ea"/>
          <a:cs typeface="+mn-cs"/>
          <a:sym typeface="Arial" charset="0"/>
        </a:defRPr>
      </a:lvl5pPr>
      <a:lvl6pPr marL="2427288" indent="-228600" algn="l" rtl="0" fontAlgn="base">
        <a:spcBef>
          <a:spcPts val="500"/>
        </a:spcBef>
        <a:spcAft>
          <a:spcPct val="0"/>
        </a:spcAft>
        <a:buClr>
          <a:srgbClr val="000000"/>
        </a:buClr>
        <a:buSzPct val="100000"/>
        <a:buFont typeface="Arial" charset="0"/>
        <a:buChar char="»"/>
        <a:defRPr sz="1400">
          <a:solidFill>
            <a:schemeClr val="tx1"/>
          </a:solidFill>
          <a:latin typeface="+mn-lt"/>
          <a:ea typeface="+mn-ea"/>
          <a:cs typeface="+mn-cs"/>
          <a:sym typeface="Arial" charset="0"/>
        </a:defRPr>
      </a:lvl6pPr>
      <a:lvl7pPr marL="2884488" indent="-228600" algn="l" rtl="0" fontAlgn="base">
        <a:spcBef>
          <a:spcPts val="500"/>
        </a:spcBef>
        <a:spcAft>
          <a:spcPct val="0"/>
        </a:spcAft>
        <a:buClr>
          <a:srgbClr val="000000"/>
        </a:buClr>
        <a:buSzPct val="100000"/>
        <a:buFont typeface="Arial" charset="0"/>
        <a:buChar char="»"/>
        <a:defRPr sz="1400">
          <a:solidFill>
            <a:schemeClr val="tx1"/>
          </a:solidFill>
          <a:latin typeface="+mn-lt"/>
          <a:ea typeface="+mn-ea"/>
          <a:cs typeface="+mn-cs"/>
          <a:sym typeface="Arial" charset="0"/>
        </a:defRPr>
      </a:lvl7pPr>
      <a:lvl8pPr marL="3341688" indent="-228600" algn="l" rtl="0" fontAlgn="base">
        <a:spcBef>
          <a:spcPts val="500"/>
        </a:spcBef>
        <a:spcAft>
          <a:spcPct val="0"/>
        </a:spcAft>
        <a:buClr>
          <a:srgbClr val="000000"/>
        </a:buClr>
        <a:buSzPct val="100000"/>
        <a:buFont typeface="Arial" charset="0"/>
        <a:buChar char="»"/>
        <a:defRPr sz="1400">
          <a:solidFill>
            <a:schemeClr val="tx1"/>
          </a:solidFill>
          <a:latin typeface="+mn-lt"/>
          <a:ea typeface="+mn-ea"/>
          <a:cs typeface="+mn-cs"/>
          <a:sym typeface="Arial" charset="0"/>
        </a:defRPr>
      </a:lvl8pPr>
      <a:lvl9pPr marL="3798888" indent="-228600" algn="l" rtl="0" fontAlgn="base">
        <a:spcBef>
          <a:spcPts val="500"/>
        </a:spcBef>
        <a:spcAft>
          <a:spcPct val="0"/>
        </a:spcAft>
        <a:buClr>
          <a:srgbClr val="000000"/>
        </a:buClr>
        <a:buSzPct val="100000"/>
        <a:buFont typeface="Arial" charset="0"/>
        <a:buChar char="»"/>
        <a:defRPr sz="1400">
          <a:solidFill>
            <a:schemeClr val="tx1"/>
          </a:solidFill>
          <a:latin typeface="+mn-lt"/>
          <a:ea typeface="+mn-ea"/>
          <a:cs typeface="+mn-cs"/>
          <a:sym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1" Type="http://schemas.openxmlformats.org/officeDocument/2006/relationships/image" Target="../media/image39.emf"/><Relationship Id="rId12" Type="http://schemas.openxmlformats.org/officeDocument/2006/relationships/hyperlink" Target="http://upload.wikimedia.org/wikipedia/sr/thumb/1/18/RouterSymbol-Blue-3d.svg/800px-RouterSymbol-Blue-3d.svg.png" TargetMode="External"/><Relationship Id="rId13" Type="http://schemas.openxmlformats.org/officeDocument/2006/relationships/image" Target="../media/image41.jpe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40.png"/><Relationship Id="rId9" Type="http://schemas.openxmlformats.org/officeDocument/2006/relationships/oleObject" Target="../embeddings/oleObject1.bin"/><Relationship Id="rId10" Type="http://schemas.openxmlformats.org/officeDocument/2006/relationships/oleObject" Target="../embeddings/Microsoft_Excel_97_-_2004-Arbeitsblatt1.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0.png"/><Relationship Id="rId15" Type="http://schemas.openxmlformats.org/officeDocument/2006/relationships/hyperlink" Target="http://upload.wikimedia.org/wikipedia/sr/thumb/1/18/RouterSymbol-Blue-3d.svg/800px-RouterSymbol-Blue-3d.svg.png" TargetMode="External"/><Relationship Id="rId16" Type="http://schemas.openxmlformats.org/officeDocument/2006/relationships/image" Target="../media/image41.jpeg"/><Relationship Id="rId17" Type="http://schemas.openxmlformats.org/officeDocument/2006/relationships/image" Target="../media/image24.png"/><Relationship Id="rId18"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2.png"/><Relationship Id="rId4" Type="http://schemas.openxmlformats.org/officeDocument/2006/relationships/image" Target="../media/image6.png"/><Relationship Id="rId5" Type="http://schemas.openxmlformats.org/officeDocument/2006/relationships/image" Target="../media/image43.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6.png"/><Relationship Id="rId9" Type="http://schemas.openxmlformats.org/officeDocument/2006/relationships/image" Target="../media/image15.png"/><Relationship Id="rId10" Type="http://schemas.openxmlformats.org/officeDocument/2006/relationships/image" Target="../media/image16.png"/></Relationships>
</file>

<file path=ppt/slides/_rels/slide7.xml.rels><?xml version="1.0" encoding="UTF-8" standalone="yes"?>
<Relationships xmlns="http://schemas.openxmlformats.org/package/2006/relationships"><Relationship Id="rId9" Type="http://schemas.openxmlformats.org/officeDocument/2006/relationships/image" Target="../media/image24.png"/><Relationship Id="rId20" Type="http://schemas.openxmlformats.org/officeDocument/2006/relationships/image" Target="../media/image33.png"/><Relationship Id="rId21" Type="http://schemas.openxmlformats.org/officeDocument/2006/relationships/image" Target="../media/image34.png"/><Relationship Id="rId10" Type="http://schemas.openxmlformats.org/officeDocument/2006/relationships/image" Target="../media/image25.png"/><Relationship Id="rId11" Type="http://schemas.openxmlformats.org/officeDocument/2006/relationships/image" Target="../media/image8.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14.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31.png"/><Relationship Id="rId19"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a:xfrm>
            <a:off x="812540" y="1808820"/>
            <a:ext cx="8534400" cy="533515"/>
          </a:xfrm>
          <a:ln/>
        </p:spPr>
        <p:txBody>
          <a:bodyPr rIns="132026"/>
          <a:lstStyle/>
          <a:p>
            <a:r>
              <a:rPr lang="en-US" sz="3200" dirty="0" smtClean="0"/>
              <a:t>Technik der digitalen Netze</a:t>
            </a:r>
            <a:br>
              <a:rPr lang="en-US" sz="3200" dirty="0" smtClean="0"/>
            </a:br>
            <a:r>
              <a:rPr lang="en-US" sz="3200" dirty="0" err="1" smtClean="0"/>
              <a:t>Teil</a:t>
            </a:r>
            <a:r>
              <a:rPr lang="en-US" sz="3200" dirty="0" smtClean="0"/>
              <a:t> </a:t>
            </a:r>
            <a:r>
              <a:rPr lang="en-US" sz="3200" dirty="0" smtClean="0"/>
              <a:t>5 </a:t>
            </a:r>
            <a:r>
              <a:rPr lang="en-US" sz="3200" dirty="0" smtClean="0"/>
              <a:t>– Carrier Ethernet</a:t>
            </a:r>
            <a:r>
              <a:rPr lang="en-US" sz="3200" dirty="0"/>
              <a:t/>
            </a:r>
            <a:br>
              <a:rPr lang="en-US" sz="3200" dirty="0"/>
            </a:br>
            <a:r>
              <a:rPr lang="en-US" sz="3200" dirty="0"/>
              <a:t/>
            </a:r>
            <a:br>
              <a:rPr lang="en-US" sz="3200" dirty="0"/>
            </a:br>
            <a:endParaRPr lang="en-US" sz="3200" dirty="0"/>
          </a:p>
        </p:txBody>
      </p:sp>
      <p:sp>
        <p:nvSpPr>
          <p:cNvPr id="3079" name="Rectangle 7"/>
          <p:cNvSpPr>
            <a:spLocks noGrp="1" noChangeArrowheads="1"/>
          </p:cNvSpPr>
          <p:nvPr>
            <p:ph idx="1"/>
          </p:nvPr>
        </p:nvSpPr>
        <p:spPr>
          <a:xfrm>
            <a:off x="902550" y="3023955"/>
            <a:ext cx="8393850" cy="1125125"/>
          </a:xfrm>
          <a:ln/>
        </p:spPr>
        <p:txBody>
          <a:bodyPr rIns="132080"/>
          <a:lstStyle/>
          <a:p>
            <a:pPr marL="0" indent="0">
              <a:buNone/>
            </a:pPr>
            <a:r>
              <a:rPr lang="en-US" dirty="0"/>
              <a:t>Stephan Rupp</a:t>
            </a:r>
          </a:p>
          <a:p>
            <a:pPr marL="0" indent="0">
              <a:buNone/>
            </a:pPr>
            <a:r>
              <a:rPr lang="en-US" dirty="0"/>
              <a:t>Nachrichtentechnik</a:t>
            </a:r>
          </a:p>
        </p:txBody>
      </p:sp>
      <p:pic>
        <p:nvPicPr>
          <p:cNvPr id="3073" name="Picture 1"/>
          <p:cNvPicPr>
            <a:picLocks noChangeArrowheads="1"/>
          </p:cNvPicPr>
          <p:nvPr/>
        </p:nvPicPr>
        <p:blipFill>
          <a:blip r:embed="rId2" cstate="print"/>
          <a:srcRect/>
          <a:stretch>
            <a:fillRect/>
          </a:stretch>
        </p:blipFill>
        <p:spPr bwMode="auto">
          <a:xfrm>
            <a:off x="0" y="4800600"/>
            <a:ext cx="9906000" cy="1654175"/>
          </a:xfrm>
          <a:prstGeom prst="rect">
            <a:avLst/>
          </a:prstGeom>
          <a:noFill/>
          <a:ln w="9525" cap="flat">
            <a:noFill/>
            <a:miter lim="800000"/>
            <a:headEnd/>
            <a:tailEnd/>
          </a:ln>
        </p:spPr>
      </p:pic>
      <p:sp>
        <p:nvSpPr>
          <p:cNvPr id="3074" name="Rectangle 2"/>
          <p:cNvSpPr>
            <a:spLocks/>
          </p:cNvSpPr>
          <p:nvPr/>
        </p:nvSpPr>
        <p:spPr bwMode="auto">
          <a:xfrm>
            <a:off x="0" y="5434013"/>
            <a:ext cx="9918700" cy="355600"/>
          </a:xfrm>
          <a:prstGeom prst="rect">
            <a:avLst/>
          </a:prstGeom>
          <a:noFill/>
          <a:ln w="12700" cap="flat">
            <a:noFill/>
            <a:miter lim="800000"/>
            <a:headEnd type="none" w="med" len="med"/>
            <a:tailEnd type="none" w="med" len="med"/>
          </a:ln>
        </p:spPr>
        <p:txBody>
          <a:bodyPr lIns="38100" tIns="38100" rIns="67367" bIns="38100"/>
          <a:lstStyle/>
          <a:p>
            <a:pPr algn="ctr">
              <a:spcBef>
                <a:spcPct val="0"/>
              </a:spcBef>
            </a:pPr>
            <a:r>
              <a:rPr lang="en-US" sz="2000">
                <a:solidFill>
                  <a:srgbClr val="FFFFFF"/>
                </a:solidFill>
                <a:latin typeface="Arial Bold" charset="0"/>
                <a:ea typeface="Arial Bold" charset="0"/>
                <a:cs typeface="Arial Bold" charset="0"/>
                <a:sym typeface="Arial Bold" charset="0"/>
              </a:rPr>
              <a:t>www.dhbw-stuttgart.de </a:t>
            </a:r>
          </a:p>
        </p:txBody>
      </p:sp>
      <p:pic>
        <p:nvPicPr>
          <p:cNvPr id="3075" name="Picture 3"/>
          <p:cNvPicPr>
            <a:picLocks noChangeArrowheads="1"/>
          </p:cNvPicPr>
          <p:nvPr/>
        </p:nvPicPr>
        <p:blipFill>
          <a:blip r:embed="rId3" cstate="print"/>
          <a:srcRect/>
          <a:stretch>
            <a:fillRect/>
          </a:stretch>
        </p:blipFill>
        <p:spPr bwMode="auto">
          <a:xfrm>
            <a:off x="632520" y="368660"/>
            <a:ext cx="4519613" cy="719137"/>
          </a:xfrm>
          <a:prstGeom prst="rect">
            <a:avLst/>
          </a:prstGeom>
          <a:noFill/>
          <a:ln w="9525" cap="flat">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10</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Carrier Ethernet Standards </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Was </a:t>
            </a:r>
            <a:r>
              <a:rPr lang="en-US" dirty="0" err="1" smtClean="0"/>
              <a:t>öffentliche</a:t>
            </a:r>
            <a:r>
              <a:rPr lang="en-US" dirty="0" smtClean="0"/>
              <a:t> Netze </a:t>
            </a:r>
            <a:r>
              <a:rPr lang="en-US" dirty="0" err="1" smtClean="0"/>
              <a:t>bereit</a:t>
            </a:r>
            <a:r>
              <a:rPr lang="en-US" dirty="0" smtClean="0"/>
              <a:t> </a:t>
            </a:r>
            <a:r>
              <a:rPr lang="en-US" dirty="0" err="1" smtClean="0"/>
              <a:t>stellen</a:t>
            </a:r>
            <a:r>
              <a:rPr lang="en-US" dirty="0" smtClean="0"/>
              <a:t>:</a:t>
            </a:r>
          </a:p>
          <a:p>
            <a:pPr marL="609600" indent="-609600">
              <a:lnSpc>
                <a:spcPct val="150000"/>
              </a:lnSpc>
              <a:buClr>
                <a:srgbClr val="0000CC"/>
              </a:buClr>
              <a:buSzTx/>
              <a:buNone/>
            </a:pPr>
            <a:r>
              <a:rPr lang="en-US" sz="2000" dirty="0" err="1" smtClean="0"/>
              <a:t>Interoperabilität</a:t>
            </a:r>
            <a:r>
              <a:rPr lang="en-US" sz="2000" dirty="0" smtClean="0"/>
              <a:t> </a:t>
            </a:r>
            <a:r>
              <a:rPr lang="en-US" sz="2000" dirty="0" err="1" smtClean="0"/>
              <a:t>zwischen</a:t>
            </a:r>
            <a:r>
              <a:rPr lang="en-US" sz="2000" dirty="0" smtClean="0"/>
              <a:t> TDM und Ethernet</a:t>
            </a:r>
          </a:p>
          <a:p>
            <a:pPr marL="609600" indent="-609600">
              <a:lnSpc>
                <a:spcPct val="150000"/>
              </a:lnSpc>
              <a:buClr>
                <a:srgbClr val="0000CC"/>
              </a:buClr>
              <a:buSzTx/>
            </a:pPr>
            <a:r>
              <a:rPr lang="en-US" sz="1800" dirty="0" smtClean="0"/>
              <a:t>Ethernet </a:t>
            </a:r>
            <a:r>
              <a:rPr lang="en-US" sz="1800" dirty="0" err="1" smtClean="0"/>
              <a:t>über</a:t>
            </a:r>
            <a:r>
              <a:rPr lang="en-US" sz="1800" dirty="0" smtClean="0"/>
              <a:t> SONET/SDH (GFP, ITU-T G.7041)</a:t>
            </a:r>
          </a:p>
          <a:p>
            <a:pPr marL="609600" indent="-609600">
              <a:lnSpc>
                <a:spcPct val="150000"/>
              </a:lnSpc>
              <a:buClr>
                <a:srgbClr val="0000CC"/>
              </a:buClr>
              <a:buSzTx/>
            </a:pPr>
            <a:r>
              <a:rPr lang="en-US" sz="1800" dirty="0" smtClean="0"/>
              <a:t>MPLS: </a:t>
            </a:r>
            <a:r>
              <a:rPr lang="en-US" sz="1800" dirty="0" err="1" smtClean="0"/>
              <a:t>Pseudowire</a:t>
            </a:r>
            <a:r>
              <a:rPr lang="en-US" sz="1800" dirty="0" smtClean="0"/>
              <a:t> Emulation, </a:t>
            </a:r>
            <a:r>
              <a:rPr lang="en-US" sz="1800" dirty="0" err="1" smtClean="0"/>
              <a:t>Switchen</a:t>
            </a:r>
            <a:r>
              <a:rPr lang="en-US" sz="1800" dirty="0" smtClean="0"/>
              <a:t> </a:t>
            </a:r>
            <a:r>
              <a:rPr lang="en-US" sz="1800" dirty="0" err="1" smtClean="0"/>
              <a:t>Virtueller</a:t>
            </a:r>
            <a:r>
              <a:rPr lang="en-US" sz="1800" dirty="0" smtClean="0"/>
              <a:t> </a:t>
            </a:r>
            <a:r>
              <a:rPr lang="en-US" sz="1800" dirty="0" err="1" smtClean="0"/>
              <a:t>Privater</a:t>
            </a:r>
            <a:r>
              <a:rPr lang="en-US" sz="1800" dirty="0" smtClean="0"/>
              <a:t> LAN</a:t>
            </a:r>
          </a:p>
          <a:p>
            <a:pPr marL="609600" indent="-609600">
              <a:lnSpc>
                <a:spcPct val="150000"/>
              </a:lnSpc>
              <a:buClr>
                <a:srgbClr val="0000CC"/>
              </a:buClr>
              <a:buSzTx/>
              <a:buNone/>
            </a:pPr>
            <a:r>
              <a:rPr lang="en-US" sz="2000" dirty="0" err="1" smtClean="0"/>
              <a:t>Dienstverfügbarkeit</a:t>
            </a:r>
            <a:endParaRPr lang="en-US" sz="2000" dirty="0" smtClean="0"/>
          </a:p>
          <a:p>
            <a:pPr marL="609600" indent="-609600">
              <a:lnSpc>
                <a:spcPct val="150000"/>
              </a:lnSpc>
              <a:buClr>
                <a:srgbClr val="0000CC"/>
              </a:buClr>
              <a:buSzTx/>
            </a:pPr>
            <a:r>
              <a:rPr lang="en-US" sz="1800" dirty="0" smtClean="0"/>
              <a:t>Resilient Packet Ring (RPR) IEEE 802.17</a:t>
            </a:r>
          </a:p>
          <a:p>
            <a:pPr marL="609600" indent="-609600">
              <a:lnSpc>
                <a:spcPct val="150000"/>
              </a:lnSpc>
              <a:buClr>
                <a:srgbClr val="0000CC"/>
              </a:buClr>
              <a:buSzTx/>
            </a:pPr>
            <a:r>
              <a:rPr lang="en-US" sz="1800" dirty="0" smtClean="0"/>
              <a:t>ITU-T G.8032 Ethernet Ring Protection Switching</a:t>
            </a:r>
          </a:p>
          <a:p>
            <a:pPr marL="609600" indent="-609600">
              <a:lnSpc>
                <a:spcPct val="150000"/>
              </a:lnSpc>
              <a:buClr>
                <a:srgbClr val="0000CC"/>
              </a:buClr>
              <a:buSzTx/>
            </a:pPr>
            <a:r>
              <a:rPr lang="en-US" sz="1800" dirty="0" smtClean="0"/>
              <a:t>ITU-T G.8031 Ethernet Protection Switching</a:t>
            </a:r>
          </a:p>
          <a:p>
            <a:pPr marL="609600" indent="-609600">
              <a:lnSpc>
                <a:spcPct val="150000"/>
              </a:lnSpc>
              <a:buClr>
                <a:srgbClr val="0000CC"/>
              </a:buClr>
              <a:buSzTx/>
              <a:buNone/>
            </a:pPr>
            <a:r>
              <a:rPr lang="en-US" sz="2000" dirty="0" smtClean="0"/>
              <a:t>Provider Ethernet (</a:t>
            </a:r>
            <a:r>
              <a:rPr lang="en-US" sz="2000" dirty="0" err="1" smtClean="0"/>
              <a:t>Virtuelle</a:t>
            </a:r>
            <a:r>
              <a:rPr lang="en-US" sz="2000" dirty="0" smtClean="0"/>
              <a:t> LANs </a:t>
            </a:r>
            <a:r>
              <a:rPr lang="en-US" sz="2000" dirty="0" err="1" smtClean="0"/>
              <a:t>inkl</a:t>
            </a:r>
            <a:r>
              <a:rPr lang="en-US" sz="2000" dirty="0" smtClean="0"/>
              <a:t>. VLAN Stacking)</a:t>
            </a:r>
          </a:p>
          <a:p>
            <a:pPr marL="609600" indent="-609600">
              <a:lnSpc>
                <a:spcPct val="150000"/>
              </a:lnSpc>
              <a:buClr>
                <a:srgbClr val="0000CC"/>
              </a:buClr>
              <a:buSzTx/>
              <a:buNone/>
            </a:pPr>
            <a:r>
              <a:rPr lang="en-US" sz="2000" dirty="0" smtClean="0"/>
              <a:t>Service Management </a:t>
            </a:r>
            <a:r>
              <a:rPr lang="en-US" sz="2000" dirty="0" err="1" smtClean="0"/>
              <a:t>Funktionen</a:t>
            </a:r>
            <a:endParaRPr lang="en-US" sz="2000" dirty="0" smtClean="0"/>
          </a:p>
          <a:p>
            <a:pPr marL="609600" indent="-609600">
              <a:lnSpc>
                <a:spcPct val="150000"/>
              </a:lnSpc>
              <a:buClr>
                <a:srgbClr val="0000CC"/>
              </a:buClr>
              <a:buSzTx/>
              <a:buNone/>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11</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Ethernet </a:t>
            </a:r>
            <a:r>
              <a:rPr lang="en-US" dirty="0" err="1" smtClean="0"/>
              <a:t>Ringredundanz</a:t>
            </a:r>
            <a:r>
              <a:rPr lang="en-US" dirty="0" smtClean="0"/>
              <a:t> </a:t>
            </a:r>
            <a:r>
              <a:rPr lang="en-US" dirty="0" err="1" smtClean="0"/>
              <a:t>nach</a:t>
            </a:r>
            <a:r>
              <a:rPr lang="en-US" dirty="0" smtClean="0"/>
              <a:t> ITU</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ITU G.8031 Ethernet Protection Switching (</a:t>
            </a:r>
            <a:r>
              <a:rPr lang="en-US" dirty="0" err="1" smtClean="0"/>
              <a:t>bidirektional</a:t>
            </a:r>
            <a:r>
              <a:rPr lang="en-US" dirty="0" smtClean="0"/>
              <a:t>):</a:t>
            </a:r>
          </a:p>
          <a:p>
            <a:pPr marL="609600" indent="-609600">
              <a:lnSpc>
                <a:spcPct val="150000"/>
              </a:lnSpc>
              <a:buClr>
                <a:srgbClr val="0000CC"/>
              </a:buClr>
              <a:buSzTx/>
              <a:buNone/>
            </a:pPr>
            <a:endParaRPr lang="en-US" sz="1800" dirty="0" smtClean="0"/>
          </a:p>
          <a:p>
            <a:pPr marL="609600" indent="-609600">
              <a:lnSpc>
                <a:spcPct val="150000"/>
              </a:lnSpc>
              <a:buClr>
                <a:srgbClr val="0000CC"/>
              </a:buClr>
              <a:buSzTx/>
              <a:buNone/>
            </a:pPr>
            <a:endParaRPr lang="en-US" sz="1800" dirty="0" smtClean="0"/>
          </a:p>
          <a:p>
            <a:pPr marL="609600" indent="-609600">
              <a:lnSpc>
                <a:spcPct val="150000"/>
              </a:lnSpc>
              <a:buClr>
                <a:srgbClr val="0000CC"/>
              </a:buClr>
              <a:buSzTx/>
              <a:buNone/>
            </a:pPr>
            <a:endParaRPr lang="en-US" sz="1800" dirty="0" smtClean="0"/>
          </a:p>
          <a:p>
            <a:pPr marL="609600" indent="-609600">
              <a:lnSpc>
                <a:spcPct val="150000"/>
              </a:lnSpc>
              <a:buClr>
                <a:srgbClr val="0000CC"/>
              </a:buClr>
              <a:buSzTx/>
            </a:pPr>
            <a:endParaRPr lang="en-US" sz="1800" dirty="0" smtClean="0"/>
          </a:p>
          <a:p>
            <a:pPr marL="609600" indent="-609600">
              <a:lnSpc>
                <a:spcPct val="150000"/>
              </a:lnSpc>
              <a:buClr>
                <a:srgbClr val="0000CC"/>
              </a:buClr>
              <a:buSzTx/>
            </a:pPr>
            <a:r>
              <a:rPr lang="en-US" sz="1800" dirty="0" err="1" smtClean="0"/>
              <a:t>Verdopplung</a:t>
            </a:r>
            <a:r>
              <a:rPr lang="en-US" sz="1800" dirty="0" smtClean="0"/>
              <a:t> des </a:t>
            </a:r>
            <a:r>
              <a:rPr lang="en-US" sz="1800" dirty="0" err="1" smtClean="0"/>
              <a:t>Verkehrs</a:t>
            </a:r>
            <a:r>
              <a:rPr lang="en-US" sz="1800" dirty="0" smtClean="0"/>
              <a:t>: </a:t>
            </a:r>
            <a:r>
              <a:rPr lang="en-US" sz="1800" dirty="0" err="1" smtClean="0"/>
              <a:t>Genutze</a:t>
            </a:r>
            <a:r>
              <a:rPr lang="en-US" sz="1800" dirty="0" smtClean="0"/>
              <a:t> </a:t>
            </a:r>
            <a:r>
              <a:rPr lang="en-US" sz="1800" dirty="0" err="1" smtClean="0"/>
              <a:t>Verbindung</a:t>
            </a:r>
            <a:r>
              <a:rPr lang="en-US" sz="1800" dirty="0" smtClean="0"/>
              <a:t> (Working Link) plus </a:t>
            </a:r>
            <a:r>
              <a:rPr lang="en-US" sz="1800" dirty="0" err="1" smtClean="0"/>
              <a:t>aktive</a:t>
            </a:r>
            <a:r>
              <a:rPr lang="en-US" sz="1800" dirty="0" smtClean="0"/>
              <a:t> </a:t>
            </a:r>
            <a:r>
              <a:rPr lang="en-US" sz="1800" dirty="0" err="1" smtClean="0"/>
              <a:t>Reserveverbindung</a:t>
            </a:r>
            <a:r>
              <a:rPr lang="en-US" sz="1800" dirty="0" smtClean="0"/>
              <a:t> (Protection Link) </a:t>
            </a:r>
            <a:r>
              <a:rPr lang="en-US" sz="1800" dirty="0" err="1" smtClean="0"/>
              <a:t>mit</a:t>
            </a:r>
            <a:r>
              <a:rPr lang="en-US" sz="1800" dirty="0" smtClean="0"/>
              <a:t> </a:t>
            </a:r>
            <a:r>
              <a:rPr lang="en-US" sz="1800" dirty="0" err="1" smtClean="0"/>
              <a:t>separater</a:t>
            </a:r>
            <a:r>
              <a:rPr lang="en-US" sz="1800" dirty="0" smtClean="0"/>
              <a:t> </a:t>
            </a:r>
            <a:r>
              <a:rPr lang="en-US" sz="1800" dirty="0" err="1" smtClean="0"/>
              <a:t>Wegeführung</a:t>
            </a:r>
            <a:r>
              <a:rPr lang="en-US" sz="1800" dirty="0" smtClean="0"/>
              <a:t> </a:t>
            </a:r>
          </a:p>
          <a:p>
            <a:pPr marL="609600" indent="-609600">
              <a:lnSpc>
                <a:spcPct val="150000"/>
              </a:lnSpc>
              <a:buClr>
                <a:srgbClr val="0000CC"/>
              </a:buClr>
              <a:buSzTx/>
            </a:pPr>
            <a:r>
              <a:rPr lang="en-US" sz="1800" dirty="0" err="1" smtClean="0"/>
              <a:t>Beide</a:t>
            </a:r>
            <a:r>
              <a:rPr lang="en-US" sz="1800" dirty="0" smtClean="0"/>
              <a:t> </a:t>
            </a:r>
            <a:r>
              <a:rPr lang="en-US" sz="1800" dirty="0" err="1" smtClean="0"/>
              <a:t>Verbindungen</a:t>
            </a:r>
            <a:r>
              <a:rPr lang="en-US" sz="1800" dirty="0" smtClean="0"/>
              <a:t> </a:t>
            </a:r>
            <a:r>
              <a:rPr lang="en-US" sz="1800" dirty="0" err="1" smtClean="0"/>
              <a:t>sind</a:t>
            </a:r>
            <a:r>
              <a:rPr lang="en-US" sz="1800" dirty="0" smtClean="0"/>
              <a:t> </a:t>
            </a:r>
            <a:r>
              <a:rPr lang="en-US" sz="1800" dirty="0" err="1" smtClean="0"/>
              <a:t>bidirektional</a:t>
            </a:r>
            <a:endParaRPr lang="en-US" sz="1800" dirty="0" smtClean="0"/>
          </a:p>
          <a:p>
            <a:pPr marL="609600" indent="-609600">
              <a:lnSpc>
                <a:spcPct val="150000"/>
              </a:lnSpc>
              <a:buClr>
                <a:srgbClr val="0000CC"/>
              </a:buClr>
              <a:buSzTx/>
            </a:pPr>
            <a:r>
              <a:rPr lang="en-US" sz="1800" dirty="0" err="1" smtClean="0"/>
              <a:t>Bei</a:t>
            </a:r>
            <a:r>
              <a:rPr lang="en-US" sz="1800" dirty="0" smtClean="0"/>
              <a:t> </a:t>
            </a:r>
            <a:r>
              <a:rPr lang="en-US" sz="1800" dirty="0" err="1" smtClean="0"/>
              <a:t>Unterbrechung</a:t>
            </a:r>
            <a:r>
              <a:rPr lang="en-US" sz="1800" dirty="0" smtClean="0"/>
              <a:t> der </a:t>
            </a:r>
            <a:r>
              <a:rPr lang="en-US" sz="1800" dirty="0" err="1" smtClean="0"/>
              <a:t>genutzen</a:t>
            </a:r>
            <a:r>
              <a:rPr lang="en-US" sz="1800" dirty="0" smtClean="0"/>
              <a:t> </a:t>
            </a:r>
            <a:r>
              <a:rPr lang="en-US" sz="1800" dirty="0" err="1" smtClean="0"/>
              <a:t>Verbindung</a:t>
            </a:r>
            <a:r>
              <a:rPr lang="en-US" sz="1800" dirty="0" smtClean="0"/>
              <a:t> </a:t>
            </a:r>
            <a:r>
              <a:rPr lang="en-US" sz="1800" dirty="0" err="1" smtClean="0"/>
              <a:t>erfolgt</a:t>
            </a:r>
            <a:r>
              <a:rPr lang="en-US" sz="1800" dirty="0" smtClean="0"/>
              <a:t> </a:t>
            </a:r>
            <a:r>
              <a:rPr lang="en-US" sz="1800" dirty="0" err="1" smtClean="0"/>
              <a:t>Umschaltung</a:t>
            </a:r>
            <a:r>
              <a:rPr lang="en-US" sz="1800" dirty="0" smtClean="0"/>
              <a:t> auf die </a:t>
            </a:r>
            <a:r>
              <a:rPr lang="en-US" sz="1800" dirty="0" err="1" smtClean="0"/>
              <a:t>Reserveverbindung</a:t>
            </a:r>
            <a:endParaRPr lang="en-US" sz="1800" dirty="0" smtClean="0"/>
          </a:p>
        </p:txBody>
      </p:sp>
      <p:grpSp>
        <p:nvGrpSpPr>
          <p:cNvPr id="9" name="Group 4"/>
          <p:cNvGrpSpPr>
            <a:grpSpLocks/>
          </p:cNvGrpSpPr>
          <p:nvPr/>
        </p:nvGrpSpPr>
        <p:grpSpPr bwMode="auto">
          <a:xfrm>
            <a:off x="1595155" y="1961440"/>
            <a:ext cx="6553200" cy="1152525"/>
            <a:chOff x="771" y="1003"/>
            <a:chExt cx="4128" cy="726"/>
          </a:xfrm>
        </p:grpSpPr>
        <p:grpSp>
          <p:nvGrpSpPr>
            <p:cNvPr id="10" name="Group 5"/>
            <p:cNvGrpSpPr>
              <a:grpSpLocks/>
            </p:cNvGrpSpPr>
            <p:nvPr/>
          </p:nvGrpSpPr>
          <p:grpSpPr bwMode="auto">
            <a:xfrm flipH="1">
              <a:off x="3606" y="1071"/>
              <a:ext cx="816" cy="612"/>
              <a:chOff x="703" y="1253"/>
              <a:chExt cx="816" cy="612"/>
            </a:xfrm>
          </p:grpSpPr>
          <p:sp>
            <p:nvSpPr>
              <p:cNvPr id="45" name="Rectangle 6"/>
              <p:cNvSpPr>
                <a:spLocks noChangeArrowheads="1"/>
              </p:cNvSpPr>
              <p:nvPr/>
            </p:nvSpPr>
            <p:spPr bwMode="auto">
              <a:xfrm>
                <a:off x="703" y="1253"/>
                <a:ext cx="816" cy="612"/>
              </a:xfrm>
              <a:prstGeom prst="rect">
                <a:avLst/>
              </a:prstGeom>
              <a:solidFill>
                <a:schemeClr val="accent1"/>
              </a:solidFill>
              <a:ln w="9525">
                <a:solidFill>
                  <a:schemeClr val="bg2"/>
                </a:solidFill>
                <a:miter lim="800000"/>
                <a:headEnd/>
                <a:tailEnd/>
              </a:ln>
              <a:effectLst/>
            </p:spPr>
            <p:txBody>
              <a:bodyPr wrap="none" anchor="ctr"/>
              <a:lstStyle/>
              <a:p>
                <a:endParaRPr lang="de-DE"/>
              </a:p>
            </p:txBody>
          </p:sp>
          <p:grpSp>
            <p:nvGrpSpPr>
              <p:cNvPr id="46" name="Group 7"/>
              <p:cNvGrpSpPr>
                <a:grpSpLocks/>
              </p:cNvGrpSpPr>
              <p:nvPr/>
            </p:nvGrpSpPr>
            <p:grpSpPr bwMode="auto">
              <a:xfrm>
                <a:off x="703" y="1457"/>
                <a:ext cx="159" cy="226"/>
                <a:chOff x="453" y="2659"/>
                <a:chExt cx="227" cy="317"/>
              </a:xfrm>
            </p:grpSpPr>
            <p:sp>
              <p:nvSpPr>
                <p:cNvPr id="63" name="AutoShape 8"/>
                <p:cNvSpPr>
                  <a:spLocks noChangeArrowheads="1"/>
                </p:cNvSpPr>
                <p:nvPr/>
              </p:nvSpPr>
              <p:spPr bwMode="auto">
                <a:xfrm>
                  <a:off x="453" y="2659"/>
                  <a:ext cx="227" cy="317"/>
                </a:xfrm>
                <a:prstGeom prst="hexagon">
                  <a:avLst>
                    <a:gd name="adj" fmla="val 25000"/>
                    <a:gd name="vf" fmla="val 115470"/>
                  </a:avLst>
                </a:prstGeom>
                <a:solidFill>
                  <a:schemeClr val="folHlink"/>
                </a:solidFill>
                <a:ln w="9525">
                  <a:solidFill>
                    <a:schemeClr val="bg2"/>
                  </a:solidFill>
                  <a:miter lim="800000"/>
                  <a:headEnd/>
                  <a:tailEnd/>
                </a:ln>
                <a:effectLst/>
              </p:spPr>
              <p:txBody>
                <a:bodyPr wrap="none" anchor="ctr"/>
                <a:lstStyle/>
                <a:p>
                  <a:endParaRPr lang="de-DE"/>
                </a:p>
              </p:txBody>
            </p:sp>
            <p:sp>
              <p:nvSpPr>
                <p:cNvPr id="64" name="Oval 9"/>
                <p:cNvSpPr>
                  <a:spLocks noChangeArrowheads="1"/>
                </p:cNvSpPr>
                <p:nvPr/>
              </p:nvSpPr>
              <p:spPr bwMode="auto">
                <a:xfrm>
                  <a:off x="521" y="2840"/>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sp>
              <p:nvSpPr>
                <p:cNvPr id="65" name="Oval 10"/>
                <p:cNvSpPr>
                  <a:spLocks noChangeArrowheads="1"/>
                </p:cNvSpPr>
                <p:nvPr/>
              </p:nvSpPr>
              <p:spPr bwMode="auto">
                <a:xfrm>
                  <a:off x="521" y="2704"/>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grpSp>
          <p:grpSp>
            <p:nvGrpSpPr>
              <p:cNvPr id="47" name="Group 11"/>
              <p:cNvGrpSpPr>
                <a:grpSpLocks/>
              </p:cNvGrpSpPr>
              <p:nvPr/>
            </p:nvGrpSpPr>
            <p:grpSpPr bwMode="auto">
              <a:xfrm>
                <a:off x="1315" y="1298"/>
                <a:ext cx="159" cy="226"/>
                <a:chOff x="453" y="2659"/>
                <a:chExt cx="227" cy="317"/>
              </a:xfrm>
            </p:grpSpPr>
            <p:sp>
              <p:nvSpPr>
                <p:cNvPr id="60" name="AutoShape 12"/>
                <p:cNvSpPr>
                  <a:spLocks noChangeArrowheads="1"/>
                </p:cNvSpPr>
                <p:nvPr/>
              </p:nvSpPr>
              <p:spPr bwMode="auto">
                <a:xfrm>
                  <a:off x="453" y="2659"/>
                  <a:ext cx="227" cy="317"/>
                </a:xfrm>
                <a:prstGeom prst="hexagon">
                  <a:avLst>
                    <a:gd name="adj" fmla="val 25000"/>
                    <a:gd name="vf" fmla="val 115470"/>
                  </a:avLst>
                </a:prstGeom>
                <a:solidFill>
                  <a:schemeClr val="folHlink"/>
                </a:solidFill>
                <a:ln w="9525">
                  <a:solidFill>
                    <a:schemeClr val="bg2"/>
                  </a:solidFill>
                  <a:miter lim="800000"/>
                  <a:headEnd/>
                  <a:tailEnd/>
                </a:ln>
                <a:effectLst/>
              </p:spPr>
              <p:txBody>
                <a:bodyPr wrap="none" anchor="ctr"/>
                <a:lstStyle/>
                <a:p>
                  <a:endParaRPr lang="de-DE"/>
                </a:p>
              </p:txBody>
            </p:sp>
            <p:sp>
              <p:nvSpPr>
                <p:cNvPr id="61" name="Oval 13"/>
                <p:cNvSpPr>
                  <a:spLocks noChangeArrowheads="1"/>
                </p:cNvSpPr>
                <p:nvPr/>
              </p:nvSpPr>
              <p:spPr bwMode="auto">
                <a:xfrm>
                  <a:off x="521" y="2840"/>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sp>
              <p:nvSpPr>
                <p:cNvPr id="62" name="Oval 14"/>
                <p:cNvSpPr>
                  <a:spLocks noChangeArrowheads="1"/>
                </p:cNvSpPr>
                <p:nvPr/>
              </p:nvSpPr>
              <p:spPr bwMode="auto">
                <a:xfrm>
                  <a:off x="521" y="2704"/>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grpSp>
          <p:grpSp>
            <p:nvGrpSpPr>
              <p:cNvPr id="48" name="Group 15"/>
              <p:cNvGrpSpPr>
                <a:grpSpLocks/>
              </p:cNvGrpSpPr>
              <p:nvPr/>
            </p:nvGrpSpPr>
            <p:grpSpPr bwMode="auto">
              <a:xfrm>
                <a:off x="1315" y="1616"/>
                <a:ext cx="159" cy="226"/>
                <a:chOff x="453" y="2659"/>
                <a:chExt cx="227" cy="317"/>
              </a:xfrm>
            </p:grpSpPr>
            <p:sp>
              <p:nvSpPr>
                <p:cNvPr id="57" name="AutoShape 16"/>
                <p:cNvSpPr>
                  <a:spLocks noChangeArrowheads="1"/>
                </p:cNvSpPr>
                <p:nvPr/>
              </p:nvSpPr>
              <p:spPr bwMode="auto">
                <a:xfrm>
                  <a:off x="453" y="2659"/>
                  <a:ext cx="227" cy="317"/>
                </a:xfrm>
                <a:prstGeom prst="hexagon">
                  <a:avLst>
                    <a:gd name="adj" fmla="val 25000"/>
                    <a:gd name="vf" fmla="val 115470"/>
                  </a:avLst>
                </a:prstGeom>
                <a:solidFill>
                  <a:schemeClr val="folHlink"/>
                </a:solidFill>
                <a:ln w="9525">
                  <a:solidFill>
                    <a:schemeClr val="bg2"/>
                  </a:solidFill>
                  <a:miter lim="800000"/>
                  <a:headEnd/>
                  <a:tailEnd/>
                </a:ln>
                <a:effectLst/>
              </p:spPr>
              <p:txBody>
                <a:bodyPr wrap="none" anchor="ctr"/>
                <a:lstStyle/>
                <a:p>
                  <a:endParaRPr lang="de-DE"/>
                </a:p>
              </p:txBody>
            </p:sp>
            <p:sp>
              <p:nvSpPr>
                <p:cNvPr id="58" name="Oval 17"/>
                <p:cNvSpPr>
                  <a:spLocks noChangeArrowheads="1"/>
                </p:cNvSpPr>
                <p:nvPr/>
              </p:nvSpPr>
              <p:spPr bwMode="auto">
                <a:xfrm>
                  <a:off x="521" y="2840"/>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sp>
              <p:nvSpPr>
                <p:cNvPr id="59" name="Oval 18"/>
                <p:cNvSpPr>
                  <a:spLocks noChangeArrowheads="1"/>
                </p:cNvSpPr>
                <p:nvPr/>
              </p:nvSpPr>
              <p:spPr bwMode="auto">
                <a:xfrm>
                  <a:off x="521" y="2704"/>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grpSp>
          <p:sp>
            <p:nvSpPr>
              <p:cNvPr id="49" name="AutoShape 19"/>
              <p:cNvSpPr>
                <a:spLocks noChangeArrowheads="1"/>
              </p:cNvSpPr>
              <p:nvPr/>
            </p:nvSpPr>
            <p:spPr bwMode="auto">
              <a:xfrm flipH="1">
                <a:off x="907" y="1298"/>
                <a:ext cx="363" cy="522"/>
              </a:xfrm>
              <a:prstGeom prst="octagon">
                <a:avLst>
                  <a:gd name="adj" fmla="val 29287"/>
                </a:avLst>
              </a:prstGeom>
              <a:solidFill>
                <a:srgbClr val="FFFFCC"/>
              </a:solidFill>
              <a:ln w="9525">
                <a:solidFill>
                  <a:schemeClr val="bg2"/>
                </a:solidFill>
                <a:miter lim="800000"/>
                <a:headEnd/>
                <a:tailEnd/>
              </a:ln>
              <a:effectLst/>
            </p:spPr>
            <p:txBody>
              <a:bodyPr wrap="none" anchor="ctr"/>
              <a:lstStyle/>
              <a:p>
                <a:endParaRPr lang="de-DE"/>
              </a:p>
            </p:txBody>
          </p:sp>
          <p:sp>
            <p:nvSpPr>
              <p:cNvPr id="50" name="Rectangle 20"/>
              <p:cNvSpPr>
                <a:spLocks noChangeArrowheads="1"/>
              </p:cNvSpPr>
              <p:nvPr/>
            </p:nvSpPr>
            <p:spPr bwMode="auto">
              <a:xfrm>
                <a:off x="793" y="1752"/>
                <a:ext cx="567" cy="91"/>
              </a:xfrm>
              <a:prstGeom prst="rect">
                <a:avLst/>
              </a:prstGeom>
              <a:noFill/>
              <a:ln w="9525">
                <a:noFill/>
                <a:miter lim="800000"/>
                <a:headEnd/>
                <a:tailEnd/>
              </a:ln>
              <a:effectLst/>
            </p:spPr>
            <p:txBody>
              <a:bodyPr/>
              <a:lstStyle/>
              <a:p>
                <a:pPr marL="609600" indent="-609600" algn="l" eaLnBrk="0" hangingPunct="0">
                  <a:lnSpc>
                    <a:spcPct val="80000"/>
                  </a:lnSpc>
                  <a:spcBef>
                    <a:spcPct val="20000"/>
                  </a:spcBef>
                  <a:buClr>
                    <a:srgbClr val="006BB6"/>
                  </a:buClr>
                  <a:buSzPct val="75000"/>
                  <a:buFont typeface="Wingdings 3" pitchFamily="18" charset="2"/>
                  <a:buNone/>
                </a:pPr>
                <a:r>
                  <a:rPr lang="de-DE" sz="1000">
                    <a:solidFill>
                      <a:schemeClr val="tx1"/>
                    </a:solidFill>
                    <a:latin typeface="Arial" charset="0"/>
                  </a:rPr>
                  <a:t>PS Process</a:t>
                </a:r>
              </a:p>
            </p:txBody>
          </p:sp>
          <p:sp>
            <p:nvSpPr>
              <p:cNvPr id="51" name="Line 21"/>
              <p:cNvSpPr>
                <a:spLocks noChangeShapeType="1"/>
              </p:cNvSpPr>
              <p:nvPr/>
            </p:nvSpPr>
            <p:spPr bwMode="auto">
              <a:xfrm>
                <a:off x="793" y="1525"/>
                <a:ext cx="273" cy="0"/>
              </a:xfrm>
              <a:prstGeom prst="line">
                <a:avLst/>
              </a:prstGeom>
              <a:noFill/>
              <a:ln w="28575">
                <a:solidFill>
                  <a:srgbClr val="FF9933"/>
                </a:solidFill>
                <a:round/>
                <a:headEnd/>
                <a:tailEnd/>
              </a:ln>
              <a:effectLst/>
            </p:spPr>
            <p:txBody>
              <a:bodyPr anchor="ctr"/>
              <a:lstStyle/>
              <a:p>
                <a:endParaRPr lang="de-DE"/>
              </a:p>
            </p:txBody>
          </p:sp>
          <p:sp>
            <p:nvSpPr>
              <p:cNvPr id="52" name="Line 22"/>
              <p:cNvSpPr>
                <a:spLocks noChangeShapeType="1"/>
              </p:cNvSpPr>
              <p:nvPr/>
            </p:nvSpPr>
            <p:spPr bwMode="auto">
              <a:xfrm flipV="1">
                <a:off x="1066" y="1366"/>
                <a:ext cx="317" cy="159"/>
              </a:xfrm>
              <a:prstGeom prst="line">
                <a:avLst/>
              </a:prstGeom>
              <a:noFill/>
              <a:ln w="28575">
                <a:solidFill>
                  <a:srgbClr val="FF9933"/>
                </a:solidFill>
                <a:round/>
                <a:headEnd/>
                <a:tailEnd/>
              </a:ln>
              <a:effectLst/>
            </p:spPr>
            <p:txBody>
              <a:bodyPr anchor="ctr"/>
              <a:lstStyle/>
              <a:p>
                <a:endParaRPr lang="de-DE"/>
              </a:p>
            </p:txBody>
          </p:sp>
          <p:sp>
            <p:nvSpPr>
              <p:cNvPr id="53" name="Line 23"/>
              <p:cNvSpPr>
                <a:spLocks noChangeShapeType="1"/>
              </p:cNvSpPr>
              <p:nvPr/>
            </p:nvSpPr>
            <p:spPr bwMode="auto">
              <a:xfrm>
                <a:off x="1066" y="1525"/>
                <a:ext cx="317" cy="159"/>
              </a:xfrm>
              <a:prstGeom prst="line">
                <a:avLst/>
              </a:prstGeom>
              <a:noFill/>
              <a:ln w="28575">
                <a:solidFill>
                  <a:srgbClr val="FF9933"/>
                </a:solidFill>
                <a:prstDash val="sysDot"/>
                <a:round/>
                <a:headEnd/>
                <a:tailEnd/>
              </a:ln>
              <a:effectLst/>
            </p:spPr>
            <p:txBody>
              <a:bodyPr anchor="ctr"/>
              <a:lstStyle/>
              <a:p>
                <a:endParaRPr lang="de-DE"/>
              </a:p>
            </p:txBody>
          </p:sp>
          <p:sp>
            <p:nvSpPr>
              <p:cNvPr id="54" name="Line 24"/>
              <p:cNvSpPr>
                <a:spLocks noChangeShapeType="1"/>
              </p:cNvSpPr>
              <p:nvPr/>
            </p:nvSpPr>
            <p:spPr bwMode="auto">
              <a:xfrm>
                <a:off x="816" y="1616"/>
                <a:ext cx="363" cy="0"/>
              </a:xfrm>
              <a:prstGeom prst="line">
                <a:avLst/>
              </a:prstGeom>
              <a:noFill/>
              <a:ln w="28575">
                <a:solidFill>
                  <a:srgbClr val="FF3300"/>
                </a:solidFill>
                <a:round/>
                <a:headEnd/>
                <a:tailEnd/>
              </a:ln>
              <a:effectLst/>
            </p:spPr>
            <p:txBody>
              <a:bodyPr anchor="ctr"/>
              <a:lstStyle/>
              <a:p>
                <a:endParaRPr lang="de-DE"/>
              </a:p>
            </p:txBody>
          </p:sp>
          <p:sp>
            <p:nvSpPr>
              <p:cNvPr id="55" name="Line 25"/>
              <p:cNvSpPr>
                <a:spLocks noChangeShapeType="1"/>
              </p:cNvSpPr>
              <p:nvPr/>
            </p:nvSpPr>
            <p:spPr bwMode="auto">
              <a:xfrm flipV="1">
                <a:off x="1156" y="1480"/>
                <a:ext cx="227" cy="136"/>
              </a:xfrm>
              <a:prstGeom prst="line">
                <a:avLst/>
              </a:prstGeom>
              <a:noFill/>
              <a:ln w="28575">
                <a:solidFill>
                  <a:srgbClr val="FF3300"/>
                </a:solidFill>
                <a:round/>
                <a:headEnd/>
                <a:tailEnd/>
              </a:ln>
              <a:effectLst/>
            </p:spPr>
            <p:txBody>
              <a:bodyPr anchor="ctr"/>
              <a:lstStyle/>
              <a:p>
                <a:endParaRPr lang="de-DE"/>
              </a:p>
            </p:txBody>
          </p:sp>
          <p:sp>
            <p:nvSpPr>
              <p:cNvPr id="56" name="Line 26"/>
              <p:cNvSpPr>
                <a:spLocks noChangeShapeType="1"/>
              </p:cNvSpPr>
              <p:nvPr/>
            </p:nvSpPr>
            <p:spPr bwMode="auto">
              <a:xfrm>
                <a:off x="1156" y="1616"/>
                <a:ext cx="227" cy="158"/>
              </a:xfrm>
              <a:prstGeom prst="line">
                <a:avLst/>
              </a:prstGeom>
              <a:noFill/>
              <a:ln w="28575">
                <a:solidFill>
                  <a:srgbClr val="FF3300"/>
                </a:solidFill>
                <a:prstDash val="sysDot"/>
                <a:round/>
                <a:headEnd/>
                <a:tailEnd/>
              </a:ln>
              <a:effectLst/>
            </p:spPr>
            <p:txBody>
              <a:bodyPr anchor="ctr"/>
              <a:lstStyle/>
              <a:p>
                <a:endParaRPr lang="de-DE"/>
              </a:p>
            </p:txBody>
          </p:sp>
        </p:grpSp>
        <p:grpSp>
          <p:nvGrpSpPr>
            <p:cNvPr id="11" name="Group 27"/>
            <p:cNvGrpSpPr>
              <a:grpSpLocks/>
            </p:cNvGrpSpPr>
            <p:nvPr/>
          </p:nvGrpSpPr>
          <p:grpSpPr bwMode="auto">
            <a:xfrm>
              <a:off x="1225" y="1071"/>
              <a:ext cx="816" cy="612"/>
              <a:chOff x="703" y="1253"/>
              <a:chExt cx="816" cy="612"/>
            </a:xfrm>
          </p:grpSpPr>
          <p:sp>
            <p:nvSpPr>
              <p:cNvPr id="24" name="Rectangle 28"/>
              <p:cNvSpPr>
                <a:spLocks noChangeArrowheads="1"/>
              </p:cNvSpPr>
              <p:nvPr/>
            </p:nvSpPr>
            <p:spPr bwMode="auto">
              <a:xfrm>
                <a:off x="703" y="1253"/>
                <a:ext cx="816" cy="612"/>
              </a:xfrm>
              <a:prstGeom prst="rect">
                <a:avLst/>
              </a:prstGeom>
              <a:solidFill>
                <a:schemeClr val="accent1"/>
              </a:solidFill>
              <a:ln w="9525">
                <a:solidFill>
                  <a:schemeClr val="bg2"/>
                </a:solidFill>
                <a:miter lim="800000"/>
                <a:headEnd/>
                <a:tailEnd/>
              </a:ln>
              <a:effectLst/>
            </p:spPr>
            <p:txBody>
              <a:bodyPr wrap="none" anchor="ctr"/>
              <a:lstStyle/>
              <a:p>
                <a:endParaRPr lang="de-DE"/>
              </a:p>
            </p:txBody>
          </p:sp>
          <p:grpSp>
            <p:nvGrpSpPr>
              <p:cNvPr id="25" name="Group 29"/>
              <p:cNvGrpSpPr>
                <a:grpSpLocks/>
              </p:cNvGrpSpPr>
              <p:nvPr/>
            </p:nvGrpSpPr>
            <p:grpSpPr bwMode="auto">
              <a:xfrm>
                <a:off x="703" y="1457"/>
                <a:ext cx="159" cy="226"/>
                <a:chOff x="453" y="2659"/>
                <a:chExt cx="227" cy="317"/>
              </a:xfrm>
            </p:grpSpPr>
            <p:sp>
              <p:nvSpPr>
                <p:cNvPr id="42" name="AutoShape 30"/>
                <p:cNvSpPr>
                  <a:spLocks noChangeArrowheads="1"/>
                </p:cNvSpPr>
                <p:nvPr/>
              </p:nvSpPr>
              <p:spPr bwMode="auto">
                <a:xfrm>
                  <a:off x="453" y="2659"/>
                  <a:ext cx="227" cy="317"/>
                </a:xfrm>
                <a:prstGeom prst="hexagon">
                  <a:avLst>
                    <a:gd name="adj" fmla="val 25000"/>
                    <a:gd name="vf" fmla="val 115470"/>
                  </a:avLst>
                </a:prstGeom>
                <a:solidFill>
                  <a:schemeClr val="folHlink"/>
                </a:solidFill>
                <a:ln w="9525">
                  <a:solidFill>
                    <a:schemeClr val="bg2"/>
                  </a:solidFill>
                  <a:miter lim="800000"/>
                  <a:headEnd/>
                  <a:tailEnd/>
                </a:ln>
                <a:effectLst/>
              </p:spPr>
              <p:txBody>
                <a:bodyPr wrap="none" anchor="ctr"/>
                <a:lstStyle/>
                <a:p>
                  <a:endParaRPr lang="de-DE"/>
                </a:p>
              </p:txBody>
            </p:sp>
            <p:sp>
              <p:nvSpPr>
                <p:cNvPr id="43" name="Oval 31"/>
                <p:cNvSpPr>
                  <a:spLocks noChangeArrowheads="1"/>
                </p:cNvSpPr>
                <p:nvPr/>
              </p:nvSpPr>
              <p:spPr bwMode="auto">
                <a:xfrm>
                  <a:off x="521" y="2840"/>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sp>
              <p:nvSpPr>
                <p:cNvPr id="44" name="Oval 32"/>
                <p:cNvSpPr>
                  <a:spLocks noChangeArrowheads="1"/>
                </p:cNvSpPr>
                <p:nvPr/>
              </p:nvSpPr>
              <p:spPr bwMode="auto">
                <a:xfrm>
                  <a:off x="521" y="2704"/>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grpSp>
          <p:grpSp>
            <p:nvGrpSpPr>
              <p:cNvPr id="26" name="Group 33"/>
              <p:cNvGrpSpPr>
                <a:grpSpLocks/>
              </p:cNvGrpSpPr>
              <p:nvPr/>
            </p:nvGrpSpPr>
            <p:grpSpPr bwMode="auto">
              <a:xfrm>
                <a:off x="1315" y="1298"/>
                <a:ext cx="159" cy="226"/>
                <a:chOff x="453" y="2659"/>
                <a:chExt cx="227" cy="317"/>
              </a:xfrm>
            </p:grpSpPr>
            <p:sp>
              <p:nvSpPr>
                <p:cNvPr id="39" name="AutoShape 34"/>
                <p:cNvSpPr>
                  <a:spLocks noChangeArrowheads="1"/>
                </p:cNvSpPr>
                <p:nvPr/>
              </p:nvSpPr>
              <p:spPr bwMode="auto">
                <a:xfrm>
                  <a:off x="453" y="2659"/>
                  <a:ext cx="227" cy="317"/>
                </a:xfrm>
                <a:prstGeom prst="hexagon">
                  <a:avLst>
                    <a:gd name="adj" fmla="val 25000"/>
                    <a:gd name="vf" fmla="val 115470"/>
                  </a:avLst>
                </a:prstGeom>
                <a:solidFill>
                  <a:schemeClr val="folHlink"/>
                </a:solidFill>
                <a:ln w="9525">
                  <a:solidFill>
                    <a:schemeClr val="bg2"/>
                  </a:solidFill>
                  <a:miter lim="800000"/>
                  <a:headEnd/>
                  <a:tailEnd/>
                </a:ln>
                <a:effectLst/>
              </p:spPr>
              <p:txBody>
                <a:bodyPr wrap="none" anchor="ctr"/>
                <a:lstStyle/>
                <a:p>
                  <a:endParaRPr lang="de-DE"/>
                </a:p>
              </p:txBody>
            </p:sp>
            <p:sp>
              <p:nvSpPr>
                <p:cNvPr id="40" name="Oval 35"/>
                <p:cNvSpPr>
                  <a:spLocks noChangeArrowheads="1"/>
                </p:cNvSpPr>
                <p:nvPr/>
              </p:nvSpPr>
              <p:spPr bwMode="auto">
                <a:xfrm>
                  <a:off x="521" y="2840"/>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sp>
              <p:nvSpPr>
                <p:cNvPr id="41" name="Oval 36"/>
                <p:cNvSpPr>
                  <a:spLocks noChangeArrowheads="1"/>
                </p:cNvSpPr>
                <p:nvPr/>
              </p:nvSpPr>
              <p:spPr bwMode="auto">
                <a:xfrm>
                  <a:off x="521" y="2704"/>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grpSp>
          <p:grpSp>
            <p:nvGrpSpPr>
              <p:cNvPr id="27" name="Group 37"/>
              <p:cNvGrpSpPr>
                <a:grpSpLocks/>
              </p:cNvGrpSpPr>
              <p:nvPr/>
            </p:nvGrpSpPr>
            <p:grpSpPr bwMode="auto">
              <a:xfrm>
                <a:off x="1315" y="1616"/>
                <a:ext cx="159" cy="226"/>
                <a:chOff x="453" y="2659"/>
                <a:chExt cx="227" cy="317"/>
              </a:xfrm>
            </p:grpSpPr>
            <p:sp>
              <p:nvSpPr>
                <p:cNvPr id="36" name="AutoShape 38"/>
                <p:cNvSpPr>
                  <a:spLocks noChangeArrowheads="1"/>
                </p:cNvSpPr>
                <p:nvPr/>
              </p:nvSpPr>
              <p:spPr bwMode="auto">
                <a:xfrm>
                  <a:off x="453" y="2659"/>
                  <a:ext cx="227" cy="317"/>
                </a:xfrm>
                <a:prstGeom prst="hexagon">
                  <a:avLst>
                    <a:gd name="adj" fmla="val 25000"/>
                    <a:gd name="vf" fmla="val 115470"/>
                  </a:avLst>
                </a:prstGeom>
                <a:solidFill>
                  <a:schemeClr val="folHlink"/>
                </a:solidFill>
                <a:ln w="9525">
                  <a:solidFill>
                    <a:schemeClr val="bg2"/>
                  </a:solidFill>
                  <a:miter lim="800000"/>
                  <a:headEnd/>
                  <a:tailEnd/>
                </a:ln>
                <a:effectLst/>
              </p:spPr>
              <p:txBody>
                <a:bodyPr wrap="none" anchor="ctr"/>
                <a:lstStyle/>
                <a:p>
                  <a:endParaRPr lang="de-DE"/>
                </a:p>
              </p:txBody>
            </p:sp>
            <p:sp>
              <p:nvSpPr>
                <p:cNvPr id="37" name="Oval 39"/>
                <p:cNvSpPr>
                  <a:spLocks noChangeArrowheads="1"/>
                </p:cNvSpPr>
                <p:nvPr/>
              </p:nvSpPr>
              <p:spPr bwMode="auto">
                <a:xfrm>
                  <a:off x="521" y="2840"/>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sp>
              <p:nvSpPr>
                <p:cNvPr id="38" name="Oval 40"/>
                <p:cNvSpPr>
                  <a:spLocks noChangeArrowheads="1"/>
                </p:cNvSpPr>
                <p:nvPr/>
              </p:nvSpPr>
              <p:spPr bwMode="auto">
                <a:xfrm>
                  <a:off x="521" y="2704"/>
                  <a:ext cx="91" cy="91"/>
                </a:xfrm>
                <a:prstGeom prst="ellipse">
                  <a:avLst/>
                </a:prstGeom>
                <a:solidFill>
                  <a:schemeClr val="bg1"/>
                </a:solidFill>
                <a:ln w="9525">
                  <a:solidFill>
                    <a:schemeClr val="bg2"/>
                  </a:solidFill>
                  <a:round/>
                  <a:headEnd/>
                  <a:tailEnd/>
                </a:ln>
                <a:effectLst/>
              </p:spPr>
              <p:txBody>
                <a:bodyPr wrap="none" anchor="ctr"/>
                <a:lstStyle/>
                <a:p>
                  <a:endParaRPr lang="de-DE"/>
                </a:p>
              </p:txBody>
            </p:sp>
          </p:grpSp>
          <p:sp>
            <p:nvSpPr>
              <p:cNvPr id="28" name="AutoShape 41"/>
              <p:cNvSpPr>
                <a:spLocks noChangeArrowheads="1"/>
              </p:cNvSpPr>
              <p:nvPr/>
            </p:nvSpPr>
            <p:spPr bwMode="auto">
              <a:xfrm>
                <a:off x="907" y="1298"/>
                <a:ext cx="363" cy="522"/>
              </a:xfrm>
              <a:prstGeom prst="octagon">
                <a:avLst>
                  <a:gd name="adj" fmla="val 29287"/>
                </a:avLst>
              </a:prstGeom>
              <a:solidFill>
                <a:srgbClr val="FFFFCC"/>
              </a:solidFill>
              <a:ln w="9525">
                <a:solidFill>
                  <a:schemeClr val="bg2"/>
                </a:solidFill>
                <a:miter lim="800000"/>
                <a:headEnd/>
                <a:tailEnd/>
              </a:ln>
              <a:effectLst/>
            </p:spPr>
            <p:txBody>
              <a:bodyPr wrap="none" anchor="ctr"/>
              <a:lstStyle/>
              <a:p>
                <a:endParaRPr lang="de-DE"/>
              </a:p>
            </p:txBody>
          </p:sp>
          <p:sp>
            <p:nvSpPr>
              <p:cNvPr id="29" name="Rectangle 42"/>
              <p:cNvSpPr>
                <a:spLocks noChangeArrowheads="1"/>
              </p:cNvSpPr>
              <p:nvPr/>
            </p:nvSpPr>
            <p:spPr bwMode="auto">
              <a:xfrm>
                <a:off x="793" y="1752"/>
                <a:ext cx="567" cy="91"/>
              </a:xfrm>
              <a:prstGeom prst="rect">
                <a:avLst/>
              </a:prstGeom>
              <a:noFill/>
              <a:ln w="9525">
                <a:noFill/>
                <a:miter lim="800000"/>
                <a:headEnd/>
                <a:tailEnd/>
              </a:ln>
              <a:effectLst/>
            </p:spPr>
            <p:txBody>
              <a:bodyPr/>
              <a:lstStyle/>
              <a:p>
                <a:pPr marL="609600" indent="-609600" algn="l" eaLnBrk="0" hangingPunct="0">
                  <a:lnSpc>
                    <a:spcPct val="80000"/>
                  </a:lnSpc>
                  <a:spcBef>
                    <a:spcPct val="20000"/>
                  </a:spcBef>
                  <a:buClr>
                    <a:srgbClr val="006BB6"/>
                  </a:buClr>
                  <a:buSzPct val="75000"/>
                  <a:buFont typeface="Wingdings 3" pitchFamily="18" charset="2"/>
                  <a:buNone/>
                </a:pPr>
                <a:r>
                  <a:rPr lang="de-DE" sz="1000">
                    <a:solidFill>
                      <a:schemeClr val="tx1"/>
                    </a:solidFill>
                    <a:latin typeface="Arial" charset="0"/>
                  </a:rPr>
                  <a:t>PS Process</a:t>
                </a:r>
              </a:p>
            </p:txBody>
          </p:sp>
          <p:sp>
            <p:nvSpPr>
              <p:cNvPr id="30" name="Line 43"/>
              <p:cNvSpPr>
                <a:spLocks noChangeShapeType="1"/>
              </p:cNvSpPr>
              <p:nvPr/>
            </p:nvSpPr>
            <p:spPr bwMode="auto">
              <a:xfrm>
                <a:off x="793" y="1525"/>
                <a:ext cx="273" cy="0"/>
              </a:xfrm>
              <a:prstGeom prst="line">
                <a:avLst/>
              </a:prstGeom>
              <a:noFill/>
              <a:ln w="28575">
                <a:solidFill>
                  <a:srgbClr val="FF9933"/>
                </a:solidFill>
                <a:round/>
                <a:headEnd/>
                <a:tailEnd/>
              </a:ln>
              <a:effectLst/>
            </p:spPr>
            <p:txBody>
              <a:bodyPr anchor="ctr"/>
              <a:lstStyle/>
              <a:p>
                <a:endParaRPr lang="de-DE"/>
              </a:p>
            </p:txBody>
          </p:sp>
          <p:sp>
            <p:nvSpPr>
              <p:cNvPr id="31" name="Line 44"/>
              <p:cNvSpPr>
                <a:spLocks noChangeShapeType="1"/>
              </p:cNvSpPr>
              <p:nvPr/>
            </p:nvSpPr>
            <p:spPr bwMode="auto">
              <a:xfrm flipV="1">
                <a:off x="1066" y="1366"/>
                <a:ext cx="317" cy="159"/>
              </a:xfrm>
              <a:prstGeom prst="line">
                <a:avLst/>
              </a:prstGeom>
              <a:noFill/>
              <a:ln w="28575">
                <a:solidFill>
                  <a:srgbClr val="FF9933"/>
                </a:solidFill>
                <a:round/>
                <a:headEnd/>
                <a:tailEnd/>
              </a:ln>
              <a:effectLst/>
            </p:spPr>
            <p:txBody>
              <a:bodyPr anchor="ctr"/>
              <a:lstStyle/>
              <a:p>
                <a:endParaRPr lang="de-DE"/>
              </a:p>
            </p:txBody>
          </p:sp>
          <p:sp>
            <p:nvSpPr>
              <p:cNvPr id="32" name="Line 45"/>
              <p:cNvSpPr>
                <a:spLocks noChangeShapeType="1"/>
              </p:cNvSpPr>
              <p:nvPr/>
            </p:nvSpPr>
            <p:spPr bwMode="auto">
              <a:xfrm>
                <a:off x="1066" y="1525"/>
                <a:ext cx="317" cy="159"/>
              </a:xfrm>
              <a:prstGeom prst="line">
                <a:avLst/>
              </a:prstGeom>
              <a:noFill/>
              <a:ln w="28575">
                <a:solidFill>
                  <a:srgbClr val="FF9933"/>
                </a:solidFill>
                <a:prstDash val="sysDot"/>
                <a:round/>
                <a:headEnd/>
                <a:tailEnd/>
              </a:ln>
              <a:effectLst/>
            </p:spPr>
            <p:txBody>
              <a:bodyPr anchor="ctr"/>
              <a:lstStyle/>
              <a:p>
                <a:endParaRPr lang="de-DE"/>
              </a:p>
            </p:txBody>
          </p:sp>
          <p:sp>
            <p:nvSpPr>
              <p:cNvPr id="33" name="Line 46"/>
              <p:cNvSpPr>
                <a:spLocks noChangeShapeType="1"/>
              </p:cNvSpPr>
              <p:nvPr/>
            </p:nvSpPr>
            <p:spPr bwMode="auto">
              <a:xfrm>
                <a:off x="816" y="1616"/>
                <a:ext cx="363" cy="0"/>
              </a:xfrm>
              <a:prstGeom prst="line">
                <a:avLst/>
              </a:prstGeom>
              <a:noFill/>
              <a:ln w="28575">
                <a:solidFill>
                  <a:srgbClr val="FF3300"/>
                </a:solidFill>
                <a:round/>
                <a:headEnd/>
                <a:tailEnd/>
              </a:ln>
              <a:effectLst/>
            </p:spPr>
            <p:txBody>
              <a:bodyPr anchor="ctr"/>
              <a:lstStyle/>
              <a:p>
                <a:endParaRPr lang="de-DE"/>
              </a:p>
            </p:txBody>
          </p:sp>
          <p:sp>
            <p:nvSpPr>
              <p:cNvPr id="34" name="Line 47"/>
              <p:cNvSpPr>
                <a:spLocks noChangeShapeType="1"/>
              </p:cNvSpPr>
              <p:nvPr/>
            </p:nvSpPr>
            <p:spPr bwMode="auto">
              <a:xfrm flipV="1">
                <a:off x="1156" y="1480"/>
                <a:ext cx="227" cy="136"/>
              </a:xfrm>
              <a:prstGeom prst="line">
                <a:avLst/>
              </a:prstGeom>
              <a:noFill/>
              <a:ln w="28575">
                <a:solidFill>
                  <a:srgbClr val="FF3300"/>
                </a:solidFill>
                <a:round/>
                <a:headEnd/>
                <a:tailEnd/>
              </a:ln>
              <a:effectLst/>
            </p:spPr>
            <p:txBody>
              <a:bodyPr anchor="ctr"/>
              <a:lstStyle/>
              <a:p>
                <a:endParaRPr lang="de-DE"/>
              </a:p>
            </p:txBody>
          </p:sp>
          <p:sp>
            <p:nvSpPr>
              <p:cNvPr id="35" name="Line 48"/>
              <p:cNvSpPr>
                <a:spLocks noChangeShapeType="1"/>
              </p:cNvSpPr>
              <p:nvPr/>
            </p:nvSpPr>
            <p:spPr bwMode="auto">
              <a:xfrm>
                <a:off x="1156" y="1616"/>
                <a:ext cx="227" cy="158"/>
              </a:xfrm>
              <a:prstGeom prst="line">
                <a:avLst/>
              </a:prstGeom>
              <a:noFill/>
              <a:ln w="28575">
                <a:solidFill>
                  <a:srgbClr val="FF3300"/>
                </a:solidFill>
                <a:prstDash val="sysDot"/>
                <a:round/>
                <a:headEnd/>
                <a:tailEnd/>
              </a:ln>
              <a:effectLst/>
            </p:spPr>
            <p:txBody>
              <a:bodyPr anchor="ctr"/>
              <a:lstStyle/>
              <a:p>
                <a:endParaRPr lang="de-DE"/>
              </a:p>
            </p:txBody>
          </p:sp>
        </p:grpSp>
        <p:sp>
          <p:nvSpPr>
            <p:cNvPr id="12" name="Line 49"/>
            <p:cNvSpPr>
              <a:spLocks noChangeShapeType="1"/>
            </p:cNvSpPr>
            <p:nvPr/>
          </p:nvSpPr>
          <p:spPr bwMode="auto">
            <a:xfrm>
              <a:off x="1951" y="1275"/>
              <a:ext cx="1723" cy="0"/>
            </a:xfrm>
            <a:prstGeom prst="line">
              <a:avLst/>
            </a:prstGeom>
            <a:noFill/>
            <a:ln w="28575">
              <a:solidFill>
                <a:srgbClr val="FF3300"/>
              </a:solidFill>
              <a:round/>
              <a:headEnd type="triangle" w="med" len="med"/>
              <a:tailEnd/>
            </a:ln>
            <a:effectLst/>
          </p:spPr>
          <p:txBody>
            <a:bodyPr anchor="ctr"/>
            <a:lstStyle/>
            <a:p>
              <a:endParaRPr lang="de-DE"/>
            </a:p>
          </p:txBody>
        </p:sp>
        <p:sp>
          <p:nvSpPr>
            <p:cNvPr id="13" name="Line 50"/>
            <p:cNvSpPr>
              <a:spLocks noChangeShapeType="1"/>
            </p:cNvSpPr>
            <p:nvPr/>
          </p:nvSpPr>
          <p:spPr bwMode="auto">
            <a:xfrm>
              <a:off x="1928" y="1184"/>
              <a:ext cx="1746" cy="0"/>
            </a:xfrm>
            <a:prstGeom prst="line">
              <a:avLst/>
            </a:prstGeom>
            <a:noFill/>
            <a:ln w="28575">
              <a:solidFill>
                <a:srgbClr val="FF9933"/>
              </a:solidFill>
              <a:round/>
              <a:headEnd/>
              <a:tailEnd type="triangle" w="med" len="med"/>
            </a:ln>
            <a:effectLst/>
          </p:spPr>
          <p:txBody>
            <a:bodyPr anchor="ctr"/>
            <a:lstStyle/>
            <a:p>
              <a:endParaRPr lang="de-DE"/>
            </a:p>
          </p:txBody>
        </p:sp>
        <p:sp>
          <p:nvSpPr>
            <p:cNvPr id="14" name="Line 51"/>
            <p:cNvSpPr>
              <a:spLocks noChangeShapeType="1"/>
            </p:cNvSpPr>
            <p:nvPr/>
          </p:nvSpPr>
          <p:spPr bwMode="auto">
            <a:xfrm>
              <a:off x="1928" y="1502"/>
              <a:ext cx="1746" cy="0"/>
            </a:xfrm>
            <a:prstGeom prst="line">
              <a:avLst/>
            </a:prstGeom>
            <a:noFill/>
            <a:ln w="28575">
              <a:solidFill>
                <a:srgbClr val="FF9933"/>
              </a:solidFill>
              <a:prstDash val="sysDot"/>
              <a:round/>
              <a:headEnd/>
              <a:tailEnd type="triangle" w="med" len="med"/>
            </a:ln>
            <a:effectLst/>
          </p:spPr>
          <p:txBody>
            <a:bodyPr anchor="ctr"/>
            <a:lstStyle/>
            <a:p>
              <a:endParaRPr lang="de-DE"/>
            </a:p>
          </p:txBody>
        </p:sp>
        <p:sp>
          <p:nvSpPr>
            <p:cNvPr id="15" name="Line 52"/>
            <p:cNvSpPr>
              <a:spLocks noChangeShapeType="1"/>
            </p:cNvSpPr>
            <p:nvPr/>
          </p:nvSpPr>
          <p:spPr bwMode="auto">
            <a:xfrm>
              <a:off x="1951" y="1592"/>
              <a:ext cx="1723" cy="0"/>
            </a:xfrm>
            <a:prstGeom prst="line">
              <a:avLst/>
            </a:prstGeom>
            <a:noFill/>
            <a:ln w="28575">
              <a:solidFill>
                <a:srgbClr val="FF3300"/>
              </a:solidFill>
              <a:prstDash val="sysDot"/>
              <a:round/>
              <a:headEnd type="triangle" w="med" len="med"/>
              <a:tailEnd/>
            </a:ln>
            <a:effectLst/>
          </p:spPr>
          <p:txBody>
            <a:bodyPr anchor="ctr"/>
            <a:lstStyle/>
            <a:p>
              <a:endParaRPr lang="de-DE"/>
            </a:p>
          </p:txBody>
        </p:sp>
        <p:sp>
          <p:nvSpPr>
            <p:cNvPr id="16" name="Rectangle 53"/>
            <p:cNvSpPr>
              <a:spLocks noChangeArrowheads="1"/>
            </p:cNvSpPr>
            <p:nvPr/>
          </p:nvSpPr>
          <p:spPr bwMode="auto">
            <a:xfrm>
              <a:off x="2450" y="1003"/>
              <a:ext cx="726" cy="91"/>
            </a:xfrm>
            <a:prstGeom prst="rect">
              <a:avLst/>
            </a:prstGeom>
            <a:noFill/>
            <a:ln w="9525">
              <a:noFill/>
              <a:miter lim="800000"/>
              <a:headEnd/>
              <a:tailEnd/>
            </a:ln>
            <a:effectLst/>
          </p:spPr>
          <p:txBody>
            <a:bodyPr/>
            <a:lstStyle/>
            <a:p>
              <a:pPr marL="609600" indent="-609600" eaLnBrk="0" hangingPunct="0">
                <a:lnSpc>
                  <a:spcPct val="80000"/>
                </a:lnSpc>
                <a:spcBef>
                  <a:spcPct val="20000"/>
                </a:spcBef>
                <a:buClr>
                  <a:srgbClr val="006BB6"/>
                </a:buClr>
                <a:buSzPct val="75000"/>
                <a:buFont typeface="Wingdings 3" pitchFamily="18" charset="2"/>
                <a:buNone/>
              </a:pPr>
              <a:r>
                <a:rPr lang="de-DE" sz="1400">
                  <a:solidFill>
                    <a:schemeClr val="tx1"/>
                  </a:solidFill>
                  <a:latin typeface="Arial" charset="0"/>
                </a:rPr>
                <a:t>Working</a:t>
              </a:r>
            </a:p>
          </p:txBody>
        </p:sp>
        <p:sp>
          <p:nvSpPr>
            <p:cNvPr id="17" name="Rectangle 54"/>
            <p:cNvSpPr>
              <a:spLocks noChangeArrowheads="1"/>
            </p:cNvSpPr>
            <p:nvPr/>
          </p:nvSpPr>
          <p:spPr bwMode="auto">
            <a:xfrm>
              <a:off x="2449" y="1638"/>
              <a:ext cx="726" cy="91"/>
            </a:xfrm>
            <a:prstGeom prst="rect">
              <a:avLst/>
            </a:prstGeom>
            <a:noFill/>
            <a:ln w="9525">
              <a:noFill/>
              <a:miter lim="800000"/>
              <a:headEnd/>
              <a:tailEnd/>
            </a:ln>
            <a:effectLst/>
          </p:spPr>
          <p:txBody>
            <a:bodyPr/>
            <a:lstStyle/>
            <a:p>
              <a:pPr marL="609600" indent="-609600" eaLnBrk="0" hangingPunct="0">
                <a:lnSpc>
                  <a:spcPct val="80000"/>
                </a:lnSpc>
                <a:spcBef>
                  <a:spcPct val="20000"/>
                </a:spcBef>
                <a:buClr>
                  <a:srgbClr val="006BB6"/>
                </a:buClr>
                <a:buSzPct val="75000"/>
                <a:buFont typeface="Wingdings 3" pitchFamily="18" charset="2"/>
                <a:buNone/>
              </a:pPr>
              <a:r>
                <a:rPr lang="de-DE" sz="1400">
                  <a:solidFill>
                    <a:schemeClr val="tx1"/>
                  </a:solidFill>
                  <a:latin typeface="Arial" charset="0"/>
                </a:rPr>
                <a:t>Protection</a:t>
              </a:r>
            </a:p>
          </p:txBody>
        </p:sp>
        <p:grpSp>
          <p:nvGrpSpPr>
            <p:cNvPr id="18" name="Group 55"/>
            <p:cNvGrpSpPr>
              <a:grpSpLocks/>
            </p:cNvGrpSpPr>
            <p:nvPr/>
          </p:nvGrpSpPr>
          <p:grpSpPr bwMode="auto">
            <a:xfrm>
              <a:off x="771" y="1343"/>
              <a:ext cx="522" cy="91"/>
              <a:chOff x="249" y="1525"/>
              <a:chExt cx="522" cy="91"/>
            </a:xfrm>
          </p:grpSpPr>
          <p:sp>
            <p:nvSpPr>
              <p:cNvPr id="22" name="Line 56"/>
              <p:cNvSpPr>
                <a:spLocks noChangeShapeType="1"/>
              </p:cNvSpPr>
              <p:nvPr/>
            </p:nvSpPr>
            <p:spPr bwMode="auto">
              <a:xfrm>
                <a:off x="249" y="1525"/>
                <a:ext cx="522" cy="0"/>
              </a:xfrm>
              <a:prstGeom prst="line">
                <a:avLst/>
              </a:prstGeom>
              <a:noFill/>
              <a:ln w="28575">
                <a:solidFill>
                  <a:srgbClr val="FF9933"/>
                </a:solidFill>
                <a:round/>
                <a:headEnd/>
                <a:tailEnd type="triangle" w="med" len="med"/>
              </a:ln>
              <a:effectLst/>
            </p:spPr>
            <p:txBody>
              <a:bodyPr anchor="ctr"/>
              <a:lstStyle/>
              <a:p>
                <a:endParaRPr lang="de-DE"/>
              </a:p>
            </p:txBody>
          </p:sp>
          <p:sp>
            <p:nvSpPr>
              <p:cNvPr id="23" name="Line 57"/>
              <p:cNvSpPr>
                <a:spLocks noChangeShapeType="1"/>
              </p:cNvSpPr>
              <p:nvPr/>
            </p:nvSpPr>
            <p:spPr bwMode="auto">
              <a:xfrm>
                <a:off x="249" y="1616"/>
                <a:ext cx="522" cy="0"/>
              </a:xfrm>
              <a:prstGeom prst="line">
                <a:avLst/>
              </a:prstGeom>
              <a:noFill/>
              <a:ln w="28575">
                <a:solidFill>
                  <a:srgbClr val="FF3300"/>
                </a:solidFill>
                <a:round/>
                <a:headEnd type="triangle" w="med" len="med"/>
                <a:tailEnd/>
              </a:ln>
              <a:effectLst/>
            </p:spPr>
            <p:txBody>
              <a:bodyPr anchor="ctr"/>
              <a:lstStyle/>
              <a:p>
                <a:endParaRPr lang="de-DE"/>
              </a:p>
            </p:txBody>
          </p:sp>
        </p:grpSp>
        <p:grpSp>
          <p:nvGrpSpPr>
            <p:cNvPr id="19" name="Group 58"/>
            <p:cNvGrpSpPr>
              <a:grpSpLocks/>
            </p:cNvGrpSpPr>
            <p:nvPr/>
          </p:nvGrpSpPr>
          <p:grpSpPr bwMode="auto">
            <a:xfrm>
              <a:off x="4377" y="1343"/>
              <a:ext cx="522" cy="91"/>
              <a:chOff x="249" y="1525"/>
              <a:chExt cx="522" cy="91"/>
            </a:xfrm>
          </p:grpSpPr>
          <p:sp>
            <p:nvSpPr>
              <p:cNvPr id="20" name="Line 59"/>
              <p:cNvSpPr>
                <a:spLocks noChangeShapeType="1"/>
              </p:cNvSpPr>
              <p:nvPr/>
            </p:nvSpPr>
            <p:spPr bwMode="auto">
              <a:xfrm>
                <a:off x="249" y="1525"/>
                <a:ext cx="522" cy="0"/>
              </a:xfrm>
              <a:prstGeom prst="line">
                <a:avLst/>
              </a:prstGeom>
              <a:noFill/>
              <a:ln w="28575">
                <a:solidFill>
                  <a:srgbClr val="FF9933"/>
                </a:solidFill>
                <a:round/>
                <a:headEnd/>
                <a:tailEnd type="triangle" w="med" len="med"/>
              </a:ln>
              <a:effectLst/>
            </p:spPr>
            <p:txBody>
              <a:bodyPr anchor="ctr"/>
              <a:lstStyle/>
              <a:p>
                <a:endParaRPr lang="de-DE"/>
              </a:p>
            </p:txBody>
          </p:sp>
          <p:sp>
            <p:nvSpPr>
              <p:cNvPr id="21" name="Line 60"/>
              <p:cNvSpPr>
                <a:spLocks noChangeShapeType="1"/>
              </p:cNvSpPr>
              <p:nvPr/>
            </p:nvSpPr>
            <p:spPr bwMode="auto">
              <a:xfrm>
                <a:off x="249" y="1616"/>
                <a:ext cx="522" cy="0"/>
              </a:xfrm>
              <a:prstGeom prst="line">
                <a:avLst/>
              </a:prstGeom>
              <a:noFill/>
              <a:ln w="28575">
                <a:solidFill>
                  <a:srgbClr val="FF3300"/>
                </a:solidFill>
                <a:round/>
                <a:headEnd type="triangle" w="med" len="med"/>
                <a:tailEnd/>
              </a:ln>
              <a:effectLst/>
            </p:spPr>
            <p:txBody>
              <a:bodyPr anchor="ctr"/>
              <a:lstStyle/>
              <a:p>
                <a:endParaRPr lang="de-DE"/>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5"/>
          <p:cNvSpPr txBox="1">
            <a:spLocks noChangeArrowheads="1"/>
          </p:cNvSpPr>
          <p:nvPr/>
        </p:nvSpPr>
        <p:spPr bwMode="auto">
          <a:xfrm>
            <a:off x="762000" y="977900"/>
            <a:ext cx="8534400" cy="5410200"/>
          </a:xfrm>
          <a:prstGeom prst="rect">
            <a:avLst/>
          </a:prstGeom>
          <a:noFill/>
          <a:ln w="12700">
            <a:noFill/>
            <a:miter lim="800000"/>
            <a:headEnd/>
            <a:tailEnd/>
          </a:ln>
          <a:effectLst/>
        </p:spPr>
        <p:txBody>
          <a:bodyPr vert="horz" wrap="square" lIns="50800" tIns="50800" rIns="132080" bIns="50800" numCol="1" anchor="t" anchorCtr="0" compatLnSpc="1">
            <a:prstTxWarp prst="textNoShape">
              <a:avLst/>
            </a:prstTxWarp>
          </a:bodyPr>
          <a:lstStyle/>
          <a:p>
            <a:pPr marL="609600" marR="0" lvl="0" indent="-609600" algn="l" defTabSz="914400" rtl="0" eaLnBrk="1" fontAlgn="base" latinLnBrk="0" hangingPunct="1">
              <a:lnSpc>
                <a:spcPct val="150000"/>
              </a:lnSpc>
              <a:spcBef>
                <a:spcPts val="700"/>
              </a:spcBef>
              <a:spcAft>
                <a:spcPct val="0"/>
              </a:spcAft>
              <a:buClr>
                <a:srgbClr val="0000CC"/>
              </a:buClr>
              <a:buSzTx/>
              <a:buFont typeface="Arial" charset="0"/>
              <a:buNone/>
              <a:tabLst/>
              <a:defRPr/>
            </a:pPr>
            <a:r>
              <a:rPr kumimoji="0" lang="en-US" sz="2400" b="0" i="0" u="none" strike="noStrike" kern="0" cap="none" spc="0" normalizeH="0" baseline="0" noProof="0" dirty="0" smtClean="0">
                <a:ln>
                  <a:noFill/>
                </a:ln>
                <a:solidFill>
                  <a:srgbClr val="5C6971"/>
                </a:solidFill>
                <a:effectLst/>
                <a:uLnTx/>
                <a:uFillTx/>
                <a:latin typeface="+mn-lt"/>
                <a:ea typeface="+mn-ea"/>
                <a:cs typeface="+mn-cs"/>
                <a:sym typeface="Arial" charset="0"/>
              </a:rPr>
              <a:t>ITU G.8032 (Ethernet Ring Protection): </a:t>
            </a:r>
          </a:p>
          <a:p>
            <a:pPr marL="609600" marR="0" lvl="0" indent="-609600" algn="l" defTabSz="914400" rtl="0" eaLnBrk="1" fontAlgn="base" latinLnBrk="0" hangingPunct="1">
              <a:lnSpc>
                <a:spcPct val="150000"/>
              </a:lnSpc>
              <a:spcBef>
                <a:spcPts val="700"/>
              </a:spcBef>
              <a:spcAft>
                <a:spcPct val="0"/>
              </a:spcAft>
              <a:buClr>
                <a:srgbClr val="0000CC"/>
              </a:buClr>
              <a:buSzTx/>
              <a:buFont typeface="Arial" charset="0"/>
              <a:buChar char="•"/>
              <a:tabLst/>
              <a:defRPr/>
            </a:pPr>
            <a:endParaRPr kumimoji="0" lang="en-US" sz="1800" b="0" i="0" u="none" strike="noStrike" kern="0" cap="none" spc="0" normalizeH="0" baseline="0" noProof="0" dirty="0" smtClean="0">
              <a:ln>
                <a:noFill/>
              </a:ln>
              <a:solidFill>
                <a:srgbClr val="5C6971"/>
              </a:solidFill>
              <a:effectLst/>
              <a:uLnTx/>
              <a:uFillTx/>
              <a:latin typeface="+mn-lt"/>
              <a:ea typeface="+mn-ea"/>
              <a:cs typeface="+mn-cs"/>
              <a:sym typeface="Arial" charset="0"/>
            </a:endParaRPr>
          </a:p>
          <a:p>
            <a:pPr marL="609600" marR="0" lvl="0" indent="-609600" algn="l" defTabSz="914400" rtl="0" eaLnBrk="1" fontAlgn="base" latinLnBrk="0" hangingPunct="1">
              <a:lnSpc>
                <a:spcPct val="150000"/>
              </a:lnSpc>
              <a:spcBef>
                <a:spcPts val="700"/>
              </a:spcBef>
              <a:spcAft>
                <a:spcPct val="0"/>
              </a:spcAft>
              <a:buClr>
                <a:srgbClr val="0000CC"/>
              </a:buClr>
              <a:buSzTx/>
              <a:buFont typeface="Arial" charset="0"/>
              <a:buChar char="•"/>
              <a:tabLst/>
              <a:defRPr/>
            </a:pPr>
            <a:endParaRPr lang="en-US" kern="0" dirty="0" smtClean="0">
              <a:solidFill>
                <a:srgbClr val="5C6971"/>
              </a:solidFill>
              <a:latin typeface="+mn-lt"/>
              <a:ea typeface="+mn-ea"/>
              <a:cs typeface="+mn-cs"/>
            </a:endParaRPr>
          </a:p>
          <a:p>
            <a:pPr marL="609600" marR="0" lvl="0" indent="-609600" algn="l" defTabSz="914400" rtl="0" eaLnBrk="1" fontAlgn="base" latinLnBrk="0" hangingPunct="1">
              <a:lnSpc>
                <a:spcPct val="150000"/>
              </a:lnSpc>
              <a:spcBef>
                <a:spcPts val="700"/>
              </a:spcBef>
              <a:spcAft>
                <a:spcPct val="0"/>
              </a:spcAft>
              <a:buClr>
                <a:srgbClr val="0000CC"/>
              </a:buClr>
              <a:buSzTx/>
              <a:buFont typeface="Arial" charset="0"/>
              <a:buChar char="•"/>
              <a:tabLst/>
              <a:defRPr/>
            </a:pPr>
            <a:endParaRPr kumimoji="0" lang="en-US" sz="1800" b="0" i="0" u="none" strike="noStrike" kern="0" cap="none" spc="0" normalizeH="0" baseline="0" noProof="0" dirty="0" smtClean="0">
              <a:ln>
                <a:noFill/>
              </a:ln>
              <a:solidFill>
                <a:srgbClr val="5C6971"/>
              </a:solidFill>
              <a:effectLst/>
              <a:uLnTx/>
              <a:uFillTx/>
              <a:latin typeface="+mn-lt"/>
              <a:ea typeface="+mn-ea"/>
              <a:cs typeface="+mn-cs"/>
              <a:sym typeface="Arial" charset="0"/>
            </a:endParaRPr>
          </a:p>
          <a:p>
            <a:pPr marL="609600" marR="0" lvl="0" indent="-609600" algn="l" defTabSz="914400" rtl="0" eaLnBrk="1" fontAlgn="base" latinLnBrk="0" hangingPunct="1">
              <a:lnSpc>
                <a:spcPct val="150000"/>
              </a:lnSpc>
              <a:spcBef>
                <a:spcPts val="700"/>
              </a:spcBef>
              <a:spcAft>
                <a:spcPct val="0"/>
              </a:spcAft>
              <a:buClr>
                <a:srgbClr val="0000CC"/>
              </a:buClr>
              <a:buSzTx/>
              <a:tabLst/>
              <a:defRPr/>
            </a:pPr>
            <a:endParaRPr kumimoji="0" lang="en-US" sz="1800" b="0" i="0" u="none" strike="noStrike" kern="0" cap="none" spc="0" normalizeH="0" baseline="0" noProof="0" dirty="0" smtClean="0">
              <a:ln>
                <a:noFill/>
              </a:ln>
              <a:solidFill>
                <a:srgbClr val="5C6971"/>
              </a:solidFill>
              <a:effectLst/>
              <a:uLnTx/>
              <a:uFillTx/>
              <a:latin typeface="+mn-lt"/>
              <a:ea typeface="+mn-ea"/>
              <a:cs typeface="+mn-cs"/>
              <a:sym typeface="Arial" charset="0"/>
            </a:endParaRPr>
          </a:p>
          <a:p>
            <a:pPr marL="609600" marR="0" lvl="0" indent="-609600" algn="l" defTabSz="914400" rtl="0" eaLnBrk="1" fontAlgn="base" latinLnBrk="0" hangingPunct="1">
              <a:lnSpc>
                <a:spcPct val="150000"/>
              </a:lnSpc>
              <a:spcBef>
                <a:spcPts val="700"/>
              </a:spcBef>
              <a:spcAft>
                <a:spcPct val="0"/>
              </a:spcAft>
              <a:buClr>
                <a:srgbClr val="0000CC"/>
              </a:buClr>
              <a:buSzTx/>
              <a:buFont typeface="Arial" charset="0"/>
              <a:buChar char="•"/>
              <a:tabLst/>
              <a:defRPr/>
            </a:pPr>
            <a:r>
              <a:rPr kumimoji="0" lang="en-US" sz="1800" b="0" i="0" u="none" strike="noStrike" kern="0" cap="none" spc="0" normalizeH="0" baseline="0" noProof="0" dirty="0" smtClean="0">
                <a:ln>
                  <a:noFill/>
                </a:ln>
                <a:solidFill>
                  <a:srgbClr val="5C6971"/>
                </a:solidFill>
                <a:effectLst/>
                <a:uLnTx/>
                <a:uFillTx/>
                <a:latin typeface="+mn-lt"/>
                <a:ea typeface="+mn-ea"/>
                <a:cs typeface="+mn-cs"/>
                <a:sym typeface="Arial" charset="0"/>
              </a:rPr>
              <a:t>Im</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normalen</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Betrieb</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ist</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die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Reserveverbindung</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(Ring Protection Link, RPL)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nicht</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aktiv</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um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Endlosschleifen</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zu</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vermeiden</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lineare</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Topologie</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a:t>
            </a:r>
          </a:p>
          <a:p>
            <a:pPr marL="609600" marR="0" lvl="0" indent="-609600" algn="l" defTabSz="914400" rtl="0" eaLnBrk="1" fontAlgn="base" latinLnBrk="0" hangingPunct="1">
              <a:lnSpc>
                <a:spcPct val="150000"/>
              </a:lnSpc>
              <a:spcBef>
                <a:spcPts val="700"/>
              </a:spcBef>
              <a:spcAft>
                <a:spcPct val="0"/>
              </a:spcAft>
              <a:buClr>
                <a:srgbClr val="0000CC"/>
              </a:buClr>
              <a:buSzTx/>
              <a:buFont typeface="Arial" charset="0"/>
              <a:buChar char="•"/>
              <a:tabLst/>
              <a:defRPr/>
            </a:pPr>
            <a:r>
              <a:rPr kumimoji="0" lang="en-US" sz="1800" b="0" i="0" u="none" strike="noStrike" kern="0" cap="none" spc="0" normalizeH="0" baseline="0" noProof="0" dirty="0" err="1" smtClean="0">
                <a:ln>
                  <a:noFill/>
                </a:ln>
                <a:solidFill>
                  <a:srgbClr val="5C6971"/>
                </a:solidFill>
                <a:effectLst/>
                <a:uLnTx/>
                <a:uFillTx/>
                <a:latin typeface="+mn-lt"/>
                <a:ea typeface="+mn-ea"/>
                <a:cs typeface="+mn-cs"/>
                <a:sym typeface="Arial" charset="0"/>
              </a:rPr>
              <a:t>Wenn</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im Ring </a:t>
            </a:r>
            <a:r>
              <a:rPr kumimoji="0" lang="en-US" sz="1800" b="0" i="0" u="none" strike="noStrike" kern="0" cap="none" spc="0" normalizeH="0" noProof="0" dirty="0" err="1" smtClean="0">
                <a:ln>
                  <a:noFill/>
                </a:ln>
                <a:solidFill>
                  <a:srgbClr val="5C6971"/>
                </a:solidFill>
                <a:effectLst/>
                <a:uLnTx/>
                <a:uFillTx/>
                <a:latin typeface="+mn-lt"/>
                <a:ea typeface="+mn-ea"/>
                <a:cs typeface="+mn-cs"/>
                <a:sym typeface="Arial" charset="0"/>
              </a:rPr>
              <a:t>eine</a:t>
            </a:r>
            <a:r>
              <a:rPr kumimoji="0" lang="en-US" sz="1800" b="0" i="0" u="none" strike="noStrike" kern="0" cap="none" spc="0" normalizeH="0" noProof="0" dirty="0" smtClean="0">
                <a:ln>
                  <a:noFill/>
                </a:ln>
                <a:solidFill>
                  <a:srgbClr val="5C6971"/>
                </a:solidFill>
                <a:effectLst/>
                <a:uLnTx/>
                <a:uFillTx/>
                <a:latin typeface="+mn-lt"/>
                <a:ea typeface="+mn-ea"/>
                <a:cs typeface="+mn-cs"/>
                <a:sym typeface="Arial" charset="0"/>
              </a:rPr>
              <a:t> </a:t>
            </a:r>
            <a:r>
              <a:rPr lang="en-US" kern="0" dirty="0" err="1" smtClean="0">
                <a:solidFill>
                  <a:srgbClr val="5C6971"/>
                </a:solidFill>
                <a:latin typeface="+mn-lt"/>
                <a:ea typeface="+mn-ea"/>
                <a:cs typeface="+mn-cs"/>
              </a:rPr>
              <a:t>Verbindung</a:t>
            </a:r>
            <a:r>
              <a:rPr lang="en-US" kern="0" dirty="0" smtClean="0">
                <a:solidFill>
                  <a:srgbClr val="5C6971"/>
                </a:solidFill>
                <a:latin typeface="+mn-lt"/>
                <a:ea typeface="+mn-ea"/>
                <a:cs typeface="+mn-cs"/>
              </a:rPr>
              <a:t> </a:t>
            </a:r>
            <a:r>
              <a:rPr lang="en-US" kern="0" dirty="0" err="1" smtClean="0">
                <a:solidFill>
                  <a:srgbClr val="5C6971"/>
                </a:solidFill>
                <a:latin typeface="+mn-lt"/>
                <a:ea typeface="+mn-ea"/>
                <a:cs typeface="+mn-cs"/>
              </a:rPr>
              <a:t>unterbrochen</a:t>
            </a:r>
            <a:r>
              <a:rPr lang="en-US" kern="0" dirty="0" smtClean="0">
                <a:solidFill>
                  <a:srgbClr val="5C6971"/>
                </a:solidFill>
                <a:latin typeface="+mn-lt"/>
                <a:ea typeface="+mn-ea"/>
                <a:cs typeface="+mn-cs"/>
              </a:rPr>
              <a:t> </a:t>
            </a:r>
            <a:r>
              <a:rPr lang="en-US" kern="0" dirty="0" err="1" smtClean="0">
                <a:solidFill>
                  <a:srgbClr val="5C6971"/>
                </a:solidFill>
                <a:latin typeface="+mn-lt"/>
                <a:ea typeface="+mn-ea"/>
                <a:cs typeface="+mn-cs"/>
              </a:rPr>
              <a:t>ist</a:t>
            </a:r>
            <a:r>
              <a:rPr lang="en-US" kern="0" dirty="0" smtClean="0">
                <a:solidFill>
                  <a:srgbClr val="5C6971"/>
                </a:solidFill>
                <a:latin typeface="+mn-lt"/>
                <a:ea typeface="+mn-ea"/>
                <a:cs typeface="+mn-cs"/>
              </a:rPr>
              <a:t>, </a:t>
            </a:r>
            <a:r>
              <a:rPr lang="en-US" kern="0" dirty="0" err="1" smtClean="0">
                <a:solidFill>
                  <a:srgbClr val="5C6971"/>
                </a:solidFill>
                <a:latin typeface="+mn-lt"/>
                <a:ea typeface="+mn-ea"/>
                <a:cs typeface="+mn-cs"/>
              </a:rPr>
              <a:t>wird</a:t>
            </a:r>
            <a:r>
              <a:rPr lang="en-US" kern="0" dirty="0" smtClean="0">
                <a:solidFill>
                  <a:srgbClr val="5C6971"/>
                </a:solidFill>
                <a:latin typeface="+mn-lt"/>
                <a:ea typeface="+mn-ea"/>
                <a:cs typeface="+mn-cs"/>
              </a:rPr>
              <a:t> die Reserve-</a:t>
            </a:r>
            <a:r>
              <a:rPr lang="en-US" kern="0" dirty="0" err="1" smtClean="0">
                <a:solidFill>
                  <a:srgbClr val="5C6971"/>
                </a:solidFill>
                <a:latin typeface="+mn-lt"/>
                <a:ea typeface="+mn-ea"/>
                <a:cs typeface="+mn-cs"/>
              </a:rPr>
              <a:t>verbindung</a:t>
            </a:r>
            <a:r>
              <a:rPr lang="en-US" kern="0" dirty="0" smtClean="0">
                <a:solidFill>
                  <a:srgbClr val="5C6971"/>
                </a:solidFill>
                <a:latin typeface="+mn-lt"/>
                <a:ea typeface="+mn-ea"/>
                <a:cs typeface="+mn-cs"/>
              </a:rPr>
              <a:t> (RPL) </a:t>
            </a:r>
            <a:r>
              <a:rPr lang="en-US" kern="0" dirty="0" err="1" smtClean="0">
                <a:solidFill>
                  <a:srgbClr val="5C6971"/>
                </a:solidFill>
                <a:latin typeface="+mn-lt"/>
                <a:ea typeface="+mn-ea"/>
                <a:cs typeface="+mn-cs"/>
              </a:rPr>
              <a:t>durch</a:t>
            </a:r>
            <a:r>
              <a:rPr lang="en-US" kern="0" dirty="0" smtClean="0">
                <a:solidFill>
                  <a:srgbClr val="5C6971"/>
                </a:solidFill>
                <a:latin typeface="+mn-lt"/>
                <a:ea typeface="+mn-ea"/>
                <a:cs typeface="+mn-cs"/>
              </a:rPr>
              <a:t> den </a:t>
            </a:r>
            <a:r>
              <a:rPr lang="en-US" kern="0" dirty="0" err="1" smtClean="0">
                <a:solidFill>
                  <a:srgbClr val="5C6971"/>
                </a:solidFill>
                <a:latin typeface="+mn-lt"/>
                <a:ea typeface="+mn-ea"/>
                <a:cs typeface="+mn-cs"/>
              </a:rPr>
              <a:t>Verwalter</a:t>
            </a:r>
            <a:r>
              <a:rPr lang="en-US" kern="0" dirty="0" smtClean="0">
                <a:solidFill>
                  <a:srgbClr val="5C6971"/>
                </a:solidFill>
                <a:latin typeface="+mn-lt"/>
                <a:ea typeface="+mn-ea"/>
                <a:cs typeface="+mn-cs"/>
              </a:rPr>
              <a:t> der Reserve (RPL Owner) </a:t>
            </a:r>
            <a:r>
              <a:rPr lang="en-US" kern="0" dirty="0" err="1" smtClean="0">
                <a:solidFill>
                  <a:srgbClr val="5C6971"/>
                </a:solidFill>
                <a:latin typeface="+mn-lt"/>
                <a:ea typeface="+mn-ea"/>
                <a:cs typeface="+mn-cs"/>
              </a:rPr>
              <a:t>aktiviert</a:t>
            </a:r>
            <a:r>
              <a:rPr lang="en-US" kern="0" dirty="0" smtClean="0">
                <a:solidFill>
                  <a:srgbClr val="5C6971"/>
                </a:solidFill>
                <a:latin typeface="+mn-lt"/>
                <a:ea typeface="+mn-ea"/>
                <a:cs typeface="+mn-cs"/>
              </a:rPr>
              <a:t> und die </a:t>
            </a:r>
            <a:r>
              <a:rPr lang="en-US" kern="0" dirty="0" err="1" smtClean="0">
                <a:solidFill>
                  <a:srgbClr val="5C6971"/>
                </a:solidFill>
                <a:latin typeface="+mn-lt"/>
                <a:ea typeface="+mn-ea"/>
                <a:cs typeface="+mn-cs"/>
              </a:rPr>
              <a:t>Topologie</a:t>
            </a:r>
            <a:r>
              <a:rPr lang="en-US" kern="0" dirty="0" smtClean="0">
                <a:solidFill>
                  <a:srgbClr val="5C6971"/>
                </a:solidFill>
                <a:latin typeface="+mn-lt"/>
                <a:ea typeface="+mn-ea"/>
                <a:cs typeface="+mn-cs"/>
              </a:rPr>
              <a:t> </a:t>
            </a:r>
            <a:r>
              <a:rPr lang="en-US" kern="0" dirty="0" err="1" smtClean="0">
                <a:solidFill>
                  <a:srgbClr val="5C6971"/>
                </a:solidFill>
                <a:latin typeface="+mn-lt"/>
                <a:ea typeface="+mn-ea"/>
                <a:cs typeface="+mn-cs"/>
              </a:rPr>
              <a:t>angepasst</a:t>
            </a:r>
            <a:endParaRPr kumimoji="0" lang="en-US" sz="1800" b="0" i="0" u="none" strike="noStrike" kern="0" cap="none" spc="0" normalizeH="0" baseline="0" noProof="0" dirty="0" smtClean="0">
              <a:ln>
                <a:noFill/>
              </a:ln>
              <a:solidFill>
                <a:srgbClr val="5C6971"/>
              </a:solidFill>
              <a:effectLst/>
              <a:uLnTx/>
              <a:uFillTx/>
              <a:latin typeface="+mn-lt"/>
              <a:ea typeface="+mn-ea"/>
              <a:cs typeface="+mn-cs"/>
              <a:sym typeface="Arial" charset="0"/>
            </a:endParaRPr>
          </a:p>
          <a:p>
            <a:pPr marL="609600" marR="0" lvl="0" indent="-609600" algn="l" defTabSz="914400" rtl="0" eaLnBrk="1" fontAlgn="base" latinLnBrk="0" hangingPunct="1">
              <a:lnSpc>
                <a:spcPct val="150000"/>
              </a:lnSpc>
              <a:spcBef>
                <a:spcPts val="700"/>
              </a:spcBef>
              <a:spcAft>
                <a:spcPct val="0"/>
              </a:spcAft>
              <a:buClr>
                <a:srgbClr val="0000CC"/>
              </a:buClr>
              <a:buSzTx/>
              <a:buFont typeface="Arial" charset="0"/>
              <a:buNone/>
              <a:tabLst/>
              <a:defRPr/>
            </a:pPr>
            <a:endParaRPr kumimoji="0" lang="en-US" sz="1800" b="0" i="0" u="none" strike="noStrike" kern="0" cap="none" spc="0" normalizeH="0" baseline="0" noProof="0" dirty="0" smtClean="0">
              <a:ln>
                <a:noFill/>
              </a:ln>
              <a:solidFill>
                <a:srgbClr val="5C6971"/>
              </a:solidFill>
              <a:effectLst/>
              <a:uLnTx/>
              <a:uFillTx/>
              <a:latin typeface="+mn-lt"/>
              <a:ea typeface="+mn-ea"/>
              <a:cs typeface="+mn-cs"/>
              <a:sym typeface="Arial" charset="0"/>
            </a:endParaRPr>
          </a:p>
        </p:txBody>
      </p:sp>
      <p:sp>
        <p:nvSpPr>
          <p:cNvPr id="114" name="Line 62"/>
          <p:cNvSpPr>
            <a:spLocks noChangeShapeType="1"/>
          </p:cNvSpPr>
          <p:nvPr/>
        </p:nvSpPr>
        <p:spPr bwMode="auto">
          <a:xfrm>
            <a:off x="3152799" y="2258870"/>
            <a:ext cx="765086" cy="1"/>
          </a:xfrm>
          <a:prstGeom prst="line">
            <a:avLst/>
          </a:prstGeom>
          <a:noFill/>
          <a:ln w="28575">
            <a:solidFill>
              <a:schemeClr val="accent2"/>
            </a:solidFill>
            <a:round/>
            <a:headEnd/>
            <a:tailEnd/>
          </a:ln>
          <a:effectLst/>
        </p:spPr>
        <p:txBody>
          <a:bodyPr anchor="ctr"/>
          <a:lstStyle/>
          <a:p>
            <a:endParaRPr lang="de-DE"/>
          </a:p>
        </p:txBody>
      </p:sp>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12</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Ethernet </a:t>
            </a:r>
            <a:r>
              <a:rPr lang="en-US" dirty="0" err="1" smtClean="0"/>
              <a:t>Ringredundanz</a:t>
            </a:r>
            <a:r>
              <a:rPr lang="en-US" dirty="0" smtClean="0"/>
              <a:t> </a:t>
            </a:r>
            <a:r>
              <a:rPr lang="en-US" dirty="0" err="1" smtClean="0"/>
              <a:t>nach</a:t>
            </a:r>
            <a:r>
              <a:rPr lang="en-US" dirty="0" smtClean="0"/>
              <a:t> ITU</a:t>
            </a:r>
            <a:endParaRPr lang="en-US" dirty="0"/>
          </a:p>
        </p:txBody>
      </p:sp>
      <p:sp>
        <p:nvSpPr>
          <p:cNvPr id="67" name="Line 62"/>
          <p:cNvSpPr>
            <a:spLocks noChangeShapeType="1"/>
          </p:cNvSpPr>
          <p:nvPr/>
        </p:nvSpPr>
        <p:spPr bwMode="auto">
          <a:xfrm>
            <a:off x="2162689" y="2258869"/>
            <a:ext cx="765086" cy="1"/>
          </a:xfrm>
          <a:prstGeom prst="line">
            <a:avLst/>
          </a:prstGeom>
          <a:noFill/>
          <a:ln w="28575">
            <a:solidFill>
              <a:schemeClr val="accent2"/>
            </a:solidFill>
            <a:prstDash val="sysDot"/>
            <a:round/>
            <a:headEnd/>
            <a:tailEnd/>
          </a:ln>
          <a:effectLst/>
        </p:spPr>
        <p:txBody>
          <a:bodyPr anchor="ctr"/>
          <a:lstStyle/>
          <a:p>
            <a:endParaRPr lang="de-DE"/>
          </a:p>
        </p:txBody>
      </p:sp>
      <p:sp>
        <p:nvSpPr>
          <p:cNvPr id="68" name="Line 63"/>
          <p:cNvSpPr>
            <a:spLocks noChangeShapeType="1"/>
          </p:cNvSpPr>
          <p:nvPr/>
        </p:nvSpPr>
        <p:spPr bwMode="auto">
          <a:xfrm>
            <a:off x="2169830" y="2978330"/>
            <a:ext cx="1727200" cy="0"/>
          </a:xfrm>
          <a:prstGeom prst="line">
            <a:avLst/>
          </a:prstGeom>
          <a:noFill/>
          <a:ln w="28575">
            <a:solidFill>
              <a:schemeClr val="accent2"/>
            </a:solidFill>
            <a:round/>
            <a:headEnd/>
            <a:tailEnd/>
          </a:ln>
          <a:effectLst/>
        </p:spPr>
        <p:txBody>
          <a:bodyPr anchor="ctr"/>
          <a:lstStyle/>
          <a:p>
            <a:endParaRPr lang="de-DE"/>
          </a:p>
        </p:txBody>
      </p:sp>
      <p:sp>
        <p:nvSpPr>
          <p:cNvPr id="69" name="Line 64"/>
          <p:cNvSpPr>
            <a:spLocks noChangeShapeType="1"/>
          </p:cNvSpPr>
          <p:nvPr/>
        </p:nvSpPr>
        <p:spPr bwMode="auto">
          <a:xfrm flipV="1">
            <a:off x="3970055" y="2294118"/>
            <a:ext cx="0" cy="647700"/>
          </a:xfrm>
          <a:prstGeom prst="line">
            <a:avLst/>
          </a:prstGeom>
          <a:noFill/>
          <a:ln w="28575">
            <a:solidFill>
              <a:schemeClr val="accent2"/>
            </a:solidFill>
            <a:round/>
            <a:headEnd/>
            <a:tailEnd/>
          </a:ln>
          <a:effectLst/>
        </p:spPr>
        <p:txBody>
          <a:bodyPr anchor="ctr"/>
          <a:lstStyle/>
          <a:p>
            <a:endParaRPr lang="de-DE"/>
          </a:p>
        </p:txBody>
      </p:sp>
      <p:sp>
        <p:nvSpPr>
          <p:cNvPr id="70" name="Line 65"/>
          <p:cNvSpPr>
            <a:spLocks noChangeShapeType="1"/>
          </p:cNvSpPr>
          <p:nvPr/>
        </p:nvSpPr>
        <p:spPr bwMode="auto">
          <a:xfrm flipV="1">
            <a:off x="2061880" y="2222680"/>
            <a:ext cx="0" cy="647700"/>
          </a:xfrm>
          <a:prstGeom prst="line">
            <a:avLst/>
          </a:prstGeom>
          <a:noFill/>
          <a:ln w="28575">
            <a:solidFill>
              <a:schemeClr val="accent2"/>
            </a:solidFill>
            <a:round/>
            <a:headEnd/>
            <a:tailEnd/>
          </a:ln>
          <a:effectLst/>
        </p:spPr>
        <p:txBody>
          <a:bodyPr anchor="ctr"/>
          <a:lstStyle/>
          <a:p>
            <a:endParaRPr lang="de-DE"/>
          </a:p>
        </p:txBody>
      </p:sp>
      <p:sp>
        <p:nvSpPr>
          <p:cNvPr id="71" name="Rectangle 66"/>
          <p:cNvSpPr>
            <a:spLocks noChangeArrowheads="1"/>
          </p:cNvSpPr>
          <p:nvPr/>
        </p:nvSpPr>
        <p:spPr bwMode="auto">
          <a:xfrm>
            <a:off x="1919005" y="211473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72" name="Rectangle 67"/>
          <p:cNvSpPr>
            <a:spLocks noChangeArrowheads="1"/>
          </p:cNvSpPr>
          <p:nvPr/>
        </p:nvSpPr>
        <p:spPr bwMode="auto">
          <a:xfrm>
            <a:off x="1919005" y="287038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73" name="Rectangle 68"/>
          <p:cNvSpPr>
            <a:spLocks noChangeArrowheads="1"/>
          </p:cNvSpPr>
          <p:nvPr/>
        </p:nvSpPr>
        <p:spPr bwMode="auto">
          <a:xfrm>
            <a:off x="2854042" y="211473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74" name="Rectangle 69"/>
          <p:cNvSpPr>
            <a:spLocks noChangeArrowheads="1"/>
          </p:cNvSpPr>
          <p:nvPr/>
        </p:nvSpPr>
        <p:spPr bwMode="auto">
          <a:xfrm>
            <a:off x="2854042" y="287038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75" name="Rectangle 70"/>
          <p:cNvSpPr>
            <a:spLocks noChangeArrowheads="1"/>
          </p:cNvSpPr>
          <p:nvPr/>
        </p:nvSpPr>
        <p:spPr bwMode="auto">
          <a:xfrm>
            <a:off x="3827180" y="287038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76" name="Rectangle 71"/>
          <p:cNvSpPr>
            <a:spLocks noChangeArrowheads="1"/>
          </p:cNvSpPr>
          <p:nvPr/>
        </p:nvSpPr>
        <p:spPr bwMode="auto">
          <a:xfrm>
            <a:off x="3827180" y="211473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77" name="Line 72"/>
          <p:cNvSpPr>
            <a:spLocks noChangeShapeType="1"/>
          </p:cNvSpPr>
          <p:nvPr/>
        </p:nvSpPr>
        <p:spPr bwMode="auto">
          <a:xfrm>
            <a:off x="3287430" y="211473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78" name="Line 73"/>
          <p:cNvSpPr>
            <a:spLocks noChangeShapeType="1"/>
          </p:cNvSpPr>
          <p:nvPr/>
        </p:nvSpPr>
        <p:spPr bwMode="auto">
          <a:xfrm>
            <a:off x="3287430" y="30862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79" name="Line 74"/>
          <p:cNvSpPr>
            <a:spLocks noChangeShapeType="1"/>
          </p:cNvSpPr>
          <p:nvPr/>
        </p:nvSpPr>
        <p:spPr bwMode="auto">
          <a:xfrm>
            <a:off x="2350805" y="30862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80" name="Line 75"/>
          <p:cNvSpPr>
            <a:spLocks noChangeShapeType="1"/>
          </p:cNvSpPr>
          <p:nvPr/>
        </p:nvSpPr>
        <p:spPr bwMode="auto">
          <a:xfrm flipH="1">
            <a:off x="3250917" y="28703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81" name="Line 76"/>
          <p:cNvSpPr>
            <a:spLocks noChangeShapeType="1"/>
          </p:cNvSpPr>
          <p:nvPr/>
        </p:nvSpPr>
        <p:spPr bwMode="auto">
          <a:xfrm flipH="1">
            <a:off x="2314292" y="28703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82" name="Line 77"/>
          <p:cNvSpPr>
            <a:spLocks noChangeShapeType="1"/>
          </p:cNvSpPr>
          <p:nvPr/>
        </p:nvSpPr>
        <p:spPr bwMode="auto">
          <a:xfrm flipH="1">
            <a:off x="3287430" y="233063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83" name="Line 78"/>
          <p:cNvSpPr>
            <a:spLocks noChangeShapeType="1"/>
          </p:cNvSpPr>
          <p:nvPr/>
        </p:nvSpPr>
        <p:spPr bwMode="auto">
          <a:xfrm>
            <a:off x="4078005" y="2438580"/>
            <a:ext cx="0" cy="323850"/>
          </a:xfrm>
          <a:prstGeom prst="line">
            <a:avLst/>
          </a:prstGeom>
          <a:noFill/>
          <a:ln w="9525">
            <a:solidFill>
              <a:schemeClr val="bg2"/>
            </a:solidFill>
            <a:round/>
            <a:headEnd/>
            <a:tailEnd type="triangle" w="med" len="med"/>
          </a:ln>
          <a:effectLst/>
        </p:spPr>
        <p:txBody>
          <a:bodyPr anchor="ctr"/>
          <a:lstStyle/>
          <a:p>
            <a:endParaRPr lang="de-DE"/>
          </a:p>
        </p:txBody>
      </p:sp>
      <p:sp>
        <p:nvSpPr>
          <p:cNvPr id="84" name="Line 79"/>
          <p:cNvSpPr>
            <a:spLocks noChangeShapeType="1"/>
          </p:cNvSpPr>
          <p:nvPr/>
        </p:nvSpPr>
        <p:spPr bwMode="auto">
          <a:xfrm>
            <a:off x="1953930" y="2438580"/>
            <a:ext cx="0" cy="323850"/>
          </a:xfrm>
          <a:prstGeom prst="line">
            <a:avLst/>
          </a:prstGeom>
          <a:noFill/>
          <a:ln w="9525">
            <a:solidFill>
              <a:schemeClr val="bg2"/>
            </a:solidFill>
            <a:round/>
            <a:headEnd/>
            <a:tailEnd type="triangle" w="med" len="med"/>
          </a:ln>
          <a:effectLst/>
        </p:spPr>
        <p:txBody>
          <a:bodyPr anchor="ctr"/>
          <a:lstStyle/>
          <a:p>
            <a:endParaRPr lang="de-DE"/>
          </a:p>
        </p:txBody>
      </p:sp>
      <p:sp>
        <p:nvSpPr>
          <p:cNvPr id="85" name="Line 80"/>
          <p:cNvSpPr>
            <a:spLocks noChangeShapeType="1"/>
          </p:cNvSpPr>
          <p:nvPr/>
        </p:nvSpPr>
        <p:spPr bwMode="auto">
          <a:xfrm>
            <a:off x="3827180" y="2402068"/>
            <a:ext cx="0" cy="323850"/>
          </a:xfrm>
          <a:prstGeom prst="line">
            <a:avLst/>
          </a:prstGeom>
          <a:noFill/>
          <a:ln w="9525">
            <a:solidFill>
              <a:schemeClr val="bg2"/>
            </a:solidFill>
            <a:round/>
            <a:headEnd type="triangle" w="med" len="med"/>
            <a:tailEnd/>
          </a:ln>
          <a:effectLst/>
        </p:spPr>
        <p:txBody>
          <a:bodyPr anchor="ctr"/>
          <a:lstStyle/>
          <a:p>
            <a:endParaRPr lang="de-DE"/>
          </a:p>
        </p:txBody>
      </p:sp>
      <p:sp>
        <p:nvSpPr>
          <p:cNvPr id="86" name="Line 81"/>
          <p:cNvSpPr>
            <a:spLocks noChangeShapeType="1"/>
          </p:cNvSpPr>
          <p:nvPr/>
        </p:nvSpPr>
        <p:spPr bwMode="auto">
          <a:xfrm>
            <a:off x="2169830" y="2438580"/>
            <a:ext cx="0" cy="323850"/>
          </a:xfrm>
          <a:prstGeom prst="line">
            <a:avLst/>
          </a:prstGeom>
          <a:noFill/>
          <a:ln w="9525">
            <a:solidFill>
              <a:schemeClr val="bg2"/>
            </a:solidFill>
            <a:round/>
            <a:headEnd type="triangle" w="med" len="med"/>
            <a:tailEnd/>
          </a:ln>
          <a:effectLst/>
        </p:spPr>
        <p:txBody>
          <a:bodyPr anchor="ctr"/>
          <a:lstStyle/>
          <a:p>
            <a:endParaRPr lang="de-DE"/>
          </a:p>
        </p:txBody>
      </p:sp>
      <p:grpSp>
        <p:nvGrpSpPr>
          <p:cNvPr id="26" name="Group 82"/>
          <p:cNvGrpSpPr>
            <a:grpSpLocks/>
          </p:cNvGrpSpPr>
          <p:nvPr/>
        </p:nvGrpSpPr>
        <p:grpSpPr bwMode="auto">
          <a:xfrm>
            <a:off x="7383270" y="2528900"/>
            <a:ext cx="180975" cy="179388"/>
            <a:chOff x="226" y="3181"/>
            <a:chExt cx="114" cy="113"/>
          </a:xfrm>
        </p:grpSpPr>
        <p:sp>
          <p:nvSpPr>
            <p:cNvPr id="108" name="Line 83"/>
            <p:cNvSpPr>
              <a:spLocks noChangeShapeType="1"/>
            </p:cNvSpPr>
            <p:nvPr/>
          </p:nvSpPr>
          <p:spPr bwMode="auto">
            <a:xfrm>
              <a:off x="226" y="3181"/>
              <a:ext cx="114" cy="113"/>
            </a:xfrm>
            <a:prstGeom prst="line">
              <a:avLst/>
            </a:prstGeom>
            <a:noFill/>
            <a:ln w="19050">
              <a:solidFill>
                <a:srgbClr val="FF3300"/>
              </a:solidFill>
              <a:round/>
              <a:headEnd/>
              <a:tailEnd/>
            </a:ln>
            <a:effectLst/>
          </p:spPr>
          <p:txBody>
            <a:bodyPr anchor="ctr"/>
            <a:lstStyle/>
            <a:p>
              <a:endParaRPr lang="de-DE"/>
            </a:p>
          </p:txBody>
        </p:sp>
        <p:sp>
          <p:nvSpPr>
            <p:cNvPr id="109" name="Line 84"/>
            <p:cNvSpPr>
              <a:spLocks noChangeShapeType="1"/>
            </p:cNvSpPr>
            <p:nvPr/>
          </p:nvSpPr>
          <p:spPr bwMode="auto">
            <a:xfrm flipV="1">
              <a:off x="226" y="3181"/>
              <a:ext cx="114" cy="113"/>
            </a:xfrm>
            <a:prstGeom prst="line">
              <a:avLst/>
            </a:prstGeom>
            <a:noFill/>
            <a:ln w="19050">
              <a:solidFill>
                <a:srgbClr val="FF3300"/>
              </a:solidFill>
              <a:round/>
              <a:headEnd/>
              <a:tailEnd/>
            </a:ln>
            <a:effectLst/>
          </p:spPr>
          <p:txBody>
            <a:bodyPr anchor="ctr"/>
            <a:lstStyle/>
            <a:p>
              <a:endParaRPr lang="de-DE"/>
            </a:p>
          </p:txBody>
        </p:sp>
      </p:grpSp>
      <p:sp>
        <p:nvSpPr>
          <p:cNvPr id="88" name="AutoShape 85"/>
          <p:cNvSpPr>
            <a:spLocks noChangeArrowheads="1"/>
          </p:cNvSpPr>
          <p:nvPr/>
        </p:nvSpPr>
        <p:spPr bwMode="auto">
          <a:xfrm>
            <a:off x="4582830" y="2438580"/>
            <a:ext cx="4318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33"/>
          </a:solidFill>
          <a:ln w="9525">
            <a:solidFill>
              <a:srgbClr val="FF3300"/>
            </a:solidFill>
            <a:miter lim="800000"/>
            <a:headEnd/>
            <a:tailEnd/>
          </a:ln>
          <a:effectLst/>
        </p:spPr>
        <p:txBody>
          <a:bodyPr wrap="none" anchor="ctr"/>
          <a:lstStyle/>
          <a:p>
            <a:endParaRPr lang="de-DE"/>
          </a:p>
        </p:txBody>
      </p:sp>
      <p:sp>
        <p:nvSpPr>
          <p:cNvPr id="89" name="Line 86"/>
          <p:cNvSpPr>
            <a:spLocks noChangeShapeType="1"/>
          </p:cNvSpPr>
          <p:nvPr/>
        </p:nvSpPr>
        <p:spPr bwMode="auto">
          <a:xfrm>
            <a:off x="5590892" y="2222680"/>
            <a:ext cx="1727200" cy="0"/>
          </a:xfrm>
          <a:prstGeom prst="line">
            <a:avLst/>
          </a:prstGeom>
          <a:noFill/>
          <a:ln w="28575">
            <a:solidFill>
              <a:schemeClr val="accent2"/>
            </a:solidFill>
            <a:round/>
            <a:headEnd/>
            <a:tailEnd/>
          </a:ln>
          <a:effectLst/>
        </p:spPr>
        <p:txBody>
          <a:bodyPr anchor="ctr"/>
          <a:lstStyle/>
          <a:p>
            <a:endParaRPr lang="de-DE"/>
          </a:p>
        </p:txBody>
      </p:sp>
      <p:sp>
        <p:nvSpPr>
          <p:cNvPr id="90" name="Line 87"/>
          <p:cNvSpPr>
            <a:spLocks noChangeShapeType="1"/>
          </p:cNvSpPr>
          <p:nvPr/>
        </p:nvSpPr>
        <p:spPr bwMode="auto">
          <a:xfrm>
            <a:off x="5662330" y="2978330"/>
            <a:ext cx="1727200" cy="0"/>
          </a:xfrm>
          <a:prstGeom prst="line">
            <a:avLst/>
          </a:prstGeom>
          <a:noFill/>
          <a:ln w="28575">
            <a:solidFill>
              <a:schemeClr val="accent2"/>
            </a:solidFill>
            <a:round/>
            <a:headEnd/>
            <a:tailEnd/>
          </a:ln>
          <a:effectLst/>
        </p:spPr>
        <p:txBody>
          <a:bodyPr anchor="ctr"/>
          <a:lstStyle/>
          <a:p>
            <a:endParaRPr lang="de-DE"/>
          </a:p>
        </p:txBody>
      </p:sp>
      <p:sp>
        <p:nvSpPr>
          <p:cNvPr id="91" name="Line 88"/>
          <p:cNvSpPr>
            <a:spLocks noChangeShapeType="1"/>
          </p:cNvSpPr>
          <p:nvPr/>
        </p:nvSpPr>
        <p:spPr bwMode="auto">
          <a:xfrm flipV="1">
            <a:off x="5554380" y="2222680"/>
            <a:ext cx="0" cy="647700"/>
          </a:xfrm>
          <a:prstGeom prst="line">
            <a:avLst/>
          </a:prstGeom>
          <a:noFill/>
          <a:ln w="28575">
            <a:solidFill>
              <a:schemeClr val="accent2"/>
            </a:solidFill>
            <a:round/>
            <a:headEnd/>
            <a:tailEnd/>
          </a:ln>
          <a:effectLst/>
        </p:spPr>
        <p:txBody>
          <a:bodyPr anchor="ctr"/>
          <a:lstStyle/>
          <a:p>
            <a:endParaRPr lang="de-DE"/>
          </a:p>
        </p:txBody>
      </p:sp>
      <p:sp>
        <p:nvSpPr>
          <p:cNvPr id="92" name="Rectangle 89"/>
          <p:cNvSpPr>
            <a:spLocks noChangeArrowheads="1"/>
          </p:cNvSpPr>
          <p:nvPr/>
        </p:nvSpPr>
        <p:spPr bwMode="auto">
          <a:xfrm>
            <a:off x="5411505" y="211473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93" name="Rectangle 90"/>
          <p:cNvSpPr>
            <a:spLocks noChangeArrowheads="1"/>
          </p:cNvSpPr>
          <p:nvPr/>
        </p:nvSpPr>
        <p:spPr bwMode="auto">
          <a:xfrm>
            <a:off x="5411505" y="287038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94" name="Rectangle 91"/>
          <p:cNvSpPr>
            <a:spLocks noChangeArrowheads="1"/>
          </p:cNvSpPr>
          <p:nvPr/>
        </p:nvSpPr>
        <p:spPr bwMode="auto">
          <a:xfrm>
            <a:off x="6346542" y="211473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95" name="Rectangle 92"/>
          <p:cNvSpPr>
            <a:spLocks noChangeArrowheads="1"/>
          </p:cNvSpPr>
          <p:nvPr/>
        </p:nvSpPr>
        <p:spPr bwMode="auto">
          <a:xfrm>
            <a:off x="6346542" y="287038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96" name="Rectangle 93"/>
          <p:cNvSpPr>
            <a:spLocks noChangeArrowheads="1"/>
          </p:cNvSpPr>
          <p:nvPr/>
        </p:nvSpPr>
        <p:spPr bwMode="auto">
          <a:xfrm>
            <a:off x="7319680" y="287038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97" name="Rectangle 94"/>
          <p:cNvSpPr>
            <a:spLocks noChangeArrowheads="1"/>
          </p:cNvSpPr>
          <p:nvPr/>
        </p:nvSpPr>
        <p:spPr bwMode="auto">
          <a:xfrm>
            <a:off x="7319680" y="2114730"/>
            <a:ext cx="325437" cy="250825"/>
          </a:xfrm>
          <a:prstGeom prst="rect">
            <a:avLst/>
          </a:prstGeom>
          <a:solidFill>
            <a:schemeClr val="accent1"/>
          </a:solidFill>
          <a:ln w="9525">
            <a:solidFill>
              <a:schemeClr val="bg2"/>
            </a:solidFill>
            <a:miter lim="800000"/>
            <a:headEnd/>
            <a:tailEnd/>
          </a:ln>
          <a:effectLst/>
        </p:spPr>
        <p:txBody>
          <a:bodyPr wrap="none" anchor="ctr"/>
          <a:lstStyle/>
          <a:p>
            <a:endParaRPr lang="de-DE"/>
          </a:p>
        </p:txBody>
      </p:sp>
      <p:sp>
        <p:nvSpPr>
          <p:cNvPr id="98" name="Line 95"/>
          <p:cNvSpPr>
            <a:spLocks noChangeShapeType="1"/>
          </p:cNvSpPr>
          <p:nvPr/>
        </p:nvSpPr>
        <p:spPr bwMode="auto">
          <a:xfrm>
            <a:off x="6779930" y="211473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99" name="Line 96"/>
          <p:cNvSpPr>
            <a:spLocks noChangeShapeType="1"/>
          </p:cNvSpPr>
          <p:nvPr/>
        </p:nvSpPr>
        <p:spPr bwMode="auto">
          <a:xfrm>
            <a:off x="6779930" y="30862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100" name="Line 97"/>
          <p:cNvSpPr>
            <a:spLocks noChangeShapeType="1"/>
          </p:cNvSpPr>
          <p:nvPr/>
        </p:nvSpPr>
        <p:spPr bwMode="auto">
          <a:xfrm>
            <a:off x="5843305" y="30862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101" name="Line 98"/>
          <p:cNvSpPr>
            <a:spLocks noChangeShapeType="1"/>
          </p:cNvSpPr>
          <p:nvPr/>
        </p:nvSpPr>
        <p:spPr bwMode="auto">
          <a:xfrm flipH="1">
            <a:off x="6743417" y="28703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102" name="Line 99"/>
          <p:cNvSpPr>
            <a:spLocks noChangeShapeType="1"/>
          </p:cNvSpPr>
          <p:nvPr/>
        </p:nvSpPr>
        <p:spPr bwMode="auto">
          <a:xfrm flipH="1">
            <a:off x="5806792" y="287038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103" name="Line 100"/>
          <p:cNvSpPr>
            <a:spLocks noChangeShapeType="1"/>
          </p:cNvSpPr>
          <p:nvPr/>
        </p:nvSpPr>
        <p:spPr bwMode="auto">
          <a:xfrm flipH="1">
            <a:off x="6779930" y="233063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104" name="Line 101"/>
          <p:cNvSpPr>
            <a:spLocks noChangeShapeType="1"/>
          </p:cNvSpPr>
          <p:nvPr/>
        </p:nvSpPr>
        <p:spPr bwMode="auto">
          <a:xfrm>
            <a:off x="5446430" y="2438580"/>
            <a:ext cx="0" cy="323850"/>
          </a:xfrm>
          <a:prstGeom prst="line">
            <a:avLst/>
          </a:prstGeom>
          <a:noFill/>
          <a:ln w="9525">
            <a:solidFill>
              <a:schemeClr val="bg2"/>
            </a:solidFill>
            <a:round/>
            <a:headEnd/>
            <a:tailEnd type="triangle" w="med" len="med"/>
          </a:ln>
          <a:effectLst/>
        </p:spPr>
        <p:txBody>
          <a:bodyPr anchor="ctr"/>
          <a:lstStyle/>
          <a:p>
            <a:endParaRPr lang="de-DE"/>
          </a:p>
        </p:txBody>
      </p:sp>
      <p:sp>
        <p:nvSpPr>
          <p:cNvPr id="105" name="Line 102"/>
          <p:cNvSpPr>
            <a:spLocks noChangeShapeType="1"/>
          </p:cNvSpPr>
          <p:nvPr/>
        </p:nvSpPr>
        <p:spPr bwMode="auto">
          <a:xfrm>
            <a:off x="5662330" y="2438580"/>
            <a:ext cx="0" cy="323850"/>
          </a:xfrm>
          <a:prstGeom prst="line">
            <a:avLst/>
          </a:prstGeom>
          <a:noFill/>
          <a:ln w="9525">
            <a:solidFill>
              <a:schemeClr val="bg2"/>
            </a:solidFill>
            <a:round/>
            <a:headEnd type="triangle" w="med" len="med"/>
            <a:tailEnd/>
          </a:ln>
          <a:effectLst/>
        </p:spPr>
        <p:txBody>
          <a:bodyPr anchor="ctr"/>
          <a:lstStyle/>
          <a:p>
            <a:endParaRPr lang="de-DE"/>
          </a:p>
        </p:txBody>
      </p:sp>
      <p:sp>
        <p:nvSpPr>
          <p:cNvPr id="106" name="Line 103"/>
          <p:cNvSpPr>
            <a:spLocks noChangeShapeType="1"/>
          </p:cNvSpPr>
          <p:nvPr/>
        </p:nvSpPr>
        <p:spPr bwMode="auto">
          <a:xfrm>
            <a:off x="5843305" y="211473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107" name="Line 104"/>
          <p:cNvSpPr>
            <a:spLocks noChangeShapeType="1"/>
          </p:cNvSpPr>
          <p:nvPr/>
        </p:nvSpPr>
        <p:spPr bwMode="auto">
          <a:xfrm flipH="1">
            <a:off x="5843305" y="2330630"/>
            <a:ext cx="395287" cy="0"/>
          </a:xfrm>
          <a:prstGeom prst="line">
            <a:avLst/>
          </a:prstGeom>
          <a:noFill/>
          <a:ln w="9525">
            <a:solidFill>
              <a:schemeClr val="bg2"/>
            </a:solidFill>
            <a:round/>
            <a:headEnd/>
            <a:tailEnd type="triangle" w="med" len="med"/>
          </a:ln>
          <a:effectLst/>
        </p:spPr>
        <p:txBody>
          <a:bodyPr anchor="ctr"/>
          <a:lstStyle/>
          <a:p>
            <a:endParaRPr lang="de-DE"/>
          </a:p>
        </p:txBody>
      </p:sp>
      <p:sp>
        <p:nvSpPr>
          <p:cNvPr id="110" name="Text Box 105"/>
          <p:cNvSpPr txBox="1">
            <a:spLocks noChangeArrowheads="1"/>
          </p:cNvSpPr>
          <p:nvPr/>
        </p:nvSpPr>
        <p:spPr bwMode="auto">
          <a:xfrm>
            <a:off x="2297705" y="1943835"/>
            <a:ext cx="509587" cy="304800"/>
          </a:xfrm>
          <a:prstGeom prst="rect">
            <a:avLst/>
          </a:prstGeom>
          <a:noFill/>
          <a:ln w="9525">
            <a:noFill/>
            <a:miter lim="800000"/>
            <a:headEnd/>
            <a:tailEnd/>
          </a:ln>
          <a:effectLst/>
        </p:spPr>
        <p:txBody>
          <a:bodyPr wrap="none">
            <a:spAutoFit/>
          </a:bodyPr>
          <a:lstStyle/>
          <a:p>
            <a:r>
              <a:rPr lang="de-DE" sz="1400" dirty="0"/>
              <a:t>RPL</a:t>
            </a:r>
          </a:p>
        </p:txBody>
      </p:sp>
      <p:sp>
        <p:nvSpPr>
          <p:cNvPr id="111" name="Text Box 106"/>
          <p:cNvSpPr txBox="1">
            <a:spLocks noChangeArrowheads="1"/>
          </p:cNvSpPr>
          <p:nvPr/>
        </p:nvSpPr>
        <p:spPr bwMode="auto">
          <a:xfrm>
            <a:off x="874430" y="2078218"/>
            <a:ext cx="1038225" cy="304800"/>
          </a:xfrm>
          <a:prstGeom prst="rect">
            <a:avLst/>
          </a:prstGeom>
          <a:noFill/>
          <a:ln w="9525">
            <a:noFill/>
            <a:miter lim="800000"/>
            <a:headEnd/>
            <a:tailEnd/>
          </a:ln>
          <a:effectLst/>
        </p:spPr>
        <p:txBody>
          <a:bodyPr wrap="none">
            <a:spAutoFit/>
          </a:bodyPr>
          <a:lstStyle/>
          <a:p>
            <a:r>
              <a:rPr lang="de-DE" sz="1400" dirty="0"/>
              <a:t>RPL </a:t>
            </a:r>
            <a:r>
              <a:rPr lang="de-DE" sz="1400" dirty="0" err="1"/>
              <a:t>Owner</a:t>
            </a:r>
            <a:endParaRPr lang="de-DE" sz="1400" dirty="0"/>
          </a:p>
        </p:txBody>
      </p:sp>
      <p:sp>
        <p:nvSpPr>
          <p:cNvPr id="112" name="Text Box 107"/>
          <p:cNvSpPr txBox="1">
            <a:spLocks noChangeArrowheads="1"/>
          </p:cNvSpPr>
          <p:nvPr/>
        </p:nvSpPr>
        <p:spPr bwMode="auto">
          <a:xfrm>
            <a:off x="7698305" y="2393885"/>
            <a:ext cx="1530170" cy="523220"/>
          </a:xfrm>
          <a:prstGeom prst="rect">
            <a:avLst/>
          </a:prstGeom>
          <a:noFill/>
          <a:ln w="9525">
            <a:noFill/>
            <a:miter lim="800000"/>
            <a:headEnd/>
            <a:tailEnd/>
          </a:ln>
          <a:effectLst/>
        </p:spPr>
        <p:txBody>
          <a:bodyPr wrap="square">
            <a:spAutoFit/>
          </a:bodyPr>
          <a:lstStyle/>
          <a:p>
            <a:r>
              <a:rPr lang="de-DE" sz="1400" dirty="0" smtClean="0"/>
              <a:t>unterbrochene Verbindung</a:t>
            </a:r>
            <a:endParaRPr lang="de-DE" sz="1400" dirty="0"/>
          </a:p>
        </p:txBody>
      </p:sp>
      <p:sp>
        <p:nvSpPr>
          <p:cNvPr id="115" name="Text Box 106"/>
          <p:cNvSpPr txBox="1">
            <a:spLocks noChangeArrowheads="1"/>
          </p:cNvSpPr>
          <p:nvPr/>
        </p:nvSpPr>
        <p:spPr bwMode="auto">
          <a:xfrm>
            <a:off x="5313040" y="3293985"/>
            <a:ext cx="2872902" cy="246221"/>
          </a:xfrm>
          <a:prstGeom prst="rect">
            <a:avLst/>
          </a:prstGeom>
          <a:noFill/>
          <a:ln w="9525">
            <a:noFill/>
            <a:miter lim="800000"/>
            <a:headEnd/>
            <a:tailEnd/>
          </a:ln>
          <a:effectLst/>
        </p:spPr>
        <p:txBody>
          <a:bodyPr wrap="none">
            <a:spAutoFit/>
          </a:bodyPr>
          <a:lstStyle/>
          <a:p>
            <a:r>
              <a:rPr lang="de-DE" sz="1000" dirty="0" smtClean="0"/>
              <a:t>RPL: Ring </a:t>
            </a:r>
            <a:r>
              <a:rPr lang="de-DE" sz="1000" dirty="0" err="1" smtClean="0"/>
              <a:t>Protection</a:t>
            </a:r>
            <a:r>
              <a:rPr lang="de-DE" sz="1000" dirty="0" smtClean="0"/>
              <a:t> Link (Reserveverbindung)</a:t>
            </a:r>
            <a:endParaRPr lang="de-DE" sz="1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13</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Carrier Ethernet Standards (1)</a:t>
            </a:r>
            <a:endParaRPr lang="en-US" dirty="0"/>
          </a:p>
        </p:txBody>
      </p:sp>
      <p:sp>
        <p:nvSpPr>
          <p:cNvPr id="9221" name="Rectangle 5"/>
          <p:cNvSpPr>
            <a:spLocks noGrp="1" noChangeArrowheads="1"/>
          </p:cNvSpPr>
          <p:nvPr>
            <p:ph type="body" idx="1"/>
          </p:nvPr>
        </p:nvSpPr>
        <p:spPr>
          <a:ln/>
        </p:spPr>
        <p:txBody>
          <a:bodyPr rIns="132080"/>
          <a:lstStyle/>
          <a:p>
            <a:pPr marL="609600" indent="-609600">
              <a:buClr>
                <a:srgbClr val="0000CC"/>
              </a:buClr>
              <a:buSzTx/>
              <a:buNone/>
            </a:pPr>
            <a:r>
              <a:rPr lang="en-US" sz="1600" dirty="0" smtClean="0"/>
              <a:t>Generic Framing Procedure (GFP) ITU-T G.7041[Ethernet over SONET/SDH]</a:t>
            </a:r>
          </a:p>
          <a:p>
            <a:pPr marL="609600" indent="-609600">
              <a:buClr>
                <a:srgbClr val="0000CC"/>
              </a:buClr>
              <a:buSzTx/>
              <a:buNone/>
            </a:pPr>
            <a:r>
              <a:rPr lang="en-US" sz="1600" dirty="0" err="1" smtClean="0"/>
              <a:t>Redundanz</a:t>
            </a:r>
            <a:endParaRPr lang="en-US" sz="1600" dirty="0" smtClean="0"/>
          </a:p>
          <a:p>
            <a:pPr marL="1033462" lvl="1" indent="-609600">
              <a:spcBef>
                <a:spcPts val="300"/>
              </a:spcBef>
              <a:buClr>
                <a:srgbClr val="0000CC"/>
              </a:buClr>
              <a:buSzTx/>
            </a:pPr>
            <a:r>
              <a:rPr lang="en-US" sz="1400" dirty="0" smtClean="0">
                <a:solidFill>
                  <a:srgbClr val="5C6971"/>
                </a:solidFill>
              </a:rPr>
              <a:t>Resilient Packet Ring (RPR) IEEE 802.17 [Ethernet over SONET rings]</a:t>
            </a:r>
          </a:p>
          <a:p>
            <a:pPr marL="1033462" lvl="1" indent="-609600">
              <a:spcBef>
                <a:spcPts val="300"/>
              </a:spcBef>
              <a:buClr>
                <a:srgbClr val="0000CC"/>
              </a:buClr>
              <a:buSzTx/>
            </a:pPr>
            <a:r>
              <a:rPr lang="en-US" sz="1400" dirty="0" smtClean="0">
                <a:solidFill>
                  <a:srgbClr val="5C6971"/>
                </a:solidFill>
              </a:rPr>
              <a:t>ITU-T G.8032 Ethernet Ring Protection Switching, ITU-T G.8031 Ethernet Protection Switching</a:t>
            </a:r>
          </a:p>
          <a:p>
            <a:pPr marL="609600" indent="-609600">
              <a:buClr>
                <a:srgbClr val="0000CC"/>
              </a:buClr>
              <a:buSzTx/>
              <a:buNone/>
            </a:pPr>
            <a:r>
              <a:rPr lang="en-US" sz="1600" dirty="0" smtClean="0"/>
              <a:t>Provider Ethernet</a:t>
            </a:r>
          </a:p>
          <a:p>
            <a:pPr marL="1033462" lvl="1" indent="-609600">
              <a:spcBef>
                <a:spcPts val="300"/>
              </a:spcBef>
              <a:buClr>
                <a:srgbClr val="0000CC"/>
              </a:buClr>
              <a:buSzTx/>
            </a:pPr>
            <a:r>
              <a:rPr lang="en-US" sz="1400" dirty="0" smtClean="0">
                <a:solidFill>
                  <a:srgbClr val="5C6971"/>
                </a:solidFill>
              </a:rPr>
              <a:t>Virtual LANs (IEEE 802.1Q)</a:t>
            </a:r>
          </a:p>
          <a:p>
            <a:pPr marL="1033462" lvl="1" indent="-609600">
              <a:spcBef>
                <a:spcPts val="300"/>
              </a:spcBef>
              <a:buClr>
                <a:srgbClr val="0000CC"/>
              </a:buClr>
              <a:buSzTx/>
            </a:pPr>
            <a:r>
              <a:rPr lang="en-US" sz="1400" dirty="0" smtClean="0">
                <a:solidFill>
                  <a:srgbClr val="5C6971"/>
                </a:solidFill>
              </a:rPr>
              <a:t>Provider Bridges (Q-in-Q) IEEE 802.1ad</a:t>
            </a:r>
          </a:p>
          <a:p>
            <a:pPr marL="1033462" lvl="1" indent="-609600">
              <a:spcBef>
                <a:spcPts val="300"/>
              </a:spcBef>
              <a:buClr>
                <a:srgbClr val="0000CC"/>
              </a:buClr>
              <a:buSzTx/>
            </a:pPr>
            <a:r>
              <a:rPr lang="en-US" sz="1400" dirty="0" smtClean="0">
                <a:solidFill>
                  <a:srgbClr val="5C6971"/>
                </a:solidFill>
              </a:rPr>
              <a:t>Provider Backbone Bridges (PBB, MAC-in-MAC) IEEE 802.1ah</a:t>
            </a:r>
          </a:p>
          <a:p>
            <a:pPr marL="1033462" lvl="1" indent="-609600">
              <a:spcBef>
                <a:spcPts val="300"/>
              </a:spcBef>
              <a:buClr>
                <a:srgbClr val="0000CC"/>
              </a:buClr>
              <a:buSzTx/>
            </a:pPr>
            <a:r>
              <a:rPr lang="en-US" sz="1400" dirty="0" smtClean="0">
                <a:solidFill>
                  <a:srgbClr val="5C6971"/>
                </a:solidFill>
              </a:rPr>
              <a:t>Provider Backbone Bridge Traffic Engineering (PBB-TE, PBT) IEEE 802.1Qay</a:t>
            </a:r>
          </a:p>
          <a:p>
            <a:pPr marL="1033462" lvl="1" indent="-609600">
              <a:spcBef>
                <a:spcPts val="300"/>
              </a:spcBef>
              <a:buClr>
                <a:srgbClr val="0000CC"/>
              </a:buClr>
              <a:buSzTx/>
            </a:pPr>
            <a:r>
              <a:rPr lang="en-US" sz="1400" dirty="0" smtClean="0">
                <a:solidFill>
                  <a:srgbClr val="5C6971"/>
                </a:solidFill>
              </a:rPr>
              <a:t>Ethernet in the First Mile (EFM) IEEE 802.3ah</a:t>
            </a:r>
          </a:p>
          <a:p>
            <a:pPr marL="609600" indent="-609600">
              <a:buClr>
                <a:srgbClr val="0000CC"/>
              </a:buClr>
              <a:buSzTx/>
              <a:buNone/>
            </a:pPr>
            <a:r>
              <a:rPr lang="en-US" sz="1600" dirty="0" smtClean="0"/>
              <a:t>MPLS - Multi Protocol Label Switching</a:t>
            </a:r>
          </a:p>
          <a:p>
            <a:pPr marL="1033462" lvl="1" indent="-609600">
              <a:spcBef>
                <a:spcPts val="300"/>
              </a:spcBef>
              <a:buClr>
                <a:srgbClr val="0000CC"/>
              </a:buClr>
              <a:buSzTx/>
            </a:pPr>
            <a:r>
              <a:rPr lang="en-US" sz="1400" dirty="0" err="1" smtClean="0">
                <a:solidFill>
                  <a:srgbClr val="5C6971"/>
                </a:solidFill>
              </a:rPr>
              <a:t>Pseudowire</a:t>
            </a:r>
            <a:r>
              <a:rPr lang="en-US" sz="1400" dirty="0" smtClean="0">
                <a:solidFill>
                  <a:srgbClr val="5C6971"/>
                </a:solidFill>
              </a:rPr>
              <a:t> Emulation Edge-to-Edge (PWE3) IETF</a:t>
            </a:r>
          </a:p>
          <a:p>
            <a:pPr marL="1033462" lvl="1" indent="-609600">
              <a:spcBef>
                <a:spcPts val="300"/>
              </a:spcBef>
              <a:buClr>
                <a:srgbClr val="0000CC"/>
              </a:buClr>
              <a:buSzTx/>
            </a:pPr>
            <a:r>
              <a:rPr lang="en-US" sz="1400" dirty="0" smtClean="0">
                <a:solidFill>
                  <a:srgbClr val="5C6971"/>
                </a:solidFill>
              </a:rPr>
              <a:t>Virtual Private LAN Switching (VPLS), IETF RFC 4762 VPLS-LDP, RFC4761 VPLS-BGP</a:t>
            </a:r>
          </a:p>
          <a:p>
            <a:pPr marL="1033462" lvl="1" indent="-609600">
              <a:spcBef>
                <a:spcPts val="300"/>
              </a:spcBef>
              <a:buClr>
                <a:srgbClr val="0000CC"/>
              </a:buClr>
              <a:buSzTx/>
            </a:pPr>
            <a:r>
              <a:rPr lang="en-US" sz="1400" dirty="0" smtClean="0">
                <a:solidFill>
                  <a:srgbClr val="5C6971"/>
                </a:solidFill>
              </a:rPr>
              <a:t>ITU-T T-MPLS (Transport MPLS)</a:t>
            </a:r>
          </a:p>
          <a:p>
            <a:pPr marL="609600" indent="-609600">
              <a:buClr>
                <a:srgbClr val="0000CC"/>
              </a:buClr>
              <a:buSzTx/>
              <a:buNone/>
            </a:pPr>
            <a:r>
              <a:rPr lang="en-US" sz="1600" dirty="0" smtClean="0"/>
              <a:t>Service Management</a:t>
            </a:r>
          </a:p>
          <a:p>
            <a:pPr marL="1033462" lvl="1" indent="-609600">
              <a:buClr>
                <a:srgbClr val="0000CC"/>
              </a:buClr>
              <a:buSzTx/>
            </a:pPr>
            <a:r>
              <a:rPr lang="en-US" sz="1400" dirty="0" smtClean="0">
                <a:solidFill>
                  <a:srgbClr val="5C6971"/>
                </a:solidFill>
              </a:rPr>
              <a:t>Ethernet Operations, Administration and Maintenance (OAM) IEEE 802.3ah, IEEE 802.1ah; Ethernet Connectivity Fault Management (E-CFM) IEEE 802.1ag; ITU-T Y.1731 enhanced Ethernet Connectivity Fault Management</a:t>
            </a:r>
          </a:p>
          <a:p>
            <a:pPr marL="1033462" lvl="1" indent="-609600">
              <a:buClr>
                <a:srgbClr val="0000CC"/>
              </a:buClr>
              <a:buSzTx/>
            </a:pPr>
            <a:endParaRPr lang="en-US" sz="1400" dirty="0" smtClean="0">
              <a:solidFill>
                <a:srgbClr val="5C697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14</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18" name="Rectangle 2"/>
          <p:cNvSpPr>
            <a:spLocks/>
          </p:cNvSpPr>
          <p:nvPr/>
        </p:nvSpPr>
        <p:spPr bwMode="auto">
          <a:xfrm>
            <a:off x="6515100" y="6388100"/>
            <a:ext cx="2771775" cy="279400"/>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200" dirty="0">
                <a:solidFill>
                  <a:schemeClr val="tx1"/>
                </a:solidFill>
                <a:cs typeface="Arial" charset="0"/>
              </a:rPr>
              <a:t>6. Semester, Nachrichtentechnik, 2012</a:t>
            </a:r>
          </a:p>
        </p:txBody>
      </p:sp>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Carrier Ethernet Standards (2)</a:t>
            </a:r>
            <a:endParaRPr lang="en-US" dirty="0"/>
          </a:p>
        </p:txBody>
      </p:sp>
      <p:sp>
        <p:nvSpPr>
          <p:cNvPr id="9221" name="Rectangle 5"/>
          <p:cNvSpPr>
            <a:spLocks noGrp="1" noChangeArrowheads="1"/>
          </p:cNvSpPr>
          <p:nvPr>
            <p:ph type="body" idx="1"/>
          </p:nvPr>
        </p:nvSpPr>
        <p:spPr>
          <a:ln/>
        </p:spPr>
        <p:txBody>
          <a:bodyPr rIns="132080"/>
          <a:lstStyle/>
          <a:p>
            <a:pPr marL="609600" indent="-609600">
              <a:buClr>
                <a:srgbClr val="0000CC"/>
              </a:buClr>
              <a:buSzTx/>
              <a:buNone/>
            </a:pPr>
            <a:r>
              <a:rPr lang="en-US" sz="1600" dirty="0" err="1" smtClean="0"/>
              <a:t>Nach</a:t>
            </a:r>
            <a:r>
              <a:rPr lang="en-US" sz="1600" dirty="0" smtClean="0"/>
              <a:t> </a:t>
            </a:r>
            <a:r>
              <a:rPr lang="en-US" sz="1600" dirty="0" err="1" smtClean="0"/>
              <a:t>Gruppen</a:t>
            </a:r>
            <a:r>
              <a:rPr lang="en-US" sz="1600" dirty="0" smtClean="0"/>
              <a:t> </a:t>
            </a:r>
            <a:r>
              <a:rPr lang="en-US" sz="1600" dirty="0" err="1" smtClean="0"/>
              <a:t>geordnet</a:t>
            </a:r>
            <a:endParaRPr lang="en-US" sz="1600" dirty="0" smtClean="0"/>
          </a:p>
          <a:p>
            <a:pPr marL="609600" indent="-609600">
              <a:buClr>
                <a:srgbClr val="0000CC"/>
              </a:buClr>
              <a:buSzTx/>
              <a:buNone/>
            </a:pPr>
            <a:r>
              <a:rPr lang="en-US" sz="1600" dirty="0" smtClean="0"/>
              <a:t>IEEE 802.1</a:t>
            </a:r>
          </a:p>
          <a:p>
            <a:pPr marL="1033462" lvl="1" indent="-609600">
              <a:buClr>
                <a:srgbClr val="0000CC"/>
              </a:buClr>
              <a:buSzTx/>
            </a:pPr>
            <a:r>
              <a:rPr lang="en-US" sz="1400" dirty="0" smtClean="0">
                <a:solidFill>
                  <a:srgbClr val="5C6971"/>
                </a:solidFill>
              </a:rPr>
              <a:t>IEEE 802.1D MAC Bridges, IEEE 802.1Q VLAN, IEEE 802.1ad Provider Bridges, IEEE 802.1ag Connectivity Fault Management, IEEE 802.ah Provider Backbone Bridges, IEEE 802.1aj Two Port MAC Relay, IEEE 802.1aq Shortest Path Bridging , IEEE 802.1AS Timing and Synchronization, IEEE 802.1Qat Stream Reservation Protocol, IEEE 802.1Qav Forwarding and Queuing Enhancements for Time Sensitive Streams, IEEE 802.1Qay Provider backbone Bridging Traffic Engineering</a:t>
            </a:r>
          </a:p>
          <a:p>
            <a:pPr marL="609600" indent="-609600">
              <a:buClr>
                <a:srgbClr val="0000CC"/>
              </a:buClr>
              <a:buSzTx/>
              <a:buNone/>
            </a:pPr>
            <a:r>
              <a:rPr lang="en-US" sz="1600" dirty="0" smtClean="0">
                <a:solidFill>
                  <a:srgbClr val="5C6971"/>
                </a:solidFill>
              </a:rPr>
              <a:t>IEEE 802.3</a:t>
            </a:r>
          </a:p>
          <a:p>
            <a:pPr marL="1033462" lvl="1" indent="-609600">
              <a:buClr>
                <a:srgbClr val="0000CC"/>
              </a:buClr>
              <a:buSzTx/>
            </a:pPr>
            <a:r>
              <a:rPr lang="en-US" sz="1400" dirty="0" smtClean="0">
                <a:solidFill>
                  <a:srgbClr val="5C6971"/>
                </a:solidFill>
              </a:rPr>
              <a:t>Carrier Sense Multiple Access with Collision Detection incl. 802.3ae (10G Ethernet) und 802.3ah (Ethernet in the first mile), IEEE 802.3av 10G EPON, IEEE 802.3ba 40G und 100G </a:t>
            </a:r>
          </a:p>
          <a:p>
            <a:pPr marL="609600" indent="-609600">
              <a:buClr>
                <a:srgbClr val="0000CC"/>
              </a:buClr>
              <a:buSzTx/>
              <a:buNone/>
            </a:pPr>
            <a:r>
              <a:rPr lang="en-US" sz="1600" dirty="0" smtClean="0"/>
              <a:t>ITU-T SG13</a:t>
            </a:r>
          </a:p>
          <a:p>
            <a:pPr marL="1033462" lvl="1" indent="-609600">
              <a:buClr>
                <a:srgbClr val="0000CC"/>
              </a:buClr>
              <a:buSzTx/>
            </a:pPr>
            <a:r>
              <a:rPr lang="en-US" sz="1400" dirty="0" smtClean="0">
                <a:solidFill>
                  <a:srgbClr val="5C6971"/>
                </a:solidFill>
              </a:rPr>
              <a:t>Y.1730 Requirements for OAM Functions in Ethernet-based Networks, Y1731 OAM Functions and Mechanisms for Ethernet-based Networks</a:t>
            </a:r>
            <a:endParaRPr lang="en-US" sz="1400" dirty="0" smtClean="0"/>
          </a:p>
          <a:p>
            <a:pPr marL="609600" indent="-609600">
              <a:buClr>
                <a:srgbClr val="0000CC"/>
              </a:buClr>
              <a:buSzTx/>
              <a:buNone/>
            </a:pPr>
            <a:r>
              <a:rPr lang="en-US" sz="1600" dirty="0" smtClean="0">
                <a:solidFill>
                  <a:srgbClr val="5C6971"/>
                </a:solidFill>
              </a:rPr>
              <a:t>ITU-T SG15</a:t>
            </a:r>
          </a:p>
          <a:p>
            <a:pPr marL="1033462" lvl="1" indent="-609600">
              <a:buClr>
                <a:srgbClr val="0000CC"/>
              </a:buClr>
              <a:buSzTx/>
            </a:pPr>
            <a:r>
              <a:rPr lang="en-US" sz="1400" dirty="0" smtClean="0">
                <a:solidFill>
                  <a:srgbClr val="5C6971"/>
                </a:solidFill>
              </a:rPr>
              <a:t>G8010 Architecture of Ethernet Layer Networks, G.8011 Ethernet over Transport – Ethernet Services Framework, G.8011.1 Ethernet Private Line Service, G.8011.2 Ethernet Virtual Private Line Service, G.8011.3 Ethernet Virtual Private LAN Service, G.8011.4 Ethernet Virtual Private Rooted Multipoint Service, G.8021 Characteristics of Ethernet Transport Network Equipment Functional Blocks, G.8031 Ethernet Protection Switching, G.8032 Ethernet Ring Protection</a:t>
            </a:r>
          </a:p>
          <a:p>
            <a:pPr marL="609600" indent="-609600">
              <a:lnSpc>
                <a:spcPct val="150000"/>
              </a:lnSpc>
              <a:buClr>
                <a:srgbClr val="0000CC"/>
              </a:buClr>
              <a:buSzTx/>
              <a:buNone/>
            </a:pPr>
            <a:endParaRPr lang="en-US" sz="16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15</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18" name="Rectangle 2"/>
          <p:cNvSpPr>
            <a:spLocks/>
          </p:cNvSpPr>
          <p:nvPr/>
        </p:nvSpPr>
        <p:spPr bwMode="auto">
          <a:xfrm>
            <a:off x="6515100" y="6388100"/>
            <a:ext cx="2771775" cy="279400"/>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200" dirty="0">
                <a:solidFill>
                  <a:schemeClr val="tx1"/>
                </a:solidFill>
                <a:cs typeface="Arial" charset="0"/>
              </a:rPr>
              <a:t>6. Semester, Nachrichtentechnik, 2012</a:t>
            </a:r>
          </a:p>
        </p:txBody>
      </p:sp>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VLAN Stacks</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Tunnel-</a:t>
            </a:r>
            <a:r>
              <a:rPr lang="en-US" dirty="0" err="1" smtClean="0"/>
              <a:t>Konzept</a:t>
            </a:r>
            <a:endParaRPr lang="en-US" dirty="0" smtClean="0"/>
          </a:p>
        </p:txBody>
      </p:sp>
      <p:sp>
        <p:nvSpPr>
          <p:cNvPr id="9" name="AutoShape 4"/>
          <p:cNvSpPr>
            <a:spLocks noChangeArrowheads="1"/>
          </p:cNvSpPr>
          <p:nvPr/>
        </p:nvSpPr>
        <p:spPr bwMode="auto">
          <a:xfrm>
            <a:off x="2297706" y="3953145"/>
            <a:ext cx="4725524" cy="830263"/>
          </a:xfrm>
          <a:prstGeom prst="roundRect">
            <a:avLst>
              <a:gd name="adj" fmla="val 12495"/>
            </a:avLst>
          </a:prstGeom>
          <a:solidFill>
            <a:srgbClr val="E5E5E5"/>
          </a:solidFill>
          <a:ln w="12700">
            <a:solidFill>
              <a:schemeClr val="tx1"/>
            </a:solidFill>
            <a:round/>
            <a:headEnd/>
            <a:tailEnd/>
          </a:ln>
          <a:effectLst/>
        </p:spPr>
        <p:txBody>
          <a:bodyPr wrap="none" lIns="90488" tIns="44450" rIns="90488" bIns="44450" anchorCtr="1"/>
          <a:lstStyle/>
          <a:p>
            <a:pPr algn="ctr" defTabSz="762000" eaLnBrk="0" hangingPunct="0"/>
            <a:r>
              <a:rPr lang="en-GB" sz="1800" dirty="0">
                <a:latin typeface="Arial" pitchFamily="34" charset="0"/>
              </a:rPr>
              <a:t>VLAN-Tag 2 </a:t>
            </a:r>
            <a:r>
              <a:rPr lang="en-GB" dirty="0" err="1" smtClean="0">
                <a:latin typeface="Arial" pitchFamily="34" charset="0"/>
              </a:rPr>
              <a:t>ist</a:t>
            </a:r>
            <a:r>
              <a:rPr lang="en-GB" dirty="0" smtClean="0">
                <a:latin typeface="Arial" pitchFamily="34" charset="0"/>
              </a:rPr>
              <a:t> </a:t>
            </a:r>
            <a:r>
              <a:rPr lang="en-GB" dirty="0" err="1" smtClean="0">
                <a:latin typeface="Arial" pitchFamily="34" charset="0"/>
              </a:rPr>
              <a:t>nur</a:t>
            </a:r>
            <a:r>
              <a:rPr lang="en-GB" dirty="0" smtClean="0">
                <a:latin typeface="Arial" pitchFamily="34" charset="0"/>
              </a:rPr>
              <a:t> im </a:t>
            </a:r>
            <a:r>
              <a:rPr lang="en-GB" dirty="0" err="1" smtClean="0">
                <a:latin typeface="Arial" pitchFamily="34" charset="0"/>
              </a:rPr>
              <a:t>öffentlichen</a:t>
            </a:r>
            <a:r>
              <a:rPr lang="en-GB" dirty="0" smtClean="0">
                <a:latin typeface="Arial" pitchFamily="34" charset="0"/>
              </a:rPr>
              <a:t> </a:t>
            </a:r>
            <a:r>
              <a:rPr lang="en-GB" dirty="0" err="1" smtClean="0">
                <a:latin typeface="Arial" pitchFamily="34" charset="0"/>
              </a:rPr>
              <a:t>Netz</a:t>
            </a:r>
            <a:r>
              <a:rPr lang="en-GB" dirty="0" smtClean="0">
                <a:latin typeface="Arial" pitchFamily="34" charset="0"/>
              </a:rPr>
              <a:t> </a:t>
            </a:r>
            <a:r>
              <a:rPr lang="en-GB" dirty="0" err="1" smtClean="0">
                <a:latin typeface="Arial" pitchFamily="34" charset="0"/>
              </a:rPr>
              <a:t>gültig</a:t>
            </a:r>
            <a:endParaRPr lang="en-GB" sz="1800" dirty="0">
              <a:latin typeface="Arial" pitchFamily="34" charset="0"/>
            </a:endParaRPr>
          </a:p>
        </p:txBody>
      </p:sp>
      <p:sp>
        <p:nvSpPr>
          <p:cNvPr id="10" name="AutoShape 5"/>
          <p:cNvSpPr>
            <a:spLocks noChangeArrowheads="1"/>
          </p:cNvSpPr>
          <p:nvPr/>
        </p:nvSpPr>
        <p:spPr bwMode="auto">
          <a:xfrm>
            <a:off x="947555" y="4829445"/>
            <a:ext cx="8280919" cy="894810"/>
          </a:xfrm>
          <a:prstGeom prst="roundRect">
            <a:avLst>
              <a:gd name="adj" fmla="val 12495"/>
            </a:avLst>
          </a:prstGeom>
          <a:solidFill>
            <a:srgbClr val="E5E5E5"/>
          </a:solidFill>
          <a:ln w="12700">
            <a:solidFill>
              <a:schemeClr val="tx1"/>
            </a:solidFill>
            <a:round/>
            <a:headEnd/>
            <a:tailEnd/>
          </a:ln>
          <a:effectLst/>
        </p:spPr>
        <p:txBody>
          <a:bodyPr wrap="none" lIns="90488" tIns="44450" rIns="90488" bIns="44450" anchor="b" anchorCtr="1"/>
          <a:lstStyle/>
          <a:p>
            <a:pPr algn="ctr" defTabSz="762000" eaLnBrk="0" hangingPunct="0"/>
            <a:r>
              <a:rPr lang="en-GB" sz="1800" dirty="0">
                <a:latin typeface="Arial" pitchFamily="34" charset="0"/>
              </a:rPr>
              <a:t>VLAN-Tag 1 </a:t>
            </a:r>
            <a:r>
              <a:rPr lang="en-GB" dirty="0" err="1" smtClean="0">
                <a:latin typeface="Arial" pitchFamily="34" charset="0"/>
              </a:rPr>
              <a:t>ist</a:t>
            </a:r>
            <a:r>
              <a:rPr lang="en-GB" dirty="0" smtClean="0">
                <a:latin typeface="Arial" pitchFamily="34" charset="0"/>
              </a:rPr>
              <a:t> </a:t>
            </a:r>
            <a:r>
              <a:rPr lang="en-GB" dirty="0" err="1" smtClean="0">
                <a:latin typeface="Arial" pitchFamily="34" charset="0"/>
              </a:rPr>
              <a:t>nur</a:t>
            </a:r>
            <a:r>
              <a:rPr lang="en-GB" dirty="0" smtClean="0">
                <a:latin typeface="Arial" pitchFamily="34" charset="0"/>
              </a:rPr>
              <a:t> im </a:t>
            </a:r>
            <a:r>
              <a:rPr lang="en-GB" dirty="0" err="1" smtClean="0">
                <a:latin typeface="Arial" pitchFamily="34" charset="0"/>
              </a:rPr>
              <a:t>Kundennetz</a:t>
            </a:r>
            <a:r>
              <a:rPr lang="en-GB" dirty="0" smtClean="0">
                <a:latin typeface="Arial" pitchFamily="34" charset="0"/>
              </a:rPr>
              <a:t> </a:t>
            </a:r>
            <a:r>
              <a:rPr lang="en-GB" dirty="0" err="1" smtClean="0">
                <a:latin typeface="Arial" pitchFamily="34" charset="0"/>
              </a:rPr>
              <a:t>gültig</a:t>
            </a:r>
            <a:r>
              <a:rPr lang="en-GB" dirty="0" smtClean="0">
                <a:latin typeface="Arial" pitchFamily="34" charset="0"/>
              </a:rPr>
              <a:t>, </a:t>
            </a:r>
            <a:r>
              <a:rPr lang="en-GB" dirty="0" err="1" smtClean="0">
                <a:latin typeface="Arial" pitchFamily="34" charset="0"/>
              </a:rPr>
              <a:t>wird</a:t>
            </a:r>
            <a:r>
              <a:rPr lang="en-GB" dirty="0" smtClean="0">
                <a:latin typeface="Arial" pitchFamily="34" charset="0"/>
              </a:rPr>
              <a:t> </a:t>
            </a:r>
            <a:r>
              <a:rPr lang="en-GB" dirty="0" err="1" smtClean="0">
                <a:latin typeface="Arial" pitchFamily="34" charset="0"/>
              </a:rPr>
              <a:t>durch</a:t>
            </a:r>
            <a:r>
              <a:rPr lang="en-GB" dirty="0" smtClean="0">
                <a:latin typeface="Arial" pitchFamily="34" charset="0"/>
              </a:rPr>
              <a:t> </a:t>
            </a:r>
            <a:r>
              <a:rPr lang="en-GB" dirty="0" err="1" smtClean="0">
                <a:latin typeface="Arial" pitchFamily="34" charset="0"/>
              </a:rPr>
              <a:t>öffentliches</a:t>
            </a:r>
            <a:r>
              <a:rPr lang="en-GB" dirty="0" smtClean="0">
                <a:latin typeface="Arial" pitchFamily="34" charset="0"/>
              </a:rPr>
              <a:t> </a:t>
            </a:r>
            <a:r>
              <a:rPr lang="en-GB" dirty="0" err="1" smtClean="0">
                <a:latin typeface="Arial" pitchFamily="34" charset="0"/>
              </a:rPr>
              <a:t>Netz</a:t>
            </a:r>
            <a:r>
              <a:rPr lang="en-GB" dirty="0" smtClean="0">
                <a:latin typeface="Arial" pitchFamily="34" charset="0"/>
              </a:rPr>
              <a:t> </a:t>
            </a:r>
            <a:r>
              <a:rPr lang="en-GB" dirty="0" err="1" smtClean="0">
                <a:latin typeface="Arial" pitchFamily="34" charset="0"/>
              </a:rPr>
              <a:t>getunnelt</a:t>
            </a:r>
            <a:endParaRPr lang="en-GB" sz="1800" dirty="0">
              <a:latin typeface="Arial" pitchFamily="34" charset="0"/>
            </a:endParaRPr>
          </a:p>
        </p:txBody>
      </p:sp>
      <p:grpSp>
        <p:nvGrpSpPr>
          <p:cNvPr id="11" name="Group 6"/>
          <p:cNvGrpSpPr>
            <a:grpSpLocks/>
          </p:cNvGrpSpPr>
          <p:nvPr/>
        </p:nvGrpSpPr>
        <p:grpSpPr bwMode="auto">
          <a:xfrm>
            <a:off x="1075075" y="2171970"/>
            <a:ext cx="2479675" cy="1716088"/>
            <a:chOff x="16" y="904"/>
            <a:chExt cx="2029" cy="1404"/>
          </a:xfrm>
        </p:grpSpPr>
        <p:sp>
          <p:nvSpPr>
            <p:cNvPr id="12" name="Oval 7"/>
            <p:cNvSpPr>
              <a:spLocks noChangeArrowheads="1"/>
            </p:cNvSpPr>
            <p:nvPr/>
          </p:nvSpPr>
          <p:spPr bwMode="auto">
            <a:xfrm>
              <a:off x="172" y="1010"/>
              <a:ext cx="773" cy="791"/>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13" name="Oval 8"/>
            <p:cNvSpPr>
              <a:spLocks noChangeArrowheads="1"/>
            </p:cNvSpPr>
            <p:nvPr/>
          </p:nvSpPr>
          <p:spPr bwMode="auto">
            <a:xfrm>
              <a:off x="644" y="904"/>
              <a:ext cx="773" cy="800"/>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14" name="Oval 9"/>
            <p:cNvSpPr>
              <a:spLocks noChangeArrowheads="1"/>
            </p:cNvSpPr>
            <p:nvPr/>
          </p:nvSpPr>
          <p:spPr bwMode="auto">
            <a:xfrm>
              <a:off x="1116" y="904"/>
              <a:ext cx="773" cy="800"/>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15" name="Oval 10"/>
            <p:cNvSpPr>
              <a:spLocks noChangeArrowheads="1"/>
            </p:cNvSpPr>
            <p:nvPr/>
          </p:nvSpPr>
          <p:spPr bwMode="auto">
            <a:xfrm>
              <a:off x="1273" y="1308"/>
              <a:ext cx="772" cy="796"/>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16" name="Oval 11"/>
            <p:cNvSpPr>
              <a:spLocks noChangeArrowheads="1"/>
            </p:cNvSpPr>
            <p:nvPr/>
          </p:nvSpPr>
          <p:spPr bwMode="auto">
            <a:xfrm>
              <a:off x="16" y="1308"/>
              <a:ext cx="772" cy="796"/>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17" name="Oval 12"/>
            <p:cNvSpPr>
              <a:spLocks noChangeArrowheads="1"/>
            </p:cNvSpPr>
            <p:nvPr/>
          </p:nvSpPr>
          <p:spPr bwMode="auto">
            <a:xfrm>
              <a:off x="487" y="1514"/>
              <a:ext cx="773" cy="794"/>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18" name="Oval 13"/>
            <p:cNvSpPr>
              <a:spLocks noChangeArrowheads="1"/>
            </p:cNvSpPr>
            <p:nvPr/>
          </p:nvSpPr>
          <p:spPr bwMode="auto">
            <a:xfrm>
              <a:off x="881" y="1514"/>
              <a:ext cx="772" cy="794"/>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19" name="Freeform 14"/>
            <p:cNvSpPr>
              <a:spLocks/>
            </p:cNvSpPr>
            <p:nvPr/>
          </p:nvSpPr>
          <p:spPr bwMode="auto">
            <a:xfrm>
              <a:off x="246" y="1100"/>
              <a:ext cx="1570" cy="1013"/>
            </a:xfrm>
            <a:custGeom>
              <a:avLst/>
              <a:gdLst/>
              <a:ahLst/>
              <a:cxnLst>
                <a:cxn ang="0">
                  <a:pos x="79" y="253"/>
                </a:cxn>
                <a:cxn ang="0">
                  <a:pos x="471" y="85"/>
                </a:cxn>
                <a:cxn ang="0">
                  <a:pos x="1020" y="0"/>
                </a:cxn>
                <a:cxn ang="0">
                  <a:pos x="1569" y="253"/>
                </a:cxn>
                <a:cxn ang="0">
                  <a:pos x="1412" y="843"/>
                </a:cxn>
                <a:cxn ang="0">
                  <a:pos x="706" y="1012"/>
                </a:cxn>
                <a:cxn ang="0">
                  <a:pos x="236" y="843"/>
                </a:cxn>
                <a:cxn ang="0">
                  <a:pos x="0" y="337"/>
                </a:cxn>
                <a:cxn ang="0">
                  <a:pos x="79" y="253"/>
                </a:cxn>
              </a:cxnLst>
              <a:rect l="0" t="0" r="r" b="b"/>
              <a:pathLst>
                <a:path w="1570" h="1013">
                  <a:moveTo>
                    <a:pt x="79" y="253"/>
                  </a:moveTo>
                  <a:lnTo>
                    <a:pt x="471" y="85"/>
                  </a:lnTo>
                  <a:lnTo>
                    <a:pt x="1020" y="0"/>
                  </a:lnTo>
                  <a:lnTo>
                    <a:pt x="1569" y="253"/>
                  </a:lnTo>
                  <a:lnTo>
                    <a:pt x="1412" y="843"/>
                  </a:lnTo>
                  <a:lnTo>
                    <a:pt x="706" y="1012"/>
                  </a:lnTo>
                  <a:lnTo>
                    <a:pt x="236" y="843"/>
                  </a:lnTo>
                  <a:lnTo>
                    <a:pt x="0" y="337"/>
                  </a:lnTo>
                  <a:lnTo>
                    <a:pt x="79" y="253"/>
                  </a:lnTo>
                </a:path>
              </a:pathLst>
            </a:custGeom>
            <a:solidFill>
              <a:srgbClr val="FF9999"/>
            </a:solidFill>
            <a:ln w="12700" cap="rnd" cmpd="sng">
              <a:solidFill>
                <a:srgbClr val="FF9999"/>
              </a:solidFill>
              <a:prstDash val="solid"/>
              <a:round/>
              <a:headEnd type="none" w="med" len="med"/>
              <a:tailEnd type="none" w="med" len="med"/>
            </a:ln>
            <a:effectLst/>
          </p:spPr>
          <p:txBody>
            <a:bodyPr/>
            <a:lstStyle/>
            <a:p>
              <a:endParaRPr lang="de-DE"/>
            </a:p>
          </p:txBody>
        </p:sp>
      </p:grpSp>
      <p:sp>
        <p:nvSpPr>
          <p:cNvPr id="20" name="Line 15"/>
          <p:cNvSpPr>
            <a:spLocks noChangeShapeType="1"/>
          </p:cNvSpPr>
          <p:nvPr/>
        </p:nvSpPr>
        <p:spPr bwMode="auto">
          <a:xfrm>
            <a:off x="2159338" y="3565795"/>
            <a:ext cx="11112" cy="1182688"/>
          </a:xfrm>
          <a:prstGeom prst="line">
            <a:avLst/>
          </a:prstGeom>
          <a:noFill/>
          <a:ln w="12700">
            <a:solidFill>
              <a:schemeClr val="tx1"/>
            </a:solidFill>
            <a:prstDash val="dash"/>
            <a:round/>
            <a:headEnd/>
            <a:tailEnd/>
          </a:ln>
          <a:effectLst/>
        </p:spPr>
        <p:txBody>
          <a:bodyPr/>
          <a:lstStyle/>
          <a:p>
            <a:endParaRPr lang="de-DE"/>
          </a:p>
        </p:txBody>
      </p:sp>
      <p:sp>
        <p:nvSpPr>
          <p:cNvPr id="21" name="Line 16"/>
          <p:cNvSpPr>
            <a:spLocks noChangeShapeType="1"/>
          </p:cNvSpPr>
          <p:nvPr/>
        </p:nvSpPr>
        <p:spPr bwMode="auto">
          <a:xfrm>
            <a:off x="1837075" y="3191145"/>
            <a:ext cx="730250" cy="36513"/>
          </a:xfrm>
          <a:prstGeom prst="line">
            <a:avLst/>
          </a:prstGeom>
          <a:noFill/>
          <a:ln w="12700">
            <a:solidFill>
              <a:schemeClr val="tx1"/>
            </a:solidFill>
            <a:round/>
            <a:headEnd/>
            <a:tailEnd/>
          </a:ln>
          <a:effectLst/>
        </p:spPr>
        <p:txBody>
          <a:bodyPr/>
          <a:lstStyle/>
          <a:p>
            <a:endParaRPr lang="de-DE"/>
          </a:p>
        </p:txBody>
      </p:sp>
      <p:sp>
        <p:nvSpPr>
          <p:cNvPr id="22" name="Rectangle 36"/>
          <p:cNvSpPr>
            <a:spLocks noChangeArrowheads="1"/>
          </p:cNvSpPr>
          <p:nvPr/>
        </p:nvSpPr>
        <p:spPr bwMode="auto">
          <a:xfrm>
            <a:off x="1598950" y="2298970"/>
            <a:ext cx="1551707" cy="366767"/>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dirty="0" smtClean="0">
                <a:solidFill>
                  <a:srgbClr val="000000"/>
                </a:solidFill>
                <a:latin typeface="Arial" pitchFamily="34" charset="0"/>
              </a:rPr>
              <a:t>Privates </a:t>
            </a:r>
            <a:r>
              <a:rPr lang="en-GB" dirty="0" err="1" smtClean="0">
                <a:solidFill>
                  <a:srgbClr val="000000"/>
                </a:solidFill>
                <a:latin typeface="Arial" pitchFamily="34" charset="0"/>
              </a:rPr>
              <a:t>Netz</a:t>
            </a:r>
            <a:endParaRPr lang="en-GB" dirty="0">
              <a:solidFill>
                <a:srgbClr val="000000"/>
              </a:solidFill>
              <a:latin typeface="Arial" pitchFamily="34" charset="0"/>
            </a:endParaRPr>
          </a:p>
        </p:txBody>
      </p:sp>
      <p:sp>
        <p:nvSpPr>
          <p:cNvPr id="23" name="Rectangle 37"/>
          <p:cNvSpPr>
            <a:spLocks noChangeArrowheads="1"/>
          </p:cNvSpPr>
          <p:nvPr/>
        </p:nvSpPr>
        <p:spPr bwMode="auto">
          <a:xfrm>
            <a:off x="1295738" y="2618058"/>
            <a:ext cx="774700" cy="333375"/>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sz="1600">
                <a:solidFill>
                  <a:srgbClr val="000000"/>
                </a:solidFill>
                <a:latin typeface="Arial" pitchFamily="34" charset="0"/>
              </a:rPr>
              <a:t>Switch</a:t>
            </a:r>
          </a:p>
        </p:txBody>
      </p:sp>
      <p:sp>
        <p:nvSpPr>
          <p:cNvPr id="24" name="Rectangle 58"/>
          <p:cNvSpPr>
            <a:spLocks noChangeArrowheads="1"/>
          </p:cNvSpPr>
          <p:nvPr/>
        </p:nvSpPr>
        <p:spPr bwMode="auto">
          <a:xfrm>
            <a:off x="1587838" y="4946920"/>
            <a:ext cx="1163637" cy="341313"/>
          </a:xfrm>
          <a:prstGeom prst="rect">
            <a:avLst/>
          </a:prstGeom>
          <a:solidFill>
            <a:srgbClr val="FF3300"/>
          </a:solidFill>
          <a:ln w="12700">
            <a:solidFill>
              <a:schemeClr val="tx1"/>
            </a:solidFill>
            <a:miter lim="800000"/>
            <a:headEnd/>
            <a:tailEnd/>
          </a:ln>
          <a:effectLst/>
        </p:spPr>
        <p:txBody>
          <a:bodyPr wrap="none" lIns="88900" tIns="44450" rIns="88900" bIns="44450" anchor="ctr"/>
          <a:lstStyle/>
          <a:p>
            <a:pPr algn="ctr" defTabSz="757238" eaLnBrk="0" hangingPunct="0"/>
            <a:r>
              <a:rPr lang="en-GB" sz="1400" b="1">
                <a:solidFill>
                  <a:srgbClr val="FFFFCC"/>
                </a:solidFill>
                <a:latin typeface="Arial" pitchFamily="34" charset="0"/>
              </a:rPr>
              <a:t>VLAN-Tag 1</a:t>
            </a:r>
          </a:p>
        </p:txBody>
      </p:sp>
      <p:grpSp>
        <p:nvGrpSpPr>
          <p:cNvPr id="25" name="Group 59"/>
          <p:cNvGrpSpPr>
            <a:grpSpLocks/>
          </p:cNvGrpSpPr>
          <p:nvPr/>
        </p:nvGrpSpPr>
        <p:grpSpPr bwMode="auto">
          <a:xfrm>
            <a:off x="6047125" y="2171970"/>
            <a:ext cx="2571750" cy="1760538"/>
            <a:chOff x="4084" y="904"/>
            <a:chExt cx="2104" cy="1441"/>
          </a:xfrm>
        </p:grpSpPr>
        <p:sp>
          <p:nvSpPr>
            <p:cNvPr id="26" name="Oval 60"/>
            <p:cNvSpPr>
              <a:spLocks noChangeArrowheads="1"/>
            </p:cNvSpPr>
            <p:nvPr/>
          </p:nvSpPr>
          <p:spPr bwMode="auto">
            <a:xfrm>
              <a:off x="4246" y="1013"/>
              <a:ext cx="802" cy="812"/>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27" name="Oval 61"/>
            <p:cNvSpPr>
              <a:spLocks noChangeArrowheads="1"/>
            </p:cNvSpPr>
            <p:nvPr/>
          </p:nvSpPr>
          <p:spPr bwMode="auto">
            <a:xfrm>
              <a:off x="4736" y="904"/>
              <a:ext cx="801" cy="821"/>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28" name="Oval 62"/>
            <p:cNvSpPr>
              <a:spLocks noChangeArrowheads="1"/>
            </p:cNvSpPr>
            <p:nvPr/>
          </p:nvSpPr>
          <p:spPr bwMode="auto">
            <a:xfrm>
              <a:off x="5225" y="904"/>
              <a:ext cx="801" cy="821"/>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29" name="Oval 63"/>
            <p:cNvSpPr>
              <a:spLocks noChangeArrowheads="1"/>
            </p:cNvSpPr>
            <p:nvPr/>
          </p:nvSpPr>
          <p:spPr bwMode="auto">
            <a:xfrm>
              <a:off x="5387" y="1319"/>
              <a:ext cx="801" cy="817"/>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30" name="Oval 64"/>
            <p:cNvSpPr>
              <a:spLocks noChangeArrowheads="1"/>
            </p:cNvSpPr>
            <p:nvPr/>
          </p:nvSpPr>
          <p:spPr bwMode="auto">
            <a:xfrm>
              <a:off x="4084" y="1307"/>
              <a:ext cx="801" cy="817"/>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31" name="Oval 65"/>
            <p:cNvSpPr>
              <a:spLocks noChangeArrowheads="1"/>
            </p:cNvSpPr>
            <p:nvPr/>
          </p:nvSpPr>
          <p:spPr bwMode="auto">
            <a:xfrm>
              <a:off x="4571" y="1530"/>
              <a:ext cx="803" cy="815"/>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32" name="Oval 66"/>
            <p:cNvSpPr>
              <a:spLocks noChangeArrowheads="1"/>
            </p:cNvSpPr>
            <p:nvPr/>
          </p:nvSpPr>
          <p:spPr bwMode="auto">
            <a:xfrm>
              <a:off x="4981" y="1530"/>
              <a:ext cx="800" cy="815"/>
            </a:xfrm>
            <a:prstGeom prst="ellipse">
              <a:avLst/>
            </a:prstGeom>
            <a:solidFill>
              <a:srgbClr val="FF9999"/>
            </a:solidFill>
            <a:ln w="12700">
              <a:solidFill>
                <a:srgbClr val="FF9999"/>
              </a:solidFill>
              <a:round/>
              <a:headEnd/>
              <a:tailEnd/>
            </a:ln>
            <a:effectLst/>
          </p:spPr>
          <p:txBody>
            <a:bodyPr wrap="none" anchor="ctr"/>
            <a:lstStyle/>
            <a:p>
              <a:endParaRPr lang="de-DE"/>
            </a:p>
          </p:txBody>
        </p:sp>
        <p:sp>
          <p:nvSpPr>
            <p:cNvPr id="33" name="Freeform 67"/>
            <p:cNvSpPr>
              <a:spLocks/>
            </p:cNvSpPr>
            <p:nvPr/>
          </p:nvSpPr>
          <p:spPr bwMode="auto">
            <a:xfrm>
              <a:off x="4322" y="1106"/>
              <a:ext cx="1629" cy="1038"/>
            </a:xfrm>
            <a:custGeom>
              <a:avLst/>
              <a:gdLst/>
              <a:ahLst/>
              <a:cxnLst>
                <a:cxn ang="0">
                  <a:pos x="82" y="260"/>
                </a:cxn>
                <a:cxn ang="0">
                  <a:pos x="488" y="87"/>
                </a:cxn>
                <a:cxn ang="0">
                  <a:pos x="1059" y="0"/>
                </a:cxn>
                <a:cxn ang="0">
                  <a:pos x="1628" y="260"/>
                </a:cxn>
                <a:cxn ang="0">
                  <a:pos x="1465" y="864"/>
                </a:cxn>
                <a:cxn ang="0">
                  <a:pos x="733" y="1037"/>
                </a:cxn>
                <a:cxn ang="0">
                  <a:pos x="245" y="864"/>
                </a:cxn>
                <a:cxn ang="0">
                  <a:pos x="0" y="346"/>
                </a:cxn>
                <a:cxn ang="0">
                  <a:pos x="82" y="260"/>
                </a:cxn>
              </a:cxnLst>
              <a:rect l="0" t="0" r="r" b="b"/>
              <a:pathLst>
                <a:path w="1629" h="1038">
                  <a:moveTo>
                    <a:pt x="82" y="260"/>
                  </a:moveTo>
                  <a:lnTo>
                    <a:pt x="488" y="87"/>
                  </a:lnTo>
                  <a:lnTo>
                    <a:pt x="1059" y="0"/>
                  </a:lnTo>
                  <a:lnTo>
                    <a:pt x="1628" y="260"/>
                  </a:lnTo>
                  <a:lnTo>
                    <a:pt x="1465" y="864"/>
                  </a:lnTo>
                  <a:lnTo>
                    <a:pt x="733" y="1037"/>
                  </a:lnTo>
                  <a:lnTo>
                    <a:pt x="245" y="864"/>
                  </a:lnTo>
                  <a:lnTo>
                    <a:pt x="0" y="346"/>
                  </a:lnTo>
                  <a:lnTo>
                    <a:pt x="82" y="260"/>
                  </a:lnTo>
                </a:path>
              </a:pathLst>
            </a:custGeom>
            <a:solidFill>
              <a:srgbClr val="FF9999"/>
            </a:solidFill>
            <a:ln w="12700" cap="rnd" cmpd="sng">
              <a:solidFill>
                <a:srgbClr val="FF9999"/>
              </a:solidFill>
              <a:prstDash val="solid"/>
              <a:round/>
              <a:headEnd type="none" w="med" len="med"/>
              <a:tailEnd type="none" w="med" len="med"/>
            </a:ln>
            <a:effectLst/>
          </p:spPr>
          <p:txBody>
            <a:bodyPr/>
            <a:lstStyle/>
            <a:p>
              <a:endParaRPr lang="de-DE"/>
            </a:p>
          </p:txBody>
        </p:sp>
      </p:grpSp>
      <p:sp>
        <p:nvSpPr>
          <p:cNvPr id="34" name="Line 106"/>
          <p:cNvSpPr>
            <a:spLocks noChangeShapeType="1"/>
          </p:cNvSpPr>
          <p:nvPr/>
        </p:nvSpPr>
        <p:spPr bwMode="auto">
          <a:xfrm>
            <a:off x="6790075" y="3343545"/>
            <a:ext cx="609600" cy="76200"/>
          </a:xfrm>
          <a:prstGeom prst="line">
            <a:avLst/>
          </a:prstGeom>
          <a:noFill/>
          <a:ln w="12700">
            <a:solidFill>
              <a:schemeClr val="tx1"/>
            </a:solidFill>
            <a:round/>
            <a:headEnd/>
            <a:tailEnd/>
          </a:ln>
          <a:effectLst/>
        </p:spPr>
        <p:txBody>
          <a:bodyPr/>
          <a:lstStyle/>
          <a:p>
            <a:endParaRPr lang="de-DE"/>
          </a:p>
        </p:txBody>
      </p:sp>
      <p:sp>
        <p:nvSpPr>
          <p:cNvPr id="35" name="Rectangle 107"/>
          <p:cNvSpPr>
            <a:spLocks noChangeArrowheads="1"/>
          </p:cNvSpPr>
          <p:nvPr/>
        </p:nvSpPr>
        <p:spPr bwMode="auto">
          <a:xfrm>
            <a:off x="7382213" y="2716483"/>
            <a:ext cx="774700" cy="333375"/>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sz="1600">
                <a:solidFill>
                  <a:srgbClr val="000000"/>
                </a:solidFill>
                <a:latin typeface="Arial" pitchFamily="34" charset="0"/>
              </a:rPr>
              <a:t>Switch</a:t>
            </a:r>
          </a:p>
        </p:txBody>
      </p:sp>
      <p:sp>
        <p:nvSpPr>
          <p:cNvPr id="36" name="Rectangle 108"/>
          <p:cNvSpPr>
            <a:spLocks noChangeArrowheads="1"/>
          </p:cNvSpPr>
          <p:nvPr/>
        </p:nvSpPr>
        <p:spPr bwMode="auto">
          <a:xfrm>
            <a:off x="6256675" y="2654570"/>
            <a:ext cx="774700" cy="333375"/>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sz="1600">
                <a:solidFill>
                  <a:srgbClr val="000000"/>
                </a:solidFill>
                <a:latin typeface="Arial" pitchFamily="34" charset="0"/>
              </a:rPr>
              <a:t>Switch</a:t>
            </a:r>
          </a:p>
        </p:txBody>
      </p:sp>
      <p:sp>
        <p:nvSpPr>
          <p:cNvPr id="37" name="Rectangle 109"/>
          <p:cNvSpPr>
            <a:spLocks noChangeArrowheads="1"/>
          </p:cNvSpPr>
          <p:nvPr/>
        </p:nvSpPr>
        <p:spPr bwMode="auto">
          <a:xfrm>
            <a:off x="2484775" y="2600595"/>
            <a:ext cx="774700" cy="333375"/>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sz="1600">
                <a:solidFill>
                  <a:srgbClr val="000000"/>
                </a:solidFill>
                <a:latin typeface="Arial" pitchFamily="34" charset="0"/>
              </a:rPr>
              <a:t>Switch</a:t>
            </a:r>
          </a:p>
        </p:txBody>
      </p:sp>
      <p:grpSp>
        <p:nvGrpSpPr>
          <p:cNvPr id="38" name="Group 110"/>
          <p:cNvGrpSpPr>
            <a:grpSpLocks/>
          </p:cNvGrpSpPr>
          <p:nvPr/>
        </p:nvGrpSpPr>
        <p:grpSpPr bwMode="auto">
          <a:xfrm>
            <a:off x="3351550" y="1133745"/>
            <a:ext cx="2968625" cy="1966913"/>
            <a:chOff x="1878" y="55"/>
            <a:chExt cx="2429" cy="1609"/>
          </a:xfrm>
        </p:grpSpPr>
        <p:sp>
          <p:nvSpPr>
            <p:cNvPr id="39" name="Oval 111"/>
            <p:cNvSpPr>
              <a:spLocks noChangeArrowheads="1"/>
            </p:cNvSpPr>
            <p:nvPr/>
          </p:nvSpPr>
          <p:spPr bwMode="auto">
            <a:xfrm>
              <a:off x="2065" y="177"/>
              <a:ext cx="927" cy="908"/>
            </a:xfrm>
            <a:prstGeom prst="ellipse">
              <a:avLst/>
            </a:prstGeom>
            <a:solidFill>
              <a:srgbClr val="99CCFF"/>
            </a:solidFill>
            <a:ln w="12700">
              <a:noFill/>
              <a:round/>
              <a:headEnd/>
              <a:tailEnd/>
            </a:ln>
            <a:effectLst/>
          </p:spPr>
          <p:txBody>
            <a:bodyPr wrap="none" anchor="ctr"/>
            <a:lstStyle/>
            <a:p>
              <a:endParaRPr lang="de-DE"/>
            </a:p>
          </p:txBody>
        </p:sp>
        <p:sp>
          <p:nvSpPr>
            <p:cNvPr id="40" name="Oval 112"/>
            <p:cNvSpPr>
              <a:spLocks noChangeArrowheads="1"/>
            </p:cNvSpPr>
            <p:nvPr/>
          </p:nvSpPr>
          <p:spPr bwMode="auto">
            <a:xfrm>
              <a:off x="2631" y="55"/>
              <a:ext cx="924" cy="917"/>
            </a:xfrm>
            <a:prstGeom prst="ellipse">
              <a:avLst/>
            </a:prstGeom>
            <a:solidFill>
              <a:srgbClr val="99CCFF"/>
            </a:solidFill>
            <a:ln w="12700">
              <a:noFill/>
              <a:round/>
              <a:headEnd/>
              <a:tailEnd/>
            </a:ln>
            <a:effectLst/>
          </p:spPr>
          <p:txBody>
            <a:bodyPr wrap="none" anchor="ctr"/>
            <a:lstStyle/>
            <a:p>
              <a:endParaRPr lang="de-DE"/>
            </a:p>
          </p:txBody>
        </p:sp>
        <p:sp>
          <p:nvSpPr>
            <p:cNvPr id="41" name="Oval 113"/>
            <p:cNvSpPr>
              <a:spLocks noChangeArrowheads="1"/>
            </p:cNvSpPr>
            <p:nvPr/>
          </p:nvSpPr>
          <p:spPr bwMode="auto">
            <a:xfrm>
              <a:off x="3194" y="55"/>
              <a:ext cx="926" cy="917"/>
            </a:xfrm>
            <a:prstGeom prst="ellipse">
              <a:avLst/>
            </a:prstGeom>
            <a:solidFill>
              <a:srgbClr val="99CCFF"/>
            </a:solidFill>
            <a:ln w="12700">
              <a:noFill/>
              <a:round/>
              <a:headEnd/>
              <a:tailEnd/>
            </a:ln>
            <a:effectLst/>
          </p:spPr>
          <p:txBody>
            <a:bodyPr wrap="none" anchor="ctr"/>
            <a:lstStyle/>
            <a:p>
              <a:endParaRPr lang="de-DE"/>
            </a:p>
          </p:txBody>
        </p:sp>
        <p:sp>
          <p:nvSpPr>
            <p:cNvPr id="42" name="Oval 114"/>
            <p:cNvSpPr>
              <a:spLocks noChangeArrowheads="1"/>
            </p:cNvSpPr>
            <p:nvPr/>
          </p:nvSpPr>
          <p:spPr bwMode="auto">
            <a:xfrm>
              <a:off x="3382" y="518"/>
              <a:ext cx="925" cy="913"/>
            </a:xfrm>
            <a:prstGeom prst="ellipse">
              <a:avLst/>
            </a:prstGeom>
            <a:solidFill>
              <a:srgbClr val="99CCFF"/>
            </a:solidFill>
            <a:ln w="12700">
              <a:noFill/>
              <a:round/>
              <a:headEnd/>
              <a:tailEnd/>
            </a:ln>
            <a:effectLst/>
          </p:spPr>
          <p:txBody>
            <a:bodyPr wrap="none" anchor="ctr"/>
            <a:lstStyle/>
            <a:p>
              <a:endParaRPr lang="de-DE"/>
            </a:p>
          </p:txBody>
        </p:sp>
        <p:sp>
          <p:nvSpPr>
            <p:cNvPr id="43" name="Oval 115"/>
            <p:cNvSpPr>
              <a:spLocks noChangeArrowheads="1"/>
            </p:cNvSpPr>
            <p:nvPr/>
          </p:nvSpPr>
          <p:spPr bwMode="auto">
            <a:xfrm>
              <a:off x="1878" y="518"/>
              <a:ext cx="925" cy="913"/>
            </a:xfrm>
            <a:prstGeom prst="ellipse">
              <a:avLst/>
            </a:prstGeom>
            <a:solidFill>
              <a:srgbClr val="99CCFF"/>
            </a:solidFill>
            <a:ln w="12700">
              <a:noFill/>
              <a:round/>
              <a:headEnd/>
              <a:tailEnd/>
            </a:ln>
            <a:effectLst/>
          </p:spPr>
          <p:txBody>
            <a:bodyPr wrap="none" anchor="ctr"/>
            <a:lstStyle/>
            <a:p>
              <a:endParaRPr lang="de-DE"/>
            </a:p>
          </p:txBody>
        </p:sp>
        <p:sp>
          <p:nvSpPr>
            <p:cNvPr id="44" name="Oval 116"/>
            <p:cNvSpPr>
              <a:spLocks noChangeArrowheads="1"/>
            </p:cNvSpPr>
            <p:nvPr/>
          </p:nvSpPr>
          <p:spPr bwMode="auto">
            <a:xfrm>
              <a:off x="2440" y="754"/>
              <a:ext cx="927" cy="910"/>
            </a:xfrm>
            <a:prstGeom prst="ellipse">
              <a:avLst/>
            </a:prstGeom>
            <a:solidFill>
              <a:srgbClr val="99CCFF"/>
            </a:solidFill>
            <a:ln w="12700">
              <a:noFill/>
              <a:round/>
              <a:headEnd/>
              <a:tailEnd/>
            </a:ln>
            <a:effectLst/>
          </p:spPr>
          <p:txBody>
            <a:bodyPr wrap="none" anchor="ctr"/>
            <a:lstStyle/>
            <a:p>
              <a:endParaRPr lang="de-DE"/>
            </a:p>
          </p:txBody>
        </p:sp>
        <p:sp>
          <p:nvSpPr>
            <p:cNvPr id="45" name="Oval 117"/>
            <p:cNvSpPr>
              <a:spLocks noChangeArrowheads="1"/>
            </p:cNvSpPr>
            <p:nvPr/>
          </p:nvSpPr>
          <p:spPr bwMode="auto">
            <a:xfrm>
              <a:off x="2912" y="754"/>
              <a:ext cx="925" cy="910"/>
            </a:xfrm>
            <a:prstGeom prst="ellipse">
              <a:avLst/>
            </a:prstGeom>
            <a:solidFill>
              <a:srgbClr val="99CCFF"/>
            </a:solidFill>
            <a:ln w="12700">
              <a:noFill/>
              <a:round/>
              <a:headEnd/>
              <a:tailEnd/>
            </a:ln>
            <a:effectLst/>
          </p:spPr>
          <p:txBody>
            <a:bodyPr wrap="none" anchor="ctr"/>
            <a:lstStyle/>
            <a:p>
              <a:endParaRPr lang="de-DE"/>
            </a:p>
          </p:txBody>
        </p:sp>
        <p:sp>
          <p:nvSpPr>
            <p:cNvPr id="46" name="Freeform 118"/>
            <p:cNvSpPr>
              <a:spLocks/>
            </p:cNvSpPr>
            <p:nvPr/>
          </p:nvSpPr>
          <p:spPr bwMode="auto">
            <a:xfrm>
              <a:off x="2153" y="281"/>
              <a:ext cx="1880" cy="1158"/>
            </a:xfrm>
            <a:custGeom>
              <a:avLst/>
              <a:gdLst/>
              <a:ahLst/>
              <a:cxnLst>
                <a:cxn ang="0">
                  <a:pos x="94" y="290"/>
                </a:cxn>
                <a:cxn ang="0">
                  <a:pos x="564" y="97"/>
                </a:cxn>
                <a:cxn ang="0">
                  <a:pos x="1222" y="0"/>
                </a:cxn>
                <a:cxn ang="0">
                  <a:pos x="1879" y="290"/>
                </a:cxn>
                <a:cxn ang="0">
                  <a:pos x="1691" y="964"/>
                </a:cxn>
                <a:cxn ang="0">
                  <a:pos x="846" y="1157"/>
                </a:cxn>
                <a:cxn ang="0">
                  <a:pos x="282" y="964"/>
                </a:cxn>
                <a:cxn ang="0">
                  <a:pos x="0" y="386"/>
                </a:cxn>
                <a:cxn ang="0">
                  <a:pos x="94" y="290"/>
                </a:cxn>
              </a:cxnLst>
              <a:rect l="0" t="0" r="r" b="b"/>
              <a:pathLst>
                <a:path w="1880" h="1158">
                  <a:moveTo>
                    <a:pt x="94" y="290"/>
                  </a:moveTo>
                  <a:lnTo>
                    <a:pt x="564" y="97"/>
                  </a:lnTo>
                  <a:lnTo>
                    <a:pt x="1222" y="0"/>
                  </a:lnTo>
                  <a:lnTo>
                    <a:pt x="1879" y="290"/>
                  </a:lnTo>
                  <a:lnTo>
                    <a:pt x="1691" y="964"/>
                  </a:lnTo>
                  <a:lnTo>
                    <a:pt x="846" y="1157"/>
                  </a:lnTo>
                  <a:lnTo>
                    <a:pt x="282" y="964"/>
                  </a:lnTo>
                  <a:lnTo>
                    <a:pt x="0" y="386"/>
                  </a:lnTo>
                  <a:lnTo>
                    <a:pt x="94" y="290"/>
                  </a:lnTo>
                </a:path>
              </a:pathLst>
            </a:custGeom>
            <a:solidFill>
              <a:srgbClr val="99CCFF"/>
            </a:solidFill>
            <a:ln w="12700" cap="rnd" cmpd="sng">
              <a:noFill/>
              <a:prstDash val="solid"/>
              <a:round/>
              <a:headEnd type="none" w="med" len="med"/>
              <a:tailEnd type="none" w="med" len="med"/>
            </a:ln>
            <a:effectLst/>
          </p:spPr>
          <p:txBody>
            <a:bodyPr/>
            <a:lstStyle/>
            <a:p>
              <a:endParaRPr lang="de-DE"/>
            </a:p>
          </p:txBody>
        </p:sp>
      </p:grpSp>
      <p:sp>
        <p:nvSpPr>
          <p:cNvPr id="47" name="Line 119"/>
          <p:cNvSpPr>
            <a:spLocks noChangeShapeType="1"/>
          </p:cNvSpPr>
          <p:nvPr/>
        </p:nvSpPr>
        <p:spPr bwMode="auto">
          <a:xfrm>
            <a:off x="4351675" y="2352945"/>
            <a:ext cx="762000" cy="0"/>
          </a:xfrm>
          <a:prstGeom prst="line">
            <a:avLst/>
          </a:prstGeom>
          <a:noFill/>
          <a:ln w="12700">
            <a:solidFill>
              <a:schemeClr val="tx1"/>
            </a:solidFill>
            <a:round/>
            <a:headEnd/>
            <a:tailEnd/>
          </a:ln>
          <a:effectLst/>
        </p:spPr>
        <p:txBody>
          <a:bodyPr/>
          <a:lstStyle/>
          <a:p>
            <a:endParaRPr lang="de-DE"/>
          </a:p>
        </p:txBody>
      </p:sp>
      <p:sp>
        <p:nvSpPr>
          <p:cNvPr id="48" name="Line 120"/>
          <p:cNvSpPr>
            <a:spLocks noChangeShapeType="1"/>
          </p:cNvSpPr>
          <p:nvPr/>
        </p:nvSpPr>
        <p:spPr bwMode="auto">
          <a:xfrm>
            <a:off x="5570875" y="2352945"/>
            <a:ext cx="762000" cy="914400"/>
          </a:xfrm>
          <a:prstGeom prst="line">
            <a:avLst/>
          </a:prstGeom>
          <a:noFill/>
          <a:ln w="12700">
            <a:solidFill>
              <a:schemeClr val="tx1"/>
            </a:solidFill>
            <a:round/>
            <a:headEnd/>
            <a:tailEnd/>
          </a:ln>
          <a:effectLst/>
        </p:spPr>
        <p:txBody>
          <a:bodyPr/>
          <a:lstStyle/>
          <a:p>
            <a:endParaRPr lang="de-DE"/>
          </a:p>
        </p:txBody>
      </p:sp>
      <p:sp>
        <p:nvSpPr>
          <p:cNvPr id="49" name="Rectangle 122"/>
          <p:cNvSpPr>
            <a:spLocks noChangeArrowheads="1"/>
          </p:cNvSpPr>
          <p:nvPr/>
        </p:nvSpPr>
        <p:spPr bwMode="auto">
          <a:xfrm>
            <a:off x="3742075" y="1743345"/>
            <a:ext cx="774700" cy="333375"/>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sz="1600">
                <a:solidFill>
                  <a:srgbClr val="000000"/>
                </a:solidFill>
                <a:latin typeface="Arial" pitchFamily="34" charset="0"/>
              </a:rPr>
              <a:t>Switch</a:t>
            </a:r>
          </a:p>
        </p:txBody>
      </p:sp>
      <p:sp>
        <p:nvSpPr>
          <p:cNvPr id="50" name="Rectangle 123"/>
          <p:cNvSpPr>
            <a:spLocks noChangeArrowheads="1"/>
          </p:cNvSpPr>
          <p:nvPr/>
        </p:nvSpPr>
        <p:spPr bwMode="auto">
          <a:xfrm>
            <a:off x="4985088" y="1749695"/>
            <a:ext cx="774700" cy="333375"/>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sz="1600">
                <a:solidFill>
                  <a:srgbClr val="000000"/>
                </a:solidFill>
                <a:latin typeface="Arial" pitchFamily="34" charset="0"/>
              </a:rPr>
              <a:t>Switch</a:t>
            </a:r>
          </a:p>
        </p:txBody>
      </p:sp>
      <p:sp>
        <p:nvSpPr>
          <p:cNvPr id="51" name="Rectangle 124"/>
          <p:cNvSpPr>
            <a:spLocks noChangeArrowheads="1"/>
          </p:cNvSpPr>
          <p:nvPr/>
        </p:nvSpPr>
        <p:spPr bwMode="auto">
          <a:xfrm>
            <a:off x="3729375" y="1373458"/>
            <a:ext cx="2247900" cy="366767"/>
          </a:xfrm>
          <a:prstGeom prst="rect">
            <a:avLst/>
          </a:prstGeom>
          <a:noFill/>
          <a:ln w="12700">
            <a:noFill/>
            <a:miter lim="800000"/>
            <a:headEnd/>
            <a:tailEnd/>
          </a:ln>
          <a:effectLst/>
        </p:spPr>
        <p:txBody>
          <a:bodyPr lIns="88900" tIns="44450" rIns="88900" bIns="44450">
            <a:spAutoFit/>
          </a:bodyPr>
          <a:lstStyle/>
          <a:p>
            <a:pPr defTabSz="908050" eaLnBrk="0" hangingPunct="0"/>
            <a:r>
              <a:rPr lang="en-GB" dirty="0" err="1" smtClean="0">
                <a:latin typeface="Arial" pitchFamily="34" charset="0"/>
              </a:rPr>
              <a:t>Öffentliches</a:t>
            </a:r>
            <a:r>
              <a:rPr lang="en-GB" dirty="0" smtClean="0">
                <a:latin typeface="Arial" pitchFamily="34" charset="0"/>
              </a:rPr>
              <a:t> </a:t>
            </a:r>
            <a:r>
              <a:rPr lang="en-GB" dirty="0" err="1" smtClean="0">
                <a:latin typeface="Arial" pitchFamily="34" charset="0"/>
              </a:rPr>
              <a:t>Netz</a:t>
            </a:r>
            <a:endParaRPr lang="en-GB" dirty="0">
              <a:solidFill>
                <a:srgbClr val="000000"/>
              </a:solidFill>
              <a:latin typeface="Arial" pitchFamily="34" charset="0"/>
            </a:endParaRPr>
          </a:p>
        </p:txBody>
      </p:sp>
      <p:sp>
        <p:nvSpPr>
          <p:cNvPr id="52" name="Line 125"/>
          <p:cNvSpPr>
            <a:spLocks noChangeShapeType="1"/>
          </p:cNvSpPr>
          <p:nvPr/>
        </p:nvSpPr>
        <p:spPr bwMode="auto">
          <a:xfrm>
            <a:off x="4692988" y="2518045"/>
            <a:ext cx="0" cy="1349375"/>
          </a:xfrm>
          <a:prstGeom prst="line">
            <a:avLst/>
          </a:prstGeom>
          <a:noFill/>
          <a:ln w="12700">
            <a:solidFill>
              <a:schemeClr val="tx1"/>
            </a:solidFill>
            <a:prstDash val="dash"/>
            <a:round/>
            <a:headEnd/>
            <a:tailEnd/>
          </a:ln>
          <a:effectLst/>
        </p:spPr>
        <p:txBody>
          <a:bodyPr/>
          <a:lstStyle/>
          <a:p>
            <a:endParaRPr lang="de-DE"/>
          </a:p>
        </p:txBody>
      </p:sp>
      <p:sp>
        <p:nvSpPr>
          <p:cNvPr id="53" name="Line 126"/>
          <p:cNvSpPr>
            <a:spLocks noChangeShapeType="1"/>
          </p:cNvSpPr>
          <p:nvPr/>
        </p:nvSpPr>
        <p:spPr bwMode="auto">
          <a:xfrm>
            <a:off x="7156788" y="3575320"/>
            <a:ext cx="0" cy="1173163"/>
          </a:xfrm>
          <a:prstGeom prst="line">
            <a:avLst/>
          </a:prstGeom>
          <a:noFill/>
          <a:ln w="12700">
            <a:solidFill>
              <a:schemeClr val="tx1"/>
            </a:solidFill>
            <a:prstDash val="dash"/>
            <a:round/>
            <a:headEnd/>
            <a:tailEnd/>
          </a:ln>
          <a:effectLst/>
        </p:spPr>
        <p:txBody>
          <a:bodyPr/>
          <a:lstStyle/>
          <a:p>
            <a:endParaRPr lang="de-DE"/>
          </a:p>
        </p:txBody>
      </p:sp>
      <p:sp>
        <p:nvSpPr>
          <p:cNvPr id="54" name="Rectangle 127"/>
          <p:cNvSpPr>
            <a:spLocks noChangeArrowheads="1"/>
          </p:cNvSpPr>
          <p:nvPr/>
        </p:nvSpPr>
        <p:spPr bwMode="auto">
          <a:xfrm>
            <a:off x="6623388" y="2324370"/>
            <a:ext cx="1551707" cy="366767"/>
          </a:xfrm>
          <a:prstGeom prst="rect">
            <a:avLst/>
          </a:prstGeom>
          <a:noFill/>
          <a:ln w="12700">
            <a:noFill/>
            <a:miter lim="800000"/>
            <a:headEnd/>
            <a:tailEnd/>
          </a:ln>
          <a:effectLst/>
        </p:spPr>
        <p:txBody>
          <a:bodyPr wrap="none" lIns="88900" tIns="44450" rIns="88900" bIns="44450">
            <a:spAutoFit/>
          </a:bodyPr>
          <a:lstStyle/>
          <a:p>
            <a:pPr defTabSz="908050" eaLnBrk="0" hangingPunct="0"/>
            <a:r>
              <a:rPr lang="en-GB" dirty="0" smtClean="0">
                <a:solidFill>
                  <a:srgbClr val="000000"/>
                </a:solidFill>
                <a:latin typeface="Arial" pitchFamily="34" charset="0"/>
              </a:rPr>
              <a:t>Privates </a:t>
            </a:r>
            <a:r>
              <a:rPr lang="en-GB" dirty="0" err="1" smtClean="0">
                <a:solidFill>
                  <a:srgbClr val="000000"/>
                </a:solidFill>
                <a:latin typeface="Arial" pitchFamily="34" charset="0"/>
              </a:rPr>
              <a:t>Netz</a:t>
            </a:r>
            <a:endParaRPr lang="en-GB" dirty="0">
              <a:solidFill>
                <a:srgbClr val="000000"/>
              </a:solidFill>
              <a:latin typeface="Arial" pitchFamily="34" charset="0"/>
            </a:endParaRPr>
          </a:p>
        </p:txBody>
      </p:sp>
      <p:sp>
        <p:nvSpPr>
          <p:cNvPr id="55" name="Rectangle 166"/>
          <p:cNvSpPr>
            <a:spLocks noChangeArrowheads="1"/>
          </p:cNvSpPr>
          <p:nvPr/>
        </p:nvSpPr>
        <p:spPr bwMode="auto">
          <a:xfrm>
            <a:off x="6575763" y="4946920"/>
            <a:ext cx="1163637" cy="341313"/>
          </a:xfrm>
          <a:prstGeom prst="rect">
            <a:avLst/>
          </a:prstGeom>
          <a:solidFill>
            <a:srgbClr val="FF3300"/>
          </a:solidFill>
          <a:ln w="12700">
            <a:solidFill>
              <a:schemeClr val="tx1"/>
            </a:solidFill>
            <a:miter lim="800000"/>
            <a:headEnd/>
            <a:tailEnd/>
          </a:ln>
          <a:effectLst/>
        </p:spPr>
        <p:txBody>
          <a:bodyPr wrap="none" lIns="88900" tIns="44450" rIns="88900" bIns="44450" anchor="ctr"/>
          <a:lstStyle/>
          <a:p>
            <a:pPr algn="ctr" defTabSz="757238" eaLnBrk="0" hangingPunct="0"/>
            <a:r>
              <a:rPr lang="en-GB" sz="1400" b="1">
                <a:solidFill>
                  <a:srgbClr val="FFFFCC"/>
                </a:solidFill>
                <a:latin typeface="Arial" pitchFamily="34" charset="0"/>
              </a:rPr>
              <a:t>VLAN-Tag 1</a:t>
            </a:r>
          </a:p>
        </p:txBody>
      </p:sp>
      <p:sp>
        <p:nvSpPr>
          <p:cNvPr id="56" name="Rectangle 167"/>
          <p:cNvSpPr>
            <a:spLocks noChangeArrowheads="1"/>
          </p:cNvSpPr>
          <p:nvPr/>
        </p:nvSpPr>
        <p:spPr bwMode="auto">
          <a:xfrm>
            <a:off x="4111963" y="4946920"/>
            <a:ext cx="1162050" cy="341313"/>
          </a:xfrm>
          <a:prstGeom prst="rect">
            <a:avLst/>
          </a:prstGeom>
          <a:solidFill>
            <a:srgbClr val="99CCFF"/>
          </a:solidFill>
          <a:ln w="12700">
            <a:solidFill>
              <a:schemeClr val="tx1"/>
            </a:solidFill>
            <a:miter lim="800000"/>
            <a:headEnd/>
            <a:tailEnd/>
          </a:ln>
          <a:effectLst/>
        </p:spPr>
        <p:txBody>
          <a:bodyPr wrap="none" lIns="88900" tIns="44450" rIns="88900" bIns="44450" anchor="ctr"/>
          <a:lstStyle/>
          <a:p>
            <a:pPr algn="ctr" defTabSz="757238" eaLnBrk="0" hangingPunct="0"/>
            <a:r>
              <a:rPr lang="en-GB" sz="1400" b="1">
                <a:latin typeface="Arial" pitchFamily="34" charset="0"/>
              </a:rPr>
              <a:t>VLAN-Tag 1</a:t>
            </a:r>
          </a:p>
        </p:txBody>
      </p:sp>
      <p:sp>
        <p:nvSpPr>
          <p:cNvPr id="57" name="Rectangle 168"/>
          <p:cNvSpPr>
            <a:spLocks noChangeArrowheads="1"/>
          </p:cNvSpPr>
          <p:nvPr/>
        </p:nvSpPr>
        <p:spPr bwMode="auto">
          <a:xfrm>
            <a:off x="4111963" y="4334145"/>
            <a:ext cx="1162050" cy="342900"/>
          </a:xfrm>
          <a:prstGeom prst="rect">
            <a:avLst/>
          </a:prstGeom>
          <a:solidFill>
            <a:srgbClr val="0033CC"/>
          </a:solidFill>
          <a:ln w="12700">
            <a:solidFill>
              <a:schemeClr val="tx1"/>
            </a:solidFill>
            <a:miter lim="800000"/>
            <a:headEnd/>
            <a:tailEnd/>
          </a:ln>
          <a:effectLst/>
        </p:spPr>
        <p:txBody>
          <a:bodyPr wrap="none" lIns="88900" tIns="44450" rIns="88900" bIns="44450" anchor="ctr"/>
          <a:lstStyle/>
          <a:p>
            <a:pPr algn="ctr" defTabSz="757238" eaLnBrk="0" hangingPunct="0"/>
            <a:r>
              <a:rPr lang="en-GB" sz="1400" b="1">
                <a:solidFill>
                  <a:srgbClr val="FFFFCC"/>
                </a:solidFill>
                <a:latin typeface="Arial" pitchFamily="34" charset="0"/>
              </a:rPr>
              <a:t>VLAN-Tag 2</a:t>
            </a:r>
          </a:p>
        </p:txBody>
      </p:sp>
      <p:pic>
        <p:nvPicPr>
          <p:cNvPr id="58" name="Picture 170" descr="Switch_grey"/>
          <p:cNvPicPr>
            <a:picLocks noChangeAspect="1" noChangeArrowheads="1"/>
          </p:cNvPicPr>
          <p:nvPr/>
        </p:nvPicPr>
        <p:blipFill>
          <a:blip r:embed="rId3" cstate="print"/>
          <a:srcRect/>
          <a:stretch>
            <a:fillRect/>
          </a:stretch>
        </p:blipFill>
        <p:spPr bwMode="auto">
          <a:xfrm>
            <a:off x="1379875" y="2962545"/>
            <a:ext cx="504825" cy="533400"/>
          </a:xfrm>
          <a:prstGeom prst="rect">
            <a:avLst/>
          </a:prstGeom>
          <a:noFill/>
        </p:spPr>
      </p:pic>
      <p:pic>
        <p:nvPicPr>
          <p:cNvPr id="59" name="Picture 171" descr="Switch_grey"/>
          <p:cNvPicPr>
            <a:picLocks noChangeAspect="1" noChangeArrowheads="1"/>
          </p:cNvPicPr>
          <p:nvPr/>
        </p:nvPicPr>
        <p:blipFill>
          <a:blip r:embed="rId3" cstate="print"/>
          <a:srcRect/>
          <a:stretch>
            <a:fillRect/>
          </a:stretch>
        </p:blipFill>
        <p:spPr bwMode="auto">
          <a:xfrm>
            <a:off x="2522875" y="2962545"/>
            <a:ext cx="504825" cy="533400"/>
          </a:xfrm>
          <a:prstGeom prst="rect">
            <a:avLst/>
          </a:prstGeom>
          <a:noFill/>
        </p:spPr>
      </p:pic>
      <p:pic>
        <p:nvPicPr>
          <p:cNvPr id="60" name="Picture 172" descr="Switch_grey"/>
          <p:cNvPicPr>
            <a:picLocks noChangeAspect="1" noChangeArrowheads="1"/>
          </p:cNvPicPr>
          <p:nvPr/>
        </p:nvPicPr>
        <p:blipFill>
          <a:blip r:embed="rId3" cstate="print"/>
          <a:srcRect/>
          <a:stretch>
            <a:fillRect/>
          </a:stretch>
        </p:blipFill>
        <p:spPr bwMode="auto">
          <a:xfrm>
            <a:off x="3894475" y="2124345"/>
            <a:ext cx="504825" cy="533400"/>
          </a:xfrm>
          <a:prstGeom prst="rect">
            <a:avLst/>
          </a:prstGeom>
          <a:noFill/>
        </p:spPr>
      </p:pic>
      <p:pic>
        <p:nvPicPr>
          <p:cNvPr id="61" name="Picture 173" descr="Switch_grey"/>
          <p:cNvPicPr>
            <a:picLocks noChangeAspect="1" noChangeArrowheads="1"/>
          </p:cNvPicPr>
          <p:nvPr/>
        </p:nvPicPr>
        <p:blipFill>
          <a:blip r:embed="rId3" cstate="print"/>
          <a:srcRect/>
          <a:stretch>
            <a:fillRect/>
          </a:stretch>
        </p:blipFill>
        <p:spPr bwMode="auto">
          <a:xfrm>
            <a:off x="5113675" y="2048145"/>
            <a:ext cx="504825" cy="533400"/>
          </a:xfrm>
          <a:prstGeom prst="rect">
            <a:avLst/>
          </a:prstGeom>
          <a:noFill/>
        </p:spPr>
      </p:pic>
      <p:pic>
        <p:nvPicPr>
          <p:cNvPr id="62" name="Picture 174" descr="Switch_grey"/>
          <p:cNvPicPr>
            <a:picLocks noChangeAspect="1" noChangeArrowheads="1"/>
          </p:cNvPicPr>
          <p:nvPr/>
        </p:nvPicPr>
        <p:blipFill>
          <a:blip r:embed="rId3" cstate="print"/>
          <a:srcRect/>
          <a:stretch>
            <a:fillRect/>
          </a:stretch>
        </p:blipFill>
        <p:spPr bwMode="auto">
          <a:xfrm>
            <a:off x="6332875" y="3038745"/>
            <a:ext cx="504825" cy="533400"/>
          </a:xfrm>
          <a:prstGeom prst="rect">
            <a:avLst/>
          </a:prstGeom>
          <a:noFill/>
        </p:spPr>
      </p:pic>
      <p:pic>
        <p:nvPicPr>
          <p:cNvPr id="63" name="Picture 175" descr="Switch_grey"/>
          <p:cNvPicPr>
            <a:picLocks noChangeAspect="1" noChangeArrowheads="1"/>
          </p:cNvPicPr>
          <p:nvPr/>
        </p:nvPicPr>
        <p:blipFill>
          <a:blip r:embed="rId3" cstate="print"/>
          <a:srcRect/>
          <a:stretch>
            <a:fillRect/>
          </a:stretch>
        </p:blipFill>
        <p:spPr bwMode="auto">
          <a:xfrm>
            <a:off x="7399675" y="3114945"/>
            <a:ext cx="504825" cy="533400"/>
          </a:xfrm>
          <a:prstGeom prst="rect">
            <a:avLst/>
          </a:prstGeom>
          <a:noFill/>
        </p:spPr>
      </p:pic>
      <p:sp>
        <p:nvSpPr>
          <p:cNvPr id="64" name="Line 57"/>
          <p:cNvSpPr>
            <a:spLocks noChangeShapeType="1"/>
          </p:cNvSpPr>
          <p:nvPr/>
        </p:nvSpPr>
        <p:spPr bwMode="auto">
          <a:xfrm flipV="1">
            <a:off x="2903875" y="2352945"/>
            <a:ext cx="990600" cy="914400"/>
          </a:xfrm>
          <a:prstGeom prst="line">
            <a:avLst/>
          </a:prstGeom>
          <a:noFill/>
          <a:ln w="12700">
            <a:solidFill>
              <a:schemeClr val="tx1"/>
            </a:solidFill>
            <a:round/>
            <a:headEnd/>
            <a:tailEnd/>
          </a:ln>
          <a:effectLst/>
        </p:spPr>
        <p:txBody>
          <a:bodyPr/>
          <a:lstStyle/>
          <a:p>
            <a:endParaRPr lang="de-DE"/>
          </a:p>
        </p:txBody>
      </p:sp>
      <p:sp>
        <p:nvSpPr>
          <p:cNvPr id="65" name="Textfeld 64"/>
          <p:cNvSpPr txBox="1"/>
          <p:nvPr/>
        </p:nvSpPr>
        <p:spPr>
          <a:xfrm>
            <a:off x="6528175" y="5814265"/>
            <a:ext cx="1710725" cy="246221"/>
          </a:xfrm>
          <a:prstGeom prst="rect">
            <a:avLst/>
          </a:prstGeom>
          <a:noFill/>
        </p:spPr>
        <p:txBody>
          <a:bodyPr wrap="none" rtlCol="0">
            <a:spAutoFit/>
          </a:bodyPr>
          <a:lstStyle/>
          <a:p>
            <a:r>
              <a:rPr lang="de-DE" sz="1000" dirty="0" smtClean="0"/>
              <a:t>Quelle: Harald </a:t>
            </a:r>
            <a:r>
              <a:rPr lang="de-DE" sz="1000" dirty="0" err="1" smtClean="0"/>
              <a:t>Orlamünder</a:t>
            </a:r>
            <a:endParaRPr lang="de-DE" sz="1000" dirty="0"/>
          </a:p>
        </p:txBody>
      </p:sp>
      <p:cxnSp>
        <p:nvCxnSpPr>
          <p:cNvPr id="67" name="Gerade Verbindung 66"/>
          <p:cNvCxnSpPr>
            <a:stCxn id="15" idx="6"/>
            <a:endCxn id="30" idx="2"/>
          </p:cNvCxnSpPr>
          <p:nvPr/>
        </p:nvCxnSpPr>
        <p:spPr bwMode="auto">
          <a:xfrm>
            <a:off x="3554750" y="3152243"/>
            <a:ext cx="2492375" cy="10756"/>
          </a:xfrm>
          <a:prstGeom prst="line">
            <a:avLst/>
          </a:prstGeom>
          <a:solidFill>
            <a:schemeClr val="accent1"/>
          </a:solidFill>
          <a:ln w="76200" cap="flat" cmpd="sng" algn="ctr">
            <a:solidFill>
              <a:srgbClr val="FF9999"/>
            </a:solidFill>
            <a:prstDash val="solid"/>
            <a:round/>
            <a:headEnd type="none" w="med" len="med"/>
            <a:tailEnd type="none" w="med" len="med"/>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16</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18" name="Rectangle 2"/>
          <p:cNvSpPr>
            <a:spLocks/>
          </p:cNvSpPr>
          <p:nvPr/>
        </p:nvSpPr>
        <p:spPr bwMode="auto">
          <a:xfrm>
            <a:off x="6515100" y="6388100"/>
            <a:ext cx="2771775" cy="279400"/>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200" dirty="0">
                <a:solidFill>
                  <a:schemeClr val="tx1"/>
                </a:solidFill>
                <a:cs typeface="Arial" charset="0"/>
              </a:rPr>
              <a:t>6. Semester, Nachrichtentechnik, 2012</a:t>
            </a:r>
          </a:p>
        </p:txBody>
      </p:sp>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VLAN Stacks - </a:t>
            </a:r>
            <a:r>
              <a:rPr lang="en-US" dirty="0" err="1" smtClean="0"/>
              <a:t>Übersicht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992560" y="998730"/>
            <a:ext cx="7410450" cy="4962525"/>
          </a:xfrm>
          <a:prstGeom prst="rect">
            <a:avLst/>
          </a:prstGeom>
          <a:noFill/>
          <a:ln w="9525">
            <a:noFill/>
            <a:miter lim="800000"/>
            <a:headEnd/>
            <a:tailEnd/>
          </a:ln>
        </p:spPr>
      </p:pic>
      <p:sp>
        <p:nvSpPr>
          <p:cNvPr id="10" name="Textfeld 9"/>
          <p:cNvSpPr txBox="1"/>
          <p:nvPr/>
        </p:nvSpPr>
        <p:spPr>
          <a:xfrm>
            <a:off x="5943110" y="5949280"/>
            <a:ext cx="2630848" cy="246221"/>
          </a:xfrm>
          <a:prstGeom prst="rect">
            <a:avLst/>
          </a:prstGeom>
          <a:noFill/>
        </p:spPr>
        <p:txBody>
          <a:bodyPr wrap="none" rtlCol="0">
            <a:spAutoFit/>
          </a:bodyPr>
          <a:lstStyle/>
          <a:p>
            <a:r>
              <a:rPr lang="de-DE" sz="1000" dirty="0" smtClean="0"/>
              <a:t>Quelle: A. </a:t>
            </a:r>
            <a:r>
              <a:rPr lang="de-DE" sz="1000" dirty="0" err="1" smtClean="0"/>
              <a:t>Violling</a:t>
            </a:r>
            <a:r>
              <a:rPr lang="de-DE" sz="1000" dirty="0" smtClean="0"/>
              <a:t>, http://www.villoing.net/</a:t>
            </a:r>
            <a:endParaRPr lang="de-DE" sz="1000" dirty="0"/>
          </a:p>
        </p:txBody>
      </p:sp>
      <p:sp>
        <p:nvSpPr>
          <p:cNvPr id="11" name="Geschweifte Klammer rechts 10"/>
          <p:cNvSpPr/>
          <p:nvPr/>
        </p:nvSpPr>
        <p:spPr bwMode="auto">
          <a:xfrm>
            <a:off x="8328375" y="2348880"/>
            <a:ext cx="315035" cy="630070"/>
          </a:xfrm>
          <a:prstGeom prst="rightBrace">
            <a:avLst/>
          </a:prstGeom>
          <a:noFill/>
          <a:ln w="9525" cap="flat" cmpd="sng" algn="ctr">
            <a:solidFill>
              <a:srgbClr val="E200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ts val="413"/>
              </a:spcBef>
              <a:spcAft>
                <a:spcPct val="0"/>
              </a:spcAft>
              <a:buClrTx/>
              <a:buSzTx/>
              <a:buFontTx/>
              <a:buNone/>
              <a:tabLst/>
            </a:pPr>
            <a:endParaRPr kumimoji="0" lang="de-DE"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2" name="Geschweifte Klammer rechts 11"/>
          <p:cNvSpPr/>
          <p:nvPr/>
        </p:nvSpPr>
        <p:spPr bwMode="auto">
          <a:xfrm>
            <a:off x="8328375" y="2978950"/>
            <a:ext cx="315035" cy="1800200"/>
          </a:xfrm>
          <a:prstGeom prst="rightBrace">
            <a:avLst/>
          </a:prstGeom>
          <a:noFill/>
          <a:ln w="9525" cap="flat" cmpd="sng" algn="ctr">
            <a:solidFill>
              <a:srgbClr val="E200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ts val="413"/>
              </a:spcBef>
              <a:spcAft>
                <a:spcPct val="0"/>
              </a:spcAft>
              <a:buClrTx/>
              <a:buSzTx/>
              <a:buFontTx/>
              <a:buNone/>
              <a:tabLst/>
            </a:pPr>
            <a:endParaRPr kumimoji="0" lang="de-DE"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3" name="Rechteck 12"/>
          <p:cNvSpPr/>
          <p:nvPr/>
        </p:nvSpPr>
        <p:spPr>
          <a:xfrm>
            <a:off x="8643410" y="2483895"/>
            <a:ext cx="877163" cy="369332"/>
          </a:xfrm>
          <a:prstGeom prst="rect">
            <a:avLst/>
          </a:prstGeom>
        </p:spPr>
        <p:txBody>
          <a:bodyPr wrap="none">
            <a:spAutoFit/>
          </a:bodyPr>
          <a:lstStyle/>
          <a:p>
            <a:r>
              <a:rPr lang="en-US" dirty="0" smtClean="0">
                <a:solidFill>
                  <a:srgbClr val="5C6971"/>
                </a:solidFill>
              </a:rPr>
              <a:t>Q-in-Q</a:t>
            </a:r>
            <a:endParaRPr lang="de-DE" dirty="0">
              <a:solidFill>
                <a:srgbClr val="5C6971"/>
              </a:solidFill>
            </a:endParaRPr>
          </a:p>
        </p:txBody>
      </p:sp>
      <p:sp>
        <p:nvSpPr>
          <p:cNvPr id="14" name="Rechteck 13"/>
          <p:cNvSpPr/>
          <p:nvPr/>
        </p:nvSpPr>
        <p:spPr>
          <a:xfrm>
            <a:off x="8688415" y="3450775"/>
            <a:ext cx="810090" cy="923330"/>
          </a:xfrm>
          <a:prstGeom prst="rect">
            <a:avLst/>
          </a:prstGeom>
        </p:spPr>
        <p:txBody>
          <a:bodyPr wrap="square">
            <a:spAutoFit/>
          </a:bodyPr>
          <a:lstStyle/>
          <a:p>
            <a:r>
              <a:rPr lang="en-US" dirty="0" smtClean="0">
                <a:solidFill>
                  <a:srgbClr val="5C6971"/>
                </a:solidFill>
              </a:rPr>
              <a:t>MAC-in-MAC</a:t>
            </a:r>
            <a:endParaRPr lang="de-DE" dirty="0">
              <a:solidFill>
                <a:srgbClr val="5C697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17</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VLAN Stacking</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Provider Bridges (IEEE 802.1.ad): Q-in-Q</a:t>
            </a:r>
          </a:p>
          <a:p>
            <a:pPr marL="609600" indent="-609600">
              <a:lnSpc>
                <a:spcPct val="150000"/>
              </a:lnSpc>
              <a:buClr>
                <a:srgbClr val="0000CC"/>
              </a:buClr>
              <a:buSzTx/>
              <a:buNone/>
            </a:pPr>
            <a:endParaRPr lang="en-US" dirty="0" smtClean="0"/>
          </a:p>
        </p:txBody>
      </p:sp>
      <p:pic>
        <p:nvPicPr>
          <p:cNvPr id="10" name="Picture 4"/>
          <p:cNvPicPr>
            <a:picLocks noChangeAspect="1" noChangeArrowheads="1"/>
          </p:cNvPicPr>
          <p:nvPr/>
        </p:nvPicPr>
        <p:blipFill>
          <a:blip r:embed="rId3" cstate="print"/>
          <a:srcRect/>
          <a:stretch>
            <a:fillRect/>
          </a:stretch>
        </p:blipFill>
        <p:spPr bwMode="auto">
          <a:xfrm>
            <a:off x="1343172" y="1792035"/>
            <a:ext cx="6760178" cy="3392160"/>
          </a:xfrm>
          <a:prstGeom prst="rect">
            <a:avLst/>
          </a:prstGeom>
          <a:noFill/>
          <a:ln w="9525">
            <a:noFill/>
            <a:miter lim="800000"/>
            <a:headEnd/>
            <a:tailEnd/>
          </a:ln>
          <a:effectLst/>
        </p:spPr>
      </p:pic>
      <p:pic>
        <p:nvPicPr>
          <p:cNvPr id="30722" name="Picture 2" descr="http://t1.gstatic.com/images?q=tbn:ANd9GcSNpVR31KTZUL1xwf27a-v3KzyJlaYrvA9qaIQP_1CudA5NfMYW"/>
          <p:cNvPicPr>
            <a:picLocks noChangeAspect="1" noChangeArrowheads="1"/>
          </p:cNvPicPr>
          <p:nvPr/>
        </p:nvPicPr>
        <p:blipFill>
          <a:blip r:embed="rId4" cstate="print"/>
          <a:srcRect/>
          <a:stretch>
            <a:fillRect/>
          </a:stretch>
        </p:blipFill>
        <p:spPr bwMode="auto">
          <a:xfrm flipH="1">
            <a:off x="7158245" y="1448780"/>
            <a:ext cx="1710190" cy="171019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18</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Provider Bridges (IEEE 802.1.ad)</a:t>
            </a:r>
            <a:br>
              <a:rPr lang="en-US" dirty="0" smtClean="0"/>
            </a:b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sz="2000" dirty="0" err="1" smtClean="0"/>
              <a:t>Kurzform</a:t>
            </a:r>
            <a:r>
              <a:rPr lang="en-US" sz="2000" dirty="0" smtClean="0"/>
              <a:t>: Q-in-Q</a:t>
            </a:r>
          </a:p>
          <a:p>
            <a:pPr marL="609600" indent="-609600">
              <a:buClr>
                <a:srgbClr val="0000CC"/>
              </a:buClr>
              <a:buSzTx/>
            </a:pPr>
            <a:r>
              <a:rPr lang="en-US" sz="1800" dirty="0" err="1" smtClean="0"/>
              <a:t>Ermöglicht</a:t>
            </a:r>
            <a:r>
              <a:rPr lang="en-US" sz="1800" dirty="0" smtClean="0"/>
              <a:t> das </a:t>
            </a:r>
            <a:r>
              <a:rPr lang="en-US" sz="1800" dirty="0" err="1" smtClean="0"/>
              <a:t>Tunneln</a:t>
            </a:r>
            <a:r>
              <a:rPr lang="en-US" sz="1800" dirty="0" smtClean="0"/>
              <a:t> von Ethernet Frames des </a:t>
            </a:r>
            <a:r>
              <a:rPr lang="en-US" sz="1800" dirty="0" err="1" smtClean="0"/>
              <a:t>Kunden</a:t>
            </a:r>
            <a:r>
              <a:rPr lang="en-US" sz="1800" dirty="0" smtClean="0"/>
              <a:t> </a:t>
            </a:r>
            <a:r>
              <a:rPr lang="en-US" sz="1800" dirty="0" err="1" smtClean="0"/>
              <a:t>mit</a:t>
            </a:r>
            <a:r>
              <a:rPr lang="en-US" sz="1800" dirty="0" smtClean="0"/>
              <a:t> “</a:t>
            </a:r>
            <a:r>
              <a:rPr lang="en-US" sz="1800" dirty="0" err="1" smtClean="0"/>
              <a:t>über</a:t>
            </a:r>
            <a:r>
              <a:rPr lang="en-US" sz="1800" dirty="0" smtClean="0"/>
              <a:t> das </a:t>
            </a:r>
            <a:r>
              <a:rPr lang="en-US" sz="1800" dirty="0" err="1" smtClean="0"/>
              <a:t>Netz</a:t>
            </a:r>
            <a:r>
              <a:rPr lang="en-US" sz="1800" dirty="0" smtClean="0"/>
              <a:t> des </a:t>
            </a:r>
            <a:r>
              <a:rPr lang="en-US" sz="1800" dirty="0" err="1" smtClean="0"/>
              <a:t>Anbieters</a:t>
            </a:r>
            <a:r>
              <a:rPr lang="en-US" sz="1800" dirty="0" smtClean="0"/>
              <a:t> (Network Providers) </a:t>
            </a:r>
            <a:r>
              <a:rPr lang="en-US" sz="1800" dirty="0" err="1" smtClean="0"/>
              <a:t>mit</a:t>
            </a:r>
            <a:r>
              <a:rPr lang="en-US" sz="1800" dirty="0" smtClean="0"/>
              <a:t> VLAN-ID des </a:t>
            </a:r>
            <a:r>
              <a:rPr lang="en-US" sz="1800" dirty="0" err="1" smtClean="0"/>
              <a:t>Kunden</a:t>
            </a:r>
            <a:r>
              <a:rPr lang="en-US" sz="1800" dirty="0" smtClean="0"/>
              <a:t> (C-VID)</a:t>
            </a:r>
          </a:p>
          <a:p>
            <a:pPr marL="609600" indent="-609600">
              <a:lnSpc>
                <a:spcPct val="150000"/>
              </a:lnSpc>
              <a:buClr>
                <a:srgbClr val="0000CC"/>
              </a:buClr>
              <a:buSzTx/>
            </a:pPr>
            <a:r>
              <a:rPr lang="en-US" sz="1800" dirty="0" err="1" smtClean="0"/>
              <a:t>Fügt</a:t>
            </a:r>
            <a:r>
              <a:rPr lang="en-US" sz="1800" dirty="0" smtClean="0"/>
              <a:t> </a:t>
            </a:r>
            <a:r>
              <a:rPr lang="en-US" sz="1800" dirty="0" err="1" smtClean="0"/>
              <a:t>eine</a:t>
            </a:r>
            <a:r>
              <a:rPr lang="en-US" sz="1800" dirty="0" smtClean="0"/>
              <a:t> </a:t>
            </a:r>
            <a:r>
              <a:rPr lang="en-US" sz="1800" dirty="0" err="1" smtClean="0"/>
              <a:t>Anbieterkennung</a:t>
            </a:r>
            <a:r>
              <a:rPr lang="en-US" sz="1800" dirty="0" smtClean="0"/>
              <a:t> “V-SID” an der UNI-N </a:t>
            </a:r>
            <a:r>
              <a:rPr lang="en-US" sz="1800" dirty="0" err="1" smtClean="0"/>
              <a:t>Schnittstelle</a:t>
            </a:r>
            <a:r>
              <a:rPr lang="en-US" sz="1800" dirty="0" smtClean="0"/>
              <a:t> </a:t>
            </a:r>
            <a:r>
              <a:rPr lang="en-US" sz="1800" dirty="0" err="1" smtClean="0"/>
              <a:t>hinzu</a:t>
            </a:r>
            <a:endParaRPr lang="en-US" sz="1800" dirty="0" smtClean="0"/>
          </a:p>
          <a:p>
            <a:pPr marL="609600" indent="-609600">
              <a:lnSpc>
                <a:spcPct val="150000"/>
              </a:lnSpc>
              <a:buClr>
                <a:srgbClr val="0000CC"/>
              </a:buClr>
              <a:buSzTx/>
            </a:pPr>
            <a:r>
              <a:rPr lang="en-US" sz="1800" dirty="0" err="1" smtClean="0"/>
              <a:t>Benutzt</a:t>
            </a:r>
            <a:r>
              <a:rPr lang="en-US" sz="1800" dirty="0" smtClean="0"/>
              <a:t> Ethernet MAC des </a:t>
            </a:r>
            <a:r>
              <a:rPr lang="en-US" sz="1800" dirty="0" err="1" smtClean="0"/>
              <a:t>Kunden</a:t>
            </a:r>
            <a:r>
              <a:rPr lang="en-US" sz="1800" dirty="0" smtClean="0"/>
              <a:t> </a:t>
            </a:r>
            <a:r>
              <a:rPr lang="en-US" sz="1800" dirty="0" err="1" smtClean="0"/>
              <a:t>über</a:t>
            </a:r>
            <a:r>
              <a:rPr lang="en-US" sz="1800" dirty="0" smtClean="0"/>
              <a:t> den Tunnel</a:t>
            </a:r>
          </a:p>
          <a:p>
            <a:pPr marL="609600" indent="-609600">
              <a:lnSpc>
                <a:spcPct val="150000"/>
              </a:lnSpc>
              <a:buClr>
                <a:srgbClr val="0000CC"/>
              </a:buClr>
              <a:buSzTx/>
            </a:pPr>
            <a:r>
              <a:rPr lang="en-US" sz="1800" dirty="0" err="1" smtClean="0">
                <a:solidFill>
                  <a:srgbClr val="5C6971"/>
                </a:solidFill>
              </a:rPr>
              <a:t>Vorteile</a:t>
            </a:r>
            <a:r>
              <a:rPr lang="en-US" sz="1800" dirty="0" smtClean="0">
                <a:solidFill>
                  <a:srgbClr val="5C6971"/>
                </a:solidFill>
              </a:rPr>
              <a:t>:</a:t>
            </a:r>
          </a:p>
          <a:p>
            <a:pPr marL="1033462" lvl="1" indent="-609600">
              <a:buClr>
                <a:srgbClr val="0000CC"/>
              </a:buClr>
              <a:buSzTx/>
            </a:pPr>
            <a:r>
              <a:rPr lang="en-US" sz="1800" dirty="0" err="1" smtClean="0">
                <a:solidFill>
                  <a:srgbClr val="5C6971"/>
                </a:solidFill>
              </a:rPr>
              <a:t>Einfach</a:t>
            </a:r>
            <a:r>
              <a:rPr lang="en-US" sz="1800" dirty="0" smtClean="0">
                <a:solidFill>
                  <a:srgbClr val="5C6971"/>
                </a:solidFill>
              </a:rPr>
              <a:t> </a:t>
            </a:r>
            <a:r>
              <a:rPr lang="en-US" sz="1800" dirty="0" err="1" smtClean="0">
                <a:solidFill>
                  <a:srgbClr val="5C6971"/>
                </a:solidFill>
              </a:rPr>
              <a:t>zu</a:t>
            </a:r>
            <a:r>
              <a:rPr lang="en-US" sz="1800" dirty="0" smtClean="0">
                <a:solidFill>
                  <a:srgbClr val="5C6971"/>
                </a:solidFill>
              </a:rPr>
              <a:t> </a:t>
            </a:r>
            <a:r>
              <a:rPr lang="en-US" sz="1800" dirty="0" err="1" smtClean="0">
                <a:solidFill>
                  <a:srgbClr val="5C6971"/>
                </a:solidFill>
              </a:rPr>
              <a:t>implementieren</a:t>
            </a:r>
            <a:r>
              <a:rPr lang="en-US" sz="1800" dirty="0" smtClean="0">
                <a:solidFill>
                  <a:srgbClr val="5C6971"/>
                </a:solidFill>
              </a:rPr>
              <a:t> und </a:t>
            </a:r>
            <a:r>
              <a:rPr lang="en-US" sz="1800" dirty="0" err="1" smtClean="0">
                <a:solidFill>
                  <a:srgbClr val="5C6971"/>
                </a:solidFill>
              </a:rPr>
              <a:t>weit</a:t>
            </a:r>
            <a:r>
              <a:rPr lang="en-US" sz="1800" dirty="0" smtClean="0">
                <a:solidFill>
                  <a:srgbClr val="5C6971"/>
                </a:solidFill>
              </a:rPr>
              <a:t> </a:t>
            </a:r>
            <a:r>
              <a:rPr lang="en-US" sz="1800" dirty="0" err="1" smtClean="0">
                <a:solidFill>
                  <a:srgbClr val="5C6971"/>
                </a:solidFill>
              </a:rPr>
              <a:t>verbreitet</a:t>
            </a:r>
            <a:r>
              <a:rPr lang="en-US" sz="1800" dirty="0" smtClean="0">
                <a:solidFill>
                  <a:srgbClr val="5C6971"/>
                </a:solidFill>
              </a:rPr>
              <a:t> in Ethernet </a:t>
            </a:r>
            <a:r>
              <a:rPr lang="en-US" sz="1800" dirty="0" err="1" smtClean="0">
                <a:solidFill>
                  <a:srgbClr val="5C6971"/>
                </a:solidFill>
              </a:rPr>
              <a:t>Geräten</a:t>
            </a:r>
            <a:endParaRPr lang="en-US" sz="1800" dirty="0" smtClean="0">
              <a:solidFill>
                <a:srgbClr val="5C6971"/>
              </a:solidFill>
            </a:endParaRPr>
          </a:p>
          <a:p>
            <a:pPr marL="1033462" lvl="1" indent="-609600">
              <a:buClr>
                <a:srgbClr val="0000CC"/>
              </a:buClr>
              <a:buSzTx/>
            </a:pPr>
            <a:r>
              <a:rPr lang="en-US" sz="1800" dirty="0" err="1" smtClean="0">
                <a:solidFill>
                  <a:srgbClr val="5C6971"/>
                </a:solidFill>
              </a:rPr>
              <a:t>Ermöglicht</a:t>
            </a:r>
            <a:r>
              <a:rPr lang="en-US" sz="1800" dirty="0" smtClean="0">
                <a:solidFill>
                  <a:srgbClr val="5C6971"/>
                </a:solidFill>
              </a:rPr>
              <a:t> </a:t>
            </a:r>
            <a:r>
              <a:rPr lang="en-US" sz="1800" dirty="0" err="1" smtClean="0">
                <a:solidFill>
                  <a:srgbClr val="5C6971"/>
                </a:solidFill>
              </a:rPr>
              <a:t>bis</a:t>
            </a:r>
            <a:r>
              <a:rPr lang="en-US" sz="1800" dirty="0" smtClean="0">
                <a:solidFill>
                  <a:srgbClr val="5C6971"/>
                </a:solidFill>
              </a:rPr>
              <a:t> </a:t>
            </a:r>
            <a:r>
              <a:rPr lang="en-US" sz="1800" dirty="0" err="1" smtClean="0">
                <a:solidFill>
                  <a:srgbClr val="5C6971"/>
                </a:solidFill>
              </a:rPr>
              <a:t>zu</a:t>
            </a:r>
            <a:r>
              <a:rPr lang="en-US" sz="1800" dirty="0" smtClean="0">
                <a:solidFill>
                  <a:srgbClr val="5C6971"/>
                </a:solidFill>
              </a:rPr>
              <a:t> 4094 </a:t>
            </a:r>
            <a:r>
              <a:rPr lang="en-US" sz="1800" dirty="0" err="1" smtClean="0">
                <a:solidFill>
                  <a:srgbClr val="5C6971"/>
                </a:solidFill>
              </a:rPr>
              <a:t>Kunden</a:t>
            </a:r>
            <a:r>
              <a:rPr lang="en-US" sz="1800" dirty="0" smtClean="0">
                <a:solidFill>
                  <a:srgbClr val="5C6971"/>
                </a:solidFill>
              </a:rPr>
              <a:t> </a:t>
            </a:r>
            <a:r>
              <a:rPr lang="en-US" sz="1800" dirty="0" err="1" smtClean="0">
                <a:solidFill>
                  <a:srgbClr val="5C6971"/>
                </a:solidFill>
              </a:rPr>
              <a:t>bzw</a:t>
            </a:r>
            <a:r>
              <a:rPr lang="en-US" sz="1800" dirty="0" smtClean="0">
                <a:solidFill>
                  <a:srgbClr val="5C6971"/>
                </a:solidFill>
              </a:rPr>
              <a:t>. Service VLAN-IDs</a:t>
            </a:r>
          </a:p>
          <a:p>
            <a:pPr marL="609600" indent="-609600">
              <a:lnSpc>
                <a:spcPct val="150000"/>
              </a:lnSpc>
              <a:buClr>
                <a:srgbClr val="0000CC"/>
              </a:buClr>
              <a:buSzTx/>
            </a:pPr>
            <a:r>
              <a:rPr lang="en-US" sz="1800" dirty="0" err="1" smtClean="0">
                <a:solidFill>
                  <a:srgbClr val="5C6971"/>
                </a:solidFill>
              </a:rPr>
              <a:t>Nachteile</a:t>
            </a:r>
            <a:r>
              <a:rPr lang="en-US" sz="1800" dirty="0" smtClean="0">
                <a:solidFill>
                  <a:srgbClr val="5C6971"/>
                </a:solidFill>
              </a:rPr>
              <a:t>:</a:t>
            </a:r>
          </a:p>
          <a:p>
            <a:pPr marL="1033462" lvl="1" indent="-609600">
              <a:buClr>
                <a:srgbClr val="0000CC"/>
              </a:buClr>
              <a:buSzTx/>
            </a:pPr>
            <a:r>
              <a:rPr lang="en-US" sz="1800" dirty="0" err="1" smtClean="0">
                <a:solidFill>
                  <a:srgbClr val="5C6971"/>
                </a:solidFill>
              </a:rPr>
              <a:t>Begrenzte</a:t>
            </a:r>
            <a:r>
              <a:rPr lang="en-US" sz="1800" dirty="0" smtClean="0">
                <a:solidFill>
                  <a:srgbClr val="5C6971"/>
                </a:solidFill>
              </a:rPr>
              <a:t> </a:t>
            </a:r>
            <a:r>
              <a:rPr lang="en-US" sz="1800" dirty="0" err="1" smtClean="0">
                <a:solidFill>
                  <a:srgbClr val="5C6971"/>
                </a:solidFill>
              </a:rPr>
              <a:t>Skalierbarkeit</a:t>
            </a:r>
            <a:r>
              <a:rPr lang="en-US" sz="1800" dirty="0" smtClean="0">
                <a:solidFill>
                  <a:srgbClr val="5C6971"/>
                </a:solidFill>
              </a:rPr>
              <a:t> (</a:t>
            </a:r>
            <a:r>
              <a:rPr lang="en-US" sz="1800" dirty="0" err="1" smtClean="0">
                <a:solidFill>
                  <a:srgbClr val="5C6971"/>
                </a:solidFill>
              </a:rPr>
              <a:t>z.B</a:t>
            </a:r>
            <a:r>
              <a:rPr lang="en-US" sz="1800" dirty="0" smtClean="0">
                <a:solidFill>
                  <a:srgbClr val="5C6971"/>
                </a:solidFill>
              </a:rPr>
              <a:t>. </a:t>
            </a:r>
            <a:r>
              <a:rPr lang="en-US" sz="1800" dirty="0" err="1" smtClean="0">
                <a:solidFill>
                  <a:srgbClr val="5C6971"/>
                </a:solidFill>
              </a:rPr>
              <a:t>nur</a:t>
            </a:r>
            <a:r>
              <a:rPr lang="en-US" sz="1800" dirty="0" smtClean="0">
                <a:solidFill>
                  <a:srgbClr val="5C6971"/>
                </a:solidFill>
              </a:rPr>
              <a:t> 4094 V-SIDs </a:t>
            </a:r>
            <a:r>
              <a:rPr lang="en-US" sz="1800" dirty="0" err="1" smtClean="0">
                <a:solidFill>
                  <a:srgbClr val="5C6971"/>
                </a:solidFill>
              </a:rPr>
              <a:t>für</a:t>
            </a:r>
            <a:r>
              <a:rPr lang="en-US" sz="1800" dirty="0" smtClean="0">
                <a:solidFill>
                  <a:srgbClr val="5C6971"/>
                </a:solidFill>
              </a:rPr>
              <a:t> </a:t>
            </a:r>
            <a:r>
              <a:rPr lang="en-US" sz="1800" dirty="0" err="1" smtClean="0">
                <a:solidFill>
                  <a:srgbClr val="5C6971"/>
                </a:solidFill>
              </a:rPr>
              <a:t>Kunden</a:t>
            </a:r>
            <a:r>
              <a:rPr lang="en-US" sz="1800" dirty="0" smtClean="0">
                <a:solidFill>
                  <a:srgbClr val="5C6971"/>
                </a:solidFill>
              </a:rPr>
              <a:t>)</a:t>
            </a:r>
          </a:p>
          <a:p>
            <a:pPr marL="1033462" lvl="1" indent="-609600">
              <a:buClr>
                <a:srgbClr val="0000CC"/>
              </a:buClr>
              <a:buSzTx/>
            </a:pPr>
            <a:r>
              <a:rPr lang="en-US" sz="1800" dirty="0" err="1" smtClean="0">
                <a:solidFill>
                  <a:srgbClr val="5C6971"/>
                </a:solidFill>
              </a:rPr>
              <a:t>Keine</a:t>
            </a:r>
            <a:r>
              <a:rPr lang="en-US" sz="1800" dirty="0" smtClean="0">
                <a:solidFill>
                  <a:srgbClr val="5C6971"/>
                </a:solidFill>
              </a:rPr>
              <a:t> Control Plane </a:t>
            </a:r>
            <a:r>
              <a:rPr lang="en-US" sz="1800" dirty="0" err="1" smtClean="0">
                <a:solidFill>
                  <a:srgbClr val="5C6971"/>
                </a:solidFill>
              </a:rPr>
              <a:t>definiert</a:t>
            </a:r>
            <a:r>
              <a:rPr lang="en-US" sz="1800" dirty="0" smtClean="0">
                <a:solidFill>
                  <a:srgbClr val="5C6971"/>
                </a:solidFill>
              </a:rPr>
              <a:t>, </a:t>
            </a:r>
            <a:r>
              <a:rPr lang="en-US" sz="1800" dirty="0" err="1" smtClean="0">
                <a:solidFill>
                  <a:srgbClr val="5C6971"/>
                </a:solidFill>
              </a:rPr>
              <a:t>d.h</a:t>
            </a:r>
            <a:r>
              <a:rPr lang="en-US" sz="1800" dirty="0" smtClean="0">
                <a:solidFill>
                  <a:srgbClr val="5C6971"/>
                </a:solidFill>
              </a:rPr>
              <a:t>. </a:t>
            </a:r>
            <a:r>
              <a:rPr lang="en-US" sz="1800" dirty="0" err="1" smtClean="0">
                <a:solidFill>
                  <a:srgbClr val="5C6971"/>
                </a:solidFill>
              </a:rPr>
              <a:t>keine</a:t>
            </a:r>
            <a:r>
              <a:rPr lang="en-US" sz="1800" dirty="0" smtClean="0">
                <a:solidFill>
                  <a:srgbClr val="5C6971"/>
                </a:solidFill>
              </a:rPr>
              <a:t> Integration in </a:t>
            </a:r>
            <a:r>
              <a:rPr lang="en-US" sz="1800" dirty="0" err="1" smtClean="0">
                <a:solidFill>
                  <a:srgbClr val="5C6971"/>
                </a:solidFill>
              </a:rPr>
              <a:t>Systeme</a:t>
            </a:r>
            <a:r>
              <a:rPr lang="en-US" sz="1800" dirty="0" smtClean="0">
                <a:solidFill>
                  <a:srgbClr val="5C6971"/>
                </a:solidFill>
              </a:rPr>
              <a:t> </a:t>
            </a:r>
            <a:r>
              <a:rPr lang="en-US" sz="1800" dirty="0" err="1" smtClean="0">
                <a:solidFill>
                  <a:srgbClr val="5C6971"/>
                </a:solidFill>
              </a:rPr>
              <a:t>zur</a:t>
            </a:r>
            <a:r>
              <a:rPr lang="en-US" sz="1800" dirty="0" smtClean="0">
                <a:solidFill>
                  <a:srgbClr val="5C6971"/>
                </a:solidFill>
              </a:rPr>
              <a:t> </a:t>
            </a:r>
            <a:r>
              <a:rPr lang="en-US" sz="1800" dirty="0" err="1" smtClean="0">
                <a:solidFill>
                  <a:srgbClr val="5C6971"/>
                </a:solidFill>
              </a:rPr>
              <a:t>Betriebsführung</a:t>
            </a:r>
            <a:r>
              <a:rPr lang="en-US" sz="1800" dirty="0" smtClean="0">
                <a:solidFill>
                  <a:srgbClr val="5C6971"/>
                </a:solidFill>
              </a:rPr>
              <a:t> (OSS/NMS)</a:t>
            </a:r>
          </a:p>
          <a:p>
            <a:pPr marL="609600" indent="-609600">
              <a:buClr>
                <a:srgbClr val="0000CC"/>
              </a:buClr>
              <a:buSzTx/>
              <a:buNone/>
            </a:pPr>
            <a:endParaRPr lang="en-US" sz="1800" dirty="0" smtClean="0"/>
          </a:p>
        </p:txBody>
      </p:sp>
      <p:sp>
        <p:nvSpPr>
          <p:cNvPr id="9" name="Rechteck 8"/>
          <p:cNvSpPr/>
          <p:nvPr/>
        </p:nvSpPr>
        <p:spPr>
          <a:xfrm>
            <a:off x="5050728" y="5904275"/>
            <a:ext cx="4177747" cy="246221"/>
          </a:xfrm>
          <a:prstGeom prst="rect">
            <a:avLst/>
          </a:prstGeom>
        </p:spPr>
        <p:txBody>
          <a:bodyPr wrap="none">
            <a:spAutoFit/>
          </a:bodyPr>
          <a:lstStyle/>
          <a:p>
            <a:r>
              <a:rPr lang="en-US" sz="1000" dirty="0" smtClean="0">
                <a:solidFill>
                  <a:schemeClr val="tx1"/>
                </a:solidFill>
              </a:rPr>
              <a:t>OSS: Operation Support System, NMS: </a:t>
            </a:r>
            <a:r>
              <a:rPr lang="en-US" sz="1000" dirty="0" err="1" smtClean="0">
                <a:solidFill>
                  <a:schemeClr val="tx1"/>
                </a:solidFill>
              </a:rPr>
              <a:t>Metwork</a:t>
            </a:r>
            <a:r>
              <a:rPr lang="en-US" sz="1000" dirty="0" smtClean="0">
                <a:solidFill>
                  <a:schemeClr val="tx1"/>
                </a:solidFill>
              </a:rPr>
              <a:t> Management System</a:t>
            </a:r>
            <a:endParaRPr lang="de-DE" sz="1000" dirty="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19</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Provider Backbone Bridges (PBB)</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sz="2000" dirty="0" err="1" smtClean="0"/>
              <a:t>Kurzform</a:t>
            </a:r>
            <a:r>
              <a:rPr lang="en-US" sz="2000" dirty="0" smtClean="0"/>
              <a:t>: MAC-in-MAC, </a:t>
            </a:r>
            <a:r>
              <a:rPr lang="en-US" sz="1800" dirty="0" smtClean="0"/>
              <a:t>PBB IEEE 802.1ah, PBB TE IEEE 802.1.Qay</a:t>
            </a:r>
          </a:p>
          <a:p>
            <a:pPr marL="609600" indent="-609600">
              <a:buClr>
                <a:srgbClr val="0000CC"/>
              </a:buClr>
              <a:buSzTx/>
            </a:pPr>
            <a:r>
              <a:rPr lang="en-US" sz="1800" dirty="0" err="1" smtClean="0"/>
              <a:t>Ermöglicht</a:t>
            </a:r>
            <a:r>
              <a:rPr lang="en-US" sz="1800" dirty="0" smtClean="0"/>
              <a:t> das </a:t>
            </a:r>
            <a:r>
              <a:rPr lang="en-US" sz="1800" dirty="0" err="1" smtClean="0"/>
              <a:t>Tunneln</a:t>
            </a:r>
            <a:r>
              <a:rPr lang="en-US" sz="1800" dirty="0" smtClean="0"/>
              <a:t> von Ethernet Frames des </a:t>
            </a:r>
            <a:r>
              <a:rPr lang="en-US" sz="1800" dirty="0" err="1" smtClean="0"/>
              <a:t>Kunden</a:t>
            </a:r>
            <a:r>
              <a:rPr lang="en-US" sz="1800" dirty="0" smtClean="0"/>
              <a:t> </a:t>
            </a:r>
            <a:r>
              <a:rPr lang="en-US" sz="1800" dirty="0" err="1" smtClean="0"/>
              <a:t>über</a:t>
            </a:r>
            <a:r>
              <a:rPr lang="en-US" sz="1800" dirty="0" smtClean="0"/>
              <a:t> das </a:t>
            </a:r>
            <a:r>
              <a:rPr lang="en-US" sz="1800" dirty="0" err="1" smtClean="0"/>
              <a:t>Netz</a:t>
            </a:r>
            <a:r>
              <a:rPr lang="en-US" sz="1800" dirty="0" smtClean="0"/>
              <a:t> des </a:t>
            </a:r>
            <a:r>
              <a:rPr lang="en-US" sz="1800" dirty="0" err="1" smtClean="0"/>
              <a:t>Anbieters</a:t>
            </a:r>
            <a:r>
              <a:rPr lang="en-US" sz="1800" dirty="0" smtClean="0"/>
              <a:t> (Network Providers) </a:t>
            </a:r>
            <a:r>
              <a:rPr lang="en-US" sz="1800" dirty="0" err="1" smtClean="0"/>
              <a:t>mit</a:t>
            </a:r>
            <a:r>
              <a:rPr lang="en-US" sz="1800" dirty="0" smtClean="0"/>
              <a:t> VLAN-ID des </a:t>
            </a:r>
            <a:r>
              <a:rPr lang="en-US" sz="1800" dirty="0" err="1" smtClean="0"/>
              <a:t>Kunden</a:t>
            </a:r>
            <a:r>
              <a:rPr lang="en-US" sz="1800" dirty="0" smtClean="0"/>
              <a:t> (C-VID)</a:t>
            </a:r>
          </a:p>
          <a:p>
            <a:pPr marL="609600" indent="-609600">
              <a:buClr>
                <a:srgbClr val="0000CC"/>
              </a:buClr>
              <a:buSzTx/>
            </a:pPr>
            <a:r>
              <a:rPr lang="en-US" sz="1800" dirty="0" err="1" smtClean="0"/>
              <a:t>Fügt</a:t>
            </a:r>
            <a:r>
              <a:rPr lang="en-US" sz="1800" dirty="0" smtClean="0"/>
              <a:t> </a:t>
            </a:r>
            <a:r>
              <a:rPr lang="en-US" sz="1800" dirty="0" err="1" smtClean="0"/>
              <a:t>Anbieterkennungen</a:t>
            </a:r>
            <a:r>
              <a:rPr lang="en-US" sz="1800" dirty="0" smtClean="0"/>
              <a:t> </a:t>
            </a:r>
            <a:r>
              <a:rPr lang="en-US" sz="1800" dirty="0" err="1" smtClean="0"/>
              <a:t>für</a:t>
            </a:r>
            <a:r>
              <a:rPr lang="en-US" sz="1800" dirty="0" smtClean="0"/>
              <a:t>  VLAN, Service ID und </a:t>
            </a:r>
            <a:r>
              <a:rPr lang="en-US" sz="1800" dirty="0" err="1" smtClean="0"/>
              <a:t>Anbieter</a:t>
            </a:r>
            <a:r>
              <a:rPr lang="en-US" sz="1800" dirty="0" smtClean="0"/>
              <a:t> MAC-</a:t>
            </a:r>
            <a:r>
              <a:rPr lang="en-US" sz="1800" dirty="0" err="1" smtClean="0"/>
              <a:t>Adressen</a:t>
            </a:r>
            <a:r>
              <a:rPr lang="en-US" sz="1800" dirty="0" smtClean="0"/>
              <a:t> an der </a:t>
            </a:r>
            <a:r>
              <a:rPr lang="en-US" sz="1800" dirty="0" err="1" smtClean="0"/>
              <a:t>Schnittstelle</a:t>
            </a:r>
            <a:r>
              <a:rPr lang="en-US" sz="1800" dirty="0" smtClean="0"/>
              <a:t> UNI-N </a:t>
            </a:r>
            <a:r>
              <a:rPr lang="en-US" sz="1800" dirty="0" err="1" smtClean="0"/>
              <a:t>oder</a:t>
            </a:r>
            <a:r>
              <a:rPr lang="en-US" sz="1800" dirty="0" smtClean="0"/>
              <a:t> NNI </a:t>
            </a:r>
            <a:r>
              <a:rPr lang="en-US" sz="1800" dirty="0" err="1" smtClean="0"/>
              <a:t>hinzu</a:t>
            </a:r>
            <a:endParaRPr lang="en-US" sz="1800" dirty="0" smtClean="0"/>
          </a:p>
          <a:p>
            <a:pPr marL="609600" indent="-609600">
              <a:lnSpc>
                <a:spcPct val="150000"/>
              </a:lnSpc>
              <a:buClr>
                <a:srgbClr val="0000CC"/>
              </a:buClr>
              <a:buSzTx/>
            </a:pPr>
            <a:r>
              <a:rPr lang="en-US" sz="1800" dirty="0" err="1" smtClean="0"/>
              <a:t>Vorteile</a:t>
            </a:r>
            <a:endParaRPr lang="en-US" sz="1800" dirty="0" smtClean="0"/>
          </a:p>
          <a:p>
            <a:pPr marL="1033462" lvl="1" indent="-609600">
              <a:buClr>
                <a:srgbClr val="0000CC"/>
              </a:buClr>
              <a:buSzTx/>
            </a:pPr>
            <a:r>
              <a:rPr lang="en-US" sz="1400" dirty="0" err="1" smtClean="0">
                <a:solidFill>
                  <a:srgbClr val="5C6971"/>
                </a:solidFill>
              </a:rPr>
              <a:t>Funktioniert</a:t>
            </a:r>
            <a:r>
              <a:rPr lang="en-US" sz="1400" dirty="0" smtClean="0">
                <a:solidFill>
                  <a:srgbClr val="5C6971"/>
                </a:solidFill>
              </a:rPr>
              <a:t> </a:t>
            </a:r>
            <a:r>
              <a:rPr lang="en-US" sz="1400" dirty="0" err="1" smtClean="0">
                <a:solidFill>
                  <a:srgbClr val="5C6971"/>
                </a:solidFill>
              </a:rPr>
              <a:t>mit</a:t>
            </a:r>
            <a:r>
              <a:rPr lang="en-US" sz="1400" dirty="0" smtClean="0">
                <a:solidFill>
                  <a:srgbClr val="5C6971"/>
                </a:solidFill>
              </a:rPr>
              <a:t> IEEE 802.3 MAC </a:t>
            </a:r>
            <a:r>
              <a:rPr lang="en-US" sz="1400" dirty="0" err="1" smtClean="0">
                <a:solidFill>
                  <a:srgbClr val="5C6971"/>
                </a:solidFill>
              </a:rPr>
              <a:t>Adressen</a:t>
            </a:r>
            <a:endParaRPr lang="en-US" sz="1400" dirty="0" smtClean="0">
              <a:solidFill>
                <a:srgbClr val="5C6971"/>
              </a:solidFill>
            </a:endParaRPr>
          </a:p>
          <a:p>
            <a:pPr marL="1033462" lvl="1" indent="-609600">
              <a:buClr>
                <a:srgbClr val="0000CC"/>
              </a:buClr>
              <a:buSzTx/>
            </a:pPr>
            <a:r>
              <a:rPr lang="en-US" sz="1400" dirty="0" smtClean="0">
                <a:solidFill>
                  <a:srgbClr val="5C6971"/>
                </a:solidFill>
              </a:rPr>
              <a:t>Grosse </a:t>
            </a:r>
            <a:r>
              <a:rPr lang="en-US" sz="1400" dirty="0" err="1" smtClean="0">
                <a:solidFill>
                  <a:srgbClr val="5C6971"/>
                </a:solidFill>
              </a:rPr>
              <a:t>Skalierbarkeit</a:t>
            </a:r>
            <a:r>
              <a:rPr lang="en-US" sz="1400" dirty="0" smtClean="0">
                <a:solidFill>
                  <a:srgbClr val="5C6971"/>
                </a:solidFill>
              </a:rPr>
              <a:t> </a:t>
            </a:r>
            <a:r>
              <a:rPr lang="en-US" sz="1400" dirty="0" err="1" smtClean="0">
                <a:solidFill>
                  <a:srgbClr val="5C6971"/>
                </a:solidFill>
              </a:rPr>
              <a:t>für</a:t>
            </a:r>
            <a:r>
              <a:rPr lang="en-US" sz="1400" dirty="0" smtClean="0">
                <a:solidFill>
                  <a:srgbClr val="5C6971"/>
                </a:solidFill>
              </a:rPr>
              <a:t> </a:t>
            </a:r>
            <a:r>
              <a:rPr lang="en-US" sz="1400" dirty="0" err="1" smtClean="0">
                <a:solidFill>
                  <a:srgbClr val="5C6971"/>
                </a:solidFill>
              </a:rPr>
              <a:t>Dienste</a:t>
            </a:r>
            <a:r>
              <a:rPr lang="en-US" sz="1400" dirty="0" smtClean="0">
                <a:solidFill>
                  <a:srgbClr val="5C6971"/>
                </a:solidFill>
              </a:rPr>
              <a:t> und </a:t>
            </a:r>
            <a:r>
              <a:rPr lang="en-US" sz="1400" dirty="0" err="1" smtClean="0">
                <a:solidFill>
                  <a:srgbClr val="5C6971"/>
                </a:solidFill>
              </a:rPr>
              <a:t>Kunden</a:t>
            </a:r>
            <a:r>
              <a:rPr lang="en-US" sz="1400" dirty="0" smtClean="0">
                <a:solidFill>
                  <a:srgbClr val="5C6971"/>
                </a:solidFill>
              </a:rPr>
              <a:t> (&gt;10 </a:t>
            </a:r>
            <a:r>
              <a:rPr lang="en-US" sz="1400" dirty="0" err="1" smtClean="0">
                <a:solidFill>
                  <a:srgbClr val="5C6971"/>
                </a:solidFill>
              </a:rPr>
              <a:t>Millionen</a:t>
            </a:r>
            <a:r>
              <a:rPr lang="en-US" sz="1400" dirty="0" smtClean="0">
                <a:solidFill>
                  <a:srgbClr val="5C6971"/>
                </a:solidFill>
              </a:rPr>
              <a:t> </a:t>
            </a:r>
            <a:r>
              <a:rPr lang="en-US" sz="1400" dirty="0" err="1" smtClean="0">
                <a:solidFill>
                  <a:srgbClr val="5C6971"/>
                </a:solidFill>
              </a:rPr>
              <a:t>Teilnehmer</a:t>
            </a:r>
            <a:r>
              <a:rPr lang="en-US" sz="1400" dirty="0" smtClean="0">
                <a:solidFill>
                  <a:srgbClr val="5C6971"/>
                </a:solidFill>
              </a:rPr>
              <a:t>)</a:t>
            </a:r>
          </a:p>
          <a:p>
            <a:pPr marL="1033462" lvl="1" indent="-609600">
              <a:buClr>
                <a:srgbClr val="0000CC"/>
              </a:buClr>
              <a:buSzTx/>
            </a:pPr>
            <a:r>
              <a:rPr lang="en-US" sz="1400" dirty="0" err="1" smtClean="0">
                <a:solidFill>
                  <a:srgbClr val="5C6971"/>
                </a:solidFill>
              </a:rPr>
              <a:t>Löst</a:t>
            </a:r>
            <a:r>
              <a:rPr lang="en-US" sz="1400" dirty="0" smtClean="0">
                <a:solidFill>
                  <a:srgbClr val="5C6971"/>
                </a:solidFill>
              </a:rPr>
              <a:t> </a:t>
            </a:r>
            <a:r>
              <a:rPr lang="en-US" sz="1400" dirty="0" err="1" smtClean="0">
                <a:solidFill>
                  <a:srgbClr val="5C6971"/>
                </a:solidFill>
              </a:rPr>
              <a:t>Transportprobleme</a:t>
            </a:r>
            <a:r>
              <a:rPr lang="en-US" sz="1400" dirty="0" smtClean="0">
                <a:solidFill>
                  <a:srgbClr val="5C6971"/>
                </a:solidFill>
              </a:rPr>
              <a:t> </a:t>
            </a:r>
            <a:r>
              <a:rPr lang="en-US" sz="1400" dirty="0" err="1" smtClean="0">
                <a:solidFill>
                  <a:srgbClr val="5C6971"/>
                </a:solidFill>
              </a:rPr>
              <a:t>für</a:t>
            </a:r>
            <a:r>
              <a:rPr lang="en-US" sz="1400" dirty="0" smtClean="0">
                <a:solidFill>
                  <a:srgbClr val="5C6971"/>
                </a:solidFill>
              </a:rPr>
              <a:t> Ethernet im </a:t>
            </a:r>
            <a:r>
              <a:rPr lang="en-US" sz="1400" dirty="0" err="1" smtClean="0">
                <a:solidFill>
                  <a:srgbClr val="5C6971"/>
                </a:solidFill>
              </a:rPr>
              <a:t>Kernnetz</a:t>
            </a:r>
            <a:r>
              <a:rPr lang="en-US" sz="1400" dirty="0" smtClean="0">
                <a:solidFill>
                  <a:srgbClr val="5C6971"/>
                </a:solidFill>
              </a:rPr>
              <a:t> </a:t>
            </a:r>
            <a:r>
              <a:rPr lang="en-US" sz="1400" dirty="0" err="1" smtClean="0">
                <a:solidFill>
                  <a:srgbClr val="5C6971"/>
                </a:solidFill>
              </a:rPr>
              <a:t>ohne</a:t>
            </a:r>
            <a:r>
              <a:rPr lang="en-US" sz="1400" dirty="0" smtClean="0">
                <a:solidFill>
                  <a:srgbClr val="5C6971"/>
                </a:solidFill>
              </a:rPr>
              <a:t> </a:t>
            </a:r>
            <a:r>
              <a:rPr lang="en-US" sz="1400" dirty="0" err="1" smtClean="0">
                <a:solidFill>
                  <a:srgbClr val="5C6971"/>
                </a:solidFill>
              </a:rPr>
              <a:t>fremde</a:t>
            </a:r>
            <a:r>
              <a:rPr lang="en-US" sz="1400" dirty="0" smtClean="0">
                <a:solidFill>
                  <a:srgbClr val="5C6971"/>
                </a:solidFill>
              </a:rPr>
              <a:t> </a:t>
            </a:r>
            <a:r>
              <a:rPr lang="en-US" sz="1400" dirty="0" err="1" smtClean="0">
                <a:solidFill>
                  <a:srgbClr val="5C6971"/>
                </a:solidFill>
              </a:rPr>
              <a:t>Hilfe</a:t>
            </a:r>
            <a:r>
              <a:rPr lang="en-US" sz="1400" dirty="0" smtClean="0">
                <a:solidFill>
                  <a:srgbClr val="5C6971"/>
                </a:solidFill>
              </a:rPr>
              <a:t> (</a:t>
            </a:r>
            <a:r>
              <a:rPr lang="en-US" sz="1400" dirty="0" err="1" smtClean="0">
                <a:solidFill>
                  <a:srgbClr val="5C6971"/>
                </a:solidFill>
              </a:rPr>
              <a:t>durch</a:t>
            </a:r>
            <a:r>
              <a:rPr lang="en-US" sz="1400" dirty="0" smtClean="0">
                <a:solidFill>
                  <a:srgbClr val="5C6971"/>
                </a:solidFill>
              </a:rPr>
              <a:t> </a:t>
            </a:r>
            <a:r>
              <a:rPr lang="en-US" sz="1400" dirty="0" err="1" smtClean="0">
                <a:solidFill>
                  <a:srgbClr val="5C6971"/>
                </a:solidFill>
              </a:rPr>
              <a:t>nicht</a:t>
            </a:r>
            <a:r>
              <a:rPr lang="en-US" sz="1400" dirty="0" smtClean="0">
                <a:solidFill>
                  <a:srgbClr val="5C6971"/>
                </a:solidFill>
              </a:rPr>
              <a:t> Ethernet-</a:t>
            </a:r>
            <a:r>
              <a:rPr lang="en-US" sz="1400" dirty="0" err="1" smtClean="0">
                <a:solidFill>
                  <a:srgbClr val="5C6971"/>
                </a:solidFill>
              </a:rPr>
              <a:t>basierte</a:t>
            </a:r>
            <a:r>
              <a:rPr lang="en-US" sz="1400" dirty="0" smtClean="0">
                <a:solidFill>
                  <a:srgbClr val="5C6971"/>
                </a:solidFill>
              </a:rPr>
              <a:t> </a:t>
            </a:r>
            <a:r>
              <a:rPr lang="en-US" sz="1400" dirty="0" err="1" smtClean="0">
                <a:solidFill>
                  <a:srgbClr val="5C6971"/>
                </a:solidFill>
              </a:rPr>
              <a:t>Technologien</a:t>
            </a:r>
            <a:r>
              <a:rPr lang="en-US" sz="1400" dirty="0" smtClean="0">
                <a:solidFill>
                  <a:srgbClr val="5C6971"/>
                </a:solidFill>
              </a:rPr>
              <a:t> </a:t>
            </a:r>
            <a:r>
              <a:rPr lang="en-US" sz="1400" dirty="0" err="1" smtClean="0">
                <a:solidFill>
                  <a:srgbClr val="5C6971"/>
                </a:solidFill>
              </a:rPr>
              <a:t>wie</a:t>
            </a:r>
            <a:r>
              <a:rPr lang="en-US" sz="1400" dirty="0" smtClean="0">
                <a:solidFill>
                  <a:srgbClr val="5C6971"/>
                </a:solidFill>
              </a:rPr>
              <a:t> MPLS, </a:t>
            </a:r>
            <a:r>
              <a:rPr lang="en-US" sz="1400" dirty="0" err="1" smtClean="0">
                <a:solidFill>
                  <a:srgbClr val="5C6971"/>
                </a:solidFill>
              </a:rPr>
              <a:t>Pseudowire</a:t>
            </a:r>
            <a:r>
              <a:rPr lang="en-US" sz="1400" dirty="0" smtClean="0">
                <a:solidFill>
                  <a:srgbClr val="5C6971"/>
                </a:solidFill>
              </a:rPr>
              <a:t> Emulation Edge-to-Edge (PWE3)) </a:t>
            </a:r>
          </a:p>
          <a:p>
            <a:pPr marL="609600" indent="-609600">
              <a:lnSpc>
                <a:spcPct val="150000"/>
              </a:lnSpc>
              <a:buClr>
                <a:srgbClr val="0000CC"/>
              </a:buClr>
              <a:buSzTx/>
            </a:pPr>
            <a:r>
              <a:rPr lang="en-US" sz="1800" dirty="0" err="1" smtClean="0"/>
              <a:t>Nachteile</a:t>
            </a:r>
            <a:endParaRPr lang="en-US" sz="1800" dirty="0" smtClean="0"/>
          </a:p>
          <a:p>
            <a:pPr marL="1033462" lvl="1" indent="-609600">
              <a:buClr>
                <a:srgbClr val="0000CC"/>
              </a:buClr>
              <a:buSzTx/>
            </a:pPr>
            <a:r>
              <a:rPr lang="en-US" sz="1400" dirty="0" err="1" smtClean="0">
                <a:solidFill>
                  <a:srgbClr val="5C6971"/>
                </a:solidFill>
              </a:rPr>
              <a:t>Benötigt</a:t>
            </a:r>
            <a:r>
              <a:rPr lang="en-US" sz="1400" dirty="0" smtClean="0">
                <a:solidFill>
                  <a:srgbClr val="5C6971"/>
                </a:solidFill>
              </a:rPr>
              <a:t> </a:t>
            </a:r>
            <a:r>
              <a:rPr lang="en-US" sz="1400" dirty="0" err="1" smtClean="0">
                <a:solidFill>
                  <a:srgbClr val="5C6971"/>
                </a:solidFill>
              </a:rPr>
              <a:t>Unterstützung</a:t>
            </a:r>
            <a:r>
              <a:rPr lang="en-US" sz="1400" dirty="0" smtClean="0">
                <a:solidFill>
                  <a:srgbClr val="5C6971"/>
                </a:solidFill>
              </a:rPr>
              <a:t> </a:t>
            </a:r>
            <a:r>
              <a:rPr lang="en-US" sz="1400" dirty="0" err="1" smtClean="0">
                <a:solidFill>
                  <a:srgbClr val="5C6971"/>
                </a:solidFill>
              </a:rPr>
              <a:t>durch</a:t>
            </a:r>
            <a:r>
              <a:rPr lang="en-US" sz="1400" dirty="0" smtClean="0">
                <a:solidFill>
                  <a:srgbClr val="5C6971"/>
                </a:solidFill>
              </a:rPr>
              <a:t> </a:t>
            </a:r>
            <a:r>
              <a:rPr lang="en-US" sz="1400" dirty="0" err="1" smtClean="0">
                <a:solidFill>
                  <a:srgbClr val="5C6971"/>
                </a:solidFill>
              </a:rPr>
              <a:t>komplexxe</a:t>
            </a:r>
            <a:r>
              <a:rPr lang="en-US" sz="1400" dirty="0" smtClean="0">
                <a:solidFill>
                  <a:srgbClr val="5C6971"/>
                </a:solidFill>
              </a:rPr>
              <a:t> Management-</a:t>
            </a:r>
            <a:r>
              <a:rPr lang="en-US" sz="1400" dirty="0" err="1" smtClean="0">
                <a:solidFill>
                  <a:srgbClr val="5C6971"/>
                </a:solidFill>
              </a:rPr>
              <a:t>Funktionen</a:t>
            </a:r>
            <a:r>
              <a:rPr lang="en-US" sz="1400" dirty="0" smtClean="0">
                <a:solidFill>
                  <a:srgbClr val="5C6971"/>
                </a:solidFill>
              </a:rPr>
              <a:t> im OSS/MMS (</a:t>
            </a:r>
            <a:r>
              <a:rPr lang="en-US" sz="1400" dirty="0" err="1" smtClean="0">
                <a:solidFill>
                  <a:srgbClr val="5C6971"/>
                </a:solidFill>
              </a:rPr>
              <a:t>beispielsweise</a:t>
            </a:r>
            <a:r>
              <a:rPr lang="en-US" sz="1400" dirty="0" smtClean="0">
                <a:solidFill>
                  <a:srgbClr val="5C6971"/>
                </a:solidFill>
              </a:rPr>
              <a:t> </a:t>
            </a:r>
            <a:r>
              <a:rPr lang="en-US" sz="1400" dirty="0" err="1" smtClean="0">
                <a:solidFill>
                  <a:srgbClr val="5C6971"/>
                </a:solidFill>
              </a:rPr>
              <a:t>zur</a:t>
            </a:r>
            <a:r>
              <a:rPr lang="en-US" sz="1400" dirty="0" smtClean="0">
                <a:solidFill>
                  <a:srgbClr val="5C6971"/>
                </a:solidFill>
              </a:rPr>
              <a:t> </a:t>
            </a:r>
            <a:r>
              <a:rPr lang="en-US" sz="1400" dirty="0" err="1" smtClean="0">
                <a:solidFill>
                  <a:srgbClr val="5C6971"/>
                </a:solidFill>
              </a:rPr>
              <a:t>Bereitstellung</a:t>
            </a:r>
            <a:r>
              <a:rPr lang="en-US" sz="1400" dirty="0" smtClean="0">
                <a:solidFill>
                  <a:srgbClr val="5C6971"/>
                </a:solidFill>
              </a:rPr>
              <a:t> </a:t>
            </a:r>
            <a:r>
              <a:rPr lang="en-US" sz="1400" dirty="0" err="1" smtClean="0">
                <a:solidFill>
                  <a:srgbClr val="5C6971"/>
                </a:solidFill>
              </a:rPr>
              <a:t>statischer</a:t>
            </a:r>
            <a:r>
              <a:rPr lang="en-US" sz="1400" dirty="0" smtClean="0">
                <a:solidFill>
                  <a:srgbClr val="5C6971"/>
                </a:solidFill>
              </a:rPr>
              <a:t> </a:t>
            </a:r>
            <a:r>
              <a:rPr lang="en-US" sz="1400" dirty="0" err="1" smtClean="0">
                <a:solidFill>
                  <a:srgbClr val="5C6971"/>
                </a:solidFill>
              </a:rPr>
              <a:t>Betreiber</a:t>
            </a:r>
            <a:r>
              <a:rPr lang="en-US" sz="1400" dirty="0" smtClean="0">
                <a:solidFill>
                  <a:srgbClr val="5C6971"/>
                </a:solidFill>
              </a:rPr>
              <a:t> MAC </a:t>
            </a:r>
            <a:r>
              <a:rPr lang="en-US" sz="1400" dirty="0" err="1" smtClean="0">
                <a:solidFill>
                  <a:srgbClr val="5C6971"/>
                </a:solidFill>
              </a:rPr>
              <a:t>Adressen</a:t>
            </a:r>
            <a:r>
              <a:rPr lang="en-US" sz="1400" dirty="0" smtClean="0">
                <a:solidFill>
                  <a:srgbClr val="5C6971"/>
                </a:solidFill>
              </a:rPr>
              <a:t>)</a:t>
            </a:r>
          </a:p>
          <a:p>
            <a:pPr marL="1033462" lvl="1" indent="-609600">
              <a:buClr>
                <a:srgbClr val="0000CC"/>
              </a:buClr>
              <a:buSzTx/>
            </a:pPr>
            <a:r>
              <a:rPr lang="en-US" sz="1400" dirty="0" smtClean="0">
                <a:solidFill>
                  <a:srgbClr val="5C6971"/>
                </a:solidFill>
              </a:rPr>
              <a:t>Switches, die PBB-TE (Traffic Engineering) </a:t>
            </a:r>
            <a:r>
              <a:rPr lang="en-US" sz="1400" dirty="0" err="1" smtClean="0">
                <a:solidFill>
                  <a:srgbClr val="5C6971"/>
                </a:solidFill>
              </a:rPr>
              <a:t>implementieren</a:t>
            </a:r>
            <a:r>
              <a:rPr lang="en-US" sz="1400" dirty="0" smtClean="0">
                <a:solidFill>
                  <a:srgbClr val="5C6971"/>
                </a:solidFill>
              </a:rPr>
              <a:t> </a:t>
            </a:r>
            <a:r>
              <a:rPr lang="en-US" sz="1400" dirty="0" err="1" smtClean="0">
                <a:solidFill>
                  <a:srgbClr val="5C6971"/>
                </a:solidFill>
              </a:rPr>
              <a:t>müssen</a:t>
            </a:r>
            <a:r>
              <a:rPr lang="en-US" sz="1400" dirty="0" smtClean="0">
                <a:solidFill>
                  <a:srgbClr val="5C6971"/>
                </a:solidFill>
              </a:rPr>
              <a:t> das </a:t>
            </a:r>
            <a:r>
              <a:rPr lang="en-US" sz="1400" dirty="0" err="1" smtClean="0">
                <a:solidFill>
                  <a:srgbClr val="5C6971"/>
                </a:solidFill>
              </a:rPr>
              <a:t>Lernen</a:t>
            </a:r>
            <a:r>
              <a:rPr lang="en-US" sz="1400" dirty="0" smtClean="0">
                <a:solidFill>
                  <a:srgbClr val="5C6971"/>
                </a:solidFill>
              </a:rPr>
              <a:t> von MAC </a:t>
            </a:r>
            <a:r>
              <a:rPr lang="en-US" sz="1400" dirty="0" err="1" smtClean="0">
                <a:solidFill>
                  <a:srgbClr val="5C6971"/>
                </a:solidFill>
              </a:rPr>
              <a:t>Adressen</a:t>
            </a:r>
            <a:r>
              <a:rPr lang="en-US" sz="1400" dirty="0" smtClean="0">
                <a:solidFill>
                  <a:srgbClr val="5C6971"/>
                </a:solidFill>
              </a:rPr>
              <a:t> </a:t>
            </a:r>
            <a:r>
              <a:rPr lang="en-US" sz="1400" dirty="0" err="1" smtClean="0">
                <a:solidFill>
                  <a:srgbClr val="5C6971"/>
                </a:solidFill>
              </a:rPr>
              <a:t>abschalten</a:t>
            </a:r>
            <a:endParaRPr lang="en-US" sz="1400" dirty="0" smtClean="0">
              <a:solidFill>
                <a:srgbClr val="5C6971"/>
              </a:solidFill>
            </a:endParaRPr>
          </a:p>
          <a:p>
            <a:pPr marL="1033462" lvl="1" indent="-609600">
              <a:buClr>
                <a:srgbClr val="0000CC"/>
              </a:buClr>
              <a:buSzTx/>
            </a:pPr>
            <a:r>
              <a:rPr lang="en-US" sz="1400" dirty="0" err="1" smtClean="0">
                <a:solidFill>
                  <a:srgbClr val="5C6971"/>
                </a:solidFill>
              </a:rPr>
              <a:t>Nicht</a:t>
            </a:r>
            <a:r>
              <a:rPr lang="en-US" sz="1400" dirty="0" smtClean="0">
                <a:solidFill>
                  <a:srgbClr val="5C6971"/>
                </a:solidFill>
              </a:rPr>
              <a:t> </a:t>
            </a:r>
            <a:r>
              <a:rPr lang="en-US" sz="1400" dirty="0" err="1" smtClean="0">
                <a:solidFill>
                  <a:srgbClr val="5C6971"/>
                </a:solidFill>
              </a:rPr>
              <a:t>vollständig</a:t>
            </a:r>
            <a:r>
              <a:rPr lang="en-US" sz="1400" dirty="0" smtClean="0">
                <a:solidFill>
                  <a:srgbClr val="5C6971"/>
                </a:solidFill>
              </a:rPr>
              <a:t> </a:t>
            </a:r>
            <a:r>
              <a:rPr lang="en-US" sz="1400" dirty="0" err="1" smtClean="0">
                <a:solidFill>
                  <a:srgbClr val="5C6971"/>
                </a:solidFill>
              </a:rPr>
              <a:t>interoperabel</a:t>
            </a:r>
            <a:r>
              <a:rPr lang="en-US" sz="1400" dirty="0" smtClean="0">
                <a:solidFill>
                  <a:srgbClr val="5C6971"/>
                </a:solidFill>
              </a:rPr>
              <a:t> </a:t>
            </a:r>
            <a:r>
              <a:rPr lang="en-US" sz="1400" dirty="0" err="1" smtClean="0">
                <a:solidFill>
                  <a:srgbClr val="5C6971"/>
                </a:solidFill>
              </a:rPr>
              <a:t>mit</a:t>
            </a:r>
            <a:r>
              <a:rPr lang="en-US" sz="1400" dirty="0" smtClean="0">
                <a:solidFill>
                  <a:srgbClr val="5C6971"/>
                </a:solidFill>
              </a:rPr>
              <a:t> IEEE 802.1D </a:t>
            </a:r>
            <a:r>
              <a:rPr lang="en-US" sz="1400" dirty="0" err="1" smtClean="0">
                <a:solidFill>
                  <a:srgbClr val="5C6971"/>
                </a:solidFill>
              </a:rPr>
              <a:t>Netzen</a:t>
            </a:r>
            <a:r>
              <a:rPr lang="en-US" sz="1400" dirty="0" smtClean="0">
                <a:solidFill>
                  <a:srgbClr val="5C6971"/>
                </a:solidFill>
              </a:rPr>
              <a:t> (Spanning Tree)</a:t>
            </a:r>
          </a:p>
          <a:p>
            <a:pPr marL="609600" indent="-609600">
              <a:buClr>
                <a:srgbClr val="0000CC"/>
              </a:buClr>
              <a:buSzTx/>
              <a:buNone/>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Inhalt</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Carrier Ethernet</a:t>
            </a:r>
          </a:p>
          <a:p>
            <a:pPr marL="609600" indent="-609600">
              <a:lnSpc>
                <a:spcPct val="150000"/>
              </a:lnSpc>
              <a:buClr>
                <a:srgbClr val="0000CC"/>
              </a:buClr>
              <a:buSzTx/>
            </a:pPr>
            <a:r>
              <a:rPr lang="de-DE" dirty="0" smtClean="0">
                <a:solidFill>
                  <a:srgbClr val="E2001A"/>
                </a:solidFill>
              </a:rPr>
              <a:t>Anwendungen</a:t>
            </a:r>
          </a:p>
          <a:p>
            <a:pPr marL="609600" indent="-609600">
              <a:lnSpc>
                <a:spcPct val="150000"/>
              </a:lnSpc>
              <a:buClr>
                <a:srgbClr val="0000CC"/>
              </a:buClr>
              <a:buSzTx/>
            </a:pPr>
            <a:r>
              <a:rPr lang="de-DE" dirty="0" smtClean="0"/>
              <a:t>Standards</a:t>
            </a:r>
          </a:p>
          <a:p>
            <a:pPr marL="609600" indent="-609600">
              <a:lnSpc>
                <a:spcPct val="150000"/>
              </a:lnSpc>
              <a:buClr>
                <a:srgbClr val="0000CC"/>
              </a:buClr>
              <a:buSzTx/>
            </a:pPr>
            <a:r>
              <a:rPr lang="de-DE" dirty="0" smtClean="0"/>
              <a:t>Systeme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20</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Transport </a:t>
            </a:r>
            <a:r>
              <a:rPr lang="en-US" dirty="0" err="1" smtClean="0"/>
              <a:t>über</a:t>
            </a:r>
            <a:r>
              <a:rPr lang="en-US" dirty="0" smtClean="0"/>
              <a:t> MPLS/IP</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sz="2000" dirty="0" smtClean="0"/>
              <a:t>MPLS und IP </a:t>
            </a:r>
            <a:r>
              <a:rPr lang="en-US" sz="2000" dirty="0" err="1" smtClean="0"/>
              <a:t>basierte</a:t>
            </a:r>
            <a:r>
              <a:rPr lang="en-US" sz="2000" dirty="0" smtClean="0"/>
              <a:t> </a:t>
            </a:r>
            <a:r>
              <a:rPr lang="en-US" sz="2000" dirty="0" err="1" smtClean="0"/>
              <a:t>Kernnetze</a:t>
            </a:r>
            <a:endParaRPr lang="en-US" sz="2000" dirty="0" smtClean="0"/>
          </a:p>
          <a:p>
            <a:pPr marL="609600" indent="-609600">
              <a:lnSpc>
                <a:spcPct val="150000"/>
              </a:lnSpc>
              <a:buClr>
                <a:srgbClr val="0000CC"/>
              </a:buClr>
              <a:buSzTx/>
              <a:buNone/>
            </a:pPr>
            <a:r>
              <a:rPr lang="en-US" sz="1800" dirty="0" err="1" smtClean="0"/>
              <a:t>Vorteile</a:t>
            </a:r>
            <a:endParaRPr lang="en-US" sz="1800" dirty="0" smtClean="0"/>
          </a:p>
          <a:p>
            <a:pPr marL="609600" indent="-609600">
              <a:buClr>
                <a:srgbClr val="0000CC"/>
              </a:buClr>
              <a:buSzTx/>
            </a:pPr>
            <a:r>
              <a:rPr lang="en-US" sz="1800" dirty="0" smtClean="0"/>
              <a:t>MPLS und IP </a:t>
            </a:r>
            <a:r>
              <a:rPr lang="en-US" sz="1800" dirty="0" err="1" smtClean="0"/>
              <a:t>werden</a:t>
            </a:r>
            <a:r>
              <a:rPr lang="en-US" sz="1800" dirty="0" smtClean="0"/>
              <a:t> von den </a:t>
            </a:r>
            <a:r>
              <a:rPr lang="en-US" sz="1800" dirty="0" err="1" smtClean="0"/>
              <a:t>grössten</a:t>
            </a:r>
            <a:r>
              <a:rPr lang="en-US" sz="1800" dirty="0" smtClean="0"/>
              <a:t> </a:t>
            </a:r>
            <a:r>
              <a:rPr lang="en-US" sz="1800" dirty="0" err="1" smtClean="0"/>
              <a:t>Herstellern</a:t>
            </a:r>
            <a:r>
              <a:rPr lang="en-US" sz="1800" dirty="0" smtClean="0"/>
              <a:t> von Switches und </a:t>
            </a:r>
            <a:r>
              <a:rPr lang="en-US" sz="1800" dirty="0" err="1" smtClean="0"/>
              <a:t>Routern</a:t>
            </a:r>
            <a:r>
              <a:rPr lang="en-US" sz="1800" dirty="0" smtClean="0"/>
              <a:t> </a:t>
            </a:r>
            <a:r>
              <a:rPr lang="en-US" sz="1800" dirty="0" err="1" smtClean="0"/>
              <a:t>unterstützt</a:t>
            </a:r>
            <a:endParaRPr lang="en-US" sz="1800" dirty="0" smtClean="0"/>
          </a:p>
          <a:p>
            <a:pPr marL="609600" indent="-609600">
              <a:buClr>
                <a:srgbClr val="0000CC"/>
              </a:buClr>
              <a:buSzTx/>
            </a:pPr>
            <a:r>
              <a:rPr lang="en-US" sz="1800" dirty="0" smtClean="0"/>
              <a:t>MPLS </a:t>
            </a:r>
            <a:r>
              <a:rPr lang="en-US" sz="1800" dirty="0" err="1" smtClean="0"/>
              <a:t>eignet</a:t>
            </a:r>
            <a:r>
              <a:rPr lang="en-US" sz="1800" dirty="0" smtClean="0"/>
              <a:t> in </a:t>
            </a:r>
            <a:r>
              <a:rPr lang="en-US" sz="1800" dirty="0" err="1" smtClean="0"/>
              <a:t>Kombination</a:t>
            </a:r>
            <a:r>
              <a:rPr lang="en-US" sz="1800" dirty="0" smtClean="0"/>
              <a:t> </a:t>
            </a:r>
            <a:r>
              <a:rPr lang="en-US" sz="1800" dirty="0" err="1" smtClean="0"/>
              <a:t>mit</a:t>
            </a:r>
            <a:r>
              <a:rPr lang="en-US" sz="1800" dirty="0" smtClean="0"/>
              <a:t> IP </a:t>
            </a:r>
            <a:r>
              <a:rPr lang="en-US" sz="1800" dirty="0" err="1" smtClean="0"/>
              <a:t>sich</a:t>
            </a:r>
            <a:r>
              <a:rPr lang="en-US" sz="1800" dirty="0" smtClean="0"/>
              <a:t> </a:t>
            </a:r>
            <a:r>
              <a:rPr lang="en-US" sz="1800" dirty="0" err="1" smtClean="0"/>
              <a:t>als</a:t>
            </a:r>
            <a:r>
              <a:rPr lang="en-US" sz="1800" dirty="0" smtClean="0"/>
              <a:t> </a:t>
            </a:r>
            <a:r>
              <a:rPr lang="en-US" sz="1800" dirty="0" err="1" smtClean="0"/>
              <a:t>effizientes</a:t>
            </a:r>
            <a:r>
              <a:rPr lang="en-US" sz="1800" dirty="0" smtClean="0"/>
              <a:t>, </a:t>
            </a:r>
            <a:r>
              <a:rPr lang="en-US" sz="1800" dirty="0" err="1" smtClean="0"/>
              <a:t>verbindungs-orientiertes</a:t>
            </a:r>
            <a:r>
              <a:rPr lang="en-US" sz="1800" dirty="0" smtClean="0"/>
              <a:t> </a:t>
            </a:r>
            <a:r>
              <a:rPr lang="en-US" sz="1800" dirty="0" err="1" smtClean="0"/>
              <a:t>Verfahren</a:t>
            </a:r>
            <a:r>
              <a:rPr lang="en-US" sz="1800" dirty="0" smtClean="0"/>
              <a:t> </a:t>
            </a:r>
            <a:r>
              <a:rPr lang="en-US" sz="1800" dirty="0" err="1" smtClean="0"/>
              <a:t>für</a:t>
            </a:r>
            <a:r>
              <a:rPr lang="en-US" sz="1800" dirty="0" smtClean="0"/>
              <a:t> VLANs</a:t>
            </a:r>
          </a:p>
          <a:p>
            <a:pPr marL="609600" indent="-609600">
              <a:lnSpc>
                <a:spcPct val="150000"/>
              </a:lnSpc>
              <a:buClr>
                <a:srgbClr val="0000CC"/>
              </a:buClr>
              <a:buSzTx/>
            </a:pPr>
            <a:r>
              <a:rPr lang="en-US" sz="1800" dirty="0" err="1" smtClean="0"/>
              <a:t>Baut</a:t>
            </a:r>
            <a:r>
              <a:rPr lang="en-US" sz="1800" dirty="0" smtClean="0"/>
              <a:t> auf </a:t>
            </a:r>
            <a:r>
              <a:rPr lang="en-US" sz="1800" dirty="0" err="1" smtClean="0"/>
              <a:t>bereits</a:t>
            </a:r>
            <a:r>
              <a:rPr lang="en-US" sz="1800" dirty="0" smtClean="0"/>
              <a:t> </a:t>
            </a:r>
            <a:r>
              <a:rPr lang="en-US" sz="1800" dirty="0" err="1" smtClean="0"/>
              <a:t>vorhandener</a:t>
            </a:r>
            <a:r>
              <a:rPr lang="en-US" sz="1800" dirty="0" smtClean="0"/>
              <a:t> </a:t>
            </a:r>
            <a:r>
              <a:rPr lang="en-US" sz="1800" dirty="0" err="1" smtClean="0"/>
              <a:t>Infrastruktur</a:t>
            </a:r>
            <a:r>
              <a:rPr lang="en-US" sz="1800" dirty="0" smtClean="0"/>
              <a:t> und </a:t>
            </a:r>
            <a:r>
              <a:rPr lang="en-US" sz="1800" dirty="0" err="1" smtClean="0"/>
              <a:t>gängiger</a:t>
            </a:r>
            <a:r>
              <a:rPr lang="en-US" sz="1800" dirty="0" smtClean="0"/>
              <a:t> </a:t>
            </a:r>
            <a:r>
              <a:rPr lang="en-US" sz="1800" dirty="0" err="1" smtClean="0"/>
              <a:t>Technologie</a:t>
            </a:r>
            <a:r>
              <a:rPr lang="en-US" sz="1800" dirty="0" smtClean="0"/>
              <a:t> auf</a:t>
            </a:r>
          </a:p>
          <a:p>
            <a:pPr marL="609600" indent="-609600">
              <a:lnSpc>
                <a:spcPct val="150000"/>
              </a:lnSpc>
              <a:buClr>
                <a:srgbClr val="0000CC"/>
              </a:buClr>
              <a:buSzTx/>
            </a:pPr>
            <a:r>
              <a:rPr lang="en-US" sz="1800" dirty="0" err="1" smtClean="0"/>
              <a:t>Erweitert</a:t>
            </a:r>
            <a:r>
              <a:rPr lang="en-US" sz="1800" dirty="0" smtClean="0"/>
              <a:t> IP-Netze um Layer 2 Ethernet </a:t>
            </a:r>
            <a:r>
              <a:rPr lang="en-US" sz="1800" dirty="0" err="1" smtClean="0"/>
              <a:t>Dienstangebote</a:t>
            </a:r>
            <a:endParaRPr lang="en-US" sz="1800" dirty="0" smtClean="0"/>
          </a:p>
          <a:p>
            <a:pPr marL="609600" indent="-609600">
              <a:lnSpc>
                <a:spcPct val="150000"/>
              </a:lnSpc>
              <a:buClr>
                <a:srgbClr val="0000CC"/>
              </a:buClr>
              <a:buSzTx/>
              <a:buNone/>
            </a:pPr>
            <a:r>
              <a:rPr lang="en-US" sz="1800" dirty="0" err="1" smtClean="0"/>
              <a:t>Nachteile</a:t>
            </a:r>
            <a:endParaRPr lang="en-US" sz="1800" dirty="0" smtClean="0"/>
          </a:p>
          <a:p>
            <a:pPr marL="609600" indent="-609600">
              <a:lnSpc>
                <a:spcPct val="150000"/>
              </a:lnSpc>
              <a:buClr>
                <a:srgbClr val="0000CC"/>
              </a:buClr>
              <a:buSzTx/>
            </a:pPr>
            <a:r>
              <a:rPr lang="en-US" sz="1800" dirty="0" err="1" smtClean="0"/>
              <a:t>Genügt</a:t>
            </a:r>
            <a:r>
              <a:rPr lang="en-US" sz="1800" dirty="0" smtClean="0"/>
              <a:t> </a:t>
            </a:r>
            <a:r>
              <a:rPr lang="en-US" sz="1800" dirty="0" err="1" smtClean="0"/>
              <a:t>nicht</a:t>
            </a:r>
            <a:r>
              <a:rPr lang="en-US" sz="1800" dirty="0" smtClean="0"/>
              <a:t> </a:t>
            </a:r>
            <a:r>
              <a:rPr lang="en-US" sz="1800" dirty="0" err="1" smtClean="0"/>
              <a:t>dem</a:t>
            </a:r>
            <a:r>
              <a:rPr lang="en-US" sz="1800" dirty="0" smtClean="0"/>
              <a:t> </a:t>
            </a:r>
            <a:r>
              <a:rPr lang="en-US" sz="1800" dirty="0" err="1" smtClean="0"/>
              <a:t>Anspruch</a:t>
            </a:r>
            <a:r>
              <a:rPr lang="en-US" sz="1800" dirty="0" smtClean="0"/>
              <a:t>, </a:t>
            </a:r>
            <a:r>
              <a:rPr lang="en-US" sz="1800" dirty="0" err="1" smtClean="0"/>
              <a:t>wirklich</a:t>
            </a:r>
            <a:r>
              <a:rPr lang="en-US" sz="1800" dirty="0" smtClean="0"/>
              <a:t> </a:t>
            </a:r>
            <a:r>
              <a:rPr lang="en-US" sz="1800" dirty="0" err="1" smtClean="0"/>
              <a:t>alles</a:t>
            </a:r>
            <a:r>
              <a:rPr lang="en-US" sz="1800" dirty="0" smtClean="0"/>
              <a:t> </a:t>
            </a:r>
            <a:r>
              <a:rPr lang="en-US" sz="1800" dirty="0" err="1" smtClean="0"/>
              <a:t>mit</a:t>
            </a:r>
            <a:r>
              <a:rPr lang="en-US" sz="1800" dirty="0" smtClean="0"/>
              <a:t> Ethernet </a:t>
            </a:r>
            <a:r>
              <a:rPr lang="en-US" sz="1800" dirty="0" err="1" smtClean="0"/>
              <a:t>abdecken</a:t>
            </a:r>
            <a:r>
              <a:rPr lang="en-US" sz="1800" dirty="0" smtClean="0"/>
              <a:t> </a:t>
            </a:r>
            <a:r>
              <a:rPr lang="en-US" sz="1800" dirty="0" err="1" smtClean="0"/>
              <a:t>zu</a:t>
            </a:r>
            <a:r>
              <a:rPr lang="en-US" sz="1800" dirty="0" smtClean="0"/>
              <a:t> </a:t>
            </a:r>
            <a:r>
              <a:rPr lang="en-US" sz="1800" dirty="0" err="1" smtClean="0"/>
              <a:t>wollen</a:t>
            </a:r>
            <a:endParaRPr lang="en-US" sz="1800" dirty="0" smtClean="0"/>
          </a:p>
          <a:p>
            <a:pPr marL="609600" indent="-609600">
              <a:lnSpc>
                <a:spcPct val="150000"/>
              </a:lnSpc>
              <a:buClr>
                <a:srgbClr val="0000CC"/>
              </a:buClr>
              <a:buSzTx/>
              <a:buNone/>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21</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Inhalt</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Carrier Ethernet</a:t>
            </a:r>
          </a:p>
          <a:p>
            <a:pPr marL="609600" indent="-609600">
              <a:lnSpc>
                <a:spcPct val="150000"/>
              </a:lnSpc>
              <a:buClr>
                <a:srgbClr val="0000CC"/>
              </a:buClr>
              <a:buSzTx/>
            </a:pPr>
            <a:r>
              <a:rPr lang="de-DE" dirty="0" smtClean="0"/>
              <a:t>Anwendungen</a:t>
            </a:r>
          </a:p>
          <a:p>
            <a:pPr marL="609600" indent="-609600">
              <a:lnSpc>
                <a:spcPct val="150000"/>
              </a:lnSpc>
              <a:buClr>
                <a:srgbClr val="0000CC"/>
              </a:buClr>
              <a:buSzTx/>
            </a:pPr>
            <a:r>
              <a:rPr lang="de-DE" dirty="0" smtClean="0"/>
              <a:t>Standards</a:t>
            </a:r>
          </a:p>
          <a:p>
            <a:pPr marL="609600" indent="-609600">
              <a:lnSpc>
                <a:spcPct val="150000"/>
              </a:lnSpc>
              <a:buClr>
                <a:srgbClr val="0000CC"/>
              </a:buClr>
              <a:buSzTx/>
            </a:pPr>
            <a:r>
              <a:rPr lang="de-DE" dirty="0" smtClean="0">
                <a:solidFill>
                  <a:srgbClr val="E2001A"/>
                </a:solidFill>
              </a:rPr>
              <a:t>Systeme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22</a:t>
            </a:fld>
            <a:endParaRPr lang="en-US" dirty="0"/>
          </a:p>
        </p:txBody>
      </p:sp>
      <p:pic>
        <p:nvPicPr>
          <p:cNvPr id="9217" name="Picture 1"/>
          <p:cNvPicPr>
            <a:picLocks noChangeArrowheads="1"/>
          </p:cNvPicPr>
          <p:nvPr/>
        </p:nvPicPr>
        <p:blipFill>
          <a:blip r:embed="rId3"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Anforderungen</a:t>
            </a:r>
            <a:r>
              <a:rPr lang="en-US" dirty="0" smtClean="0"/>
              <a:t> an die </a:t>
            </a:r>
            <a:r>
              <a:rPr lang="en-US" dirty="0" err="1" smtClean="0"/>
              <a:t>Netzknoten</a:t>
            </a:r>
            <a:r>
              <a:rPr lang="en-US" dirty="0" smtClean="0"/>
              <a:t> </a:t>
            </a:r>
            <a:endParaRPr lang="en-US" dirty="0"/>
          </a:p>
        </p:txBody>
      </p:sp>
      <p:pic>
        <p:nvPicPr>
          <p:cNvPr id="9" name="Picture 8" descr="cloud2"/>
          <p:cNvPicPr>
            <a:picLocks noChangeAspect="1" noChangeArrowheads="1"/>
          </p:cNvPicPr>
          <p:nvPr/>
        </p:nvPicPr>
        <p:blipFill>
          <a:blip r:embed="rId4" cstate="print"/>
          <a:srcRect/>
          <a:stretch>
            <a:fillRect/>
          </a:stretch>
        </p:blipFill>
        <p:spPr bwMode="auto">
          <a:xfrm>
            <a:off x="3000375" y="1374490"/>
            <a:ext cx="4500563" cy="1479550"/>
          </a:xfrm>
          <a:prstGeom prst="rect">
            <a:avLst/>
          </a:prstGeom>
          <a:noFill/>
          <a:ln w="9525">
            <a:noFill/>
            <a:miter lim="800000"/>
            <a:headEnd/>
            <a:tailEnd/>
          </a:ln>
        </p:spPr>
      </p:pic>
      <p:sp>
        <p:nvSpPr>
          <p:cNvPr id="10" name="Line 9"/>
          <p:cNvSpPr>
            <a:spLocks noChangeShapeType="1"/>
          </p:cNvSpPr>
          <p:nvPr/>
        </p:nvSpPr>
        <p:spPr bwMode="auto">
          <a:xfrm>
            <a:off x="2771775" y="2223802"/>
            <a:ext cx="685800" cy="0"/>
          </a:xfrm>
          <a:prstGeom prst="line">
            <a:avLst/>
          </a:prstGeom>
          <a:noFill/>
          <a:ln w="38100">
            <a:solidFill>
              <a:srgbClr val="5F5F5F"/>
            </a:solidFill>
            <a:round/>
            <a:headEnd/>
            <a:tailEnd/>
          </a:ln>
        </p:spPr>
        <p:txBody>
          <a:bodyPr/>
          <a:lstStyle/>
          <a:p>
            <a:endParaRPr lang="de-DE"/>
          </a:p>
        </p:txBody>
      </p:sp>
      <p:sp>
        <p:nvSpPr>
          <p:cNvPr id="11" name="Line 10"/>
          <p:cNvSpPr>
            <a:spLocks noChangeShapeType="1"/>
          </p:cNvSpPr>
          <p:nvPr/>
        </p:nvSpPr>
        <p:spPr bwMode="auto">
          <a:xfrm flipV="1">
            <a:off x="3643313" y="2160302"/>
            <a:ext cx="1676400" cy="6350"/>
          </a:xfrm>
          <a:prstGeom prst="line">
            <a:avLst/>
          </a:prstGeom>
          <a:noFill/>
          <a:ln w="38100" cap="rnd">
            <a:solidFill>
              <a:srgbClr val="5F5F5F"/>
            </a:solidFill>
            <a:prstDash val="sysDot"/>
            <a:round/>
            <a:headEnd/>
            <a:tailEnd/>
          </a:ln>
        </p:spPr>
        <p:txBody>
          <a:bodyPr/>
          <a:lstStyle/>
          <a:p>
            <a:endParaRPr lang="de-DE"/>
          </a:p>
        </p:txBody>
      </p:sp>
      <p:pic>
        <p:nvPicPr>
          <p:cNvPr id="12" name="Picture 11" descr="Router2"/>
          <p:cNvPicPr>
            <a:picLocks noChangeAspect="1" noChangeArrowheads="1"/>
          </p:cNvPicPr>
          <p:nvPr/>
        </p:nvPicPr>
        <p:blipFill>
          <a:blip r:embed="rId5" cstate="print"/>
          <a:srcRect/>
          <a:stretch>
            <a:fillRect/>
          </a:stretch>
        </p:blipFill>
        <p:spPr bwMode="auto">
          <a:xfrm>
            <a:off x="3214688" y="1980915"/>
            <a:ext cx="914400" cy="590550"/>
          </a:xfrm>
          <a:prstGeom prst="rect">
            <a:avLst/>
          </a:prstGeom>
          <a:noFill/>
          <a:ln w="9525">
            <a:noFill/>
            <a:miter lim="800000"/>
            <a:headEnd/>
            <a:tailEnd/>
          </a:ln>
        </p:spPr>
      </p:pic>
      <p:pic>
        <p:nvPicPr>
          <p:cNvPr id="13" name="Picture 12" descr="Small Enterprise"/>
          <p:cNvPicPr>
            <a:picLocks noChangeAspect="1" noChangeArrowheads="1"/>
          </p:cNvPicPr>
          <p:nvPr/>
        </p:nvPicPr>
        <p:blipFill>
          <a:blip r:embed="rId6" cstate="print"/>
          <a:srcRect/>
          <a:stretch>
            <a:fillRect/>
          </a:stretch>
        </p:blipFill>
        <p:spPr bwMode="auto">
          <a:xfrm>
            <a:off x="2071688" y="1752315"/>
            <a:ext cx="577850" cy="695325"/>
          </a:xfrm>
          <a:prstGeom prst="rect">
            <a:avLst/>
          </a:prstGeom>
          <a:noFill/>
          <a:ln w="9525">
            <a:noFill/>
            <a:miter lim="800000"/>
            <a:headEnd/>
            <a:tailEnd/>
          </a:ln>
        </p:spPr>
      </p:pic>
      <p:sp>
        <p:nvSpPr>
          <p:cNvPr id="14" name="Text Box 16"/>
          <p:cNvSpPr txBox="1">
            <a:spLocks noChangeArrowheads="1"/>
          </p:cNvSpPr>
          <p:nvPr/>
        </p:nvSpPr>
        <p:spPr bwMode="auto">
          <a:xfrm>
            <a:off x="3500437" y="2731802"/>
            <a:ext cx="3207757" cy="240066"/>
          </a:xfrm>
          <a:prstGeom prst="rect">
            <a:avLst/>
          </a:prstGeom>
          <a:noFill/>
          <a:ln w="28575">
            <a:noFill/>
            <a:miter lim="800000"/>
            <a:headEnd/>
            <a:tailEnd/>
          </a:ln>
        </p:spPr>
        <p:txBody>
          <a:bodyPr wrap="square">
            <a:spAutoFit/>
          </a:bodyPr>
          <a:lstStyle/>
          <a:p>
            <a:pPr algn="ctr" eaLnBrk="0" hangingPunct="0">
              <a:lnSpc>
                <a:spcPct val="80000"/>
              </a:lnSpc>
            </a:pPr>
            <a:r>
              <a:rPr lang="en-US" sz="1200" b="1" dirty="0">
                <a:cs typeface="Arial" charset="0"/>
              </a:rPr>
              <a:t>Carrier Ethernet </a:t>
            </a:r>
            <a:r>
              <a:rPr lang="en-US" sz="1200" b="1" dirty="0" err="1" smtClean="0">
                <a:cs typeface="Arial" charset="0"/>
              </a:rPr>
              <a:t>Netz</a:t>
            </a:r>
            <a:r>
              <a:rPr lang="en-US" sz="1200" b="1" dirty="0" smtClean="0">
                <a:cs typeface="Arial" charset="0"/>
              </a:rPr>
              <a:t> (</a:t>
            </a:r>
            <a:r>
              <a:rPr lang="en-US" sz="1200" b="1" dirty="0" err="1" smtClean="0">
                <a:cs typeface="Arial" charset="0"/>
              </a:rPr>
              <a:t>Kernnetz</a:t>
            </a:r>
            <a:r>
              <a:rPr lang="en-US" sz="1200" b="1" dirty="0" smtClean="0">
                <a:cs typeface="Arial" charset="0"/>
              </a:rPr>
              <a:t>)</a:t>
            </a:r>
            <a:endParaRPr lang="en-US" sz="1200" b="1" dirty="0">
              <a:cs typeface="Arial" charset="0"/>
            </a:endParaRPr>
          </a:p>
        </p:txBody>
      </p:sp>
      <p:pic>
        <p:nvPicPr>
          <p:cNvPr id="15" name="Picture 18" descr="Remote DSLAM"/>
          <p:cNvPicPr>
            <a:picLocks noChangeAspect="1" noChangeArrowheads="1"/>
          </p:cNvPicPr>
          <p:nvPr/>
        </p:nvPicPr>
        <p:blipFill>
          <a:blip r:embed="rId7" cstate="print"/>
          <a:srcRect/>
          <a:stretch>
            <a:fillRect/>
          </a:stretch>
        </p:blipFill>
        <p:spPr bwMode="auto">
          <a:xfrm>
            <a:off x="2376488" y="2057115"/>
            <a:ext cx="533400" cy="342900"/>
          </a:xfrm>
          <a:prstGeom prst="rect">
            <a:avLst/>
          </a:prstGeom>
          <a:noFill/>
          <a:ln w="9525">
            <a:noFill/>
            <a:miter lim="800000"/>
            <a:headEnd/>
            <a:tailEnd/>
          </a:ln>
        </p:spPr>
      </p:pic>
      <p:cxnSp>
        <p:nvCxnSpPr>
          <p:cNvPr id="16" name="Gerade Verbindung 26"/>
          <p:cNvCxnSpPr>
            <a:cxnSpLocks noChangeShapeType="1"/>
          </p:cNvCxnSpPr>
          <p:nvPr/>
        </p:nvCxnSpPr>
        <p:spPr bwMode="auto">
          <a:xfrm rot="5400000">
            <a:off x="2248694" y="2176971"/>
            <a:ext cx="1501775" cy="1587"/>
          </a:xfrm>
          <a:prstGeom prst="line">
            <a:avLst/>
          </a:prstGeom>
          <a:noFill/>
          <a:ln w="9525" algn="ctr">
            <a:solidFill>
              <a:schemeClr val="accent1"/>
            </a:solidFill>
            <a:prstDash val="dash"/>
            <a:round/>
            <a:headEnd/>
            <a:tailEnd/>
          </a:ln>
        </p:spPr>
      </p:cxnSp>
      <p:sp>
        <p:nvSpPr>
          <p:cNvPr id="17" name="Text Box 16"/>
          <p:cNvSpPr txBox="1">
            <a:spLocks noChangeArrowheads="1"/>
          </p:cNvSpPr>
          <p:nvPr/>
        </p:nvSpPr>
        <p:spPr bwMode="auto">
          <a:xfrm>
            <a:off x="1500188" y="2588927"/>
            <a:ext cx="1143000" cy="387350"/>
          </a:xfrm>
          <a:prstGeom prst="rect">
            <a:avLst/>
          </a:prstGeom>
          <a:noFill/>
          <a:ln w="28575">
            <a:noFill/>
            <a:miter lim="800000"/>
            <a:headEnd/>
            <a:tailEnd/>
          </a:ln>
        </p:spPr>
        <p:txBody>
          <a:bodyPr>
            <a:spAutoFit/>
          </a:bodyPr>
          <a:lstStyle/>
          <a:p>
            <a:pPr eaLnBrk="0" hangingPunct="0">
              <a:lnSpc>
                <a:spcPct val="80000"/>
              </a:lnSpc>
            </a:pPr>
            <a:r>
              <a:rPr lang="en-US" sz="1200" b="1">
                <a:cs typeface="Arial" charset="0"/>
              </a:rPr>
              <a:t>Customer </a:t>
            </a:r>
          </a:p>
          <a:p>
            <a:pPr eaLnBrk="0" hangingPunct="0">
              <a:lnSpc>
                <a:spcPct val="80000"/>
              </a:lnSpc>
            </a:pPr>
            <a:r>
              <a:rPr lang="en-US" sz="1200" b="1">
                <a:cs typeface="Arial" charset="0"/>
              </a:rPr>
              <a:t>Premise</a:t>
            </a:r>
          </a:p>
        </p:txBody>
      </p:sp>
      <p:sp>
        <p:nvSpPr>
          <p:cNvPr id="18" name="Line 10"/>
          <p:cNvSpPr>
            <a:spLocks noChangeShapeType="1"/>
          </p:cNvSpPr>
          <p:nvPr/>
        </p:nvSpPr>
        <p:spPr bwMode="auto">
          <a:xfrm flipV="1">
            <a:off x="5214938" y="2160302"/>
            <a:ext cx="1676400" cy="6350"/>
          </a:xfrm>
          <a:prstGeom prst="line">
            <a:avLst/>
          </a:prstGeom>
          <a:noFill/>
          <a:ln w="38100" cap="rnd">
            <a:solidFill>
              <a:srgbClr val="5F5F5F"/>
            </a:solidFill>
            <a:prstDash val="sysDot"/>
            <a:round/>
            <a:headEnd/>
            <a:tailEnd/>
          </a:ln>
        </p:spPr>
        <p:txBody>
          <a:bodyPr/>
          <a:lstStyle/>
          <a:p>
            <a:endParaRPr lang="de-DE"/>
          </a:p>
        </p:txBody>
      </p:sp>
      <p:pic>
        <p:nvPicPr>
          <p:cNvPr id="19" name="Picture 18"/>
          <p:cNvPicPr>
            <a:picLocks noChangeAspect="1" noChangeArrowheads="1"/>
          </p:cNvPicPr>
          <p:nvPr/>
        </p:nvPicPr>
        <p:blipFill>
          <a:blip r:embed="rId8" cstate="print"/>
          <a:srcRect/>
          <a:stretch>
            <a:fillRect/>
          </a:stretch>
        </p:blipFill>
        <p:spPr bwMode="auto">
          <a:xfrm>
            <a:off x="6500813" y="1588802"/>
            <a:ext cx="630237" cy="933450"/>
          </a:xfrm>
          <a:prstGeom prst="rect">
            <a:avLst/>
          </a:prstGeom>
          <a:noFill/>
          <a:ln w="25400">
            <a:noFill/>
            <a:miter lim="800000"/>
            <a:headEnd/>
            <a:tailEnd/>
          </a:ln>
        </p:spPr>
      </p:pic>
      <p:sp>
        <p:nvSpPr>
          <p:cNvPr id="20" name="Text Box 16"/>
          <p:cNvSpPr txBox="1">
            <a:spLocks noChangeArrowheads="1"/>
          </p:cNvSpPr>
          <p:nvPr/>
        </p:nvSpPr>
        <p:spPr bwMode="auto">
          <a:xfrm>
            <a:off x="1857375" y="1088740"/>
            <a:ext cx="1143000" cy="609600"/>
          </a:xfrm>
          <a:prstGeom prst="rect">
            <a:avLst/>
          </a:prstGeom>
          <a:noFill/>
          <a:ln w="28575">
            <a:noFill/>
            <a:miter lim="800000"/>
            <a:headEnd/>
            <a:tailEnd/>
          </a:ln>
        </p:spPr>
        <p:txBody>
          <a:bodyPr>
            <a:spAutoFit/>
          </a:bodyPr>
          <a:lstStyle/>
          <a:p>
            <a:pPr eaLnBrk="0" hangingPunct="0">
              <a:lnSpc>
                <a:spcPct val="80000"/>
              </a:lnSpc>
            </a:pPr>
            <a:r>
              <a:rPr lang="en-US" sz="1400" b="1" i="1">
                <a:solidFill>
                  <a:srgbClr val="0070C0"/>
                </a:solidFill>
                <a:cs typeface="Arial" charset="0"/>
              </a:rPr>
              <a:t>Customer </a:t>
            </a:r>
          </a:p>
          <a:p>
            <a:pPr eaLnBrk="0" hangingPunct="0">
              <a:lnSpc>
                <a:spcPct val="80000"/>
              </a:lnSpc>
            </a:pPr>
            <a:r>
              <a:rPr lang="en-US" sz="1400" b="1" i="1">
                <a:solidFill>
                  <a:srgbClr val="0070C0"/>
                </a:solidFill>
                <a:cs typeface="Arial" charset="0"/>
              </a:rPr>
              <a:t>Premise</a:t>
            </a:r>
          </a:p>
          <a:p>
            <a:pPr eaLnBrk="0" hangingPunct="0">
              <a:lnSpc>
                <a:spcPct val="80000"/>
              </a:lnSpc>
            </a:pPr>
            <a:r>
              <a:rPr lang="en-US" sz="1400" b="1" i="1">
                <a:solidFill>
                  <a:srgbClr val="0070C0"/>
                </a:solidFill>
                <a:cs typeface="Arial" charset="0"/>
              </a:rPr>
              <a:t>Equipment</a:t>
            </a:r>
          </a:p>
        </p:txBody>
      </p:sp>
      <p:sp>
        <p:nvSpPr>
          <p:cNvPr id="21" name="Text Box 16"/>
          <p:cNvSpPr txBox="1">
            <a:spLocks noChangeArrowheads="1"/>
          </p:cNvSpPr>
          <p:nvPr/>
        </p:nvSpPr>
        <p:spPr bwMode="auto">
          <a:xfrm>
            <a:off x="3143250" y="1088740"/>
            <a:ext cx="1500188" cy="265112"/>
          </a:xfrm>
          <a:prstGeom prst="rect">
            <a:avLst/>
          </a:prstGeom>
          <a:noFill/>
          <a:ln w="28575">
            <a:noFill/>
            <a:miter lim="800000"/>
            <a:headEnd/>
            <a:tailEnd/>
          </a:ln>
        </p:spPr>
        <p:txBody>
          <a:bodyPr>
            <a:spAutoFit/>
          </a:bodyPr>
          <a:lstStyle/>
          <a:p>
            <a:pPr eaLnBrk="0" hangingPunct="0">
              <a:lnSpc>
                <a:spcPct val="80000"/>
              </a:lnSpc>
            </a:pPr>
            <a:r>
              <a:rPr lang="en-US" sz="1400" b="1" i="1" dirty="0">
                <a:solidFill>
                  <a:srgbClr val="0070C0"/>
                </a:solidFill>
                <a:cs typeface="Arial" charset="0"/>
              </a:rPr>
              <a:t>Edge </a:t>
            </a:r>
            <a:r>
              <a:rPr lang="en-US" sz="1400" b="1" i="1" dirty="0" smtClean="0">
                <a:solidFill>
                  <a:srgbClr val="0070C0"/>
                </a:solidFill>
                <a:cs typeface="Arial" charset="0"/>
              </a:rPr>
              <a:t>Device*)</a:t>
            </a:r>
            <a:endParaRPr lang="en-US" sz="1400" b="1" i="1" dirty="0">
              <a:solidFill>
                <a:srgbClr val="0070C0"/>
              </a:solidFill>
              <a:cs typeface="Arial" charset="0"/>
            </a:endParaRPr>
          </a:p>
        </p:txBody>
      </p:sp>
      <p:sp>
        <p:nvSpPr>
          <p:cNvPr id="22" name="Text Box 16"/>
          <p:cNvSpPr txBox="1">
            <a:spLocks noChangeArrowheads="1"/>
          </p:cNvSpPr>
          <p:nvPr/>
        </p:nvSpPr>
        <p:spPr bwMode="auto">
          <a:xfrm>
            <a:off x="4714875" y="1088740"/>
            <a:ext cx="1500188" cy="265112"/>
          </a:xfrm>
          <a:prstGeom prst="rect">
            <a:avLst/>
          </a:prstGeom>
          <a:noFill/>
          <a:ln w="28575">
            <a:noFill/>
            <a:miter lim="800000"/>
            <a:headEnd/>
            <a:tailEnd/>
          </a:ln>
        </p:spPr>
        <p:txBody>
          <a:bodyPr>
            <a:spAutoFit/>
          </a:bodyPr>
          <a:lstStyle/>
          <a:p>
            <a:pPr eaLnBrk="0" hangingPunct="0">
              <a:lnSpc>
                <a:spcPct val="80000"/>
              </a:lnSpc>
            </a:pPr>
            <a:r>
              <a:rPr lang="en-US" sz="1400" b="1" i="1">
                <a:solidFill>
                  <a:srgbClr val="0070C0"/>
                </a:solidFill>
                <a:cs typeface="Arial" charset="0"/>
              </a:rPr>
              <a:t>Core Router</a:t>
            </a:r>
          </a:p>
        </p:txBody>
      </p:sp>
      <p:sp>
        <p:nvSpPr>
          <p:cNvPr id="23" name="Text Box 16"/>
          <p:cNvSpPr txBox="1">
            <a:spLocks noChangeArrowheads="1"/>
          </p:cNvSpPr>
          <p:nvPr/>
        </p:nvSpPr>
        <p:spPr bwMode="auto">
          <a:xfrm>
            <a:off x="6286500" y="1088740"/>
            <a:ext cx="1785938" cy="265112"/>
          </a:xfrm>
          <a:prstGeom prst="rect">
            <a:avLst/>
          </a:prstGeom>
          <a:noFill/>
          <a:ln w="28575">
            <a:noFill/>
            <a:miter lim="800000"/>
            <a:headEnd/>
            <a:tailEnd/>
          </a:ln>
        </p:spPr>
        <p:txBody>
          <a:bodyPr>
            <a:spAutoFit/>
          </a:bodyPr>
          <a:lstStyle/>
          <a:p>
            <a:pPr eaLnBrk="0" hangingPunct="0">
              <a:lnSpc>
                <a:spcPct val="80000"/>
              </a:lnSpc>
            </a:pPr>
            <a:r>
              <a:rPr lang="en-US" sz="1400" b="1" i="1">
                <a:solidFill>
                  <a:srgbClr val="0070C0"/>
                </a:solidFill>
                <a:cs typeface="Arial" charset="0"/>
              </a:rPr>
              <a:t>Application Server</a:t>
            </a:r>
          </a:p>
        </p:txBody>
      </p:sp>
      <p:graphicFrame>
        <p:nvGraphicFramePr>
          <p:cNvPr id="24" name="Object 4"/>
          <p:cNvGraphicFramePr>
            <a:graphicFrameLocks noChangeAspect="1"/>
          </p:cNvGraphicFramePr>
          <p:nvPr/>
        </p:nvGraphicFramePr>
        <p:xfrm>
          <a:off x="951495" y="3429000"/>
          <a:ext cx="7781925" cy="2409825"/>
        </p:xfrm>
        <a:graphic>
          <a:graphicData uri="http://schemas.openxmlformats.org/presentationml/2006/ole">
            <mc:AlternateContent xmlns:mc="http://schemas.openxmlformats.org/markup-compatibility/2006">
              <mc:Choice xmlns:v="urn:schemas-microsoft-com:vml" Requires="v">
                <p:oleObj spid="_x0000_s1033" name="Worksheet" r:id="rId10" imgW="7781925" imgH="2409825" progId="Excel.Sheet.8">
                  <p:embed/>
                </p:oleObj>
              </mc:Choice>
              <mc:Fallback>
                <p:oleObj name="Worksheet" r:id="rId10" imgW="7781925" imgH="2409825" progId="Excel.Sheet.8">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1495" y="3429000"/>
                        <a:ext cx="77819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oleObj>
              </mc:Fallback>
            </mc:AlternateContent>
          </a:graphicData>
        </a:graphic>
      </p:graphicFrame>
      <p:pic>
        <p:nvPicPr>
          <p:cNvPr id="28" name="Picture 25" descr="Vollbild anzeigen">
            <a:hlinkClick r:id="rId12"/>
          </p:cNvPr>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4786313" y="1945990"/>
            <a:ext cx="785812" cy="549275"/>
          </a:xfrm>
          <a:prstGeom prst="rect">
            <a:avLst/>
          </a:prstGeom>
          <a:noFill/>
          <a:ln w="9525">
            <a:noFill/>
            <a:miter lim="800000"/>
            <a:headEnd/>
            <a:tailEnd/>
          </a:ln>
        </p:spPr>
      </p:pic>
      <p:sp>
        <p:nvSpPr>
          <p:cNvPr id="29" name="Line 9"/>
          <p:cNvSpPr>
            <a:spLocks noChangeShapeType="1"/>
          </p:cNvSpPr>
          <p:nvPr/>
        </p:nvSpPr>
        <p:spPr bwMode="auto">
          <a:xfrm>
            <a:off x="2843213" y="2368265"/>
            <a:ext cx="685800" cy="0"/>
          </a:xfrm>
          <a:prstGeom prst="line">
            <a:avLst/>
          </a:prstGeom>
          <a:noFill/>
          <a:ln w="38100">
            <a:solidFill>
              <a:srgbClr val="5F5F5F"/>
            </a:solidFill>
            <a:prstDash val="sysDot"/>
            <a:round/>
            <a:headEnd/>
            <a:tailEnd/>
          </a:ln>
        </p:spPr>
        <p:txBody>
          <a:bodyPr/>
          <a:lstStyle/>
          <a:p>
            <a:endParaRPr lang="de-DE"/>
          </a:p>
        </p:txBody>
      </p:sp>
      <p:sp>
        <p:nvSpPr>
          <p:cNvPr id="31" name="Text Box 16"/>
          <p:cNvSpPr txBox="1">
            <a:spLocks noChangeArrowheads="1"/>
          </p:cNvSpPr>
          <p:nvPr/>
        </p:nvSpPr>
        <p:spPr bwMode="auto">
          <a:xfrm>
            <a:off x="3242810" y="3068960"/>
            <a:ext cx="4005445" cy="264688"/>
          </a:xfrm>
          <a:prstGeom prst="rect">
            <a:avLst/>
          </a:prstGeom>
          <a:noFill/>
          <a:ln w="28575">
            <a:noFill/>
            <a:miter lim="800000"/>
            <a:headEnd/>
            <a:tailEnd/>
          </a:ln>
        </p:spPr>
        <p:txBody>
          <a:bodyPr wrap="square">
            <a:spAutoFit/>
          </a:bodyPr>
          <a:lstStyle/>
          <a:p>
            <a:pPr eaLnBrk="0" hangingPunct="0">
              <a:lnSpc>
                <a:spcPct val="80000"/>
              </a:lnSpc>
            </a:pPr>
            <a:r>
              <a:rPr lang="en-US" sz="1400" dirty="0" smtClean="0">
                <a:solidFill>
                  <a:srgbClr val="0070C0"/>
                </a:solidFill>
                <a:cs typeface="Arial" charset="0"/>
              </a:rPr>
              <a:t>*) Edge Device: </a:t>
            </a:r>
            <a:r>
              <a:rPr lang="en-US" sz="1400" dirty="0" err="1" smtClean="0">
                <a:solidFill>
                  <a:srgbClr val="0070C0"/>
                </a:solidFill>
                <a:cs typeface="Arial" charset="0"/>
              </a:rPr>
              <a:t>Zugang</a:t>
            </a:r>
            <a:r>
              <a:rPr lang="en-US" sz="1400" dirty="0" smtClean="0">
                <a:solidFill>
                  <a:srgbClr val="0070C0"/>
                </a:solidFill>
                <a:cs typeface="Arial" charset="0"/>
              </a:rPr>
              <a:t> </a:t>
            </a:r>
            <a:r>
              <a:rPr lang="en-US" sz="1400" dirty="0" err="1" smtClean="0">
                <a:solidFill>
                  <a:srgbClr val="0070C0"/>
                </a:solidFill>
                <a:cs typeface="Arial" charset="0"/>
              </a:rPr>
              <a:t>zum</a:t>
            </a:r>
            <a:r>
              <a:rPr lang="en-US" sz="1400" dirty="0" smtClean="0">
                <a:solidFill>
                  <a:srgbClr val="0070C0"/>
                </a:solidFill>
                <a:cs typeface="Arial" charset="0"/>
              </a:rPr>
              <a:t> </a:t>
            </a:r>
            <a:r>
              <a:rPr lang="en-US" sz="1400" dirty="0" err="1" smtClean="0">
                <a:solidFill>
                  <a:srgbClr val="0070C0"/>
                </a:solidFill>
                <a:cs typeface="Arial" charset="0"/>
              </a:rPr>
              <a:t>Kernnetz</a:t>
            </a:r>
            <a:endParaRPr lang="en-US" sz="1400" dirty="0">
              <a:solidFill>
                <a:srgbClr val="0070C0"/>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23</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Anforderungen</a:t>
            </a:r>
            <a:r>
              <a:rPr lang="en-US" dirty="0" smtClean="0"/>
              <a:t> an Edge Devices (1)</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Carrier Ethernet </a:t>
            </a:r>
            <a:r>
              <a:rPr lang="en-US" dirty="0" err="1" smtClean="0"/>
              <a:t>Dienste</a:t>
            </a:r>
            <a:r>
              <a:rPr lang="en-US" dirty="0" smtClean="0"/>
              <a:t> </a:t>
            </a:r>
            <a:r>
              <a:rPr lang="en-US" sz="1800" dirty="0" smtClean="0"/>
              <a:t>(siehe </a:t>
            </a:r>
            <a:r>
              <a:rPr lang="en-US" sz="1800" dirty="0" err="1" smtClean="0"/>
              <a:t>letzte</a:t>
            </a:r>
            <a:r>
              <a:rPr lang="en-US" sz="1800" dirty="0" smtClean="0"/>
              <a:t> </a:t>
            </a:r>
            <a:r>
              <a:rPr lang="en-US" sz="1800" dirty="0" err="1" smtClean="0"/>
              <a:t>Seite</a:t>
            </a:r>
            <a:r>
              <a:rPr lang="en-US" sz="1800" dirty="0" smtClean="0"/>
              <a:t>)</a:t>
            </a:r>
          </a:p>
          <a:p>
            <a:pPr marL="609600" indent="-609600">
              <a:lnSpc>
                <a:spcPct val="150000"/>
              </a:lnSpc>
              <a:buClr>
                <a:srgbClr val="0000CC"/>
              </a:buClr>
              <a:buSzTx/>
              <a:buNone/>
            </a:pPr>
            <a:r>
              <a:rPr lang="en-US" dirty="0" smtClean="0"/>
              <a:t>Circuit Emulation </a:t>
            </a:r>
            <a:r>
              <a:rPr lang="en-US" dirty="0" err="1" smtClean="0"/>
              <a:t>Dienste</a:t>
            </a:r>
            <a:endParaRPr lang="en-US" dirty="0" smtClean="0"/>
          </a:p>
          <a:p>
            <a:pPr marL="609600" indent="-609600">
              <a:buClr>
                <a:srgbClr val="0000CC"/>
              </a:buClr>
              <a:buSzTx/>
            </a:pPr>
            <a:r>
              <a:rPr lang="en-US" sz="1800" dirty="0" err="1" smtClean="0"/>
              <a:t>Für</a:t>
            </a:r>
            <a:r>
              <a:rPr lang="en-US" sz="1800" dirty="0" smtClean="0"/>
              <a:t> TDM </a:t>
            </a:r>
            <a:r>
              <a:rPr lang="en-US" sz="1800" dirty="0" err="1" smtClean="0"/>
              <a:t>Verbindungen</a:t>
            </a:r>
            <a:r>
              <a:rPr lang="en-US" sz="1800" dirty="0" smtClean="0"/>
              <a:t> (E1/T1, OC3/STM-1, OC12/STM-4, ...)</a:t>
            </a:r>
          </a:p>
          <a:p>
            <a:pPr marL="609600" indent="-609600">
              <a:buClr>
                <a:srgbClr val="0000CC"/>
              </a:buClr>
              <a:buSzTx/>
            </a:pPr>
            <a:r>
              <a:rPr lang="en-US" sz="1800" dirty="0" err="1" smtClean="0"/>
              <a:t>Physikalische</a:t>
            </a:r>
            <a:r>
              <a:rPr lang="en-US" sz="1800" dirty="0" smtClean="0"/>
              <a:t> </a:t>
            </a:r>
            <a:r>
              <a:rPr lang="en-US" sz="1800" dirty="0" err="1" smtClean="0"/>
              <a:t>Schnittstellen</a:t>
            </a:r>
            <a:r>
              <a:rPr lang="en-US" sz="1800" dirty="0" smtClean="0"/>
              <a:t> (IO </a:t>
            </a:r>
            <a:r>
              <a:rPr lang="en-US" sz="1800" dirty="0" err="1" smtClean="0"/>
              <a:t>Baugruppen</a:t>
            </a:r>
            <a:r>
              <a:rPr lang="en-US" sz="1800" dirty="0" smtClean="0"/>
              <a:t>)</a:t>
            </a:r>
          </a:p>
          <a:p>
            <a:pPr marL="609600" indent="-609600">
              <a:buClr>
                <a:srgbClr val="0000CC"/>
              </a:buClr>
              <a:buSzTx/>
            </a:pPr>
            <a:r>
              <a:rPr lang="en-US" sz="1800" dirty="0" smtClean="0"/>
              <a:t>“TDM </a:t>
            </a:r>
            <a:r>
              <a:rPr lang="en-US" sz="1800" dirty="0" err="1" smtClean="0"/>
              <a:t>über</a:t>
            </a:r>
            <a:r>
              <a:rPr lang="en-US" sz="1800" dirty="0" smtClean="0"/>
              <a:t> Ethernet” (</a:t>
            </a:r>
            <a:r>
              <a:rPr lang="en-US" sz="1800" dirty="0" err="1" smtClean="0"/>
              <a:t>Pseudowire</a:t>
            </a:r>
            <a:r>
              <a:rPr lang="en-US" sz="1800" dirty="0" smtClean="0"/>
              <a:t>, </a:t>
            </a:r>
            <a:r>
              <a:rPr lang="en-US" sz="1800" dirty="0" err="1" smtClean="0"/>
              <a:t>gleiche</a:t>
            </a:r>
            <a:r>
              <a:rPr lang="en-US" sz="1800" dirty="0" smtClean="0"/>
              <a:t> </a:t>
            </a:r>
            <a:r>
              <a:rPr lang="en-US" sz="1800" dirty="0" err="1" smtClean="0"/>
              <a:t>Latenz</a:t>
            </a:r>
            <a:r>
              <a:rPr lang="en-US" sz="1800" dirty="0" smtClean="0"/>
              <a:t>, Jitter, BER)</a:t>
            </a:r>
          </a:p>
          <a:p>
            <a:pPr marL="609600" indent="-609600">
              <a:buClr>
                <a:srgbClr val="0000CC"/>
              </a:buClr>
              <a:buSzTx/>
            </a:pPr>
            <a:r>
              <a:rPr lang="en-US" sz="1800" dirty="0" smtClean="0"/>
              <a:t>“Ethernet </a:t>
            </a:r>
            <a:r>
              <a:rPr lang="en-US" sz="1800" dirty="0" err="1" smtClean="0"/>
              <a:t>über</a:t>
            </a:r>
            <a:r>
              <a:rPr lang="en-US" sz="1800" dirty="0" smtClean="0"/>
              <a:t> TDM” (using existing interfaces and networks)</a:t>
            </a:r>
          </a:p>
          <a:p>
            <a:pPr marL="609600" indent="-609600">
              <a:lnSpc>
                <a:spcPct val="150000"/>
              </a:lnSpc>
              <a:buClr>
                <a:srgbClr val="0000CC"/>
              </a:buClr>
              <a:buSzTx/>
              <a:buNone/>
            </a:pPr>
            <a:endParaRPr lang="en-US" dirty="0" smtClean="0"/>
          </a:p>
        </p:txBody>
      </p:sp>
      <p:pic>
        <p:nvPicPr>
          <p:cNvPr id="9" name="Picture 11" descr="Router2"/>
          <p:cNvPicPr>
            <a:picLocks noChangeAspect="1" noChangeArrowheads="1"/>
          </p:cNvPicPr>
          <p:nvPr/>
        </p:nvPicPr>
        <p:blipFill>
          <a:blip r:embed="rId3" cstate="print"/>
          <a:srcRect/>
          <a:stretch>
            <a:fillRect/>
          </a:stretch>
        </p:blipFill>
        <p:spPr bwMode="auto">
          <a:xfrm>
            <a:off x="3917822" y="4390302"/>
            <a:ext cx="1474788" cy="952500"/>
          </a:xfrm>
          <a:prstGeom prst="rect">
            <a:avLst/>
          </a:prstGeom>
          <a:noFill/>
          <a:ln w="9525">
            <a:noFill/>
            <a:miter lim="800000"/>
            <a:headEnd/>
            <a:tailEnd/>
          </a:ln>
        </p:spPr>
      </p:pic>
      <p:sp>
        <p:nvSpPr>
          <p:cNvPr id="10" name="Text Box 16"/>
          <p:cNvSpPr txBox="1">
            <a:spLocks noChangeArrowheads="1"/>
          </p:cNvSpPr>
          <p:nvPr/>
        </p:nvSpPr>
        <p:spPr bwMode="auto">
          <a:xfrm>
            <a:off x="2346197" y="4014065"/>
            <a:ext cx="1143000" cy="315912"/>
          </a:xfrm>
          <a:prstGeom prst="rect">
            <a:avLst/>
          </a:prstGeom>
          <a:noFill/>
          <a:ln w="28575">
            <a:solidFill>
              <a:srgbClr val="FF6600"/>
            </a:solidFill>
            <a:miter lim="800000"/>
            <a:headEnd/>
            <a:tailEnd/>
          </a:ln>
        </p:spPr>
        <p:txBody>
          <a:bodyPr>
            <a:spAutoFit/>
          </a:bodyPr>
          <a:lstStyle/>
          <a:p>
            <a:pPr algn="ctr" eaLnBrk="0" hangingPunct="0">
              <a:lnSpc>
                <a:spcPct val="80000"/>
              </a:lnSpc>
            </a:pPr>
            <a:r>
              <a:rPr lang="en-US" sz="1600" b="1">
                <a:cs typeface="Arial" charset="0"/>
              </a:rPr>
              <a:t>TDM</a:t>
            </a:r>
          </a:p>
        </p:txBody>
      </p:sp>
      <p:cxnSp>
        <p:nvCxnSpPr>
          <p:cNvPr id="11" name="Gerade Verbindung 11"/>
          <p:cNvCxnSpPr>
            <a:cxnSpLocks noChangeShapeType="1"/>
          </p:cNvCxnSpPr>
          <p:nvPr/>
        </p:nvCxnSpPr>
        <p:spPr bwMode="auto">
          <a:xfrm>
            <a:off x="4963985" y="4747490"/>
            <a:ext cx="1785937" cy="1587"/>
          </a:xfrm>
          <a:prstGeom prst="line">
            <a:avLst/>
          </a:prstGeom>
          <a:noFill/>
          <a:ln w="38100" algn="ctr">
            <a:solidFill>
              <a:srgbClr val="FF6600"/>
            </a:solidFill>
            <a:round/>
            <a:headEnd/>
            <a:tailEnd/>
          </a:ln>
        </p:spPr>
      </p:cxnSp>
      <p:cxnSp>
        <p:nvCxnSpPr>
          <p:cNvPr id="12" name="Gerade Verbindung 13"/>
          <p:cNvCxnSpPr>
            <a:cxnSpLocks noChangeShapeType="1"/>
          </p:cNvCxnSpPr>
          <p:nvPr/>
        </p:nvCxnSpPr>
        <p:spPr bwMode="auto">
          <a:xfrm>
            <a:off x="2249360" y="4747490"/>
            <a:ext cx="1785937" cy="1587"/>
          </a:xfrm>
          <a:prstGeom prst="line">
            <a:avLst/>
          </a:prstGeom>
          <a:noFill/>
          <a:ln w="38100" algn="ctr">
            <a:solidFill>
              <a:schemeClr val="tx2"/>
            </a:solidFill>
            <a:round/>
            <a:headEnd/>
            <a:tailEnd/>
          </a:ln>
        </p:spPr>
      </p:cxnSp>
      <p:sp>
        <p:nvSpPr>
          <p:cNvPr id="13" name="Text Box 16"/>
          <p:cNvSpPr txBox="1">
            <a:spLocks noChangeArrowheads="1"/>
          </p:cNvSpPr>
          <p:nvPr/>
        </p:nvSpPr>
        <p:spPr bwMode="auto">
          <a:xfrm>
            <a:off x="2181097" y="4761777"/>
            <a:ext cx="1347788" cy="288925"/>
          </a:xfrm>
          <a:prstGeom prst="rect">
            <a:avLst/>
          </a:prstGeom>
          <a:noFill/>
          <a:ln w="28575">
            <a:noFill/>
            <a:miter lim="800000"/>
            <a:headEnd/>
            <a:tailEnd/>
          </a:ln>
        </p:spPr>
        <p:txBody>
          <a:bodyPr>
            <a:spAutoFit/>
          </a:bodyPr>
          <a:lstStyle/>
          <a:p>
            <a:pPr algn="ctr" eaLnBrk="0" hangingPunct="0">
              <a:lnSpc>
                <a:spcPct val="80000"/>
              </a:lnSpc>
            </a:pPr>
            <a:r>
              <a:rPr lang="en-US" sz="1600" b="1">
                <a:cs typeface="Arial" charset="0"/>
              </a:rPr>
              <a:t>Ethernet</a:t>
            </a:r>
          </a:p>
        </p:txBody>
      </p:sp>
      <p:cxnSp>
        <p:nvCxnSpPr>
          <p:cNvPr id="14" name="Gerade Verbindung mit Pfeil 16"/>
          <p:cNvCxnSpPr>
            <a:cxnSpLocks noChangeShapeType="1"/>
          </p:cNvCxnSpPr>
          <p:nvPr/>
        </p:nvCxnSpPr>
        <p:spPr bwMode="auto">
          <a:xfrm>
            <a:off x="5775197" y="5104677"/>
            <a:ext cx="2643188" cy="1588"/>
          </a:xfrm>
          <a:prstGeom prst="straightConnector1">
            <a:avLst/>
          </a:prstGeom>
          <a:noFill/>
          <a:ln w="25400" algn="ctr">
            <a:solidFill>
              <a:srgbClr val="FF6600"/>
            </a:solidFill>
            <a:round/>
            <a:headEnd/>
            <a:tailEnd type="arrow" w="med" len="med"/>
          </a:ln>
        </p:spPr>
      </p:cxnSp>
      <p:sp>
        <p:nvSpPr>
          <p:cNvPr id="15" name="Text Box 16"/>
          <p:cNvSpPr txBox="1">
            <a:spLocks noChangeArrowheads="1"/>
          </p:cNvSpPr>
          <p:nvPr/>
        </p:nvSpPr>
        <p:spPr bwMode="auto">
          <a:xfrm>
            <a:off x="5646610" y="4761777"/>
            <a:ext cx="1000125" cy="288925"/>
          </a:xfrm>
          <a:prstGeom prst="rect">
            <a:avLst/>
          </a:prstGeom>
          <a:noFill/>
          <a:ln w="28575">
            <a:noFill/>
            <a:miter lim="800000"/>
            <a:headEnd/>
            <a:tailEnd/>
          </a:ln>
        </p:spPr>
        <p:txBody>
          <a:bodyPr>
            <a:spAutoFit/>
          </a:bodyPr>
          <a:lstStyle/>
          <a:p>
            <a:pPr algn="ctr" eaLnBrk="0" hangingPunct="0">
              <a:lnSpc>
                <a:spcPct val="80000"/>
              </a:lnSpc>
            </a:pPr>
            <a:r>
              <a:rPr lang="en-US" sz="1600" b="1">
                <a:cs typeface="Arial" charset="0"/>
              </a:rPr>
              <a:t>TDM</a:t>
            </a:r>
          </a:p>
        </p:txBody>
      </p:sp>
      <p:sp>
        <p:nvSpPr>
          <p:cNvPr id="16" name="Text Box 16"/>
          <p:cNvSpPr txBox="1">
            <a:spLocks noChangeArrowheads="1"/>
          </p:cNvSpPr>
          <p:nvPr/>
        </p:nvSpPr>
        <p:spPr bwMode="auto">
          <a:xfrm>
            <a:off x="2346197" y="4318865"/>
            <a:ext cx="1143000" cy="315912"/>
          </a:xfrm>
          <a:prstGeom prst="rect">
            <a:avLst/>
          </a:prstGeom>
          <a:noFill/>
          <a:ln w="28575">
            <a:solidFill>
              <a:schemeClr val="accent4"/>
            </a:solidFill>
            <a:miter lim="800000"/>
            <a:headEnd/>
            <a:tailEnd/>
          </a:ln>
        </p:spPr>
        <p:txBody>
          <a:bodyPr>
            <a:spAutoFit/>
          </a:bodyPr>
          <a:lstStyle/>
          <a:p>
            <a:pPr algn="ctr" eaLnBrk="0" hangingPunct="0">
              <a:lnSpc>
                <a:spcPct val="80000"/>
              </a:lnSpc>
              <a:defRPr/>
            </a:pPr>
            <a:r>
              <a:rPr lang="en-US" sz="1600" b="1" dirty="0">
                <a:cs typeface="Arial" charset="0"/>
              </a:rPr>
              <a:t>Ethernet</a:t>
            </a:r>
          </a:p>
        </p:txBody>
      </p:sp>
      <p:sp>
        <p:nvSpPr>
          <p:cNvPr id="17" name="Text Box 16"/>
          <p:cNvSpPr txBox="1">
            <a:spLocks noChangeArrowheads="1"/>
          </p:cNvSpPr>
          <p:nvPr/>
        </p:nvSpPr>
        <p:spPr bwMode="auto">
          <a:xfrm>
            <a:off x="5489447" y="5176115"/>
            <a:ext cx="2571750" cy="562205"/>
          </a:xfrm>
          <a:prstGeom prst="rect">
            <a:avLst/>
          </a:prstGeom>
          <a:noFill/>
          <a:ln w="28575">
            <a:noFill/>
            <a:miter lim="800000"/>
            <a:headEnd/>
            <a:tailEnd/>
          </a:ln>
        </p:spPr>
        <p:txBody>
          <a:bodyPr>
            <a:spAutoFit/>
          </a:bodyPr>
          <a:lstStyle/>
          <a:p>
            <a:pPr eaLnBrk="0" hangingPunct="0">
              <a:lnSpc>
                <a:spcPct val="80000"/>
              </a:lnSpc>
            </a:pPr>
            <a:r>
              <a:rPr lang="en-US" dirty="0" err="1" smtClean="0"/>
              <a:t>Ziel</a:t>
            </a:r>
            <a:r>
              <a:rPr lang="en-US" dirty="0" smtClean="0">
                <a:solidFill>
                  <a:srgbClr val="000000"/>
                </a:solidFill>
              </a:rPr>
              <a:t>: </a:t>
            </a:r>
            <a:r>
              <a:rPr lang="en-US" dirty="0">
                <a:solidFill>
                  <a:srgbClr val="000000"/>
                </a:solidFill>
              </a:rPr>
              <a:t>Ethernet</a:t>
            </a:r>
          </a:p>
          <a:p>
            <a:pPr eaLnBrk="0" hangingPunct="0">
              <a:lnSpc>
                <a:spcPct val="80000"/>
              </a:lnSpc>
            </a:pPr>
            <a:r>
              <a:rPr lang="en-US" sz="1600" dirty="0">
                <a:solidFill>
                  <a:srgbClr val="000000"/>
                </a:solidFill>
                <a:cs typeface="Arial" charset="0"/>
              </a:rPr>
              <a:t>Transport: TDM</a:t>
            </a:r>
          </a:p>
        </p:txBody>
      </p:sp>
      <p:sp>
        <p:nvSpPr>
          <p:cNvPr id="18" name="Text Box 16"/>
          <p:cNvSpPr txBox="1">
            <a:spLocks noChangeArrowheads="1"/>
          </p:cNvSpPr>
          <p:nvPr/>
        </p:nvSpPr>
        <p:spPr bwMode="auto">
          <a:xfrm>
            <a:off x="1101597" y="5176115"/>
            <a:ext cx="2571750" cy="810478"/>
          </a:xfrm>
          <a:prstGeom prst="rect">
            <a:avLst/>
          </a:prstGeom>
          <a:noFill/>
          <a:ln w="28575">
            <a:noFill/>
            <a:miter lim="800000"/>
            <a:headEnd/>
            <a:tailEnd/>
          </a:ln>
        </p:spPr>
        <p:txBody>
          <a:bodyPr>
            <a:spAutoFit/>
          </a:bodyPr>
          <a:lstStyle/>
          <a:p>
            <a:pPr algn="r" eaLnBrk="0" hangingPunct="0">
              <a:lnSpc>
                <a:spcPct val="80000"/>
              </a:lnSpc>
            </a:pPr>
            <a:r>
              <a:rPr lang="en-US" dirty="0" err="1" smtClean="0"/>
              <a:t>Ziel</a:t>
            </a:r>
            <a:r>
              <a:rPr lang="en-US" dirty="0" smtClean="0">
                <a:solidFill>
                  <a:srgbClr val="000000"/>
                </a:solidFill>
              </a:rPr>
              <a:t>: </a:t>
            </a:r>
            <a:r>
              <a:rPr lang="en-US" dirty="0">
                <a:solidFill>
                  <a:srgbClr val="000000"/>
                </a:solidFill>
              </a:rPr>
              <a:t>TDM</a:t>
            </a:r>
            <a:r>
              <a:rPr lang="en-US" dirty="0"/>
              <a:t> </a:t>
            </a:r>
            <a:endParaRPr lang="en-US" dirty="0" smtClean="0"/>
          </a:p>
          <a:p>
            <a:pPr algn="r" eaLnBrk="0" hangingPunct="0">
              <a:lnSpc>
                <a:spcPct val="80000"/>
              </a:lnSpc>
            </a:pPr>
            <a:r>
              <a:rPr lang="en-US" sz="1600" dirty="0" smtClean="0">
                <a:solidFill>
                  <a:srgbClr val="000000"/>
                </a:solidFill>
                <a:cs typeface="Arial" charset="0"/>
              </a:rPr>
              <a:t>Transport</a:t>
            </a:r>
            <a:r>
              <a:rPr lang="en-US" sz="1600" dirty="0">
                <a:solidFill>
                  <a:srgbClr val="000000"/>
                </a:solidFill>
                <a:cs typeface="Arial" charset="0"/>
              </a:rPr>
              <a:t>: Ethernet</a:t>
            </a:r>
          </a:p>
          <a:p>
            <a:pPr algn="r" eaLnBrk="0" hangingPunct="0">
              <a:lnSpc>
                <a:spcPct val="80000"/>
              </a:lnSpc>
            </a:pPr>
            <a:endParaRPr lang="en-US" sz="1600" dirty="0">
              <a:solidFill>
                <a:srgbClr val="000000"/>
              </a:solidFill>
              <a:cs typeface="Arial" charset="0"/>
            </a:endParaRPr>
          </a:p>
        </p:txBody>
      </p:sp>
      <p:cxnSp>
        <p:nvCxnSpPr>
          <p:cNvPr id="19" name="Gerade Verbindung mit Pfeil 18"/>
          <p:cNvCxnSpPr>
            <a:cxnSpLocks noChangeShapeType="1"/>
          </p:cNvCxnSpPr>
          <p:nvPr/>
        </p:nvCxnSpPr>
        <p:spPr bwMode="auto">
          <a:xfrm>
            <a:off x="1274635" y="5104677"/>
            <a:ext cx="2643187" cy="1588"/>
          </a:xfrm>
          <a:prstGeom prst="straightConnector1">
            <a:avLst/>
          </a:prstGeom>
          <a:noFill/>
          <a:ln w="25400" algn="ctr">
            <a:solidFill>
              <a:srgbClr val="545D5D"/>
            </a:solidFill>
            <a:round/>
            <a:headEnd type="triangle" w="med" len="med"/>
            <a:tailEnd/>
          </a:ln>
        </p:spPr>
      </p:cxnSp>
      <p:sp>
        <p:nvSpPr>
          <p:cNvPr id="20" name="Text Box 16"/>
          <p:cNvSpPr txBox="1">
            <a:spLocks noChangeArrowheads="1"/>
          </p:cNvSpPr>
          <p:nvPr/>
        </p:nvSpPr>
        <p:spPr bwMode="auto">
          <a:xfrm>
            <a:off x="5560885" y="4318865"/>
            <a:ext cx="1143000" cy="315912"/>
          </a:xfrm>
          <a:prstGeom prst="rect">
            <a:avLst/>
          </a:prstGeom>
          <a:noFill/>
          <a:ln w="28575">
            <a:solidFill>
              <a:srgbClr val="FF6600"/>
            </a:solidFill>
            <a:miter lim="800000"/>
            <a:headEnd/>
            <a:tailEnd/>
          </a:ln>
        </p:spPr>
        <p:txBody>
          <a:bodyPr>
            <a:spAutoFit/>
          </a:bodyPr>
          <a:lstStyle/>
          <a:p>
            <a:pPr algn="ctr" eaLnBrk="0" hangingPunct="0">
              <a:lnSpc>
                <a:spcPct val="80000"/>
              </a:lnSpc>
            </a:pPr>
            <a:r>
              <a:rPr lang="en-US" sz="1600" b="1">
                <a:cs typeface="Arial" charset="0"/>
              </a:rPr>
              <a:t>TDM</a:t>
            </a:r>
          </a:p>
        </p:txBody>
      </p:sp>
      <p:sp>
        <p:nvSpPr>
          <p:cNvPr id="21" name="Text Box 16"/>
          <p:cNvSpPr txBox="1">
            <a:spLocks noChangeArrowheads="1"/>
          </p:cNvSpPr>
          <p:nvPr/>
        </p:nvSpPr>
        <p:spPr bwMode="auto">
          <a:xfrm>
            <a:off x="5560885" y="4014065"/>
            <a:ext cx="1143000" cy="315912"/>
          </a:xfrm>
          <a:prstGeom prst="rect">
            <a:avLst/>
          </a:prstGeom>
          <a:noFill/>
          <a:ln w="28575">
            <a:solidFill>
              <a:schemeClr val="accent4"/>
            </a:solidFill>
            <a:miter lim="800000"/>
            <a:headEnd/>
            <a:tailEnd/>
          </a:ln>
        </p:spPr>
        <p:txBody>
          <a:bodyPr>
            <a:spAutoFit/>
          </a:bodyPr>
          <a:lstStyle/>
          <a:p>
            <a:pPr algn="ctr" eaLnBrk="0" hangingPunct="0">
              <a:lnSpc>
                <a:spcPct val="80000"/>
              </a:lnSpc>
              <a:defRPr/>
            </a:pPr>
            <a:r>
              <a:rPr lang="en-US" sz="1600" b="1" dirty="0">
                <a:cs typeface="Arial" charset="0"/>
              </a:rPr>
              <a:t>Ethernet</a:t>
            </a:r>
          </a:p>
        </p:txBody>
      </p:sp>
      <p:sp>
        <p:nvSpPr>
          <p:cNvPr id="22" name="Text Box 16"/>
          <p:cNvSpPr txBox="1">
            <a:spLocks noChangeArrowheads="1"/>
          </p:cNvSpPr>
          <p:nvPr/>
        </p:nvSpPr>
        <p:spPr bwMode="auto">
          <a:xfrm>
            <a:off x="1822322" y="5819052"/>
            <a:ext cx="6500813" cy="215900"/>
          </a:xfrm>
          <a:prstGeom prst="rect">
            <a:avLst/>
          </a:prstGeom>
          <a:noFill/>
          <a:ln w="28575">
            <a:noFill/>
            <a:miter lim="800000"/>
            <a:headEnd/>
            <a:tailEnd/>
          </a:ln>
        </p:spPr>
        <p:txBody>
          <a:bodyPr>
            <a:spAutoFit/>
          </a:bodyPr>
          <a:lstStyle/>
          <a:p>
            <a:pPr eaLnBrk="0" hangingPunct="0">
              <a:lnSpc>
                <a:spcPct val="80000"/>
              </a:lnSpc>
            </a:pPr>
            <a:r>
              <a:rPr lang="en-US" sz="1000" dirty="0">
                <a:solidFill>
                  <a:srgbClr val="000000"/>
                </a:solidFill>
                <a:cs typeface="Arial" charset="0"/>
              </a:rPr>
              <a:t>TDM: Time Division Multiplex 			BER: Bit Error </a:t>
            </a:r>
            <a:r>
              <a:rPr lang="en-US" sz="1000" dirty="0" smtClean="0">
                <a:solidFill>
                  <a:srgbClr val="000000"/>
                </a:solidFill>
                <a:cs typeface="Arial" charset="0"/>
              </a:rPr>
              <a:t>Rate, </a:t>
            </a:r>
            <a:r>
              <a:rPr lang="en-US" sz="1000" dirty="0" err="1" smtClean="0">
                <a:solidFill>
                  <a:srgbClr val="000000"/>
                </a:solidFill>
                <a:cs typeface="Arial" charset="0"/>
              </a:rPr>
              <a:t>Bitfehlerrate</a:t>
            </a:r>
            <a:endParaRPr lang="en-US" sz="1000" dirty="0">
              <a:solidFill>
                <a:srgbClr val="000000"/>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24</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de-DE" dirty="0" smtClean="0"/>
              <a:t>Anforderungen an Edge Devices (2)</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sz="2000" dirty="0" smtClean="0"/>
              <a:t>Management </a:t>
            </a:r>
            <a:r>
              <a:rPr lang="en-US" sz="2000" dirty="0" err="1" smtClean="0"/>
              <a:t>Funktionen</a:t>
            </a:r>
            <a:endParaRPr lang="en-US" sz="2000" dirty="0" smtClean="0"/>
          </a:p>
          <a:p>
            <a:pPr marL="609600" indent="-609600">
              <a:buClr>
                <a:srgbClr val="0000CC"/>
              </a:buClr>
              <a:buSzTx/>
            </a:pPr>
            <a:r>
              <a:rPr lang="en-US" sz="1800" dirty="0" err="1" smtClean="0"/>
              <a:t>Benutzerschnittstellen</a:t>
            </a:r>
            <a:r>
              <a:rPr lang="en-US" sz="1800" dirty="0" smtClean="0"/>
              <a:t> (</a:t>
            </a:r>
            <a:r>
              <a:rPr lang="en-US" sz="1800" dirty="0" err="1" smtClean="0"/>
              <a:t>Kommandozeile</a:t>
            </a:r>
            <a:r>
              <a:rPr lang="en-US" sz="1800" dirty="0" smtClean="0"/>
              <a:t> (CLI), </a:t>
            </a:r>
            <a:r>
              <a:rPr lang="en-US" sz="1800" dirty="0" err="1" smtClean="0"/>
              <a:t>lokal</a:t>
            </a:r>
            <a:r>
              <a:rPr lang="en-US" sz="1800" dirty="0" smtClean="0"/>
              <a:t> und </a:t>
            </a:r>
            <a:r>
              <a:rPr lang="en-US" sz="1800" dirty="0" err="1" smtClean="0"/>
              <a:t>über</a:t>
            </a:r>
            <a:r>
              <a:rPr lang="en-US" sz="1800" dirty="0" smtClean="0"/>
              <a:t> </a:t>
            </a:r>
            <a:r>
              <a:rPr lang="en-US" sz="1800" dirty="0" err="1" smtClean="0"/>
              <a:t>Netzwerk</a:t>
            </a:r>
            <a:r>
              <a:rPr lang="en-US" sz="1800" dirty="0" smtClean="0"/>
              <a:t>)</a:t>
            </a:r>
          </a:p>
          <a:p>
            <a:pPr marL="609600" indent="-609600">
              <a:buClr>
                <a:srgbClr val="0000CC"/>
              </a:buClr>
              <a:buSzTx/>
            </a:pPr>
            <a:r>
              <a:rPr lang="en-US" sz="1800" dirty="0" smtClean="0"/>
              <a:t>Administration per SNMP (Simple Network Management Protocol)</a:t>
            </a:r>
          </a:p>
          <a:p>
            <a:pPr marL="609600" indent="-609600">
              <a:buClr>
                <a:srgbClr val="0000CC"/>
              </a:buClr>
              <a:buSzTx/>
            </a:pPr>
            <a:r>
              <a:rPr lang="en-US" sz="1800" dirty="0" err="1" smtClean="0"/>
              <a:t>Fernkonfigurierbarkeit</a:t>
            </a:r>
            <a:r>
              <a:rPr lang="en-US" sz="1800" dirty="0" smtClean="0"/>
              <a:t> und SW Updates</a:t>
            </a:r>
          </a:p>
          <a:p>
            <a:pPr marL="609600" indent="-609600">
              <a:buClr>
                <a:srgbClr val="0000CC"/>
              </a:buClr>
              <a:buSzTx/>
            </a:pPr>
            <a:r>
              <a:rPr lang="en-US" sz="1800" dirty="0" err="1" smtClean="0"/>
              <a:t>Nachweis</a:t>
            </a:r>
            <a:r>
              <a:rPr lang="en-US" sz="1800" dirty="0" smtClean="0"/>
              <a:t> der </a:t>
            </a:r>
            <a:r>
              <a:rPr lang="en-US" sz="1800" dirty="0" err="1" smtClean="0"/>
              <a:t>Dienstqualität</a:t>
            </a:r>
            <a:r>
              <a:rPr lang="en-US" sz="1800" dirty="0" smtClean="0"/>
              <a:t> (</a:t>
            </a:r>
            <a:r>
              <a:rPr lang="en-US" sz="1800" dirty="0" err="1" smtClean="0"/>
              <a:t>für</a:t>
            </a:r>
            <a:r>
              <a:rPr lang="en-US" sz="1800" dirty="0" smtClean="0"/>
              <a:t> Service Level Agreements, SLA)</a:t>
            </a:r>
          </a:p>
          <a:p>
            <a:pPr marL="609600" indent="-609600">
              <a:lnSpc>
                <a:spcPct val="150000"/>
              </a:lnSpc>
              <a:buClr>
                <a:srgbClr val="0000CC"/>
              </a:buClr>
              <a:buSzTx/>
              <a:buNone/>
            </a:pPr>
            <a:r>
              <a:rPr lang="en-US" sz="2000" dirty="0" err="1" smtClean="0"/>
              <a:t>Nichtfunktionale</a:t>
            </a:r>
            <a:r>
              <a:rPr lang="en-US" sz="2000" dirty="0" smtClean="0"/>
              <a:t> </a:t>
            </a:r>
            <a:r>
              <a:rPr lang="en-US" sz="2000" dirty="0" err="1" smtClean="0"/>
              <a:t>Anforderungen</a:t>
            </a:r>
            <a:endParaRPr lang="en-US" sz="2000" dirty="0" smtClean="0"/>
          </a:p>
          <a:p>
            <a:pPr marL="609600" indent="-609600">
              <a:buClr>
                <a:srgbClr val="0000CC"/>
              </a:buClr>
              <a:buSzTx/>
            </a:pPr>
            <a:r>
              <a:rPr lang="en-US" sz="1800" dirty="0" err="1" smtClean="0"/>
              <a:t>Redundantes</a:t>
            </a:r>
            <a:r>
              <a:rPr lang="en-US" sz="1800" dirty="0" smtClean="0"/>
              <a:t> Design (</a:t>
            </a:r>
            <a:r>
              <a:rPr lang="en-US" sz="1800" dirty="0" err="1" smtClean="0"/>
              <a:t>kein</a:t>
            </a:r>
            <a:r>
              <a:rPr lang="en-US" sz="1800" dirty="0" smtClean="0"/>
              <a:t> </a:t>
            </a:r>
            <a:r>
              <a:rPr lang="en-US" sz="1800" dirty="0" err="1" smtClean="0"/>
              <a:t>einzelner</a:t>
            </a:r>
            <a:r>
              <a:rPr lang="en-US" sz="1800" dirty="0" smtClean="0"/>
              <a:t> single point of failure)</a:t>
            </a:r>
          </a:p>
          <a:p>
            <a:pPr marL="1033462" lvl="1" indent="-609600">
              <a:buClr>
                <a:srgbClr val="0000CC"/>
              </a:buClr>
              <a:buSzTx/>
            </a:pPr>
            <a:r>
              <a:rPr lang="en-US" sz="1800" dirty="0" smtClean="0">
                <a:solidFill>
                  <a:srgbClr val="5C6971"/>
                </a:solidFill>
              </a:rPr>
              <a:t>APS (Automated Protection Switching) an TDM </a:t>
            </a:r>
            <a:r>
              <a:rPr lang="en-US" sz="1800" dirty="0" err="1" smtClean="0">
                <a:solidFill>
                  <a:srgbClr val="5C6971"/>
                </a:solidFill>
              </a:rPr>
              <a:t>Schnittstellen</a:t>
            </a:r>
            <a:endParaRPr lang="en-US" sz="1800" dirty="0" smtClean="0">
              <a:solidFill>
                <a:srgbClr val="5C6971"/>
              </a:solidFill>
            </a:endParaRPr>
          </a:p>
          <a:p>
            <a:pPr marL="1033462" lvl="1" indent="-609600">
              <a:buClr>
                <a:srgbClr val="0000CC"/>
              </a:buClr>
              <a:buSzTx/>
            </a:pPr>
            <a:r>
              <a:rPr lang="en-US" sz="1800" dirty="0" err="1" smtClean="0">
                <a:solidFill>
                  <a:srgbClr val="5C6971"/>
                </a:solidFill>
              </a:rPr>
              <a:t>Fehlertolerantes</a:t>
            </a:r>
            <a:r>
              <a:rPr lang="en-US" sz="1800" dirty="0" smtClean="0">
                <a:solidFill>
                  <a:srgbClr val="5C6971"/>
                </a:solidFill>
              </a:rPr>
              <a:t> </a:t>
            </a:r>
            <a:r>
              <a:rPr lang="en-US" sz="1800" dirty="0" err="1" smtClean="0">
                <a:solidFill>
                  <a:srgbClr val="5C6971"/>
                </a:solidFill>
              </a:rPr>
              <a:t>internes</a:t>
            </a:r>
            <a:r>
              <a:rPr lang="en-US" sz="1800" dirty="0" smtClean="0">
                <a:solidFill>
                  <a:srgbClr val="5C6971"/>
                </a:solidFill>
              </a:rPr>
              <a:t> </a:t>
            </a:r>
            <a:r>
              <a:rPr lang="en-US" sz="1800" dirty="0" err="1" smtClean="0">
                <a:solidFill>
                  <a:srgbClr val="5C6971"/>
                </a:solidFill>
              </a:rPr>
              <a:t>Netzwerk</a:t>
            </a:r>
            <a:r>
              <a:rPr lang="en-US" sz="1800" dirty="0" smtClean="0">
                <a:solidFill>
                  <a:srgbClr val="5C6971"/>
                </a:solidFill>
              </a:rPr>
              <a:t> (Spanning Tree, Fail-over)</a:t>
            </a:r>
          </a:p>
          <a:p>
            <a:pPr marL="609600" indent="-609600">
              <a:buClr>
                <a:srgbClr val="0000CC"/>
              </a:buClr>
              <a:buSzTx/>
            </a:pPr>
            <a:r>
              <a:rPr lang="en-US" sz="1800" dirty="0" err="1" smtClean="0"/>
              <a:t>Servicefreundliches</a:t>
            </a:r>
            <a:r>
              <a:rPr lang="en-US" sz="1800" dirty="0" smtClean="0"/>
              <a:t> Design </a:t>
            </a:r>
          </a:p>
          <a:p>
            <a:pPr marL="1033462" lvl="1" indent="-609600">
              <a:buClr>
                <a:srgbClr val="0000CC"/>
              </a:buClr>
              <a:buSzTx/>
            </a:pPr>
            <a:r>
              <a:rPr lang="en-US" sz="1800" dirty="0" smtClean="0">
                <a:solidFill>
                  <a:srgbClr val="5C6971"/>
                </a:solidFill>
              </a:rPr>
              <a:t>(</a:t>
            </a:r>
            <a:r>
              <a:rPr lang="en-US" sz="1800" dirty="0" err="1" smtClean="0">
                <a:solidFill>
                  <a:srgbClr val="5C6971"/>
                </a:solidFill>
              </a:rPr>
              <a:t>z.B</a:t>
            </a:r>
            <a:r>
              <a:rPr lang="en-US" sz="1800" dirty="0" smtClean="0">
                <a:solidFill>
                  <a:srgbClr val="5C6971"/>
                </a:solidFill>
              </a:rPr>
              <a:t>. </a:t>
            </a:r>
            <a:r>
              <a:rPr lang="en-US" sz="1800" dirty="0" err="1" smtClean="0">
                <a:solidFill>
                  <a:srgbClr val="5C6971"/>
                </a:solidFill>
              </a:rPr>
              <a:t>leicht</a:t>
            </a:r>
            <a:r>
              <a:rPr lang="en-US" sz="1800" dirty="0" smtClean="0">
                <a:solidFill>
                  <a:srgbClr val="5C6971"/>
                </a:solidFill>
              </a:rPr>
              <a:t> </a:t>
            </a:r>
            <a:r>
              <a:rPr lang="en-US" sz="1800" dirty="0" err="1" smtClean="0">
                <a:solidFill>
                  <a:srgbClr val="5C6971"/>
                </a:solidFill>
              </a:rPr>
              <a:t>zugängliche</a:t>
            </a:r>
            <a:r>
              <a:rPr lang="en-US" sz="1800" dirty="0" smtClean="0">
                <a:solidFill>
                  <a:srgbClr val="5C6971"/>
                </a:solidFill>
              </a:rPr>
              <a:t> </a:t>
            </a:r>
            <a:r>
              <a:rPr lang="en-US" sz="1800" dirty="0" err="1" smtClean="0">
                <a:solidFill>
                  <a:srgbClr val="5C6971"/>
                </a:solidFill>
              </a:rPr>
              <a:t>austaschbare</a:t>
            </a:r>
            <a:r>
              <a:rPr lang="en-US" sz="1800" dirty="0" smtClean="0">
                <a:solidFill>
                  <a:srgbClr val="5C6971"/>
                </a:solidFill>
              </a:rPr>
              <a:t> </a:t>
            </a:r>
            <a:r>
              <a:rPr lang="en-US" sz="1800" dirty="0" err="1" smtClean="0">
                <a:solidFill>
                  <a:srgbClr val="5C6971"/>
                </a:solidFill>
              </a:rPr>
              <a:t>Teile</a:t>
            </a:r>
            <a:r>
              <a:rPr lang="en-US" sz="1800" dirty="0" smtClean="0">
                <a:solidFill>
                  <a:srgbClr val="5C6971"/>
                </a:solidFill>
              </a:rPr>
              <a:t>)</a:t>
            </a:r>
          </a:p>
          <a:p>
            <a:pPr marL="609600" indent="-609600">
              <a:buClr>
                <a:srgbClr val="0000CC"/>
              </a:buClr>
              <a:buSzTx/>
            </a:pPr>
            <a:r>
              <a:rPr lang="en-US" sz="1800" dirty="0" err="1" smtClean="0"/>
              <a:t>Unterstützung</a:t>
            </a:r>
            <a:r>
              <a:rPr lang="en-US" sz="1800" dirty="0" smtClean="0"/>
              <a:t> </a:t>
            </a:r>
            <a:r>
              <a:rPr lang="en-US" sz="1800" dirty="0" err="1" smtClean="0"/>
              <a:t>unterschiedlicher</a:t>
            </a:r>
            <a:r>
              <a:rPr lang="en-US" sz="1800" dirty="0" smtClean="0"/>
              <a:t> </a:t>
            </a:r>
            <a:r>
              <a:rPr lang="en-US" sz="1800" dirty="0" err="1" smtClean="0"/>
              <a:t>Verkehrsklassen</a:t>
            </a:r>
            <a:r>
              <a:rPr lang="en-US" sz="1800" dirty="0" smtClean="0"/>
              <a:t> (</a:t>
            </a:r>
            <a:r>
              <a:rPr lang="en-US" sz="1800" dirty="0" err="1" smtClean="0"/>
              <a:t>QoS</a:t>
            </a:r>
            <a:r>
              <a:rPr lang="en-US" sz="1800" dirty="0" smtClean="0"/>
              <a:t>, Quality of Service)</a:t>
            </a:r>
          </a:p>
          <a:p>
            <a:pPr marL="609600" indent="-609600">
              <a:lnSpc>
                <a:spcPct val="150000"/>
              </a:lnSpc>
              <a:buClr>
                <a:srgbClr val="0000CC"/>
              </a:buClr>
              <a:buSzTx/>
              <a:buNone/>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25</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Interoperabiliät</a:t>
            </a:r>
            <a:r>
              <a:rPr lang="en-US" dirty="0" smtClean="0"/>
              <a:t> - Ethernet und TDM</a:t>
            </a:r>
            <a:endParaRPr lang="en-US" dirty="0"/>
          </a:p>
        </p:txBody>
      </p:sp>
      <p:cxnSp>
        <p:nvCxnSpPr>
          <p:cNvPr id="9" name="Gerade Verbindung 103"/>
          <p:cNvCxnSpPr>
            <a:cxnSpLocks noChangeShapeType="1"/>
          </p:cNvCxnSpPr>
          <p:nvPr/>
        </p:nvCxnSpPr>
        <p:spPr bwMode="auto">
          <a:xfrm flipH="1">
            <a:off x="5721365" y="2070293"/>
            <a:ext cx="1714500" cy="1143000"/>
          </a:xfrm>
          <a:prstGeom prst="line">
            <a:avLst/>
          </a:prstGeom>
          <a:noFill/>
          <a:ln w="38100" algn="ctr">
            <a:solidFill>
              <a:schemeClr val="tx2"/>
            </a:solidFill>
            <a:round/>
            <a:headEnd/>
            <a:tailEnd/>
          </a:ln>
        </p:spPr>
      </p:cxnSp>
      <p:cxnSp>
        <p:nvCxnSpPr>
          <p:cNvPr id="10" name="Gerade Verbindung 137"/>
          <p:cNvCxnSpPr>
            <a:cxnSpLocks noChangeShapeType="1"/>
          </p:cNvCxnSpPr>
          <p:nvPr/>
        </p:nvCxnSpPr>
        <p:spPr bwMode="auto">
          <a:xfrm>
            <a:off x="7373953" y="3713355"/>
            <a:ext cx="889000" cy="642938"/>
          </a:xfrm>
          <a:prstGeom prst="line">
            <a:avLst/>
          </a:prstGeom>
          <a:noFill/>
          <a:ln w="38100" algn="ctr">
            <a:solidFill>
              <a:srgbClr val="FF6600"/>
            </a:solidFill>
            <a:round/>
            <a:headEnd/>
            <a:tailEnd/>
          </a:ln>
        </p:spPr>
      </p:cxnSp>
      <p:cxnSp>
        <p:nvCxnSpPr>
          <p:cNvPr id="11" name="Gerade Verbindung 133"/>
          <p:cNvCxnSpPr>
            <a:cxnSpLocks noChangeShapeType="1"/>
          </p:cNvCxnSpPr>
          <p:nvPr/>
        </p:nvCxnSpPr>
        <p:spPr bwMode="auto">
          <a:xfrm rot="5400000">
            <a:off x="3016266" y="5499292"/>
            <a:ext cx="571500" cy="428625"/>
          </a:xfrm>
          <a:prstGeom prst="line">
            <a:avLst/>
          </a:prstGeom>
          <a:noFill/>
          <a:ln w="38100" algn="ctr">
            <a:solidFill>
              <a:srgbClr val="FF6600"/>
            </a:solidFill>
            <a:round/>
            <a:headEnd/>
            <a:tailEnd/>
          </a:ln>
        </p:spPr>
      </p:cxnSp>
      <p:grpSp>
        <p:nvGrpSpPr>
          <p:cNvPr id="12" name="Gruppieren 71"/>
          <p:cNvGrpSpPr>
            <a:grpSpLocks/>
          </p:cNvGrpSpPr>
          <p:nvPr/>
        </p:nvGrpSpPr>
        <p:grpSpPr bwMode="auto">
          <a:xfrm flipH="1">
            <a:off x="1250965" y="4999230"/>
            <a:ext cx="1255713" cy="1155700"/>
            <a:chOff x="6745875" y="3786190"/>
            <a:chExt cx="1255150" cy="1227808"/>
          </a:xfrm>
        </p:grpSpPr>
        <p:sp>
          <p:nvSpPr>
            <p:cNvPr id="13" name="Sechseck 72"/>
            <p:cNvSpPr>
              <a:spLocks noChangeArrowheads="1"/>
            </p:cNvSpPr>
            <p:nvPr/>
          </p:nvSpPr>
          <p:spPr bwMode="auto">
            <a:xfrm rot="1457517">
              <a:off x="6745875" y="3897647"/>
              <a:ext cx="680282" cy="643138"/>
            </a:xfrm>
            <a:prstGeom prst="hexagon">
              <a:avLst>
                <a:gd name="adj" fmla="val 24999"/>
                <a:gd name="vf" fmla="val 115470"/>
              </a:avLst>
            </a:prstGeom>
            <a:solidFill>
              <a:srgbClr val="FFFF99"/>
            </a:solidFill>
            <a:ln w="9525" algn="ctr">
              <a:solidFill>
                <a:srgbClr val="FFC000"/>
              </a:solidFill>
              <a:round/>
              <a:headEnd/>
              <a:tailEnd/>
            </a:ln>
          </p:spPr>
          <p:txBody>
            <a:bodyPr lIns="0" rIns="0">
              <a:spAutoFit/>
            </a:bodyPr>
            <a:lstStyle/>
            <a:p>
              <a:pPr marL="282575" indent="-282575">
                <a:buClr>
                  <a:schemeClr val="accent1"/>
                </a:buClr>
                <a:buFont typeface="Wingdings" pitchFamily="2" charset="2"/>
                <a:buNone/>
              </a:pPr>
              <a:endParaRPr lang="de-DE"/>
            </a:p>
          </p:txBody>
        </p:sp>
        <p:sp>
          <p:nvSpPr>
            <p:cNvPr id="14" name="Sechseck 73"/>
            <p:cNvSpPr>
              <a:spLocks noChangeArrowheads="1"/>
            </p:cNvSpPr>
            <p:nvPr/>
          </p:nvSpPr>
          <p:spPr bwMode="auto">
            <a:xfrm rot="1457517">
              <a:off x="7320743" y="3786190"/>
              <a:ext cx="680282" cy="643138"/>
            </a:xfrm>
            <a:prstGeom prst="hexagon">
              <a:avLst>
                <a:gd name="adj" fmla="val 24999"/>
                <a:gd name="vf" fmla="val 115470"/>
              </a:avLst>
            </a:prstGeom>
            <a:solidFill>
              <a:srgbClr val="FFFF99"/>
            </a:solidFill>
            <a:ln w="9525" algn="ctr">
              <a:solidFill>
                <a:srgbClr val="FFC000"/>
              </a:solidFill>
              <a:round/>
              <a:headEnd/>
              <a:tailEnd/>
            </a:ln>
          </p:spPr>
          <p:txBody>
            <a:bodyPr lIns="0" rIns="0">
              <a:spAutoFit/>
            </a:bodyPr>
            <a:lstStyle/>
            <a:p>
              <a:pPr marL="282575" indent="-282575">
                <a:buClr>
                  <a:schemeClr val="accent1"/>
                </a:buClr>
                <a:buFont typeface="Wingdings" pitchFamily="2" charset="2"/>
                <a:buNone/>
              </a:pPr>
              <a:endParaRPr lang="de-DE"/>
            </a:p>
          </p:txBody>
        </p:sp>
        <p:sp>
          <p:nvSpPr>
            <p:cNvPr id="15" name="Sechseck 74"/>
            <p:cNvSpPr>
              <a:spLocks noChangeArrowheads="1"/>
            </p:cNvSpPr>
            <p:nvPr/>
          </p:nvSpPr>
          <p:spPr bwMode="auto">
            <a:xfrm rot="1457517">
              <a:off x="7059096" y="4370860"/>
              <a:ext cx="680282" cy="643138"/>
            </a:xfrm>
            <a:prstGeom prst="hexagon">
              <a:avLst>
                <a:gd name="adj" fmla="val 24999"/>
                <a:gd name="vf" fmla="val 115470"/>
              </a:avLst>
            </a:prstGeom>
            <a:solidFill>
              <a:srgbClr val="FFFF99"/>
            </a:solidFill>
            <a:ln w="9525" algn="ctr">
              <a:solidFill>
                <a:srgbClr val="FFC000"/>
              </a:solidFill>
              <a:round/>
              <a:headEnd/>
              <a:tailEnd/>
            </a:ln>
          </p:spPr>
          <p:txBody>
            <a:bodyPr lIns="0" rIns="0">
              <a:spAutoFit/>
            </a:bodyPr>
            <a:lstStyle/>
            <a:p>
              <a:pPr marL="282575" indent="-282575">
                <a:buClr>
                  <a:schemeClr val="accent1"/>
                </a:buClr>
                <a:buFont typeface="Wingdings" pitchFamily="2" charset="2"/>
                <a:buNone/>
              </a:pPr>
              <a:endParaRPr lang="de-DE"/>
            </a:p>
          </p:txBody>
        </p:sp>
      </p:grpSp>
      <p:cxnSp>
        <p:nvCxnSpPr>
          <p:cNvPr id="16" name="Gerade Verbindung 126"/>
          <p:cNvCxnSpPr>
            <a:cxnSpLocks noChangeShapeType="1"/>
          </p:cNvCxnSpPr>
          <p:nvPr/>
        </p:nvCxnSpPr>
        <p:spPr bwMode="auto">
          <a:xfrm rot="10800000" flipV="1">
            <a:off x="2149490" y="5213543"/>
            <a:ext cx="2938463" cy="1587"/>
          </a:xfrm>
          <a:prstGeom prst="line">
            <a:avLst/>
          </a:prstGeom>
          <a:noFill/>
          <a:ln w="38100" algn="ctr">
            <a:solidFill>
              <a:srgbClr val="FF6600"/>
            </a:solidFill>
            <a:round/>
            <a:headEnd/>
            <a:tailEnd/>
          </a:ln>
        </p:spPr>
      </p:cxnSp>
      <p:grpSp>
        <p:nvGrpSpPr>
          <p:cNvPr id="17" name="Gruppieren 70"/>
          <p:cNvGrpSpPr>
            <a:grpSpLocks/>
          </p:cNvGrpSpPr>
          <p:nvPr/>
        </p:nvGrpSpPr>
        <p:grpSpPr bwMode="auto">
          <a:xfrm flipH="1">
            <a:off x="1250965" y="2998980"/>
            <a:ext cx="1255713" cy="1155700"/>
            <a:chOff x="6745875" y="3786190"/>
            <a:chExt cx="1255150" cy="1227808"/>
          </a:xfrm>
        </p:grpSpPr>
        <p:sp>
          <p:nvSpPr>
            <p:cNvPr id="18" name="Sechseck 68"/>
            <p:cNvSpPr>
              <a:spLocks noChangeArrowheads="1"/>
            </p:cNvSpPr>
            <p:nvPr/>
          </p:nvSpPr>
          <p:spPr bwMode="auto">
            <a:xfrm rot="1457517">
              <a:off x="6745875" y="3897647"/>
              <a:ext cx="680282" cy="643138"/>
            </a:xfrm>
            <a:prstGeom prst="hexagon">
              <a:avLst>
                <a:gd name="adj" fmla="val 24999"/>
                <a:gd name="vf" fmla="val 115470"/>
              </a:avLst>
            </a:prstGeom>
            <a:solidFill>
              <a:srgbClr val="FFFF99"/>
            </a:solidFill>
            <a:ln w="9525" algn="ctr">
              <a:solidFill>
                <a:srgbClr val="FFC000"/>
              </a:solidFill>
              <a:round/>
              <a:headEnd/>
              <a:tailEnd/>
            </a:ln>
          </p:spPr>
          <p:txBody>
            <a:bodyPr lIns="0" rIns="0">
              <a:spAutoFit/>
            </a:bodyPr>
            <a:lstStyle/>
            <a:p>
              <a:pPr marL="282575" indent="-282575">
                <a:buClr>
                  <a:schemeClr val="accent1"/>
                </a:buClr>
                <a:buFont typeface="Wingdings" pitchFamily="2" charset="2"/>
                <a:buNone/>
              </a:pPr>
              <a:endParaRPr lang="de-DE"/>
            </a:p>
          </p:txBody>
        </p:sp>
        <p:sp>
          <p:nvSpPr>
            <p:cNvPr id="19" name="Sechseck 66"/>
            <p:cNvSpPr>
              <a:spLocks noChangeArrowheads="1"/>
            </p:cNvSpPr>
            <p:nvPr/>
          </p:nvSpPr>
          <p:spPr bwMode="auto">
            <a:xfrm rot="1457517">
              <a:off x="7320743" y="3786190"/>
              <a:ext cx="680282" cy="643138"/>
            </a:xfrm>
            <a:prstGeom prst="hexagon">
              <a:avLst>
                <a:gd name="adj" fmla="val 24999"/>
                <a:gd name="vf" fmla="val 115470"/>
              </a:avLst>
            </a:prstGeom>
            <a:solidFill>
              <a:srgbClr val="FFFF99"/>
            </a:solidFill>
            <a:ln w="9525" algn="ctr">
              <a:solidFill>
                <a:srgbClr val="FFC000"/>
              </a:solidFill>
              <a:round/>
              <a:headEnd/>
              <a:tailEnd/>
            </a:ln>
          </p:spPr>
          <p:txBody>
            <a:bodyPr lIns="0" rIns="0">
              <a:spAutoFit/>
            </a:bodyPr>
            <a:lstStyle/>
            <a:p>
              <a:pPr marL="282575" indent="-282575">
                <a:buClr>
                  <a:schemeClr val="accent1"/>
                </a:buClr>
                <a:buFont typeface="Wingdings" pitchFamily="2" charset="2"/>
                <a:buNone/>
              </a:pPr>
              <a:endParaRPr lang="de-DE"/>
            </a:p>
          </p:txBody>
        </p:sp>
        <p:sp>
          <p:nvSpPr>
            <p:cNvPr id="20" name="Sechseck 67"/>
            <p:cNvSpPr>
              <a:spLocks noChangeArrowheads="1"/>
            </p:cNvSpPr>
            <p:nvPr/>
          </p:nvSpPr>
          <p:spPr bwMode="auto">
            <a:xfrm rot="1457517">
              <a:off x="7059096" y="4370860"/>
              <a:ext cx="680282" cy="643138"/>
            </a:xfrm>
            <a:prstGeom prst="hexagon">
              <a:avLst>
                <a:gd name="adj" fmla="val 24999"/>
                <a:gd name="vf" fmla="val 115470"/>
              </a:avLst>
            </a:prstGeom>
            <a:solidFill>
              <a:srgbClr val="FFFF99"/>
            </a:solidFill>
            <a:ln w="9525" algn="ctr">
              <a:solidFill>
                <a:srgbClr val="FFC000"/>
              </a:solidFill>
              <a:round/>
              <a:headEnd/>
              <a:tailEnd/>
            </a:ln>
          </p:spPr>
          <p:txBody>
            <a:bodyPr lIns="0" rIns="0">
              <a:spAutoFit/>
            </a:bodyPr>
            <a:lstStyle/>
            <a:p>
              <a:pPr marL="282575" indent="-282575">
                <a:buClr>
                  <a:schemeClr val="accent1"/>
                </a:buClr>
                <a:buFont typeface="Wingdings" pitchFamily="2" charset="2"/>
                <a:buNone/>
              </a:pPr>
              <a:endParaRPr lang="de-DE"/>
            </a:p>
          </p:txBody>
        </p:sp>
      </p:grpSp>
      <p:pic>
        <p:nvPicPr>
          <p:cNvPr id="21" name="Picture 8" descr="cloud2"/>
          <p:cNvPicPr>
            <a:picLocks noChangeAspect="1" noChangeArrowheads="1"/>
          </p:cNvPicPr>
          <p:nvPr/>
        </p:nvPicPr>
        <p:blipFill>
          <a:blip r:embed="rId3" cstate="print"/>
          <a:srcRect/>
          <a:stretch>
            <a:fillRect/>
          </a:stretch>
        </p:blipFill>
        <p:spPr bwMode="auto">
          <a:xfrm>
            <a:off x="2873390" y="2927543"/>
            <a:ext cx="2000250" cy="866775"/>
          </a:xfrm>
          <a:prstGeom prst="rect">
            <a:avLst/>
          </a:prstGeom>
          <a:noFill/>
          <a:ln w="9525">
            <a:noFill/>
            <a:miter lim="800000"/>
            <a:headEnd/>
            <a:tailEnd/>
          </a:ln>
        </p:spPr>
      </p:pic>
      <p:pic>
        <p:nvPicPr>
          <p:cNvPr id="22" name="Picture 11" descr="Router2"/>
          <p:cNvPicPr>
            <a:picLocks noChangeAspect="1" noChangeArrowheads="1"/>
          </p:cNvPicPr>
          <p:nvPr/>
        </p:nvPicPr>
        <p:blipFill>
          <a:blip r:embed="rId4" cstate="print"/>
          <a:srcRect/>
          <a:stretch>
            <a:fillRect/>
          </a:stretch>
        </p:blipFill>
        <p:spPr bwMode="auto">
          <a:xfrm rot="20702391">
            <a:off x="6435740" y="2800543"/>
            <a:ext cx="1390650" cy="1217612"/>
          </a:xfrm>
          <a:prstGeom prst="rect">
            <a:avLst/>
          </a:prstGeom>
          <a:noFill/>
          <a:ln w="9525">
            <a:noFill/>
            <a:miter lim="800000"/>
            <a:headEnd/>
            <a:tailEnd/>
          </a:ln>
        </p:spPr>
      </p:pic>
      <p:pic>
        <p:nvPicPr>
          <p:cNvPr id="23" name="Picture 18" descr="Remote DSLAM"/>
          <p:cNvPicPr>
            <a:picLocks noChangeAspect="1" noChangeArrowheads="1"/>
          </p:cNvPicPr>
          <p:nvPr/>
        </p:nvPicPr>
        <p:blipFill>
          <a:blip r:embed="rId5" cstate="print"/>
          <a:srcRect/>
          <a:stretch>
            <a:fillRect/>
          </a:stretch>
        </p:blipFill>
        <p:spPr bwMode="auto">
          <a:xfrm>
            <a:off x="1758965" y="3141855"/>
            <a:ext cx="533400" cy="342900"/>
          </a:xfrm>
          <a:prstGeom prst="rect">
            <a:avLst/>
          </a:prstGeom>
          <a:noFill/>
          <a:ln w="9525">
            <a:noFill/>
            <a:miter lim="800000"/>
            <a:headEnd/>
            <a:tailEnd/>
          </a:ln>
        </p:spPr>
      </p:pic>
      <p:sp>
        <p:nvSpPr>
          <p:cNvPr id="24" name="Text Box 16"/>
          <p:cNvSpPr txBox="1">
            <a:spLocks noChangeArrowheads="1"/>
          </p:cNvSpPr>
          <p:nvPr/>
        </p:nvSpPr>
        <p:spPr bwMode="auto">
          <a:xfrm flipH="1">
            <a:off x="7231078" y="2856105"/>
            <a:ext cx="1643062" cy="288925"/>
          </a:xfrm>
          <a:prstGeom prst="rect">
            <a:avLst/>
          </a:prstGeom>
          <a:noFill/>
          <a:ln w="28575">
            <a:noFill/>
            <a:miter lim="800000"/>
            <a:headEnd/>
            <a:tailEnd/>
          </a:ln>
        </p:spPr>
        <p:txBody>
          <a:bodyPr>
            <a:spAutoFit/>
          </a:bodyPr>
          <a:lstStyle/>
          <a:p>
            <a:pPr eaLnBrk="0" hangingPunct="0">
              <a:lnSpc>
                <a:spcPct val="80000"/>
              </a:lnSpc>
            </a:pPr>
            <a:r>
              <a:rPr lang="en-US" sz="1600" b="1" i="1">
                <a:solidFill>
                  <a:srgbClr val="0070C0"/>
                </a:solidFill>
                <a:cs typeface="Arial" charset="0"/>
              </a:rPr>
              <a:t>Edge Device</a:t>
            </a:r>
          </a:p>
        </p:txBody>
      </p:sp>
      <p:pic>
        <p:nvPicPr>
          <p:cNvPr id="25" name="Picture 10" descr="house"/>
          <p:cNvPicPr>
            <a:picLocks noChangeAspect="1" noChangeArrowheads="1"/>
          </p:cNvPicPr>
          <p:nvPr/>
        </p:nvPicPr>
        <p:blipFill>
          <a:blip r:embed="rId6" cstate="print"/>
          <a:srcRect/>
          <a:stretch>
            <a:fillRect/>
          </a:stretch>
        </p:blipFill>
        <p:spPr bwMode="auto">
          <a:xfrm>
            <a:off x="1444640" y="1641668"/>
            <a:ext cx="504825" cy="477837"/>
          </a:xfrm>
          <a:prstGeom prst="rect">
            <a:avLst/>
          </a:prstGeom>
          <a:noFill/>
          <a:ln w="9525">
            <a:noFill/>
            <a:miter lim="800000"/>
            <a:headEnd/>
            <a:tailEnd/>
          </a:ln>
        </p:spPr>
      </p:pic>
      <p:pic>
        <p:nvPicPr>
          <p:cNvPr id="26" name="Picture 12" descr="TV-Monitor"/>
          <p:cNvPicPr>
            <a:picLocks noChangeAspect="1" noChangeArrowheads="1"/>
          </p:cNvPicPr>
          <p:nvPr/>
        </p:nvPicPr>
        <p:blipFill>
          <a:blip r:embed="rId7" cstate="print"/>
          <a:srcRect/>
          <a:stretch>
            <a:fillRect/>
          </a:stretch>
        </p:blipFill>
        <p:spPr bwMode="auto">
          <a:xfrm>
            <a:off x="944578" y="998730"/>
            <a:ext cx="671512" cy="685800"/>
          </a:xfrm>
          <a:prstGeom prst="rect">
            <a:avLst/>
          </a:prstGeom>
          <a:noFill/>
          <a:ln w="9525">
            <a:noFill/>
            <a:miter lim="800000"/>
            <a:headEnd/>
            <a:tailEnd/>
          </a:ln>
        </p:spPr>
      </p:pic>
      <p:pic>
        <p:nvPicPr>
          <p:cNvPr id="27" name="Picture 13" descr="Desktop PC"/>
          <p:cNvPicPr>
            <a:picLocks noChangeAspect="1" noChangeArrowheads="1"/>
          </p:cNvPicPr>
          <p:nvPr/>
        </p:nvPicPr>
        <p:blipFill>
          <a:blip r:embed="rId8" cstate="print"/>
          <a:srcRect/>
          <a:stretch>
            <a:fillRect/>
          </a:stretch>
        </p:blipFill>
        <p:spPr bwMode="auto">
          <a:xfrm>
            <a:off x="1801828" y="998730"/>
            <a:ext cx="576262" cy="685800"/>
          </a:xfrm>
          <a:prstGeom prst="rect">
            <a:avLst/>
          </a:prstGeom>
          <a:noFill/>
          <a:ln w="9525">
            <a:noFill/>
            <a:miter lim="800000"/>
            <a:headEnd/>
            <a:tailEnd/>
          </a:ln>
        </p:spPr>
      </p:pic>
      <p:pic>
        <p:nvPicPr>
          <p:cNvPr id="28" name="Picture 14" descr="Laptop"/>
          <p:cNvPicPr>
            <a:picLocks noChangeAspect="1" noChangeArrowheads="1"/>
          </p:cNvPicPr>
          <p:nvPr/>
        </p:nvPicPr>
        <p:blipFill>
          <a:blip r:embed="rId9" cstate="print"/>
          <a:srcRect/>
          <a:stretch>
            <a:fillRect/>
          </a:stretch>
        </p:blipFill>
        <p:spPr bwMode="auto">
          <a:xfrm>
            <a:off x="968390" y="3499043"/>
            <a:ext cx="609600" cy="577850"/>
          </a:xfrm>
          <a:prstGeom prst="rect">
            <a:avLst/>
          </a:prstGeom>
          <a:noFill/>
          <a:ln w="9525">
            <a:noFill/>
            <a:miter lim="800000"/>
            <a:headEnd/>
            <a:tailEnd/>
          </a:ln>
        </p:spPr>
      </p:pic>
      <p:pic>
        <p:nvPicPr>
          <p:cNvPr id="29" name="Picture 16" descr="Residential"/>
          <p:cNvPicPr>
            <a:picLocks noChangeAspect="1" noChangeArrowheads="1"/>
          </p:cNvPicPr>
          <p:nvPr/>
        </p:nvPicPr>
        <p:blipFill>
          <a:blip r:embed="rId10" cstate="print"/>
          <a:srcRect/>
          <a:stretch>
            <a:fillRect/>
          </a:stretch>
        </p:blipFill>
        <p:spPr bwMode="auto">
          <a:xfrm>
            <a:off x="801703" y="1641668"/>
            <a:ext cx="577850" cy="482600"/>
          </a:xfrm>
          <a:prstGeom prst="rect">
            <a:avLst/>
          </a:prstGeom>
          <a:noFill/>
          <a:ln w="9525">
            <a:noFill/>
            <a:miter lim="800000"/>
            <a:headEnd/>
            <a:tailEnd/>
          </a:ln>
        </p:spPr>
      </p:pic>
      <p:pic>
        <p:nvPicPr>
          <p:cNvPr id="30" name="Picture 22" descr="Medium Enterprise"/>
          <p:cNvPicPr>
            <a:picLocks noChangeAspect="1" noChangeArrowheads="1"/>
          </p:cNvPicPr>
          <p:nvPr/>
        </p:nvPicPr>
        <p:blipFill>
          <a:blip r:embed="rId11" cstate="print"/>
          <a:srcRect/>
          <a:stretch>
            <a:fillRect/>
          </a:stretch>
        </p:blipFill>
        <p:spPr bwMode="auto">
          <a:xfrm>
            <a:off x="2516203" y="1070168"/>
            <a:ext cx="762000" cy="712787"/>
          </a:xfrm>
          <a:prstGeom prst="rect">
            <a:avLst/>
          </a:prstGeom>
          <a:noFill/>
          <a:ln w="9525">
            <a:noFill/>
            <a:miter lim="800000"/>
            <a:headEnd/>
            <a:tailEnd/>
          </a:ln>
        </p:spPr>
      </p:pic>
      <p:grpSp>
        <p:nvGrpSpPr>
          <p:cNvPr id="31" name="Group 29"/>
          <p:cNvGrpSpPr>
            <a:grpSpLocks/>
          </p:cNvGrpSpPr>
          <p:nvPr/>
        </p:nvGrpSpPr>
        <p:grpSpPr bwMode="auto">
          <a:xfrm rot="-3885782">
            <a:off x="1099360" y="2493361"/>
            <a:ext cx="487362" cy="288925"/>
            <a:chOff x="3419" y="1971"/>
            <a:chExt cx="746" cy="441"/>
          </a:xfrm>
        </p:grpSpPr>
        <p:sp>
          <p:nvSpPr>
            <p:cNvPr id="32" name="Arc 30"/>
            <p:cNvSpPr>
              <a:spLocks/>
            </p:cNvSpPr>
            <p:nvPr/>
          </p:nvSpPr>
          <p:spPr bwMode="auto">
            <a:xfrm flipH="1">
              <a:off x="3419" y="1971"/>
              <a:ext cx="469" cy="288"/>
            </a:xfrm>
            <a:custGeom>
              <a:avLst/>
              <a:gdLst>
                <a:gd name="T0" fmla="*/ 0 w 21600"/>
                <a:gd name="T1" fmla="*/ 0 h 21600"/>
                <a:gd name="T2" fmla="*/ 6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charset="0"/>
              </a:endParaRPr>
            </a:p>
          </p:txBody>
        </p:sp>
        <p:sp>
          <p:nvSpPr>
            <p:cNvPr id="33" name="Arc 31"/>
            <p:cNvSpPr>
              <a:spLocks/>
            </p:cNvSpPr>
            <p:nvPr/>
          </p:nvSpPr>
          <p:spPr bwMode="auto">
            <a:xfrm flipH="1">
              <a:off x="3536" y="2125"/>
              <a:ext cx="470" cy="191"/>
            </a:xfrm>
            <a:custGeom>
              <a:avLst/>
              <a:gdLst>
                <a:gd name="T0" fmla="*/ 0 w 21600"/>
                <a:gd name="T1" fmla="*/ 0 h 21600"/>
                <a:gd name="T2" fmla="*/ 4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charset="0"/>
              </a:endParaRPr>
            </a:p>
          </p:txBody>
        </p:sp>
        <p:sp>
          <p:nvSpPr>
            <p:cNvPr id="34" name="Arc 32"/>
            <p:cNvSpPr>
              <a:spLocks/>
            </p:cNvSpPr>
            <p:nvPr/>
          </p:nvSpPr>
          <p:spPr bwMode="auto">
            <a:xfrm flipH="1">
              <a:off x="3695" y="2286"/>
              <a:ext cx="470" cy="126"/>
            </a:xfrm>
            <a:custGeom>
              <a:avLst/>
              <a:gdLst>
                <a:gd name="T0" fmla="*/ 0 w 21600"/>
                <a:gd name="T1" fmla="*/ 0 h 21600"/>
                <a:gd name="T2" fmla="*/ 2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charset="0"/>
              </a:endParaRPr>
            </a:p>
          </p:txBody>
        </p:sp>
      </p:grpSp>
      <p:pic>
        <p:nvPicPr>
          <p:cNvPr id="35" name="Picture 33" descr="Tower"/>
          <p:cNvPicPr>
            <a:picLocks noChangeAspect="1" noChangeArrowheads="1"/>
          </p:cNvPicPr>
          <p:nvPr/>
        </p:nvPicPr>
        <p:blipFill>
          <a:blip r:embed="rId12" cstate="print"/>
          <a:srcRect/>
          <a:stretch>
            <a:fillRect/>
          </a:stretch>
        </p:blipFill>
        <p:spPr bwMode="auto">
          <a:xfrm>
            <a:off x="1484328" y="2427480"/>
            <a:ext cx="307975" cy="990600"/>
          </a:xfrm>
          <a:prstGeom prst="rect">
            <a:avLst/>
          </a:prstGeom>
          <a:noFill/>
          <a:ln w="9525">
            <a:noFill/>
            <a:miter lim="800000"/>
            <a:headEnd/>
            <a:tailEnd/>
          </a:ln>
        </p:spPr>
      </p:pic>
      <p:grpSp>
        <p:nvGrpSpPr>
          <p:cNvPr id="36" name="Group 34"/>
          <p:cNvGrpSpPr>
            <a:grpSpLocks/>
          </p:cNvGrpSpPr>
          <p:nvPr/>
        </p:nvGrpSpPr>
        <p:grpSpPr bwMode="auto">
          <a:xfrm>
            <a:off x="833453" y="2784668"/>
            <a:ext cx="530225" cy="712787"/>
            <a:chOff x="5280" y="2400"/>
            <a:chExt cx="445" cy="672"/>
          </a:xfrm>
        </p:grpSpPr>
        <p:pic>
          <p:nvPicPr>
            <p:cNvPr id="37" name="Picture 35" descr="Cell Phone"/>
            <p:cNvPicPr>
              <a:picLocks noChangeAspect="1" noChangeArrowheads="1"/>
            </p:cNvPicPr>
            <p:nvPr/>
          </p:nvPicPr>
          <p:blipFill>
            <a:blip r:embed="rId13" cstate="print"/>
            <a:srcRect/>
            <a:stretch>
              <a:fillRect/>
            </a:stretch>
          </p:blipFill>
          <p:spPr bwMode="auto">
            <a:xfrm>
              <a:off x="5280" y="2400"/>
              <a:ext cx="253" cy="480"/>
            </a:xfrm>
            <a:prstGeom prst="rect">
              <a:avLst/>
            </a:prstGeom>
            <a:noFill/>
            <a:ln w="9525">
              <a:noFill/>
              <a:miter lim="800000"/>
              <a:headEnd/>
              <a:tailEnd/>
            </a:ln>
          </p:spPr>
        </p:pic>
        <p:pic>
          <p:nvPicPr>
            <p:cNvPr id="38" name="Picture 36" descr="Cell Phone"/>
            <p:cNvPicPr>
              <a:picLocks noChangeAspect="1" noChangeArrowheads="1"/>
            </p:cNvPicPr>
            <p:nvPr/>
          </p:nvPicPr>
          <p:blipFill>
            <a:blip r:embed="rId13" cstate="print"/>
            <a:srcRect/>
            <a:stretch>
              <a:fillRect/>
            </a:stretch>
          </p:blipFill>
          <p:spPr bwMode="auto">
            <a:xfrm>
              <a:off x="5376" y="2496"/>
              <a:ext cx="253" cy="480"/>
            </a:xfrm>
            <a:prstGeom prst="rect">
              <a:avLst/>
            </a:prstGeom>
            <a:noFill/>
            <a:ln w="9525">
              <a:noFill/>
              <a:miter lim="800000"/>
              <a:headEnd/>
              <a:tailEnd/>
            </a:ln>
          </p:spPr>
        </p:pic>
        <p:pic>
          <p:nvPicPr>
            <p:cNvPr id="39" name="Picture 37" descr="Cell Phone"/>
            <p:cNvPicPr>
              <a:picLocks noChangeAspect="1" noChangeArrowheads="1"/>
            </p:cNvPicPr>
            <p:nvPr/>
          </p:nvPicPr>
          <p:blipFill>
            <a:blip r:embed="rId13" cstate="print"/>
            <a:srcRect/>
            <a:stretch>
              <a:fillRect/>
            </a:stretch>
          </p:blipFill>
          <p:spPr bwMode="auto">
            <a:xfrm>
              <a:off x="5472" y="2592"/>
              <a:ext cx="253" cy="480"/>
            </a:xfrm>
            <a:prstGeom prst="rect">
              <a:avLst/>
            </a:prstGeom>
            <a:noFill/>
            <a:ln w="9525">
              <a:noFill/>
              <a:miter lim="800000"/>
              <a:headEnd/>
              <a:tailEnd/>
            </a:ln>
          </p:spPr>
        </p:pic>
      </p:grpSp>
      <p:pic>
        <p:nvPicPr>
          <p:cNvPr id="40" name="Picture 18" descr="Remote DSLAM"/>
          <p:cNvPicPr>
            <a:picLocks noChangeAspect="1" noChangeArrowheads="1"/>
          </p:cNvPicPr>
          <p:nvPr/>
        </p:nvPicPr>
        <p:blipFill>
          <a:blip r:embed="rId5" cstate="print"/>
          <a:srcRect/>
          <a:stretch>
            <a:fillRect/>
          </a:stretch>
        </p:blipFill>
        <p:spPr bwMode="auto">
          <a:xfrm>
            <a:off x="1758965" y="5142105"/>
            <a:ext cx="533400" cy="342900"/>
          </a:xfrm>
          <a:prstGeom prst="rect">
            <a:avLst/>
          </a:prstGeom>
          <a:noFill/>
          <a:ln w="9525">
            <a:noFill/>
            <a:miter lim="800000"/>
            <a:headEnd/>
            <a:tailEnd/>
          </a:ln>
        </p:spPr>
      </p:pic>
      <p:pic>
        <p:nvPicPr>
          <p:cNvPr id="41" name="Picture 14" descr="Laptop"/>
          <p:cNvPicPr>
            <a:picLocks noChangeAspect="1" noChangeArrowheads="1"/>
          </p:cNvPicPr>
          <p:nvPr/>
        </p:nvPicPr>
        <p:blipFill>
          <a:blip r:embed="rId9" cstate="print"/>
          <a:srcRect/>
          <a:stretch>
            <a:fillRect/>
          </a:stretch>
        </p:blipFill>
        <p:spPr bwMode="auto">
          <a:xfrm>
            <a:off x="968390" y="5499293"/>
            <a:ext cx="609600" cy="577850"/>
          </a:xfrm>
          <a:prstGeom prst="rect">
            <a:avLst/>
          </a:prstGeom>
          <a:noFill/>
          <a:ln w="9525">
            <a:noFill/>
            <a:miter lim="800000"/>
            <a:headEnd/>
            <a:tailEnd/>
          </a:ln>
        </p:spPr>
      </p:pic>
      <p:grpSp>
        <p:nvGrpSpPr>
          <p:cNvPr id="42" name="Group 29"/>
          <p:cNvGrpSpPr>
            <a:grpSpLocks/>
          </p:cNvGrpSpPr>
          <p:nvPr/>
        </p:nvGrpSpPr>
        <p:grpSpPr bwMode="auto">
          <a:xfrm rot="-3885782">
            <a:off x="1099360" y="4493611"/>
            <a:ext cx="487362" cy="288925"/>
            <a:chOff x="3419" y="1971"/>
            <a:chExt cx="746" cy="441"/>
          </a:xfrm>
        </p:grpSpPr>
        <p:sp>
          <p:nvSpPr>
            <p:cNvPr id="43" name="Arc 30"/>
            <p:cNvSpPr>
              <a:spLocks/>
            </p:cNvSpPr>
            <p:nvPr/>
          </p:nvSpPr>
          <p:spPr bwMode="auto">
            <a:xfrm flipH="1">
              <a:off x="3419" y="1971"/>
              <a:ext cx="469" cy="288"/>
            </a:xfrm>
            <a:custGeom>
              <a:avLst/>
              <a:gdLst>
                <a:gd name="T0" fmla="*/ 0 w 21600"/>
                <a:gd name="T1" fmla="*/ 0 h 21600"/>
                <a:gd name="T2" fmla="*/ 6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charset="0"/>
              </a:endParaRPr>
            </a:p>
          </p:txBody>
        </p:sp>
        <p:sp>
          <p:nvSpPr>
            <p:cNvPr id="44" name="Arc 31"/>
            <p:cNvSpPr>
              <a:spLocks/>
            </p:cNvSpPr>
            <p:nvPr/>
          </p:nvSpPr>
          <p:spPr bwMode="auto">
            <a:xfrm flipH="1">
              <a:off x="3536" y="2125"/>
              <a:ext cx="470" cy="191"/>
            </a:xfrm>
            <a:custGeom>
              <a:avLst/>
              <a:gdLst>
                <a:gd name="T0" fmla="*/ 0 w 21600"/>
                <a:gd name="T1" fmla="*/ 0 h 21600"/>
                <a:gd name="T2" fmla="*/ 4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charset="0"/>
              </a:endParaRPr>
            </a:p>
          </p:txBody>
        </p:sp>
        <p:sp>
          <p:nvSpPr>
            <p:cNvPr id="45" name="Arc 32"/>
            <p:cNvSpPr>
              <a:spLocks/>
            </p:cNvSpPr>
            <p:nvPr/>
          </p:nvSpPr>
          <p:spPr bwMode="auto">
            <a:xfrm flipH="1">
              <a:off x="3695" y="2286"/>
              <a:ext cx="470" cy="126"/>
            </a:xfrm>
            <a:custGeom>
              <a:avLst/>
              <a:gdLst>
                <a:gd name="T0" fmla="*/ 0 w 21600"/>
                <a:gd name="T1" fmla="*/ 0 h 21600"/>
                <a:gd name="T2" fmla="*/ 2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charset="0"/>
              </a:endParaRPr>
            </a:p>
          </p:txBody>
        </p:sp>
      </p:grpSp>
      <p:pic>
        <p:nvPicPr>
          <p:cNvPr id="46" name="Picture 33" descr="Tower"/>
          <p:cNvPicPr>
            <a:picLocks noChangeAspect="1" noChangeArrowheads="1"/>
          </p:cNvPicPr>
          <p:nvPr/>
        </p:nvPicPr>
        <p:blipFill>
          <a:blip r:embed="rId12" cstate="print"/>
          <a:srcRect/>
          <a:stretch>
            <a:fillRect/>
          </a:stretch>
        </p:blipFill>
        <p:spPr bwMode="auto">
          <a:xfrm>
            <a:off x="1484328" y="4427730"/>
            <a:ext cx="307975" cy="990600"/>
          </a:xfrm>
          <a:prstGeom prst="rect">
            <a:avLst/>
          </a:prstGeom>
          <a:noFill/>
          <a:ln w="9525">
            <a:noFill/>
            <a:miter lim="800000"/>
            <a:headEnd/>
            <a:tailEnd/>
          </a:ln>
        </p:spPr>
      </p:pic>
      <p:grpSp>
        <p:nvGrpSpPr>
          <p:cNvPr id="47" name="Group 34"/>
          <p:cNvGrpSpPr>
            <a:grpSpLocks/>
          </p:cNvGrpSpPr>
          <p:nvPr/>
        </p:nvGrpSpPr>
        <p:grpSpPr bwMode="auto">
          <a:xfrm>
            <a:off x="833453" y="4784918"/>
            <a:ext cx="530225" cy="712787"/>
            <a:chOff x="5280" y="2400"/>
            <a:chExt cx="445" cy="672"/>
          </a:xfrm>
        </p:grpSpPr>
        <p:pic>
          <p:nvPicPr>
            <p:cNvPr id="48" name="Picture 35" descr="Cell Phone"/>
            <p:cNvPicPr>
              <a:picLocks noChangeAspect="1" noChangeArrowheads="1"/>
            </p:cNvPicPr>
            <p:nvPr/>
          </p:nvPicPr>
          <p:blipFill>
            <a:blip r:embed="rId13" cstate="print"/>
            <a:srcRect/>
            <a:stretch>
              <a:fillRect/>
            </a:stretch>
          </p:blipFill>
          <p:spPr bwMode="auto">
            <a:xfrm>
              <a:off x="5280" y="2400"/>
              <a:ext cx="253" cy="480"/>
            </a:xfrm>
            <a:prstGeom prst="rect">
              <a:avLst/>
            </a:prstGeom>
            <a:noFill/>
            <a:ln w="9525">
              <a:noFill/>
              <a:miter lim="800000"/>
              <a:headEnd/>
              <a:tailEnd/>
            </a:ln>
          </p:spPr>
        </p:pic>
        <p:pic>
          <p:nvPicPr>
            <p:cNvPr id="49" name="Picture 36" descr="Cell Phone"/>
            <p:cNvPicPr>
              <a:picLocks noChangeAspect="1" noChangeArrowheads="1"/>
            </p:cNvPicPr>
            <p:nvPr/>
          </p:nvPicPr>
          <p:blipFill>
            <a:blip r:embed="rId13" cstate="print"/>
            <a:srcRect/>
            <a:stretch>
              <a:fillRect/>
            </a:stretch>
          </p:blipFill>
          <p:spPr bwMode="auto">
            <a:xfrm>
              <a:off x="5376" y="2496"/>
              <a:ext cx="253" cy="480"/>
            </a:xfrm>
            <a:prstGeom prst="rect">
              <a:avLst/>
            </a:prstGeom>
            <a:noFill/>
            <a:ln w="9525">
              <a:noFill/>
              <a:miter lim="800000"/>
              <a:headEnd/>
              <a:tailEnd/>
            </a:ln>
          </p:spPr>
        </p:pic>
        <p:pic>
          <p:nvPicPr>
            <p:cNvPr id="50" name="Picture 37" descr="Cell Phone"/>
            <p:cNvPicPr>
              <a:picLocks noChangeAspect="1" noChangeArrowheads="1"/>
            </p:cNvPicPr>
            <p:nvPr/>
          </p:nvPicPr>
          <p:blipFill>
            <a:blip r:embed="rId13" cstate="print"/>
            <a:srcRect/>
            <a:stretch>
              <a:fillRect/>
            </a:stretch>
          </p:blipFill>
          <p:spPr bwMode="auto">
            <a:xfrm>
              <a:off x="5472" y="2592"/>
              <a:ext cx="253" cy="480"/>
            </a:xfrm>
            <a:prstGeom prst="rect">
              <a:avLst/>
            </a:prstGeom>
            <a:noFill/>
            <a:ln w="9525">
              <a:noFill/>
              <a:miter lim="800000"/>
              <a:headEnd/>
              <a:tailEnd/>
            </a:ln>
          </p:spPr>
        </p:pic>
      </p:grpSp>
      <p:pic>
        <p:nvPicPr>
          <p:cNvPr id="51" name="Picture 8" descr="cloud2"/>
          <p:cNvPicPr>
            <a:picLocks noChangeAspect="1" noChangeArrowheads="1"/>
          </p:cNvPicPr>
          <p:nvPr/>
        </p:nvPicPr>
        <p:blipFill>
          <a:blip r:embed="rId3" cstate="print"/>
          <a:srcRect/>
          <a:stretch>
            <a:fillRect/>
          </a:stretch>
        </p:blipFill>
        <p:spPr bwMode="auto">
          <a:xfrm>
            <a:off x="7159640" y="1498793"/>
            <a:ext cx="2000250" cy="866775"/>
          </a:xfrm>
          <a:prstGeom prst="rect">
            <a:avLst/>
          </a:prstGeom>
          <a:noFill/>
          <a:ln w="9525">
            <a:noFill/>
            <a:miter lim="800000"/>
            <a:headEnd/>
            <a:tailEnd/>
          </a:ln>
        </p:spPr>
      </p:pic>
      <p:pic>
        <p:nvPicPr>
          <p:cNvPr id="52" name="Picture 11" descr="Router2"/>
          <p:cNvPicPr>
            <a:picLocks noChangeAspect="1" noChangeArrowheads="1"/>
          </p:cNvPicPr>
          <p:nvPr/>
        </p:nvPicPr>
        <p:blipFill>
          <a:blip r:embed="rId4" cstate="print"/>
          <a:srcRect/>
          <a:stretch>
            <a:fillRect/>
          </a:stretch>
        </p:blipFill>
        <p:spPr bwMode="auto">
          <a:xfrm rot="20702391">
            <a:off x="5078428" y="4586480"/>
            <a:ext cx="1390650" cy="1217613"/>
          </a:xfrm>
          <a:prstGeom prst="rect">
            <a:avLst/>
          </a:prstGeom>
          <a:noFill/>
          <a:ln w="9525">
            <a:noFill/>
            <a:miter lim="800000"/>
            <a:headEnd/>
            <a:tailEnd/>
          </a:ln>
        </p:spPr>
      </p:pic>
      <p:sp>
        <p:nvSpPr>
          <p:cNvPr id="53" name="Text Box 16"/>
          <p:cNvSpPr txBox="1">
            <a:spLocks noChangeArrowheads="1"/>
          </p:cNvSpPr>
          <p:nvPr/>
        </p:nvSpPr>
        <p:spPr bwMode="auto">
          <a:xfrm flipH="1">
            <a:off x="3230578" y="3158970"/>
            <a:ext cx="1347787" cy="486287"/>
          </a:xfrm>
          <a:prstGeom prst="rect">
            <a:avLst/>
          </a:prstGeom>
          <a:noFill/>
          <a:ln w="28575">
            <a:noFill/>
            <a:miter lim="800000"/>
            <a:headEnd/>
            <a:tailEnd/>
          </a:ln>
        </p:spPr>
        <p:txBody>
          <a:bodyPr>
            <a:spAutoFit/>
          </a:bodyPr>
          <a:lstStyle/>
          <a:p>
            <a:pPr algn="ctr" eaLnBrk="0" hangingPunct="0">
              <a:lnSpc>
                <a:spcPct val="80000"/>
              </a:lnSpc>
            </a:pPr>
            <a:r>
              <a:rPr lang="en-US" sz="1600" b="1" dirty="0" err="1" smtClean="0">
                <a:cs typeface="Arial" charset="0"/>
              </a:rPr>
              <a:t>Glasfaser-netz</a:t>
            </a:r>
            <a:endParaRPr lang="en-US" sz="1600" b="1" dirty="0">
              <a:cs typeface="Arial" charset="0"/>
            </a:endParaRPr>
          </a:p>
        </p:txBody>
      </p:sp>
      <p:sp>
        <p:nvSpPr>
          <p:cNvPr id="54" name="Text Box 16"/>
          <p:cNvSpPr txBox="1">
            <a:spLocks noChangeArrowheads="1"/>
          </p:cNvSpPr>
          <p:nvPr/>
        </p:nvSpPr>
        <p:spPr bwMode="auto">
          <a:xfrm>
            <a:off x="587390" y="4141980"/>
            <a:ext cx="3857625" cy="288925"/>
          </a:xfrm>
          <a:prstGeom prst="rect">
            <a:avLst/>
          </a:prstGeom>
          <a:noFill/>
          <a:ln w="28575">
            <a:noFill/>
            <a:miter lim="800000"/>
            <a:headEnd/>
            <a:tailEnd/>
          </a:ln>
        </p:spPr>
        <p:txBody>
          <a:bodyPr>
            <a:spAutoFit/>
          </a:bodyPr>
          <a:lstStyle/>
          <a:p>
            <a:pPr eaLnBrk="0" hangingPunct="0">
              <a:lnSpc>
                <a:spcPct val="80000"/>
              </a:lnSpc>
            </a:pPr>
            <a:r>
              <a:rPr lang="en-US" sz="1600" b="1" dirty="0" err="1" smtClean="0">
                <a:cs typeface="Arial" charset="0"/>
              </a:rPr>
              <a:t>Zellulare</a:t>
            </a:r>
            <a:r>
              <a:rPr lang="en-US" sz="1600" b="1" dirty="0" smtClean="0">
                <a:cs typeface="Arial" charset="0"/>
              </a:rPr>
              <a:t> </a:t>
            </a:r>
            <a:r>
              <a:rPr lang="en-US" sz="1600" b="1" dirty="0" err="1" smtClean="0">
                <a:cs typeface="Arial" charset="0"/>
              </a:rPr>
              <a:t>Zugangsnetze</a:t>
            </a:r>
            <a:endParaRPr lang="en-US" sz="1600" b="1" dirty="0">
              <a:cs typeface="Arial" charset="0"/>
            </a:endParaRPr>
          </a:p>
        </p:txBody>
      </p:sp>
      <p:sp>
        <p:nvSpPr>
          <p:cNvPr id="55" name="Text Box 16"/>
          <p:cNvSpPr txBox="1">
            <a:spLocks noChangeArrowheads="1"/>
          </p:cNvSpPr>
          <p:nvPr/>
        </p:nvSpPr>
        <p:spPr bwMode="auto">
          <a:xfrm flipH="1">
            <a:off x="2435240" y="2998980"/>
            <a:ext cx="785813" cy="265113"/>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GbE</a:t>
            </a:r>
          </a:p>
        </p:txBody>
      </p:sp>
      <p:sp>
        <p:nvSpPr>
          <p:cNvPr id="56" name="Text Box 16"/>
          <p:cNvSpPr txBox="1">
            <a:spLocks noChangeArrowheads="1"/>
          </p:cNvSpPr>
          <p:nvPr/>
        </p:nvSpPr>
        <p:spPr bwMode="auto">
          <a:xfrm flipH="1">
            <a:off x="5730890" y="3499043"/>
            <a:ext cx="785813" cy="265112"/>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GbE</a:t>
            </a:r>
          </a:p>
        </p:txBody>
      </p:sp>
      <p:cxnSp>
        <p:nvCxnSpPr>
          <p:cNvPr id="57" name="Gerade Verbindung 95"/>
          <p:cNvCxnSpPr>
            <a:cxnSpLocks noChangeShapeType="1"/>
          </p:cNvCxnSpPr>
          <p:nvPr/>
        </p:nvCxnSpPr>
        <p:spPr bwMode="auto">
          <a:xfrm rot="10800000">
            <a:off x="2149490" y="3286318"/>
            <a:ext cx="922338" cy="69850"/>
          </a:xfrm>
          <a:prstGeom prst="line">
            <a:avLst/>
          </a:prstGeom>
          <a:noFill/>
          <a:ln w="38100" algn="ctr">
            <a:solidFill>
              <a:schemeClr val="tx2"/>
            </a:solidFill>
            <a:round/>
            <a:headEnd/>
            <a:tailEnd/>
          </a:ln>
        </p:spPr>
      </p:cxnSp>
      <p:cxnSp>
        <p:nvCxnSpPr>
          <p:cNvPr id="58" name="Gerade Verbindung 98"/>
          <p:cNvCxnSpPr>
            <a:cxnSpLocks noChangeShapeType="1"/>
          </p:cNvCxnSpPr>
          <p:nvPr/>
        </p:nvCxnSpPr>
        <p:spPr bwMode="auto">
          <a:xfrm rot="10800000" flipV="1">
            <a:off x="4729178" y="3283143"/>
            <a:ext cx="563562" cy="73025"/>
          </a:xfrm>
          <a:prstGeom prst="line">
            <a:avLst/>
          </a:prstGeom>
          <a:noFill/>
          <a:ln w="38100" algn="ctr">
            <a:solidFill>
              <a:schemeClr val="tx2"/>
            </a:solidFill>
            <a:round/>
            <a:headEnd/>
            <a:tailEnd/>
          </a:ln>
        </p:spPr>
      </p:cxnSp>
      <p:sp>
        <p:nvSpPr>
          <p:cNvPr id="59" name="Text Box 16"/>
          <p:cNvSpPr txBox="1">
            <a:spLocks noChangeArrowheads="1"/>
          </p:cNvSpPr>
          <p:nvPr/>
        </p:nvSpPr>
        <p:spPr bwMode="auto">
          <a:xfrm flipH="1">
            <a:off x="4649803" y="2784668"/>
            <a:ext cx="1285875" cy="288925"/>
          </a:xfrm>
          <a:prstGeom prst="rect">
            <a:avLst/>
          </a:prstGeom>
          <a:noFill/>
          <a:ln w="28575">
            <a:noFill/>
            <a:miter lim="800000"/>
            <a:headEnd/>
            <a:tailEnd/>
          </a:ln>
        </p:spPr>
        <p:txBody>
          <a:bodyPr>
            <a:spAutoFit/>
          </a:bodyPr>
          <a:lstStyle/>
          <a:p>
            <a:pPr algn="ctr" eaLnBrk="0" hangingPunct="0">
              <a:lnSpc>
                <a:spcPct val="80000"/>
              </a:lnSpc>
            </a:pPr>
            <a:r>
              <a:rPr lang="en-US" sz="1600" b="1" i="1">
                <a:solidFill>
                  <a:srgbClr val="0070C0"/>
                </a:solidFill>
                <a:cs typeface="Arial" charset="0"/>
              </a:rPr>
              <a:t>Router</a:t>
            </a:r>
          </a:p>
        </p:txBody>
      </p:sp>
      <p:cxnSp>
        <p:nvCxnSpPr>
          <p:cNvPr id="60" name="Gerade Verbindung 101"/>
          <p:cNvCxnSpPr>
            <a:cxnSpLocks noChangeShapeType="1"/>
          </p:cNvCxnSpPr>
          <p:nvPr/>
        </p:nvCxnSpPr>
        <p:spPr bwMode="auto">
          <a:xfrm flipH="1">
            <a:off x="5935678" y="3356168"/>
            <a:ext cx="449262" cy="1587"/>
          </a:xfrm>
          <a:prstGeom prst="line">
            <a:avLst/>
          </a:prstGeom>
          <a:noFill/>
          <a:ln w="38100" algn="ctr">
            <a:solidFill>
              <a:schemeClr val="tx2"/>
            </a:solidFill>
            <a:round/>
            <a:headEnd/>
            <a:tailEnd/>
          </a:ln>
        </p:spPr>
      </p:cxnSp>
      <p:sp>
        <p:nvSpPr>
          <p:cNvPr id="61" name="Text Box 16"/>
          <p:cNvSpPr txBox="1">
            <a:spLocks noChangeArrowheads="1"/>
          </p:cNvSpPr>
          <p:nvPr/>
        </p:nvSpPr>
        <p:spPr bwMode="auto">
          <a:xfrm flipH="1">
            <a:off x="7007240" y="2284605"/>
            <a:ext cx="785813" cy="265113"/>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GbE</a:t>
            </a:r>
          </a:p>
        </p:txBody>
      </p:sp>
      <p:sp>
        <p:nvSpPr>
          <p:cNvPr id="62" name="Text Box 16"/>
          <p:cNvSpPr txBox="1">
            <a:spLocks noChangeArrowheads="1"/>
          </p:cNvSpPr>
          <p:nvPr/>
        </p:nvSpPr>
        <p:spPr bwMode="auto">
          <a:xfrm flipH="1">
            <a:off x="7516828" y="1727578"/>
            <a:ext cx="1347787" cy="486287"/>
          </a:xfrm>
          <a:prstGeom prst="rect">
            <a:avLst/>
          </a:prstGeom>
          <a:noFill/>
          <a:ln w="28575">
            <a:noFill/>
            <a:miter lim="800000"/>
            <a:headEnd/>
            <a:tailEnd/>
          </a:ln>
        </p:spPr>
        <p:txBody>
          <a:bodyPr>
            <a:spAutoFit/>
          </a:bodyPr>
          <a:lstStyle/>
          <a:p>
            <a:pPr algn="ctr" eaLnBrk="0" hangingPunct="0">
              <a:lnSpc>
                <a:spcPct val="80000"/>
              </a:lnSpc>
            </a:pPr>
            <a:r>
              <a:rPr lang="en-US" sz="1600" b="1" dirty="0">
                <a:cs typeface="Arial" charset="0"/>
              </a:rPr>
              <a:t>IP </a:t>
            </a:r>
            <a:r>
              <a:rPr lang="en-US" sz="1600" b="1" dirty="0" smtClean="0">
                <a:cs typeface="Arial" charset="0"/>
              </a:rPr>
              <a:t>Kern-</a:t>
            </a:r>
            <a:r>
              <a:rPr lang="en-US" sz="1600" b="1" dirty="0" err="1" smtClean="0">
                <a:cs typeface="Arial" charset="0"/>
              </a:rPr>
              <a:t>netz</a:t>
            </a:r>
            <a:endParaRPr lang="en-US" sz="1600" b="1" dirty="0">
              <a:cs typeface="Arial" charset="0"/>
            </a:endParaRPr>
          </a:p>
        </p:txBody>
      </p:sp>
      <p:sp>
        <p:nvSpPr>
          <p:cNvPr id="63" name="Text Box 16"/>
          <p:cNvSpPr txBox="1">
            <a:spLocks noChangeArrowheads="1"/>
          </p:cNvSpPr>
          <p:nvPr/>
        </p:nvSpPr>
        <p:spPr bwMode="auto">
          <a:xfrm flipH="1">
            <a:off x="6373828" y="1070168"/>
            <a:ext cx="2133600" cy="485775"/>
          </a:xfrm>
          <a:prstGeom prst="rect">
            <a:avLst/>
          </a:prstGeom>
          <a:noFill/>
          <a:ln w="28575">
            <a:noFill/>
            <a:miter lim="800000"/>
            <a:headEnd/>
            <a:tailEnd/>
          </a:ln>
        </p:spPr>
        <p:txBody>
          <a:bodyPr>
            <a:spAutoFit/>
          </a:bodyPr>
          <a:lstStyle/>
          <a:p>
            <a:pPr algn="r" eaLnBrk="0" hangingPunct="0">
              <a:lnSpc>
                <a:spcPct val="80000"/>
              </a:lnSpc>
            </a:pPr>
            <a:r>
              <a:rPr lang="en-US" sz="1600" b="1">
                <a:cs typeface="Arial" charset="0"/>
              </a:rPr>
              <a:t>IPTV, VoIP, </a:t>
            </a:r>
          </a:p>
          <a:p>
            <a:pPr algn="r" eaLnBrk="0" hangingPunct="0">
              <a:lnSpc>
                <a:spcPct val="80000"/>
              </a:lnSpc>
            </a:pPr>
            <a:r>
              <a:rPr lang="en-US" sz="1600" b="1">
                <a:cs typeface="Arial" charset="0"/>
              </a:rPr>
              <a:t>Internet</a:t>
            </a:r>
          </a:p>
        </p:txBody>
      </p:sp>
      <p:cxnSp>
        <p:nvCxnSpPr>
          <p:cNvPr id="64" name="Gerade Verbindung 112"/>
          <p:cNvCxnSpPr>
            <a:cxnSpLocks noChangeShapeType="1"/>
          </p:cNvCxnSpPr>
          <p:nvPr/>
        </p:nvCxnSpPr>
        <p:spPr bwMode="auto">
          <a:xfrm rot="5400000">
            <a:off x="4972859" y="4047524"/>
            <a:ext cx="1225550" cy="128588"/>
          </a:xfrm>
          <a:prstGeom prst="line">
            <a:avLst/>
          </a:prstGeom>
          <a:noFill/>
          <a:ln w="38100" algn="ctr">
            <a:solidFill>
              <a:schemeClr val="tx2"/>
            </a:solidFill>
            <a:round/>
            <a:headEnd/>
            <a:tailEnd/>
          </a:ln>
        </p:spPr>
      </p:cxnSp>
      <p:pic>
        <p:nvPicPr>
          <p:cNvPr id="65" name="Picture 18"/>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734440" y="1176530"/>
            <a:ext cx="558800" cy="827088"/>
          </a:xfrm>
          <a:prstGeom prst="rect">
            <a:avLst/>
          </a:prstGeom>
          <a:noFill/>
          <a:ln w="25400">
            <a:noFill/>
            <a:miter lim="800000"/>
            <a:headEnd/>
            <a:tailEnd/>
          </a:ln>
        </p:spPr>
      </p:pic>
      <p:sp>
        <p:nvSpPr>
          <p:cNvPr id="66" name="Text Box 16"/>
          <p:cNvSpPr txBox="1">
            <a:spLocks noChangeArrowheads="1"/>
          </p:cNvSpPr>
          <p:nvPr/>
        </p:nvSpPr>
        <p:spPr bwMode="auto">
          <a:xfrm flipH="1">
            <a:off x="7302515" y="5070668"/>
            <a:ext cx="2286000" cy="485775"/>
          </a:xfrm>
          <a:prstGeom prst="rect">
            <a:avLst/>
          </a:prstGeom>
          <a:noFill/>
          <a:ln w="28575">
            <a:noFill/>
            <a:miter lim="800000"/>
            <a:headEnd/>
            <a:tailEnd/>
          </a:ln>
        </p:spPr>
        <p:txBody>
          <a:bodyPr>
            <a:spAutoFit/>
          </a:bodyPr>
          <a:lstStyle/>
          <a:p>
            <a:pPr eaLnBrk="0" hangingPunct="0">
              <a:lnSpc>
                <a:spcPct val="80000"/>
              </a:lnSpc>
            </a:pPr>
            <a:r>
              <a:rPr lang="en-US" sz="1600" b="1">
                <a:cs typeface="Arial" charset="0"/>
              </a:rPr>
              <a:t>PSTN, ISDN, SMS, HLR, ...</a:t>
            </a:r>
          </a:p>
        </p:txBody>
      </p:sp>
      <p:pic>
        <p:nvPicPr>
          <p:cNvPr id="67" name="Picture 25" descr="Vollbild anzeigen">
            <a:hlinkClick r:id="rId15"/>
          </p:cNvPr>
          <p:cNvPicPr>
            <a:picLocks noChangeAspect="1" noChangeArrowheads="1"/>
          </p:cNvPicPr>
          <p:nvPr/>
        </p:nvPicPr>
        <p:blipFill>
          <a:blip r:embed="rId16" cstate="print">
            <a:clrChange>
              <a:clrFrom>
                <a:srgbClr val="FEFEFE"/>
              </a:clrFrom>
              <a:clrTo>
                <a:srgbClr val="FEFEFE">
                  <a:alpha val="0"/>
                </a:srgbClr>
              </a:clrTo>
            </a:clrChange>
          </a:blip>
          <a:srcRect/>
          <a:stretch>
            <a:fillRect/>
          </a:stretch>
        </p:blipFill>
        <p:spPr bwMode="auto">
          <a:xfrm>
            <a:off x="5221303" y="3070418"/>
            <a:ext cx="785812" cy="549275"/>
          </a:xfrm>
          <a:prstGeom prst="rect">
            <a:avLst/>
          </a:prstGeom>
          <a:noFill/>
          <a:ln w="9525">
            <a:noFill/>
            <a:miter lim="800000"/>
            <a:headEnd/>
            <a:tailEnd/>
          </a:ln>
        </p:spPr>
      </p:pic>
      <p:sp>
        <p:nvSpPr>
          <p:cNvPr id="68" name="Text Box 16"/>
          <p:cNvSpPr txBox="1">
            <a:spLocks noChangeArrowheads="1"/>
          </p:cNvSpPr>
          <p:nvPr/>
        </p:nvSpPr>
        <p:spPr bwMode="auto">
          <a:xfrm flipH="1">
            <a:off x="3944953" y="4570605"/>
            <a:ext cx="1500187" cy="288925"/>
          </a:xfrm>
          <a:prstGeom prst="rect">
            <a:avLst/>
          </a:prstGeom>
          <a:noFill/>
          <a:ln w="28575">
            <a:noFill/>
            <a:miter lim="800000"/>
            <a:headEnd/>
            <a:tailEnd/>
          </a:ln>
        </p:spPr>
        <p:txBody>
          <a:bodyPr>
            <a:spAutoFit/>
          </a:bodyPr>
          <a:lstStyle/>
          <a:p>
            <a:pPr eaLnBrk="0" hangingPunct="0">
              <a:lnSpc>
                <a:spcPct val="80000"/>
              </a:lnSpc>
            </a:pPr>
            <a:r>
              <a:rPr lang="en-US" sz="1600" b="1" i="1">
                <a:solidFill>
                  <a:srgbClr val="0070C0"/>
                </a:solidFill>
                <a:cs typeface="Arial" charset="0"/>
              </a:rPr>
              <a:t>Edge Device</a:t>
            </a:r>
          </a:p>
        </p:txBody>
      </p:sp>
      <p:pic>
        <p:nvPicPr>
          <p:cNvPr id="69" name="Picture 18" descr="LandLinePhone"/>
          <p:cNvPicPr>
            <a:picLocks noChangeAspect="1" noChangeArrowheads="1"/>
          </p:cNvPicPr>
          <p:nvPr/>
        </p:nvPicPr>
        <p:blipFill>
          <a:blip r:embed="rId17" cstate="print"/>
          <a:srcRect/>
          <a:stretch>
            <a:fillRect/>
          </a:stretch>
        </p:blipFill>
        <p:spPr bwMode="auto">
          <a:xfrm>
            <a:off x="2587640" y="5785043"/>
            <a:ext cx="685800" cy="444500"/>
          </a:xfrm>
          <a:prstGeom prst="rect">
            <a:avLst/>
          </a:prstGeom>
          <a:noFill/>
          <a:ln w="9525">
            <a:noFill/>
            <a:miter lim="800000"/>
            <a:headEnd/>
            <a:tailEnd/>
          </a:ln>
        </p:spPr>
      </p:pic>
      <p:pic>
        <p:nvPicPr>
          <p:cNvPr id="70" name="Picture 18" descr="Remote DSLAM"/>
          <p:cNvPicPr>
            <a:picLocks noChangeAspect="1" noChangeArrowheads="1"/>
          </p:cNvPicPr>
          <p:nvPr/>
        </p:nvPicPr>
        <p:blipFill>
          <a:blip r:embed="rId5" cstate="print"/>
          <a:srcRect/>
          <a:stretch>
            <a:fillRect/>
          </a:stretch>
        </p:blipFill>
        <p:spPr bwMode="auto">
          <a:xfrm>
            <a:off x="2730515" y="1927418"/>
            <a:ext cx="533400" cy="428625"/>
          </a:xfrm>
          <a:prstGeom prst="rect">
            <a:avLst/>
          </a:prstGeom>
          <a:noFill/>
          <a:ln w="9525">
            <a:noFill/>
            <a:miter lim="800000"/>
            <a:headEnd/>
            <a:tailEnd/>
          </a:ln>
        </p:spPr>
      </p:pic>
      <p:sp>
        <p:nvSpPr>
          <p:cNvPr id="71" name="Text Box 16"/>
          <p:cNvSpPr txBox="1">
            <a:spLocks noChangeArrowheads="1"/>
          </p:cNvSpPr>
          <p:nvPr/>
        </p:nvSpPr>
        <p:spPr bwMode="auto">
          <a:xfrm flipH="1">
            <a:off x="3302015" y="1927418"/>
            <a:ext cx="1285875" cy="485775"/>
          </a:xfrm>
          <a:prstGeom prst="rect">
            <a:avLst/>
          </a:prstGeom>
          <a:noFill/>
          <a:ln w="28575">
            <a:noFill/>
            <a:miter lim="800000"/>
            <a:headEnd/>
            <a:tailEnd/>
          </a:ln>
        </p:spPr>
        <p:txBody>
          <a:bodyPr>
            <a:spAutoFit/>
          </a:bodyPr>
          <a:lstStyle/>
          <a:p>
            <a:pPr eaLnBrk="0" hangingPunct="0">
              <a:lnSpc>
                <a:spcPct val="80000"/>
              </a:lnSpc>
            </a:pPr>
            <a:r>
              <a:rPr lang="en-US" sz="1600" b="1" i="1">
                <a:solidFill>
                  <a:srgbClr val="0070C0"/>
                </a:solidFill>
                <a:cs typeface="Arial" charset="0"/>
              </a:rPr>
              <a:t>DSLAM/</a:t>
            </a:r>
          </a:p>
          <a:p>
            <a:pPr eaLnBrk="0" hangingPunct="0">
              <a:lnSpc>
                <a:spcPct val="80000"/>
              </a:lnSpc>
            </a:pPr>
            <a:r>
              <a:rPr lang="en-US" sz="1600" b="1" i="1">
                <a:solidFill>
                  <a:srgbClr val="0070C0"/>
                </a:solidFill>
                <a:cs typeface="Arial" charset="0"/>
              </a:rPr>
              <a:t>CMTS</a:t>
            </a:r>
          </a:p>
        </p:txBody>
      </p:sp>
      <p:cxnSp>
        <p:nvCxnSpPr>
          <p:cNvPr id="72" name="Gerade Verbindung 141"/>
          <p:cNvCxnSpPr>
            <a:cxnSpLocks noChangeShapeType="1"/>
          </p:cNvCxnSpPr>
          <p:nvPr/>
        </p:nvCxnSpPr>
        <p:spPr bwMode="auto">
          <a:xfrm rot="16200000" flipV="1">
            <a:off x="2963877" y="2313181"/>
            <a:ext cx="720725" cy="647700"/>
          </a:xfrm>
          <a:prstGeom prst="line">
            <a:avLst/>
          </a:prstGeom>
          <a:noFill/>
          <a:ln w="38100" algn="ctr">
            <a:solidFill>
              <a:schemeClr val="tx2"/>
            </a:solidFill>
            <a:round/>
            <a:headEnd/>
            <a:tailEnd/>
          </a:ln>
        </p:spPr>
      </p:cxnSp>
      <p:cxnSp>
        <p:nvCxnSpPr>
          <p:cNvPr id="73" name="Gerade Verbindung 145"/>
          <p:cNvCxnSpPr>
            <a:cxnSpLocks noChangeShapeType="1"/>
          </p:cNvCxnSpPr>
          <p:nvPr/>
        </p:nvCxnSpPr>
        <p:spPr bwMode="auto">
          <a:xfrm>
            <a:off x="1801828" y="1855980"/>
            <a:ext cx="1071562" cy="285750"/>
          </a:xfrm>
          <a:prstGeom prst="line">
            <a:avLst/>
          </a:prstGeom>
          <a:noFill/>
          <a:ln w="9525" algn="ctr">
            <a:solidFill>
              <a:srgbClr val="0070C0"/>
            </a:solidFill>
            <a:round/>
            <a:headEnd/>
            <a:tailEnd/>
          </a:ln>
        </p:spPr>
      </p:cxnSp>
      <p:cxnSp>
        <p:nvCxnSpPr>
          <p:cNvPr id="74" name="Gerade Verbindung 148"/>
          <p:cNvCxnSpPr>
            <a:cxnSpLocks noChangeShapeType="1"/>
          </p:cNvCxnSpPr>
          <p:nvPr/>
        </p:nvCxnSpPr>
        <p:spPr bwMode="auto">
          <a:xfrm>
            <a:off x="1230328" y="1998855"/>
            <a:ext cx="1571625" cy="285750"/>
          </a:xfrm>
          <a:prstGeom prst="line">
            <a:avLst/>
          </a:prstGeom>
          <a:noFill/>
          <a:ln w="9525" algn="ctr">
            <a:solidFill>
              <a:srgbClr val="0070C0"/>
            </a:solidFill>
            <a:round/>
            <a:headEnd/>
            <a:tailEnd/>
          </a:ln>
        </p:spPr>
      </p:cxnSp>
      <p:cxnSp>
        <p:nvCxnSpPr>
          <p:cNvPr id="75" name="Gerade Verbindung 150"/>
          <p:cNvCxnSpPr>
            <a:cxnSpLocks noChangeShapeType="1"/>
          </p:cNvCxnSpPr>
          <p:nvPr/>
        </p:nvCxnSpPr>
        <p:spPr bwMode="auto">
          <a:xfrm rot="16200000" flipH="1">
            <a:off x="2694796" y="1677387"/>
            <a:ext cx="500063" cy="285750"/>
          </a:xfrm>
          <a:prstGeom prst="line">
            <a:avLst/>
          </a:prstGeom>
          <a:noFill/>
          <a:ln w="9525" algn="ctr">
            <a:solidFill>
              <a:srgbClr val="0070C0"/>
            </a:solidFill>
            <a:round/>
            <a:headEnd/>
            <a:tailEnd/>
          </a:ln>
        </p:spPr>
      </p:cxnSp>
      <p:pic>
        <p:nvPicPr>
          <p:cNvPr id="76" name="Picture 14" descr="Laptop"/>
          <p:cNvPicPr>
            <a:picLocks noChangeAspect="1" noChangeArrowheads="1"/>
          </p:cNvPicPr>
          <p:nvPr/>
        </p:nvPicPr>
        <p:blipFill>
          <a:blip r:embed="rId9" cstate="print"/>
          <a:srcRect/>
          <a:stretch>
            <a:fillRect/>
          </a:stretch>
        </p:blipFill>
        <p:spPr bwMode="auto">
          <a:xfrm>
            <a:off x="3373453" y="1070168"/>
            <a:ext cx="609600" cy="577850"/>
          </a:xfrm>
          <a:prstGeom prst="rect">
            <a:avLst/>
          </a:prstGeom>
          <a:noFill/>
          <a:ln w="9525">
            <a:noFill/>
            <a:miter lim="800000"/>
            <a:headEnd/>
            <a:tailEnd/>
          </a:ln>
        </p:spPr>
      </p:pic>
      <p:sp>
        <p:nvSpPr>
          <p:cNvPr id="77" name="Text Box 16"/>
          <p:cNvSpPr txBox="1">
            <a:spLocks noChangeArrowheads="1"/>
          </p:cNvSpPr>
          <p:nvPr/>
        </p:nvSpPr>
        <p:spPr bwMode="auto">
          <a:xfrm flipH="1">
            <a:off x="1873265" y="1713105"/>
            <a:ext cx="1143000" cy="436563"/>
          </a:xfrm>
          <a:prstGeom prst="rect">
            <a:avLst/>
          </a:prstGeom>
          <a:noFill/>
          <a:ln w="28575">
            <a:noFill/>
            <a:miter lim="800000"/>
            <a:headEnd/>
            <a:tailEnd/>
          </a:ln>
        </p:spPr>
        <p:txBody>
          <a:bodyPr>
            <a:spAutoFit/>
          </a:bodyPr>
          <a:lstStyle/>
          <a:p>
            <a:pPr algn="ctr" eaLnBrk="0" hangingPunct="0">
              <a:lnSpc>
                <a:spcPct val="80000"/>
              </a:lnSpc>
            </a:pPr>
            <a:r>
              <a:rPr lang="en-US" sz="1400">
                <a:solidFill>
                  <a:schemeClr val="tx1"/>
                </a:solidFill>
                <a:cs typeface="Arial" charset="0"/>
              </a:rPr>
              <a:t>Copper/ Coax</a:t>
            </a:r>
          </a:p>
        </p:txBody>
      </p:sp>
      <p:sp>
        <p:nvSpPr>
          <p:cNvPr id="78" name="Text Box 16"/>
          <p:cNvSpPr txBox="1">
            <a:spLocks noChangeArrowheads="1"/>
          </p:cNvSpPr>
          <p:nvPr/>
        </p:nvSpPr>
        <p:spPr bwMode="auto">
          <a:xfrm flipH="1">
            <a:off x="2159015" y="4856355"/>
            <a:ext cx="785813" cy="265113"/>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E1/T1</a:t>
            </a:r>
          </a:p>
        </p:txBody>
      </p:sp>
      <p:sp>
        <p:nvSpPr>
          <p:cNvPr id="79" name="Text Box 16"/>
          <p:cNvSpPr txBox="1">
            <a:spLocks noChangeArrowheads="1"/>
          </p:cNvSpPr>
          <p:nvPr/>
        </p:nvSpPr>
        <p:spPr bwMode="auto">
          <a:xfrm flipH="1">
            <a:off x="3217878" y="5713605"/>
            <a:ext cx="785812" cy="261938"/>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E1/T1</a:t>
            </a:r>
          </a:p>
        </p:txBody>
      </p:sp>
      <p:sp>
        <p:nvSpPr>
          <p:cNvPr id="80" name="Text Box 16"/>
          <p:cNvSpPr txBox="1">
            <a:spLocks noChangeArrowheads="1"/>
          </p:cNvSpPr>
          <p:nvPr/>
        </p:nvSpPr>
        <p:spPr bwMode="auto">
          <a:xfrm flipH="1">
            <a:off x="4451365" y="5372293"/>
            <a:ext cx="1285875" cy="601662"/>
          </a:xfrm>
          <a:prstGeom prst="rect">
            <a:avLst/>
          </a:prstGeom>
          <a:noFill/>
          <a:ln w="28575">
            <a:noFill/>
            <a:miter lim="800000"/>
            <a:headEnd/>
            <a:tailEnd/>
          </a:ln>
        </p:spPr>
        <p:txBody>
          <a:bodyPr>
            <a:spAutoFit/>
          </a:bodyPr>
          <a:lstStyle/>
          <a:p>
            <a:pPr eaLnBrk="0" hangingPunct="0">
              <a:lnSpc>
                <a:spcPct val="80000"/>
              </a:lnSpc>
            </a:pPr>
            <a:r>
              <a:rPr lang="en-US" sz="1400" b="1">
                <a:solidFill>
                  <a:schemeClr val="tx1"/>
                </a:solidFill>
                <a:cs typeface="Arial" charset="0"/>
              </a:rPr>
              <a:t>E1/T1</a:t>
            </a:r>
          </a:p>
          <a:p>
            <a:pPr eaLnBrk="0" hangingPunct="0">
              <a:lnSpc>
                <a:spcPct val="80000"/>
              </a:lnSpc>
            </a:pPr>
            <a:r>
              <a:rPr lang="en-US" sz="1400" b="1">
                <a:solidFill>
                  <a:schemeClr val="tx1"/>
                </a:solidFill>
                <a:cs typeface="Arial" charset="0"/>
              </a:rPr>
              <a:t>OC3/STM-1</a:t>
            </a:r>
          </a:p>
          <a:p>
            <a:pPr eaLnBrk="0" hangingPunct="0">
              <a:lnSpc>
                <a:spcPct val="80000"/>
              </a:lnSpc>
            </a:pPr>
            <a:r>
              <a:rPr lang="en-US" sz="1400" b="1">
                <a:solidFill>
                  <a:schemeClr val="tx1"/>
                </a:solidFill>
                <a:cs typeface="Arial" charset="0"/>
              </a:rPr>
              <a:t>OC12/STM-4</a:t>
            </a:r>
          </a:p>
        </p:txBody>
      </p:sp>
      <p:sp>
        <p:nvSpPr>
          <p:cNvPr id="81" name="Text Box 16"/>
          <p:cNvSpPr txBox="1">
            <a:spLocks noChangeArrowheads="1"/>
          </p:cNvSpPr>
          <p:nvPr/>
        </p:nvSpPr>
        <p:spPr bwMode="auto">
          <a:xfrm flipH="1">
            <a:off x="6373828" y="3999105"/>
            <a:ext cx="1285875" cy="265113"/>
          </a:xfrm>
          <a:prstGeom prst="rect">
            <a:avLst/>
          </a:prstGeom>
          <a:noFill/>
          <a:ln w="28575">
            <a:noFill/>
            <a:miter lim="800000"/>
            <a:headEnd/>
            <a:tailEnd/>
          </a:ln>
        </p:spPr>
        <p:txBody>
          <a:bodyPr>
            <a:spAutoFit/>
          </a:bodyPr>
          <a:lstStyle/>
          <a:p>
            <a:pPr algn="just" eaLnBrk="0" hangingPunct="0">
              <a:lnSpc>
                <a:spcPct val="80000"/>
              </a:lnSpc>
            </a:pPr>
            <a:r>
              <a:rPr lang="en-US" sz="1400" b="1">
                <a:solidFill>
                  <a:schemeClr val="tx1"/>
                </a:solidFill>
                <a:cs typeface="Arial" charset="0"/>
              </a:rPr>
              <a:t>OC12/STM-4</a:t>
            </a:r>
          </a:p>
        </p:txBody>
      </p:sp>
      <p:sp>
        <p:nvSpPr>
          <p:cNvPr id="82" name="Text Box 16"/>
          <p:cNvSpPr txBox="1">
            <a:spLocks noChangeArrowheads="1"/>
          </p:cNvSpPr>
          <p:nvPr/>
        </p:nvSpPr>
        <p:spPr bwMode="auto">
          <a:xfrm flipH="1">
            <a:off x="4811728" y="3651443"/>
            <a:ext cx="785812" cy="265112"/>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GbE</a:t>
            </a:r>
          </a:p>
        </p:txBody>
      </p:sp>
      <p:sp>
        <p:nvSpPr>
          <p:cNvPr id="83" name="Text Box 16"/>
          <p:cNvSpPr txBox="1">
            <a:spLocks noChangeArrowheads="1"/>
          </p:cNvSpPr>
          <p:nvPr/>
        </p:nvSpPr>
        <p:spPr bwMode="auto">
          <a:xfrm flipH="1">
            <a:off x="5516578" y="4427730"/>
            <a:ext cx="785812" cy="265113"/>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GbE</a:t>
            </a:r>
          </a:p>
        </p:txBody>
      </p:sp>
      <p:sp>
        <p:nvSpPr>
          <p:cNvPr id="84" name="Text Box 16"/>
          <p:cNvSpPr txBox="1">
            <a:spLocks noChangeArrowheads="1"/>
          </p:cNvSpPr>
          <p:nvPr/>
        </p:nvSpPr>
        <p:spPr bwMode="auto">
          <a:xfrm flipH="1">
            <a:off x="3373453" y="2570355"/>
            <a:ext cx="785812" cy="265113"/>
          </a:xfrm>
          <a:prstGeom prst="rect">
            <a:avLst/>
          </a:prstGeom>
          <a:noFill/>
          <a:ln w="28575">
            <a:noFill/>
            <a:miter lim="800000"/>
            <a:headEnd/>
            <a:tailEnd/>
          </a:ln>
        </p:spPr>
        <p:txBody>
          <a:bodyPr>
            <a:spAutoFit/>
          </a:bodyPr>
          <a:lstStyle/>
          <a:p>
            <a:pPr algn="ctr" eaLnBrk="0" hangingPunct="0">
              <a:lnSpc>
                <a:spcPct val="80000"/>
              </a:lnSpc>
            </a:pPr>
            <a:r>
              <a:rPr lang="en-US" sz="1400" b="1">
                <a:solidFill>
                  <a:schemeClr val="tx1"/>
                </a:solidFill>
                <a:cs typeface="Arial" charset="0"/>
              </a:rPr>
              <a:t>GbE</a:t>
            </a:r>
          </a:p>
        </p:txBody>
      </p:sp>
      <p:pic>
        <p:nvPicPr>
          <p:cNvPr id="85" name="Picture 440" descr="MCj04338610000[1]"/>
          <p:cNvPicPr>
            <a:picLocks noChangeAspect="1" noChangeArrowheads="1"/>
          </p:cNvPicPr>
          <p:nvPr/>
        </p:nvPicPr>
        <p:blipFill>
          <a:blip r:embed="rId18" cstate="print"/>
          <a:srcRect/>
          <a:stretch>
            <a:fillRect/>
          </a:stretch>
        </p:blipFill>
        <p:spPr bwMode="auto">
          <a:xfrm>
            <a:off x="3937015" y="5877118"/>
            <a:ext cx="360363" cy="360362"/>
          </a:xfrm>
          <a:prstGeom prst="rect">
            <a:avLst/>
          </a:prstGeom>
          <a:noFill/>
          <a:ln w="9525">
            <a:noFill/>
            <a:miter lim="800000"/>
            <a:headEnd/>
            <a:tailEnd/>
          </a:ln>
        </p:spPr>
      </p:pic>
      <p:cxnSp>
        <p:nvCxnSpPr>
          <p:cNvPr id="86" name="Gerade Verbindung 126"/>
          <p:cNvCxnSpPr>
            <a:cxnSpLocks noChangeShapeType="1"/>
          </p:cNvCxnSpPr>
          <p:nvPr/>
        </p:nvCxnSpPr>
        <p:spPr bwMode="auto">
          <a:xfrm rot="10800000" flipV="1">
            <a:off x="4152915" y="5445318"/>
            <a:ext cx="0" cy="431800"/>
          </a:xfrm>
          <a:prstGeom prst="line">
            <a:avLst/>
          </a:prstGeom>
          <a:noFill/>
          <a:ln w="38100" algn="ctr">
            <a:solidFill>
              <a:srgbClr val="FF6600"/>
            </a:solidFill>
            <a:round/>
            <a:headEnd/>
            <a:tailEnd/>
          </a:ln>
        </p:spPr>
      </p:cxnSp>
      <p:sp>
        <p:nvSpPr>
          <p:cNvPr id="87" name="AutoShape 90"/>
          <p:cNvSpPr>
            <a:spLocks noChangeArrowheads="1"/>
          </p:cNvSpPr>
          <p:nvPr/>
        </p:nvSpPr>
        <p:spPr bwMode="auto">
          <a:xfrm>
            <a:off x="2972781" y="4940493"/>
            <a:ext cx="1755194" cy="649287"/>
          </a:xfrm>
          <a:prstGeom prst="cloudCallout">
            <a:avLst>
              <a:gd name="adj1" fmla="val 8194"/>
              <a:gd name="adj2" fmla="val 10148"/>
            </a:avLst>
          </a:prstGeom>
          <a:solidFill>
            <a:srgbClr val="FF6600">
              <a:alpha val="75999"/>
            </a:srgbClr>
          </a:solidFill>
          <a:ln w="9525">
            <a:noFill/>
            <a:round/>
            <a:headEnd/>
            <a:tailEnd/>
          </a:ln>
          <a:effectLst>
            <a:prstShdw prst="shdw17" dist="17961" dir="2700000">
              <a:srgbClr val="FF6600">
                <a:gamma/>
                <a:shade val="60000"/>
                <a:invGamma/>
              </a:srgbClr>
            </a:prstShdw>
          </a:effectLst>
        </p:spPr>
        <p:txBody>
          <a:bodyPr/>
          <a:lstStyle/>
          <a:p>
            <a:pPr algn="ctr"/>
            <a:r>
              <a:rPr lang="de-DE" sz="1400" dirty="0">
                <a:solidFill>
                  <a:schemeClr val="bg1"/>
                </a:solidFill>
              </a:rPr>
              <a:t>TDM </a:t>
            </a:r>
            <a:r>
              <a:rPr lang="de-DE" sz="1200" dirty="0" smtClean="0">
                <a:solidFill>
                  <a:schemeClr val="bg1"/>
                </a:solidFill>
              </a:rPr>
              <a:t>Transportnetz</a:t>
            </a:r>
            <a:endParaRPr lang="de-DE" sz="1200" dirty="0">
              <a:solidFill>
                <a:schemeClr val="bg1"/>
              </a:solidFill>
            </a:endParaRPr>
          </a:p>
        </p:txBody>
      </p:sp>
      <p:sp>
        <p:nvSpPr>
          <p:cNvPr id="88" name="AutoShape 91"/>
          <p:cNvSpPr>
            <a:spLocks noChangeArrowheads="1"/>
          </p:cNvSpPr>
          <p:nvPr/>
        </p:nvSpPr>
        <p:spPr bwMode="auto">
          <a:xfrm>
            <a:off x="7393003" y="4221355"/>
            <a:ext cx="2015492" cy="649288"/>
          </a:xfrm>
          <a:prstGeom prst="cloudCallout">
            <a:avLst>
              <a:gd name="adj1" fmla="val 2625"/>
              <a:gd name="adj2" fmla="val 41444"/>
            </a:avLst>
          </a:prstGeom>
          <a:solidFill>
            <a:srgbClr val="FF6600">
              <a:alpha val="75999"/>
            </a:srgbClr>
          </a:solidFill>
          <a:ln w="9525">
            <a:noFill/>
            <a:round/>
            <a:headEnd/>
            <a:tailEnd/>
          </a:ln>
          <a:effectLst>
            <a:prstShdw prst="shdw17" dist="17961" dir="2700000">
              <a:srgbClr val="FF6600">
                <a:gamma/>
                <a:shade val="60000"/>
                <a:invGamma/>
              </a:srgbClr>
            </a:prstShdw>
          </a:effectLst>
        </p:spPr>
        <p:txBody>
          <a:bodyPr/>
          <a:lstStyle/>
          <a:p>
            <a:pPr algn="ctr"/>
            <a:r>
              <a:rPr lang="de-DE" sz="1400" dirty="0">
                <a:solidFill>
                  <a:schemeClr val="bg1"/>
                </a:solidFill>
              </a:rPr>
              <a:t>TDM </a:t>
            </a:r>
            <a:r>
              <a:rPr lang="de-DE" sz="1400" dirty="0" err="1" smtClean="0">
                <a:solidFill>
                  <a:schemeClr val="bg1"/>
                </a:solidFill>
              </a:rPr>
              <a:t>Kernnetz</a:t>
            </a:r>
            <a:r>
              <a:rPr lang="de-DE" sz="1400" dirty="0" smtClean="0">
                <a:solidFill>
                  <a:schemeClr val="bg1"/>
                </a:solidFill>
              </a:rPr>
              <a:t> </a:t>
            </a:r>
            <a:endParaRPr lang="de-DE" sz="1400" dirty="0">
              <a:solidFill>
                <a:schemeClr val="bg1"/>
              </a:solidFill>
            </a:endParaRPr>
          </a:p>
        </p:txBody>
      </p:sp>
      <p:pic>
        <p:nvPicPr>
          <p:cNvPr id="89" name="Picture 18"/>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616965" y="3572068"/>
            <a:ext cx="558800" cy="827087"/>
          </a:xfrm>
          <a:prstGeom prst="rect">
            <a:avLst/>
          </a:prstGeom>
          <a:noFill/>
          <a:ln w="254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26</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Paketverarbeitung</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sz="2000" dirty="0" smtClean="0"/>
              <a:t>Ethernet </a:t>
            </a:r>
            <a:r>
              <a:rPr lang="en-US" sz="2000" dirty="0" err="1" smtClean="0"/>
              <a:t>Dienste</a:t>
            </a:r>
            <a:endParaRPr lang="en-US" sz="2000" dirty="0" smtClean="0"/>
          </a:p>
          <a:p>
            <a:pPr marL="609600" indent="-609600">
              <a:buClr>
                <a:srgbClr val="0000CC"/>
              </a:buClr>
              <a:buSzTx/>
            </a:pPr>
            <a:r>
              <a:rPr lang="en-US" sz="1800" dirty="0" smtClean="0"/>
              <a:t>VLAN tagging &amp; stacking</a:t>
            </a:r>
          </a:p>
          <a:p>
            <a:pPr marL="609600" indent="-609600">
              <a:buClr>
                <a:srgbClr val="0000CC"/>
              </a:buClr>
              <a:buSzTx/>
            </a:pPr>
            <a:r>
              <a:rPr lang="en-US" sz="1800" dirty="0" smtClean="0"/>
              <a:t>Quality of Service</a:t>
            </a:r>
          </a:p>
          <a:p>
            <a:pPr marL="609600" indent="-609600">
              <a:buClr>
                <a:srgbClr val="0000CC"/>
              </a:buClr>
              <a:buSzTx/>
            </a:pPr>
            <a:r>
              <a:rPr lang="en-US" sz="1800" dirty="0" err="1" smtClean="0"/>
              <a:t>Verkehrsbegrenzung</a:t>
            </a:r>
            <a:r>
              <a:rPr lang="en-US" sz="1800" dirty="0" smtClean="0"/>
              <a:t> und </a:t>
            </a:r>
            <a:r>
              <a:rPr lang="en-US" sz="1800" dirty="0" err="1" smtClean="0"/>
              <a:t>Formung</a:t>
            </a:r>
            <a:r>
              <a:rPr lang="en-US" sz="1800" dirty="0" smtClean="0"/>
              <a:t> des </a:t>
            </a:r>
            <a:r>
              <a:rPr lang="en-US" sz="1800" dirty="0" err="1" smtClean="0"/>
              <a:t>Ausgangsverkehrs</a:t>
            </a:r>
            <a:r>
              <a:rPr lang="en-US" sz="1800" dirty="0" smtClean="0"/>
              <a:t> (egress traffic shaping)</a:t>
            </a:r>
          </a:p>
          <a:p>
            <a:pPr marL="609600" indent="-609600">
              <a:buClr>
                <a:srgbClr val="0000CC"/>
              </a:buClr>
              <a:buSzTx/>
            </a:pPr>
            <a:r>
              <a:rPr lang="en-US" sz="1800" dirty="0" smtClean="0"/>
              <a:t>Protected Ring Switching</a:t>
            </a:r>
          </a:p>
          <a:p>
            <a:pPr marL="609600" indent="-609600">
              <a:buClr>
                <a:srgbClr val="0000CC"/>
              </a:buClr>
              <a:buSzTx/>
            </a:pPr>
            <a:r>
              <a:rPr lang="en-US" sz="1800" dirty="0" smtClean="0"/>
              <a:t>Optional MPLS</a:t>
            </a:r>
          </a:p>
          <a:p>
            <a:pPr marL="609600" indent="-609600">
              <a:lnSpc>
                <a:spcPct val="150000"/>
              </a:lnSpc>
              <a:buClr>
                <a:srgbClr val="0000CC"/>
              </a:buClr>
              <a:buSzTx/>
              <a:buNone/>
            </a:pPr>
            <a:r>
              <a:rPr lang="en-US" sz="2000" dirty="0" smtClean="0"/>
              <a:t>TDM Emulation</a:t>
            </a:r>
          </a:p>
          <a:p>
            <a:pPr marL="609600" indent="-609600">
              <a:buClr>
                <a:srgbClr val="0000CC"/>
              </a:buClr>
              <a:buSzTx/>
            </a:pPr>
            <a:r>
              <a:rPr lang="en-US" sz="1800" dirty="0" smtClean="0"/>
              <a:t>Framed Modus und unframed Modus (Leased Line Emulation)</a:t>
            </a:r>
          </a:p>
          <a:p>
            <a:pPr marL="609600" indent="-609600">
              <a:buClr>
                <a:srgbClr val="0000CC"/>
              </a:buClr>
              <a:buSzTx/>
            </a:pPr>
            <a:r>
              <a:rPr lang="en-US" sz="1800" dirty="0" err="1" smtClean="0"/>
              <a:t>Ausgleich</a:t>
            </a:r>
            <a:r>
              <a:rPr lang="en-US" sz="1800" dirty="0" smtClean="0"/>
              <a:t> von </a:t>
            </a:r>
            <a:r>
              <a:rPr lang="en-US" sz="1800" dirty="0" err="1" smtClean="0"/>
              <a:t>Laufzeitschwankungen</a:t>
            </a:r>
            <a:endParaRPr lang="en-US" sz="1800" dirty="0" smtClean="0"/>
          </a:p>
          <a:p>
            <a:pPr marL="609600" indent="-609600">
              <a:buClr>
                <a:srgbClr val="0000CC"/>
              </a:buClr>
              <a:buSzTx/>
            </a:pPr>
            <a:r>
              <a:rPr lang="en-US" sz="1800" dirty="0" err="1" smtClean="0"/>
              <a:t>Messungen</a:t>
            </a:r>
            <a:r>
              <a:rPr lang="en-US" sz="1800" dirty="0" smtClean="0"/>
              <a:t> von </a:t>
            </a:r>
            <a:r>
              <a:rPr lang="en-US" sz="1800" dirty="0" err="1" smtClean="0"/>
              <a:t>Verzögerungen</a:t>
            </a:r>
            <a:r>
              <a:rPr lang="en-US" sz="1800" dirty="0" smtClean="0"/>
              <a:t> (Delay, round trip)</a:t>
            </a:r>
          </a:p>
          <a:p>
            <a:pPr marL="609600" indent="-609600">
              <a:lnSpc>
                <a:spcPct val="150000"/>
              </a:lnSpc>
              <a:buClr>
                <a:srgbClr val="0000CC"/>
              </a:buClr>
              <a:buSzTx/>
              <a:buNone/>
            </a:pPr>
            <a:r>
              <a:rPr lang="en-US" sz="2000" dirty="0" smtClean="0"/>
              <a:t>Überwachung der </a:t>
            </a:r>
            <a:r>
              <a:rPr lang="en-US" sz="2000" dirty="0" err="1" smtClean="0"/>
              <a:t>Dienstgüte</a:t>
            </a:r>
            <a:r>
              <a:rPr lang="en-US" sz="2000" dirty="0" smtClean="0"/>
              <a:t> (Service Quality)</a:t>
            </a:r>
          </a:p>
          <a:p>
            <a:pPr marL="609600" indent="-609600">
              <a:lnSpc>
                <a:spcPct val="150000"/>
              </a:lnSpc>
              <a:buClr>
                <a:srgbClr val="0000CC"/>
              </a:buClr>
              <a:buSzTx/>
              <a:buNone/>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27</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Systemarchitektur</a:t>
            </a:r>
            <a:endParaRPr lang="en-US" dirty="0"/>
          </a:p>
        </p:txBody>
      </p:sp>
      <p:sp>
        <p:nvSpPr>
          <p:cNvPr id="9221" name="Rectangle 5"/>
          <p:cNvSpPr>
            <a:spLocks noGrp="1" noChangeArrowheads="1"/>
          </p:cNvSpPr>
          <p:nvPr>
            <p:ph type="body" idx="1"/>
          </p:nvPr>
        </p:nvSpPr>
        <p:spPr>
          <a:xfrm>
            <a:off x="762000" y="4914165"/>
            <a:ext cx="8534400" cy="1473935"/>
          </a:xfrm>
          <a:ln/>
        </p:spPr>
        <p:txBody>
          <a:bodyPr rIns="132080"/>
          <a:lstStyle/>
          <a:p>
            <a:pPr marL="609600" indent="-609600">
              <a:buClr>
                <a:srgbClr val="0000CC"/>
              </a:buClr>
              <a:buSzTx/>
            </a:pPr>
            <a:r>
              <a:rPr lang="en-US" sz="1800" dirty="0" err="1" smtClean="0"/>
              <a:t>Fehlertolerante</a:t>
            </a:r>
            <a:r>
              <a:rPr lang="en-US" sz="1800" dirty="0" smtClean="0"/>
              <a:t> </a:t>
            </a:r>
            <a:r>
              <a:rPr lang="en-US" sz="1800" dirty="0" err="1" smtClean="0"/>
              <a:t>Konfiguration</a:t>
            </a:r>
            <a:r>
              <a:rPr lang="en-US" sz="1800" dirty="0" smtClean="0"/>
              <a:t>: </a:t>
            </a:r>
            <a:r>
              <a:rPr lang="en-US" sz="1800" dirty="0" err="1" smtClean="0"/>
              <a:t>keine</a:t>
            </a:r>
            <a:r>
              <a:rPr lang="en-US" sz="1800" dirty="0" smtClean="0"/>
              <a:t> </a:t>
            </a:r>
            <a:r>
              <a:rPr lang="en-US" sz="1800" dirty="0" err="1" smtClean="0"/>
              <a:t>einzelne</a:t>
            </a:r>
            <a:r>
              <a:rPr lang="en-US" sz="1800" dirty="0" smtClean="0"/>
              <a:t> </a:t>
            </a:r>
            <a:r>
              <a:rPr lang="en-US" sz="1800" dirty="0" err="1" smtClean="0"/>
              <a:t>Fehlerquelle</a:t>
            </a:r>
            <a:r>
              <a:rPr lang="en-US" sz="1800" dirty="0" smtClean="0"/>
              <a:t> (single point of failure)</a:t>
            </a:r>
          </a:p>
          <a:p>
            <a:pPr marL="609600" indent="-609600">
              <a:buClr>
                <a:srgbClr val="0000CC"/>
              </a:buClr>
              <a:buSzTx/>
            </a:pPr>
            <a:r>
              <a:rPr lang="en-US" sz="1800" dirty="0" err="1" smtClean="0"/>
              <a:t>Paketverarbeitung</a:t>
            </a:r>
            <a:r>
              <a:rPr lang="en-US" sz="1800" dirty="0" smtClean="0"/>
              <a:t>: Tunnel, </a:t>
            </a:r>
            <a:r>
              <a:rPr lang="en-US" sz="1800" dirty="0" err="1" smtClean="0"/>
              <a:t>Verschlüsselung</a:t>
            </a:r>
            <a:r>
              <a:rPr lang="en-US" sz="1800" dirty="0" smtClean="0"/>
              <a:t>, SSL-</a:t>
            </a:r>
            <a:r>
              <a:rPr lang="en-US" sz="1800" dirty="0" err="1" smtClean="0"/>
              <a:t>Verarbeitung</a:t>
            </a:r>
            <a:r>
              <a:rPr lang="en-US" sz="1800" dirty="0" smtClean="0"/>
              <a:t>, </a:t>
            </a:r>
            <a:r>
              <a:rPr lang="en-US" sz="1800" dirty="0" err="1" smtClean="0"/>
              <a:t>Zugangskontrolle</a:t>
            </a:r>
            <a:r>
              <a:rPr lang="en-US" sz="1800" dirty="0" smtClean="0"/>
              <a:t>, </a:t>
            </a:r>
            <a:r>
              <a:rPr lang="en-US" sz="1800" dirty="0" err="1" smtClean="0"/>
              <a:t>Lastausgleich</a:t>
            </a:r>
            <a:r>
              <a:rPr lang="en-US" sz="1800" dirty="0" smtClean="0"/>
              <a:t>, Session-</a:t>
            </a:r>
            <a:r>
              <a:rPr lang="en-US" sz="1800" dirty="0" err="1" smtClean="0"/>
              <a:t>Verarbeitung</a:t>
            </a:r>
            <a:r>
              <a:rPr lang="en-US" sz="1800" dirty="0" smtClean="0"/>
              <a:t>, </a:t>
            </a:r>
            <a:r>
              <a:rPr lang="en-US" sz="1800" dirty="0" err="1" smtClean="0"/>
              <a:t>Schutz</a:t>
            </a:r>
            <a:r>
              <a:rPr lang="en-US" sz="1800" dirty="0" smtClean="0"/>
              <a:t>, Router, …</a:t>
            </a:r>
          </a:p>
          <a:p>
            <a:pPr marL="609600" indent="-609600">
              <a:buClr>
                <a:srgbClr val="0000CC"/>
              </a:buClr>
              <a:buSzTx/>
            </a:pPr>
            <a:endParaRPr lang="en-US" sz="1800" dirty="0" smtClean="0"/>
          </a:p>
        </p:txBody>
      </p:sp>
      <p:sp>
        <p:nvSpPr>
          <p:cNvPr id="9" name="Rectangle 4"/>
          <p:cNvSpPr>
            <a:spLocks noChangeArrowheads="1"/>
          </p:cNvSpPr>
          <p:nvPr/>
        </p:nvSpPr>
        <p:spPr bwMode="auto">
          <a:xfrm>
            <a:off x="2307077" y="1385525"/>
            <a:ext cx="4294188" cy="3025775"/>
          </a:xfrm>
          <a:prstGeom prst="rect">
            <a:avLst/>
          </a:prstGeom>
          <a:solidFill>
            <a:srgbClr val="DDDDDD"/>
          </a:solidFill>
          <a:ln w="9525">
            <a:solidFill>
              <a:srgbClr val="009999"/>
            </a:solidFill>
            <a:miter lim="800000"/>
            <a:headEnd/>
            <a:tailEnd/>
          </a:ln>
        </p:spPr>
        <p:txBody>
          <a:bodyPr wrap="none" anchor="ctr"/>
          <a:lstStyle/>
          <a:p>
            <a:endParaRPr lang="de-DE"/>
          </a:p>
        </p:txBody>
      </p:sp>
      <p:sp>
        <p:nvSpPr>
          <p:cNvPr id="10" name="AutoShape 5"/>
          <p:cNvSpPr>
            <a:spLocks noChangeArrowheads="1"/>
          </p:cNvSpPr>
          <p:nvPr/>
        </p:nvSpPr>
        <p:spPr bwMode="auto">
          <a:xfrm>
            <a:off x="3864415" y="2179275"/>
            <a:ext cx="630237" cy="430212"/>
          </a:xfrm>
          <a:prstGeom prst="cube">
            <a:avLst>
              <a:gd name="adj" fmla="val 25000"/>
            </a:avLst>
          </a:prstGeom>
          <a:solidFill>
            <a:srgbClr val="6699FF"/>
          </a:solidFill>
          <a:ln w="9525">
            <a:solidFill>
              <a:srgbClr val="006BB2"/>
            </a:solidFill>
            <a:miter lim="800000"/>
            <a:headEnd/>
            <a:tailEnd/>
          </a:ln>
        </p:spPr>
        <p:txBody>
          <a:bodyPr wrap="none" anchor="ctr"/>
          <a:lstStyle/>
          <a:p>
            <a:endParaRPr lang="de-DE"/>
          </a:p>
        </p:txBody>
      </p:sp>
      <p:sp>
        <p:nvSpPr>
          <p:cNvPr id="11" name="AutoShape 6"/>
          <p:cNvSpPr>
            <a:spLocks noChangeArrowheads="1"/>
          </p:cNvSpPr>
          <p:nvPr/>
        </p:nvSpPr>
        <p:spPr bwMode="auto">
          <a:xfrm>
            <a:off x="5629715" y="1637937"/>
            <a:ext cx="630237" cy="541338"/>
          </a:xfrm>
          <a:prstGeom prst="cube">
            <a:avLst>
              <a:gd name="adj" fmla="val 25000"/>
            </a:avLst>
          </a:prstGeom>
          <a:solidFill>
            <a:srgbClr val="FF9900"/>
          </a:solidFill>
          <a:ln w="9525">
            <a:solidFill>
              <a:srgbClr val="006BB2"/>
            </a:solidFill>
            <a:miter lim="800000"/>
            <a:headEnd/>
            <a:tailEnd/>
          </a:ln>
        </p:spPr>
        <p:txBody>
          <a:bodyPr wrap="none" anchor="ctr"/>
          <a:lstStyle/>
          <a:p>
            <a:endParaRPr lang="de-DE"/>
          </a:p>
        </p:txBody>
      </p:sp>
      <p:sp>
        <p:nvSpPr>
          <p:cNvPr id="12" name="AutoShape 8"/>
          <p:cNvSpPr>
            <a:spLocks noChangeArrowheads="1"/>
          </p:cNvSpPr>
          <p:nvPr/>
        </p:nvSpPr>
        <p:spPr bwMode="auto">
          <a:xfrm>
            <a:off x="5629715" y="2717437"/>
            <a:ext cx="630237" cy="496888"/>
          </a:xfrm>
          <a:prstGeom prst="cube">
            <a:avLst>
              <a:gd name="adj" fmla="val 25000"/>
            </a:avLst>
          </a:prstGeom>
          <a:solidFill>
            <a:schemeClr val="hlink"/>
          </a:solidFill>
          <a:ln w="9525">
            <a:solidFill>
              <a:srgbClr val="006BB2"/>
            </a:solidFill>
            <a:miter lim="800000"/>
            <a:headEnd/>
            <a:tailEnd/>
          </a:ln>
        </p:spPr>
        <p:txBody>
          <a:bodyPr wrap="none" anchor="ctr"/>
          <a:lstStyle/>
          <a:p>
            <a:endParaRPr lang="de-DE"/>
          </a:p>
        </p:txBody>
      </p:sp>
      <p:sp>
        <p:nvSpPr>
          <p:cNvPr id="13" name="AutoShape 9"/>
          <p:cNvSpPr>
            <a:spLocks noChangeArrowheads="1"/>
          </p:cNvSpPr>
          <p:nvPr/>
        </p:nvSpPr>
        <p:spPr bwMode="auto">
          <a:xfrm>
            <a:off x="5629715" y="3528650"/>
            <a:ext cx="630237" cy="496887"/>
          </a:xfrm>
          <a:prstGeom prst="cube">
            <a:avLst>
              <a:gd name="adj" fmla="val 25000"/>
            </a:avLst>
          </a:prstGeom>
          <a:solidFill>
            <a:schemeClr val="hlink"/>
          </a:solidFill>
          <a:ln w="9525">
            <a:solidFill>
              <a:srgbClr val="006BB2"/>
            </a:solidFill>
            <a:miter lim="800000"/>
            <a:headEnd/>
            <a:tailEnd/>
          </a:ln>
        </p:spPr>
        <p:txBody>
          <a:bodyPr wrap="none" anchor="ctr"/>
          <a:lstStyle/>
          <a:p>
            <a:endParaRPr lang="de-DE"/>
          </a:p>
        </p:txBody>
      </p:sp>
      <p:sp>
        <p:nvSpPr>
          <p:cNvPr id="14" name="Line 11"/>
          <p:cNvSpPr>
            <a:spLocks noChangeShapeType="1"/>
          </p:cNvSpPr>
          <p:nvPr/>
        </p:nvSpPr>
        <p:spPr bwMode="auto">
          <a:xfrm flipV="1">
            <a:off x="4513702" y="1863362"/>
            <a:ext cx="1071563" cy="387350"/>
          </a:xfrm>
          <a:prstGeom prst="line">
            <a:avLst/>
          </a:prstGeom>
          <a:noFill/>
          <a:ln w="9525">
            <a:solidFill>
              <a:srgbClr val="006BB2"/>
            </a:solidFill>
            <a:round/>
            <a:headEnd type="triangle" w="med" len="med"/>
            <a:tailEnd type="triangle" w="med" len="med"/>
          </a:ln>
        </p:spPr>
        <p:txBody>
          <a:bodyPr anchor="ctr"/>
          <a:lstStyle/>
          <a:p>
            <a:endParaRPr lang="de-DE"/>
          </a:p>
        </p:txBody>
      </p:sp>
      <p:sp>
        <p:nvSpPr>
          <p:cNvPr id="15" name="Line 12"/>
          <p:cNvSpPr>
            <a:spLocks noChangeShapeType="1"/>
          </p:cNvSpPr>
          <p:nvPr/>
        </p:nvSpPr>
        <p:spPr bwMode="auto">
          <a:xfrm>
            <a:off x="4513702" y="2322150"/>
            <a:ext cx="1027113" cy="80962"/>
          </a:xfrm>
          <a:prstGeom prst="line">
            <a:avLst/>
          </a:prstGeom>
          <a:noFill/>
          <a:ln w="9525">
            <a:solidFill>
              <a:srgbClr val="006BB2"/>
            </a:solidFill>
            <a:round/>
            <a:headEnd type="triangle" w="med" len="med"/>
            <a:tailEnd type="triangle" w="med" len="med"/>
          </a:ln>
        </p:spPr>
        <p:txBody>
          <a:bodyPr anchor="ctr"/>
          <a:lstStyle/>
          <a:p>
            <a:endParaRPr lang="de-DE"/>
          </a:p>
        </p:txBody>
      </p:sp>
      <p:sp>
        <p:nvSpPr>
          <p:cNvPr id="16" name="Line 13"/>
          <p:cNvSpPr>
            <a:spLocks noChangeShapeType="1"/>
          </p:cNvSpPr>
          <p:nvPr/>
        </p:nvSpPr>
        <p:spPr bwMode="auto">
          <a:xfrm>
            <a:off x="4513702" y="2395175"/>
            <a:ext cx="1027113" cy="547687"/>
          </a:xfrm>
          <a:prstGeom prst="line">
            <a:avLst/>
          </a:prstGeom>
          <a:noFill/>
          <a:ln w="9525">
            <a:solidFill>
              <a:srgbClr val="006BB2"/>
            </a:solidFill>
            <a:round/>
            <a:headEnd type="triangle" w="med" len="med"/>
            <a:tailEnd type="triangle" w="med" len="med"/>
          </a:ln>
        </p:spPr>
        <p:txBody>
          <a:bodyPr anchor="ctr"/>
          <a:lstStyle/>
          <a:p>
            <a:endParaRPr lang="de-DE"/>
          </a:p>
        </p:txBody>
      </p:sp>
      <p:sp>
        <p:nvSpPr>
          <p:cNvPr id="17" name="Line 14"/>
          <p:cNvSpPr>
            <a:spLocks noChangeShapeType="1"/>
          </p:cNvSpPr>
          <p:nvPr/>
        </p:nvSpPr>
        <p:spPr bwMode="auto">
          <a:xfrm>
            <a:off x="4513702" y="2466612"/>
            <a:ext cx="1027113" cy="1241425"/>
          </a:xfrm>
          <a:prstGeom prst="line">
            <a:avLst/>
          </a:prstGeom>
          <a:noFill/>
          <a:ln w="9525">
            <a:solidFill>
              <a:srgbClr val="006BB2"/>
            </a:solidFill>
            <a:round/>
            <a:headEnd type="triangle" w="med" len="med"/>
            <a:tailEnd type="triangle" w="med" len="med"/>
          </a:ln>
        </p:spPr>
        <p:txBody>
          <a:bodyPr anchor="ctr"/>
          <a:lstStyle/>
          <a:p>
            <a:endParaRPr lang="de-DE"/>
          </a:p>
        </p:txBody>
      </p:sp>
      <p:sp>
        <p:nvSpPr>
          <p:cNvPr id="18" name="Rectangle 16"/>
          <p:cNvSpPr>
            <a:spLocks noChangeArrowheads="1"/>
          </p:cNvSpPr>
          <p:nvPr/>
        </p:nvSpPr>
        <p:spPr bwMode="auto">
          <a:xfrm>
            <a:off x="3943790" y="2249125"/>
            <a:ext cx="354012" cy="396875"/>
          </a:xfrm>
          <a:prstGeom prst="rect">
            <a:avLst/>
          </a:prstGeom>
          <a:noFill/>
          <a:ln w="9525">
            <a:noFill/>
            <a:miter lim="800000"/>
            <a:headEnd/>
            <a:tailEnd/>
          </a:ln>
        </p:spPr>
        <p:txBody>
          <a:bodyPr wrap="none">
            <a:spAutoFit/>
          </a:bodyPr>
          <a:lstStyle/>
          <a:p>
            <a:pPr algn="ctr"/>
            <a:r>
              <a:rPr lang="en-US" sz="2000" b="1">
                <a:solidFill>
                  <a:srgbClr val="006BB2"/>
                </a:solidFill>
              </a:rPr>
              <a:t>X</a:t>
            </a:r>
            <a:endParaRPr lang="de-DE" sz="2000" b="1">
              <a:solidFill>
                <a:srgbClr val="006BB2"/>
              </a:solidFill>
            </a:endParaRPr>
          </a:p>
        </p:txBody>
      </p:sp>
      <p:sp>
        <p:nvSpPr>
          <p:cNvPr id="19" name="Rectangle 17"/>
          <p:cNvSpPr>
            <a:spLocks noChangeArrowheads="1"/>
          </p:cNvSpPr>
          <p:nvPr/>
        </p:nvSpPr>
        <p:spPr bwMode="auto">
          <a:xfrm>
            <a:off x="5745602" y="3168287"/>
            <a:ext cx="387350" cy="336550"/>
          </a:xfrm>
          <a:prstGeom prst="rect">
            <a:avLst/>
          </a:prstGeom>
          <a:noFill/>
          <a:ln w="9525">
            <a:noFill/>
            <a:miter lim="800000"/>
            <a:headEnd/>
            <a:tailEnd/>
          </a:ln>
        </p:spPr>
        <p:txBody>
          <a:bodyPr wrap="none">
            <a:spAutoFit/>
          </a:bodyPr>
          <a:lstStyle/>
          <a:p>
            <a:pPr algn="ctr"/>
            <a:r>
              <a:rPr lang="en-US" sz="1600">
                <a:solidFill>
                  <a:schemeClr val="tx1"/>
                </a:solidFill>
              </a:rPr>
              <a:t>…</a:t>
            </a:r>
            <a:endParaRPr lang="de-DE" sz="1600">
              <a:solidFill>
                <a:schemeClr val="tx1"/>
              </a:solidFill>
            </a:endParaRPr>
          </a:p>
        </p:txBody>
      </p:sp>
      <p:sp>
        <p:nvSpPr>
          <p:cNvPr id="20" name="AutoShape 18"/>
          <p:cNvSpPr>
            <a:spLocks noChangeArrowheads="1"/>
          </p:cNvSpPr>
          <p:nvPr/>
        </p:nvSpPr>
        <p:spPr bwMode="auto">
          <a:xfrm>
            <a:off x="3864415" y="2969850"/>
            <a:ext cx="630237" cy="434975"/>
          </a:xfrm>
          <a:prstGeom prst="cube">
            <a:avLst>
              <a:gd name="adj" fmla="val 25000"/>
            </a:avLst>
          </a:prstGeom>
          <a:solidFill>
            <a:srgbClr val="6699FF"/>
          </a:solidFill>
          <a:ln w="9525">
            <a:solidFill>
              <a:srgbClr val="006BB2"/>
            </a:solidFill>
            <a:miter lim="800000"/>
            <a:headEnd/>
            <a:tailEnd/>
          </a:ln>
        </p:spPr>
        <p:txBody>
          <a:bodyPr wrap="none" anchor="ctr"/>
          <a:lstStyle/>
          <a:p>
            <a:endParaRPr lang="de-DE"/>
          </a:p>
        </p:txBody>
      </p:sp>
      <p:sp>
        <p:nvSpPr>
          <p:cNvPr id="21" name="Line 19"/>
          <p:cNvSpPr>
            <a:spLocks noChangeShapeType="1"/>
          </p:cNvSpPr>
          <p:nvPr/>
        </p:nvSpPr>
        <p:spPr bwMode="auto">
          <a:xfrm>
            <a:off x="4513702" y="3276237"/>
            <a:ext cx="1079500" cy="558800"/>
          </a:xfrm>
          <a:prstGeom prst="line">
            <a:avLst/>
          </a:prstGeom>
          <a:noFill/>
          <a:ln w="9525">
            <a:solidFill>
              <a:srgbClr val="008000"/>
            </a:solidFill>
            <a:round/>
            <a:headEnd type="triangle" w="med" len="med"/>
            <a:tailEnd type="triangle" w="med" len="med"/>
          </a:ln>
        </p:spPr>
        <p:txBody>
          <a:bodyPr anchor="ctr"/>
          <a:lstStyle/>
          <a:p>
            <a:endParaRPr lang="de-DE"/>
          </a:p>
        </p:txBody>
      </p:sp>
      <p:sp>
        <p:nvSpPr>
          <p:cNvPr id="22" name="Line 20"/>
          <p:cNvSpPr>
            <a:spLocks noChangeShapeType="1"/>
          </p:cNvSpPr>
          <p:nvPr/>
        </p:nvSpPr>
        <p:spPr bwMode="auto">
          <a:xfrm flipV="1">
            <a:off x="4513702" y="3042875"/>
            <a:ext cx="1008063" cy="161925"/>
          </a:xfrm>
          <a:prstGeom prst="line">
            <a:avLst/>
          </a:prstGeom>
          <a:noFill/>
          <a:ln w="9525">
            <a:solidFill>
              <a:srgbClr val="008000"/>
            </a:solidFill>
            <a:round/>
            <a:headEnd type="triangle" w="med" len="med"/>
            <a:tailEnd type="triangle" w="med" len="med"/>
          </a:ln>
        </p:spPr>
        <p:txBody>
          <a:bodyPr anchor="ctr"/>
          <a:lstStyle/>
          <a:p>
            <a:endParaRPr lang="de-DE"/>
          </a:p>
        </p:txBody>
      </p:sp>
      <p:sp>
        <p:nvSpPr>
          <p:cNvPr id="23" name="Line 21"/>
          <p:cNvSpPr>
            <a:spLocks noChangeShapeType="1"/>
          </p:cNvSpPr>
          <p:nvPr/>
        </p:nvSpPr>
        <p:spPr bwMode="auto">
          <a:xfrm flipV="1">
            <a:off x="4513702" y="2466612"/>
            <a:ext cx="1079500" cy="665163"/>
          </a:xfrm>
          <a:prstGeom prst="line">
            <a:avLst/>
          </a:prstGeom>
          <a:noFill/>
          <a:ln w="9525">
            <a:solidFill>
              <a:srgbClr val="008000"/>
            </a:solidFill>
            <a:round/>
            <a:headEnd type="triangle" w="med" len="med"/>
            <a:tailEnd type="triangle" w="med" len="med"/>
          </a:ln>
        </p:spPr>
        <p:txBody>
          <a:bodyPr anchor="ctr"/>
          <a:lstStyle/>
          <a:p>
            <a:endParaRPr lang="de-DE"/>
          </a:p>
        </p:txBody>
      </p:sp>
      <p:sp>
        <p:nvSpPr>
          <p:cNvPr id="24" name="Line 22"/>
          <p:cNvSpPr>
            <a:spLocks noChangeShapeType="1"/>
          </p:cNvSpPr>
          <p:nvPr/>
        </p:nvSpPr>
        <p:spPr bwMode="auto">
          <a:xfrm flipV="1">
            <a:off x="4513702" y="1963375"/>
            <a:ext cx="1079500" cy="1096962"/>
          </a:xfrm>
          <a:prstGeom prst="line">
            <a:avLst/>
          </a:prstGeom>
          <a:noFill/>
          <a:ln w="9525">
            <a:solidFill>
              <a:srgbClr val="008000"/>
            </a:solidFill>
            <a:round/>
            <a:headEnd type="triangle" w="med" len="med"/>
            <a:tailEnd type="triangle" w="med" len="med"/>
          </a:ln>
        </p:spPr>
        <p:txBody>
          <a:bodyPr anchor="ctr"/>
          <a:lstStyle/>
          <a:p>
            <a:endParaRPr lang="de-DE"/>
          </a:p>
        </p:txBody>
      </p:sp>
      <p:sp>
        <p:nvSpPr>
          <p:cNvPr id="25" name="Rectangle 25"/>
          <p:cNvSpPr>
            <a:spLocks noChangeArrowheads="1"/>
          </p:cNvSpPr>
          <p:nvPr/>
        </p:nvSpPr>
        <p:spPr bwMode="auto">
          <a:xfrm>
            <a:off x="4328545" y="998730"/>
            <a:ext cx="1479550" cy="274637"/>
          </a:xfrm>
          <a:prstGeom prst="rect">
            <a:avLst/>
          </a:prstGeom>
          <a:noFill/>
          <a:ln w="9525">
            <a:noFill/>
            <a:miter lim="800000"/>
            <a:headEnd/>
            <a:tailEnd/>
          </a:ln>
        </p:spPr>
        <p:txBody>
          <a:bodyPr wrap="none">
            <a:spAutoFit/>
          </a:bodyPr>
          <a:lstStyle/>
          <a:p>
            <a:pPr algn="ctr"/>
            <a:r>
              <a:rPr lang="en-US" sz="1200" b="1" i="1" dirty="0">
                <a:solidFill>
                  <a:schemeClr val="tx1"/>
                </a:solidFill>
              </a:rPr>
              <a:t>Protected Uplinks</a:t>
            </a:r>
            <a:endParaRPr lang="de-DE" sz="1200" b="1" i="1" dirty="0">
              <a:solidFill>
                <a:schemeClr val="tx1"/>
              </a:solidFill>
            </a:endParaRPr>
          </a:p>
        </p:txBody>
      </p:sp>
      <p:sp>
        <p:nvSpPr>
          <p:cNvPr id="26" name="Rectangle 26"/>
          <p:cNvSpPr>
            <a:spLocks noChangeArrowheads="1"/>
          </p:cNvSpPr>
          <p:nvPr/>
        </p:nvSpPr>
        <p:spPr bwMode="auto">
          <a:xfrm>
            <a:off x="2252700" y="1337900"/>
            <a:ext cx="869149" cy="338554"/>
          </a:xfrm>
          <a:prstGeom prst="rect">
            <a:avLst/>
          </a:prstGeom>
          <a:noFill/>
          <a:ln w="9525">
            <a:noFill/>
            <a:miter lim="800000"/>
            <a:headEnd/>
            <a:tailEnd/>
          </a:ln>
        </p:spPr>
        <p:txBody>
          <a:bodyPr wrap="none">
            <a:spAutoFit/>
          </a:bodyPr>
          <a:lstStyle/>
          <a:p>
            <a:pPr algn="ctr"/>
            <a:r>
              <a:rPr lang="en-US" sz="1600" dirty="0" smtClean="0">
                <a:solidFill>
                  <a:srgbClr val="5C6971"/>
                </a:solidFill>
              </a:rPr>
              <a:t>System</a:t>
            </a:r>
            <a:endParaRPr lang="de-DE" sz="1600" dirty="0">
              <a:solidFill>
                <a:srgbClr val="5C6971"/>
              </a:solidFill>
            </a:endParaRPr>
          </a:p>
        </p:txBody>
      </p:sp>
      <p:sp>
        <p:nvSpPr>
          <p:cNvPr id="27" name="AutoShape 27"/>
          <p:cNvSpPr>
            <a:spLocks noChangeArrowheads="1"/>
          </p:cNvSpPr>
          <p:nvPr/>
        </p:nvSpPr>
        <p:spPr bwMode="auto">
          <a:xfrm>
            <a:off x="2667440" y="2177687"/>
            <a:ext cx="630237" cy="433388"/>
          </a:xfrm>
          <a:prstGeom prst="cube">
            <a:avLst>
              <a:gd name="adj" fmla="val 25000"/>
            </a:avLst>
          </a:prstGeom>
          <a:solidFill>
            <a:schemeClr val="hlink"/>
          </a:solidFill>
          <a:ln w="9525">
            <a:solidFill>
              <a:schemeClr val="accent1"/>
            </a:solidFill>
            <a:miter lim="800000"/>
            <a:headEnd/>
            <a:tailEnd/>
          </a:ln>
        </p:spPr>
        <p:txBody>
          <a:bodyPr wrap="none" anchor="ctr"/>
          <a:lstStyle/>
          <a:p>
            <a:endParaRPr lang="de-DE"/>
          </a:p>
        </p:txBody>
      </p:sp>
      <p:sp>
        <p:nvSpPr>
          <p:cNvPr id="28" name="AutoShape 28"/>
          <p:cNvSpPr>
            <a:spLocks noChangeArrowheads="1"/>
          </p:cNvSpPr>
          <p:nvPr/>
        </p:nvSpPr>
        <p:spPr bwMode="auto">
          <a:xfrm>
            <a:off x="2667440" y="2969850"/>
            <a:ext cx="630237" cy="433387"/>
          </a:xfrm>
          <a:prstGeom prst="cube">
            <a:avLst>
              <a:gd name="adj" fmla="val 25000"/>
            </a:avLst>
          </a:prstGeom>
          <a:solidFill>
            <a:schemeClr val="hlink"/>
          </a:solidFill>
          <a:ln w="9525">
            <a:solidFill>
              <a:schemeClr val="accent1"/>
            </a:solidFill>
            <a:miter lim="800000"/>
            <a:headEnd/>
            <a:tailEnd/>
          </a:ln>
        </p:spPr>
        <p:txBody>
          <a:bodyPr wrap="none" anchor="ctr"/>
          <a:lstStyle/>
          <a:p>
            <a:endParaRPr lang="de-DE"/>
          </a:p>
        </p:txBody>
      </p:sp>
      <p:sp>
        <p:nvSpPr>
          <p:cNvPr id="29" name="Rectangle 29"/>
          <p:cNvSpPr>
            <a:spLocks noChangeArrowheads="1"/>
          </p:cNvSpPr>
          <p:nvPr/>
        </p:nvSpPr>
        <p:spPr bwMode="auto">
          <a:xfrm>
            <a:off x="2455548" y="3474675"/>
            <a:ext cx="918842" cy="512961"/>
          </a:xfrm>
          <a:prstGeom prst="rect">
            <a:avLst/>
          </a:prstGeom>
          <a:noFill/>
          <a:ln w="9525">
            <a:noFill/>
            <a:miter lim="800000"/>
            <a:headEnd/>
            <a:tailEnd/>
          </a:ln>
        </p:spPr>
        <p:txBody>
          <a:bodyPr wrap="none">
            <a:spAutoFit/>
          </a:bodyPr>
          <a:lstStyle/>
          <a:p>
            <a:pPr algn="ctr"/>
            <a:r>
              <a:rPr lang="en-US" sz="1200" b="1" i="1" dirty="0" err="1" smtClean="0">
                <a:solidFill>
                  <a:srgbClr val="006BB2"/>
                </a:solidFill>
              </a:rPr>
              <a:t>Paket</a:t>
            </a:r>
            <a:r>
              <a:rPr lang="en-US" sz="1200" b="1" i="1" dirty="0" smtClean="0">
                <a:solidFill>
                  <a:srgbClr val="006BB2"/>
                </a:solidFill>
              </a:rPr>
              <a:t>-</a:t>
            </a:r>
            <a:endParaRPr lang="en-US" sz="1200" b="1" i="1" dirty="0">
              <a:solidFill>
                <a:srgbClr val="006BB2"/>
              </a:solidFill>
            </a:endParaRPr>
          </a:p>
          <a:p>
            <a:pPr algn="ctr"/>
            <a:r>
              <a:rPr lang="en-US" sz="1200" b="1" i="1" dirty="0" err="1" smtClean="0">
                <a:solidFill>
                  <a:srgbClr val="006BB2"/>
                </a:solidFill>
              </a:rPr>
              <a:t>prozessor</a:t>
            </a:r>
            <a:endParaRPr lang="de-DE" sz="1200" b="1" i="1" dirty="0">
              <a:solidFill>
                <a:srgbClr val="006BB2"/>
              </a:solidFill>
            </a:endParaRPr>
          </a:p>
        </p:txBody>
      </p:sp>
      <p:sp>
        <p:nvSpPr>
          <p:cNvPr id="30" name="Rectangle 30"/>
          <p:cNvSpPr>
            <a:spLocks noChangeArrowheads="1"/>
          </p:cNvSpPr>
          <p:nvPr/>
        </p:nvSpPr>
        <p:spPr bwMode="auto">
          <a:xfrm>
            <a:off x="2455670" y="1745887"/>
            <a:ext cx="918842" cy="512961"/>
          </a:xfrm>
          <a:prstGeom prst="rect">
            <a:avLst/>
          </a:prstGeom>
          <a:noFill/>
          <a:ln w="9525">
            <a:noFill/>
            <a:miter lim="800000"/>
            <a:headEnd/>
            <a:tailEnd/>
          </a:ln>
        </p:spPr>
        <p:txBody>
          <a:bodyPr wrap="none">
            <a:spAutoFit/>
          </a:bodyPr>
          <a:lstStyle/>
          <a:p>
            <a:pPr algn="ctr"/>
            <a:r>
              <a:rPr lang="en-US" sz="1200" b="1" i="1" dirty="0" err="1" smtClean="0">
                <a:solidFill>
                  <a:srgbClr val="006BB2"/>
                </a:solidFill>
              </a:rPr>
              <a:t>Paket</a:t>
            </a:r>
            <a:r>
              <a:rPr lang="en-US" sz="1200" b="1" i="1" dirty="0" smtClean="0">
                <a:solidFill>
                  <a:srgbClr val="006BB2"/>
                </a:solidFill>
              </a:rPr>
              <a:t>-</a:t>
            </a:r>
            <a:endParaRPr lang="en-US" sz="1200" b="1" i="1" dirty="0">
              <a:solidFill>
                <a:srgbClr val="006BB2"/>
              </a:solidFill>
            </a:endParaRPr>
          </a:p>
          <a:p>
            <a:pPr algn="ctr"/>
            <a:r>
              <a:rPr lang="en-US" sz="1200" b="1" i="1" dirty="0" err="1" smtClean="0">
                <a:solidFill>
                  <a:srgbClr val="006BB2"/>
                </a:solidFill>
              </a:rPr>
              <a:t>prozessor</a:t>
            </a:r>
            <a:endParaRPr lang="de-DE" sz="1200" b="1" i="1" dirty="0">
              <a:solidFill>
                <a:srgbClr val="006BB2"/>
              </a:solidFill>
            </a:endParaRPr>
          </a:p>
        </p:txBody>
      </p:sp>
      <p:sp>
        <p:nvSpPr>
          <p:cNvPr id="31" name="Line 32"/>
          <p:cNvSpPr>
            <a:spLocks noChangeShapeType="1"/>
          </p:cNvSpPr>
          <p:nvPr/>
        </p:nvSpPr>
        <p:spPr bwMode="auto">
          <a:xfrm>
            <a:off x="4032690" y="3401650"/>
            <a:ext cx="1587" cy="1225550"/>
          </a:xfrm>
          <a:prstGeom prst="line">
            <a:avLst/>
          </a:prstGeom>
          <a:noFill/>
          <a:ln w="38100">
            <a:solidFill>
              <a:schemeClr val="tx1"/>
            </a:solidFill>
            <a:round/>
            <a:headEnd type="triangle" w="med" len="med"/>
            <a:tailEnd type="triangle" w="med" len="med"/>
          </a:ln>
        </p:spPr>
        <p:txBody>
          <a:bodyPr anchor="ctr"/>
          <a:lstStyle/>
          <a:p>
            <a:endParaRPr lang="de-DE"/>
          </a:p>
        </p:txBody>
      </p:sp>
      <p:sp>
        <p:nvSpPr>
          <p:cNvPr id="32" name="Line 32"/>
          <p:cNvSpPr>
            <a:spLocks noChangeShapeType="1"/>
          </p:cNvSpPr>
          <p:nvPr/>
        </p:nvSpPr>
        <p:spPr bwMode="auto">
          <a:xfrm flipH="1">
            <a:off x="4250177" y="3401650"/>
            <a:ext cx="0" cy="1225550"/>
          </a:xfrm>
          <a:prstGeom prst="line">
            <a:avLst/>
          </a:prstGeom>
          <a:noFill/>
          <a:ln w="38100">
            <a:solidFill>
              <a:schemeClr val="tx1"/>
            </a:solidFill>
            <a:round/>
            <a:headEnd type="triangle" w="med" len="med"/>
            <a:tailEnd type="triangle" w="med" len="med"/>
          </a:ln>
        </p:spPr>
        <p:txBody>
          <a:bodyPr anchor="ctr"/>
          <a:lstStyle/>
          <a:p>
            <a:endParaRPr lang="de-DE"/>
          </a:p>
        </p:txBody>
      </p:sp>
      <p:sp>
        <p:nvSpPr>
          <p:cNvPr id="33" name="Line 33"/>
          <p:cNvSpPr>
            <a:spLocks noChangeShapeType="1"/>
          </p:cNvSpPr>
          <p:nvPr/>
        </p:nvSpPr>
        <p:spPr bwMode="auto">
          <a:xfrm flipH="1" flipV="1">
            <a:off x="6267890" y="1817325"/>
            <a:ext cx="1295400" cy="0"/>
          </a:xfrm>
          <a:prstGeom prst="line">
            <a:avLst/>
          </a:prstGeom>
          <a:noFill/>
          <a:ln w="38100">
            <a:solidFill>
              <a:srgbClr val="FF9900"/>
            </a:solidFill>
            <a:round/>
            <a:headEnd type="triangle" w="med" len="med"/>
            <a:tailEnd type="triangle" w="med" len="med"/>
          </a:ln>
        </p:spPr>
        <p:txBody>
          <a:bodyPr anchor="ctr"/>
          <a:lstStyle/>
          <a:p>
            <a:endParaRPr lang="de-DE"/>
          </a:p>
        </p:txBody>
      </p:sp>
      <p:sp>
        <p:nvSpPr>
          <p:cNvPr id="34" name="Line 33"/>
          <p:cNvSpPr>
            <a:spLocks noChangeShapeType="1"/>
          </p:cNvSpPr>
          <p:nvPr/>
        </p:nvSpPr>
        <p:spPr bwMode="auto">
          <a:xfrm flipH="1" flipV="1">
            <a:off x="6267890" y="1961787"/>
            <a:ext cx="1295400" cy="0"/>
          </a:xfrm>
          <a:prstGeom prst="line">
            <a:avLst/>
          </a:prstGeom>
          <a:noFill/>
          <a:ln w="38100">
            <a:solidFill>
              <a:srgbClr val="FF9900"/>
            </a:solidFill>
            <a:round/>
            <a:headEnd type="triangle" w="med" len="med"/>
            <a:tailEnd type="triangle" w="med" len="med"/>
          </a:ln>
        </p:spPr>
        <p:txBody>
          <a:bodyPr anchor="ctr"/>
          <a:lstStyle/>
          <a:p>
            <a:endParaRPr lang="de-DE"/>
          </a:p>
        </p:txBody>
      </p:sp>
      <p:sp>
        <p:nvSpPr>
          <p:cNvPr id="35" name="Rectangle 15"/>
          <p:cNvSpPr>
            <a:spLocks noChangeArrowheads="1"/>
          </p:cNvSpPr>
          <p:nvPr/>
        </p:nvSpPr>
        <p:spPr bwMode="auto">
          <a:xfrm>
            <a:off x="6652065" y="1985600"/>
            <a:ext cx="623887" cy="336550"/>
          </a:xfrm>
          <a:prstGeom prst="rect">
            <a:avLst/>
          </a:prstGeom>
          <a:noFill/>
          <a:ln w="9525">
            <a:noFill/>
            <a:miter lim="800000"/>
            <a:headEnd/>
            <a:tailEnd/>
          </a:ln>
        </p:spPr>
        <p:txBody>
          <a:bodyPr wrap="none">
            <a:spAutoFit/>
          </a:bodyPr>
          <a:lstStyle/>
          <a:p>
            <a:r>
              <a:rPr lang="en-US" sz="1600">
                <a:solidFill>
                  <a:schemeClr val="tx1"/>
                </a:solidFill>
              </a:rPr>
              <a:t>TDM</a:t>
            </a:r>
            <a:endParaRPr lang="de-DE" sz="1200">
              <a:solidFill>
                <a:schemeClr val="tx1"/>
              </a:solidFill>
            </a:endParaRPr>
          </a:p>
        </p:txBody>
      </p:sp>
      <p:sp>
        <p:nvSpPr>
          <p:cNvPr id="36" name="Rectangle 16"/>
          <p:cNvSpPr>
            <a:spLocks noChangeArrowheads="1"/>
          </p:cNvSpPr>
          <p:nvPr/>
        </p:nvSpPr>
        <p:spPr bwMode="auto">
          <a:xfrm>
            <a:off x="3969190" y="3041287"/>
            <a:ext cx="354012" cy="396875"/>
          </a:xfrm>
          <a:prstGeom prst="rect">
            <a:avLst/>
          </a:prstGeom>
          <a:noFill/>
          <a:ln w="9525">
            <a:noFill/>
            <a:miter lim="800000"/>
            <a:headEnd/>
            <a:tailEnd/>
          </a:ln>
        </p:spPr>
        <p:txBody>
          <a:bodyPr wrap="none">
            <a:spAutoFit/>
          </a:bodyPr>
          <a:lstStyle/>
          <a:p>
            <a:pPr algn="ctr"/>
            <a:r>
              <a:rPr lang="en-US" sz="2000" b="1">
                <a:solidFill>
                  <a:srgbClr val="006BB2"/>
                </a:solidFill>
              </a:rPr>
              <a:t>X</a:t>
            </a:r>
            <a:endParaRPr lang="de-DE" sz="2000" b="1">
              <a:solidFill>
                <a:srgbClr val="006BB2"/>
              </a:solidFill>
            </a:endParaRPr>
          </a:p>
        </p:txBody>
      </p:sp>
      <p:sp>
        <p:nvSpPr>
          <p:cNvPr id="37" name="Line 32"/>
          <p:cNvSpPr>
            <a:spLocks noChangeShapeType="1"/>
          </p:cNvSpPr>
          <p:nvPr/>
        </p:nvSpPr>
        <p:spPr bwMode="auto">
          <a:xfrm>
            <a:off x="4034277" y="1025162"/>
            <a:ext cx="1588" cy="1152525"/>
          </a:xfrm>
          <a:prstGeom prst="line">
            <a:avLst/>
          </a:prstGeom>
          <a:noFill/>
          <a:ln w="38100">
            <a:solidFill>
              <a:schemeClr val="tx1"/>
            </a:solidFill>
            <a:round/>
            <a:headEnd type="triangle" w="med" len="med"/>
            <a:tailEnd type="triangle" w="med" len="med"/>
          </a:ln>
        </p:spPr>
        <p:txBody>
          <a:bodyPr anchor="ctr"/>
          <a:lstStyle/>
          <a:p>
            <a:endParaRPr lang="de-DE"/>
          </a:p>
        </p:txBody>
      </p:sp>
      <p:sp>
        <p:nvSpPr>
          <p:cNvPr id="38" name="Line 32"/>
          <p:cNvSpPr>
            <a:spLocks noChangeShapeType="1"/>
          </p:cNvSpPr>
          <p:nvPr/>
        </p:nvSpPr>
        <p:spPr bwMode="auto">
          <a:xfrm flipH="1">
            <a:off x="4251765" y="1025162"/>
            <a:ext cx="0" cy="1152525"/>
          </a:xfrm>
          <a:prstGeom prst="line">
            <a:avLst/>
          </a:prstGeom>
          <a:noFill/>
          <a:ln w="38100">
            <a:solidFill>
              <a:schemeClr val="tx1"/>
            </a:solidFill>
            <a:round/>
            <a:headEnd type="triangle" w="med" len="med"/>
            <a:tailEnd type="triangle" w="med" len="med"/>
          </a:ln>
        </p:spPr>
        <p:txBody>
          <a:bodyPr anchor="ctr"/>
          <a:lstStyle/>
          <a:p>
            <a:endParaRPr lang="de-DE"/>
          </a:p>
        </p:txBody>
      </p:sp>
      <p:sp>
        <p:nvSpPr>
          <p:cNvPr id="39" name="Line 11"/>
          <p:cNvSpPr>
            <a:spLocks noChangeShapeType="1"/>
          </p:cNvSpPr>
          <p:nvPr/>
        </p:nvSpPr>
        <p:spPr bwMode="auto">
          <a:xfrm flipV="1">
            <a:off x="3315140" y="2538050"/>
            <a:ext cx="503237" cy="504825"/>
          </a:xfrm>
          <a:prstGeom prst="line">
            <a:avLst/>
          </a:prstGeom>
          <a:noFill/>
          <a:ln w="9525">
            <a:solidFill>
              <a:srgbClr val="006BB2"/>
            </a:solidFill>
            <a:round/>
            <a:headEnd type="triangle" w="med" len="med"/>
            <a:tailEnd type="triangle" w="med" len="med"/>
          </a:ln>
        </p:spPr>
        <p:txBody>
          <a:bodyPr anchor="ctr"/>
          <a:lstStyle/>
          <a:p>
            <a:endParaRPr lang="de-DE"/>
          </a:p>
        </p:txBody>
      </p:sp>
      <p:sp>
        <p:nvSpPr>
          <p:cNvPr id="40" name="Line 11"/>
          <p:cNvSpPr>
            <a:spLocks noChangeShapeType="1"/>
          </p:cNvSpPr>
          <p:nvPr/>
        </p:nvSpPr>
        <p:spPr bwMode="auto">
          <a:xfrm flipV="1">
            <a:off x="3315140" y="3185750"/>
            <a:ext cx="576262" cy="0"/>
          </a:xfrm>
          <a:prstGeom prst="line">
            <a:avLst/>
          </a:prstGeom>
          <a:noFill/>
          <a:ln w="9525">
            <a:solidFill>
              <a:srgbClr val="008000"/>
            </a:solidFill>
            <a:round/>
            <a:headEnd type="triangle" w="med" len="med"/>
            <a:tailEnd type="triangle" w="med" len="med"/>
          </a:ln>
        </p:spPr>
        <p:txBody>
          <a:bodyPr anchor="ctr"/>
          <a:lstStyle/>
          <a:p>
            <a:endParaRPr lang="de-DE"/>
          </a:p>
        </p:txBody>
      </p:sp>
      <p:sp>
        <p:nvSpPr>
          <p:cNvPr id="41" name="Line 11"/>
          <p:cNvSpPr>
            <a:spLocks noChangeShapeType="1"/>
          </p:cNvSpPr>
          <p:nvPr/>
        </p:nvSpPr>
        <p:spPr bwMode="auto">
          <a:xfrm flipV="1">
            <a:off x="3315140" y="2393587"/>
            <a:ext cx="576262" cy="0"/>
          </a:xfrm>
          <a:prstGeom prst="line">
            <a:avLst/>
          </a:prstGeom>
          <a:noFill/>
          <a:ln w="9525">
            <a:solidFill>
              <a:srgbClr val="006BB2"/>
            </a:solidFill>
            <a:round/>
            <a:headEnd type="triangle" w="med" len="med"/>
            <a:tailEnd type="triangle" w="med" len="med"/>
          </a:ln>
        </p:spPr>
        <p:txBody>
          <a:bodyPr anchor="ctr"/>
          <a:lstStyle/>
          <a:p>
            <a:endParaRPr lang="de-DE"/>
          </a:p>
        </p:txBody>
      </p:sp>
      <p:sp>
        <p:nvSpPr>
          <p:cNvPr id="42" name="Line 11"/>
          <p:cNvSpPr>
            <a:spLocks noChangeShapeType="1"/>
          </p:cNvSpPr>
          <p:nvPr/>
        </p:nvSpPr>
        <p:spPr bwMode="auto">
          <a:xfrm flipH="1" flipV="1">
            <a:off x="3315140" y="2538050"/>
            <a:ext cx="503237" cy="504825"/>
          </a:xfrm>
          <a:prstGeom prst="line">
            <a:avLst/>
          </a:prstGeom>
          <a:noFill/>
          <a:ln w="9525">
            <a:solidFill>
              <a:srgbClr val="008000"/>
            </a:solidFill>
            <a:round/>
            <a:headEnd type="triangle" w="med" len="med"/>
            <a:tailEnd type="triangle" w="med" len="med"/>
          </a:ln>
        </p:spPr>
        <p:txBody>
          <a:bodyPr anchor="ctr"/>
          <a:lstStyle/>
          <a:p>
            <a:endParaRPr lang="de-DE"/>
          </a:p>
        </p:txBody>
      </p:sp>
      <p:sp>
        <p:nvSpPr>
          <p:cNvPr id="43" name="AutoShape 6"/>
          <p:cNvSpPr>
            <a:spLocks noChangeArrowheads="1"/>
          </p:cNvSpPr>
          <p:nvPr/>
        </p:nvSpPr>
        <p:spPr bwMode="auto">
          <a:xfrm>
            <a:off x="5618602" y="2177687"/>
            <a:ext cx="630238" cy="541338"/>
          </a:xfrm>
          <a:prstGeom prst="cube">
            <a:avLst>
              <a:gd name="adj" fmla="val 25000"/>
            </a:avLst>
          </a:prstGeom>
          <a:solidFill>
            <a:srgbClr val="FF9900"/>
          </a:solidFill>
          <a:ln w="9525">
            <a:solidFill>
              <a:srgbClr val="006BB2"/>
            </a:solidFill>
            <a:miter lim="800000"/>
            <a:headEnd/>
            <a:tailEnd/>
          </a:ln>
        </p:spPr>
        <p:txBody>
          <a:bodyPr wrap="none" anchor="ctr"/>
          <a:lstStyle/>
          <a:p>
            <a:endParaRPr lang="de-DE"/>
          </a:p>
        </p:txBody>
      </p:sp>
      <p:sp>
        <p:nvSpPr>
          <p:cNvPr id="44" name="Line 33"/>
          <p:cNvSpPr>
            <a:spLocks noChangeShapeType="1"/>
          </p:cNvSpPr>
          <p:nvPr/>
        </p:nvSpPr>
        <p:spPr bwMode="auto">
          <a:xfrm flipH="1" flipV="1">
            <a:off x="6267890" y="2322150"/>
            <a:ext cx="1295400" cy="0"/>
          </a:xfrm>
          <a:prstGeom prst="line">
            <a:avLst/>
          </a:prstGeom>
          <a:noFill/>
          <a:ln w="38100">
            <a:solidFill>
              <a:srgbClr val="FF9900"/>
            </a:solidFill>
            <a:round/>
            <a:headEnd type="triangle" w="med" len="med"/>
            <a:tailEnd type="triangle" w="med" len="med"/>
          </a:ln>
        </p:spPr>
        <p:txBody>
          <a:bodyPr anchor="ctr"/>
          <a:lstStyle/>
          <a:p>
            <a:endParaRPr lang="de-DE"/>
          </a:p>
        </p:txBody>
      </p:sp>
      <p:sp>
        <p:nvSpPr>
          <p:cNvPr id="45" name="Line 33"/>
          <p:cNvSpPr>
            <a:spLocks noChangeShapeType="1"/>
          </p:cNvSpPr>
          <p:nvPr/>
        </p:nvSpPr>
        <p:spPr bwMode="auto">
          <a:xfrm flipH="1" flipV="1">
            <a:off x="6267890" y="2466612"/>
            <a:ext cx="1295400" cy="0"/>
          </a:xfrm>
          <a:prstGeom prst="line">
            <a:avLst/>
          </a:prstGeom>
          <a:noFill/>
          <a:ln w="38100">
            <a:solidFill>
              <a:srgbClr val="FF9900"/>
            </a:solidFill>
            <a:round/>
            <a:headEnd type="triangle" w="med" len="med"/>
            <a:tailEnd type="triangle" w="med" len="med"/>
          </a:ln>
        </p:spPr>
        <p:txBody>
          <a:bodyPr anchor="ctr"/>
          <a:lstStyle/>
          <a:p>
            <a:endParaRPr lang="de-DE"/>
          </a:p>
        </p:txBody>
      </p:sp>
      <p:sp>
        <p:nvSpPr>
          <p:cNvPr id="46" name="Rectangle 29"/>
          <p:cNvSpPr>
            <a:spLocks noChangeArrowheads="1"/>
          </p:cNvSpPr>
          <p:nvPr/>
        </p:nvSpPr>
        <p:spPr bwMode="auto">
          <a:xfrm>
            <a:off x="5115365" y="4059070"/>
            <a:ext cx="1501775" cy="276999"/>
          </a:xfrm>
          <a:prstGeom prst="rect">
            <a:avLst/>
          </a:prstGeom>
          <a:noFill/>
          <a:ln w="9525">
            <a:noFill/>
            <a:miter lim="800000"/>
            <a:headEnd/>
            <a:tailEnd/>
          </a:ln>
        </p:spPr>
        <p:txBody>
          <a:bodyPr wrap="square">
            <a:spAutoFit/>
          </a:bodyPr>
          <a:lstStyle/>
          <a:p>
            <a:pPr algn="ctr"/>
            <a:r>
              <a:rPr lang="en-US" sz="1200" b="1" i="1" dirty="0" smtClean="0">
                <a:solidFill>
                  <a:srgbClr val="006BB2"/>
                </a:solidFill>
              </a:rPr>
              <a:t>Server</a:t>
            </a:r>
            <a:endParaRPr lang="de-DE" sz="1200" b="1" i="1" dirty="0">
              <a:solidFill>
                <a:srgbClr val="006BB2"/>
              </a:solidFill>
            </a:endParaRPr>
          </a:p>
        </p:txBody>
      </p:sp>
      <p:sp>
        <p:nvSpPr>
          <p:cNvPr id="47" name="Rectangle 25"/>
          <p:cNvSpPr>
            <a:spLocks noChangeArrowheads="1"/>
          </p:cNvSpPr>
          <p:nvPr/>
        </p:nvSpPr>
        <p:spPr bwMode="auto">
          <a:xfrm>
            <a:off x="4373550" y="4424000"/>
            <a:ext cx="1479550" cy="274637"/>
          </a:xfrm>
          <a:prstGeom prst="rect">
            <a:avLst/>
          </a:prstGeom>
          <a:noFill/>
          <a:ln w="9525">
            <a:noFill/>
            <a:miter lim="800000"/>
            <a:headEnd/>
            <a:tailEnd/>
          </a:ln>
        </p:spPr>
        <p:txBody>
          <a:bodyPr wrap="none">
            <a:spAutoFit/>
          </a:bodyPr>
          <a:lstStyle/>
          <a:p>
            <a:pPr algn="ctr"/>
            <a:r>
              <a:rPr lang="en-US" sz="1200" b="1" i="1" dirty="0">
                <a:solidFill>
                  <a:schemeClr val="tx1"/>
                </a:solidFill>
              </a:rPr>
              <a:t>Protected Uplinks</a:t>
            </a:r>
            <a:endParaRPr lang="de-DE" sz="1200" b="1" i="1" dirty="0">
              <a:solidFill>
                <a:schemeClr val="tx1"/>
              </a:solidFill>
            </a:endParaRPr>
          </a:p>
        </p:txBody>
      </p:sp>
      <p:sp>
        <p:nvSpPr>
          <p:cNvPr id="48" name="Rectangle 29"/>
          <p:cNvSpPr>
            <a:spLocks noChangeArrowheads="1"/>
          </p:cNvSpPr>
          <p:nvPr/>
        </p:nvSpPr>
        <p:spPr bwMode="auto">
          <a:xfrm>
            <a:off x="5088015" y="1358770"/>
            <a:ext cx="1501775" cy="276999"/>
          </a:xfrm>
          <a:prstGeom prst="rect">
            <a:avLst/>
          </a:prstGeom>
          <a:noFill/>
          <a:ln w="9525">
            <a:noFill/>
            <a:miter lim="800000"/>
            <a:headEnd/>
            <a:tailEnd/>
          </a:ln>
        </p:spPr>
        <p:txBody>
          <a:bodyPr wrap="square">
            <a:spAutoFit/>
          </a:bodyPr>
          <a:lstStyle/>
          <a:p>
            <a:pPr algn="ctr"/>
            <a:r>
              <a:rPr lang="en-US" sz="1200" b="1" i="1" dirty="0" err="1" smtClean="0">
                <a:solidFill>
                  <a:srgbClr val="006BB2"/>
                </a:solidFill>
              </a:rPr>
              <a:t>Schnittstellen</a:t>
            </a:r>
            <a:endParaRPr lang="de-DE" sz="1200" b="1" i="1" dirty="0">
              <a:solidFill>
                <a:srgbClr val="006BB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p:txBody>
          <a:bodyPr/>
          <a:lstStyle/>
          <a:p>
            <a:fld id="{43D6280E-394E-4341-896C-35DB9E220FB5}" type="slidenum">
              <a:rPr lang="en-US"/>
              <a:pPr/>
              <a:t>28</a:t>
            </a:fld>
            <a:endParaRPr lang="en-US"/>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Technik der digitalen Netze</a:t>
            </a:r>
            <a:endParaRPr lang="en-US" dirty="0"/>
          </a:p>
        </p:txBody>
      </p:sp>
      <p:sp>
        <p:nvSpPr>
          <p:cNvPr id="8" name="Rectangle 5"/>
          <p:cNvSpPr txBox="1">
            <a:spLocks noChangeArrowheads="1"/>
          </p:cNvSpPr>
          <p:nvPr/>
        </p:nvSpPr>
        <p:spPr bwMode="auto">
          <a:xfrm>
            <a:off x="762000" y="977900"/>
            <a:ext cx="8534400" cy="5410200"/>
          </a:xfrm>
          <a:prstGeom prst="rect">
            <a:avLst/>
          </a:prstGeom>
          <a:noFill/>
          <a:ln w="12700">
            <a:noFill/>
            <a:miter lim="800000"/>
            <a:headEnd/>
            <a:tailEnd/>
          </a:ln>
          <a:effectLst/>
        </p:spPr>
        <p:txBody>
          <a:bodyPr vert="horz" wrap="square" lIns="50800" tIns="50800" rIns="132080" bIns="50800" numCol="1" anchor="t" anchorCtr="0" compatLnSpc="1">
            <a:prstTxWarp prst="textNoShape">
              <a:avLst/>
            </a:prstTxWarp>
          </a:bodyPr>
          <a:lstStyle/>
          <a:p>
            <a:pPr marL="609600" lvl="0" indent="-609600">
              <a:lnSpc>
                <a:spcPct val="150000"/>
              </a:lnSpc>
              <a:spcBef>
                <a:spcPts val="700"/>
              </a:spcBef>
              <a:buClr>
                <a:srgbClr val="0000CC"/>
              </a:buClr>
            </a:pPr>
            <a:endParaRPr lang="en-US" sz="2400" kern="0" dirty="0" smtClean="0">
              <a:solidFill>
                <a:srgbClr val="5C6971"/>
              </a:solidFill>
              <a:latin typeface="+mn-lt"/>
              <a:ea typeface="+mn-ea"/>
              <a:cs typeface="+mn-cs"/>
            </a:endParaRPr>
          </a:p>
          <a:p>
            <a:pPr marL="609600" lvl="0" indent="-609600" algn="ctr">
              <a:lnSpc>
                <a:spcPct val="150000"/>
              </a:lnSpc>
              <a:spcBef>
                <a:spcPts val="700"/>
              </a:spcBef>
              <a:buClr>
                <a:srgbClr val="0000CC"/>
              </a:buClr>
            </a:pPr>
            <a:r>
              <a:rPr lang="en-US" sz="4000" kern="0" dirty="0" smtClean="0">
                <a:solidFill>
                  <a:srgbClr val="5C6971"/>
                </a:solidFill>
                <a:latin typeface="+mn-lt"/>
                <a:ea typeface="+mn-ea"/>
                <a:cs typeface="+mn-cs"/>
              </a:rPr>
              <a:t>ENDE </a:t>
            </a:r>
            <a:r>
              <a:rPr lang="en-US" sz="4000" kern="0" dirty="0" err="1" smtClean="0">
                <a:solidFill>
                  <a:srgbClr val="5C6971"/>
                </a:solidFill>
                <a:latin typeface="+mn-lt"/>
                <a:ea typeface="+mn-ea"/>
                <a:cs typeface="+mn-cs"/>
              </a:rPr>
              <a:t>Teil</a:t>
            </a:r>
            <a:r>
              <a:rPr lang="en-US" sz="4000" kern="0" dirty="0" smtClean="0">
                <a:solidFill>
                  <a:srgbClr val="5C6971"/>
                </a:solidFill>
                <a:latin typeface="+mn-lt"/>
                <a:ea typeface="+mn-ea"/>
                <a:cs typeface="+mn-cs"/>
              </a:rPr>
              <a:t> </a:t>
            </a:r>
            <a:r>
              <a:rPr lang="en-US" sz="4000" kern="0" dirty="0" smtClean="0">
                <a:solidFill>
                  <a:srgbClr val="5C6971"/>
                </a:solidFill>
                <a:latin typeface="+mn-lt"/>
                <a:ea typeface="+mn-ea"/>
                <a:cs typeface="+mn-cs"/>
              </a:rPr>
              <a:t>5 </a:t>
            </a:r>
            <a:r>
              <a:rPr lang="en-US" sz="4000" kern="0" dirty="0" smtClean="0">
                <a:solidFill>
                  <a:srgbClr val="5C6971"/>
                </a:solidFill>
                <a:latin typeface="+mn-lt"/>
                <a:ea typeface="+mn-ea"/>
                <a:cs typeface="+mn-cs"/>
              </a:rPr>
              <a:t>– Carrier Ethernet</a:t>
            </a:r>
          </a:p>
          <a:p>
            <a:pPr marL="609600" lvl="0" indent="-609600">
              <a:lnSpc>
                <a:spcPct val="150000"/>
              </a:lnSpc>
              <a:spcBef>
                <a:spcPts val="700"/>
              </a:spcBef>
              <a:buClr>
                <a:srgbClr val="0000CC"/>
              </a:buClr>
            </a:pPr>
            <a:endParaRPr lang="de-DE" sz="1600" kern="0" dirty="0" smtClean="0">
              <a:solidFill>
                <a:srgbClr val="5C697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3</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Anwendungen</a:t>
            </a:r>
            <a:r>
              <a:rPr lang="en-US" dirty="0" smtClean="0"/>
              <a:t> (1)</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Was </a:t>
            </a:r>
            <a:r>
              <a:rPr lang="en-US" dirty="0" err="1" smtClean="0"/>
              <a:t>ist</a:t>
            </a:r>
            <a:r>
              <a:rPr lang="en-US" dirty="0" smtClean="0"/>
              <a:t> Carrier Ethernet? </a:t>
            </a:r>
          </a:p>
          <a:p>
            <a:pPr marL="609600" indent="-609600">
              <a:lnSpc>
                <a:spcPct val="150000"/>
              </a:lnSpc>
              <a:buClr>
                <a:srgbClr val="0000CC"/>
              </a:buClr>
              <a:buSzTx/>
            </a:pPr>
            <a:r>
              <a:rPr lang="en-US" sz="1800" dirty="0" smtClean="0"/>
              <a:t>Ethernet </a:t>
            </a:r>
            <a:r>
              <a:rPr lang="en-US" sz="1800" dirty="0" err="1" smtClean="0"/>
              <a:t>basierte</a:t>
            </a:r>
            <a:r>
              <a:rPr lang="en-US" sz="1800" dirty="0" smtClean="0"/>
              <a:t> </a:t>
            </a:r>
            <a:r>
              <a:rPr lang="en-US" sz="1800" dirty="0" err="1" smtClean="0"/>
              <a:t>Dienste</a:t>
            </a:r>
            <a:r>
              <a:rPr lang="en-US" sz="1800" dirty="0" smtClean="0"/>
              <a:t> </a:t>
            </a:r>
            <a:r>
              <a:rPr lang="en-US" sz="1800" dirty="0" err="1" smtClean="0"/>
              <a:t>für</a:t>
            </a:r>
            <a:r>
              <a:rPr lang="en-US" sz="1800" dirty="0" smtClean="0"/>
              <a:t> </a:t>
            </a:r>
            <a:r>
              <a:rPr lang="en-US" sz="1800" dirty="0" err="1" smtClean="0"/>
              <a:t>Endkunden</a:t>
            </a:r>
            <a:r>
              <a:rPr lang="en-US" sz="1800" dirty="0" smtClean="0"/>
              <a:t> </a:t>
            </a:r>
            <a:r>
              <a:rPr lang="en-US" sz="1800" dirty="0" err="1" smtClean="0"/>
              <a:t>über</a:t>
            </a:r>
            <a:r>
              <a:rPr lang="en-US" sz="1800" dirty="0" smtClean="0"/>
              <a:t> </a:t>
            </a:r>
            <a:r>
              <a:rPr lang="en-US" sz="1800" dirty="0" err="1" smtClean="0"/>
              <a:t>öffentliche</a:t>
            </a:r>
            <a:r>
              <a:rPr lang="en-US" sz="1800" dirty="0" smtClean="0"/>
              <a:t> </a:t>
            </a:r>
            <a:r>
              <a:rPr lang="en-US" sz="1800" dirty="0" err="1" smtClean="0"/>
              <a:t>Telekommunikationsnetze</a:t>
            </a:r>
            <a:r>
              <a:rPr lang="en-US" sz="1800" dirty="0" smtClean="0"/>
              <a:t> </a:t>
            </a:r>
          </a:p>
          <a:p>
            <a:pPr marL="609600" indent="-609600">
              <a:lnSpc>
                <a:spcPct val="150000"/>
              </a:lnSpc>
              <a:buClr>
                <a:srgbClr val="0000CC"/>
              </a:buClr>
              <a:buSzTx/>
            </a:pPr>
            <a:r>
              <a:rPr lang="en-US" sz="1800" dirty="0" err="1" smtClean="0"/>
              <a:t>Beispielsweise</a:t>
            </a:r>
            <a:r>
              <a:rPr lang="en-US" sz="1800" dirty="0" smtClean="0"/>
              <a:t> </a:t>
            </a:r>
            <a:r>
              <a:rPr lang="en-US" sz="1800" dirty="0" err="1" smtClean="0"/>
              <a:t>zwischen</a:t>
            </a:r>
            <a:r>
              <a:rPr lang="en-US" sz="1800" dirty="0" smtClean="0"/>
              <a:t> </a:t>
            </a:r>
            <a:r>
              <a:rPr lang="en-US" sz="1800" dirty="0" err="1" smtClean="0"/>
              <a:t>Standorten</a:t>
            </a:r>
            <a:r>
              <a:rPr lang="en-US" sz="1800" dirty="0" smtClean="0"/>
              <a:t> </a:t>
            </a:r>
            <a:r>
              <a:rPr lang="en-US" sz="1800" dirty="0" err="1" smtClean="0"/>
              <a:t>einer</a:t>
            </a:r>
            <a:r>
              <a:rPr lang="en-US" sz="1800" dirty="0" smtClean="0"/>
              <a:t> Firma </a:t>
            </a:r>
          </a:p>
          <a:p>
            <a:pPr marL="609600" indent="-609600">
              <a:lnSpc>
                <a:spcPct val="150000"/>
              </a:lnSpc>
              <a:buClr>
                <a:srgbClr val="0000CC"/>
              </a:buClr>
              <a:buSzTx/>
              <a:buNone/>
            </a:pPr>
            <a:r>
              <a:rPr lang="en-US" dirty="0" err="1" smtClean="0"/>
              <a:t>Eigenschaften</a:t>
            </a:r>
            <a:endParaRPr lang="en-US" dirty="0" smtClean="0"/>
          </a:p>
          <a:p>
            <a:pPr marL="609600" indent="-609600">
              <a:lnSpc>
                <a:spcPct val="150000"/>
              </a:lnSpc>
              <a:buClr>
                <a:srgbClr val="0000CC"/>
              </a:buClr>
              <a:buSzTx/>
            </a:pPr>
            <a:r>
              <a:rPr lang="en-US" sz="1800" dirty="0" smtClean="0"/>
              <a:t>Das </a:t>
            </a:r>
            <a:r>
              <a:rPr lang="en-US" sz="1800" dirty="0" err="1" smtClean="0"/>
              <a:t>öffentliche</a:t>
            </a:r>
            <a:r>
              <a:rPr lang="en-US" sz="1800" dirty="0" smtClean="0"/>
              <a:t> </a:t>
            </a:r>
            <a:r>
              <a:rPr lang="en-US" sz="1800" dirty="0" err="1" smtClean="0"/>
              <a:t>Netz</a:t>
            </a:r>
            <a:r>
              <a:rPr lang="en-US" sz="1800" dirty="0" smtClean="0"/>
              <a:t> </a:t>
            </a:r>
            <a:r>
              <a:rPr lang="en-US" sz="1800" dirty="0" err="1" smtClean="0"/>
              <a:t>ist</a:t>
            </a:r>
            <a:r>
              <a:rPr lang="en-US" sz="1800" dirty="0" smtClean="0"/>
              <a:t> transparent </a:t>
            </a:r>
            <a:r>
              <a:rPr lang="en-US" sz="1800" dirty="0" err="1" smtClean="0"/>
              <a:t>für</a:t>
            </a:r>
            <a:r>
              <a:rPr lang="en-US" sz="1800" dirty="0" smtClean="0"/>
              <a:t> Ethernet-</a:t>
            </a:r>
            <a:r>
              <a:rPr lang="en-US" sz="1800" dirty="0" err="1" smtClean="0"/>
              <a:t>Geräte</a:t>
            </a:r>
            <a:r>
              <a:rPr lang="en-US" sz="1800" dirty="0" smtClean="0"/>
              <a:t> in den </a:t>
            </a:r>
            <a:r>
              <a:rPr lang="en-US" sz="1800" dirty="0" err="1" smtClean="0"/>
              <a:t>angeschlossenen</a:t>
            </a:r>
            <a:r>
              <a:rPr lang="en-US" sz="1800" dirty="0" smtClean="0"/>
              <a:t> </a:t>
            </a:r>
            <a:r>
              <a:rPr lang="en-US" sz="1800" dirty="0" err="1" smtClean="0"/>
              <a:t>Kunden</a:t>
            </a:r>
            <a:r>
              <a:rPr lang="en-US" sz="1800" dirty="0" smtClean="0"/>
              <a:t>-LANs </a:t>
            </a:r>
          </a:p>
          <a:p>
            <a:pPr marL="609600" indent="-609600">
              <a:lnSpc>
                <a:spcPct val="150000"/>
              </a:lnSpc>
              <a:buClr>
                <a:srgbClr val="0000CC"/>
              </a:buClr>
              <a:buSzTx/>
            </a:pPr>
            <a:r>
              <a:rPr lang="en-US" sz="1800" dirty="0" smtClean="0"/>
              <a:t>Das </a:t>
            </a:r>
            <a:r>
              <a:rPr lang="en-US" sz="1800" dirty="0" err="1" smtClean="0"/>
              <a:t>öffentliche</a:t>
            </a:r>
            <a:r>
              <a:rPr lang="en-US" sz="1800" dirty="0" smtClean="0"/>
              <a:t> </a:t>
            </a:r>
            <a:r>
              <a:rPr lang="en-US" sz="1800" dirty="0" err="1" smtClean="0"/>
              <a:t>Netz</a:t>
            </a:r>
            <a:r>
              <a:rPr lang="en-US" sz="1800" dirty="0" smtClean="0"/>
              <a:t> </a:t>
            </a:r>
            <a:r>
              <a:rPr lang="en-US" sz="1800" dirty="0" err="1" smtClean="0"/>
              <a:t>ist</a:t>
            </a:r>
            <a:r>
              <a:rPr lang="en-US" sz="1800" dirty="0" smtClean="0"/>
              <a:t> transparent </a:t>
            </a:r>
            <a:r>
              <a:rPr lang="en-US" sz="1800" dirty="0" err="1" smtClean="0"/>
              <a:t>für</a:t>
            </a:r>
            <a:r>
              <a:rPr lang="en-US" sz="1800" dirty="0" smtClean="0"/>
              <a:t> TDM-</a:t>
            </a:r>
            <a:r>
              <a:rPr lang="en-US" sz="1800" dirty="0" err="1" smtClean="0"/>
              <a:t>Geräte</a:t>
            </a:r>
            <a:r>
              <a:rPr lang="en-US" sz="1800" dirty="0" smtClean="0"/>
              <a:t>, die </a:t>
            </a:r>
            <a:r>
              <a:rPr lang="en-US" sz="1800" dirty="0" err="1" smtClean="0"/>
              <a:t>über</a:t>
            </a:r>
            <a:r>
              <a:rPr lang="en-US" sz="1800" dirty="0" smtClean="0"/>
              <a:t> Ethernet </a:t>
            </a:r>
            <a:r>
              <a:rPr lang="en-US" sz="1800" dirty="0" err="1" smtClean="0"/>
              <a:t>angeschossen</a:t>
            </a:r>
            <a:r>
              <a:rPr lang="en-US" sz="1800" dirty="0" smtClean="0"/>
              <a:t> </a:t>
            </a:r>
            <a:r>
              <a:rPr lang="en-US" sz="1800" dirty="0" err="1" smtClean="0"/>
              <a:t>sind</a:t>
            </a:r>
            <a:r>
              <a:rPr lang="en-US" sz="1800" dirty="0" smtClean="0"/>
              <a:t> </a:t>
            </a:r>
          </a:p>
          <a:p>
            <a:pPr marL="609600" indent="-609600">
              <a:lnSpc>
                <a:spcPct val="150000"/>
              </a:lnSpc>
              <a:buClr>
                <a:srgbClr val="0000CC"/>
              </a:buClr>
              <a:buSzTx/>
            </a:pPr>
            <a:endParaRPr lang="en-US" sz="1800" dirty="0" smtClean="0"/>
          </a:p>
        </p:txBody>
      </p:sp>
      <p:sp>
        <p:nvSpPr>
          <p:cNvPr id="9" name="Text Box 16"/>
          <p:cNvSpPr txBox="1">
            <a:spLocks noChangeArrowheads="1"/>
          </p:cNvSpPr>
          <p:nvPr/>
        </p:nvSpPr>
        <p:spPr bwMode="auto">
          <a:xfrm>
            <a:off x="6438165" y="5454225"/>
            <a:ext cx="2700300" cy="215444"/>
          </a:xfrm>
          <a:prstGeom prst="rect">
            <a:avLst/>
          </a:prstGeom>
          <a:noFill/>
          <a:ln w="28575">
            <a:noFill/>
            <a:miter lim="800000"/>
            <a:headEnd/>
            <a:tailEnd/>
          </a:ln>
        </p:spPr>
        <p:txBody>
          <a:bodyPr wrap="square">
            <a:spAutoFit/>
          </a:bodyPr>
          <a:lstStyle/>
          <a:p>
            <a:pPr eaLnBrk="0" hangingPunct="0">
              <a:lnSpc>
                <a:spcPct val="80000"/>
              </a:lnSpc>
            </a:pPr>
            <a:r>
              <a:rPr lang="en-US" sz="1000" dirty="0" smtClean="0">
                <a:cs typeface="Arial" charset="0"/>
              </a:rPr>
              <a:t>TDM: Time Division Multiplex</a:t>
            </a:r>
            <a:endParaRPr lang="en-US" sz="1000" dirty="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4</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Anwendungen</a:t>
            </a:r>
            <a:r>
              <a:rPr lang="en-US" dirty="0" smtClean="0"/>
              <a:t> (2)</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Was </a:t>
            </a:r>
            <a:r>
              <a:rPr lang="en-US" dirty="0" err="1" smtClean="0"/>
              <a:t>sind</a:t>
            </a:r>
            <a:r>
              <a:rPr lang="en-US" dirty="0" smtClean="0"/>
              <a:t> die </a:t>
            </a:r>
            <a:r>
              <a:rPr lang="en-US" dirty="0" err="1" smtClean="0"/>
              <a:t>Ziele</a:t>
            </a:r>
            <a:r>
              <a:rPr lang="en-US" dirty="0" smtClean="0"/>
              <a:t>:</a:t>
            </a:r>
          </a:p>
          <a:p>
            <a:pPr marL="609600" indent="-609600">
              <a:lnSpc>
                <a:spcPct val="150000"/>
              </a:lnSpc>
              <a:buClr>
                <a:srgbClr val="0000CC"/>
              </a:buClr>
              <a:buSzTx/>
            </a:pPr>
            <a:r>
              <a:rPr lang="en-US" sz="1800" dirty="0" err="1" smtClean="0"/>
              <a:t>Betreiber</a:t>
            </a:r>
            <a:r>
              <a:rPr lang="en-US" sz="1800" dirty="0" smtClean="0"/>
              <a:t> </a:t>
            </a:r>
            <a:r>
              <a:rPr lang="en-US" sz="1800" dirty="0" err="1" smtClean="0"/>
              <a:t>öffentlicher</a:t>
            </a:r>
            <a:r>
              <a:rPr lang="en-US" sz="1800" dirty="0" smtClean="0"/>
              <a:t> Netze </a:t>
            </a:r>
            <a:r>
              <a:rPr lang="en-US" sz="1800" dirty="0" err="1" smtClean="0"/>
              <a:t>können</a:t>
            </a:r>
            <a:r>
              <a:rPr lang="en-US" sz="1800" dirty="0" smtClean="0"/>
              <a:t> Ethernet in </a:t>
            </a:r>
            <a:r>
              <a:rPr lang="en-US" sz="1800" dirty="0" err="1" smtClean="0"/>
              <a:t>allen</a:t>
            </a:r>
            <a:r>
              <a:rPr lang="en-US" sz="1800" dirty="0" smtClean="0"/>
              <a:t> </a:t>
            </a:r>
            <a:r>
              <a:rPr lang="en-US" sz="1800" dirty="0" err="1" smtClean="0"/>
              <a:t>Bereichen</a:t>
            </a:r>
            <a:r>
              <a:rPr lang="en-US" sz="1800" dirty="0" smtClean="0"/>
              <a:t> der Netze </a:t>
            </a:r>
            <a:r>
              <a:rPr lang="en-US" sz="1800" dirty="0" err="1" smtClean="0"/>
              <a:t>nutzen</a:t>
            </a:r>
            <a:r>
              <a:rPr lang="en-US" sz="1800" dirty="0" smtClean="0"/>
              <a:t> und </a:t>
            </a:r>
            <a:r>
              <a:rPr lang="en-US" sz="1800" dirty="0" err="1" smtClean="0"/>
              <a:t>diesbezügliche</a:t>
            </a:r>
            <a:r>
              <a:rPr lang="en-US" sz="1800" dirty="0" smtClean="0"/>
              <a:t> </a:t>
            </a:r>
            <a:r>
              <a:rPr lang="en-US" sz="1800" dirty="0" err="1" smtClean="0"/>
              <a:t>Anschlüsse</a:t>
            </a:r>
            <a:r>
              <a:rPr lang="en-US" sz="1800" dirty="0" smtClean="0"/>
              <a:t> </a:t>
            </a:r>
            <a:r>
              <a:rPr lang="en-US" sz="1800" dirty="0" err="1" smtClean="0"/>
              <a:t>anbieten</a:t>
            </a:r>
            <a:endParaRPr lang="en-US" sz="1800" dirty="0" smtClean="0"/>
          </a:p>
          <a:p>
            <a:pPr marL="609600" indent="-609600">
              <a:lnSpc>
                <a:spcPct val="150000"/>
              </a:lnSpc>
              <a:buClr>
                <a:srgbClr val="0000CC"/>
              </a:buClr>
              <a:buSzTx/>
            </a:pPr>
            <a:r>
              <a:rPr lang="en-US" sz="1800" dirty="0" err="1" smtClean="0"/>
              <a:t>Für</a:t>
            </a:r>
            <a:r>
              <a:rPr lang="en-US" sz="1800" dirty="0" smtClean="0"/>
              <a:t> TDM-</a:t>
            </a:r>
            <a:r>
              <a:rPr lang="en-US" sz="1800" dirty="0" err="1" smtClean="0"/>
              <a:t>Infrastruktur</a:t>
            </a:r>
            <a:r>
              <a:rPr lang="en-US" sz="1800" dirty="0" smtClean="0"/>
              <a:t> </a:t>
            </a:r>
            <a:r>
              <a:rPr lang="en-US" sz="1800" dirty="0" err="1" smtClean="0"/>
              <a:t>wird</a:t>
            </a:r>
            <a:r>
              <a:rPr lang="en-US" sz="1800" dirty="0" smtClean="0"/>
              <a:t> </a:t>
            </a:r>
            <a:r>
              <a:rPr lang="en-US" sz="1800" dirty="0" err="1" smtClean="0"/>
              <a:t>Interoperabilität</a:t>
            </a:r>
            <a:r>
              <a:rPr lang="en-US" sz="1800" dirty="0" smtClean="0"/>
              <a:t> und </a:t>
            </a:r>
            <a:r>
              <a:rPr lang="en-US" sz="1800" dirty="0" err="1" smtClean="0"/>
              <a:t>ein</a:t>
            </a:r>
            <a:r>
              <a:rPr lang="en-US" sz="1800" dirty="0" smtClean="0"/>
              <a:t> </a:t>
            </a:r>
            <a:r>
              <a:rPr lang="en-US" sz="1800" dirty="0" err="1" smtClean="0"/>
              <a:t>Migrationspfad</a:t>
            </a:r>
            <a:r>
              <a:rPr lang="en-US" sz="1800" dirty="0" smtClean="0"/>
              <a:t> </a:t>
            </a:r>
            <a:r>
              <a:rPr lang="en-US" sz="1800" dirty="0" err="1" smtClean="0"/>
              <a:t>nach</a:t>
            </a:r>
            <a:r>
              <a:rPr lang="en-US" sz="1800" dirty="0" smtClean="0"/>
              <a:t> Ethernet </a:t>
            </a:r>
            <a:r>
              <a:rPr lang="en-US" sz="1800" dirty="0" err="1" smtClean="0"/>
              <a:t>angeboten</a:t>
            </a:r>
            <a:endParaRPr lang="en-US" sz="1800" dirty="0" smtClean="0"/>
          </a:p>
          <a:p>
            <a:pPr marL="609600" indent="-609600">
              <a:lnSpc>
                <a:spcPct val="150000"/>
              </a:lnSpc>
              <a:buClr>
                <a:srgbClr val="0000CC"/>
              </a:buClr>
              <a:buSzTx/>
              <a:buNone/>
            </a:pPr>
            <a:r>
              <a:rPr lang="en-US" dirty="0" err="1" smtClean="0"/>
              <a:t>Wer</a:t>
            </a:r>
            <a:r>
              <a:rPr lang="en-US" dirty="0" smtClean="0"/>
              <a:t> </a:t>
            </a:r>
            <a:r>
              <a:rPr lang="en-US" dirty="0" err="1" smtClean="0"/>
              <a:t>treibt</a:t>
            </a:r>
            <a:r>
              <a:rPr lang="en-US" dirty="0" smtClean="0"/>
              <a:t> Carrier Ethernet </a:t>
            </a:r>
            <a:r>
              <a:rPr lang="en-US" dirty="0" err="1" smtClean="0"/>
              <a:t>voran</a:t>
            </a:r>
            <a:r>
              <a:rPr lang="en-US" dirty="0" smtClean="0"/>
              <a:t>?</a:t>
            </a:r>
          </a:p>
          <a:p>
            <a:pPr marL="609600" indent="-609600">
              <a:lnSpc>
                <a:spcPct val="150000"/>
              </a:lnSpc>
              <a:buClr>
                <a:srgbClr val="0000CC"/>
              </a:buClr>
              <a:buSzTx/>
            </a:pPr>
            <a:r>
              <a:rPr lang="en-US" sz="1800" dirty="0" err="1" smtClean="0"/>
              <a:t>Bedarf</a:t>
            </a:r>
            <a:r>
              <a:rPr lang="en-US" sz="1800" dirty="0" smtClean="0"/>
              <a:t> der </a:t>
            </a:r>
            <a:r>
              <a:rPr lang="en-US" sz="1800" dirty="0" err="1" smtClean="0"/>
              <a:t>Endkunden</a:t>
            </a:r>
            <a:r>
              <a:rPr lang="en-US" sz="1800" dirty="0" smtClean="0"/>
              <a:t>: </a:t>
            </a:r>
            <a:r>
              <a:rPr lang="en-US" sz="1800" dirty="0" err="1" smtClean="0"/>
              <a:t>Bandbreite</a:t>
            </a:r>
            <a:r>
              <a:rPr lang="en-US" sz="1800" dirty="0" smtClean="0"/>
              <a:t>, </a:t>
            </a:r>
            <a:r>
              <a:rPr lang="en-US" sz="1800" dirty="0" err="1" smtClean="0"/>
              <a:t>Qualität</a:t>
            </a:r>
            <a:r>
              <a:rPr lang="en-US" sz="1800" dirty="0" smtClean="0"/>
              <a:t> und </a:t>
            </a:r>
            <a:r>
              <a:rPr lang="en-US" sz="1800" dirty="0" err="1" smtClean="0"/>
              <a:t>Verfügbarkeit</a:t>
            </a:r>
            <a:r>
              <a:rPr lang="en-US" sz="1800" dirty="0" smtClean="0"/>
              <a:t> der </a:t>
            </a:r>
            <a:r>
              <a:rPr lang="en-US" sz="1800" dirty="0" err="1" smtClean="0"/>
              <a:t>Anschlüsse</a:t>
            </a:r>
            <a:r>
              <a:rPr lang="en-US" sz="1800" dirty="0" smtClean="0"/>
              <a:t> </a:t>
            </a:r>
          </a:p>
          <a:p>
            <a:pPr marL="609600" indent="-609600">
              <a:lnSpc>
                <a:spcPct val="150000"/>
              </a:lnSpc>
              <a:buClr>
                <a:srgbClr val="0000CC"/>
              </a:buClr>
              <a:buSzTx/>
            </a:pPr>
            <a:r>
              <a:rPr lang="en-US" sz="1800" dirty="0" err="1" smtClean="0"/>
              <a:t>Standardisierungs</a:t>
            </a:r>
            <a:r>
              <a:rPr lang="en-US" sz="1800" dirty="0" smtClean="0"/>
              <a:t> </a:t>
            </a:r>
            <a:r>
              <a:rPr lang="en-US" sz="1800" dirty="0" err="1" smtClean="0"/>
              <a:t>Gruppen</a:t>
            </a:r>
            <a:r>
              <a:rPr lang="en-US" sz="1800" dirty="0" smtClean="0"/>
              <a:t>: Metro Ethernet Forum (MEF), IEEE, ITU-T</a:t>
            </a:r>
          </a:p>
          <a:p>
            <a:pPr marL="609600" indent="-609600">
              <a:lnSpc>
                <a:spcPct val="150000"/>
              </a:lnSpc>
              <a:buClr>
                <a:srgbClr val="0000CC"/>
              </a:buClr>
              <a:buSzTx/>
              <a:buNone/>
            </a:pPr>
            <a:endParaRPr lang="en-US" sz="20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5</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Carrier Ethernet </a:t>
            </a:r>
            <a:r>
              <a:rPr lang="en-US" dirty="0" err="1" smtClean="0"/>
              <a:t>Dienste</a:t>
            </a:r>
            <a:r>
              <a:rPr lang="en-US" dirty="0" smtClean="0"/>
              <a:t> (1) </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err="1" smtClean="0"/>
              <a:t>Keine</a:t>
            </a:r>
            <a:r>
              <a:rPr lang="en-US" dirty="0" smtClean="0"/>
              <a:t> </a:t>
            </a:r>
            <a:r>
              <a:rPr lang="en-US" dirty="0" err="1" smtClean="0"/>
              <a:t>Änderungen</a:t>
            </a:r>
            <a:r>
              <a:rPr lang="en-US" dirty="0" smtClean="0"/>
              <a:t> in der LAN </a:t>
            </a:r>
            <a:r>
              <a:rPr lang="en-US" dirty="0" err="1" smtClean="0"/>
              <a:t>Ausrüstung</a:t>
            </a:r>
            <a:r>
              <a:rPr lang="en-US" dirty="0" smtClean="0"/>
              <a:t> der </a:t>
            </a:r>
            <a:r>
              <a:rPr lang="en-US" dirty="0" err="1" smtClean="0"/>
              <a:t>Kunden</a:t>
            </a:r>
            <a:endParaRPr lang="en-US" dirty="0" smtClean="0"/>
          </a:p>
          <a:p>
            <a:pPr marL="609600" indent="-609600">
              <a:lnSpc>
                <a:spcPct val="150000"/>
              </a:lnSpc>
              <a:buClr>
                <a:srgbClr val="0000CC"/>
              </a:buClr>
              <a:buSzTx/>
              <a:buNone/>
            </a:pPr>
            <a:endParaRPr lang="en-US" dirty="0" smtClean="0"/>
          </a:p>
          <a:p>
            <a:pPr marL="609600" indent="-609600">
              <a:lnSpc>
                <a:spcPct val="150000"/>
              </a:lnSpc>
              <a:buClr>
                <a:srgbClr val="0000CC"/>
              </a:buClr>
              <a:buSzTx/>
              <a:buNone/>
            </a:pPr>
            <a:endParaRPr lang="en-US" dirty="0" smtClean="0"/>
          </a:p>
          <a:p>
            <a:pPr marL="609600" indent="-609600">
              <a:lnSpc>
                <a:spcPct val="150000"/>
              </a:lnSpc>
              <a:buClr>
                <a:srgbClr val="0000CC"/>
              </a:buClr>
              <a:buSzTx/>
              <a:buNone/>
            </a:pPr>
            <a:endParaRPr lang="en-US" sz="2800" dirty="0" smtClean="0"/>
          </a:p>
          <a:p>
            <a:pPr marL="609600" indent="-609600">
              <a:lnSpc>
                <a:spcPct val="150000"/>
              </a:lnSpc>
              <a:buClr>
                <a:srgbClr val="0000CC"/>
              </a:buClr>
              <a:buSzTx/>
              <a:buNone/>
            </a:pPr>
            <a:endParaRPr lang="en-US" sz="800" dirty="0" smtClean="0"/>
          </a:p>
          <a:p>
            <a:pPr marL="609600" indent="-609600">
              <a:lnSpc>
                <a:spcPct val="150000"/>
              </a:lnSpc>
              <a:buClr>
                <a:srgbClr val="0000CC"/>
              </a:buClr>
              <a:buSzTx/>
              <a:buNone/>
            </a:pPr>
            <a:r>
              <a:rPr lang="en-US" sz="2000" dirty="0" err="1" smtClean="0"/>
              <a:t>Über</a:t>
            </a:r>
            <a:r>
              <a:rPr lang="en-US" sz="2000" dirty="0" smtClean="0"/>
              <a:t> </a:t>
            </a:r>
            <a:r>
              <a:rPr lang="en-US" sz="2000" dirty="0" err="1" smtClean="0"/>
              <a:t>öffentliche</a:t>
            </a:r>
            <a:r>
              <a:rPr lang="en-US" sz="2000" dirty="0" smtClean="0"/>
              <a:t> Netze</a:t>
            </a:r>
            <a:r>
              <a:rPr lang="en-US" sz="1800" dirty="0" smtClean="0"/>
              <a:t>:</a:t>
            </a:r>
          </a:p>
          <a:p>
            <a:pPr marL="609600" indent="-609600">
              <a:lnSpc>
                <a:spcPct val="150000"/>
              </a:lnSpc>
              <a:buClr>
                <a:srgbClr val="0000CC"/>
              </a:buClr>
              <a:buSzTx/>
            </a:pPr>
            <a:r>
              <a:rPr lang="en-US" sz="1800" dirty="0" err="1" smtClean="0"/>
              <a:t>Transparente</a:t>
            </a:r>
            <a:r>
              <a:rPr lang="en-US" sz="1800" dirty="0" smtClean="0"/>
              <a:t> </a:t>
            </a:r>
            <a:r>
              <a:rPr lang="en-US" sz="1800" dirty="0" err="1" smtClean="0"/>
              <a:t>Ende-zu-Ende</a:t>
            </a:r>
            <a:r>
              <a:rPr lang="en-US" sz="1800" dirty="0" smtClean="0"/>
              <a:t> LAN-</a:t>
            </a:r>
            <a:r>
              <a:rPr lang="en-US" sz="1800" dirty="0" err="1" smtClean="0"/>
              <a:t>Konnektivität</a:t>
            </a:r>
            <a:r>
              <a:rPr lang="en-US" sz="1800" dirty="0" smtClean="0"/>
              <a:t> (</a:t>
            </a:r>
            <a:r>
              <a:rPr lang="en-US" sz="1800" dirty="0" err="1" smtClean="0"/>
              <a:t>virtuelle</a:t>
            </a:r>
            <a:r>
              <a:rPr lang="en-US" sz="1800" dirty="0" smtClean="0"/>
              <a:t> </a:t>
            </a:r>
            <a:r>
              <a:rPr lang="en-US" sz="1800" dirty="0" err="1" smtClean="0"/>
              <a:t>individuelle</a:t>
            </a:r>
            <a:r>
              <a:rPr lang="en-US" sz="1800" dirty="0" smtClean="0"/>
              <a:t> Ethernet-</a:t>
            </a:r>
            <a:r>
              <a:rPr lang="en-US" sz="1800" dirty="0" err="1" smtClean="0"/>
              <a:t>Verbindungen</a:t>
            </a:r>
            <a:r>
              <a:rPr lang="en-US" sz="1800" dirty="0" smtClean="0"/>
              <a:t> </a:t>
            </a:r>
            <a:r>
              <a:rPr lang="en-US" sz="1800" dirty="0" err="1" smtClean="0"/>
              <a:t>inklusive</a:t>
            </a:r>
            <a:r>
              <a:rPr lang="en-US" sz="1800" dirty="0" smtClean="0"/>
              <a:t> VPN)</a:t>
            </a:r>
          </a:p>
          <a:p>
            <a:pPr marL="609600" indent="-609600">
              <a:lnSpc>
                <a:spcPct val="150000"/>
              </a:lnSpc>
              <a:buClr>
                <a:srgbClr val="0000CC"/>
              </a:buClr>
              <a:buSzTx/>
            </a:pPr>
            <a:r>
              <a:rPr lang="en-US" sz="1800" dirty="0" err="1" smtClean="0"/>
              <a:t>Angebot</a:t>
            </a:r>
            <a:r>
              <a:rPr lang="en-US" sz="1800" dirty="0" smtClean="0"/>
              <a:t> </a:t>
            </a:r>
            <a:r>
              <a:rPr lang="en-US" sz="1800" dirty="0" err="1" smtClean="0"/>
              <a:t>verfügbarer</a:t>
            </a:r>
            <a:r>
              <a:rPr lang="en-US" sz="1800" dirty="0" smtClean="0"/>
              <a:t> </a:t>
            </a:r>
            <a:r>
              <a:rPr lang="en-US" sz="1800" dirty="0" err="1" smtClean="0"/>
              <a:t>Bandbreiten</a:t>
            </a:r>
            <a:r>
              <a:rPr lang="en-US" sz="1800" dirty="0" smtClean="0"/>
              <a:t> und </a:t>
            </a:r>
            <a:r>
              <a:rPr lang="en-US" sz="1800" dirty="0" err="1" smtClean="0"/>
              <a:t>Dienstqualität</a:t>
            </a:r>
            <a:endParaRPr lang="en-US" sz="1800" dirty="0" smtClean="0"/>
          </a:p>
          <a:p>
            <a:pPr marL="609600" indent="-609600">
              <a:lnSpc>
                <a:spcPct val="150000"/>
              </a:lnSpc>
              <a:buClr>
                <a:srgbClr val="0000CC"/>
              </a:buClr>
              <a:buSzTx/>
            </a:pPr>
            <a:r>
              <a:rPr lang="en-GB" sz="1800" dirty="0" smtClean="0"/>
              <a:t>Internet </a:t>
            </a:r>
            <a:r>
              <a:rPr lang="en-GB" sz="1800" dirty="0" err="1" smtClean="0"/>
              <a:t>Zugang</a:t>
            </a:r>
            <a:endParaRPr lang="de-DE" sz="1800" dirty="0" smtClean="0"/>
          </a:p>
          <a:p>
            <a:pPr marL="609600" indent="-609600">
              <a:lnSpc>
                <a:spcPct val="150000"/>
              </a:lnSpc>
              <a:buClr>
                <a:srgbClr val="0000CC"/>
              </a:buClr>
              <a:buSzTx/>
              <a:buNone/>
            </a:pPr>
            <a:endParaRPr lang="en-US" sz="1800" dirty="0" smtClean="0"/>
          </a:p>
          <a:p>
            <a:pPr marL="609600" indent="-609600">
              <a:lnSpc>
                <a:spcPct val="150000"/>
              </a:lnSpc>
              <a:buClr>
                <a:srgbClr val="0000CC"/>
              </a:buClr>
              <a:buSzTx/>
              <a:buNone/>
            </a:pPr>
            <a:endParaRPr lang="en-US" sz="1800" dirty="0" smtClean="0"/>
          </a:p>
        </p:txBody>
      </p:sp>
      <p:grpSp>
        <p:nvGrpSpPr>
          <p:cNvPr id="9" name="Group 67"/>
          <p:cNvGrpSpPr>
            <a:grpSpLocks/>
          </p:cNvGrpSpPr>
          <p:nvPr/>
        </p:nvGrpSpPr>
        <p:grpSpPr bwMode="auto">
          <a:xfrm>
            <a:off x="827088" y="1584326"/>
            <a:ext cx="8805862" cy="2330453"/>
            <a:chOff x="521" y="1068"/>
            <a:chExt cx="5547" cy="1468"/>
          </a:xfrm>
        </p:grpSpPr>
        <p:sp>
          <p:nvSpPr>
            <p:cNvPr id="10" name="Text Box 16"/>
            <p:cNvSpPr txBox="1">
              <a:spLocks noChangeArrowheads="1"/>
            </p:cNvSpPr>
            <p:nvPr/>
          </p:nvSpPr>
          <p:spPr bwMode="auto">
            <a:xfrm>
              <a:off x="4590" y="2400"/>
              <a:ext cx="720" cy="136"/>
            </a:xfrm>
            <a:prstGeom prst="rect">
              <a:avLst/>
            </a:prstGeom>
            <a:noFill/>
            <a:ln w="28575">
              <a:noFill/>
              <a:miter lim="800000"/>
              <a:headEnd/>
              <a:tailEnd/>
            </a:ln>
          </p:spPr>
          <p:txBody>
            <a:bodyPr>
              <a:spAutoFit/>
            </a:bodyPr>
            <a:lstStyle/>
            <a:p>
              <a:pPr eaLnBrk="0" hangingPunct="0">
                <a:lnSpc>
                  <a:spcPct val="80000"/>
                </a:lnSpc>
              </a:pPr>
              <a:r>
                <a:rPr lang="en-US" sz="1000" dirty="0" err="1" smtClean="0">
                  <a:cs typeface="Arial" charset="0"/>
                </a:rPr>
                <a:t>Quelle</a:t>
              </a:r>
              <a:r>
                <a:rPr lang="en-US" sz="1000" dirty="0" smtClean="0">
                  <a:cs typeface="Arial" charset="0"/>
                </a:rPr>
                <a:t>: </a:t>
              </a:r>
              <a:r>
                <a:rPr lang="en-US" sz="1000" dirty="0">
                  <a:cs typeface="Arial" charset="0"/>
                </a:rPr>
                <a:t>MEF</a:t>
              </a:r>
            </a:p>
          </p:txBody>
        </p:sp>
        <p:pic>
          <p:nvPicPr>
            <p:cNvPr id="11" name="Picture 19" descr="dertified"/>
            <p:cNvPicPr>
              <a:picLocks noChangeAspect="1" noChangeArrowheads="1"/>
            </p:cNvPicPr>
            <p:nvPr/>
          </p:nvPicPr>
          <p:blipFill>
            <a:blip r:embed="rId3" cstate="print"/>
            <a:srcRect/>
            <a:stretch>
              <a:fillRect/>
            </a:stretch>
          </p:blipFill>
          <p:spPr bwMode="auto">
            <a:xfrm>
              <a:off x="4635" y="1216"/>
              <a:ext cx="210" cy="384"/>
            </a:xfrm>
            <a:prstGeom prst="rect">
              <a:avLst/>
            </a:prstGeom>
            <a:noFill/>
            <a:ln w="9525">
              <a:noFill/>
              <a:miter lim="800000"/>
              <a:headEnd/>
              <a:tailEnd/>
            </a:ln>
          </p:spPr>
        </p:pic>
        <p:sp>
          <p:nvSpPr>
            <p:cNvPr id="12" name="Text Box 20"/>
            <p:cNvSpPr txBox="1">
              <a:spLocks noChangeArrowheads="1"/>
            </p:cNvSpPr>
            <p:nvPr/>
          </p:nvSpPr>
          <p:spPr bwMode="auto">
            <a:xfrm>
              <a:off x="4590" y="1891"/>
              <a:ext cx="1478" cy="368"/>
            </a:xfrm>
            <a:prstGeom prst="rect">
              <a:avLst/>
            </a:prstGeom>
            <a:noFill/>
            <a:ln w="9525" algn="ctr">
              <a:noFill/>
              <a:miter lim="800000"/>
              <a:headEnd/>
              <a:tailEnd/>
            </a:ln>
          </p:spPr>
          <p:txBody>
            <a:bodyPr wrap="square">
              <a:spAutoFit/>
            </a:bodyPr>
            <a:lstStyle/>
            <a:p>
              <a:pPr>
                <a:spcBef>
                  <a:spcPct val="10000"/>
                </a:spcBef>
              </a:pPr>
              <a:r>
                <a:rPr lang="en-US" sz="1000" dirty="0">
                  <a:cs typeface="Arial" charset="0"/>
                </a:rPr>
                <a:t>UNI: User Network Interface, </a:t>
              </a:r>
            </a:p>
            <a:p>
              <a:pPr>
                <a:spcBef>
                  <a:spcPct val="10000"/>
                </a:spcBef>
              </a:pPr>
              <a:r>
                <a:rPr lang="en-US" sz="1000" dirty="0">
                  <a:cs typeface="Arial" charset="0"/>
                </a:rPr>
                <a:t>CE: Customer Equipment, </a:t>
              </a:r>
            </a:p>
            <a:p>
              <a:pPr>
                <a:spcBef>
                  <a:spcPct val="10000"/>
                </a:spcBef>
              </a:pPr>
              <a:r>
                <a:rPr lang="en-US" sz="1000" dirty="0">
                  <a:cs typeface="Arial" charset="0"/>
                </a:rPr>
                <a:t>EVC: Ethernet Virtual Connection</a:t>
              </a:r>
            </a:p>
          </p:txBody>
        </p:sp>
        <p:sp>
          <p:nvSpPr>
            <p:cNvPr id="13" name="Rectangle 51"/>
            <p:cNvSpPr>
              <a:spLocks noChangeArrowheads="1"/>
            </p:cNvSpPr>
            <p:nvPr/>
          </p:nvSpPr>
          <p:spPr bwMode="auto">
            <a:xfrm>
              <a:off x="4590" y="1576"/>
              <a:ext cx="1280" cy="291"/>
            </a:xfrm>
            <a:prstGeom prst="rect">
              <a:avLst/>
            </a:prstGeom>
            <a:noFill/>
            <a:ln w="9525" algn="ctr">
              <a:noFill/>
              <a:miter lim="800000"/>
              <a:headEnd/>
              <a:tailEnd/>
            </a:ln>
          </p:spPr>
          <p:txBody>
            <a:bodyPr wrap="square">
              <a:spAutoFit/>
            </a:bodyPr>
            <a:lstStyle/>
            <a:p>
              <a:pPr>
                <a:spcBef>
                  <a:spcPct val="10000"/>
                </a:spcBef>
              </a:pPr>
              <a:r>
                <a:rPr lang="en-US" sz="1200" dirty="0">
                  <a:cs typeface="Arial" charset="0"/>
                </a:rPr>
                <a:t>MEF </a:t>
              </a:r>
              <a:r>
                <a:rPr lang="en-US" sz="1200" dirty="0" err="1" smtClean="0">
                  <a:cs typeface="Arial" charset="0"/>
                </a:rPr>
                <a:t>zertifizierte</a:t>
              </a:r>
              <a:r>
                <a:rPr lang="en-US" sz="1200" dirty="0" smtClean="0">
                  <a:cs typeface="Arial" charset="0"/>
                </a:rPr>
                <a:t> </a:t>
              </a:r>
              <a:r>
                <a:rPr lang="en-US" sz="1200" dirty="0">
                  <a:cs typeface="Arial" charset="0"/>
                </a:rPr>
                <a:t>Carrier Ethernet </a:t>
              </a:r>
              <a:r>
                <a:rPr lang="en-US" sz="1200" dirty="0" err="1" smtClean="0">
                  <a:cs typeface="Arial" charset="0"/>
                </a:rPr>
                <a:t>Produkte</a:t>
              </a:r>
              <a:endParaRPr lang="en-US" sz="1200" dirty="0">
                <a:cs typeface="Arial" charset="0"/>
              </a:endParaRPr>
            </a:p>
          </p:txBody>
        </p:sp>
        <p:sp>
          <p:nvSpPr>
            <p:cNvPr id="14" name="Line 7"/>
            <p:cNvSpPr>
              <a:spLocks noChangeShapeType="1"/>
            </p:cNvSpPr>
            <p:nvPr/>
          </p:nvSpPr>
          <p:spPr bwMode="auto">
            <a:xfrm>
              <a:off x="2897" y="1871"/>
              <a:ext cx="672" cy="4"/>
            </a:xfrm>
            <a:prstGeom prst="line">
              <a:avLst/>
            </a:prstGeom>
            <a:noFill/>
            <a:ln w="38100">
              <a:solidFill>
                <a:srgbClr val="5F5F5F"/>
              </a:solidFill>
              <a:round/>
              <a:headEnd/>
              <a:tailEnd/>
            </a:ln>
          </p:spPr>
          <p:txBody>
            <a:bodyPr/>
            <a:lstStyle/>
            <a:p>
              <a:endParaRPr lang="de-DE"/>
            </a:p>
          </p:txBody>
        </p:sp>
        <p:pic>
          <p:nvPicPr>
            <p:cNvPr id="15" name="Picture 8" descr="cloud2"/>
            <p:cNvPicPr>
              <a:picLocks noChangeAspect="1" noChangeArrowheads="1"/>
            </p:cNvPicPr>
            <p:nvPr/>
          </p:nvPicPr>
          <p:blipFill>
            <a:blip r:embed="rId4" cstate="print"/>
            <a:srcRect/>
            <a:stretch>
              <a:fillRect/>
            </a:stretch>
          </p:blipFill>
          <p:spPr bwMode="auto">
            <a:xfrm>
              <a:off x="1553" y="1344"/>
              <a:ext cx="1632" cy="932"/>
            </a:xfrm>
            <a:prstGeom prst="rect">
              <a:avLst/>
            </a:prstGeom>
            <a:noFill/>
            <a:ln w="9525">
              <a:noFill/>
              <a:miter lim="800000"/>
              <a:headEnd/>
              <a:tailEnd/>
            </a:ln>
          </p:spPr>
        </p:pic>
        <p:sp>
          <p:nvSpPr>
            <p:cNvPr id="16" name="Line 9"/>
            <p:cNvSpPr>
              <a:spLocks noChangeShapeType="1"/>
            </p:cNvSpPr>
            <p:nvPr/>
          </p:nvSpPr>
          <p:spPr bwMode="auto">
            <a:xfrm>
              <a:off x="1361" y="1875"/>
              <a:ext cx="432" cy="0"/>
            </a:xfrm>
            <a:prstGeom prst="line">
              <a:avLst/>
            </a:prstGeom>
            <a:noFill/>
            <a:ln w="38100">
              <a:solidFill>
                <a:srgbClr val="5F5F5F"/>
              </a:solidFill>
              <a:round/>
              <a:headEnd/>
              <a:tailEnd/>
            </a:ln>
          </p:spPr>
          <p:txBody>
            <a:bodyPr/>
            <a:lstStyle/>
            <a:p>
              <a:endParaRPr lang="de-DE"/>
            </a:p>
          </p:txBody>
        </p:sp>
        <p:sp>
          <p:nvSpPr>
            <p:cNvPr id="17" name="Line 10"/>
            <p:cNvSpPr>
              <a:spLocks noChangeShapeType="1"/>
            </p:cNvSpPr>
            <p:nvPr/>
          </p:nvSpPr>
          <p:spPr bwMode="auto">
            <a:xfrm flipV="1">
              <a:off x="1841" y="1871"/>
              <a:ext cx="1056" cy="4"/>
            </a:xfrm>
            <a:prstGeom prst="line">
              <a:avLst/>
            </a:prstGeom>
            <a:noFill/>
            <a:ln w="38100" cap="rnd">
              <a:solidFill>
                <a:srgbClr val="5F5F5F"/>
              </a:solidFill>
              <a:prstDash val="sysDot"/>
              <a:round/>
              <a:headEnd/>
              <a:tailEnd/>
            </a:ln>
          </p:spPr>
          <p:txBody>
            <a:bodyPr/>
            <a:lstStyle/>
            <a:p>
              <a:endParaRPr lang="de-DE"/>
            </a:p>
          </p:txBody>
        </p:sp>
        <p:pic>
          <p:nvPicPr>
            <p:cNvPr id="18" name="Picture 11" descr="Router2"/>
            <p:cNvPicPr>
              <a:picLocks noChangeAspect="1" noChangeArrowheads="1"/>
            </p:cNvPicPr>
            <p:nvPr/>
          </p:nvPicPr>
          <p:blipFill>
            <a:blip r:embed="rId5" cstate="print"/>
            <a:srcRect/>
            <a:stretch>
              <a:fillRect/>
            </a:stretch>
          </p:blipFill>
          <p:spPr bwMode="auto">
            <a:xfrm>
              <a:off x="1601" y="1725"/>
              <a:ext cx="576" cy="372"/>
            </a:xfrm>
            <a:prstGeom prst="rect">
              <a:avLst/>
            </a:prstGeom>
            <a:noFill/>
            <a:ln w="9525">
              <a:noFill/>
              <a:miter lim="800000"/>
              <a:headEnd/>
              <a:tailEnd/>
            </a:ln>
          </p:spPr>
        </p:pic>
        <p:pic>
          <p:nvPicPr>
            <p:cNvPr id="19" name="Picture 12" descr="Small Enterprise"/>
            <p:cNvPicPr>
              <a:picLocks noChangeAspect="1" noChangeArrowheads="1"/>
            </p:cNvPicPr>
            <p:nvPr/>
          </p:nvPicPr>
          <p:blipFill>
            <a:blip r:embed="rId6" cstate="print"/>
            <a:srcRect/>
            <a:stretch>
              <a:fillRect/>
            </a:stretch>
          </p:blipFill>
          <p:spPr bwMode="auto">
            <a:xfrm>
              <a:off x="881" y="1581"/>
              <a:ext cx="364" cy="438"/>
            </a:xfrm>
            <a:prstGeom prst="rect">
              <a:avLst/>
            </a:prstGeom>
            <a:noFill/>
            <a:ln w="9525">
              <a:noFill/>
              <a:miter lim="800000"/>
              <a:headEnd/>
              <a:tailEnd/>
            </a:ln>
          </p:spPr>
        </p:pic>
        <p:pic>
          <p:nvPicPr>
            <p:cNvPr id="20" name="Picture 13" descr="Medium Enterprise"/>
            <p:cNvPicPr>
              <a:picLocks noChangeAspect="1" noChangeArrowheads="1"/>
            </p:cNvPicPr>
            <p:nvPr/>
          </p:nvPicPr>
          <p:blipFill>
            <a:blip r:embed="rId7" cstate="print"/>
            <a:srcRect/>
            <a:stretch>
              <a:fillRect/>
            </a:stretch>
          </p:blipFill>
          <p:spPr bwMode="auto">
            <a:xfrm>
              <a:off x="3569" y="1533"/>
              <a:ext cx="480" cy="449"/>
            </a:xfrm>
            <a:prstGeom prst="rect">
              <a:avLst/>
            </a:prstGeom>
            <a:noFill/>
            <a:ln w="9525">
              <a:noFill/>
              <a:miter lim="800000"/>
              <a:headEnd/>
              <a:tailEnd/>
            </a:ln>
          </p:spPr>
        </p:pic>
        <p:pic>
          <p:nvPicPr>
            <p:cNvPr id="21" name="Picture 14" descr="Router2"/>
            <p:cNvPicPr>
              <a:picLocks noChangeAspect="1" noChangeArrowheads="1"/>
            </p:cNvPicPr>
            <p:nvPr/>
          </p:nvPicPr>
          <p:blipFill>
            <a:blip r:embed="rId5" cstate="print"/>
            <a:srcRect/>
            <a:stretch>
              <a:fillRect/>
            </a:stretch>
          </p:blipFill>
          <p:spPr bwMode="auto">
            <a:xfrm>
              <a:off x="2705" y="1727"/>
              <a:ext cx="576" cy="372"/>
            </a:xfrm>
            <a:prstGeom prst="rect">
              <a:avLst/>
            </a:prstGeom>
            <a:noFill/>
            <a:ln w="9525">
              <a:noFill/>
              <a:miter lim="800000"/>
              <a:headEnd/>
              <a:tailEnd/>
            </a:ln>
          </p:spPr>
        </p:pic>
        <p:sp>
          <p:nvSpPr>
            <p:cNvPr id="22" name="Text Box 16"/>
            <p:cNvSpPr txBox="1">
              <a:spLocks noChangeArrowheads="1"/>
            </p:cNvSpPr>
            <p:nvPr/>
          </p:nvSpPr>
          <p:spPr bwMode="auto">
            <a:xfrm>
              <a:off x="1672" y="1068"/>
              <a:ext cx="1344" cy="167"/>
            </a:xfrm>
            <a:prstGeom prst="rect">
              <a:avLst/>
            </a:prstGeom>
            <a:noFill/>
            <a:ln w="28575">
              <a:noFill/>
              <a:miter lim="800000"/>
              <a:headEnd/>
              <a:tailEnd/>
            </a:ln>
          </p:spPr>
          <p:txBody>
            <a:bodyPr>
              <a:spAutoFit/>
            </a:bodyPr>
            <a:lstStyle/>
            <a:p>
              <a:pPr algn="ctr" eaLnBrk="0" hangingPunct="0">
                <a:lnSpc>
                  <a:spcPct val="80000"/>
                </a:lnSpc>
              </a:pPr>
              <a:r>
                <a:rPr lang="en-US" sz="1400" b="1" dirty="0">
                  <a:cs typeface="Arial" charset="0"/>
                </a:rPr>
                <a:t>Carrier Ethernet </a:t>
              </a:r>
              <a:r>
                <a:rPr lang="en-US" sz="1400" b="1" dirty="0" err="1" smtClean="0">
                  <a:cs typeface="Arial" charset="0"/>
                </a:rPr>
                <a:t>Netz</a:t>
              </a:r>
              <a:endParaRPr lang="en-US" sz="1400" b="1" dirty="0">
                <a:cs typeface="Arial" charset="0"/>
              </a:endParaRPr>
            </a:p>
          </p:txBody>
        </p:sp>
        <p:pic>
          <p:nvPicPr>
            <p:cNvPr id="23" name="Picture 17" descr="dertified"/>
            <p:cNvPicPr>
              <a:picLocks noChangeAspect="1" noChangeArrowheads="1"/>
            </p:cNvPicPr>
            <p:nvPr/>
          </p:nvPicPr>
          <p:blipFill>
            <a:blip r:embed="rId3" cstate="print"/>
            <a:srcRect/>
            <a:stretch>
              <a:fillRect/>
            </a:stretch>
          </p:blipFill>
          <p:spPr bwMode="auto">
            <a:xfrm>
              <a:off x="2897" y="1535"/>
              <a:ext cx="214" cy="390"/>
            </a:xfrm>
            <a:prstGeom prst="rect">
              <a:avLst/>
            </a:prstGeom>
            <a:noFill/>
            <a:ln w="9525">
              <a:noFill/>
              <a:miter lim="800000"/>
              <a:headEnd/>
              <a:tailEnd/>
            </a:ln>
          </p:spPr>
        </p:pic>
        <p:pic>
          <p:nvPicPr>
            <p:cNvPr id="24" name="Picture 18" descr="Remote DSLAM"/>
            <p:cNvPicPr>
              <a:picLocks noChangeAspect="1" noChangeArrowheads="1"/>
            </p:cNvPicPr>
            <p:nvPr/>
          </p:nvPicPr>
          <p:blipFill>
            <a:blip r:embed="rId8" cstate="print"/>
            <a:srcRect/>
            <a:stretch>
              <a:fillRect/>
            </a:stretch>
          </p:blipFill>
          <p:spPr bwMode="auto">
            <a:xfrm>
              <a:off x="1073" y="1773"/>
              <a:ext cx="336" cy="216"/>
            </a:xfrm>
            <a:prstGeom prst="rect">
              <a:avLst/>
            </a:prstGeom>
            <a:noFill/>
            <a:ln w="9525">
              <a:noFill/>
              <a:miter lim="800000"/>
              <a:headEnd/>
              <a:tailEnd/>
            </a:ln>
          </p:spPr>
        </p:pic>
        <p:sp>
          <p:nvSpPr>
            <p:cNvPr id="25" name="Rectangle 21"/>
            <p:cNvSpPr>
              <a:spLocks noChangeArrowheads="1"/>
            </p:cNvSpPr>
            <p:nvPr/>
          </p:nvSpPr>
          <p:spPr bwMode="auto">
            <a:xfrm>
              <a:off x="1169" y="2013"/>
              <a:ext cx="192" cy="9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CE</a:t>
              </a:r>
            </a:p>
          </p:txBody>
        </p:sp>
        <p:sp>
          <p:nvSpPr>
            <p:cNvPr id="26" name="Rectangle 22"/>
            <p:cNvSpPr>
              <a:spLocks noChangeArrowheads="1"/>
            </p:cNvSpPr>
            <p:nvPr/>
          </p:nvSpPr>
          <p:spPr bwMode="auto">
            <a:xfrm>
              <a:off x="1409" y="1725"/>
              <a:ext cx="192" cy="96"/>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UNI</a:t>
              </a:r>
            </a:p>
          </p:txBody>
        </p:sp>
        <p:sp>
          <p:nvSpPr>
            <p:cNvPr id="27" name="Rectangle 23"/>
            <p:cNvSpPr>
              <a:spLocks noChangeArrowheads="1"/>
            </p:cNvSpPr>
            <p:nvPr/>
          </p:nvSpPr>
          <p:spPr bwMode="auto">
            <a:xfrm>
              <a:off x="3089" y="1727"/>
              <a:ext cx="192" cy="96"/>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UNI</a:t>
              </a:r>
            </a:p>
          </p:txBody>
        </p:sp>
        <p:sp>
          <p:nvSpPr>
            <p:cNvPr id="28" name="Rectangle 24"/>
            <p:cNvSpPr>
              <a:spLocks noChangeArrowheads="1"/>
            </p:cNvSpPr>
            <p:nvPr/>
          </p:nvSpPr>
          <p:spPr bwMode="auto">
            <a:xfrm>
              <a:off x="3569" y="1965"/>
              <a:ext cx="192" cy="96"/>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CE</a:t>
              </a:r>
            </a:p>
          </p:txBody>
        </p:sp>
        <p:pic>
          <p:nvPicPr>
            <p:cNvPr id="29" name="Picture 25" descr="Remote DSLAM"/>
            <p:cNvPicPr>
              <a:picLocks noChangeAspect="1" noChangeArrowheads="1"/>
            </p:cNvPicPr>
            <p:nvPr/>
          </p:nvPicPr>
          <p:blipFill>
            <a:blip r:embed="rId8" cstate="print"/>
            <a:srcRect/>
            <a:stretch>
              <a:fillRect/>
            </a:stretch>
          </p:blipFill>
          <p:spPr bwMode="auto">
            <a:xfrm>
              <a:off x="3425" y="1731"/>
              <a:ext cx="336" cy="216"/>
            </a:xfrm>
            <a:prstGeom prst="rect">
              <a:avLst/>
            </a:prstGeom>
            <a:noFill/>
            <a:ln w="9525">
              <a:noFill/>
              <a:miter lim="800000"/>
              <a:headEnd/>
              <a:tailEnd/>
            </a:ln>
          </p:spPr>
        </p:pic>
        <p:pic>
          <p:nvPicPr>
            <p:cNvPr id="30" name="Picture 50" descr="dertified"/>
            <p:cNvPicPr>
              <a:picLocks noChangeAspect="1" noChangeArrowheads="1"/>
            </p:cNvPicPr>
            <p:nvPr/>
          </p:nvPicPr>
          <p:blipFill>
            <a:blip r:embed="rId3" cstate="print"/>
            <a:srcRect/>
            <a:stretch>
              <a:fillRect/>
            </a:stretch>
          </p:blipFill>
          <p:spPr bwMode="auto">
            <a:xfrm>
              <a:off x="1771" y="1533"/>
              <a:ext cx="211" cy="384"/>
            </a:xfrm>
            <a:prstGeom prst="rect">
              <a:avLst/>
            </a:prstGeom>
            <a:noFill/>
            <a:ln w="9525">
              <a:noFill/>
              <a:miter lim="800000"/>
              <a:headEnd/>
              <a:tailEnd/>
            </a:ln>
          </p:spPr>
        </p:pic>
        <p:cxnSp>
          <p:nvCxnSpPr>
            <p:cNvPr id="31" name="Gerade Verbindung 27"/>
            <p:cNvCxnSpPr>
              <a:cxnSpLocks noChangeShapeType="1"/>
            </p:cNvCxnSpPr>
            <p:nvPr/>
          </p:nvCxnSpPr>
          <p:spPr bwMode="auto">
            <a:xfrm rot="5400000">
              <a:off x="993" y="1849"/>
              <a:ext cx="945" cy="2"/>
            </a:xfrm>
            <a:prstGeom prst="line">
              <a:avLst/>
            </a:prstGeom>
            <a:noFill/>
            <a:ln w="9525" algn="ctr">
              <a:solidFill>
                <a:schemeClr val="accent1"/>
              </a:solidFill>
              <a:prstDash val="dash"/>
              <a:round/>
              <a:headEnd/>
              <a:tailEnd/>
            </a:ln>
          </p:spPr>
        </p:cxnSp>
        <p:cxnSp>
          <p:nvCxnSpPr>
            <p:cNvPr id="32" name="Gerade Verbindung 29"/>
            <p:cNvCxnSpPr>
              <a:cxnSpLocks noChangeShapeType="1"/>
            </p:cNvCxnSpPr>
            <p:nvPr/>
          </p:nvCxnSpPr>
          <p:spPr bwMode="auto">
            <a:xfrm rot="5400000">
              <a:off x="2884" y="1893"/>
              <a:ext cx="945" cy="1"/>
            </a:xfrm>
            <a:prstGeom prst="line">
              <a:avLst/>
            </a:prstGeom>
            <a:noFill/>
            <a:ln w="9525" algn="ctr">
              <a:solidFill>
                <a:schemeClr val="accent1"/>
              </a:solidFill>
              <a:prstDash val="dash"/>
              <a:round/>
              <a:headEnd/>
              <a:tailEnd/>
            </a:ln>
          </p:spPr>
        </p:cxnSp>
        <p:sp>
          <p:nvSpPr>
            <p:cNvPr id="33" name="Text Box 16"/>
            <p:cNvSpPr txBox="1">
              <a:spLocks noChangeArrowheads="1"/>
            </p:cNvSpPr>
            <p:nvPr/>
          </p:nvSpPr>
          <p:spPr bwMode="auto">
            <a:xfrm>
              <a:off x="521" y="2237"/>
              <a:ext cx="1493" cy="292"/>
            </a:xfrm>
            <a:prstGeom prst="rect">
              <a:avLst/>
            </a:prstGeom>
            <a:noFill/>
            <a:ln w="28575">
              <a:noFill/>
              <a:miter lim="800000"/>
              <a:headEnd/>
              <a:tailEnd/>
            </a:ln>
          </p:spPr>
          <p:txBody>
            <a:bodyPr wrap="square">
              <a:spAutoFit/>
            </a:bodyPr>
            <a:lstStyle/>
            <a:p>
              <a:pPr eaLnBrk="0" hangingPunct="0">
                <a:lnSpc>
                  <a:spcPct val="80000"/>
                </a:lnSpc>
              </a:pPr>
              <a:r>
                <a:rPr lang="en-US" sz="1400" b="1" dirty="0" err="1" smtClean="0">
                  <a:cs typeface="Arial" charset="0"/>
                </a:rPr>
                <a:t>Kundenstandort</a:t>
              </a:r>
              <a:r>
                <a:rPr lang="en-US" sz="1400" b="1" dirty="0" smtClean="0">
                  <a:cs typeface="Arial" charset="0"/>
                </a:rPr>
                <a:t> 1 </a:t>
              </a:r>
              <a:endParaRPr lang="en-US" sz="1400" b="1" dirty="0">
                <a:cs typeface="Arial" charset="0"/>
              </a:endParaRPr>
            </a:p>
            <a:p>
              <a:pPr eaLnBrk="0" hangingPunct="0">
                <a:lnSpc>
                  <a:spcPct val="80000"/>
                </a:lnSpc>
              </a:pPr>
              <a:r>
                <a:rPr lang="en-US" sz="1200" b="1" dirty="0" smtClean="0">
                  <a:cs typeface="Arial" charset="0"/>
                </a:rPr>
                <a:t>(Customer Premise 1)</a:t>
              </a:r>
              <a:endParaRPr lang="en-US" sz="1200" b="1" dirty="0">
                <a:cs typeface="Arial" charset="0"/>
              </a:endParaRPr>
            </a:p>
          </p:txBody>
        </p:sp>
        <p:sp>
          <p:nvSpPr>
            <p:cNvPr id="34" name="Text Box 16"/>
            <p:cNvSpPr txBox="1">
              <a:spLocks noChangeArrowheads="1"/>
            </p:cNvSpPr>
            <p:nvPr/>
          </p:nvSpPr>
          <p:spPr bwMode="auto">
            <a:xfrm>
              <a:off x="3432" y="2230"/>
              <a:ext cx="1162" cy="275"/>
            </a:xfrm>
            <a:prstGeom prst="rect">
              <a:avLst/>
            </a:prstGeom>
            <a:noFill/>
            <a:ln w="28575">
              <a:noFill/>
              <a:miter lim="800000"/>
              <a:headEnd/>
              <a:tailEnd/>
            </a:ln>
          </p:spPr>
          <p:txBody>
            <a:bodyPr wrap="square">
              <a:spAutoFit/>
            </a:bodyPr>
            <a:lstStyle/>
            <a:p>
              <a:pPr eaLnBrk="0" hangingPunct="0">
                <a:lnSpc>
                  <a:spcPct val="80000"/>
                </a:lnSpc>
              </a:pPr>
              <a:r>
                <a:rPr lang="en-US" sz="1400" b="1" dirty="0" err="1" smtClean="0">
                  <a:cs typeface="Arial" charset="0"/>
                </a:rPr>
                <a:t>Kundenstandort</a:t>
              </a:r>
              <a:r>
                <a:rPr lang="en-US" sz="1400" b="1" dirty="0" smtClean="0">
                  <a:cs typeface="Arial" charset="0"/>
                </a:rPr>
                <a:t> 2 (</a:t>
              </a:r>
              <a:r>
                <a:rPr lang="en-US" sz="1200" b="1" dirty="0" smtClean="0">
                  <a:cs typeface="Arial" charset="0"/>
                </a:rPr>
                <a:t>Customer  Premise 2)</a:t>
              </a:r>
              <a:endParaRPr lang="en-US" sz="1200" b="1" dirty="0">
                <a:cs typeface="Arial" charset="0"/>
              </a:endParaRPr>
            </a:p>
          </p:txBody>
        </p:sp>
        <p:sp>
          <p:nvSpPr>
            <p:cNvPr id="35" name="Text Box 16"/>
            <p:cNvSpPr txBox="1">
              <a:spLocks noChangeArrowheads="1"/>
            </p:cNvSpPr>
            <p:nvPr/>
          </p:nvSpPr>
          <p:spPr bwMode="auto">
            <a:xfrm>
              <a:off x="2231" y="1613"/>
              <a:ext cx="315" cy="151"/>
            </a:xfrm>
            <a:prstGeom prst="rect">
              <a:avLst/>
            </a:prstGeom>
            <a:noFill/>
            <a:ln w="28575">
              <a:noFill/>
              <a:miter lim="800000"/>
              <a:headEnd/>
              <a:tailEnd/>
            </a:ln>
          </p:spPr>
          <p:txBody>
            <a:bodyPr>
              <a:spAutoFit/>
            </a:bodyPr>
            <a:lstStyle/>
            <a:p>
              <a:pPr eaLnBrk="0" hangingPunct="0">
                <a:lnSpc>
                  <a:spcPct val="80000"/>
                </a:lnSpc>
              </a:pPr>
              <a:r>
                <a:rPr lang="en-US" sz="1200" b="1">
                  <a:cs typeface="Arial" charset="0"/>
                </a:rPr>
                <a:t>EVC</a:t>
              </a:r>
            </a:p>
          </p:txBody>
        </p:sp>
        <p:sp>
          <p:nvSpPr>
            <p:cNvPr id="36" name="Text Box 16"/>
            <p:cNvSpPr txBox="1">
              <a:spLocks noChangeArrowheads="1"/>
            </p:cNvSpPr>
            <p:nvPr/>
          </p:nvSpPr>
          <p:spPr bwMode="auto">
            <a:xfrm>
              <a:off x="521" y="1253"/>
              <a:ext cx="720" cy="182"/>
            </a:xfrm>
            <a:prstGeom prst="rect">
              <a:avLst/>
            </a:prstGeom>
            <a:noFill/>
            <a:ln w="28575">
              <a:noFill/>
              <a:miter lim="800000"/>
              <a:headEnd/>
              <a:tailEnd/>
            </a:ln>
          </p:spPr>
          <p:txBody>
            <a:bodyPr>
              <a:spAutoFit/>
            </a:bodyPr>
            <a:lstStyle/>
            <a:p>
              <a:pPr eaLnBrk="0" hangingPunct="0">
                <a:lnSpc>
                  <a:spcPct val="80000"/>
                </a:lnSpc>
              </a:pPr>
              <a:r>
                <a:rPr lang="en-US" sz="1600" b="1" dirty="0">
                  <a:cs typeface="Arial" charset="0"/>
                </a:rPr>
                <a:t>LAN</a:t>
              </a:r>
            </a:p>
          </p:txBody>
        </p:sp>
        <p:sp>
          <p:nvSpPr>
            <p:cNvPr id="37" name="Text Box 16"/>
            <p:cNvSpPr txBox="1">
              <a:spLocks noChangeArrowheads="1"/>
            </p:cNvSpPr>
            <p:nvPr/>
          </p:nvSpPr>
          <p:spPr bwMode="auto">
            <a:xfrm>
              <a:off x="3716" y="1253"/>
              <a:ext cx="720" cy="182"/>
            </a:xfrm>
            <a:prstGeom prst="rect">
              <a:avLst/>
            </a:prstGeom>
            <a:noFill/>
            <a:ln w="28575">
              <a:noFill/>
              <a:miter lim="800000"/>
              <a:headEnd/>
              <a:tailEnd/>
            </a:ln>
          </p:spPr>
          <p:txBody>
            <a:bodyPr>
              <a:spAutoFit/>
            </a:bodyPr>
            <a:lstStyle/>
            <a:p>
              <a:pPr eaLnBrk="0" hangingPunct="0">
                <a:lnSpc>
                  <a:spcPct val="80000"/>
                </a:lnSpc>
              </a:pPr>
              <a:r>
                <a:rPr lang="en-US" sz="1600" b="1" dirty="0">
                  <a:cs typeface="Arial" charset="0"/>
                </a:rPr>
                <a:t>LAN</a:t>
              </a:r>
            </a:p>
          </p:txBody>
        </p:sp>
        <p:sp>
          <p:nvSpPr>
            <p:cNvPr id="38" name="Text Box 16"/>
            <p:cNvSpPr txBox="1">
              <a:spLocks noChangeArrowheads="1"/>
            </p:cNvSpPr>
            <p:nvPr/>
          </p:nvSpPr>
          <p:spPr bwMode="auto">
            <a:xfrm>
              <a:off x="1362" y="1238"/>
              <a:ext cx="2261" cy="167"/>
            </a:xfrm>
            <a:prstGeom prst="rect">
              <a:avLst/>
            </a:prstGeom>
            <a:noFill/>
            <a:ln w="28575">
              <a:noFill/>
              <a:miter lim="800000"/>
              <a:headEnd/>
              <a:tailEnd/>
            </a:ln>
          </p:spPr>
          <p:txBody>
            <a:bodyPr wrap="square">
              <a:spAutoFit/>
            </a:bodyPr>
            <a:lstStyle/>
            <a:p>
              <a:pPr eaLnBrk="0" hangingPunct="0">
                <a:lnSpc>
                  <a:spcPct val="80000"/>
                </a:lnSpc>
              </a:pPr>
              <a:r>
                <a:rPr lang="en-US" sz="1400" b="1" dirty="0" err="1" smtClean="0">
                  <a:cs typeface="Arial" charset="0"/>
                </a:rPr>
                <a:t>öffentliches</a:t>
              </a:r>
              <a:r>
                <a:rPr lang="en-US" sz="1400" b="1" dirty="0" smtClean="0">
                  <a:cs typeface="Arial" charset="0"/>
                </a:rPr>
                <a:t> </a:t>
              </a:r>
              <a:r>
                <a:rPr lang="en-US" sz="1400" b="1" dirty="0" err="1" smtClean="0">
                  <a:cs typeface="Arial" charset="0"/>
                </a:rPr>
                <a:t>Telekommunikationsnetz</a:t>
              </a:r>
              <a:endParaRPr lang="en-US" sz="1400" b="1" dirty="0">
                <a:cs typeface="Arial" charset="0"/>
              </a:endParaRPr>
            </a:p>
          </p:txBody>
        </p:sp>
      </p:grpSp>
      <p:sp>
        <p:nvSpPr>
          <p:cNvPr id="39" name="AutoShape 37"/>
          <p:cNvSpPr>
            <a:spLocks noChangeArrowheads="1"/>
          </p:cNvSpPr>
          <p:nvPr/>
        </p:nvSpPr>
        <p:spPr bwMode="auto">
          <a:xfrm>
            <a:off x="3827875" y="3474005"/>
            <a:ext cx="1397865" cy="503238"/>
          </a:xfrm>
          <a:prstGeom prst="cloudCallout">
            <a:avLst>
              <a:gd name="adj1" fmla="val -5648"/>
              <a:gd name="adj2" fmla="val 30125"/>
            </a:avLst>
          </a:prstGeom>
          <a:solidFill>
            <a:schemeClr val="accent1"/>
          </a:solidFill>
          <a:ln w="9525">
            <a:noFill/>
            <a:round/>
            <a:headEnd/>
            <a:tailEnd/>
          </a:ln>
          <a:effectLst>
            <a:prstShdw prst="shdw17" dist="17961" dir="2700000">
              <a:schemeClr val="accent1">
                <a:gamma/>
                <a:shade val="60000"/>
                <a:invGamma/>
              </a:schemeClr>
            </a:prstShdw>
          </a:effectLst>
        </p:spPr>
        <p:txBody>
          <a:bodyPr/>
          <a:lstStyle/>
          <a:p>
            <a:pPr algn="ctr"/>
            <a:r>
              <a:rPr lang="de-DE" sz="1400" dirty="0">
                <a:solidFill>
                  <a:schemeClr val="bg1"/>
                </a:solidFill>
              </a:rPr>
              <a:t>Internet</a:t>
            </a:r>
          </a:p>
        </p:txBody>
      </p:sp>
      <p:sp>
        <p:nvSpPr>
          <p:cNvPr id="40" name="Line 38"/>
          <p:cNvSpPr>
            <a:spLocks noChangeShapeType="1"/>
          </p:cNvSpPr>
          <p:nvPr/>
        </p:nvSpPr>
        <p:spPr bwMode="auto">
          <a:xfrm>
            <a:off x="4211638" y="3213100"/>
            <a:ext cx="246307" cy="30591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endParaRPr lang="de-DE"/>
          </a:p>
        </p:txBody>
      </p:sp>
      <p:sp>
        <p:nvSpPr>
          <p:cNvPr id="41" name="Text Box 16"/>
          <p:cNvSpPr txBox="1">
            <a:spLocks noChangeArrowheads="1"/>
          </p:cNvSpPr>
          <p:nvPr/>
        </p:nvSpPr>
        <p:spPr bwMode="auto">
          <a:xfrm>
            <a:off x="7968335" y="1898830"/>
            <a:ext cx="1143000" cy="288925"/>
          </a:xfrm>
          <a:prstGeom prst="rect">
            <a:avLst/>
          </a:prstGeom>
          <a:noFill/>
          <a:ln w="28575">
            <a:noFill/>
            <a:miter lim="800000"/>
            <a:headEnd/>
            <a:tailEnd/>
          </a:ln>
        </p:spPr>
        <p:txBody>
          <a:bodyPr>
            <a:spAutoFit/>
          </a:bodyPr>
          <a:lstStyle/>
          <a:p>
            <a:pPr eaLnBrk="0" hangingPunct="0">
              <a:lnSpc>
                <a:spcPct val="80000"/>
              </a:lnSpc>
            </a:pPr>
            <a:r>
              <a:rPr lang="en-US" sz="1600" b="1" dirty="0" smtClean="0">
                <a:cs typeface="Arial" charset="0"/>
              </a:rPr>
              <a:t>“E-LINE”</a:t>
            </a:r>
            <a:endParaRPr lang="en-US" sz="1600" b="1" dirty="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6</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smtClean="0"/>
              <a:t>Carrier Ethernet </a:t>
            </a:r>
            <a:r>
              <a:rPr lang="en-US" dirty="0" err="1" smtClean="0"/>
              <a:t>Dienste</a:t>
            </a:r>
            <a:r>
              <a:rPr lang="en-US" dirty="0" smtClean="0"/>
              <a:t> (2) </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err="1" smtClean="0"/>
              <a:t>Vernetzung</a:t>
            </a:r>
            <a:r>
              <a:rPr lang="en-US" dirty="0" smtClean="0"/>
              <a:t> </a:t>
            </a:r>
            <a:r>
              <a:rPr lang="en-US" dirty="0" err="1" smtClean="0"/>
              <a:t>über</a:t>
            </a:r>
            <a:r>
              <a:rPr lang="en-US" dirty="0" smtClean="0"/>
              <a:t> </a:t>
            </a:r>
            <a:r>
              <a:rPr lang="en-US" dirty="0" err="1" smtClean="0"/>
              <a:t>mehrere</a:t>
            </a:r>
            <a:r>
              <a:rPr lang="en-US" dirty="0" smtClean="0"/>
              <a:t> </a:t>
            </a:r>
            <a:r>
              <a:rPr lang="en-US" dirty="0" err="1" smtClean="0"/>
              <a:t>Standorte</a:t>
            </a:r>
            <a:endParaRPr lang="en-US" dirty="0" smtClean="0"/>
          </a:p>
          <a:p>
            <a:pPr marL="609600" indent="-609600">
              <a:lnSpc>
                <a:spcPct val="150000"/>
              </a:lnSpc>
              <a:buClr>
                <a:srgbClr val="0000CC"/>
              </a:buClr>
              <a:buSzTx/>
            </a:pPr>
            <a:r>
              <a:rPr lang="en-US" sz="1800" dirty="0" smtClean="0"/>
              <a:t>Multipoint L2 VPNs</a:t>
            </a:r>
          </a:p>
          <a:p>
            <a:pPr marL="609600" indent="-609600">
              <a:lnSpc>
                <a:spcPct val="150000"/>
              </a:lnSpc>
              <a:buClr>
                <a:srgbClr val="0000CC"/>
              </a:buClr>
              <a:buSzTx/>
            </a:pPr>
            <a:r>
              <a:rPr lang="en-US" sz="1800" dirty="0" err="1" smtClean="0"/>
              <a:t>Transparente</a:t>
            </a:r>
            <a:r>
              <a:rPr lang="en-US" sz="1800" dirty="0" smtClean="0"/>
              <a:t> LAN</a:t>
            </a:r>
          </a:p>
          <a:p>
            <a:pPr marL="609600" indent="-609600">
              <a:lnSpc>
                <a:spcPct val="150000"/>
              </a:lnSpc>
              <a:buClr>
                <a:srgbClr val="0000CC"/>
              </a:buClr>
              <a:buSzTx/>
            </a:pPr>
            <a:r>
              <a:rPr lang="en-US" sz="1800" dirty="0" smtClean="0"/>
              <a:t>Basis </a:t>
            </a:r>
            <a:r>
              <a:rPr lang="en-US" sz="1800" dirty="0" err="1" smtClean="0"/>
              <a:t>für</a:t>
            </a:r>
            <a:r>
              <a:rPr lang="en-US" sz="1800" dirty="0" smtClean="0"/>
              <a:t> IPTV</a:t>
            </a:r>
          </a:p>
          <a:p>
            <a:pPr marL="609600" indent="-609600">
              <a:lnSpc>
                <a:spcPct val="150000"/>
              </a:lnSpc>
              <a:buClr>
                <a:srgbClr val="0000CC"/>
              </a:buClr>
              <a:buSzTx/>
            </a:pPr>
            <a:r>
              <a:rPr lang="en-US" sz="1800" dirty="0" smtClean="0"/>
              <a:t>Multicast Netze</a:t>
            </a:r>
          </a:p>
          <a:p>
            <a:pPr marL="609600" indent="-609600">
              <a:lnSpc>
                <a:spcPct val="150000"/>
              </a:lnSpc>
              <a:buClr>
                <a:srgbClr val="0000CC"/>
              </a:buClr>
              <a:buSzTx/>
              <a:buNone/>
            </a:pPr>
            <a:r>
              <a:rPr lang="en-US" dirty="0" err="1" smtClean="0"/>
              <a:t>Zielgruppen</a:t>
            </a:r>
            <a:endParaRPr lang="en-US" dirty="0" smtClean="0"/>
          </a:p>
          <a:p>
            <a:pPr marL="609600" indent="-609600">
              <a:lnSpc>
                <a:spcPct val="150000"/>
              </a:lnSpc>
              <a:buClr>
                <a:srgbClr val="0000CC"/>
              </a:buClr>
              <a:buSzTx/>
            </a:pPr>
            <a:r>
              <a:rPr lang="en-US" sz="1800" dirty="0" err="1" smtClean="0"/>
              <a:t>Große</a:t>
            </a:r>
            <a:r>
              <a:rPr lang="en-US" sz="1800" dirty="0" smtClean="0"/>
              <a:t> </a:t>
            </a:r>
            <a:r>
              <a:rPr lang="en-US" sz="1800" dirty="0" err="1" smtClean="0"/>
              <a:t>Unternehmen</a:t>
            </a:r>
            <a:endParaRPr lang="en-US" sz="1800" dirty="0" smtClean="0"/>
          </a:p>
          <a:p>
            <a:pPr marL="609600" indent="-609600">
              <a:lnSpc>
                <a:spcPct val="150000"/>
              </a:lnSpc>
              <a:buClr>
                <a:srgbClr val="0000CC"/>
              </a:buClr>
              <a:buSzTx/>
            </a:pPr>
            <a:r>
              <a:rPr lang="en-US" sz="1800" dirty="0" err="1" smtClean="0"/>
              <a:t>Kleine</a:t>
            </a:r>
            <a:r>
              <a:rPr lang="en-US" sz="1800" dirty="0" smtClean="0"/>
              <a:t> und </a:t>
            </a:r>
            <a:r>
              <a:rPr lang="en-US" sz="1800" dirty="0" err="1" smtClean="0"/>
              <a:t>mittlere</a:t>
            </a:r>
            <a:r>
              <a:rPr lang="en-US" sz="1800" dirty="0" smtClean="0"/>
              <a:t> </a:t>
            </a:r>
            <a:r>
              <a:rPr lang="en-US" sz="1800" dirty="0" err="1" smtClean="0"/>
              <a:t>Unternehmen</a:t>
            </a:r>
            <a:endParaRPr lang="en-US" sz="1800" dirty="0" smtClean="0"/>
          </a:p>
          <a:p>
            <a:pPr marL="609600" indent="-609600">
              <a:lnSpc>
                <a:spcPct val="150000"/>
              </a:lnSpc>
              <a:buClr>
                <a:srgbClr val="0000CC"/>
              </a:buClr>
              <a:buSzTx/>
            </a:pPr>
            <a:r>
              <a:rPr lang="en-US" sz="1800" dirty="0" err="1" smtClean="0"/>
              <a:t>Kleinstunternehmen</a:t>
            </a:r>
            <a:r>
              <a:rPr lang="en-US" sz="1800" dirty="0" smtClean="0"/>
              <a:t> und </a:t>
            </a:r>
            <a:r>
              <a:rPr lang="en-US" sz="1800" dirty="0" err="1" smtClean="0"/>
              <a:t>Privathausalte</a:t>
            </a:r>
            <a:r>
              <a:rPr lang="en-US" sz="1800" dirty="0" smtClean="0"/>
              <a:t> </a:t>
            </a:r>
            <a:r>
              <a:rPr lang="en-US" sz="1800" dirty="0" err="1" smtClean="0"/>
              <a:t>für</a:t>
            </a:r>
            <a:r>
              <a:rPr lang="en-US" sz="1800" dirty="0" smtClean="0"/>
              <a:t> </a:t>
            </a:r>
            <a:r>
              <a:rPr lang="en-US" sz="1800" dirty="0" err="1" smtClean="0"/>
              <a:t>Multimediale</a:t>
            </a:r>
            <a:r>
              <a:rPr lang="en-US" sz="1800" dirty="0" smtClean="0"/>
              <a:t> </a:t>
            </a:r>
            <a:r>
              <a:rPr lang="en-US" sz="1800" dirty="0" err="1" smtClean="0"/>
              <a:t>Angebote</a:t>
            </a:r>
            <a:r>
              <a:rPr lang="en-US" sz="1800" dirty="0" smtClean="0"/>
              <a:t> </a:t>
            </a:r>
            <a:r>
              <a:rPr lang="en-US" sz="1800" dirty="0" err="1" smtClean="0"/>
              <a:t>inklusive</a:t>
            </a:r>
            <a:r>
              <a:rPr lang="en-US" sz="1800" dirty="0" smtClean="0"/>
              <a:t> </a:t>
            </a:r>
            <a:r>
              <a:rPr lang="en-US" sz="1800" dirty="0" err="1" smtClean="0"/>
              <a:t>mobiler</a:t>
            </a:r>
            <a:r>
              <a:rPr lang="en-US" sz="1800" dirty="0" smtClean="0"/>
              <a:t> </a:t>
            </a:r>
            <a:r>
              <a:rPr lang="en-US" sz="1800" dirty="0" err="1" smtClean="0"/>
              <a:t>Datendienste</a:t>
            </a:r>
            <a:endParaRPr lang="en-US" sz="1800" dirty="0" smtClean="0"/>
          </a:p>
          <a:p>
            <a:pPr marL="609600" indent="-609600">
              <a:lnSpc>
                <a:spcPct val="150000"/>
              </a:lnSpc>
              <a:buClr>
                <a:srgbClr val="0000CC"/>
              </a:buClr>
              <a:buSzTx/>
              <a:buNone/>
            </a:pPr>
            <a:endParaRPr lang="en-US" sz="1800" dirty="0" smtClean="0"/>
          </a:p>
        </p:txBody>
      </p:sp>
      <p:grpSp>
        <p:nvGrpSpPr>
          <p:cNvPr id="9" name="Gruppieren 74"/>
          <p:cNvGrpSpPr>
            <a:grpSpLocks/>
          </p:cNvGrpSpPr>
          <p:nvPr/>
        </p:nvGrpSpPr>
        <p:grpSpPr bwMode="auto">
          <a:xfrm>
            <a:off x="4121467" y="1313765"/>
            <a:ext cx="4675549" cy="2980998"/>
            <a:chOff x="3911253" y="1313751"/>
            <a:chExt cx="4675571" cy="2980998"/>
          </a:xfrm>
        </p:grpSpPr>
        <p:sp>
          <p:nvSpPr>
            <p:cNvPr id="10" name="Line 2"/>
            <p:cNvSpPr>
              <a:spLocks noChangeShapeType="1"/>
            </p:cNvSpPr>
            <p:nvPr/>
          </p:nvSpPr>
          <p:spPr bwMode="auto">
            <a:xfrm>
              <a:off x="7277096" y="3405174"/>
              <a:ext cx="457200" cy="304800"/>
            </a:xfrm>
            <a:prstGeom prst="line">
              <a:avLst/>
            </a:prstGeom>
            <a:noFill/>
            <a:ln w="38100">
              <a:solidFill>
                <a:srgbClr val="5F5F5F"/>
              </a:solidFill>
              <a:round/>
              <a:headEnd/>
              <a:tailEnd/>
            </a:ln>
          </p:spPr>
          <p:txBody>
            <a:bodyPr/>
            <a:lstStyle/>
            <a:p>
              <a:endParaRPr lang="de-DE"/>
            </a:p>
          </p:txBody>
        </p:sp>
        <p:pic>
          <p:nvPicPr>
            <p:cNvPr id="11" name="Picture 26" descr="cloud2"/>
            <p:cNvPicPr>
              <a:picLocks noChangeAspect="1" noChangeArrowheads="1"/>
            </p:cNvPicPr>
            <p:nvPr/>
          </p:nvPicPr>
          <p:blipFill>
            <a:blip r:embed="rId3" cstate="print"/>
            <a:srcRect/>
            <a:stretch>
              <a:fillRect/>
            </a:stretch>
          </p:blipFill>
          <p:spPr bwMode="auto">
            <a:xfrm>
              <a:off x="5219696" y="2185974"/>
              <a:ext cx="2362200" cy="1349375"/>
            </a:xfrm>
            <a:prstGeom prst="rect">
              <a:avLst/>
            </a:prstGeom>
            <a:noFill/>
            <a:ln w="9525">
              <a:noFill/>
              <a:miter lim="800000"/>
              <a:headEnd/>
              <a:tailEnd/>
            </a:ln>
          </p:spPr>
        </p:pic>
        <p:sp>
          <p:nvSpPr>
            <p:cNvPr id="12" name="Line 27"/>
            <p:cNvSpPr>
              <a:spLocks noChangeShapeType="1"/>
            </p:cNvSpPr>
            <p:nvPr/>
          </p:nvSpPr>
          <p:spPr bwMode="auto">
            <a:xfrm flipV="1">
              <a:off x="5753096" y="2414574"/>
              <a:ext cx="685800" cy="304800"/>
            </a:xfrm>
            <a:prstGeom prst="line">
              <a:avLst/>
            </a:prstGeom>
            <a:noFill/>
            <a:ln w="28575" cap="rnd">
              <a:solidFill>
                <a:srgbClr val="5F5F5F"/>
              </a:solidFill>
              <a:prstDash val="sysDot"/>
              <a:round/>
              <a:headEnd/>
              <a:tailEnd/>
            </a:ln>
          </p:spPr>
          <p:txBody>
            <a:bodyPr/>
            <a:lstStyle/>
            <a:p>
              <a:endParaRPr lang="de-DE"/>
            </a:p>
          </p:txBody>
        </p:sp>
        <p:sp>
          <p:nvSpPr>
            <p:cNvPr id="13" name="Line 28"/>
            <p:cNvSpPr>
              <a:spLocks noChangeShapeType="1"/>
            </p:cNvSpPr>
            <p:nvPr/>
          </p:nvSpPr>
          <p:spPr bwMode="auto">
            <a:xfrm>
              <a:off x="6515096" y="2414574"/>
              <a:ext cx="304800" cy="914400"/>
            </a:xfrm>
            <a:prstGeom prst="line">
              <a:avLst/>
            </a:prstGeom>
            <a:noFill/>
            <a:ln w="28575" cap="rnd">
              <a:solidFill>
                <a:srgbClr val="5F5F5F"/>
              </a:solidFill>
              <a:prstDash val="sysDot"/>
              <a:round/>
              <a:headEnd/>
              <a:tailEnd/>
            </a:ln>
          </p:spPr>
          <p:txBody>
            <a:bodyPr/>
            <a:lstStyle/>
            <a:p>
              <a:endParaRPr lang="de-DE"/>
            </a:p>
          </p:txBody>
        </p:sp>
        <p:sp>
          <p:nvSpPr>
            <p:cNvPr id="14" name="Line 29"/>
            <p:cNvSpPr>
              <a:spLocks noChangeShapeType="1"/>
            </p:cNvSpPr>
            <p:nvPr/>
          </p:nvSpPr>
          <p:spPr bwMode="auto">
            <a:xfrm flipH="1">
              <a:off x="5829296" y="2490774"/>
              <a:ext cx="538163" cy="762000"/>
            </a:xfrm>
            <a:prstGeom prst="line">
              <a:avLst/>
            </a:prstGeom>
            <a:noFill/>
            <a:ln w="28575" cap="rnd">
              <a:solidFill>
                <a:srgbClr val="5F5F5F"/>
              </a:solidFill>
              <a:prstDash val="sysDot"/>
              <a:round/>
              <a:headEnd/>
              <a:tailEnd/>
            </a:ln>
          </p:spPr>
          <p:txBody>
            <a:bodyPr/>
            <a:lstStyle/>
            <a:p>
              <a:endParaRPr lang="de-DE"/>
            </a:p>
          </p:txBody>
        </p:sp>
        <p:sp>
          <p:nvSpPr>
            <p:cNvPr id="15" name="Line 30"/>
            <p:cNvSpPr>
              <a:spLocks noChangeShapeType="1"/>
            </p:cNvSpPr>
            <p:nvPr/>
          </p:nvSpPr>
          <p:spPr bwMode="auto">
            <a:xfrm>
              <a:off x="5753096" y="2719374"/>
              <a:ext cx="1447800" cy="76200"/>
            </a:xfrm>
            <a:prstGeom prst="line">
              <a:avLst/>
            </a:prstGeom>
            <a:noFill/>
            <a:ln w="28575" cap="rnd">
              <a:solidFill>
                <a:srgbClr val="5F5F5F"/>
              </a:solidFill>
              <a:prstDash val="sysDot"/>
              <a:round/>
              <a:headEnd/>
              <a:tailEnd/>
            </a:ln>
          </p:spPr>
          <p:txBody>
            <a:bodyPr/>
            <a:lstStyle/>
            <a:p>
              <a:endParaRPr lang="de-DE"/>
            </a:p>
          </p:txBody>
        </p:sp>
        <p:sp>
          <p:nvSpPr>
            <p:cNvPr id="16" name="Line 31"/>
            <p:cNvSpPr>
              <a:spLocks noChangeShapeType="1"/>
            </p:cNvSpPr>
            <p:nvPr/>
          </p:nvSpPr>
          <p:spPr bwMode="auto">
            <a:xfrm>
              <a:off x="5905496" y="3176574"/>
              <a:ext cx="914400" cy="152400"/>
            </a:xfrm>
            <a:prstGeom prst="line">
              <a:avLst/>
            </a:prstGeom>
            <a:noFill/>
            <a:ln w="28575" cap="rnd">
              <a:solidFill>
                <a:srgbClr val="5F5F5F"/>
              </a:solidFill>
              <a:prstDash val="sysDot"/>
              <a:round/>
              <a:headEnd/>
              <a:tailEnd/>
            </a:ln>
          </p:spPr>
          <p:txBody>
            <a:bodyPr/>
            <a:lstStyle/>
            <a:p>
              <a:endParaRPr lang="de-DE"/>
            </a:p>
          </p:txBody>
        </p:sp>
        <p:sp>
          <p:nvSpPr>
            <p:cNvPr id="17" name="Line 32"/>
            <p:cNvSpPr>
              <a:spLocks noChangeShapeType="1"/>
            </p:cNvSpPr>
            <p:nvPr/>
          </p:nvSpPr>
          <p:spPr bwMode="auto">
            <a:xfrm flipV="1">
              <a:off x="5295896" y="3252774"/>
              <a:ext cx="457200" cy="152400"/>
            </a:xfrm>
            <a:prstGeom prst="line">
              <a:avLst/>
            </a:prstGeom>
            <a:noFill/>
            <a:ln w="38100">
              <a:solidFill>
                <a:srgbClr val="5F5F5F"/>
              </a:solidFill>
              <a:round/>
              <a:headEnd/>
              <a:tailEnd/>
            </a:ln>
          </p:spPr>
          <p:txBody>
            <a:bodyPr/>
            <a:lstStyle/>
            <a:p>
              <a:endParaRPr lang="de-DE"/>
            </a:p>
          </p:txBody>
        </p:sp>
        <p:sp>
          <p:nvSpPr>
            <p:cNvPr id="18" name="Text Box 33"/>
            <p:cNvSpPr txBox="1">
              <a:spLocks noChangeArrowheads="1"/>
            </p:cNvSpPr>
            <p:nvPr/>
          </p:nvSpPr>
          <p:spPr bwMode="auto">
            <a:xfrm>
              <a:off x="5368522" y="3709974"/>
              <a:ext cx="1759544" cy="584775"/>
            </a:xfrm>
            <a:prstGeom prst="rect">
              <a:avLst/>
            </a:prstGeom>
            <a:noFill/>
            <a:ln w="12700">
              <a:noFill/>
              <a:miter lim="800000"/>
              <a:headEnd/>
              <a:tailEnd/>
            </a:ln>
          </p:spPr>
          <p:txBody>
            <a:bodyPr wrap="square">
              <a:spAutoFit/>
            </a:bodyPr>
            <a:lstStyle/>
            <a:p>
              <a:pPr eaLnBrk="0" hangingPunct="0"/>
              <a:r>
                <a:rPr lang="en-US" sz="1600" dirty="0">
                  <a:cs typeface="Arial" charset="0"/>
                </a:rPr>
                <a:t>Multipoint-to-Multipoint EVC</a:t>
              </a:r>
            </a:p>
          </p:txBody>
        </p:sp>
        <p:sp>
          <p:nvSpPr>
            <p:cNvPr id="19" name="Line 34"/>
            <p:cNvSpPr>
              <a:spLocks noChangeShapeType="1"/>
            </p:cNvSpPr>
            <p:nvPr/>
          </p:nvSpPr>
          <p:spPr bwMode="auto">
            <a:xfrm flipV="1">
              <a:off x="6057896" y="3024174"/>
              <a:ext cx="533400" cy="685800"/>
            </a:xfrm>
            <a:prstGeom prst="line">
              <a:avLst/>
            </a:prstGeom>
            <a:noFill/>
            <a:ln w="19050">
              <a:solidFill>
                <a:schemeClr val="tx1"/>
              </a:solidFill>
              <a:round/>
              <a:headEnd/>
              <a:tailEnd type="triangle" w="med" len="med"/>
            </a:ln>
          </p:spPr>
          <p:txBody>
            <a:bodyPr/>
            <a:lstStyle/>
            <a:p>
              <a:endParaRPr lang="de-DE"/>
            </a:p>
          </p:txBody>
        </p:sp>
        <p:pic>
          <p:nvPicPr>
            <p:cNvPr id="20" name="Picture 35" descr="Medium Enterprise"/>
            <p:cNvPicPr>
              <a:picLocks noChangeAspect="1" noChangeArrowheads="1"/>
            </p:cNvPicPr>
            <p:nvPr/>
          </p:nvPicPr>
          <p:blipFill>
            <a:blip r:embed="rId4" cstate="print"/>
            <a:srcRect/>
            <a:stretch>
              <a:fillRect/>
            </a:stretch>
          </p:blipFill>
          <p:spPr bwMode="auto">
            <a:xfrm>
              <a:off x="4686296" y="3176574"/>
              <a:ext cx="685800" cy="641350"/>
            </a:xfrm>
            <a:prstGeom prst="rect">
              <a:avLst/>
            </a:prstGeom>
            <a:noFill/>
            <a:ln w="9525">
              <a:noFill/>
              <a:miter lim="800000"/>
              <a:headEnd/>
              <a:tailEnd/>
            </a:ln>
          </p:spPr>
        </p:pic>
        <p:pic>
          <p:nvPicPr>
            <p:cNvPr id="21" name="Picture 36" descr="ServiceProvider Central Office"/>
            <p:cNvPicPr>
              <a:picLocks noChangeAspect="1" noChangeArrowheads="1"/>
            </p:cNvPicPr>
            <p:nvPr/>
          </p:nvPicPr>
          <p:blipFill>
            <a:blip r:embed="rId5" cstate="print"/>
            <a:srcRect/>
            <a:stretch>
              <a:fillRect/>
            </a:stretch>
          </p:blipFill>
          <p:spPr bwMode="auto">
            <a:xfrm>
              <a:off x="4533896" y="1804974"/>
              <a:ext cx="990600" cy="595313"/>
            </a:xfrm>
            <a:prstGeom prst="rect">
              <a:avLst/>
            </a:prstGeom>
            <a:noFill/>
            <a:ln w="9525">
              <a:noFill/>
              <a:miter lim="800000"/>
              <a:headEnd/>
              <a:tailEnd/>
            </a:ln>
          </p:spPr>
        </p:pic>
        <p:pic>
          <p:nvPicPr>
            <p:cNvPr id="22" name="Picture 37" descr="University"/>
            <p:cNvPicPr>
              <a:picLocks noChangeAspect="1" noChangeArrowheads="1"/>
            </p:cNvPicPr>
            <p:nvPr/>
          </p:nvPicPr>
          <p:blipFill>
            <a:blip r:embed="rId6" cstate="print"/>
            <a:srcRect/>
            <a:stretch>
              <a:fillRect/>
            </a:stretch>
          </p:blipFill>
          <p:spPr bwMode="auto">
            <a:xfrm>
              <a:off x="6286496" y="1500174"/>
              <a:ext cx="914400" cy="644525"/>
            </a:xfrm>
            <a:prstGeom prst="rect">
              <a:avLst/>
            </a:prstGeom>
            <a:noFill/>
            <a:ln w="9525">
              <a:noFill/>
              <a:miter lim="800000"/>
              <a:headEnd/>
              <a:tailEnd/>
            </a:ln>
          </p:spPr>
        </p:pic>
        <p:pic>
          <p:nvPicPr>
            <p:cNvPr id="23" name="Picture 38" descr="bildin"/>
            <p:cNvPicPr>
              <a:picLocks noChangeAspect="1" noChangeArrowheads="1"/>
            </p:cNvPicPr>
            <p:nvPr/>
          </p:nvPicPr>
          <p:blipFill>
            <a:blip r:embed="rId7" cstate="print"/>
            <a:srcRect/>
            <a:stretch>
              <a:fillRect/>
            </a:stretch>
          </p:blipFill>
          <p:spPr bwMode="auto">
            <a:xfrm>
              <a:off x="7702546" y="3176574"/>
              <a:ext cx="565150" cy="723900"/>
            </a:xfrm>
            <a:prstGeom prst="rect">
              <a:avLst/>
            </a:prstGeom>
            <a:noFill/>
            <a:ln w="9525">
              <a:noFill/>
              <a:miter lim="800000"/>
              <a:headEnd/>
              <a:tailEnd/>
            </a:ln>
          </p:spPr>
        </p:pic>
        <p:pic>
          <p:nvPicPr>
            <p:cNvPr id="24" name="Picture 39" descr="Router2"/>
            <p:cNvPicPr>
              <a:picLocks noChangeAspect="1" noChangeArrowheads="1"/>
            </p:cNvPicPr>
            <p:nvPr/>
          </p:nvPicPr>
          <p:blipFill>
            <a:blip r:embed="rId8" cstate="print"/>
            <a:srcRect/>
            <a:stretch>
              <a:fillRect/>
            </a:stretch>
          </p:blipFill>
          <p:spPr bwMode="auto">
            <a:xfrm>
              <a:off x="6134096" y="2262174"/>
              <a:ext cx="685800" cy="442913"/>
            </a:xfrm>
            <a:prstGeom prst="rect">
              <a:avLst/>
            </a:prstGeom>
            <a:noFill/>
            <a:ln w="9525">
              <a:noFill/>
              <a:miter lim="800000"/>
              <a:headEnd/>
              <a:tailEnd/>
            </a:ln>
          </p:spPr>
        </p:pic>
        <p:sp>
          <p:nvSpPr>
            <p:cNvPr id="25" name="Line 40"/>
            <p:cNvSpPr>
              <a:spLocks noChangeShapeType="1"/>
            </p:cNvSpPr>
            <p:nvPr/>
          </p:nvSpPr>
          <p:spPr bwMode="auto">
            <a:xfrm>
              <a:off x="5753096" y="2719374"/>
              <a:ext cx="1066800" cy="609600"/>
            </a:xfrm>
            <a:prstGeom prst="line">
              <a:avLst/>
            </a:prstGeom>
            <a:noFill/>
            <a:ln w="28575" cap="rnd">
              <a:solidFill>
                <a:srgbClr val="5F5F5F"/>
              </a:solidFill>
              <a:prstDash val="sysDot"/>
              <a:round/>
              <a:headEnd/>
              <a:tailEnd/>
            </a:ln>
          </p:spPr>
          <p:txBody>
            <a:bodyPr/>
            <a:lstStyle/>
            <a:p>
              <a:endParaRPr lang="de-DE"/>
            </a:p>
          </p:txBody>
        </p:sp>
        <p:sp>
          <p:nvSpPr>
            <p:cNvPr id="26" name="Line 41"/>
            <p:cNvSpPr>
              <a:spLocks noChangeShapeType="1"/>
            </p:cNvSpPr>
            <p:nvPr/>
          </p:nvSpPr>
          <p:spPr bwMode="auto">
            <a:xfrm flipH="1">
              <a:off x="6819896" y="2795574"/>
              <a:ext cx="457200" cy="533400"/>
            </a:xfrm>
            <a:prstGeom prst="line">
              <a:avLst/>
            </a:prstGeom>
            <a:noFill/>
            <a:ln w="28575" cap="rnd">
              <a:solidFill>
                <a:srgbClr val="5F5F5F"/>
              </a:solidFill>
              <a:prstDash val="sysDot"/>
              <a:round/>
              <a:headEnd/>
              <a:tailEnd/>
            </a:ln>
          </p:spPr>
          <p:txBody>
            <a:bodyPr/>
            <a:lstStyle/>
            <a:p>
              <a:endParaRPr lang="de-DE"/>
            </a:p>
          </p:txBody>
        </p:sp>
        <p:sp>
          <p:nvSpPr>
            <p:cNvPr id="27" name="Line 42"/>
            <p:cNvSpPr>
              <a:spLocks noChangeShapeType="1"/>
            </p:cNvSpPr>
            <p:nvPr/>
          </p:nvSpPr>
          <p:spPr bwMode="auto">
            <a:xfrm>
              <a:off x="5067296" y="2338374"/>
              <a:ext cx="381000" cy="228600"/>
            </a:xfrm>
            <a:prstGeom prst="line">
              <a:avLst/>
            </a:prstGeom>
            <a:noFill/>
            <a:ln w="38100">
              <a:solidFill>
                <a:srgbClr val="5F5F5F"/>
              </a:solidFill>
              <a:round/>
              <a:headEnd/>
              <a:tailEnd/>
            </a:ln>
          </p:spPr>
          <p:txBody>
            <a:bodyPr/>
            <a:lstStyle/>
            <a:p>
              <a:endParaRPr lang="de-DE"/>
            </a:p>
          </p:txBody>
        </p:sp>
        <p:pic>
          <p:nvPicPr>
            <p:cNvPr id="28" name="Picture 43" descr="Remote DSLAM"/>
            <p:cNvPicPr>
              <a:picLocks noChangeAspect="1" noChangeArrowheads="1"/>
            </p:cNvPicPr>
            <p:nvPr/>
          </p:nvPicPr>
          <p:blipFill>
            <a:blip r:embed="rId9" cstate="print"/>
            <a:srcRect/>
            <a:stretch>
              <a:fillRect/>
            </a:stretch>
          </p:blipFill>
          <p:spPr bwMode="auto">
            <a:xfrm>
              <a:off x="7658096" y="3644887"/>
              <a:ext cx="457200" cy="293687"/>
            </a:xfrm>
            <a:prstGeom prst="rect">
              <a:avLst/>
            </a:prstGeom>
            <a:noFill/>
            <a:ln w="9525">
              <a:noFill/>
              <a:miter lim="800000"/>
              <a:headEnd/>
              <a:tailEnd/>
            </a:ln>
          </p:spPr>
        </p:pic>
        <p:sp>
          <p:nvSpPr>
            <p:cNvPr id="29" name="Text Box 44"/>
            <p:cNvSpPr txBox="1">
              <a:spLocks noChangeArrowheads="1"/>
            </p:cNvSpPr>
            <p:nvPr/>
          </p:nvSpPr>
          <p:spPr bwMode="auto">
            <a:xfrm>
              <a:off x="3911253" y="2663901"/>
              <a:ext cx="1371599" cy="437043"/>
            </a:xfrm>
            <a:prstGeom prst="rect">
              <a:avLst/>
            </a:prstGeom>
            <a:noFill/>
            <a:ln w="28575">
              <a:noFill/>
              <a:miter lim="800000"/>
              <a:headEnd/>
              <a:tailEnd/>
            </a:ln>
          </p:spPr>
          <p:txBody>
            <a:bodyPr>
              <a:spAutoFit/>
            </a:bodyPr>
            <a:lstStyle/>
            <a:p>
              <a:pPr algn="r" eaLnBrk="0" hangingPunct="0">
                <a:lnSpc>
                  <a:spcPct val="80000"/>
                </a:lnSpc>
              </a:pPr>
              <a:r>
                <a:rPr lang="en-US" sz="1400" b="1" dirty="0">
                  <a:cs typeface="Arial" charset="0"/>
                </a:rPr>
                <a:t>Carrier Ethernet </a:t>
              </a:r>
              <a:r>
                <a:rPr lang="en-US" sz="1400" b="1" dirty="0" err="1" smtClean="0">
                  <a:cs typeface="Arial" charset="0"/>
                </a:rPr>
                <a:t>Netz</a:t>
              </a:r>
              <a:endParaRPr lang="en-US" sz="1400" b="1" dirty="0">
                <a:cs typeface="Arial" charset="0"/>
              </a:endParaRPr>
            </a:p>
          </p:txBody>
        </p:sp>
        <p:sp>
          <p:nvSpPr>
            <p:cNvPr id="30" name="Line 45"/>
            <p:cNvSpPr>
              <a:spLocks noChangeShapeType="1"/>
            </p:cNvSpPr>
            <p:nvPr/>
          </p:nvSpPr>
          <p:spPr bwMode="auto">
            <a:xfrm flipV="1">
              <a:off x="6438896" y="1881174"/>
              <a:ext cx="0" cy="381000"/>
            </a:xfrm>
            <a:prstGeom prst="line">
              <a:avLst/>
            </a:prstGeom>
            <a:noFill/>
            <a:ln w="38100">
              <a:solidFill>
                <a:srgbClr val="5F5F5F"/>
              </a:solidFill>
              <a:round/>
              <a:headEnd/>
              <a:tailEnd/>
            </a:ln>
          </p:spPr>
          <p:txBody>
            <a:bodyPr/>
            <a:lstStyle/>
            <a:p>
              <a:endParaRPr lang="de-DE"/>
            </a:p>
          </p:txBody>
        </p:sp>
        <p:pic>
          <p:nvPicPr>
            <p:cNvPr id="31" name="Picture 46" descr="Remote DSLAM"/>
            <p:cNvPicPr>
              <a:picLocks noChangeAspect="1" noChangeArrowheads="1"/>
            </p:cNvPicPr>
            <p:nvPr/>
          </p:nvPicPr>
          <p:blipFill>
            <a:blip r:embed="rId9" cstate="print"/>
            <a:srcRect/>
            <a:stretch>
              <a:fillRect/>
            </a:stretch>
          </p:blipFill>
          <p:spPr bwMode="auto">
            <a:xfrm>
              <a:off x="4838696" y="2185974"/>
              <a:ext cx="457200" cy="293688"/>
            </a:xfrm>
            <a:prstGeom prst="rect">
              <a:avLst/>
            </a:prstGeom>
            <a:noFill/>
            <a:ln w="9525">
              <a:noFill/>
              <a:miter lim="800000"/>
              <a:headEnd/>
              <a:tailEnd/>
            </a:ln>
          </p:spPr>
        </p:pic>
        <p:pic>
          <p:nvPicPr>
            <p:cNvPr id="32" name="Picture 47" descr="Remote DSLAM"/>
            <p:cNvPicPr>
              <a:picLocks noChangeAspect="1" noChangeArrowheads="1"/>
            </p:cNvPicPr>
            <p:nvPr/>
          </p:nvPicPr>
          <p:blipFill>
            <a:blip r:embed="rId9" cstate="print"/>
            <a:srcRect/>
            <a:stretch>
              <a:fillRect/>
            </a:stretch>
          </p:blipFill>
          <p:spPr bwMode="auto">
            <a:xfrm>
              <a:off x="6210296" y="1728774"/>
              <a:ext cx="457200" cy="293688"/>
            </a:xfrm>
            <a:prstGeom prst="rect">
              <a:avLst/>
            </a:prstGeom>
            <a:noFill/>
            <a:ln w="9525">
              <a:noFill/>
              <a:miter lim="800000"/>
              <a:headEnd/>
              <a:tailEnd/>
            </a:ln>
          </p:spPr>
        </p:pic>
        <p:sp>
          <p:nvSpPr>
            <p:cNvPr id="33" name="Rectangle 48"/>
            <p:cNvSpPr>
              <a:spLocks noChangeArrowheads="1"/>
            </p:cNvSpPr>
            <p:nvPr/>
          </p:nvSpPr>
          <p:spPr bwMode="auto">
            <a:xfrm>
              <a:off x="5905505" y="1728774"/>
              <a:ext cx="304802"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CE</a:t>
              </a:r>
            </a:p>
          </p:txBody>
        </p:sp>
        <p:sp>
          <p:nvSpPr>
            <p:cNvPr id="34" name="Rectangle 49"/>
            <p:cNvSpPr>
              <a:spLocks noChangeArrowheads="1"/>
            </p:cNvSpPr>
            <p:nvPr/>
          </p:nvSpPr>
          <p:spPr bwMode="auto">
            <a:xfrm>
              <a:off x="5905505" y="2109774"/>
              <a:ext cx="304802"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UNI</a:t>
              </a:r>
            </a:p>
          </p:txBody>
        </p:sp>
        <p:pic>
          <p:nvPicPr>
            <p:cNvPr id="35" name="Picture 52" descr="dertified"/>
            <p:cNvPicPr>
              <a:picLocks noChangeAspect="1" noChangeArrowheads="1"/>
            </p:cNvPicPr>
            <p:nvPr/>
          </p:nvPicPr>
          <p:blipFill>
            <a:blip r:embed="rId10" cstate="print"/>
            <a:srcRect/>
            <a:stretch>
              <a:fillRect/>
            </a:stretch>
          </p:blipFill>
          <p:spPr bwMode="auto">
            <a:xfrm>
              <a:off x="6591296" y="2262174"/>
              <a:ext cx="207963" cy="381000"/>
            </a:xfrm>
            <a:prstGeom prst="rect">
              <a:avLst/>
            </a:prstGeom>
            <a:noFill/>
            <a:ln w="9525">
              <a:noFill/>
              <a:miter lim="800000"/>
              <a:headEnd/>
              <a:tailEnd/>
            </a:ln>
          </p:spPr>
        </p:pic>
        <p:sp>
          <p:nvSpPr>
            <p:cNvPr id="36" name="Line 53"/>
            <p:cNvSpPr>
              <a:spLocks noChangeShapeType="1"/>
            </p:cNvSpPr>
            <p:nvPr/>
          </p:nvSpPr>
          <p:spPr bwMode="auto">
            <a:xfrm flipH="1">
              <a:off x="5905496" y="2795574"/>
              <a:ext cx="1371600" cy="304800"/>
            </a:xfrm>
            <a:prstGeom prst="line">
              <a:avLst/>
            </a:prstGeom>
            <a:noFill/>
            <a:ln w="28575" cap="rnd">
              <a:solidFill>
                <a:srgbClr val="5F5F5F"/>
              </a:solidFill>
              <a:prstDash val="sysDot"/>
              <a:round/>
              <a:headEnd/>
              <a:tailEnd/>
            </a:ln>
          </p:spPr>
          <p:txBody>
            <a:bodyPr/>
            <a:lstStyle/>
            <a:p>
              <a:endParaRPr lang="de-DE"/>
            </a:p>
          </p:txBody>
        </p:sp>
        <p:pic>
          <p:nvPicPr>
            <p:cNvPr id="37" name="Picture 54" descr="Large Enterprise"/>
            <p:cNvPicPr>
              <a:picLocks noChangeAspect="1" noChangeArrowheads="1"/>
            </p:cNvPicPr>
            <p:nvPr/>
          </p:nvPicPr>
          <p:blipFill>
            <a:blip r:embed="rId11" cstate="print"/>
            <a:srcRect/>
            <a:stretch>
              <a:fillRect/>
            </a:stretch>
          </p:blipFill>
          <p:spPr bwMode="auto">
            <a:xfrm>
              <a:off x="7734296" y="1881174"/>
              <a:ext cx="508000" cy="762000"/>
            </a:xfrm>
            <a:prstGeom prst="rect">
              <a:avLst/>
            </a:prstGeom>
            <a:noFill/>
            <a:ln w="9525">
              <a:noFill/>
              <a:miter lim="800000"/>
              <a:headEnd/>
              <a:tailEnd/>
            </a:ln>
          </p:spPr>
        </p:pic>
        <p:sp>
          <p:nvSpPr>
            <p:cNvPr id="38" name="Line 55"/>
            <p:cNvSpPr>
              <a:spLocks noChangeShapeType="1"/>
            </p:cNvSpPr>
            <p:nvPr/>
          </p:nvSpPr>
          <p:spPr bwMode="auto">
            <a:xfrm flipV="1">
              <a:off x="7353296" y="2490774"/>
              <a:ext cx="381000" cy="152400"/>
            </a:xfrm>
            <a:prstGeom prst="line">
              <a:avLst/>
            </a:prstGeom>
            <a:noFill/>
            <a:ln w="38100">
              <a:solidFill>
                <a:srgbClr val="5F5F5F"/>
              </a:solidFill>
              <a:round/>
              <a:headEnd/>
              <a:tailEnd/>
            </a:ln>
          </p:spPr>
          <p:txBody>
            <a:bodyPr/>
            <a:lstStyle/>
            <a:p>
              <a:endParaRPr lang="de-DE"/>
            </a:p>
          </p:txBody>
        </p:sp>
        <p:pic>
          <p:nvPicPr>
            <p:cNvPr id="39" name="Picture 56" descr="Remote DSLAM"/>
            <p:cNvPicPr>
              <a:picLocks noChangeAspect="1" noChangeArrowheads="1"/>
            </p:cNvPicPr>
            <p:nvPr/>
          </p:nvPicPr>
          <p:blipFill>
            <a:blip r:embed="rId12" cstate="print"/>
            <a:srcRect/>
            <a:stretch>
              <a:fillRect/>
            </a:stretch>
          </p:blipFill>
          <p:spPr bwMode="auto">
            <a:xfrm>
              <a:off x="7505696" y="2338374"/>
              <a:ext cx="533400" cy="342900"/>
            </a:xfrm>
            <a:prstGeom prst="rect">
              <a:avLst/>
            </a:prstGeom>
            <a:noFill/>
            <a:ln w="9525">
              <a:noFill/>
              <a:miter lim="800000"/>
              <a:headEnd/>
              <a:tailEnd/>
            </a:ln>
          </p:spPr>
        </p:pic>
        <p:sp>
          <p:nvSpPr>
            <p:cNvPr id="40" name="Rectangle 57"/>
            <p:cNvSpPr>
              <a:spLocks noChangeArrowheads="1"/>
            </p:cNvSpPr>
            <p:nvPr/>
          </p:nvSpPr>
          <p:spPr bwMode="auto">
            <a:xfrm>
              <a:off x="7505713" y="3862374"/>
              <a:ext cx="304802"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CE</a:t>
              </a:r>
            </a:p>
          </p:txBody>
        </p:sp>
        <p:pic>
          <p:nvPicPr>
            <p:cNvPr id="41" name="Picture 58" descr="Router2"/>
            <p:cNvPicPr>
              <a:picLocks noChangeAspect="1" noChangeArrowheads="1"/>
            </p:cNvPicPr>
            <p:nvPr/>
          </p:nvPicPr>
          <p:blipFill>
            <a:blip r:embed="rId8" cstate="print"/>
            <a:srcRect/>
            <a:stretch>
              <a:fillRect/>
            </a:stretch>
          </p:blipFill>
          <p:spPr bwMode="auto">
            <a:xfrm>
              <a:off x="5372096" y="2490774"/>
              <a:ext cx="685800" cy="442913"/>
            </a:xfrm>
            <a:prstGeom prst="rect">
              <a:avLst/>
            </a:prstGeom>
            <a:noFill/>
            <a:ln w="9525">
              <a:noFill/>
              <a:miter lim="800000"/>
              <a:headEnd/>
              <a:tailEnd/>
            </a:ln>
          </p:spPr>
        </p:pic>
        <p:pic>
          <p:nvPicPr>
            <p:cNvPr id="42" name="Picture 59" descr="dertified"/>
            <p:cNvPicPr>
              <a:picLocks noChangeAspect="1" noChangeArrowheads="1"/>
            </p:cNvPicPr>
            <p:nvPr/>
          </p:nvPicPr>
          <p:blipFill>
            <a:blip r:embed="rId10" cstate="print"/>
            <a:srcRect/>
            <a:stretch>
              <a:fillRect/>
            </a:stretch>
          </p:blipFill>
          <p:spPr bwMode="auto">
            <a:xfrm>
              <a:off x="5829296" y="2490774"/>
              <a:ext cx="207963" cy="381000"/>
            </a:xfrm>
            <a:prstGeom prst="rect">
              <a:avLst/>
            </a:prstGeom>
            <a:noFill/>
            <a:ln w="9525">
              <a:noFill/>
              <a:miter lim="800000"/>
              <a:headEnd/>
              <a:tailEnd/>
            </a:ln>
          </p:spPr>
        </p:pic>
        <p:pic>
          <p:nvPicPr>
            <p:cNvPr id="43" name="Picture 60" descr="Router2"/>
            <p:cNvPicPr>
              <a:picLocks noChangeAspect="1" noChangeArrowheads="1"/>
            </p:cNvPicPr>
            <p:nvPr/>
          </p:nvPicPr>
          <p:blipFill>
            <a:blip r:embed="rId8" cstate="print"/>
            <a:srcRect/>
            <a:stretch>
              <a:fillRect/>
            </a:stretch>
          </p:blipFill>
          <p:spPr bwMode="auto">
            <a:xfrm>
              <a:off x="5448296" y="2947974"/>
              <a:ext cx="685800" cy="442913"/>
            </a:xfrm>
            <a:prstGeom prst="rect">
              <a:avLst/>
            </a:prstGeom>
            <a:noFill/>
            <a:ln w="9525">
              <a:noFill/>
              <a:miter lim="800000"/>
              <a:headEnd/>
              <a:tailEnd/>
            </a:ln>
          </p:spPr>
        </p:pic>
        <p:pic>
          <p:nvPicPr>
            <p:cNvPr id="44" name="Picture 61" descr="Router2"/>
            <p:cNvPicPr>
              <a:picLocks noChangeAspect="1" noChangeArrowheads="1"/>
            </p:cNvPicPr>
            <p:nvPr/>
          </p:nvPicPr>
          <p:blipFill>
            <a:blip r:embed="rId8" cstate="print"/>
            <a:srcRect/>
            <a:stretch>
              <a:fillRect/>
            </a:stretch>
          </p:blipFill>
          <p:spPr bwMode="auto">
            <a:xfrm>
              <a:off x="6667496" y="3100374"/>
              <a:ext cx="762000" cy="492125"/>
            </a:xfrm>
            <a:prstGeom prst="rect">
              <a:avLst/>
            </a:prstGeom>
            <a:noFill/>
            <a:ln w="9525">
              <a:noFill/>
              <a:miter lim="800000"/>
              <a:headEnd/>
              <a:tailEnd/>
            </a:ln>
          </p:spPr>
        </p:pic>
        <p:pic>
          <p:nvPicPr>
            <p:cNvPr id="45" name="Picture 62" descr="dertified"/>
            <p:cNvPicPr>
              <a:picLocks noChangeAspect="1" noChangeArrowheads="1"/>
            </p:cNvPicPr>
            <p:nvPr/>
          </p:nvPicPr>
          <p:blipFill>
            <a:blip r:embed="rId10" cstate="print"/>
            <a:srcRect/>
            <a:stretch>
              <a:fillRect/>
            </a:stretch>
          </p:blipFill>
          <p:spPr bwMode="auto">
            <a:xfrm>
              <a:off x="5905496" y="2947974"/>
              <a:ext cx="207963" cy="381000"/>
            </a:xfrm>
            <a:prstGeom prst="rect">
              <a:avLst/>
            </a:prstGeom>
            <a:noFill/>
            <a:ln w="9525">
              <a:noFill/>
              <a:miter lim="800000"/>
              <a:headEnd/>
              <a:tailEnd/>
            </a:ln>
          </p:spPr>
        </p:pic>
        <p:pic>
          <p:nvPicPr>
            <p:cNvPr id="46" name="Picture 63" descr="dertified"/>
            <p:cNvPicPr>
              <a:picLocks noChangeAspect="1" noChangeArrowheads="1"/>
            </p:cNvPicPr>
            <p:nvPr/>
          </p:nvPicPr>
          <p:blipFill>
            <a:blip r:embed="rId10" cstate="print"/>
            <a:srcRect/>
            <a:stretch>
              <a:fillRect/>
            </a:stretch>
          </p:blipFill>
          <p:spPr bwMode="auto">
            <a:xfrm>
              <a:off x="7200896" y="3100374"/>
              <a:ext cx="207963" cy="381000"/>
            </a:xfrm>
            <a:prstGeom prst="rect">
              <a:avLst/>
            </a:prstGeom>
            <a:noFill/>
            <a:ln w="9525">
              <a:noFill/>
              <a:miter lim="800000"/>
              <a:headEnd/>
              <a:tailEnd/>
            </a:ln>
          </p:spPr>
        </p:pic>
        <p:pic>
          <p:nvPicPr>
            <p:cNvPr id="47" name="Picture 64" descr="Router2"/>
            <p:cNvPicPr>
              <a:picLocks noChangeAspect="1" noChangeArrowheads="1"/>
            </p:cNvPicPr>
            <p:nvPr/>
          </p:nvPicPr>
          <p:blipFill>
            <a:blip r:embed="rId8" cstate="print"/>
            <a:srcRect/>
            <a:stretch>
              <a:fillRect/>
            </a:stretch>
          </p:blipFill>
          <p:spPr bwMode="auto">
            <a:xfrm>
              <a:off x="6896096" y="2490774"/>
              <a:ext cx="762000" cy="492125"/>
            </a:xfrm>
            <a:prstGeom prst="rect">
              <a:avLst/>
            </a:prstGeom>
            <a:noFill/>
            <a:ln w="28575" cap="rnd" algn="ctr">
              <a:noFill/>
              <a:prstDash val="sysDot"/>
              <a:miter lim="800000"/>
              <a:headEnd/>
              <a:tailEnd/>
            </a:ln>
          </p:spPr>
        </p:pic>
        <p:pic>
          <p:nvPicPr>
            <p:cNvPr id="48" name="Picture 65" descr="dertified"/>
            <p:cNvPicPr>
              <a:picLocks noChangeAspect="1" noChangeArrowheads="1"/>
            </p:cNvPicPr>
            <p:nvPr/>
          </p:nvPicPr>
          <p:blipFill>
            <a:blip r:embed="rId10" cstate="print"/>
            <a:srcRect/>
            <a:stretch>
              <a:fillRect/>
            </a:stretch>
          </p:blipFill>
          <p:spPr bwMode="auto">
            <a:xfrm>
              <a:off x="7429496" y="2490774"/>
              <a:ext cx="207963" cy="381000"/>
            </a:xfrm>
            <a:prstGeom prst="rect">
              <a:avLst/>
            </a:prstGeom>
            <a:noFill/>
            <a:ln w="9525">
              <a:noFill/>
              <a:miter lim="800000"/>
              <a:headEnd/>
              <a:tailEnd/>
            </a:ln>
          </p:spPr>
        </p:pic>
        <p:sp>
          <p:nvSpPr>
            <p:cNvPr id="49" name="Rectangle 66"/>
            <p:cNvSpPr>
              <a:spLocks noChangeArrowheads="1"/>
            </p:cNvSpPr>
            <p:nvPr/>
          </p:nvSpPr>
          <p:spPr bwMode="auto">
            <a:xfrm>
              <a:off x="7124711" y="3557574"/>
              <a:ext cx="304802"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defRPr/>
              </a:pPr>
              <a:r>
                <a:rPr lang="en-US" sz="1000">
                  <a:latin typeface="Verdana" pitchFamily="34" charset="0"/>
                  <a:cs typeface="Arial" pitchFamily="34" charset="0"/>
                </a:rPr>
                <a:t>UNI</a:t>
              </a:r>
            </a:p>
          </p:txBody>
        </p:sp>
        <p:sp>
          <p:nvSpPr>
            <p:cNvPr id="50" name="Text Box 44"/>
            <p:cNvSpPr txBox="1">
              <a:spLocks noChangeArrowheads="1"/>
            </p:cNvSpPr>
            <p:nvPr/>
          </p:nvSpPr>
          <p:spPr bwMode="auto">
            <a:xfrm>
              <a:off x="7128066" y="1313751"/>
              <a:ext cx="1458758" cy="437043"/>
            </a:xfrm>
            <a:prstGeom prst="rect">
              <a:avLst/>
            </a:prstGeom>
            <a:noFill/>
            <a:ln w="28575">
              <a:noFill/>
              <a:miter lim="800000"/>
              <a:headEnd/>
              <a:tailEnd/>
            </a:ln>
          </p:spPr>
          <p:txBody>
            <a:bodyPr wrap="square">
              <a:spAutoFit/>
            </a:bodyPr>
            <a:lstStyle/>
            <a:p>
              <a:pPr algn="r" eaLnBrk="0" hangingPunct="0">
                <a:lnSpc>
                  <a:spcPct val="80000"/>
                </a:lnSpc>
              </a:pPr>
              <a:r>
                <a:rPr lang="en-US" sz="1400" b="1" dirty="0" err="1" smtClean="0">
                  <a:cs typeface="Arial" charset="0"/>
                </a:rPr>
                <a:t>Kunden-standorte</a:t>
              </a:r>
              <a:r>
                <a:rPr lang="en-US" sz="1400" b="1" dirty="0" smtClean="0">
                  <a:cs typeface="Arial" charset="0"/>
                </a:rPr>
                <a:t> </a:t>
              </a:r>
              <a:endParaRPr lang="en-US" sz="1400" b="1" dirty="0">
                <a:cs typeface="Arial" charset="0"/>
              </a:endParaRPr>
            </a:p>
          </p:txBody>
        </p:sp>
      </p:grpSp>
      <p:sp>
        <p:nvSpPr>
          <p:cNvPr id="51" name="Text Box 16"/>
          <p:cNvSpPr txBox="1">
            <a:spLocks noChangeArrowheads="1"/>
          </p:cNvSpPr>
          <p:nvPr/>
        </p:nvSpPr>
        <p:spPr bwMode="auto">
          <a:xfrm>
            <a:off x="7496835" y="4143375"/>
            <a:ext cx="1143000" cy="215900"/>
          </a:xfrm>
          <a:prstGeom prst="rect">
            <a:avLst/>
          </a:prstGeom>
          <a:noFill/>
          <a:ln w="28575">
            <a:noFill/>
            <a:miter lim="800000"/>
            <a:headEnd/>
            <a:tailEnd/>
          </a:ln>
        </p:spPr>
        <p:txBody>
          <a:bodyPr>
            <a:spAutoFit/>
          </a:bodyPr>
          <a:lstStyle/>
          <a:p>
            <a:pPr eaLnBrk="0" hangingPunct="0">
              <a:lnSpc>
                <a:spcPct val="80000"/>
              </a:lnSpc>
            </a:pPr>
            <a:r>
              <a:rPr lang="en-US" sz="1000" dirty="0" err="1" smtClean="0">
                <a:cs typeface="Arial" charset="0"/>
              </a:rPr>
              <a:t>Quelle</a:t>
            </a:r>
            <a:r>
              <a:rPr lang="en-US" sz="1000" dirty="0" smtClean="0">
                <a:cs typeface="Arial" charset="0"/>
              </a:rPr>
              <a:t>: </a:t>
            </a:r>
            <a:r>
              <a:rPr lang="en-US" sz="1000" dirty="0">
                <a:cs typeface="Arial" charset="0"/>
              </a:rPr>
              <a:t>MEF</a:t>
            </a:r>
          </a:p>
        </p:txBody>
      </p:sp>
      <p:sp>
        <p:nvSpPr>
          <p:cNvPr id="52" name="Text Box 20"/>
          <p:cNvSpPr txBox="1">
            <a:spLocks noChangeArrowheads="1"/>
          </p:cNvSpPr>
          <p:nvPr/>
        </p:nvSpPr>
        <p:spPr bwMode="auto">
          <a:xfrm>
            <a:off x="6663190" y="4554125"/>
            <a:ext cx="2346895" cy="584775"/>
          </a:xfrm>
          <a:prstGeom prst="rect">
            <a:avLst/>
          </a:prstGeom>
          <a:noFill/>
          <a:ln w="9525" algn="ctr">
            <a:noFill/>
            <a:miter lim="800000"/>
            <a:headEnd/>
            <a:tailEnd/>
          </a:ln>
        </p:spPr>
        <p:txBody>
          <a:bodyPr wrap="square">
            <a:spAutoFit/>
          </a:bodyPr>
          <a:lstStyle/>
          <a:p>
            <a:pPr>
              <a:spcBef>
                <a:spcPct val="10000"/>
              </a:spcBef>
            </a:pPr>
            <a:r>
              <a:rPr lang="en-US" sz="1000" dirty="0">
                <a:cs typeface="Arial" charset="0"/>
              </a:rPr>
              <a:t>UNI: User Network Interface, </a:t>
            </a:r>
          </a:p>
          <a:p>
            <a:pPr>
              <a:spcBef>
                <a:spcPct val="10000"/>
              </a:spcBef>
            </a:pPr>
            <a:r>
              <a:rPr lang="en-US" sz="1000" dirty="0">
                <a:cs typeface="Arial" charset="0"/>
              </a:rPr>
              <a:t>CE: Customer Equipment, </a:t>
            </a:r>
          </a:p>
          <a:p>
            <a:pPr>
              <a:spcBef>
                <a:spcPct val="10000"/>
              </a:spcBef>
            </a:pPr>
            <a:r>
              <a:rPr lang="en-US" sz="1000" dirty="0">
                <a:cs typeface="Arial" charset="0"/>
              </a:rPr>
              <a:t>EVC: Ethernet Virtual Connection</a:t>
            </a:r>
          </a:p>
        </p:txBody>
      </p:sp>
      <p:sp>
        <p:nvSpPr>
          <p:cNvPr id="53" name="Text Box 16"/>
          <p:cNvSpPr txBox="1">
            <a:spLocks noChangeArrowheads="1"/>
          </p:cNvSpPr>
          <p:nvPr/>
        </p:nvSpPr>
        <p:spPr bwMode="auto">
          <a:xfrm>
            <a:off x="8193360" y="2753925"/>
            <a:ext cx="1143000" cy="288925"/>
          </a:xfrm>
          <a:prstGeom prst="rect">
            <a:avLst/>
          </a:prstGeom>
          <a:noFill/>
          <a:ln w="28575">
            <a:noFill/>
            <a:miter lim="800000"/>
            <a:headEnd/>
            <a:tailEnd/>
          </a:ln>
        </p:spPr>
        <p:txBody>
          <a:bodyPr>
            <a:spAutoFit/>
          </a:bodyPr>
          <a:lstStyle/>
          <a:p>
            <a:pPr eaLnBrk="0" hangingPunct="0">
              <a:lnSpc>
                <a:spcPct val="80000"/>
              </a:lnSpc>
            </a:pPr>
            <a:r>
              <a:rPr lang="en-US" sz="1600" b="1" dirty="0" smtClean="0">
                <a:cs typeface="Arial" charset="0"/>
              </a:rPr>
              <a:t>“E-LAN”</a:t>
            </a:r>
            <a:endParaRPr lang="en-US" sz="1600" b="1" dirty="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7</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Anspruch</a:t>
            </a:r>
            <a:r>
              <a:rPr lang="en-US" dirty="0" smtClean="0"/>
              <a:t> des Metro Ethernet Forums</a:t>
            </a:r>
            <a:endParaRPr lang="en-US" dirty="0"/>
          </a:p>
        </p:txBody>
      </p:sp>
      <p:pic>
        <p:nvPicPr>
          <p:cNvPr id="10" name="Picture 3" descr="three-cloud"/>
          <p:cNvPicPr>
            <a:picLocks noChangeAspect="1" noChangeArrowheads="1"/>
          </p:cNvPicPr>
          <p:nvPr/>
        </p:nvPicPr>
        <p:blipFill>
          <a:blip r:embed="rId3" cstate="print"/>
          <a:srcRect/>
          <a:stretch>
            <a:fillRect/>
          </a:stretch>
        </p:blipFill>
        <p:spPr bwMode="auto">
          <a:xfrm>
            <a:off x="1192705" y="2301915"/>
            <a:ext cx="7391400" cy="1978025"/>
          </a:xfrm>
          <a:prstGeom prst="rect">
            <a:avLst/>
          </a:prstGeom>
          <a:noFill/>
          <a:ln w="9525">
            <a:noFill/>
            <a:miter lim="800000"/>
            <a:headEnd/>
            <a:tailEnd/>
          </a:ln>
        </p:spPr>
      </p:pic>
      <p:grpSp>
        <p:nvGrpSpPr>
          <p:cNvPr id="72" name="Gruppieren 71"/>
          <p:cNvGrpSpPr/>
          <p:nvPr/>
        </p:nvGrpSpPr>
        <p:grpSpPr>
          <a:xfrm>
            <a:off x="811705" y="4325183"/>
            <a:ext cx="8610600" cy="1939133"/>
            <a:chOff x="811705" y="4325183"/>
            <a:chExt cx="8610600" cy="1939133"/>
          </a:xfrm>
        </p:grpSpPr>
        <p:sp>
          <p:nvSpPr>
            <p:cNvPr id="12" name="Line 5"/>
            <p:cNvSpPr>
              <a:spLocks noChangeShapeType="1"/>
            </p:cNvSpPr>
            <p:nvPr/>
          </p:nvSpPr>
          <p:spPr bwMode="auto">
            <a:xfrm flipH="1" flipV="1">
              <a:off x="1675305" y="4587915"/>
              <a:ext cx="6629400" cy="0"/>
            </a:xfrm>
            <a:prstGeom prst="line">
              <a:avLst/>
            </a:prstGeom>
            <a:noFill/>
            <a:ln w="38100">
              <a:solidFill>
                <a:srgbClr val="C0C0C0"/>
              </a:solidFill>
              <a:round/>
              <a:headEnd/>
              <a:tailEnd/>
            </a:ln>
          </p:spPr>
          <p:txBody>
            <a:bodyPr/>
            <a:lstStyle/>
            <a:p>
              <a:endParaRPr lang="de-DE"/>
            </a:p>
          </p:txBody>
        </p:sp>
        <p:sp>
          <p:nvSpPr>
            <p:cNvPr id="13" name="Line 6"/>
            <p:cNvSpPr>
              <a:spLocks noChangeShapeType="1"/>
            </p:cNvSpPr>
            <p:nvPr/>
          </p:nvSpPr>
          <p:spPr bwMode="auto">
            <a:xfrm flipH="1">
              <a:off x="1675305" y="4587915"/>
              <a:ext cx="0" cy="381000"/>
            </a:xfrm>
            <a:prstGeom prst="line">
              <a:avLst/>
            </a:prstGeom>
            <a:noFill/>
            <a:ln w="38100">
              <a:solidFill>
                <a:srgbClr val="C0C0C0"/>
              </a:solidFill>
              <a:round/>
              <a:headEnd/>
              <a:tailEnd/>
            </a:ln>
          </p:spPr>
          <p:txBody>
            <a:bodyPr/>
            <a:lstStyle/>
            <a:p>
              <a:endParaRPr lang="de-DE"/>
            </a:p>
          </p:txBody>
        </p:sp>
        <p:sp>
          <p:nvSpPr>
            <p:cNvPr id="14" name="Line 7"/>
            <p:cNvSpPr>
              <a:spLocks noChangeShapeType="1"/>
            </p:cNvSpPr>
            <p:nvPr/>
          </p:nvSpPr>
          <p:spPr bwMode="auto">
            <a:xfrm flipH="1">
              <a:off x="3656505" y="4587915"/>
              <a:ext cx="0" cy="838200"/>
            </a:xfrm>
            <a:prstGeom prst="line">
              <a:avLst/>
            </a:prstGeom>
            <a:noFill/>
            <a:ln w="38100">
              <a:solidFill>
                <a:srgbClr val="C0C0C0"/>
              </a:solidFill>
              <a:round/>
              <a:headEnd/>
              <a:tailEnd/>
            </a:ln>
          </p:spPr>
          <p:txBody>
            <a:bodyPr/>
            <a:lstStyle/>
            <a:p>
              <a:endParaRPr lang="de-DE"/>
            </a:p>
          </p:txBody>
        </p:sp>
        <p:sp>
          <p:nvSpPr>
            <p:cNvPr id="15" name="Line 8"/>
            <p:cNvSpPr>
              <a:spLocks noChangeShapeType="1"/>
            </p:cNvSpPr>
            <p:nvPr/>
          </p:nvSpPr>
          <p:spPr bwMode="auto">
            <a:xfrm flipH="1">
              <a:off x="6094905" y="4587915"/>
              <a:ext cx="0" cy="838200"/>
            </a:xfrm>
            <a:prstGeom prst="line">
              <a:avLst/>
            </a:prstGeom>
            <a:noFill/>
            <a:ln w="38100">
              <a:solidFill>
                <a:srgbClr val="C0C0C0"/>
              </a:solidFill>
              <a:round/>
              <a:headEnd/>
              <a:tailEnd/>
            </a:ln>
          </p:spPr>
          <p:txBody>
            <a:bodyPr/>
            <a:lstStyle/>
            <a:p>
              <a:endParaRPr lang="de-DE"/>
            </a:p>
          </p:txBody>
        </p:sp>
        <p:sp>
          <p:nvSpPr>
            <p:cNvPr id="16" name="Line 9"/>
            <p:cNvSpPr>
              <a:spLocks noChangeShapeType="1"/>
            </p:cNvSpPr>
            <p:nvPr/>
          </p:nvSpPr>
          <p:spPr bwMode="auto">
            <a:xfrm flipH="1">
              <a:off x="8304705" y="4587915"/>
              <a:ext cx="0" cy="381000"/>
            </a:xfrm>
            <a:prstGeom prst="line">
              <a:avLst/>
            </a:prstGeom>
            <a:noFill/>
            <a:ln w="38100">
              <a:solidFill>
                <a:srgbClr val="C0C0C0"/>
              </a:solidFill>
              <a:round/>
              <a:headEnd/>
              <a:tailEnd/>
            </a:ln>
          </p:spPr>
          <p:txBody>
            <a:bodyPr/>
            <a:lstStyle/>
            <a:p>
              <a:endParaRPr lang="de-DE"/>
            </a:p>
          </p:txBody>
        </p:sp>
        <p:pic>
          <p:nvPicPr>
            <p:cNvPr id="17" name="Picture 10" descr="house"/>
            <p:cNvPicPr>
              <a:picLocks noChangeAspect="1" noChangeArrowheads="1"/>
            </p:cNvPicPr>
            <p:nvPr/>
          </p:nvPicPr>
          <p:blipFill>
            <a:blip r:embed="rId4" cstate="print"/>
            <a:srcRect/>
            <a:stretch>
              <a:fillRect/>
            </a:stretch>
          </p:blipFill>
          <p:spPr bwMode="auto">
            <a:xfrm>
              <a:off x="5866305" y="4886365"/>
              <a:ext cx="504825" cy="477838"/>
            </a:xfrm>
            <a:prstGeom prst="rect">
              <a:avLst/>
            </a:prstGeom>
            <a:noFill/>
            <a:ln w="9525">
              <a:noFill/>
              <a:miter lim="800000"/>
              <a:headEnd/>
              <a:tailEnd/>
            </a:ln>
          </p:spPr>
        </p:pic>
        <p:pic>
          <p:nvPicPr>
            <p:cNvPr id="18" name="Picture 11" descr="Residential"/>
            <p:cNvPicPr>
              <a:picLocks noChangeAspect="1" noChangeArrowheads="1"/>
            </p:cNvPicPr>
            <p:nvPr/>
          </p:nvPicPr>
          <p:blipFill>
            <a:blip r:embed="rId5" cstate="print"/>
            <a:srcRect/>
            <a:stretch>
              <a:fillRect/>
            </a:stretch>
          </p:blipFill>
          <p:spPr bwMode="auto">
            <a:xfrm>
              <a:off x="6374305" y="5038765"/>
              <a:ext cx="406400" cy="339725"/>
            </a:xfrm>
            <a:prstGeom prst="rect">
              <a:avLst/>
            </a:prstGeom>
            <a:noFill/>
            <a:ln w="9525">
              <a:noFill/>
              <a:miter lim="800000"/>
              <a:headEnd/>
              <a:tailEnd/>
            </a:ln>
          </p:spPr>
        </p:pic>
        <p:pic>
          <p:nvPicPr>
            <p:cNvPr id="19" name="Picture 12" descr="TV-Monitor"/>
            <p:cNvPicPr>
              <a:picLocks noChangeAspect="1" noChangeArrowheads="1"/>
            </p:cNvPicPr>
            <p:nvPr/>
          </p:nvPicPr>
          <p:blipFill>
            <a:blip r:embed="rId6" cstate="print"/>
            <a:srcRect/>
            <a:stretch>
              <a:fillRect/>
            </a:stretch>
          </p:blipFill>
          <p:spPr bwMode="auto">
            <a:xfrm>
              <a:off x="6552105" y="4733965"/>
              <a:ext cx="671513" cy="685800"/>
            </a:xfrm>
            <a:prstGeom prst="rect">
              <a:avLst/>
            </a:prstGeom>
            <a:noFill/>
            <a:ln w="9525">
              <a:noFill/>
              <a:miter lim="800000"/>
              <a:headEnd/>
              <a:tailEnd/>
            </a:ln>
          </p:spPr>
        </p:pic>
        <p:pic>
          <p:nvPicPr>
            <p:cNvPr id="20" name="Picture 13" descr="Desktop PC"/>
            <p:cNvPicPr>
              <a:picLocks noChangeAspect="1" noChangeArrowheads="1"/>
            </p:cNvPicPr>
            <p:nvPr/>
          </p:nvPicPr>
          <p:blipFill>
            <a:blip r:embed="rId7" cstate="print"/>
            <a:srcRect/>
            <a:stretch>
              <a:fillRect/>
            </a:stretch>
          </p:blipFill>
          <p:spPr bwMode="auto">
            <a:xfrm>
              <a:off x="5256705" y="5267365"/>
              <a:ext cx="576263" cy="685800"/>
            </a:xfrm>
            <a:prstGeom prst="rect">
              <a:avLst/>
            </a:prstGeom>
            <a:noFill/>
            <a:ln w="9525">
              <a:noFill/>
              <a:miter lim="800000"/>
              <a:headEnd/>
              <a:tailEnd/>
            </a:ln>
          </p:spPr>
        </p:pic>
        <p:pic>
          <p:nvPicPr>
            <p:cNvPr id="21" name="Picture 14" descr="Laptop"/>
            <p:cNvPicPr>
              <a:picLocks noChangeAspect="1" noChangeArrowheads="1"/>
            </p:cNvPicPr>
            <p:nvPr/>
          </p:nvPicPr>
          <p:blipFill>
            <a:blip r:embed="rId8" cstate="print"/>
            <a:srcRect/>
            <a:stretch>
              <a:fillRect/>
            </a:stretch>
          </p:blipFill>
          <p:spPr bwMode="auto">
            <a:xfrm>
              <a:off x="6552105" y="5267365"/>
              <a:ext cx="685800" cy="649288"/>
            </a:xfrm>
            <a:prstGeom prst="rect">
              <a:avLst/>
            </a:prstGeom>
            <a:noFill/>
            <a:ln w="9525">
              <a:noFill/>
              <a:miter lim="800000"/>
              <a:headEnd/>
              <a:tailEnd/>
            </a:ln>
          </p:spPr>
        </p:pic>
        <p:pic>
          <p:nvPicPr>
            <p:cNvPr id="22" name="Picture 15" descr="Residential"/>
            <p:cNvPicPr>
              <a:picLocks noChangeAspect="1" noChangeArrowheads="1"/>
            </p:cNvPicPr>
            <p:nvPr/>
          </p:nvPicPr>
          <p:blipFill>
            <a:blip r:embed="rId5" cstate="print"/>
            <a:srcRect/>
            <a:stretch>
              <a:fillRect/>
            </a:stretch>
          </p:blipFill>
          <p:spPr bwMode="auto">
            <a:xfrm>
              <a:off x="5485305" y="5038765"/>
              <a:ext cx="406400" cy="339725"/>
            </a:xfrm>
            <a:prstGeom prst="rect">
              <a:avLst/>
            </a:prstGeom>
            <a:noFill/>
            <a:ln w="9525">
              <a:noFill/>
              <a:miter lim="800000"/>
              <a:headEnd/>
              <a:tailEnd/>
            </a:ln>
          </p:spPr>
        </p:pic>
        <p:pic>
          <p:nvPicPr>
            <p:cNvPr id="23" name="Picture 16" descr="Residential"/>
            <p:cNvPicPr>
              <a:picLocks noChangeAspect="1" noChangeArrowheads="1"/>
            </p:cNvPicPr>
            <p:nvPr/>
          </p:nvPicPr>
          <p:blipFill>
            <a:blip r:embed="rId5" cstate="print"/>
            <a:srcRect/>
            <a:stretch>
              <a:fillRect/>
            </a:stretch>
          </p:blipFill>
          <p:spPr bwMode="auto">
            <a:xfrm>
              <a:off x="6018705" y="5191165"/>
              <a:ext cx="406400" cy="339725"/>
            </a:xfrm>
            <a:prstGeom prst="rect">
              <a:avLst/>
            </a:prstGeom>
            <a:noFill/>
            <a:ln w="9525">
              <a:noFill/>
              <a:miter lim="800000"/>
              <a:headEnd/>
              <a:tailEnd/>
            </a:ln>
          </p:spPr>
        </p:pic>
        <p:sp>
          <p:nvSpPr>
            <p:cNvPr id="24" name="Rectangle 17"/>
            <p:cNvSpPr>
              <a:spLocks noChangeArrowheads="1"/>
            </p:cNvSpPr>
            <p:nvPr/>
          </p:nvSpPr>
          <p:spPr bwMode="auto">
            <a:xfrm>
              <a:off x="5485305" y="5989678"/>
              <a:ext cx="1905000" cy="234950"/>
            </a:xfrm>
            <a:prstGeom prst="rect">
              <a:avLst/>
            </a:prstGeom>
            <a:noFill/>
            <a:ln w="9525">
              <a:noFill/>
              <a:miter lim="800000"/>
              <a:headEnd/>
              <a:tailEnd/>
            </a:ln>
          </p:spPr>
          <p:txBody>
            <a:bodyPr wrap="none" anchor="ctr"/>
            <a:lstStyle/>
            <a:p>
              <a:pPr algn="ctr" eaLnBrk="0" hangingPunct="0"/>
              <a:r>
                <a:rPr lang="en-US" sz="1200" b="1">
                  <a:cs typeface="Arial" pitchFamily="34" charset="0"/>
                </a:rPr>
                <a:t>SoHo &amp; Residential Triple-Play</a:t>
              </a:r>
            </a:p>
          </p:txBody>
        </p:sp>
        <p:pic>
          <p:nvPicPr>
            <p:cNvPr id="25" name="Picture 18" descr="LandLinePhone"/>
            <p:cNvPicPr>
              <a:picLocks noChangeAspect="1" noChangeArrowheads="1"/>
            </p:cNvPicPr>
            <p:nvPr/>
          </p:nvPicPr>
          <p:blipFill>
            <a:blip r:embed="rId9" cstate="print"/>
            <a:srcRect/>
            <a:stretch>
              <a:fillRect/>
            </a:stretch>
          </p:blipFill>
          <p:spPr bwMode="auto">
            <a:xfrm>
              <a:off x="5866305" y="5419765"/>
              <a:ext cx="685800" cy="444500"/>
            </a:xfrm>
            <a:prstGeom prst="rect">
              <a:avLst/>
            </a:prstGeom>
            <a:noFill/>
            <a:ln w="9525">
              <a:noFill/>
              <a:miter lim="800000"/>
              <a:headEnd/>
              <a:tailEnd/>
            </a:ln>
          </p:spPr>
        </p:pic>
        <p:sp>
          <p:nvSpPr>
            <p:cNvPr id="26" name="Text Box 19"/>
            <p:cNvSpPr txBox="1">
              <a:spLocks noChangeArrowheads="1"/>
            </p:cNvSpPr>
            <p:nvPr/>
          </p:nvSpPr>
          <p:spPr bwMode="auto">
            <a:xfrm>
              <a:off x="2894505" y="5989678"/>
              <a:ext cx="2057400" cy="274638"/>
            </a:xfrm>
            <a:prstGeom prst="rect">
              <a:avLst/>
            </a:prstGeom>
            <a:noFill/>
            <a:ln w="9525">
              <a:noFill/>
              <a:miter lim="800000"/>
              <a:headEnd/>
              <a:tailEnd/>
            </a:ln>
          </p:spPr>
          <p:txBody>
            <a:bodyPr>
              <a:spAutoFit/>
            </a:bodyPr>
            <a:lstStyle/>
            <a:p>
              <a:pPr algn="ctr"/>
              <a:r>
                <a:rPr lang="en-US" sz="1200" b="1">
                  <a:cs typeface="Arial" pitchFamily="34" charset="0"/>
                </a:rPr>
                <a:t>Small/Medium Business</a:t>
              </a:r>
            </a:p>
          </p:txBody>
        </p:sp>
        <p:pic>
          <p:nvPicPr>
            <p:cNvPr id="27" name="Picture 20" descr="Small Enterprise"/>
            <p:cNvPicPr>
              <a:picLocks noChangeAspect="1" noChangeArrowheads="1"/>
            </p:cNvPicPr>
            <p:nvPr/>
          </p:nvPicPr>
          <p:blipFill>
            <a:blip r:embed="rId10" cstate="print"/>
            <a:srcRect/>
            <a:stretch>
              <a:fillRect/>
            </a:stretch>
          </p:blipFill>
          <p:spPr bwMode="auto">
            <a:xfrm>
              <a:off x="3885105" y="5045115"/>
              <a:ext cx="506413" cy="609600"/>
            </a:xfrm>
            <a:prstGeom prst="rect">
              <a:avLst/>
            </a:prstGeom>
            <a:noFill/>
            <a:ln w="9525">
              <a:noFill/>
              <a:miter lim="800000"/>
              <a:headEnd/>
              <a:tailEnd/>
            </a:ln>
          </p:spPr>
        </p:pic>
        <p:pic>
          <p:nvPicPr>
            <p:cNvPr id="28" name="Picture 21" descr="Small Enterprise"/>
            <p:cNvPicPr>
              <a:picLocks noChangeAspect="1" noChangeArrowheads="1"/>
            </p:cNvPicPr>
            <p:nvPr/>
          </p:nvPicPr>
          <p:blipFill>
            <a:blip r:embed="rId10" cstate="print"/>
            <a:srcRect/>
            <a:stretch>
              <a:fillRect/>
            </a:stretch>
          </p:blipFill>
          <p:spPr bwMode="auto">
            <a:xfrm>
              <a:off x="4266105" y="5273715"/>
              <a:ext cx="506413" cy="609600"/>
            </a:xfrm>
            <a:prstGeom prst="rect">
              <a:avLst/>
            </a:prstGeom>
            <a:noFill/>
            <a:ln w="9525">
              <a:noFill/>
              <a:miter lim="800000"/>
              <a:headEnd/>
              <a:tailEnd/>
            </a:ln>
          </p:spPr>
        </p:pic>
        <p:pic>
          <p:nvPicPr>
            <p:cNvPr id="29" name="Picture 22" descr="Medium Enterprise"/>
            <p:cNvPicPr>
              <a:picLocks noChangeAspect="1" noChangeArrowheads="1"/>
            </p:cNvPicPr>
            <p:nvPr/>
          </p:nvPicPr>
          <p:blipFill>
            <a:blip r:embed="rId11" cstate="print"/>
            <a:srcRect/>
            <a:stretch>
              <a:fillRect/>
            </a:stretch>
          </p:blipFill>
          <p:spPr bwMode="auto">
            <a:xfrm>
              <a:off x="3275505" y="5197515"/>
              <a:ext cx="762000" cy="712788"/>
            </a:xfrm>
            <a:prstGeom prst="rect">
              <a:avLst/>
            </a:prstGeom>
            <a:noFill/>
            <a:ln w="9525">
              <a:noFill/>
              <a:miter lim="800000"/>
              <a:headEnd/>
              <a:tailEnd/>
            </a:ln>
          </p:spPr>
        </p:pic>
        <p:pic>
          <p:nvPicPr>
            <p:cNvPr id="30" name="Picture 23" descr="Large Enterprise"/>
            <p:cNvPicPr>
              <a:picLocks noChangeAspect="1" noChangeArrowheads="1"/>
            </p:cNvPicPr>
            <p:nvPr/>
          </p:nvPicPr>
          <p:blipFill>
            <a:blip r:embed="rId12" cstate="print"/>
            <a:srcRect/>
            <a:stretch>
              <a:fillRect/>
            </a:stretch>
          </p:blipFill>
          <p:spPr bwMode="auto">
            <a:xfrm>
              <a:off x="1599105" y="4664115"/>
              <a:ext cx="641350" cy="960438"/>
            </a:xfrm>
            <a:prstGeom prst="rect">
              <a:avLst/>
            </a:prstGeom>
            <a:noFill/>
            <a:ln w="9525">
              <a:noFill/>
              <a:miter lim="800000"/>
              <a:headEnd/>
              <a:tailEnd/>
            </a:ln>
          </p:spPr>
        </p:pic>
        <p:sp>
          <p:nvSpPr>
            <p:cNvPr id="31" name="Text Box 24"/>
            <p:cNvSpPr txBox="1">
              <a:spLocks noChangeArrowheads="1"/>
            </p:cNvSpPr>
            <p:nvPr/>
          </p:nvSpPr>
          <p:spPr bwMode="auto">
            <a:xfrm>
              <a:off x="811705" y="5989678"/>
              <a:ext cx="1625600" cy="274638"/>
            </a:xfrm>
            <a:prstGeom prst="rect">
              <a:avLst/>
            </a:prstGeom>
            <a:noFill/>
            <a:ln w="9525">
              <a:noFill/>
              <a:miter lim="800000"/>
              <a:headEnd/>
              <a:tailEnd/>
            </a:ln>
          </p:spPr>
          <p:txBody>
            <a:bodyPr>
              <a:spAutoFit/>
            </a:bodyPr>
            <a:lstStyle/>
            <a:p>
              <a:r>
                <a:rPr lang="en-US" sz="1200" b="1">
                  <a:cs typeface="Arial" pitchFamily="34" charset="0"/>
                </a:rPr>
                <a:t>Enterprise Clients</a:t>
              </a:r>
            </a:p>
          </p:txBody>
        </p:sp>
        <p:pic>
          <p:nvPicPr>
            <p:cNvPr id="32" name="Picture 25" descr="University"/>
            <p:cNvPicPr>
              <a:picLocks noChangeAspect="1" noChangeArrowheads="1"/>
            </p:cNvPicPr>
            <p:nvPr/>
          </p:nvPicPr>
          <p:blipFill>
            <a:blip r:embed="rId13" cstate="print"/>
            <a:srcRect/>
            <a:stretch>
              <a:fillRect/>
            </a:stretch>
          </p:blipFill>
          <p:spPr bwMode="auto">
            <a:xfrm>
              <a:off x="1862630" y="5249903"/>
              <a:ext cx="1108075" cy="781050"/>
            </a:xfrm>
            <a:prstGeom prst="rect">
              <a:avLst/>
            </a:prstGeom>
            <a:noFill/>
            <a:ln w="9525">
              <a:noFill/>
              <a:miter lim="800000"/>
              <a:headEnd/>
              <a:tailEnd/>
            </a:ln>
          </p:spPr>
        </p:pic>
        <p:pic>
          <p:nvPicPr>
            <p:cNvPr id="33" name="Picture 26" descr="bildin"/>
            <p:cNvPicPr>
              <a:picLocks noChangeAspect="1" noChangeArrowheads="1"/>
            </p:cNvPicPr>
            <p:nvPr/>
          </p:nvPicPr>
          <p:blipFill>
            <a:blip r:embed="rId14" cstate="print"/>
            <a:srcRect/>
            <a:stretch>
              <a:fillRect/>
            </a:stretch>
          </p:blipFill>
          <p:spPr bwMode="auto">
            <a:xfrm>
              <a:off x="1345105" y="4972090"/>
              <a:ext cx="733425" cy="938213"/>
            </a:xfrm>
            <a:prstGeom prst="rect">
              <a:avLst/>
            </a:prstGeom>
            <a:noFill/>
            <a:ln w="9525">
              <a:noFill/>
              <a:miter lim="800000"/>
              <a:headEnd/>
              <a:tailEnd/>
            </a:ln>
          </p:spPr>
        </p:pic>
        <p:pic>
          <p:nvPicPr>
            <p:cNvPr id="34" name="Picture 27" descr="Hospital"/>
            <p:cNvPicPr>
              <a:picLocks noChangeAspect="1" noChangeArrowheads="1"/>
            </p:cNvPicPr>
            <p:nvPr/>
          </p:nvPicPr>
          <p:blipFill>
            <a:blip r:embed="rId15" cstate="print"/>
            <a:srcRect/>
            <a:stretch>
              <a:fillRect/>
            </a:stretch>
          </p:blipFill>
          <p:spPr bwMode="auto">
            <a:xfrm>
              <a:off x="827580" y="4881603"/>
              <a:ext cx="727075" cy="928688"/>
            </a:xfrm>
            <a:prstGeom prst="rect">
              <a:avLst/>
            </a:prstGeom>
            <a:noFill/>
            <a:ln w="9525">
              <a:noFill/>
              <a:miter lim="800000"/>
              <a:headEnd/>
              <a:tailEnd/>
            </a:ln>
          </p:spPr>
        </p:pic>
        <p:sp>
          <p:nvSpPr>
            <p:cNvPr id="35" name="Text Box 28"/>
            <p:cNvSpPr txBox="1">
              <a:spLocks noChangeArrowheads="1"/>
            </p:cNvSpPr>
            <p:nvPr/>
          </p:nvSpPr>
          <p:spPr bwMode="auto">
            <a:xfrm>
              <a:off x="7923705" y="5989678"/>
              <a:ext cx="1498600" cy="274638"/>
            </a:xfrm>
            <a:prstGeom prst="rect">
              <a:avLst/>
            </a:prstGeom>
            <a:noFill/>
            <a:ln w="9525">
              <a:noFill/>
              <a:miter lim="800000"/>
              <a:headEnd/>
              <a:tailEnd/>
            </a:ln>
          </p:spPr>
          <p:txBody>
            <a:bodyPr>
              <a:spAutoFit/>
            </a:bodyPr>
            <a:lstStyle/>
            <a:p>
              <a:pPr algn="ctr"/>
              <a:r>
                <a:rPr lang="en-US" sz="1200" b="1">
                  <a:cs typeface="Arial" pitchFamily="34" charset="0"/>
                </a:rPr>
                <a:t>Mobile data/video</a:t>
              </a:r>
            </a:p>
          </p:txBody>
        </p:sp>
        <p:grpSp>
          <p:nvGrpSpPr>
            <p:cNvPr id="36" name="Group 29"/>
            <p:cNvGrpSpPr>
              <a:grpSpLocks/>
            </p:cNvGrpSpPr>
            <p:nvPr/>
          </p:nvGrpSpPr>
          <p:grpSpPr bwMode="auto">
            <a:xfrm rot="3885782" flipH="1">
              <a:off x="8039593" y="4543465"/>
              <a:ext cx="792163" cy="355600"/>
              <a:chOff x="3419" y="1971"/>
              <a:chExt cx="746" cy="441"/>
            </a:xfrm>
          </p:grpSpPr>
          <p:sp>
            <p:nvSpPr>
              <p:cNvPr id="47" name="Arc 30"/>
              <p:cNvSpPr>
                <a:spLocks/>
              </p:cNvSpPr>
              <p:nvPr/>
            </p:nvSpPr>
            <p:spPr bwMode="auto">
              <a:xfrm flipH="1">
                <a:off x="3419" y="1971"/>
                <a:ext cx="469" cy="288"/>
              </a:xfrm>
              <a:custGeom>
                <a:avLst/>
                <a:gdLst>
                  <a:gd name="T0" fmla="*/ 0 w 21600"/>
                  <a:gd name="T1" fmla="*/ 0 h 21600"/>
                  <a:gd name="T2" fmla="*/ 28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pitchFamily="34" charset="0"/>
                </a:endParaRPr>
              </a:p>
            </p:txBody>
          </p:sp>
          <p:sp>
            <p:nvSpPr>
              <p:cNvPr id="48" name="Arc 31"/>
              <p:cNvSpPr>
                <a:spLocks/>
              </p:cNvSpPr>
              <p:nvPr/>
            </p:nvSpPr>
            <p:spPr bwMode="auto">
              <a:xfrm flipH="1">
                <a:off x="3536" y="2125"/>
                <a:ext cx="470" cy="191"/>
              </a:xfrm>
              <a:custGeom>
                <a:avLst/>
                <a:gdLst>
                  <a:gd name="T0" fmla="*/ 0 w 21600"/>
                  <a:gd name="T1" fmla="*/ 0 h 21600"/>
                  <a:gd name="T2" fmla="*/ 192 w 21600"/>
                  <a:gd name="T3" fmla="*/ 191 h 21600"/>
                  <a:gd name="T4" fmla="*/ 0 w 21600"/>
                  <a:gd name="T5" fmla="*/ 19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pitchFamily="34" charset="0"/>
                </a:endParaRPr>
              </a:p>
            </p:txBody>
          </p:sp>
          <p:sp>
            <p:nvSpPr>
              <p:cNvPr id="49" name="Arc 32"/>
              <p:cNvSpPr>
                <a:spLocks/>
              </p:cNvSpPr>
              <p:nvPr/>
            </p:nvSpPr>
            <p:spPr bwMode="auto">
              <a:xfrm flipH="1">
                <a:off x="3695" y="2286"/>
                <a:ext cx="470" cy="126"/>
              </a:xfrm>
              <a:custGeom>
                <a:avLst/>
                <a:gdLst>
                  <a:gd name="T0" fmla="*/ 0 w 21600"/>
                  <a:gd name="T1" fmla="*/ 0 h 21600"/>
                  <a:gd name="T2" fmla="*/ 96 w 21600"/>
                  <a:gd name="T3" fmla="*/ 97 h 21600"/>
                  <a:gd name="T4" fmla="*/ 0 w 21600"/>
                  <a:gd name="T5" fmla="*/ 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prstShdw prst="shdw17" dist="17961" dir="2700000">
                  <a:srgbClr val="007A5C">
                    <a:alpha val="74997"/>
                  </a:srgbClr>
                </a:prstShdw>
              </a:effectLst>
            </p:spPr>
            <p:txBody>
              <a:bodyPr rot="10800000" vert="eaVert" anchor="ctr">
                <a:spAutoFit/>
              </a:bodyPr>
              <a:lstStyle/>
              <a:p>
                <a:endParaRPr lang="de-DE" sz="2000">
                  <a:cs typeface="Arial" pitchFamily="34" charset="0"/>
                </a:endParaRPr>
              </a:p>
            </p:txBody>
          </p:sp>
        </p:grpSp>
        <p:pic>
          <p:nvPicPr>
            <p:cNvPr id="37" name="Picture 33" descr="Tower"/>
            <p:cNvPicPr>
              <a:picLocks noChangeAspect="1" noChangeArrowheads="1"/>
            </p:cNvPicPr>
            <p:nvPr/>
          </p:nvPicPr>
          <p:blipFill>
            <a:blip r:embed="rId16" cstate="print"/>
            <a:srcRect/>
            <a:stretch>
              <a:fillRect/>
            </a:stretch>
          </p:blipFill>
          <p:spPr bwMode="auto">
            <a:xfrm>
              <a:off x="7999905" y="4816515"/>
              <a:ext cx="307975" cy="990600"/>
            </a:xfrm>
            <a:prstGeom prst="rect">
              <a:avLst/>
            </a:prstGeom>
            <a:noFill/>
            <a:ln w="9525">
              <a:noFill/>
              <a:miter lim="800000"/>
              <a:headEnd/>
              <a:tailEnd/>
            </a:ln>
          </p:spPr>
        </p:pic>
        <p:grpSp>
          <p:nvGrpSpPr>
            <p:cNvPr id="38" name="Group 34"/>
            <p:cNvGrpSpPr>
              <a:grpSpLocks/>
            </p:cNvGrpSpPr>
            <p:nvPr/>
          </p:nvGrpSpPr>
          <p:grpSpPr bwMode="auto">
            <a:xfrm>
              <a:off x="8761905" y="4968915"/>
              <a:ext cx="533400" cy="715963"/>
              <a:chOff x="5280" y="2400"/>
              <a:chExt cx="445" cy="672"/>
            </a:xfrm>
          </p:grpSpPr>
          <p:pic>
            <p:nvPicPr>
              <p:cNvPr id="44" name="Picture 35" descr="Cell Phone"/>
              <p:cNvPicPr>
                <a:picLocks noChangeAspect="1" noChangeArrowheads="1"/>
              </p:cNvPicPr>
              <p:nvPr/>
            </p:nvPicPr>
            <p:blipFill>
              <a:blip r:embed="rId17" cstate="print"/>
              <a:srcRect/>
              <a:stretch>
                <a:fillRect/>
              </a:stretch>
            </p:blipFill>
            <p:spPr bwMode="auto">
              <a:xfrm>
                <a:off x="5280" y="2400"/>
                <a:ext cx="253" cy="480"/>
              </a:xfrm>
              <a:prstGeom prst="rect">
                <a:avLst/>
              </a:prstGeom>
              <a:noFill/>
              <a:ln w="9525">
                <a:noFill/>
                <a:miter lim="800000"/>
                <a:headEnd/>
                <a:tailEnd/>
              </a:ln>
            </p:spPr>
          </p:pic>
          <p:pic>
            <p:nvPicPr>
              <p:cNvPr id="45" name="Picture 36" descr="Cell Phone"/>
              <p:cNvPicPr>
                <a:picLocks noChangeAspect="1" noChangeArrowheads="1"/>
              </p:cNvPicPr>
              <p:nvPr/>
            </p:nvPicPr>
            <p:blipFill>
              <a:blip r:embed="rId17" cstate="print"/>
              <a:srcRect/>
              <a:stretch>
                <a:fillRect/>
              </a:stretch>
            </p:blipFill>
            <p:spPr bwMode="auto">
              <a:xfrm>
                <a:off x="5376" y="2496"/>
                <a:ext cx="253" cy="480"/>
              </a:xfrm>
              <a:prstGeom prst="rect">
                <a:avLst/>
              </a:prstGeom>
              <a:noFill/>
              <a:ln w="9525">
                <a:noFill/>
                <a:miter lim="800000"/>
                <a:headEnd/>
                <a:tailEnd/>
              </a:ln>
            </p:spPr>
          </p:pic>
          <p:pic>
            <p:nvPicPr>
              <p:cNvPr id="46" name="Picture 37" descr="Cell Phone"/>
              <p:cNvPicPr>
                <a:picLocks noChangeAspect="1" noChangeArrowheads="1"/>
              </p:cNvPicPr>
              <p:nvPr/>
            </p:nvPicPr>
            <p:blipFill>
              <a:blip r:embed="rId17" cstate="print"/>
              <a:srcRect/>
              <a:stretch>
                <a:fillRect/>
              </a:stretch>
            </p:blipFill>
            <p:spPr bwMode="auto">
              <a:xfrm>
                <a:off x="5472" y="2592"/>
                <a:ext cx="253" cy="480"/>
              </a:xfrm>
              <a:prstGeom prst="rect">
                <a:avLst/>
              </a:prstGeom>
              <a:noFill/>
              <a:ln w="9525">
                <a:noFill/>
                <a:miter lim="800000"/>
                <a:headEnd/>
                <a:tailEnd/>
              </a:ln>
            </p:spPr>
          </p:pic>
        </p:grpSp>
        <p:grpSp>
          <p:nvGrpSpPr>
            <p:cNvPr id="39" name="Group 38"/>
            <p:cNvGrpSpPr>
              <a:grpSpLocks/>
            </p:cNvGrpSpPr>
            <p:nvPr/>
          </p:nvGrpSpPr>
          <p:grpSpPr bwMode="auto">
            <a:xfrm rot="738481">
              <a:off x="8380905" y="4968915"/>
              <a:ext cx="520700" cy="176213"/>
              <a:chOff x="5005" y="2993"/>
              <a:chExt cx="328" cy="111"/>
            </a:xfrm>
          </p:grpSpPr>
          <p:sp>
            <p:nvSpPr>
              <p:cNvPr id="40" name="Line 39"/>
              <p:cNvSpPr>
                <a:spLocks noChangeShapeType="1"/>
              </p:cNvSpPr>
              <p:nvPr/>
            </p:nvSpPr>
            <p:spPr bwMode="auto">
              <a:xfrm rot="1003389">
                <a:off x="5005" y="2992"/>
                <a:ext cx="49" cy="0"/>
              </a:xfrm>
              <a:prstGeom prst="line">
                <a:avLst/>
              </a:prstGeom>
              <a:noFill/>
              <a:ln w="9525">
                <a:solidFill>
                  <a:schemeClr val="accent1"/>
                </a:solidFill>
                <a:round/>
                <a:headEnd/>
                <a:tailEnd/>
              </a:ln>
              <a:effectLst>
                <a:prstShdw prst="shdw17" dist="17961" dir="2700000">
                  <a:schemeClr val="accent1">
                    <a:gamma/>
                    <a:shade val="60000"/>
                    <a:invGamma/>
                    <a:alpha val="74998"/>
                  </a:schemeClr>
                </a:prstShdw>
              </a:effectLst>
            </p:spPr>
            <p:txBody>
              <a:bodyPr anchor="ctr">
                <a:spAutoFit/>
              </a:bodyPr>
              <a:lstStyle/>
              <a:p>
                <a:pPr>
                  <a:defRPr/>
                </a:pPr>
                <a:endParaRPr lang="en-US" sz="2000">
                  <a:latin typeface="Arial" pitchFamily="-112" charset="0"/>
                  <a:ea typeface="Arial" pitchFamily="-112" charset="0"/>
                  <a:cs typeface="Arial" pitchFamily="-112" charset="0"/>
                </a:endParaRPr>
              </a:p>
            </p:txBody>
          </p:sp>
          <p:sp>
            <p:nvSpPr>
              <p:cNvPr id="41" name="Line 40"/>
              <p:cNvSpPr>
                <a:spLocks noChangeShapeType="1"/>
              </p:cNvSpPr>
              <p:nvPr/>
            </p:nvSpPr>
            <p:spPr bwMode="auto">
              <a:xfrm rot="1003389">
                <a:off x="5096" y="3031"/>
                <a:ext cx="49" cy="0"/>
              </a:xfrm>
              <a:prstGeom prst="line">
                <a:avLst/>
              </a:prstGeom>
              <a:noFill/>
              <a:ln w="9525">
                <a:solidFill>
                  <a:schemeClr val="accent1"/>
                </a:solidFill>
                <a:round/>
                <a:headEnd/>
                <a:tailEnd/>
              </a:ln>
              <a:effectLst>
                <a:prstShdw prst="shdw17" dist="17961" dir="2700000">
                  <a:schemeClr val="accent1">
                    <a:gamma/>
                    <a:shade val="60000"/>
                    <a:invGamma/>
                    <a:alpha val="74998"/>
                  </a:schemeClr>
                </a:prstShdw>
              </a:effectLst>
            </p:spPr>
            <p:txBody>
              <a:bodyPr anchor="ctr">
                <a:spAutoFit/>
              </a:bodyPr>
              <a:lstStyle/>
              <a:p>
                <a:pPr>
                  <a:defRPr/>
                </a:pPr>
                <a:endParaRPr lang="en-US" sz="2000">
                  <a:latin typeface="Arial" pitchFamily="-112" charset="0"/>
                  <a:ea typeface="Arial" pitchFamily="-112" charset="0"/>
                  <a:cs typeface="Arial" pitchFamily="-112" charset="0"/>
                </a:endParaRPr>
              </a:p>
            </p:txBody>
          </p:sp>
          <p:sp>
            <p:nvSpPr>
              <p:cNvPr id="42" name="Line 41"/>
              <p:cNvSpPr>
                <a:spLocks noChangeShapeType="1"/>
              </p:cNvSpPr>
              <p:nvPr/>
            </p:nvSpPr>
            <p:spPr bwMode="auto">
              <a:xfrm rot="1003389">
                <a:off x="5191" y="3067"/>
                <a:ext cx="49" cy="0"/>
              </a:xfrm>
              <a:prstGeom prst="line">
                <a:avLst/>
              </a:prstGeom>
              <a:noFill/>
              <a:ln w="9525">
                <a:solidFill>
                  <a:schemeClr val="accent1"/>
                </a:solidFill>
                <a:round/>
                <a:headEnd/>
                <a:tailEnd/>
              </a:ln>
              <a:effectLst>
                <a:prstShdw prst="shdw17" dist="17961" dir="2700000">
                  <a:schemeClr val="accent1">
                    <a:gamma/>
                    <a:shade val="60000"/>
                    <a:invGamma/>
                    <a:alpha val="74998"/>
                  </a:schemeClr>
                </a:prstShdw>
              </a:effectLst>
            </p:spPr>
            <p:txBody>
              <a:bodyPr anchor="ctr">
                <a:spAutoFit/>
              </a:bodyPr>
              <a:lstStyle/>
              <a:p>
                <a:pPr>
                  <a:defRPr/>
                </a:pPr>
                <a:endParaRPr lang="en-US" sz="2000">
                  <a:latin typeface="Arial" pitchFamily="-112" charset="0"/>
                  <a:ea typeface="Arial" pitchFamily="-112" charset="0"/>
                  <a:cs typeface="Arial" pitchFamily="-112" charset="0"/>
                </a:endParaRPr>
              </a:p>
            </p:txBody>
          </p:sp>
          <p:sp>
            <p:nvSpPr>
              <p:cNvPr id="43" name="Line 42"/>
              <p:cNvSpPr>
                <a:spLocks noChangeShapeType="1"/>
              </p:cNvSpPr>
              <p:nvPr/>
            </p:nvSpPr>
            <p:spPr bwMode="auto">
              <a:xfrm rot="1003389">
                <a:off x="5284" y="3104"/>
                <a:ext cx="49" cy="0"/>
              </a:xfrm>
              <a:prstGeom prst="line">
                <a:avLst/>
              </a:prstGeom>
              <a:noFill/>
              <a:ln w="9525">
                <a:solidFill>
                  <a:schemeClr val="accent1"/>
                </a:solidFill>
                <a:round/>
                <a:headEnd/>
                <a:tailEnd/>
              </a:ln>
              <a:effectLst>
                <a:prstShdw prst="shdw17" dist="17961" dir="2700000">
                  <a:schemeClr val="accent1">
                    <a:gamma/>
                    <a:shade val="60000"/>
                    <a:invGamma/>
                    <a:alpha val="74998"/>
                  </a:schemeClr>
                </a:prstShdw>
              </a:effectLst>
            </p:spPr>
            <p:txBody>
              <a:bodyPr anchor="ctr">
                <a:spAutoFit/>
              </a:bodyPr>
              <a:lstStyle/>
              <a:p>
                <a:pPr>
                  <a:defRPr/>
                </a:pPr>
                <a:endParaRPr lang="en-US" sz="2000">
                  <a:latin typeface="Arial" pitchFamily="-112" charset="0"/>
                  <a:ea typeface="Arial" pitchFamily="-112" charset="0"/>
                  <a:cs typeface="Arial" pitchFamily="-112" charset="0"/>
                </a:endParaRPr>
              </a:p>
            </p:txBody>
          </p:sp>
        </p:grpSp>
      </p:grpSp>
      <p:sp>
        <p:nvSpPr>
          <p:cNvPr id="50" name="Line 43"/>
          <p:cNvSpPr>
            <a:spLocks noChangeShapeType="1"/>
          </p:cNvSpPr>
          <p:nvPr/>
        </p:nvSpPr>
        <p:spPr bwMode="auto">
          <a:xfrm flipH="1" flipV="1">
            <a:off x="1649905" y="2378115"/>
            <a:ext cx="6629400" cy="0"/>
          </a:xfrm>
          <a:prstGeom prst="line">
            <a:avLst/>
          </a:prstGeom>
          <a:noFill/>
          <a:ln w="38100">
            <a:solidFill>
              <a:srgbClr val="C0C0C0"/>
            </a:solidFill>
            <a:round/>
            <a:headEnd/>
            <a:tailEnd/>
          </a:ln>
        </p:spPr>
        <p:txBody>
          <a:bodyPr/>
          <a:lstStyle/>
          <a:p>
            <a:endParaRPr lang="de-DE"/>
          </a:p>
        </p:txBody>
      </p:sp>
      <p:sp>
        <p:nvSpPr>
          <p:cNvPr id="51" name="Line 44"/>
          <p:cNvSpPr>
            <a:spLocks noChangeShapeType="1"/>
          </p:cNvSpPr>
          <p:nvPr/>
        </p:nvSpPr>
        <p:spPr bwMode="auto">
          <a:xfrm flipH="1">
            <a:off x="1649905" y="1997115"/>
            <a:ext cx="0" cy="381000"/>
          </a:xfrm>
          <a:prstGeom prst="line">
            <a:avLst/>
          </a:prstGeom>
          <a:noFill/>
          <a:ln w="38100">
            <a:solidFill>
              <a:srgbClr val="C0C0C0"/>
            </a:solidFill>
            <a:round/>
            <a:headEnd/>
            <a:tailEnd/>
          </a:ln>
        </p:spPr>
        <p:txBody>
          <a:bodyPr/>
          <a:lstStyle/>
          <a:p>
            <a:endParaRPr lang="de-DE"/>
          </a:p>
        </p:txBody>
      </p:sp>
      <p:sp>
        <p:nvSpPr>
          <p:cNvPr id="52" name="Line 45"/>
          <p:cNvSpPr>
            <a:spLocks noChangeShapeType="1"/>
          </p:cNvSpPr>
          <p:nvPr/>
        </p:nvSpPr>
        <p:spPr bwMode="auto">
          <a:xfrm flipH="1">
            <a:off x="3631105" y="1997115"/>
            <a:ext cx="0" cy="381000"/>
          </a:xfrm>
          <a:prstGeom prst="line">
            <a:avLst/>
          </a:prstGeom>
          <a:noFill/>
          <a:ln w="38100">
            <a:solidFill>
              <a:srgbClr val="C0C0C0"/>
            </a:solidFill>
            <a:round/>
            <a:headEnd/>
            <a:tailEnd/>
          </a:ln>
        </p:spPr>
        <p:txBody>
          <a:bodyPr/>
          <a:lstStyle/>
          <a:p>
            <a:endParaRPr lang="de-DE"/>
          </a:p>
        </p:txBody>
      </p:sp>
      <p:sp>
        <p:nvSpPr>
          <p:cNvPr id="53" name="Line 46"/>
          <p:cNvSpPr>
            <a:spLocks noChangeShapeType="1"/>
          </p:cNvSpPr>
          <p:nvPr/>
        </p:nvSpPr>
        <p:spPr bwMode="auto">
          <a:xfrm flipH="1">
            <a:off x="5383705" y="1997115"/>
            <a:ext cx="0" cy="381000"/>
          </a:xfrm>
          <a:prstGeom prst="line">
            <a:avLst/>
          </a:prstGeom>
          <a:noFill/>
          <a:ln w="38100">
            <a:solidFill>
              <a:srgbClr val="C0C0C0"/>
            </a:solidFill>
            <a:round/>
            <a:headEnd/>
            <a:tailEnd/>
          </a:ln>
        </p:spPr>
        <p:txBody>
          <a:bodyPr/>
          <a:lstStyle/>
          <a:p>
            <a:endParaRPr lang="de-DE"/>
          </a:p>
        </p:txBody>
      </p:sp>
      <p:sp>
        <p:nvSpPr>
          <p:cNvPr id="54" name="Line 47"/>
          <p:cNvSpPr>
            <a:spLocks noChangeShapeType="1"/>
          </p:cNvSpPr>
          <p:nvPr/>
        </p:nvSpPr>
        <p:spPr bwMode="auto">
          <a:xfrm flipH="1">
            <a:off x="6755305" y="1997115"/>
            <a:ext cx="0" cy="381000"/>
          </a:xfrm>
          <a:prstGeom prst="line">
            <a:avLst/>
          </a:prstGeom>
          <a:noFill/>
          <a:ln w="38100">
            <a:solidFill>
              <a:srgbClr val="C0C0C0"/>
            </a:solidFill>
            <a:round/>
            <a:headEnd/>
            <a:tailEnd/>
          </a:ln>
        </p:spPr>
        <p:txBody>
          <a:bodyPr/>
          <a:lstStyle/>
          <a:p>
            <a:endParaRPr lang="de-DE"/>
          </a:p>
        </p:txBody>
      </p:sp>
      <p:sp>
        <p:nvSpPr>
          <p:cNvPr id="55" name="Line 48"/>
          <p:cNvSpPr>
            <a:spLocks noChangeShapeType="1"/>
          </p:cNvSpPr>
          <p:nvPr/>
        </p:nvSpPr>
        <p:spPr bwMode="auto">
          <a:xfrm flipH="1">
            <a:off x="8279305" y="1997115"/>
            <a:ext cx="0" cy="381000"/>
          </a:xfrm>
          <a:prstGeom prst="line">
            <a:avLst/>
          </a:prstGeom>
          <a:noFill/>
          <a:ln w="38100">
            <a:solidFill>
              <a:srgbClr val="C0C0C0"/>
            </a:solidFill>
            <a:round/>
            <a:headEnd/>
            <a:tailEnd/>
          </a:ln>
        </p:spPr>
        <p:txBody>
          <a:bodyPr/>
          <a:lstStyle/>
          <a:p>
            <a:endParaRPr lang="de-DE"/>
          </a:p>
        </p:txBody>
      </p:sp>
      <p:sp>
        <p:nvSpPr>
          <p:cNvPr id="56" name="Line 49"/>
          <p:cNvSpPr>
            <a:spLocks noChangeShapeType="1"/>
          </p:cNvSpPr>
          <p:nvPr/>
        </p:nvSpPr>
        <p:spPr bwMode="auto">
          <a:xfrm>
            <a:off x="3056430" y="1739940"/>
            <a:ext cx="498475" cy="0"/>
          </a:xfrm>
          <a:prstGeom prst="line">
            <a:avLst/>
          </a:prstGeom>
          <a:noFill/>
          <a:ln w="28575">
            <a:solidFill>
              <a:srgbClr val="C0C0C0"/>
            </a:solidFill>
            <a:round/>
            <a:headEnd/>
            <a:tailEnd/>
          </a:ln>
        </p:spPr>
        <p:txBody>
          <a:bodyPr/>
          <a:lstStyle/>
          <a:p>
            <a:endParaRPr lang="de-DE"/>
          </a:p>
        </p:txBody>
      </p:sp>
      <p:sp>
        <p:nvSpPr>
          <p:cNvPr id="57" name="Text Box 50"/>
          <p:cNvSpPr txBox="1">
            <a:spLocks noChangeArrowheads="1"/>
          </p:cNvSpPr>
          <p:nvPr/>
        </p:nvSpPr>
        <p:spPr bwMode="auto">
          <a:xfrm>
            <a:off x="2640505" y="854115"/>
            <a:ext cx="1828800" cy="396875"/>
          </a:xfrm>
          <a:prstGeom prst="rect">
            <a:avLst/>
          </a:prstGeom>
          <a:noFill/>
          <a:ln w="22225">
            <a:noFill/>
            <a:miter lim="800000"/>
            <a:headEnd/>
            <a:tailEnd/>
          </a:ln>
        </p:spPr>
        <p:txBody>
          <a:bodyPr>
            <a:spAutoFit/>
          </a:bodyPr>
          <a:lstStyle/>
          <a:p>
            <a:pPr algn="ctr"/>
            <a:r>
              <a:rPr lang="en-US" sz="1000" b="1">
                <a:latin typeface="Tahoma" pitchFamily="34" charset="0"/>
                <a:cs typeface="Arial" pitchFamily="34" charset="0"/>
              </a:rPr>
              <a:t>HD TV, TVoD, VoD, Content Providers</a:t>
            </a:r>
          </a:p>
        </p:txBody>
      </p:sp>
      <p:pic>
        <p:nvPicPr>
          <p:cNvPr id="58" name="Picture 51" descr="Satellite Dish"/>
          <p:cNvPicPr>
            <a:picLocks noChangeAspect="1" noChangeArrowheads="1"/>
          </p:cNvPicPr>
          <p:nvPr/>
        </p:nvPicPr>
        <p:blipFill>
          <a:blip r:embed="rId18" cstate="print"/>
          <a:srcRect/>
          <a:stretch>
            <a:fillRect/>
          </a:stretch>
        </p:blipFill>
        <p:spPr bwMode="auto">
          <a:xfrm>
            <a:off x="2883393" y="1235115"/>
            <a:ext cx="506412" cy="609600"/>
          </a:xfrm>
          <a:prstGeom prst="rect">
            <a:avLst/>
          </a:prstGeom>
          <a:noFill/>
          <a:ln w="9525">
            <a:noFill/>
            <a:miter lim="800000"/>
            <a:headEnd/>
            <a:tailEnd/>
          </a:ln>
        </p:spPr>
      </p:pic>
      <p:sp>
        <p:nvSpPr>
          <p:cNvPr id="59" name="Text Box 52"/>
          <p:cNvSpPr txBox="1">
            <a:spLocks noChangeArrowheads="1"/>
          </p:cNvSpPr>
          <p:nvPr/>
        </p:nvSpPr>
        <p:spPr bwMode="auto">
          <a:xfrm>
            <a:off x="2932605" y="1768515"/>
            <a:ext cx="533400" cy="336550"/>
          </a:xfrm>
          <a:prstGeom prst="rect">
            <a:avLst/>
          </a:prstGeom>
          <a:noFill/>
          <a:ln w="22225">
            <a:noFill/>
            <a:miter lim="800000"/>
            <a:headEnd/>
            <a:tailEnd/>
          </a:ln>
        </p:spPr>
        <p:txBody>
          <a:bodyPr>
            <a:spAutoFit/>
          </a:bodyPr>
          <a:lstStyle/>
          <a:p>
            <a:pPr algn="ctr"/>
            <a:r>
              <a:rPr lang="en-US" sz="800">
                <a:latin typeface="Tahoma" pitchFamily="34" charset="0"/>
                <a:cs typeface="Arial" pitchFamily="34" charset="0"/>
              </a:rPr>
              <a:t>Video</a:t>
            </a:r>
          </a:p>
          <a:p>
            <a:pPr algn="ctr"/>
            <a:r>
              <a:rPr lang="en-US" sz="800">
                <a:latin typeface="Tahoma" pitchFamily="34" charset="0"/>
                <a:cs typeface="Arial" pitchFamily="34" charset="0"/>
              </a:rPr>
              <a:t>Source</a:t>
            </a:r>
          </a:p>
        </p:txBody>
      </p:sp>
      <p:pic>
        <p:nvPicPr>
          <p:cNvPr id="60" name="Picture 53" descr="Servers A"/>
          <p:cNvPicPr>
            <a:picLocks noChangeAspect="1" noChangeArrowheads="1"/>
          </p:cNvPicPr>
          <p:nvPr/>
        </p:nvPicPr>
        <p:blipFill>
          <a:blip r:embed="rId19" cstate="print"/>
          <a:srcRect/>
          <a:stretch>
            <a:fillRect/>
          </a:stretch>
        </p:blipFill>
        <p:spPr bwMode="auto">
          <a:xfrm>
            <a:off x="3466005" y="1387515"/>
            <a:ext cx="622300" cy="762000"/>
          </a:xfrm>
          <a:prstGeom prst="rect">
            <a:avLst/>
          </a:prstGeom>
          <a:noFill/>
          <a:ln w="9525">
            <a:noFill/>
            <a:miter lim="800000"/>
            <a:headEnd/>
            <a:tailEnd/>
          </a:ln>
        </p:spPr>
      </p:pic>
      <p:sp>
        <p:nvSpPr>
          <p:cNvPr id="61" name="Text Box 54"/>
          <p:cNvSpPr txBox="1">
            <a:spLocks noChangeArrowheads="1"/>
          </p:cNvSpPr>
          <p:nvPr/>
        </p:nvSpPr>
        <p:spPr bwMode="auto">
          <a:xfrm>
            <a:off x="6069505" y="914440"/>
            <a:ext cx="1447800" cy="244475"/>
          </a:xfrm>
          <a:prstGeom prst="rect">
            <a:avLst/>
          </a:prstGeom>
          <a:noFill/>
          <a:ln w="22225">
            <a:noFill/>
            <a:miter lim="800000"/>
            <a:headEnd/>
            <a:tailEnd/>
          </a:ln>
        </p:spPr>
        <p:txBody>
          <a:bodyPr>
            <a:spAutoFit/>
          </a:bodyPr>
          <a:lstStyle/>
          <a:p>
            <a:pPr algn="ctr"/>
            <a:r>
              <a:rPr lang="en-US" sz="1000" b="1">
                <a:latin typeface="Tahoma" pitchFamily="34" charset="0"/>
                <a:cs typeface="Arial" pitchFamily="34" charset="0"/>
              </a:rPr>
              <a:t>Gaming, DR, ERP</a:t>
            </a:r>
          </a:p>
        </p:txBody>
      </p:sp>
      <p:pic>
        <p:nvPicPr>
          <p:cNvPr id="62" name="Picture 55" descr="Servers A"/>
          <p:cNvPicPr>
            <a:picLocks noChangeAspect="1" noChangeArrowheads="1"/>
          </p:cNvPicPr>
          <p:nvPr/>
        </p:nvPicPr>
        <p:blipFill>
          <a:blip r:embed="rId19" cstate="print"/>
          <a:srcRect/>
          <a:stretch>
            <a:fillRect/>
          </a:stretch>
        </p:blipFill>
        <p:spPr bwMode="auto">
          <a:xfrm>
            <a:off x="6450505" y="1387515"/>
            <a:ext cx="622300" cy="762000"/>
          </a:xfrm>
          <a:prstGeom prst="rect">
            <a:avLst/>
          </a:prstGeom>
          <a:noFill/>
          <a:ln w="9525">
            <a:noFill/>
            <a:miter lim="800000"/>
            <a:headEnd/>
            <a:tailEnd/>
          </a:ln>
        </p:spPr>
      </p:pic>
      <p:pic>
        <p:nvPicPr>
          <p:cNvPr id="63" name="Picture 56" descr="Voice Gateway"/>
          <p:cNvPicPr>
            <a:picLocks noChangeAspect="1" noChangeArrowheads="1"/>
          </p:cNvPicPr>
          <p:nvPr/>
        </p:nvPicPr>
        <p:blipFill>
          <a:blip r:embed="rId20" cstate="print"/>
          <a:srcRect/>
          <a:stretch>
            <a:fillRect/>
          </a:stretch>
        </p:blipFill>
        <p:spPr bwMode="auto">
          <a:xfrm>
            <a:off x="8269780" y="1473240"/>
            <a:ext cx="685800" cy="415925"/>
          </a:xfrm>
          <a:prstGeom prst="rect">
            <a:avLst/>
          </a:prstGeom>
          <a:noFill/>
          <a:ln w="9525">
            <a:noFill/>
            <a:miter lim="800000"/>
            <a:headEnd/>
            <a:tailEnd/>
          </a:ln>
        </p:spPr>
      </p:pic>
      <p:sp>
        <p:nvSpPr>
          <p:cNvPr id="64" name="Text Box 57"/>
          <p:cNvSpPr txBox="1">
            <a:spLocks noChangeArrowheads="1"/>
          </p:cNvSpPr>
          <p:nvPr/>
        </p:nvSpPr>
        <p:spPr bwMode="auto">
          <a:xfrm>
            <a:off x="7745905" y="854115"/>
            <a:ext cx="1071563" cy="396875"/>
          </a:xfrm>
          <a:prstGeom prst="rect">
            <a:avLst/>
          </a:prstGeom>
          <a:noFill/>
          <a:ln w="22225">
            <a:noFill/>
            <a:miter lim="800000"/>
            <a:headEnd/>
            <a:tailEnd/>
          </a:ln>
        </p:spPr>
        <p:txBody>
          <a:bodyPr>
            <a:spAutoFit/>
          </a:bodyPr>
          <a:lstStyle/>
          <a:p>
            <a:pPr algn="ctr"/>
            <a:r>
              <a:rPr lang="en-US" sz="1000" b="1">
                <a:latin typeface="Tahoma" pitchFamily="34" charset="0"/>
                <a:cs typeface="Arial" pitchFamily="34" charset="0"/>
              </a:rPr>
              <a:t>Voice/Video</a:t>
            </a:r>
          </a:p>
          <a:p>
            <a:pPr algn="ctr"/>
            <a:r>
              <a:rPr lang="en-US" sz="1000" b="1">
                <a:latin typeface="Tahoma" pitchFamily="34" charset="0"/>
                <a:cs typeface="Arial" pitchFamily="34" charset="0"/>
              </a:rPr>
              <a:t>Telephony</a:t>
            </a:r>
          </a:p>
        </p:txBody>
      </p:sp>
      <p:pic>
        <p:nvPicPr>
          <p:cNvPr id="65" name="Picture 58" descr="Servers A"/>
          <p:cNvPicPr>
            <a:picLocks noChangeAspect="1" noChangeArrowheads="1"/>
          </p:cNvPicPr>
          <p:nvPr/>
        </p:nvPicPr>
        <p:blipFill>
          <a:blip r:embed="rId19" cstate="print"/>
          <a:srcRect/>
          <a:stretch>
            <a:fillRect/>
          </a:stretch>
        </p:blipFill>
        <p:spPr bwMode="auto">
          <a:xfrm>
            <a:off x="7888780" y="1381165"/>
            <a:ext cx="622300" cy="762000"/>
          </a:xfrm>
          <a:prstGeom prst="rect">
            <a:avLst/>
          </a:prstGeom>
          <a:noFill/>
          <a:ln w="9525">
            <a:noFill/>
            <a:miter lim="800000"/>
            <a:headEnd/>
            <a:tailEnd/>
          </a:ln>
        </p:spPr>
      </p:pic>
      <p:pic>
        <p:nvPicPr>
          <p:cNvPr id="66" name="Picture 59" descr="Internet"/>
          <p:cNvPicPr>
            <a:picLocks noChangeAspect="1" noChangeArrowheads="1"/>
          </p:cNvPicPr>
          <p:nvPr/>
        </p:nvPicPr>
        <p:blipFill>
          <a:blip r:embed="rId21" cstate="print"/>
          <a:srcRect/>
          <a:stretch>
            <a:fillRect/>
          </a:stretch>
        </p:blipFill>
        <p:spPr bwMode="auto">
          <a:xfrm>
            <a:off x="1192705" y="1311315"/>
            <a:ext cx="914400" cy="785813"/>
          </a:xfrm>
          <a:prstGeom prst="rect">
            <a:avLst/>
          </a:prstGeom>
          <a:noFill/>
          <a:ln w="9525">
            <a:noFill/>
            <a:miter lim="800000"/>
            <a:headEnd/>
            <a:tailEnd/>
          </a:ln>
        </p:spPr>
      </p:pic>
      <p:sp>
        <p:nvSpPr>
          <p:cNvPr id="67" name="Text Box 60"/>
          <p:cNvSpPr txBox="1">
            <a:spLocks noChangeArrowheads="1"/>
          </p:cNvSpPr>
          <p:nvPr/>
        </p:nvSpPr>
        <p:spPr bwMode="auto">
          <a:xfrm>
            <a:off x="964105" y="854115"/>
            <a:ext cx="1600200" cy="396875"/>
          </a:xfrm>
          <a:prstGeom prst="rect">
            <a:avLst/>
          </a:prstGeom>
          <a:noFill/>
          <a:ln w="22225">
            <a:noFill/>
            <a:miter lim="800000"/>
            <a:headEnd/>
            <a:tailEnd/>
          </a:ln>
        </p:spPr>
        <p:txBody>
          <a:bodyPr>
            <a:spAutoFit/>
          </a:bodyPr>
          <a:lstStyle/>
          <a:p>
            <a:pPr algn="ctr"/>
            <a:r>
              <a:rPr lang="en-US" sz="1000" b="1">
                <a:latin typeface="Tahoma" pitchFamily="34" charset="0"/>
                <a:cs typeface="Arial" pitchFamily="34" charset="0"/>
              </a:rPr>
              <a:t>Internet information &amp; Software apps</a:t>
            </a:r>
          </a:p>
        </p:txBody>
      </p:sp>
      <p:sp>
        <p:nvSpPr>
          <p:cNvPr id="68" name="Text Box 61"/>
          <p:cNvSpPr txBox="1">
            <a:spLocks noChangeArrowheads="1"/>
          </p:cNvSpPr>
          <p:nvPr/>
        </p:nvSpPr>
        <p:spPr bwMode="auto">
          <a:xfrm>
            <a:off x="4545505" y="854115"/>
            <a:ext cx="1600200" cy="396875"/>
          </a:xfrm>
          <a:prstGeom prst="rect">
            <a:avLst/>
          </a:prstGeom>
          <a:noFill/>
          <a:ln w="22225">
            <a:noFill/>
            <a:miter lim="800000"/>
            <a:headEnd/>
            <a:tailEnd/>
          </a:ln>
        </p:spPr>
        <p:txBody>
          <a:bodyPr>
            <a:spAutoFit/>
          </a:bodyPr>
          <a:lstStyle/>
          <a:p>
            <a:pPr algn="ctr"/>
            <a:r>
              <a:rPr lang="en-US" sz="1000" b="1">
                <a:latin typeface="Tahoma" pitchFamily="34" charset="0"/>
                <a:cs typeface="Arial" pitchFamily="34" charset="0"/>
              </a:rPr>
              <a:t>Host applications, Consolidated Servers </a:t>
            </a:r>
          </a:p>
        </p:txBody>
      </p:sp>
      <p:pic>
        <p:nvPicPr>
          <p:cNvPr id="69" name="Picture 62" descr="Servers A"/>
          <p:cNvPicPr>
            <a:picLocks noChangeAspect="1" noChangeArrowheads="1"/>
          </p:cNvPicPr>
          <p:nvPr/>
        </p:nvPicPr>
        <p:blipFill>
          <a:blip r:embed="rId19" cstate="print"/>
          <a:srcRect/>
          <a:stretch>
            <a:fillRect/>
          </a:stretch>
        </p:blipFill>
        <p:spPr bwMode="auto">
          <a:xfrm>
            <a:off x="5002705" y="1371640"/>
            <a:ext cx="622300" cy="762000"/>
          </a:xfrm>
          <a:prstGeom prst="rect">
            <a:avLst/>
          </a:prstGeom>
          <a:noFill/>
          <a:ln w="9525">
            <a:noFill/>
            <a:miter lim="800000"/>
            <a:headEnd/>
            <a:tailEnd/>
          </a:ln>
        </p:spPr>
      </p:pic>
      <p:sp>
        <p:nvSpPr>
          <p:cNvPr id="70" name="Text Box 64"/>
          <p:cNvSpPr txBox="1">
            <a:spLocks noChangeArrowheads="1"/>
          </p:cNvSpPr>
          <p:nvPr/>
        </p:nvSpPr>
        <p:spPr bwMode="auto">
          <a:xfrm>
            <a:off x="354505" y="3368715"/>
            <a:ext cx="9144000" cy="579438"/>
          </a:xfrm>
          <a:prstGeom prst="rect">
            <a:avLst/>
          </a:prstGeom>
          <a:noFill/>
          <a:ln w="22225">
            <a:noFill/>
            <a:miter lim="800000"/>
            <a:headEnd/>
            <a:tailEnd/>
          </a:ln>
        </p:spPr>
        <p:txBody>
          <a:bodyPr>
            <a:spAutoFit/>
          </a:bodyPr>
          <a:lstStyle/>
          <a:p>
            <a:pPr algn="ctr"/>
            <a:r>
              <a:rPr lang="en-US" sz="3200" b="1">
                <a:solidFill>
                  <a:srgbClr val="4A4A4A"/>
                </a:solidFill>
                <a:cs typeface="Arial" pitchFamily="34" charset="0"/>
              </a:rPr>
              <a:t>Carrier Ethernet </a:t>
            </a:r>
          </a:p>
        </p:txBody>
      </p:sp>
      <p:sp>
        <p:nvSpPr>
          <p:cNvPr id="71" name="Text Box 65"/>
          <p:cNvSpPr txBox="1">
            <a:spLocks noChangeArrowheads="1"/>
          </p:cNvSpPr>
          <p:nvPr/>
        </p:nvSpPr>
        <p:spPr bwMode="auto">
          <a:xfrm>
            <a:off x="354505" y="4070390"/>
            <a:ext cx="9144000" cy="517525"/>
          </a:xfrm>
          <a:prstGeom prst="rect">
            <a:avLst/>
          </a:prstGeom>
          <a:noFill/>
          <a:ln w="22225">
            <a:noFill/>
            <a:miter lim="800000"/>
            <a:headEnd/>
            <a:tailEnd/>
          </a:ln>
        </p:spPr>
        <p:txBody>
          <a:bodyPr>
            <a:spAutoFit/>
          </a:bodyPr>
          <a:lstStyle/>
          <a:p>
            <a:pPr algn="ctr"/>
            <a:r>
              <a:rPr lang="en-US" sz="1400" b="1">
                <a:cs typeface="Arial" pitchFamily="34" charset="0"/>
              </a:rPr>
              <a:t>Carrier Ethernet wire-line and mobile backhaul</a:t>
            </a:r>
          </a:p>
          <a:p>
            <a:pPr algn="ctr"/>
            <a:r>
              <a:rPr lang="en-US" sz="1400" b="1">
                <a:cs typeface="Arial" pitchFamily="34" charset="0"/>
              </a:rPr>
              <a:t>with copper, fiber , cable, wireless access network delivery</a:t>
            </a:r>
          </a:p>
        </p:txBody>
      </p:sp>
      <p:sp>
        <p:nvSpPr>
          <p:cNvPr id="73" name="Text Box 16"/>
          <p:cNvSpPr txBox="1">
            <a:spLocks noChangeArrowheads="1"/>
          </p:cNvSpPr>
          <p:nvPr/>
        </p:nvSpPr>
        <p:spPr bwMode="auto">
          <a:xfrm>
            <a:off x="7905455" y="4143375"/>
            <a:ext cx="1143000" cy="215900"/>
          </a:xfrm>
          <a:prstGeom prst="rect">
            <a:avLst/>
          </a:prstGeom>
          <a:noFill/>
          <a:ln w="28575">
            <a:noFill/>
            <a:miter lim="800000"/>
            <a:headEnd/>
            <a:tailEnd/>
          </a:ln>
        </p:spPr>
        <p:txBody>
          <a:bodyPr>
            <a:spAutoFit/>
          </a:bodyPr>
          <a:lstStyle/>
          <a:p>
            <a:pPr eaLnBrk="0" hangingPunct="0">
              <a:lnSpc>
                <a:spcPct val="80000"/>
              </a:lnSpc>
            </a:pPr>
            <a:r>
              <a:rPr lang="en-US" sz="1000" dirty="0" err="1" smtClean="0">
                <a:cs typeface="Arial" charset="0"/>
              </a:rPr>
              <a:t>Quelle</a:t>
            </a:r>
            <a:r>
              <a:rPr lang="en-US" sz="1000" dirty="0" smtClean="0">
                <a:cs typeface="Arial" charset="0"/>
              </a:rPr>
              <a:t>: </a:t>
            </a:r>
            <a:r>
              <a:rPr lang="en-US" sz="1000" dirty="0">
                <a:cs typeface="Arial" charset="0"/>
              </a:rPr>
              <a:t>MEF</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8</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Anspruch</a:t>
            </a:r>
            <a:r>
              <a:rPr lang="en-US" dirty="0" smtClean="0"/>
              <a:t> von Carrier Ethernet</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pPr>
            <a:r>
              <a:rPr lang="en-US" sz="1800" dirty="0" smtClean="0"/>
              <a:t>Carrier Ethernet </a:t>
            </a:r>
            <a:r>
              <a:rPr lang="en-US" sz="1800" dirty="0" err="1" smtClean="0"/>
              <a:t>überall</a:t>
            </a:r>
            <a:r>
              <a:rPr lang="en-US" sz="1800" dirty="0" smtClean="0"/>
              <a:t> </a:t>
            </a:r>
            <a:r>
              <a:rPr lang="en-US" sz="1800" dirty="0" err="1" smtClean="0"/>
              <a:t>verwendet</a:t>
            </a:r>
            <a:r>
              <a:rPr lang="en-US" sz="1800" dirty="0" smtClean="0"/>
              <a:t> </a:t>
            </a:r>
            <a:r>
              <a:rPr lang="en-US" sz="1800" dirty="0" err="1" smtClean="0"/>
              <a:t>dort</a:t>
            </a:r>
            <a:r>
              <a:rPr lang="en-US" sz="1800" dirty="0" smtClean="0"/>
              <a:t> </a:t>
            </a:r>
            <a:r>
              <a:rPr lang="en-US" sz="1800" dirty="0" err="1" smtClean="0"/>
              <a:t>werden</a:t>
            </a:r>
            <a:r>
              <a:rPr lang="en-US" sz="1800" dirty="0" smtClean="0"/>
              <a:t>, </a:t>
            </a:r>
            <a:r>
              <a:rPr lang="en-US" sz="1800" dirty="0" err="1" smtClean="0"/>
              <a:t>wo</a:t>
            </a:r>
            <a:r>
              <a:rPr lang="en-US" sz="1800" dirty="0" smtClean="0"/>
              <a:t> </a:t>
            </a:r>
            <a:r>
              <a:rPr lang="en-US" sz="1800" dirty="0" err="1" smtClean="0"/>
              <a:t>vorher</a:t>
            </a:r>
            <a:r>
              <a:rPr lang="en-US" sz="1800" dirty="0" smtClean="0"/>
              <a:t> TDM, SDH/SONET, ATM, Frame-Relay </a:t>
            </a:r>
            <a:r>
              <a:rPr lang="en-US" sz="1800" dirty="0" err="1" smtClean="0"/>
              <a:t>oder</a:t>
            </a:r>
            <a:r>
              <a:rPr lang="en-US" sz="1800" dirty="0" smtClean="0"/>
              <a:t> </a:t>
            </a:r>
            <a:r>
              <a:rPr lang="en-US" sz="1800" dirty="0" err="1" smtClean="0"/>
              <a:t>andere</a:t>
            </a:r>
            <a:r>
              <a:rPr lang="en-US" sz="1800" dirty="0" smtClean="0"/>
              <a:t> </a:t>
            </a:r>
            <a:r>
              <a:rPr lang="en-US" sz="1800" dirty="0" err="1" smtClean="0"/>
              <a:t>Technologien</a:t>
            </a:r>
            <a:r>
              <a:rPr lang="en-US" sz="1800" dirty="0" smtClean="0"/>
              <a:t> der </a:t>
            </a:r>
            <a:r>
              <a:rPr lang="en-US" sz="1800" dirty="0" err="1" smtClean="0"/>
              <a:t>Übertragungstechnik</a:t>
            </a:r>
            <a:r>
              <a:rPr lang="en-US" sz="1800" dirty="0" smtClean="0"/>
              <a:t> </a:t>
            </a:r>
            <a:r>
              <a:rPr lang="en-US" sz="1800" dirty="0" err="1" smtClean="0"/>
              <a:t>genutzt</a:t>
            </a:r>
            <a:r>
              <a:rPr lang="en-US" sz="1800" dirty="0" smtClean="0"/>
              <a:t> </a:t>
            </a:r>
            <a:r>
              <a:rPr lang="en-US" sz="1800" dirty="0" err="1" smtClean="0"/>
              <a:t>wurden</a:t>
            </a:r>
            <a:r>
              <a:rPr lang="en-US" sz="1800" dirty="0" smtClean="0"/>
              <a:t>.</a:t>
            </a:r>
          </a:p>
          <a:p>
            <a:pPr marL="609600" indent="-609600">
              <a:lnSpc>
                <a:spcPct val="150000"/>
              </a:lnSpc>
              <a:buClr>
                <a:srgbClr val="0000CC"/>
              </a:buClr>
              <a:buSzTx/>
            </a:pPr>
            <a:r>
              <a:rPr lang="en-US" sz="1800" dirty="0" err="1" smtClean="0"/>
              <a:t>Für</a:t>
            </a:r>
            <a:r>
              <a:rPr lang="en-US" sz="1800" dirty="0" smtClean="0"/>
              <a:t> </a:t>
            </a:r>
            <a:r>
              <a:rPr lang="en-US" sz="1800" dirty="0" err="1" smtClean="0"/>
              <a:t>Endkunden</a:t>
            </a:r>
            <a:r>
              <a:rPr lang="en-US" sz="1800" dirty="0" smtClean="0"/>
              <a:t>, die </a:t>
            </a:r>
            <a:r>
              <a:rPr lang="en-US" sz="1800" dirty="0" err="1" smtClean="0"/>
              <a:t>bereits</a:t>
            </a:r>
            <a:r>
              <a:rPr lang="en-US" sz="1800" dirty="0" smtClean="0"/>
              <a:t> Ethernet in </a:t>
            </a:r>
            <a:r>
              <a:rPr lang="en-US" sz="1800" dirty="0" err="1" smtClean="0"/>
              <a:t>ihren</a:t>
            </a:r>
            <a:r>
              <a:rPr lang="en-US" sz="1800" dirty="0" smtClean="0"/>
              <a:t> </a:t>
            </a:r>
            <a:r>
              <a:rPr lang="en-US" sz="1800" dirty="0" err="1" smtClean="0"/>
              <a:t>lokalen</a:t>
            </a:r>
            <a:r>
              <a:rPr lang="en-US" sz="1800" dirty="0" smtClean="0"/>
              <a:t> </a:t>
            </a:r>
            <a:r>
              <a:rPr lang="en-US" sz="1800" dirty="0" err="1" smtClean="0"/>
              <a:t>Netzen</a:t>
            </a:r>
            <a:r>
              <a:rPr lang="en-US" sz="1800" dirty="0" smtClean="0"/>
              <a:t> (LAN) </a:t>
            </a:r>
            <a:r>
              <a:rPr lang="en-US" sz="1800" dirty="0" err="1" smtClean="0"/>
              <a:t>nutzen</a:t>
            </a:r>
            <a:r>
              <a:rPr lang="en-US" sz="1800" dirty="0" smtClean="0"/>
              <a:t>, </a:t>
            </a:r>
            <a:r>
              <a:rPr lang="en-US" sz="1800" dirty="0" err="1" smtClean="0"/>
              <a:t>besteht</a:t>
            </a:r>
            <a:r>
              <a:rPr lang="en-US" sz="1800" dirty="0" smtClean="0"/>
              <a:t> so </a:t>
            </a:r>
            <a:r>
              <a:rPr lang="en-US" sz="1800" dirty="0" err="1" smtClean="0"/>
              <a:t>ein</a:t>
            </a:r>
            <a:r>
              <a:rPr lang="en-US" sz="1800" dirty="0" smtClean="0"/>
              <a:t> </a:t>
            </a:r>
            <a:r>
              <a:rPr lang="en-US" sz="1800" dirty="0" err="1" smtClean="0"/>
              <a:t>nahtloser</a:t>
            </a:r>
            <a:r>
              <a:rPr lang="en-US" sz="1800" dirty="0" smtClean="0"/>
              <a:t> </a:t>
            </a:r>
            <a:r>
              <a:rPr lang="en-US" sz="1800" dirty="0" err="1" smtClean="0"/>
              <a:t>Übergang</a:t>
            </a:r>
            <a:r>
              <a:rPr lang="en-US" sz="1800" dirty="0" smtClean="0"/>
              <a:t> </a:t>
            </a:r>
            <a:r>
              <a:rPr lang="en-US" sz="1800" dirty="0" err="1" smtClean="0"/>
              <a:t>über</a:t>
            </a:r>
            <a:r>
              <a:rPr lang="en-US" sz="1800" dirty="0" smtClean="0"/>
              <a:t> </a:t>
            </a:r>
            <a:r>
              <a:rPr lang="en-US" sz="1800" dirty="0" err="1" smtClean="0"/>
              <a:t>öffentliche</a:t>
            </a:r>
            <a:r>
              <a:rPr lang="en-US" sz="1800" dirty="0" smtClean="0"/>
              <a:t> </a:t>
            </a:r>
            <a:r>
              <a:rPr lang="en-US" sz="1800" dirty="0" err="1" smtClean="0"/>
              <a:t>Weitverkehrsnetze</a:t>
            </a:r>
            <a:r>
              <a:rPr lang="en-US" sz="1800" dirty="0" smtClean="0"/>
              <a:t>.</a:t>
            </a:r>
          </a:p>
          <a:p>
            <a:pPr marL="609600" indent="-609600">
              <a:lnSpc>
                <a:spcPct val="150000"/>
              </a:lnSpc>
              <a:buClr>
                <a:srgbClr val="0000CC"/>
              </a:buClr>
              <a:buSzTx/>
            </a:pPr>
            <a:r>
              <a:rPr lang="en-US" sz="1800" dirty="0" smtClean="0"/>
              <a:t>Ethernet </a:t>
            </a:r>
            <a:r>
              <a:rPr lang="en-US" sz="1800" dirty="0" err="1" smtClean="0"/>
              <a:t>ist</a:t>
            </a:r>
            <a:r>
              <a:rPr lang="en-US" sz="1800" dirty="0" smtClean="0"/>
              <a:t> in </a:t>
            </a:r>
            <a:r>
              <a:rPr lang="en-US" sz="1800" dirty="0" err="1" smtClean="0"/>
              <a:t>allen</a:t>
            </a:r>
            <a:r>
              <a:rPr lang="en-US" sz="1800" dirty="0" smtClean="0"/>
              <a:t> IP-</a:t>
            </a:r>
            <a:r>
              <a:rPr lang="en-US" sz="1800" dirty="0" err="1" smtClean="0"/>
              <a:t>basierten</a:t>
            </a:r>
            <a:r>
              <a:rPr lang="en-US" sz="1800" dirty="0" smtClean="0"/>
              <a:t> </a:t>
            </a:r>
            <a:r>
              <a:rPr lang="en-US" sz="1800" dirty="0" err="1" smtClean="0"/>
              <a:t>Netzen</a:t>
            </a:r>
            <a:r>
              <a:rPr lang="en-US" sz="1800" dirty="0" smtClean="0"/>
              <a:t> </a:t>
            </a:r>
            <a:r>
              <a:rPr lang="en-US" sz="1800" dirty="0" err="1" smtClean="0"/>
              <a:t>bestens</a:t>
            </a:r>
            <a:r>
              <a:rPr lang="en-US" sz="1800" dirty="0" smtClean="0"/>
              <a:t> </a:t>
            </a:r>
            <a:r>
              <a:rPr lang="en-US" sz="1800" dirty="0" err="1" smtClean="0"/>
              <a:t>etabliert</a:t>
            </a:r>
            <a:r>
              <a:rPr lang="en-US" sz="1800" dirty="0" smtClean="0"/>
              <a:t>.</a:t>
            </a:r>
          </a:p>
          <a:p>
            <a:pPr marL="609600" indent="-609600">
              <a:lnSpc>
                <a:spcPct val="150000"/>
              </a:lnSpc>
              <a:buClr>
                <a:srgbClr val="0000CC"/>
              </a:buClr>
              <a:buSzTx/>
            </a:pPr>
            <a:r>
              <a:rPr lang="en-US" sz="1800" dirty="0" err="1" smtClean="0"/>
              <a:t>Betroffen</a:t>
            </a:r>
            <a:r>
              <a:rPr lang="en-US" sz="1800" dirty="0" smtClean="0"/>
              <a:t> </a:t>
            </a:r>
            <a:r>
              <a:rPr lang="en-US" sz="1800" dirty="0" err="1" smtClean="0"/>
              <a:t>sind</a:t>
            </a:r>
            <a:r>
              <a:rPr lang="en-US" sz="1800" dirty="0" smtClean="0"/>
              <a:t> </a:t>
            </a:r>
            <a:r>
              <a:rPr lang="en-US" sz="1800" dirty="0" err="1" smtClean="0"/>
              <a:t>unterschiedlichste</a:t>
            </a:r>
            <a:r>
              <a:rPr lang="en-US" sz="1800" dirty="0" smtClean="0"/>
              <a:t> </a:t>
            </a:r>
            <a:r>
              <a:rPr lang="en-US" sz="1800" dirty="0" err="1" smtClean="0"/>
              <a:t>Netzelemente</a:t>
            </a:r>
            <a:r>
              <a:rPr lang="en-US" sz="1800" dirty="0" smtClean="0"/>
              <a:t>, </a:t>
            </a:r>
            <a:r>
              <a:rPr lang="en-US" sz="1800" dirty="0" err="1" smtClean="0"/>
              <a:t>beispielsweise</a:t>
            </a:r>
            <a:endParaRPr lang="en-US" sz="1800" dirty="0" smtClean="0"/>
          </a:p>
          <a:p>
            <a:pPr marL="1033462" lvl="1" indent="-609600">
              <a:lnSpc>
                <a:spcPct val="150000"/>
              </a:lnSpc>
              <a:spcBef>
                <a:spcPts val="300"/>
              </a:spcBef>
              <a:buClr>
                <a:srgbClr val="0000CC"/>
              </a:buClr>
              <a:buSzTx/>
            </a:pPr>
            <a:r>
              <a:rPr lang="en-US" sz="1600" dirty="0" err="1" smtClean="0">
                <a:solidFill>
                  <a:srgbClr val="5C6971"/>
                </a:solidFill>
              </a:rPr>
              <a:t>Geräte</a:t>
            </a:r>
            <a:r>
              <a:rPr lang="en-US" sz="1600" dirty="0" smtClean="0">
                <a:solidFill>
                  <a:srgbClr val="5C6971"/>
                </a:solidFill>
              </a:rPr>
              <a:t> </a:t>
            </a:r>
            <a:r>
              <a:rPr lang="en-US" sz="1600" dirty="0" err="1" smtClean="0">
                <a:solidFill>
                  <a:srgbClr val="5C6971"/>
                </a:solidFill>
              </a:rPr>
              <a:t>beim</a:t>
            </a:r>
            <a:r>
              <a:rPr lang="en-US" sz="1600" dirty="0" smtClean="0">
                <a:solidFill>
                  <a:srgbClr val="5C6971"/>
                </a:solidFill>
              </a:rPr>
              <a:t> </a:t>
            </a:r>
            <a:r>
              <a:rPr lang="en-US" sz="1600" dirty="0" err="1" smtClean="0">
                <a:solidFill>
                  <a:srgbClr val="5C6971"/>
                </a:solidFill>
              </a:rPr>
              <a:t>Endkunden</a:t>
            </a:r>
            <a:r>
              <a:rPr lang="en-US" sz="1600" dirty="0" smtClean="0">
                <a:solidFill>
                  <a:srgbClr val="5C6971"/>
                </a:solidFill>
              </a:rPr>
              <a:t> (Customer Premise Equipment, SOHO-Router)</a:t>
            </a:r>
          </a:p>
          <a:p>
            <a:pPr marL="1033462" lvl="1" indent="-609600">
              <a:lnSpc>
                <a:spcPct val="150000"/>
              </a:lnSpc>
              <a:spcBef>
                <a:spcPts val="300"/>
              </a:spcBef>
              <a:buClr>
                <a:srgbClr val="0000CC"/>
              </a:buClr>
              <a:buSzTx/>
            </a:pPr>
            <a:r>
              <a:rPr lang="en-US" sz="1600" dirty="0" smtClean="0">
                <a:solidFill>
                  <a:srgbClr val="5C6971"/>
                </a:solidFill>
              </a:rPr>
              <a:t>Edge-Devices (Access Concentrators, RNC, Node-B, DSLAMs)</a:t>
            </a:r>
          </a:p>
          <a:p>
            <a:pPr marL="1033462" lvl="1" indent="-609600">
              <a:lnSpc>
                <a:spcPct val="150000"/>
              </a:lnSpc>
              <a:spcBef>
                <a:spcPts val="300"/>
              </a:spcBef>
              <a:buClr>
                <a:srgbClr val="0000CC"/>
              </a:buClr>
              <a:buSzTx/>
            </a:pPr>
            <a:r>
              <a:rPr lang="en-US" sz="1600" dirty="0" smtClean="0">
                <a:solidFill>
                  <a:srgbClr val="5C6971"/>
                </a:solidFill>
              </a:rPr>
              <a:t>Core-Devices (Routers, Switches, SGSN, GGSN, IMS)</a:t>
            </a:r>
          </a:p>
          <a:p>
            <a:pPr marL="1033462" lvl="1" indent="-609600">
              <a:lnSpc>
                <a:spcPct val="150000"/>
              </a:lnSpc>
              <a:spcBef>
                <a:spcPts val="300"/>
              </a:spcBef>
              <a:buClr>
                <a:srgbClr val="0000CC"/>
              </a:buClr>
              <a:buSzTx/>
            </a:pPr>
            <a:r>
              <a:rPr lang="en-US" sz="1600" dirty="0" smtClean="0">
                <a:solidFill>
                  <a:srgbClr val="5C6971"/>
                </a:solidFill>
              </a:rPr>
              <a:t>Application Server </a:t>
            </a:r>
            <a:r>
              <a:rPr lang="en-US" sz="1600" dirty="0" err="1" smtClean="0">
                <a:solidFill>
                  <a:srgbClr val="5C6971"/>
                </a:solidFill>
              </a:rPr>
              <a:t>mit</a:t>
            </a:r>
            <a:r>
              <a:rPr lang="en-US" sz="1600" dirty="0" smtClean="0">
                <a:solidFill>
                  <a:srgbClr val="5C6971"/>
                </a:solidFill>
              </a:rPr>
              <a:t> </a:t>
            </a:r>
            <a:r>
              <a:rPr lang="en-US" sz="1600" dirty="0" err="1" smtClean="0">
                <a:solidFill>
                  <a:srgbClr val="5C6971"/>
                </a:solidFill>
              </a:rPr>
              <a:t>Schnittstellen</a:t>
            </a:r>
            <a:r>
              <a:rPr lang="en-US" sz="1600" dirty="0" smtClean="0">
                <a:solidFill>
                  <a:srgbClr val="5C6971"/>
                </a:solidFill>
              </a:rPr>
              <a:t> </a:t>
            </a:r>
            <a:r>
              <a:rPr lang="en-US" sz="1600" dirty="0" err="1" smtClean="0">
                <a:solidFill>
                  <a:srgbClr val="5C6971"/>
                </a:solidFill>
              </a:rPr>
              <a:t>zu</a:t>
            </a:r>
            <a:r>
              <a:rPr lang="en-US" sz="1600" dirty="0" smtClean="0">
                <a:solidFill>
                  <a:srgbClr val="5C6971"/>
                </a:solidFill>
              </a:rPr>
              <a:t> </a:t>
            </a:r>
            <a:r>
              <a:rPr lang="en-US" sz="1600" dirty="0" err="1" smtClean="0">
                <a:solidFill>
                  <a:srgbClr val="5C6971"/>
                </a:solidFill>
              </a:rPr>
              <a:t>Zugangsnetzen</a:t>
            </a:r>
            <a:r>
              <a:rPr lang="en-US" sz="1600" dirty="0" smtClean="0">
                <a:solidFill>
                  <a:srgbClr val="5C6971"/>
                </a:solidFill>
              </a:rPr>
              <a:t> </a:t>
            </a:r>
            <a:r>
              <a:rPr lang="en-US" sz="1600" dirty="0" err="1" smtClean="0">
                <a:solidFill>
                  <a:srgbClr val="5C6971"/>
                </a:solidFill>
              </a:rPr>
              <a:t>oder</a:t>
            </a:r>
            <a:r>
              <a:rPr lang="en-US" sz="1600" dirty="0" smtClean="0">
                <a:solidFill>
                  <a:srgbClr val="5C6971"/>
                </a:solidFill>
              </a:rPr>
              <a:t> </a:t>
            </a:r>
            <a:r>
              <a:rPr lang="en-US" sz="1600" dirty="0" err="1" smtClean="0">
                <a:solidFill>
                  <a:srgbClr val="5C6971"/>
                </a:solidFill>
              </a:rPr>
              <a:t>Kernnetzen</a:t>
            </a:r>
            <a:r>
              <a:rPr lang="en-US" sz="1600" dirty="0" smtClean="0">
                <a:solidFill>
                  <a:srgbClr val="5C6971"/>
                </a:solidFill>
              </a:rPr>
              <a:t> (</a:t>
            </a:r>
            <a:r>
              <a:rPr lang="en-US" sz="1600" dirty="0" err="1" smtClean="0">
                <a:solidFill>
                  <a:srgbClr val="5C6971"/>
                </a:solidFill>
              </a:rPr>
              <a:t>z.B</a:t>
            </a:r>
            <a:r>
              <a:rPr lang="en-US" sz="1600" dirty="0" smtClean="0">
                <a:solidFill>
                  <a:srgbClr val="5C6971"/>
                </a:solidFill>
              </a:rPr>
              <a:t>. IPTV, Gateways, IMS)</a:t>
            </a:r>
          </a:p>
          <a:p>
            <a:pPr marL="609600" indent="-609600">
              <a:lnSpc>
                <a:spcPct val="150000"/>
              </a:lnSpc>
              <a:buClr>
                <a:srgbClr val="0000CC"/>
              </a:buClr>
              <a:buSzTx/>
              <a:buNone/>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a:xfrm>
            <a:off x="4772980" y="6354325"/>
            <a:ext cx="284163" cy="279400"/>
          </a:xfrm>
        </p:spPr>
        <p:txBody>
          <a:bodyPr/>
          <a:lstStyle/>
          <a:p>
            <a:fld id="{43D6280E-394E-4341-896C-35DB9E220FB5}" type="slidenum">
              <a:rPr lang="en-US"/>
              <a:pPr/>
              <a:t>9</a:t>
            </a:fld>
            <a:endParaRPr lang="en-US" dirty="0"/>
          </a:p>
        </p:txBody>
      </p:sp>
      <p:pic>
        <p:nvPicPr>
          <p:cNvPr id="9217" name="Picture 1"/>
          <p:cNvPicPr>
            <a:picLocks noChangeArrowheads="1"/>
          </p:cNvPicPr>
          <p:nvPr/>
        </p:nvPicPr>
        <p:blipFill>
          <a:blip r:embed="rId2" cstate="print"/>
          <a:srcRect/>
          <a:stretch>
            <a:fillRect/>
          </a:stretch>
        </p:blipFill>
        <p:spPr bwMode="auto">
          <a:xfrm>
            <a:off x="6413500" y="287338"/>
            <a:ext cx="2954338" cy="468312"/>
          </a:xfrm>
          <a:prstGeom prst="rect">
            <a:avLst/>
          </a:prstGeom>
          <a:noFill/>
          <a:ln w="9525" cap="flat">
            <a:noFill/>
            <a:miter lim="800000"/>
            <a:headEnd/>
            <a:tailEnd/>
          </a:ln>
        </p:spPr>
      </p:pic>
      <p:sp>
        <p:nvSpPr>
          <p:cNvPr id="9220" name="Rectangle 4"/>
          <p:cNvSpPr>
            <a:spLocks noGrp="1" noChangeArrowheads="1"/>
          </p:cNvSpPr>
          <p:nvPr>
            <p:ph type="title"/>
          </p:nvPr>
        </p:nvSpPr>
        <p:spPr>
          <a:xfrm>
            <a:off x="722530" y="278650"/>
            <a:ext cx="8573870" cy="521450"/>
          </a:xfrm>
          <a:ln/>
        </p:spPr>
        <p:txBody>
          <a:bodyPr rIns="132026"/>
          <a:lstStyle/>
          <a:p>
            <a:r>
              <a:rPr lang="en-US" dirty="0" err="1" smtClean="0"/>
              <a:t>Inhalt</a:t>
            </a:r>
            <a:endParaRPr lang="en-US" dirty="0"/>
          </a:p>
        </p:txBody>
      </p:sp>
      <p:sp>
        <p:nvSpPr>
          <p:cNvPr id="9221" name="Rectangle 5"/>
          <p:cNvSpPr>
            <a:spLocks noGrp="1" noChangeArrowheads="1"/>
          </p:cNvSpPr>
          <p:nvPr>
            <p:ph type="body" idx="1"/>
          </p:nvPr>
        </p:nvSpPr>
        <p:spPr>
          <a:ln/>
        </p:spPr>
        <p:txBody>
          <a:bodyPr rIns="132080"/>
          <a:lstStyle/>
          <a:p>
            <a:pPr marL="609600" indent="-609600">
              <a:lnSpc>
                <a:spcPct val="150000"/>
              </a:lnSpc>
              <a:buClr>
                <a:srgbClr val="0000CC"/>
              </a:buClr>
              <a:buSzTx/>
              <a:buNone/>
            </a:pPr>
            <a:r>
              <a:rPr lang="en-US" dirty="0" smtClean="0"/>
              <a:t>Carrier Ethernet</a:t>
            </a:r>
          </a:p>
          <a:p>
            <a:pPr marL="609600" indent="-609600">
              <a:lnSpc>
                <a:spcPct val="150000"/>
              </a:lnSpc>
              <a:buClr>
                <a:srgbClr val="0000CC"/>
              </a:buClr>
              <a:buSzTx/>
            </a:pPr>
            <a:r>
              <a:rPr lang="de-DE" dirty="0" smtClean="0"/>
              <a:t>Anwendungen</a:t>
            </a:r>
          </a:p>
          <a:p>
            <a:pPr marL="609600" indent="-609600">
              <a:lnSpc>
                <a:spcPct val="150000"/>
              </a:lnSpc>
              <a:buClr>
                <a:srgbClr val="0000CC"/>
              </a:buClr>
              <a:buSzTx/>
            </a:pPr>
            <a:r>
              <a:rPr lang="de-DE" dirty="0" smtClean="0">
                <a:solidFill>
                  <a:srgbClr val="E2001A"/>
                </a:solidFill>
              </a:rPr>
              <a:t>Standards</a:t>
            </a:r>
          </a:p>
          <a:p>
            <a:pPr marL="609600" indent="-609600">
              <a:lnSpc>
                <a:spcPct val="150000"/>
              </a:lnSpc>
              <a:buClr>
                <a:srgbClr val="0000CC"/>
              </a:buClr>
              <a:buSzTx/>
            </a:pPr>
            <a:r>
              <a:rPr lang="de-DE" dirty="0" smtClean="0"/>
              <a:t>Systeme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ヒラギノ角ゴ ProN W3"/>
        <a:cs typeface="ヒラギノ角ゴ ProN W3"/>
      </a:majorFont>
      <a:minorFont>
        <a:latin typeface="Arial"/>
        <a:ea typeface="ヒラギノ角ゴ ProN W3"/>
        <a:cs typeface="ヒラギノ角ゴ ProN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413"/>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ts val="413"/>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2130</Words>
  <Characters>0</Characters>
  <Application>Microsoft Macintosh PowerPoint</Application>
  <PresentationFormat>A4-Papier (210x297 mm)</PresentationFormat>
  <Lines>0</Lines>
  <Paragraphs>361</Paragraphs>
  <Slides>28</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Leere Präsentation</vt:lpstr>
      <vt:lpstr>Worksheet</vt:lpstr>
      <vt:lpstr>Technik der digitalen Netze Teil 5 – Carrier Ethernet  </vt:lpstr>
      <vt:lpstr>Inhalt</vt:lpstr>
      <vt:lpstr>Anwendungen (1)</vt:lpstr>
      <vt:lpstr>Anwendungen (2)</vt:lpstr>
      <vt:lpstr>Carrier Ethernet Dienste (1) </vt:lpstr>
      <vt:lpstr>Carrier Ethernet Dienste (2) </vt:lpstr>
      <vt:lpstr>Anspruch des Metro Ethernet Forums</vt:lpstr>
      <vt:lpstr>Anspruch von Carrier Ethernet</vt:lpstr>
      <vt:lpstr>Inhalt</vt:lpstr>
      <vt:lpstr>Carrier Ethernet Standards </vt:lpstr>
      <vt:lpstr>Ethernet Ringredundanz nach ITU</vt:lpstr>
      <vt:lpstr>Ethernet Ringredundanz nach ITU</vt:lpstr>
      <vt:lpstr>Carrier Ethernet Standards (1)</vt:lpstr>
      <vt:lpstr>Carrier Ethernet Standards (2)</vt:lpstr>
      <vt:lpstr>VLAN Stacks</vt:lpstr>
      <vt:lpstr>VLAN Stacks - Übersicht</vt:lpstr>
      <vt:lpstr>VLAN Stacking</vt:lpstr>
      <vt:lpstr>Provider Bridges (IEEE 802.1.ad) </vt:lpstr>
      <vt:lpstr>Provider Backbone Bridges (PBB)</vt:lpstr>
      <vt:lpstr>Transport über MPLS/IP</vt:lpstr>
      <vt:lpstr>Inhalt</vt:lpstr>
      <vt:lpstr>Anforderungen an die Netzknoten </vt:lpstr>
      <vt:lpstr>Anforderungen an Edge Devices (1)</vt:lpstr>
      <vt:lpstr>Anforderungen an Edge Devices (2)</vt:lpstr>
      <vt:lpstr>Interoperabiliät - Ethernet und TDM</vt:lpstr>
      <vt:lpstr>Paketverarbeitung</vt:lpstr>
      <vt:lpstr>Systemarchitektur</vt:lpstr>
      <vt:lpstr>Technik der digitalen Netze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Stephan Rupp</dc:creator>
  <cp:keywords/>
  <dc:description/>
  <cp:lastModifiedBy>Stephan Rupp</cp:lastModifiedBy>
  <cp:revision>283</cp:revision>
  <dcterms:modified xsi:type="dcterms:W3CDTF">2013-07-31T19:31:57Z</dcterms:modified>
</cp:coreProperties>
</file>