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2"/>
  </p:notesMasterIdLst>
  <p:sldIdLst>
    <p:sldId id="256" r:id="rId2"/>
    <p:sldId id="319" r:id="rId3"/>
    <p:sldId id="428" r:id="rId4"/>
    <p:sldId id="454" r:id="rId5"/>
    <p:sldId id="455" r:id="rId6"/>
    <p:sldId id="456" r:id="rId7"/>
    <p:sldId id="468" r:id="rId8"/>
    <p:sldId id="470" r:id="rId9"/>
    <p:sldId id="469" r:id="rId10"/>
    <p:sldId id="453" r:id="rId11"/>
    <p:sldId id="457" r:id="rId12"/>
    <p:sldId id="458" r:id="rId13"/>
    <p:sldId id="459" r:id="rId14"/>
    <p:sldId id="460" r:id="rId15"/>
    <p:sldId id="461" r:id="rId16"/>
    <p:sldId id="462" r:id="rId17"/>
    <p:sldId id="465" r:id="rId18"/>
    <p:sldId id="466" r:id="rId19"/>
    <p:sldId id="467" r:id="rId20"/>
    <p:sldId id="452" r:id="rId21"/>
  </p:sldIdLst>
  <p:sldSz cx="9906000" cy="6858000" type="A4"/>
  <p:notesSz cx="6858000" cy="9144000"/>
  <p:defaultTextStyle>
    <a:defPPr>
      <a:defRPr lang="en-US"/>
    </a:defPPr>
    <a:lvl1pPr algn="l" rtl="0" fontAlgn="base">
      <a:spcBef>
        <a:spcPts val="413"/>
      </a:spcBef>
      <a:spcAft>
        <a:spcPct val="0"/>
      </a:spcAft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1pPr>
    <a:lvl2pPr marL="457200" algn="l" rtl="0" fontAlgn="base">
      <a:spcBef>
        <a:spcPts val="413"/>
      </a:spcBef>
      <a:spcAft>
        <a:spcPct val="0"/>
      </a:spcAft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2pPr>
    <a:lvl3pPr marL="914400" algn="l" rtl="0" fontAlgn="base">
      <a:spcBef>
        <a:spcPts val="413"/>
      </a:spcBef>
      <a:spcAft>
        <a:spcPct val="0"/>
      </a:spcAft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3pPr>
    <a:lvl4pPr marL="1371600" algn="l" rtl="0" fontAlgn="base">
      <a:spcBef>
        <a:spcPts val="413"/>
      </a:spcBef>
      <a:spcAft>
        <a:spcPct val="0"/>
      </a:spcAft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4pPr>
    <a:lvl5pPr marL="1828800" algn="l" rtl="0" fontAlgn="base">
      <a:spcBef>
        <a:spcPts val="413"/>
      </a:spcBef>
      <a:spcAft>
        <a:spcPct val="0"/>
      </a:spcAft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001A"/>
    <a:srgbClr val="5C6971"/>
    <a:srgbClr val="FFFF66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477" autoAdjust="0"/>
  </p:normalViewPr>
  <p:slideViewPr>
    <p:cSldViewPr>
      <p:cViewPr varScale="1">
        <p:scale>
          <a:sx n="116" d="100"/>
          <a:sy n="116" d="100"/>
        </p:scale>
        <p:origin x="-1512" y="-11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2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436292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371995E-4ED6-43CD-B6A5-E34F11F9751A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30200"/>
            <a:ext cx="8534400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13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977900"/>
            <a:ext cx="8534400" cy="541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" charset="0"/>
              </a:rPr>
              <a:t>Click to edit Master text styles</a:t>
            </a:r>
          </a:p>
          <a:p>
            <a:pPr lvl="1"/>
            <a:r>
              <a:rPr lang="en-US" smtClean="0">
                <a:sym typeface="Arial" charset="0"/>
              </a:rPr>
              <a:t>Second level</a:t>
            </a:r>
          </a:p>
          <a:p>
            <a:pPr lvl="2"/>
            <a:r>
              <a:rPr lang="en-US" smtClean="0">
                <a:sym typeface="Arial" charset="0"/>
              </a:rPr>
              <a:t>Third level</a:t>
            </a:r>
          </a:p>
          <a:p>
            <a:pPr lvl="3"/>
            <a:r>
              <a:rPr lang="en-US" smtClean="0">
                <a:sym typeface="Arial" charset="0"/>
              </a:rPr>
              <a:t>Fourth level</a:t>
            </a:r>
          </a:p>
          <a:p>
            <a:pPr lvl="4"/>
            <a:r>
              <a:rPr lang="en-US" smtClean="0">
                <a:sym typeface="Arial" charset="0"/>
              </a:rPr>
              <a:t>Fifth level</a:t>
            </a:r>
          </a:p>
        </p:txBody>
      </p:sp>
      <p:sp>
        <p:nvSpPr>
          <p:cNvPr id="2051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4810125" y="6388100"/>
            <a:ext cx="284163" cy="279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200">
                <a:solidFill>
                  <a:schemeClr val="tx1"/>
                </a:solidFill>
                <a:cs typeface="Arial" charset="0"/>
              </a:defRPr>
            </a:lvl1pPr>
          </a:lstStyle>
          <a:p>
            <a:fld id="{BA97FCF7-B80B-422F-BECD-C37B9F1AEEC4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5" name="Rectangle 3"/>
          <p:cNvSpPr>
            <a:spLocks/>
          </p:cNvSpPr>
          <p:nvPr userDrawn="1"/>
        </p:nvSpPr>
        <p:spPr bwMode="auto">
          <a:xfrm>
            <a:off x="812540" y="6439689"/>
            <a:ext cx="3890744" cy="18466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200" dirty="0" err="1" smtClean="0">
                <a:solidFill>
                  <a:schemeClr val="tx1"/>
                </a:solidFill>
                <a:cs typeface="Arial" charset="0"/>
              </a:rPr>
              <a:t>Rechnerkommunikation</a:t>
            </a:r>
            <a:r>
              <a:rPr lang="en-US" sz="1200" dirty="0" smtClean="0">
                <a:solidFill>
                  <a:schemeClr val="tx1"/>
                </a:solidFill>
                <a:cs typeface="Arial" charset="0"/>
              </a:rPr>
              <a:t> und </a:t>
            </a:r>
            <a:r>
              <a:rPr lang="en-US" sz="1200" dirty="0" err="1" smtClean="0">
                <a:solidFill>
                  <a:schemeClr val="tx1"/>
                </a:solidFill>
                <a:cs typeface="Arial" charset="0"/>
              </a:rPr>
              <a:t>Vernetzung</a:t>
            </a:r>
            <a:r>
              <a:rPr lang="en-US" sz="1200" dirty="0" smtClean="0">
                <a:solidFill>
                  <a:schemeClr val="tx1"/>
                </a:solidFill>
                <a:cs typeface="Arial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cs typeface="Arial" charset="0"/>
              </a:rPr>
              <a:t>Teil</a:t>
            </a:r>
            <a:r>
              <a:rPr lang="en-US" sz="1200" dirty="0" smtClean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cs typeface="Arial" charset="0"/>
              </a:rPr>
              <a:t>5, </a:t>
            </a:r>
            <a:r>
              <a:rPr lang="en-US" sz="1200" dirty="0" smtClean="0">
                <a:solidFill>
                  <a:schemeClr val="tx1"/>
                </a:solidFill>
                <a:cs typeface="Arial" charset="0"/>
              </a:rPr>
              <a:t>S</a:t>
            </a:r>
            <a:r>
              <a:rPr lang="en-US" sz="1200" dirty="0">
                <a:solidFill>
                  <a:schemeClr val="tx1"/>
                </a:solidFill>
                <a:cs typeface="Arial" charset="0"/>
              </a:rPr>
              <a:t>. Rupp</a:t>
            </a:r>
          </a:p>
        </p:txBody>
      </p:sp>
      <p:sp>
        <p:nvSpPr>
          <p:cNvPr id="6" name="Rectangle 2"/>
          <p:cNvSpPr>
            <a:spLocks/>
          </p:cNvSpPr>
          <p:nvPr userDrawn="1"/>
        </p:nvSpPr>
        <p:spPr bwMode="auto">
          <a:xfrm>
            <a:off x="6515100" y="6434965"/>
            <a:ext cx="2684263" cy="18466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200" dirty="0">
                <a:solidFill>
                  <a:schemeClr val="tx1"/>
                </a:solidFill>
                <a:cs typeface="Arial" charset="0"/>
              </a:rPr>
              <a:t>5</a:t>
            </a:r>
            <a:r>
              <a:rPr lang="en-US" sz="1200" dirty="0" smtClean="0">
                <a:solidFill>
                  <a:schemeClr val="tx1"/>
                </a:solidFill>
                <a:cs typeface="Arial" charset="0"/>
              </a:rPr>
              <a:t>. </a:t>
            </a:r>
            <a:r>
              <a:rPr lang="en-US" sz="1200" dirty="0">
                <a:solidFill>
                  <a:schemeClr val="tx1"/>
                </a:solidFill>
                <a:cs typeface="Arial" charset="0"/>
              </a:rPr>
              <a:t>Semester, </a:t>
            </a:r>
            <a:r>
              <a:rPr lang="en-US" sz="1200" dirty="0" err="1">
                <a:solidFill>
                  <a:schemeClr val="tx1"/>
                </a:solidFill>
                <a:cs typeface="Arial" charset="0"/>
              </a:rPr>
              <a:t>Nachrichtentechnik</a:t>
            </a:r>
            <a:r>
              <a:rPr lang="en-US" sz="1200" dirty="0">
                <a:solidFill>
                  <a:schemeClr val="tx1"/>
                </a:solidFill>
                <a:cs typeface="Arial" charset="0"/>
              </a:rPr>
              <a:t>, </a:t>
            </a:r>
            <a:r>
              <a:rPr lang="en-US" sz="1200" dirty="0" smtClean="0">
                <a:solidFill>
                  <a:schemeClr val="tx1"/>
                </a:solidFill>
                <a:cs typeface="Arial" charset="0"/>
              </a:rPr>
              <a:t>2013</a:t>
            </a:r>
            <a:endParaRPr lang="en-US" sz="1200" dirty="0">
              <a:solidFill>
                <a:schemeClr val="tx1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ransition xmlns:p14="http://schemas.microsoft.com/office/powerpoint/2010/main"/>
  <p:hf hdr="0" ftr="0" dt="0"/>
  <p:txStyles>
    <p:titleStyle>
      <a:lvl1pPr marL="39688" algn="l" rtl="0" fontAlgn="base">
        <a:spcBef>
          <a:spcPct val="0"/>
        </a:spcBef>
        <a:spcAft>
          <a:spcPct val="0"/>
        </a:spcAft>
        <a:defRPr sz="2400">
          <a:solidFill>
            <a:srgbClr val="E2001A"/>
          </a:solidFill>
          <a:latin typeface="+mj-lt"/>
          <a:ea typeface="+mj-ea"/>
          <a:cs typeface="+mj-cs"/>
          <a:sym typeface="Arial" charset="0"/>
        </a:defRPr>
      </a:lvl1pPr>
      <a:lvl2pPr marL="39688" algn="l" rtl="0" fontAlgn="base">
        <a:spcBef>
          <a:spcPct val="0"/>
        </a:spcBef>
        <a:spcAft>
          <a:spcPct val="0"/>
        </a:spcAft>
        <a:defRPr sz="2400">
          <a:solidFill>
            <a:srgbClr val="E2001A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2pPr>
      <a:lvl3pPr marL="39688" algn="l" rtl="0" fontAlgn="base">
        <a:spcBef>
          <a:spcPct val="0"/>
        </a:spcBef>
        <a:spcAft>
          <a:spcPct val="0"/>
        </a:spcAft>
        <a:defRPr sz="2400">
          <a:solidFill>
            <a:srgbClr val="E2001A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3pPr>
      <a:lvl4pPr marL="39688" algn="l" rtl="0" fontAlgn="base">
        <a:spcBef>
          <a:spcPct val="0"/>
        </a:spcBef>
        <a:spcAft>
          <a:spcPct val="0"/>
        </a:spcAft>
        <a:defRPr sz="2400">
          <a:solidFill>
            <a:srgbClr val="E2001A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4pPr>
      <a:lvl5pPr marL="39688" algn="l" rtl="0" fontAlgn="base">
        <a:spcBef>
          <a:spcPct val="0"/>
        </a:spcBef>
        <a:spcAft>
          <a:spcPct val="0"/>
        </a:spcAft>
        <a:defRPr sz="2400">
          <a:solidFill>
            <a:srgbClr val="E2001A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2400">
          <a:solidFill>
            <a:srgbClr val="E2001A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2400">
          <a:solidFill>
            <a:srgbClr val="E2001A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2400">
          <a:solidFill>
            <a:srgbClr val="E2001A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2400">
          <a:solidFill>
            <a:srgbClr val="E2001A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9pPr>
    </p:titleStyle>
    <p:bodyStyle>
      <a:lvl1pPr marL="306388" indent="-304800" algn="l" rtl="0" fontAlgn="base">
        <a:spcBef>
          <a:spcPts val="700"/>
        </a:spcBef>
        <a:spcAft>
          <a:spcPct val="0"/>
        </a:spcAft>
        <a:buClr>
          <a:srgbClr val="5C6971"/>
        </a:buClr>
        <a:buSzPct val="100000"/>
        <a:buFont typeface="Arial" charset="0"/>
        <a:buChar char="•"/>
        <a:defRPr sz="2400">
          <a:solidFill>
            <a:srgbClr val="5C6971"/>
          </a:solidFill>
          <a:latin typeface="+mn-lt"/>
          <a:ea typeface="+mn-ea"/>
          <a:cs typeface="+mn-cs"/>
          <a:sym typeface="Arial" charset="0"/>
        </a:defRPr>
      </a:lvl1pPr>
      <a:lvl2pPr marL="730250" indent="-284163" algn="l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4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2pPr>
      <a:lvl3pPr marL="1131888" indent="-230188" algn="l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3pPr>
      <a:lvl4pPr marL="15509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4pPr>
      <a:lvl5pPr marL="19700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5pPr>
      <a:lvl6pPr marL="24272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6pPr>
      <a:lvl7pPr marL="28844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7pPr>
      <a:lvl8pPr marL="33416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8pPr>
      <a:lvl9pPr marL="37988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4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4.e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9.png"/><Relationship Id="rId1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4.wmf"/><Relationship Id="rId5" Type="http://schemas.openxmlformats.org/officeDocument/2006/relationships/hyperlink" Target="http://www.imta-bodensee.com/2008-villingen/bus-und-bahn/1zug.jpg/image_view_fullscreen" TargetMode="External"/><Relationship Id="rId6" Type="http://schemas.openxmlformats.org/officeDocument/2006/relationships/image" Target="../media/image5.jpeg"/><Relationship Id="rId7" Type="http://schemas.openxmlformats.org/officeDocument/2006/relationships/hyperlink" Target="http://upload.wikimedia.org/wikipedia/commons/1/1b/Eurofighter_Typhoon.svg" TargetMode="External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0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>
          <a:xfrm>
            <a:off x="812540" y="1808820"/>
            <a:ext cx="8534400" cy="533515"/>
          </a:xfrm>
          <a:ln/>
        </p:spPr>
        <p:txBody>
          <a:bodyPr rIns="132026"/>
          <a:lstStyle/>
          <a:p>
            <a:r>
              <a:rPr lang="en-US" sz="3200" dirty="0" err="1" smtClean="0"/>
              <a:t>Rechnerkommunikation</a:t>
            </a:r>
            <a:r>
              <a:rPr lang="en-US" sz="3200" dirty="0" smtClean="0"/>
              <a:t> und </a:t>
            </a:r>
            <a:r>
              <a:rPr lang="en-US" sz="3200" dirty="0" err="1" smtClean="0"/>
              <a:t>Vernetzung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3200" dirty="0" err="1" smtClean="0"/>
              <a:t>Teil</a:t>
            </a:r>
            <a:r>
              <a:rPr lang="en-US" sz="3200" dirty="0" smtClean="0"/>
              <a:t> </a:t>
            </a:r>
            <a:r>
              <a:rPr lang="en-US" sz="3200" dirty="0"/>
              <a:t>5</a:t>
            </a:r>
            <a:r>
              <a:rPr lang="en-US" sz="3200" dirty="0" smtClean="0"/>
              <a:t> </a:t>
            </a:r>
            <a:r>
              <a:rPr lang="en-US" sz="3200" dirty="0" smtClean="0"/>
              <a:t>– </a:t>
            </a:r>
            <a:r>
              <a:rPr lang="en-US" sz="3200" dirty="0" err="1" smtClean="0"/>
              <a:t>Funktionale</a:t>
            </a:r>
            <a:r>
              <a:rPr lang="en-US" sz="3200" dirty="0" smtClean="0"/>
              <a:t> </a:t>
            </a:r>
            <a:r>
              <a:rPr lang="en-US" sz="3200" dirty="0" err="1" smtClean="0"/>
              <a:t>Sicherheit</a:t>
            </a:r>
            <a:r>
              <a:rPr lang="en-US" sz="3200" dirty="0" smtClean="0"/>
              <a:t> (Safety)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idx="1"/>
          </p:nvPr>
        </p:nvSpPr>
        <p:spPr>
          <a:xfrm>
            <a:off x="902550" y="3023955"/>
            <a:ext cx="8393850" cy="1125125"/>
          </a:xfrm>
          <a:ln/>
        </p:spPr>
        <p:txBody>
          <a:bodyPr rIns="132080"/>
          <a:lstStyle/>
          <a:p>
            <a:pPr marL="0" indent="0">
              <a:buNone/>
            </a:pPr>
            <a:r>
              <a:rPr lang="en-US" dirty="0"/>
              <a:t>Stephan Rupp</a:t>
            </a:r>
          </a:p>
          <a:p>
            <a:pPr marL="0" indent="0">
              <a:buNone/>
            </a:pPr>
            <a:r>
              <a:rPr lang="en-US" dirty="0" err="1"/>
              <a:t>Nachrichtentechnik</a:t>
            </a:r>
            <a:endParaRPr lang="en-US" dirty="0"/>
          </a:p>
        </p:txBody>
      </p:sp>
      <p:pic>
        <p:nvPicPr>
          <p:cNvPr id="3073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800600"/>
            <a:ext cx="9906000" cy="1654175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/>
          </p:cNvSpPr>
          <p:nvPr/>
        </p:nvSpPr>
        <p:spPr bwMode="auto">
          <a:xfrm>
            <a:off x="0" y="5434013"/>
            <a:ext cx="9918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67367" bIns="38100"/>
          <a:lstStyle/>
          <a:p>
            <a:pPr algn="ctr">
              <a:spcBef>
                <a:spcPct val="0"/>
              </a:spcBef>
            </a:pPr>
            <a:r>
              <a:rPr lang="en-US" sz="2000">
                <a:solidFill>
                  <a:srgbClr val="FFFFFF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www.dhbw-stuttgart.de </a:t>
            </a:r>
          </a:p>
        </p:txBody>
      </p:sp>
      <p:pic>
        <p:nvPicPr>
          <p:cNvPr id="3075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520" y="368660"/>
            <a:ext cx="4519613" cy="719137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10125" y="6389960"/>
            <a:ext cx="284163" cy="279400"/>
          </a:xfrm>
        </p:spPr>
        <p:txBody>
          <a:bodyPr/>
          <a:lstStyle/>
          <a:p>
            <a:fld id="{43D6280E-394E-4341-896C-35DB9E220FB5}" type="slidenum">
              <a:rPr lang="en-US"/>
              <a:pPr/>
              <a:t>10</a:t>
            </a:fld>
            <a:endParaRPr lang="en-US" dirty="0"/>
          </a:p>
        </p:txBody>
      </p:sp>
      <p:pic>
        <p:nvPicPr>
          <p:cNvPr id="9217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3500" y="287338"/>
            <a:ext cx="2954338" cy="4683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22530" y="278650"/>
            <a:ext cx="8573870" cy="521450"/>
          </a:xfrm>
          <a:ln/>
        </p:spPr>
        <p:txBody>
          <a:bodyPr rIns="132026"/>
          <a:lstStyle/>
          <a:p>
            <a:r>
              <a:rPr lang="en-US" dirty="0" err="1" smtClean="0"/>
              <a:t>Inhalt</a:t>
            </a: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  <a:buNone/>
            </a:pPr>
            <a:r>
              <a:rPr lang="en-US" dirty="0" err="1" smtClean="0"/>
              <a:t>Funktionale</a:t>
            </a:r>
            <a:r>
              <a:rPr lang="en-US" dirty="0" smtClean="0"/>
              <a:t> </a:t>
            </a:r>
            <a:r>
              <a:rPr lang="en-US" dirty="0" err="1" smtClean="0"/>
              <a:t>Sicherheit</a:t>
            </a:r>
            <a:endParaRPr lang="en-US" dirty="0" smtClean="0"/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/>
              <a:t>Lösungsansätze</a:t>
            </a:r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/>
              <a:t>Realisierungsbeispiel</a:t>
            </a:r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>
                <a:solidFill>
                  <a:srgbClr val="E2001A"/>
                </a:solidFill>
              </a:rPr>
              <a:t>Methoden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6280E-394E-4341-896C-35DB9E220FB5}" type="slidenum">
              <a:rPr lang="en-US"/>
              <a:pPr/>
              <a:t>11</a:t>
            </a:fld>
            <a:endParaRPr lang="en-US"/>
          </a:p>
        </p:txBody>
      </p:sp>
      <p:pic>
        <p:nvPicPr>
          <p:cNvPr id="9217" name="Picture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3500" y="287338"/>
            <a:ext cx="2954338" cy="4683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22530" y="278650"/>
            <a:ext cx="8573870" cy="521450"/>
          </a:xfrm>
          <a:ln/>
        </p:spPr>
        <p:txBody>
          <a:bodyPr rIns="132026"/>
          <a:lstStyle/>
          <a:p>
            <a:r>
              <a:rPr lang="en-US" dirty="0" err="1" smtClean="0"/>
              <a:t>Funktionale</a:t>
            </a:r>
            <a:r>
              <a:rPr lang="en-US" dirty="0" smtClean="0"/>
              <a:t> </a:t>
            </a:r>
            <a:r>
              <a:rPr lang="en-US" dirty="0" err="1" smtClean="0"/>
              <a:t>Sicherheit</a:t>
            </a:r>
            <a:r>
              <a:rPr lang="en-US" dirty="0" smtClean="0"/>
              <a:t> (</a:t>
            </a:r>
            <a:r>
              <a:rPr lang="en-US" dirty="0" err="1" smtClean="0"/>
              <a:t>engl</a:t>
            </a:r>
            <a:r>
              <a:rPr lang="en-US" dirty="0" smtClean="0"/>
              <a:t>. Safety)</a:t>
            </a:r>
            <a:endParaRPr lang="en-US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762000" y="977900"/>
            <a:ext cx="8534400" cy="541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132080" bIns="50800" numCol="1" anchor="t" anchorCtr="0" compatLnSpc="1">
            <a:prstTxWarp prst="textNoShape">
              <a:avLst/>
            </a:prstTxWarp>
          </a:bodyPr>
          <a:lstStyle/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sz="2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Ziel: Gefahren für Menschen und Umwelt durch Maschinen und Anlagen vermeiden.</a:t>
            </a: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endParaRPr lang="de-DE" sz="2000" kern="0" dirty="0" smtClean="0">
              <a:solidFill>
                <a:srgbClr val="5C6971"/>
              </a:solidFill>
              <a:latin typeface="+mn-lt"/>
              <a:ea typeface="+mn-ea"/>
              <a:cs typeface="+mn-cs"/>
            </a:endParaRP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endParaRPr lang="de-DE" sz="2000" kern="0" dirty="0" smtClean="0">
              <a:solidFill>
                <a:srgbClr val="5C6971"/>
              </a:solidFill>
              <a:latin typeface="+mn-lt"/>
              <a:ea typeface="+mn-ea"/>
              <a:cs typeface="+mn-cs"/>
            </a:endParaRP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endParaRPr lang="de-DE" sz="2000" kern="0" dirty="0" smtClean="0">
              <a:solidFill>
                <a:srgbClr val="5C6971"/>
              </a:solidFill>
              <a:latin typeface="+mn-lt"/>
              <a:ea typeface="+mn-ea"/>
              <a:cs typeface="+mn-cs"/>
            </a:endParaRP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sz="2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Risiko = Schadenshäufigkeit * Schadensausmaß</a:t>
            </a: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endParaRPr lang="de-DE" sz="2000" kern="0" dirty="0" smtClean="0">
              <a:solidFill>
                <a:srgbClr val="5C6971"/>
              </a:solidFill>
              <a:latin typeface="+mn-lt"/>
              <a:ea typeface="+mn-ea"/>
              <a:cs typeface="+mn-cs"/>
            </a:endParaRP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endParaRPr lang="de-DE" sz="2000" kern="0" dirty="0" smtClean="0">
              <a:solidFill>
                <a:srgbClr val="5C6971"/>
              </a:solidFill>
              <a:latin typeface="+mn-lt"/>
              <a:ea typeface="+mn-ea"/>
              <a:cs typeface="+mn-cs"/>
            </a:endParaRP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endParaRPr lang="de-DE" sz="2000" kern="0" dirty="0" smtClean="0">
              <a:solidFill>
                <a:srgbClr val="5C6971"/>
              </a:solidFill>
              <a:latin typeface="+mn-lt"/>
              <a:ea typeface="+mn-ea"/>
              <a:cs typeface="+mn-cs"/>
            </a:endParaRP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endParaRPr lang="de-DE" sz="2000" kern="0" dirty="0" smtClean="0">
              <a:solidFill>
                <a:srgbClr val="5C6971"/>
              </a:solidFill>
              <a:latin typeface="+mn-lt"/>
              <a:ea typeface="+mn-ea"/>
              <a:cs typeface="+mn-cs"/>
            </a:endParaRP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endParaRPr lang="de-DE" sz="2000" kern="0" dirty="0" smtClean="0">
              <a:solidFill>
                <a:srgbClr val="5C6971"/>
              </a:solidFill>
              <a:latin typeface="+mn-lt"/>
              <a:ea typeface="+mn-ea"/>
              <a:cs typeface="+mn-cs"/>
            </a:endParaRP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sz="2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Prinzip: Senkung des Risikos auf ein akzeptables Maß durch Sicherheitsmaßnahmen.</a:t>
            </a: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5C6971"/>
              </a:solidFill>
              <a:effectLst/>
              <a:uLnTx/>
              <a:uFillTx/>
              <a:latin typeface="+mn-lt"/>
              <a:ea typeface="+mn-ea"/>
              <a:cs typeface="+mn-cs"/>
              <a:sym typeface="Arial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1413722" y="1866019"/>
            <a:ext cx="7139678" cy="707886"/>
          </a:xfrm>
          <a:prstGeom prst="rect">
            <a:avLst/>
          </a:prstGeom>
          <a:solidFill>
            <a:srgbClr val="4F81BD"/>
          </a:solidFill>
        </p:spPr>
        <p:txBody>
          <a:bodyPr wrap="square"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</a:rPr>
              <a:t>Maschinen und Anlagen sind derart auszulegen, dass Fehler und Defekte keine Gefährdung nach sich ziehen.</a:t>
            </a:r>
          </a:p>
        </p:txBody>
      </p:sp>
      <p:cxnSp>
        <p:nvCxnSpPr>
          <p:cNvPr id="13" name="Gerade Verbindung 12"/>
          <p:cNvCxnSpPr/>
          <p:nvPr/>
        </p:nvCxnSpPr>
        <p:spPr>
          <a:xfrm>
            <a:off x="3502691" y="3601149"/>
            <a:ext cx="0" cy="1296144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uppieren 13"/>
          <p:cNvGrpSpPr/>
          <p:nvPr/>
        </p:nvGrpSpPr>
        <p:grpSpPr>
          <a:xfrm>
            <a:off x="1486467" y="3577519"/>
            <a:ext cx="7111938" cy="646331"/>
            <a:chOff x="916360" y="3764077"/>
            <a:chExt cx="7111938" cy="646331"/>
          </a:xfrm>
        </p:grpSpPr>
        <p:sp>
          <p:nvSpPr>
            <p:cNvPr id="15" name="Pfeil nach rechts 14"/>
            <p:cNvSpPr/>
            <p:nvPr/>
          </p:nvSpPr>
          <p:spPr>
            <a:xfrm>
              <a:off x="916360" y="3971291"/>
              <a:ext cx="5184576" cy="288032"/>
            </a:xfrm>
            <a:prstGeom prst="rightArrow">
              <a:avLst/>
            </a:prstGeom>
            <a:solidFill>
              <a:srgbClr val="00C5C0"/>
            </a:solidFill>
            <a:ln w="12700">
              <a:solidFill>
                <a:srgbClr val="0080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Rechteck 15"/>
            <p:cNvSpPr/>
            <p:nvPr/>
          </p:nvSpPr>
          <p:spPr>
            <a:xfrm>
              <a:off x="6120594" y="3764077"/>
              <a:ext cx="190770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dirty="0" smtClean="0"/>
                <a:t>Risiko ohne Schutzmaßnahme</a:t>
              </a:r>
              <a:endParaRPr lang="de-DE" dirty="0"/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4206003" y="3575778"/>
            <a:ext cx="2465040" cy="1338387"/>
            <a:chOff x="3635896" y="3762336"/>
            <a:chExt cx="2465040" cy="1338387"/>
          </a:xfrm>
        </p:grpSpPr>
        <p:cxnSp>
          <p:nvCxnSpPr>
            <p:cNvPr id="18" name="Gerade Verbindung 17"/>
            <p:cNvCxnSpPr/>
            <p:nvPr/>
          </p:nvCxnSpPr>
          <p:spPr>
            <a:xfrm>
              <a:off x="6100936" y="3762336"/>
              <a:ext cx="0" cy="1296144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/>
            <p:cNvCxnSpPr/>
            <p:nvPr/>
          </p:nvCxnSpPr>
          <p:spPr>
            <a:xfrm>
              <a:off x="3724672" y="3787707"/>
              <a:ext cx="0" cy="1296144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hteck 19"/>
            <p:cNvSpPr/>
            <p:nvPr/>
          </p:nvSpPr>
          <p:spPr>
            <a:xfrm>
              <a:off x="3635896" y="4731391"/>
              <a:ext cx="230425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dirty="0" smtClean="0"/>
                <a:t>&lt; akzeptables Risiko</a:t>
              </a:r>
              <a:endParaRPr lang="de-DE" dirty="0"/>
            </a:p>
          </p:txBody>
        </p:sp>
      </p:grpSp>
      <p:grpSp>
        <p:nvGrpSpPr>
          <p:cNvPr id="21" name="Gruppieren 20"/>
          <p:cNvGrpSpPr/>
          <p:nvPr/>
        </p:nvGrpSpPr>
        <p:grpSpPr>
          <a:xfrm>
            <a:off x="1262590" y="4189823"/>
            <a:ext cx="5408453" cy="646331"/>
            <a:chOff x="692483" y="4376381"/>
            <a:chExt cx="5408453" cy="646331"/>
          </a:xfrm>
        </p:grpSpPr>
        <p:sp>
          <p:nvSpPr>
            <p:cNvPr id="22" name="Pfeil nach rechts 21"/>
            <p:cNvSpPr/>
            <p:nvPr/>
          </p:nvSpPr>
          <p:spPr>
            <a:xfrm flipH="1">
              <a:off x="2932584" y="4443359"/>
              <a:ext cx="3168352" cy="288032"/>
            </a:xfrm>
            <a:prstGeom prst="rightArrow">
              <a:avLst/>
            </a:prstGeom>
            <a:solidFill>
              <a:srgbClr val="FFC000"/>
            </a:solidFill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Rechteck 22"/>
            <p:cNvSpPr/>
            <p:nvPr/>
          </p:nvSpPr>
          <p:spPr>
            <a:xfrm>
              <a:off x="692483" y="4376381"/>
              <a:ext cx="223788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de-DE" dirty="0" smtClean="0"/>
                <a:t>Risiko mit Schutzmaßnahme</a:t>
              </a:r>
              <a:endParaRPr lang="de-DE" dirty="0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6280E-394E-4341-896C-35DB9E220FB5}" type="slidenum">
              <a:rPr lang="en-US"/>
              <a:pPr/>
              <a:t>12</a:t>
            </a:fld>
            <a:endParaRPr lang="en-US"/>
          </a:p>
        </p:txBody>
      </p:sp>
      <p:pic>
        <p:nvPicPr>
          <p:cNvPr id="9217" name="Picture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3500" y="287338"/>
            <a:ext cx="2954338" cy="4683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22530" y="278650"/>
            <a:ext cx="8573870" cy="521450"/>
          </a:xfrm>
          <a:ln/>
        </p:spPr>
        <p:txBody>
          <a:bodyPr rIns="132026"/>
          <a:lstStyle/>
          <a:p>
            <a:r>
              <a:rPr lang="en-US" dirty="0" err="1" smtClean="0"/>
              <a:t>Schutz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Integrität</a:t>
            </a:r>
            <a:endParaRPr lang="en-US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762000" y="977900"/>
            <a:ext cx="8534400" cy="541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132080" bIns="50800" numCol="1" anchor="t" anchorCtr="0" compatLnSpc="1">
            <a:prstTxWarp prst="textNoShape">
              <a:avLst/>
            </a:prstTxWarp>
          </a:bodyPr>
          <a:lstStyle/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sz="2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Integrität (Unversehrtheit) der Funktion: Fehlfunktionen im Betrieb werden erkannt und vermieden (Beispiel: Bordcomputer).</a:t>
            </a: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endParaRPr lang="de-DE" sz="1400" kern="0" dirty="0" smtClean="0">
              <a:solidFill>
                <a:srgbClr val="5C6971"/>
              </a:solidFill>
              <a:latin typeface="+mn-lt"/>
              <a:ea typeface="+mn-ea"/>
              <a:cs typeface="+mn-cs"/>
            </a:endParaRP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sz="2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Sicherheit über den gesamten Lebenszyklus</a:t>
            </a:r>
          </a:p>
          <a:p>
            <a:pPr marL="1066800" lvl="1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Entwicklung, Prototypenfertigung, Nullserie</a:t>
            </a:r>
          </a:p>
          <a:p>
            <a:pPr marL="1066800" lvl="1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Serienfertigung, Installation, Inbetriebnahme</a:t>
            </a:r>
          </a:p>
          <a:p>
            <a:pPr marL="1066800" lvl="1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Betrieb mit Sicherheitsmaßnahmen</a:t>
            </a:r>
          </a:p>
          <a:p>
            <a:pPr marL="1066800" lvl="1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Reparaturen, Änderungen, Wartung, Fehlerbehebung</a:t>
            </a:r>
          </a:p>
          <a:p>
            <a:pPr marL="1066800" lvl="1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Stillsetzen, Entsorgen</a:t>
            </a: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endParaRPr lang="de-DE" sz="1400" kern="0" dirty="0" smtClean="0">
              <a:solidFill>
                <a:srgbClr val="5C6971"/>
              </a:solidFill>
              <a:latin typeface="+mn-lt"/>
              <a:ea typeface="+mn-ea"/>
              <a:cs typeface="+mn-cs"/>
            </a:endParaRP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sz="2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Fehlermodelle: systematisch (Software), zufällig (Hardware)</a:t>
            </a: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endParaRPr lang="de-DE" sz="1400" kern="0" dirty="0" smtClean="0">
              <a:solidFill>
                <a:srgbClr val="5C6971"/>
              </a:solidFill>
              <a:latin typeface="+mn-lt"/>
              <a:ea typeface="+mn-ea"/>
              <a:cs typeface="+mn-cs"/>
            </a:endParaRP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sz="2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Verwandter Begriff: Sicherheit (englisch: Security) im Sinne von Schutz der Vertraulichkeit, Integrität und Verfügbarkeit</a:t>
            </a: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5C6971"/>
              </a:solidFill>
              <a:effectLst/>
              <a:uLnTx/>
              <a:uFillTx/>
              <a:latin typeface="+mn-lt"/>
              <a:ea typeface="+mn-ea"/>
              <a:cs typeface="+mn-cs"/>
              <a:sym typeface="Arial" charset="0"/>
            </a:endParaRPr>
          </a:p>
        </p:txBody>
      </p:sp>
      <p:sp>
        <p:nvSpPr>
          <p:cNvPr id="9" name="Rectangle 29"/>
          <p:cNvSpPr>
            <a:spLocks noChangeArrowheads="1"/>
          </p:cNvSpPr>
          <p:nvPr/>
        </p:nvSpPr>
        <p:spPr bwMode="auto">
          <a:xfrm rot="21383974">
            <a:off x="6769173" y="2370325"/>
            <a:ext cx="2134391" cy="575799"/>
          </a:xfrm>
          <a:prstGeom prst="rect">
            <a:avLst/>
          </a:prstGeom>
          <a:gradFill rotWithShape="1">
            <a:gsLst>
              <a:gs pos="0">
                <a:srgbClr val="2C86C7"/>
              </a:gs>
              <a:gs pos="100000">
                <a:srgbClr val="0063AC"/>
              </a:gs>
            </a:gsLst>
            <a:lin ang="0" scaled="1"/>
          </a:gradFill>
          <a:ln w="12700">
            <a:solidFill>
              <a:srgbClr val="646E6E"/>
            </a:solidFill>
            <a:miter lim="800000"/>
            <a:headEnd/>
            <a:tailEnd/>
          </a:ln>
          <a:effectLst>
            <a:outerShdw dist="53882" dir="2700000" algn="ctr" rotWithShape="0">
              <a:srgbClr val="919191"/>
            </a:outerShdw>
          </a:effectLst>
        </p:spPr>
        <p:txBody>
          <a:bodyPr wrap="square" lIns="82550" tIns="41275" rIns="82550" bIns="41275">
            <a:spAutoFit/>
          </a:bodyPr>
          <a:lstStyle/>
          <a:p>
            <a:pPr marL="0" marR="0" lvl="0" indent="0" algn="ctr" defTabSz="841375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solidFill>
                  <a:srgbClr val="FFFFFF"/>
                </a:solidFill>
                <a:latin typeface="Arial"/>
                <a:ea typeface="MS PGothic" pitchFamily="34" charset="-128"/>
              </a:rPr>
              <a:t>v</a:t>
            </a:r>
            <a:r>
              <a:rPr lang="de-DE" sz="1600" kern="0" dirty="0" smtClean="0">
                <a:solidFill>
                  <a:srgbClr val="FFFFFF"/>
                </a:solidFill>
                <a:latin typeface="Arial"/>
                <a:ea typeface="MS PGothic" pitchFamily="34" charset="-128"/>
              </a:rPr>
              <a:t>orwiegend systematische Fehler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MS PGothic" pitchFamily="34" charset="-128"/>
            </a:endParaRPr>
          </a:p>
        </p:txBody>
      </p:sp>
      <p:sp>
        <p:nvSpPr>
          <p:cNvPr id="12" name="Rectangle 29"/>
          <p:cNvSpPr>
            <a:spLocks noChangeArrowheads="1"/>
          </p:cNvSpPr>
          <p:nvPr/>
        </p:nvSpPr>
        <p:spPr bwMode="auto">
          <a:xfrm rot="21383974">
            <a:off x="7452687" y="3382664"/>
            <a:ext cx="1416773" cy="822020"/>
          </a:xfrm>
          <a:prstGeom prst="rect">
            <a:avLst/>
          </a:prstGeom>
          <a:gradFill rotWithShape="1">
            <a:gsLst>
              <a:gs pos="0">
                <a:srgbClr val="2C86C7"/>
              </a:gs>
              <a:gs pos="100000">
                <a:srgbClr val="0063AC"/>
              </a:gs>
            </a:gsLst>
            <a:lin ang="0" scaled="1"/>
          </a:gradFill>
          <a:ln w="12700">
            <a:solidFill>
              <a:srgbClr val="646E6E"/>
            </a:solidFill>
            <a:miter lim="800000"/>
            <a:headEnd/>
            <a:tailEnd/>
          </a:ln>
          <a:effectLst>
            <a:outerShdw dist="53882" dir="2700000" algn="ctr" rotWithShape="0">
              <a:srgbClr val="919191"/>
            </a:outerShdw>
          </a:effectLst>
        </p:spPr>
        <p:txBody>
          <a:bodyPr wrap="square" lIns="82550" tIns="41275" rIns="82550" bIns="41275">
            <a:spAutoFit/>
          </a:bodyPr>
          <a:lstStyle/>
          <a:p>
            <a:pPr marL="0" marR="0" lvl="0" indent="0" algn="ctr" defTabSz="841375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kern="0" dirty="0">
                <a:solidFill>
                  <a:srgbClr val="FFFFFF"/>
                </a:solidFill>
                <a:latin typeface="Arial"/>
                <a:ea typeface="MS PGothic" pitchFamily="34" charset="-128"/>
              </a:rPr>
              <a:t>b</a:t>
            </a:r>
            <a:r>
              <a:rPr lang="de-DE" sz="1600" kern="0" noProof="0" dirty="0" err="1" smtClean="0">
                <a:solidFill>
                  <a:srgbClr val="FFFFFF"/>
                </a:solidFill>
                <a:latin typeface="Arial"/>
                <a:ea typeface="MS PGothic" pitchFamily="34" charset="-128"/>
              </a:rPr>
              <a:t>esonders</a:t>
            </a:r>
            <a:r>
              <a:rPr lang="de-DE" sz="1600" kern="0" noProof="0" dirty="0" smtClean="0">
                <a:solidFill>
                  <a:srgbClr val="FFFFFF"/>
                </a:solidFill>
                <a:latin typeface="Arial"/>
                <a:ea typeface="MS PGothic" pitchFamily="34" charset="-128"/>
              </a:rPr>
              <a:t> gefahrvoller Bereich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MS PGothic" pitchFamily="34" charset="-128"/>
            </a:endParaRPr>
          </a:p>
        </p:txBody>
      </p:sp>
      <p:sp>
        <p:nvSpPr>
          <p:cNvPr id="13" name="Geschweifte Klammer rechts 12"/>
          <p:cNvSpPr/>
          <p:nvPr/>
        </p:nvSpPr>
        <p:spPr bwMode="auto">
          <a:xfrm>
            <a:off x="6528174" y="2438890"/>
            <a:ext cx="135015" cy="63007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413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14" name="Geschweifte Klammer rechts 13"/>
          <p:cNvSpPr/>
          <p:nvPr/>
        </p:nvSpPr>
        <p:spPr bwMode="auto">
          <a:xfrm>
            <a:off x="7293260" y="3519010"/>
            <a:ext cx="90010" cy="63007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413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6280E-394E-4341-896C-35DB9E220FB5}" type="slidenum">
              <a:rPr lang="en-US"/>
              <a:pPr/>
              <a:t>13</a:t>
            </a:fld>
            <a:endParaRPr lang="en-US"/>
          </a:p>
        </p:txBody>
      </p:sp>
      <p:pic>
        <p:nvPicPr>
          <p:cNvPr id="9217" name="Picture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3500" y="287338"/>
            <a:ext cx="2954338" cy="4683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22530" y="278650"/>
            <a:ext cx="8573870" cy="521450"/>
          </a:xfrm>
          <a:ln/>
        </p:spPr>
        <p:txBody>
          <a:bodyPr rIns="132026"/>
          <a:lstStyle/>
          <a:p>
            <a:r>
              <a:rPr lang="en-US" dirty="0" smtClean="0"/>
              <a:t>Safety Integrity Levels (SIL)</a:t>
            </a:r>
            <a:endParaRPr lang="en-US" dirty="0"/>
          </a:p>
        </p:txBody>
      </p:sp>
      <p:sp>
        <p:nvSpPr>
          <p:cNvPr id="9" name="Untertitel 2"/>
          <p:cNvSpPr txBox="1">
            <a:spLocks/>
          </p:cNvSpPr>
          <p:nvPr/>
        </p:nvSpPr>
        <p:spPr>
          <a:xfrm>
            <a:off x="722530" y="989729"/>
            <a:ext cx="8280920" cy="4824536"/>
          </a:xfrm>
          <a:prstGeom prst="rect">
            <a:avLst/>
          </a:prstGeom>
        </p:spPr>
        <p:txBody>
          <a:bodyPr lIns="144000" tIns="180000" rIns="144000" bIns="180000">
            <a:normAutofit fontScale="925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Tx/>
              <a:tabLst/>
              <a:defRPr/>
            </a:pPr>
            <a:r>
              <a:rPr kumimoji="0" lang="de-DE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	Rate tolerierbarer </a:t>
            </a:r>
            <a:r>
              <a:rPr kumimoji="0" lang="de-DE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gefährlicher</a:t>
            </a:r>
            <a:r>
              <a:rPr kumimoji="0" lang="de-DE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Fehler/ Stunde</a:t>
            </a:r>
          </a:p>
          <a:p>
            <a:pPr marL="222250" marR="0" lvl="1" indent="-222250" algn="l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rgbClr val="5095C8"/>
              </a:buClr>
              <a:buSzTx/>
              <a:buFont typeface="Arial" pitchFamily="34" charset="0"/>
              <a:buChar char="•"/>
              <a:tabLst>
                <a:tab pos="215900" algn="l"/>
              </a:tabLst>
              <a:defRPr/>
            </a:pPr>
            <a:r>
              <a:rPr kumimoji="0" lang="de-D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SIL 4	10</a:t>
            </a:r>
            <a:r>
              <a:rPr kumimoji="0" lang="de-DE" sz="16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-9</a:t>
            </a:r>
            <a:r>
              <a:rPr kumimoji="0" lang="de-D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bis 10</a:t>
            </a:r>
            <a:r>
              <a:rPr kumimoji="0" lang="de-DE" sz="16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-8</a:t>
            </a:r>
          </a:p>
          <a:p>
            <a:pPr marL="222250" marR="0" lvl="1" indent="-222250" algn="l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rgbClr val="5095C8"/>
              </a:buClr>
              <a:buSzTx/>
              <a:buFont typeface="Arial" pitchFamily="34" charset="0"/>
              <a:buChar char="•"/>
              <a:tabLst>
                <a:tab pos="215900" algn="l"/>
              </a:tabLst>
              <a:defRPr/>
            </a:pPr>
            <a:r>
              <a:rPr kumimoji="0" lang="de-D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SIL 3	10</a:t>
            </a:r>
            <a:r>
              <a:rPr kumimoji="0" lang="de-DE" sz="16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-8</a:t>
            </a:r>
            <a:r>
              <a:rPr kumimoji="0" lang="de-D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bis 10</a:t>
            </a:r>
            <a:r>
              <a:rPr kumimoji="0" lang="de-DE" sz="16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-7</a:t>
            </a:r>
            <a:endParaRPr kumimoji="0" lang="de-DE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222250" marR="0" lvl="1" indent="-222250" algn="l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rgbClr val="5095C8"/>
              </a:buClr>
              <a:buSzTx/>
              <a:buFont typeface="Arial" pitchFamily="34" charset="0"/>
              <a:buChar char="•"/>
              <a:tabLst>
                <a:tab pos="215900" algn="l"/>
              </a:tabLst>
              <a:defRPr/>
            </a:pPr>
            <a:r>
              <a:rPr kumimoji="0" lang="de-D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SIL 2	10</a:t>
            </a:r>
            <a:r>
              <a:rPr kumimoji="0" lang="de-DE" sz="16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-7</a:t>
            </a:r>
            <a:r>
              <a:rPr kumimoji="0" lang="de-D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bis 10</a:t>
            </a:r>
            <a:r>
              <a:rPr kumimoji="0" lang="de-DE" sz="16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-6</a:t>
            </a:r>
            <a:endParaRPr kumimoji="0" lang="de-DE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222250" marR="0" lvl="1" indent="-222250" algn="l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rgbClr val="5095C8"/>
              </a:buClr>
              <a:buSzTx/>
              <a:buFont typeface="Arial" pitchFamily="34" charset="0"/>
              <a:buChar char="•"/>
              <a:tabLst>
                <a:tab pos="215900" algn="l"/>
              </a:tabLst>
              <a:defRPr/>
            </a:pPr>
            <a:r>
              <a:rPr kumimoji="0" lang="de-D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SIL 1	10</a:t>
            </a:r>
            <a:r>
              <a:rPr kumimoji="0" lang="de-DE" sz="16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-7</a:t>
            </a:r>
            <a:r>
              <a:rPr kumimoji="0" lang="de-DE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bis 10</a:t>
            </a:r>
            <a:r>
              <a:rPr kumimoji="0" lang="de-DE" sz="16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-5</a:t>
            </a:r>
          </a:p>
          <a:p>
            <a:pPr marL="222250" marR="0" lvl="1" indent="-222250" algn="l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rgbClr val="5095C8"/>
              </a:buClr>
              <a:buSzTx/>
              <a:buFont typeface="Arial" pitchFamily="34" charset="0"/>
              <a:buChar char="•"/>
              <a:tabLst>
                <a:tab pos="215900" algn="l"/>
              </a:tabLst>
              <a:defRPr/>
            </a:pPr>
            <a:endParaRPr kumimoji="0" lang="de-DE" sz="1000" b="0" i="0" u="none" strike="noStrike" kern="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222250" marR="0" lvl="1" indent="-222250" algn="l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rgbClr val="5095C8"/>
              </a:buClr>
              <a:buSzTx/>
              <a:buFont typeface="Arial" pitchFamily="34" charset="0"/>
              <a:buChar char="•"/>
              <a:tabLst>
                <a:tab pos="215900" algn="l"/>
              </a:tabLst>
              <a:defRPr/>
            </a:pPr>
            <a: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Fehlerkategorien und Ausfallraten</a:t>
            </a:r>
          </a:p>
          <a:p>
            <a:pPr marL="222250" marR="0" lvl="1" indent="-222250" algn="l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rgbClr val="5095C8"/>
              </a:buClr>
              <a:buSzTx/>
              <a:buFont typeface="Arial" pitchFamily="34" charset="0"/>
              <a:buChar char="•"/>
              <a:tabLst>
                <a:tab pos="215900" algn="l"/>
              </a:tabLst>
              <a:defRPr/>
            </a:pPr>
            <a: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Ungefährliche Ausfälle (</a:t>
            </a:r>
            <a:r>
              <a:rPr kumimoji="0" lang="de-DE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</a:t>
            </a:r>
            <a: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icher,</a:t>
            </a:r>
            <a:r>
              <a:rPr kumimoji="0" lang="de-DE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de-DE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safe</a:t>
            </a:r>
            <a: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): </a:t>
            </a:r>
            <a:r>
              <a:rPr kumimoji="0" lang="de-DE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ymbol" pitchFamily="18" charset="2"/>
              </a:rPr>
              <a:t>l</a:t>
            </a:r>
            <a:r>
              <a:rPr kumimoji="0" lang="de-DE" sz="1800" b="0" i="0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</a:t>
            </a:r>
            <a:endParaRPr kumimoji="0" lang="de-DE" sz="1800" b="0" i="0" u="none" strike="noStrike" kern="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rgbClr val="5095C8"/>
              </a:buClr>
              <a:buSzTx/>
              <a:buFont typeface="Arial" pitchFamily="34" charset="0"/>
              <a:buChar char="•"/>
              <a:tabLst>
                <a:tab pos="215900" algn="l"/>
              </a:tabLst>
              <a:defRPr/>
            </a:pPr>
            <a: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Entdeckte ungefährliche Fehler: </a:t>
            </a:r>
            <a:r>
              <a:rPr kumimoji="0" lang="de-DE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ymbol" pitchFamily="18" charset="2"/>
              </a:rPr>
              <a:t>l</a:t>
            </a:r>
            <a:r>
              <a:rPr kumimoji="0" lang="de-DE" sz="1800" b="0" i="0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SD</a:t>
            </a:r>
            <a:endParaRPr kumimoji="0" lang="de-DE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rgbClr val="5095C8"/>
              </a:buClr>
              <a:buSzTx/>
              <a:buFont typeface="Arial" pitchFamily="34" charset="0"/>
              <a:buChar char="•"/>
              <a:tabLst>
                <a:tab pos="215900" algn="l"/>
              </a:tabLst>
              <a:defRPr/>
            </a:pPr>
            <a: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Unentdeckte ungefährliche Fehler: </a:t>
            </a:r>
            <a:r>
              <a:rPr kumimoji="0" lang="de-DE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ymbol" pitchFamily="18" charset="2"/>
              </a:rPr>
              <a:t>l</a:t>
            </a:r>
            <a:r>
              <a:rPr kumimoji="0" lang="de-DE" sz="1800" b="0" i="0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SU</a:t>
            </a:r>
            <a:endParaRPr kumimoji="0" lang="de-DE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222250" marR="0" lvl="1" indent="-222250" algn="l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rgbClr val="5095C8"/>
              </a:buClr>
              <a:buSzTx/>
              <a:buFont typeface="Arial" pitchFamily="34" charset="0"/>
              <a:buChar char="•"/>
              <a:tabLst>
                <a:tab pos="215900" algn="l"/>
              </a:tabLst>
              <a:defRPr/>
            </a:pPr>
            <a: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Gefährliche Ausfälle (</a:t>
            </a:r>
            <a:r>
              <a:rPr kumimoji="0" lang="de-DE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</a:t>
            </a:r>
            <a:r>
              <a:rPr kumimoji="0" lang="de-DE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angerous</a:t>
            </a:r>
            <a: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): </a:t>
            </a:r>
            <a:r>
              <a:rPr kumimoji="0" lang="de-DE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ymbol" pitchFamily="18" charset="2"/>
              </a:rPr>
              <a:t>l</a:t>
            </a:r>
            <a:r>
              <a:rPr kumimoji="0" lang="de-DE" sz="1800" b="0" i="0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</a:t>
            </a:r>
            <a:endParaRPr kumimoji="0" lang="de-DE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rgbClr val="5095C8"/>
              </a:buClr>
              <a:buSzTx/>
              <a:buFont typeface="Arial" pitchFamily="34" charset="0"/>
              <a:buChar char="•"/>
              <a:tabLst>
                <a:tab pos="215900" algn="l"/>
              </a:tabLst>
              <a:defRPr/>
            </a:pPr>
            <a: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E2001A"/>
                </a:solidFill>
                <a:effectLst/>
                <a:uLnTx/>
                <a:uFillTx/>
                <a:latin typeface="+mn-lt"/>
              </a:rPr>
              <a:t>Entdeckte gefährliche Fehler: </a:t>
            </a:r>
            <a:r>
              <a:rPr kumimoji="0" lang="de-DE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E2001A"/>
                </a:solidFill>
                <a:effectLst/>
                <a:uLnTx/>
                <a:uFillTx/>
                <a:latin typeface="Symbol" pitchFamily="18" charset="2"/>
              </a:rPr>
              <a:t>l</a:t>
            </a:r>
            <a:r>
              <a:rPr kumimoji="0" lang="de-DE" sz="1800" b="0" i="0" u="none" strike="noStrike" kern="0" cap="none" spc="0" normalizeH="0" baseline="-25000" noProof="0" dirty="0" err="1" smtClean="0">
                <a:ln>
                  <a:noFill/>
                </a:ln>
                <a:solidFill>
                  <a:srgbClr val="E2001A"/>
                </a:solidFill>
                <a:effectLst/>
                <a:uLnTx/>
                <a:uFillTx/>
                <a:latin typeface="+mn-lt"/>
              </a:rPr>
              <a:t>DD</a:t>
            </a:r>
            <a:endParaRPr kumimoji="0" lang="de-DE" sz="1800" b="0" i="0" u="none" strike="noStrike" kern="0" cap="none" spc="0" normalizeH="0" baseline="0" noProof="0" dirty="0" smtClean="0">
              <a:ln>
                <a:noFill/>
              </a:ln>
              <a:solidFill>
                <a:srgbClr val="E2001A"/>
              </a:solidFill>
              <a:effectLst/>
              <a:uLnTx/>
              <a:uFillTx/>
              <a:latin typeface="+mn-lt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rgbClr val="5095C8"/>
              </a:buClr>
              <a:buSzTx/>
              <a:buFont typeface="Arial" pitchFamily="34" charset="0"/>
              <a:buChar char="•"/>
              <a:tabLst>
                <a:tab pos="215900" algn="l"/>
              </a:tabLst>
              <a:defRPr/>
            </a:pPr>
            <a: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</a:rPr>
              <a:t>Unentdeckte gefährliche Fehler: </a:t>
            </a:r>
            <a:r>
              <a:rPr kumimoji="0" lang="de-DE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ymbol" pitchFamily="18" charset="2"/>
              </a:rPr>
              <a:t>l</a:t>
            </a:r>
            <a:r>
              <a:rPr kumimoji="0" lang="de-DE" sz="1800" b="0" i="0" u="none" strike="noStrike" kern="0" cap="none" spc="0" normalizeH="0" baseline="-2500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</a:rPr>
              <a:t>DU</a:t>
            </a:r>
            <a:endParaRPr kumimoji="0" lang="de-DE" sz="1800" b="0" i="0" u="none" strike="noStrike" kern="0" cap="none" spc="0" normalizeH="0" baseline="-2500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</a:endParaRPr>
          </a:p>
          <a:p>
            <a:pPr marL="1257300" marR="0" lvl="2" indent="-342900" algn="l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Tx/>
              <a:buFont typeface="Arial" pitchFamily="34" charset="0"/>
              <a:buChar char="•"/>
              <a:tabLst>
                <a:tab pos="482600" algn="l"/>
              </a:tabLst>
              <a:defRPr/>
            </a:pP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13040" y="3247624"/>
            <a:ext cx="4152900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hteck 11"/>
          <p:cNvSpPr/>
          <p:nvPr/>
        </p:nvSpPr>
        <p:spPr>
          <a:xfrm>
            <a:off x="5313040" y="1673805"/>
            <a:ext cx="379782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de-DE" sz="1400" dirty="0" smtClean="0"/>
              <a:t>Referenz für die Risikoakzeptanz: Sterblichkeit für Jugendliche in Europa &gt; 10</a:t>
            </a:r>
            <a:r>
              <a:rPr lang="de-DE" sz="1400" baseline="30000" dirty="0" smtClean="0"/>
              <a:t>-4</a:t>
            </a:r>
            <a:r>
              <a:rPr lang="de-DE" sz="1400" dirty="0" smtClean="0"/>
              <a:t> pro Jahr (pro Person), d.h. </a:t>
            </a:r>
            <a:r>
              <a:rPr lang="de-DE" sz="1400" dirty="0"/>
              <a:t>&gt;</a:t>
            </a:r>
            <a:r>
              <a:rPr lang="de-DE" sz="1400" dirty="0" smtClean="0"/>
              <a:t> 10</a:t>
            </a:r>
            <a:r>
              <a:rPr lang="de-DE" sz="1400" baseline="30000" dirty="0" smtClean="0"/>
              <a:t>-8</a:t>
            </a:r>
            <a:r>
              <a:rPr lang="de-DE" sz="1400" dirty="0" smtClean="0"/>
              <a:t> pro Stunde</a:t>
            </a:r>
            <a:endParaRPr lang="de-DE" sz="1400" baseline="30000" dirty="0"/>
          </a:p>
        </p:txBody>
      </p:sp>
      <p:sp>
        <p:nvSpPr>
          <p:cNvPr id="13" name="Rechteck 12"/>
          <p:cNvSpPr/>
          <p:nvPr/>
        </p:nvSpPr>
        <p:spPr>
          <a:xfrm>
            <a:off x="5448055" y="5227844"/>
            <a:ext cx="2205245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de-DE" sz="1000" dirty="0" smtClean="0">
                <a:latin typeface="+mn-lt"/>
              </a:rPr>
              <a:t>FSD: </a:t>
            </a:r>
            <a:r>
              <a:rPr lang="de-DE" sz="1000" kern="0" dirty="0" err="1" smtClean="0">
                <a:solidFill>
                  <a:schemeClr val="tx1"/>
                </a:solidFill>
                <a:latin typeface="Symbol" pitchFamily="18" charset="2"/>
              </a:rPr>
              <a:t>l</a:t>
            </a:r>
            <a:r>
              <a:rPr lang="de-DE" sz="1000" kern="0" baseline="-25000" dirty="0" err="1" smtClean="0">
                <a:solidFill>
                  <a:schemeClr val="tx1"/>
                </a:solidFill>
              </a:rPr>
              <a:t>SD</a:t>
            </a:r>
            <a:r>
              <a:rPr lang="de-DE" sz="1000" kern="0" baseline="-25000" dirty="0" smtClean="0">
                <a:solidFill>
                  <a:schemeClr val="tx1"/>
                </a:solidFill>
              </a:rPr>
              <a:t>  </a:t>
            </a:r>
            <a:r>
              <a:rPr lang="de-DE" sz="1000" dirty="0" smtClean="0">
                <a:latin typeface="+mn-lt"/>
              </a:rPr>
              <a:t>ungefährlich, </a:t>
            </a:r>
            <a:r>
              <a:rPr lang="de-DE" sz="1000" dirty="0" err="1" smtClean="0">
                <a:latin typeface="+mn-lt"/>
              </a:rPr>
              <a:t>endeckt</a:t>
            </a:r>
            <a:r>
              <a:rPr lang="de-DE" sz="1000" dirty="0" smtClean="0">
                <a:latin typeface="+mn-lt"/>
              </a:rPr>
              <a:t> </a:t>
            </a:r>
          </a:p>
          <a:p>
            <a:pPr marL="0" lvl="1"/>
            <a:r>
              <a:rPr lang="de-DE" sz="1000" dirty="0" smtClean="0">
                <a:latin typeface="+mn-lt"/>
              </a:rPr>
              <a:t>FSU: </a:t>
            </a:r>
            <a:r>
              <a:rPr lang="de-DE" sz="1000" kern="0" dirty="0" err="1" smtClean="0">
                <a:solidFill>
                  <a:schemeClr val="tx1"/>
                </a:solidFill>
                <a:latin typeface="Symbol" pitchFamily="18" charset="2"/>
              </a:rPr>
              <a:t>l</a:t>
            </a:r>
            <a:r>
              <a:rPr lang="de-DE" sz="1000" kern="0" baseline="-25000" dirty="0" err="1" smtClean="0">
                <a:solidFill>
                  <a:schemeClr val="tx1"/>
                </a:solidFill>
              </a:rPr>
              <a:t>SU</a:t>
            </a:r>
            <a:r>
              <a:rPr lang="de-DE" sz="1000" kern="0" baseline="-25000" dirty="0" smtClean="0">
                <a:solidFill>
                  <a:schemeClr val="tx1"/>
                </a:solidFill>
              </a:rPr>
              <a:t> </a:t>
            </a:r>
            <a:r>
              <a:rPr lang="de-DE" sz="1000" dirty="0" err="1" smtClean="0">
                <a:latin typeface="+mn-lt"/>
              </a:rPr>
              <a:t>ungefählrich</a:t>
            </a:r>
            <a:r>
              <a:rPr lang="de-DE" sz="1000" dirty="0" smtClean="0">
                <a:latin typeface="+mn-lt"/>
              </a:rPr>
              <a:t>, unentdeckt </a:t>
            </a:r>
          </a:p>
        </p:txBody>
      </p:sp>
      <p:sp>
        <p:nvSpPr>
          <p:cNvPr id="14" name="Rechteck 13"/>
          <p:cNvSpPr/>
          <p:nvPr/>
        </p:nvSpPr>
        <p:spPr>
          <a:xfrm>
            <a:off x="7653300" y="5227844"/>
            <a:ext cx="2160240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de-DE" sz="1000" b="1" dirty="0" smtClean="0">
                <a:solidFill>
                  <a:srgbClr val="E2001A"/>
                </a:solidFill>
                <a:latin typeface="+mn-lt"/>
              </a:rPr>
              <a:t>FDD: </a:t>
            </a:r>
            <a:r>
              <a:rPr lang="de-DE" sz="1000" b="1" kern="0" dirty="0" smtClean="0">
                <a:solidFill>
                  <a:srgbClr val="E2001A"/>
                </a:solidFill>
              </a:rPr>
              <a:t> </a:t>
            </a:r>
            <a:r>
              <a:rPr lang="de-DE" sz="1000" b="1" kern="0" dirty="0" err="1" smtClean="0">
                <a:solidFill>
                  <a:srgbClr val="E2001A"/>
                </a:solidFill>
                <a:latin typeface="Symbol" pitchFamily="18" charset="2"/>
              </a:rPr>
              <a:t>l</a:t>
            </a:r>
            <a:r>
              <a:rPr lang="de-DE" sz="1000" b="1" kern="0" baseline="-25000" dirty="0" err="1" smtClean="0">
                <a:solidFill>
                  <a:srgbClr val="E2001A"/>
                </a:solidFill>
              </a:rPr>
              <a:t>DD</a:t>
            </a:r>
            <a:r>
              <a:rPr lang="de-DE" sz="1000" b="1" kern="0" baseline="-25000" dirty="0" smtClean="0">
                <a:solidFill>
                  <a:srgbClr val="E2001A"/>
                </a:solidFill>
              </a:rPr>
              <a:t> </a:t>
            </a:r>
            <a:r>
              <a:rPr lang="de-DE" sz="1000" b="1" dirty="0" smtClean="0">
                <a:solidFill>
                  <a:srgbClr val="E2001A"/>
                </a:solidFill>
                <a:latin typeface="+mn-lt"/>
              </a:rPr>
              <a:t>gefährlich, entdeckt</a:t>
            </a:r>
            <a:r>
              <a:rPr lang="de-DE" sz="1000" dirty="0" smtClean="0">
                <a:latin typeface="+mn-lt"/>
              </a:rPr>
              <a:t> </a:t>
            </a:r>
          </a:p>
          <a:p>
            <a:pPr marL="0" lvl="1"/>
            <a:r>
              <a:rPr lang="de-DE" sz="1000" b="1" dirty="0" smtClean="0">
                <a:solidFill>
                  <a:srgbClr val="7030A0"/>
                </a:solidFill>
                <a:latin typeface="+mn-lt"/>
              </a:rPr>
              <a:t>FDU: </a:t>
            </a:r>
            <a:r>
              <a:rPr lang="de-DE" sz="1000" b="1" kern="0" dirty="0" err="1" smtClean="0">
                <a:solidFill>
                  <a:srgbClr val="7030A0"/>
                </a:solidFill>
                <a:latin typeface="Symbol" pitchFamily="18" charset="2"/>
              </a:rPr>
              <a:t>l</a:t>
            </a:r>
            <a:r>
              <a:rPr lang="de-DE" sz="1000" b="1" kern="0" baseline="-25000" dirty="0" err="1" smtClean="0">
                <a:solidFill>
                  <a:srgbClr val="7030A0"/>
                </a:solidFill>
              </a:rPr>
              <a:t>DU</a:t>
            </a:r>
            <a:r>
              <a:rPr lang="de-DE" sz="1000" b="1" kern="0" baseline="-25000" dirty="0" smtClean="0">
                <a:solidFill>
                  <a:srgbClr val="7030A0"/>
                </a:solidFill>
              </a:rPr>
              <a:t> </a:t>
            </a:r>
            <a:r>
              <a:rPr lang="de-DE" sz="1000" b="1" dirty="0" smtClean="0">
                <a:solidFill>
                  <a:srgbClr val="7030A0"/>
                </a:solidFill>
                <a:latin typeface="+mn-lt"/>
              </a:rPr>
              <a:t>gefährlich, unentdeckt</a:t>
            </a:r>
            <a:endParaRPr lang="de-DE" sz="1000" b="1" baseline="30000" dirty="0">
              <a:solidFill>
                <a:srgbClr val="7030A0"/>
              </a:solidFill>
              <a:latin typeface="+mn-lt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Untertitel 2"/>
          <p:cNvSpPr txBox="1">
            <a:spLocks/>
          </p:cNvSpPr>
          <p:nvPr/>
        </p:nvSpPr>
        <p:spPr>
          <a:xfrm>
            <a:off x="767535" y="953725"/>
            <a:ext cx="8550950" cy="5490610"/>
          </a:xfrm>
          <a:prstGeom prst="rect">
            <a:avLst/>
          </a:prstGeom>
        </p:spPr>
        <p:txBody>
          <a:bodyPr lIns="144000" tIns="180000" rIns="144000" bIns="18000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Tx/>
              <a:tabLst/>
              <a:defRPr/>
            </a:pPr>
            <a:r>
              <a:rPr kumimoji="0" lang="de-DE" sz="1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 und deren Umsetzung:</a:t>
            </a:r>
          </a:p>
          <a:p>
            <a:pPr marL="342900" marR="0" lvl="0" indent="-342900" algn="l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de-DE" sz="1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Beschreibung der Anforderungen, Maßnahmen im Fehlerfall und der tolerierbaren Fehlerraten</a:t>
            </a:r>
          </a:p>
          <a:p>
            <a:pPr marL="342900" marR="0" lvl="0" indent="-342900" algn="l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de-DE" sz="1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Erstellen des Sicherheitskonzepts </a:t>
            </a:r>
          </a:p>
          <a:p>
            <a:pPr marL="342900" marR="0" lvl="0" indent="-342900" algn="l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de-DE" sz="1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Ausfalleffektanalyse (englisch: FMEA - </a:t>
            </a:r>
            <a:r>
              <a:rPr kumimoji="0" lang="de-DE" sz="17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Failure</a:t>
            </a:r>
            <a:r>
              <a:rPr kumimoji="0" lang="de-DE" sz="1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Modes </a:t>
            </a:r>
            <a:r>
              <a:rPr kumimoji="0" lang="de-DE" sz="17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</a:t>
            </a:r>
            <a:r>
              <a:rPr kumimoji="0" lang="de-DE" sz="1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7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Effects</a:t>
            </a:r>
            <a:r>
              <a:rPr kumimoji="0" lang="de-DE" sz="1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Analysis)</a:t>
            </a:r>
          </a:p>
          <a:p>
            <a:pPr marL="342900" marR="0" lvl="0" indent="-342900" algn="l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de-DE" sz="1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Für alle sicherheitsspezifischen Komponenten festzulegen:</a:t>
            </a:r>
          </a:p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DE" sz="15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	Komponente:	Fehlermodell: 	Anforderungen: 	Maßnahmen:</a:t>
            </a:r>
          </a:p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DE" sz="15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	 Register, RAM	Daten/Adressen	DC &gt; 90%		Speichertests</a:t>
            </a:r>
          </a:p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DE" sz="15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	 </a:t>
            </a:r>
            <a:r>
              <a:rPr kumimoji="0" lang="de-DE" sz="15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pc</a:t>
            </a:r>
            <a:r>
              <a:rPr kumimoji="0" lang="de-DE" sz="15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stack</a:t>
            </a:r>
            <a:r>
              <a:rPr kumimoji="0" lang="de-DE" sz="15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pointer</a:t>
            </a:r>
            <a:r>
              <a:rPr kumimoji="0" lang="de-DE" sz="15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Datenfehler	DC &gt; 90%		Prüfsumme</a:t>
            </a:r>
          </a:p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DE" sz="15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	 Bus		Time Out		DC &gt; 90%		Time out</a:t>
            </a:r>
          </a:p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DE" sz="15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	</a:t>
            </a:r>
            <a:r>
              <a:rPr kumimoji="0" lang="de-DE" sz="14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…		…		…		…</a:t>
            </a:r>
          </a:p>
          <a:p>
            <a:pPr marL="342900" marR="0" lvl="0" indent="-342900" algn="l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de-DE" sz="1700" i="0" u="none" strike="noStrike" kern="0" cap="none" spc="0" normalizeH="0" baseline="0" noProof="0" dirty="0" smtClean="0">
                <a:ln>
                  <a:noFill/>
                </a:ln>
                <a:solidFill>
                  <a:srgbClr val="E2001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Diagnoseabdeckung</a:t>
            </a:r>
            <a:r>
              <a:rPr kumimoji="0" lang="de-DE" sz="1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(englisch DC – </a:t>
            </a:r>
            <a:r>
              <a:rPr kumimoji="0" lang="de-DE" sz="17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Diagnostic</a:t>
            </a:r>
            <a:r>
              <a:rPr kumimoji="0" lang="de-DE" sz="1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70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Coverage</a:t>
            </a:r>
            <a:r>
              <a:rPr kumimoji="0" lang="de-DE" sz="1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): </a:t>
            </a:r>
            <a:r>
              <a:rPr kumimoji="0" lang="de-DE" sz="1700" i="0" u="none" strike="noStrike" kern="0" cap="none" spc="0" normalizeH="0" baseline="0" noProof="0" dirty="0" smtClean="0">
                <a:ln>
                  <a:noFill/>
                </a:ln>
                <a:solidFill>
                  <a:srgbClr val="E2001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Anteil der entdeckten gefährlichen Fehler (</a:t>
            </a:r>
            <a:r>
              <a:rPr kumimoji="0" lang="de-DE" sz="1700" i="0" u="none" strike="noStrike" kern="0" cap="none" spc="0" normalizeH="0" baseline="0" noProof="0" dirty="0" err="1" smtClean="0">
                <a:ln>
                  <a:noFill/>
                </a:ln>
                <a:solidFill>
                  <a:srgbClr val="E2001A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l</a:t>
            </a:r>
            <a:r>
              <a:rPr kumimoji="0" lang="de-DE" sz="1700" i="0" u="none" strike="noStrike" kern="0" cap="none" spc="0" normalizeH="0" baseline="-25000" noProof="0" dirty="0" err="1" smtClean="0">
                <a:ln>
                  <a:noFill/>
                </a:ln>
                <a:solidFill>
                  <a:srgbClr val="E2001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DD</a:t>
            </a:r>
            <a:r>
              <a:rPr kumimoji="0" lang="de-DE" sz="1700" i="0" u="none" strike="noStrike" kern="0" cap="none" spc="0" normalizeH="0" baseline="0" noProof="0" dirty="0" smtClean="0">
                <a:ln>
                  <a:noFill/>
                </a:ln>
                <a:solidFill>
                  <a:srgbClr val="E2001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/ (</a:t>
            </a:r>
            <a:r>
              <a:rPr kumimoji="0" lang="de-DE" sz="1700" i="0" u="none" strike="noStrike" kern="0" cap="none" spc="0" normalizeH="0" baseline="0" noProof="0" dirty="0" err="1" smtClean="0">
                <a:ln>
                  <a:noFill/>
                </a:ln>
                <a:solidFill>
                  <a:srgbClr val="E2001A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l</a:t>
            </a:r>
            <a:r>
              <a:rPr kumimoji="0" lang="de-DE" sz="1700" i="0" u="none" strike="noStrike" kern="0" cap="none" spc="0" normalizeH="0" baseline="-25000" noProof="0" dirty="0" err="1" smtClean="0">
                <a:ln>
                  <a:noFill/>
                </a:ln>
                <a:solidFill>
                  <a:srgbClr val="E2001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DD</a:t>
            </a:r>
            <a:r>
              <a:rPr kumimoji="0" lang="de-DE" sz="1700" i="0" u="none" strike="noStrike" kern="0" cap="none" spc="0" normalizeH="0" baseline="0" noProof="0" dirty="0" smtClean="0">
                <a:ln>
                  <a:noFill/>
                </a:ln>
                <a:solidFill>
                  <a:srgbClr val="E2001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</a:t>
            </a:r>
            <a:r>
              <a:rPr kumimoji="0" lang="de-DE" sz="1700" i="0" u="none" strike="noStrike" kern="0" cap="none" spc="0" normalizeH="0" baseline="0" noProof="0" dirty="0" smtClean="0">
                <a:ln>
                  <a:noFill/>
                </a:ln>
                <a:solidFill>
                  <a:srgbClr val="E2001A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 </a:t>
            </a:r>
            <a:r>
              <a:rPr kumimoji="0" lang="de-DE" sz="1700" i="0" u="none" strike="noStrike" kern="0" cap="none" spc="0" normalizeH="0" baseline="0" noProof="0" dirty="0" err="1" smtClean="0">
                <a:ln>
                  <a:noFill/>
                </a:ln>
                <a:solidFill>
                  <a:srgbClr val="E2001A"/>
                </a:solidFill>
                <a:effectLst/>
                <a:uLnTx/>
                <a:uFillTx/>
                <a:latin typeface="Symbol" pitchFamily="18" charset="2"/>
                <a:ea typeface="+mn-ea"/>
                <a:cs typeface="+mn-cs"/>
              </a:rPr>
              <a:t>l</a:t>
            </a:r>
            <a:r>
              <a:rPr kumimoji="0" lang="de-DE" sz="1700" i="0" u="none" strike="noStrike" kern="0" cap="none" spc="0" normalizeH="0" baseline="-25000" noProof="0" dirty="0" err="1" smtClean="0">
                <a:ln>
                  <a:noFill/>
                </a:ln>
                <a:solidFill>
                  <a:srgbClr val="E2001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</a:t>
            </a:r>
            <a:r>
              <a:rPr kumimoji="0" lang="de-DE" sz="1700" i="0" u="none" strike="noStrike" kern="0" cap="none" spc="0" normalizeH="0" baseline="0" noProof="0" dirty="0" smtClean="0">
                <a:ln>
                  <a:noFill/>
                </a:ln>
                <a:solidFill>
                  <a:srgbClr val="E2001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))</a:t>
            </a:r>
          </a:p>
          <a:p>
            <a:pPr marL="342900" marR="0" lvl="0" indent="-342900" algn="l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de-DE" sz="20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de-DE" sz="20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6280E-394E-4341-896C-35DB9E220FB5}" type="slidenum">
              <a:rPr lang="en-US"/>
              <a:pPr/>
              <a:t>14</a:t>
            </a:fld>
            <a:endParaRPr lang="en-US"/>
          </a:p>
        </p:txBody>
      </p:sp>
      <p:pic>
        <p:nvPicPr>
          <p:cNvPr id="9217" name="Picture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3500" y="287338"/>
            <a:ext cx="2954338" cy="4683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22530" y="278650"/>
            <a:ext cx="8573870" cy="521450"/>
          </a:xfrm>
          <a:ln/>
        </p:spPr>
        <p:txBody>
          <a:bodyPr rIns="132026"/>
          <a:lstStyle/>
          <a:p>
            <a:r>
              <a:rPr lang="en-US" dirty="0" err="1" smtClean="0"/>
              <a:t>Sicherheitsanforderungen</a:t>
            </a:r>
            <a:r>
              <a:rPr lang="en-US" dirty="0" smtClean="0"/>
              <a:t> …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6280E-394E-4341-896C-35DB9E220FB5}" type="slidenum">
              <a:rPr lang="en-US"/>
              <a:pPr/>
              <a:t>15</a:t>
            </a:fld>
            <a:endParaRPr lang="en-US"/>
          </a:p>
        </p:txBody>
      </p:sp>
      <p:pic>
        <p:nvPicPr>
          <p:cNvPr id="9217" name="Picture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3500" y="287338"/>
            <a:ext cx="2954338" cy="4683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22530" y="278650"/>
            <a:ext cx="8573870" cy="521450"/>
          </a:xfrm>
          <a:ln/>
        </p:spPr>
        <p:txBody>
          <a:bodyPr rIns="132026"/>
          <a:lstStyle/>
          <a:p>
            <a:r>
              <a:rPr lang="en-US" dirty="0" smtClean="0"/>
              <a:t>Hardware-</a:t>
            </a:r>
            <a:r>
              <a:rPr lang="en-US" dirty="0" err="1" smtClean="0"/>
              <a:t>Fehlertoleranz</a:t>
            </a:r>
            <a:endParaRPr lang="en-US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762000" y="977900"/>
            <a:ext cx="8534400" cy="541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132080" bIns="50800" numCol="1" anchor="t" anchorCtr="0" compatLnSpc="1">
            <a:prstTxWarp prst="textNoShape">
              <a:avLst/>
            </a:prstTxWarp>
          </a:bodyPr>
          <a:lstStyle/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Mehrkanalige Ausführungen</a:t>
            </a:r>
          </a:p>
          <a:p>
            <a:pPr marL="1066800" lvl="1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fehlerhafter Zweig kann ignoriert werden</a:t>
            </a:r>
          </a:p>
          <a:p>
            <a:pPr marL="1066800" lvl="1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dadurch erhöhte Verfügbarkeit (z.B. Flugzeug vs. Rolltreppe)</a:t>
            </a:r>
          </a:p>
          <a:p>
            <a:pPr marL="1066800" lvl="1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Fehlererkennung (z.B. durch Prüfsummen, bzw. Mehrheitsvotum, beispielsweise 2 aus 3)</a:t>
            </a: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Beispiel: Stellwerk, zweikanaliges System aus Subsystemen A und B mit </a:t>
            </a:r>
            <a:r>
              <a:rPr lang="de-DE" kern="0" dirty="0" err="1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diversitär</a:t>
            </a:r>
            <a:r>
              <a:rPr lang="de-DE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 aufgebauten Controllern (unterschiedliche Prozessoren und Betriebssysteme)</a:t>
            </a: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rgbClr val="5C6971"/>
              </a:solidFill>
              <a:effectLst/>
              <a:uLnTx/>
              <a:uFillTx/>
              <a:latin typeface="+mn-lt"/>
              <a:ea typeface="+mn-ea"/>
              <a:cs typeface="+mn-cs"/>
              <a:sym typeface="Arial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4881248" y="3920772"/>
            <a:ext cx="1296144" cy="1584176"/>
          </a:xfrm>
          <a:prstGeom prst="rect">
            <a:avLst/>
          </a:prstGeom>
          <a:solidFill>
            <a:srgbClr val="00C5C0"/>
          </a:solidFill>
          <a:ln w="12700"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5241288" y="4001164"/>
            <a:ext cx="576064" cy="4320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7030A0"/>
                </a:solidFill>
              </a:rPr>
              <a:t>B</a:t>
            </a:r>
            <a:r>
              <a:rPr lang="de-DE" dirty="0" smtClean="0">
                <a:solidFill>
                  <a:srgbClr val="7030A0"/>
                </a:solidFill>
              </a:rPr>
              <a:t>1</a:t>
            </a:r>
            <a:endParaRPr lang="de-DE" dirty="0">
              <a:solidFill>
                <a:srgbClr val="7030A0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5230625" y="4482652"/>
            <a:ext cx="576064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7030A0"/>
                </a:solidFill>
              </a:rPr>
              <a:t>B</a:t>
            </a:r>
            <a:r>
              <a:rPr lang="de-DE" dirty="0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14" name="Rechteck 13"/>
          <p:cNvSpPr/>
          <p:nvPr/>
        </p:nvSpPr>
        <p:spPr>
          <a:xfrm>
            <a:off x="5225775" y="4966227"/>
            <a:ext cx="576064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7030A0"/>
                </a:solidFill>
              </a:rPr>
              <a:t>B</a:t>
            </a:r>
            <a:r>
              <a:rPr lang="de-DE" dirty="0">
                <a:solidFill>
                  <a:srgbClr val="7030A0"/>
                </a:solidFill>
              </a:rPr>
              <a:t>3</a:t>
            </a:r>
          </a:p>
        </p:txBody>
      </p:sp>
      <p:sp>
        <p:nvSpPr>
          <p:cNvPr id="15" name="Rechteck 14"/>
          <p:cNvSpPr/>
          <p:nvPr/>
        </p:nvSpPr>
        <p:spPr>
          <a:xfrm>
            <a:off x="3297072" y="3906588"/>
            <a:ext cx="1296144" cy="1584176"/>
          </a:xfrm>
          <a:prstGeom prst="rect">
            <a:avLst/>
          </a:prstGeom>
          <a:solidFill>
            <a:srgbClr val="4F81BD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/>
          <p:cNvSpPr/>
          <p:nvPr/>
        </p:nvSpPr>
        <p:spPr>
          <a:xfrm>
            <a:off x="3657112" y="3986980"/>
            <a:ext cx="576064" cy="4320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7030A0"/>
                </a:solidFill>
              </a:rPr>
              <a:t>A1</a:t>
            </a:r>
            <a:endParaRPr lang="de-DE" dirty="0">
              <a:solidFill>
                <a:srgbClr val="7030A0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3646449" y="4468468"/>
            <a:ext cx="576064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7030A0"/>
                </a:solidFill>
              </a:rPr>
              <a:t>A</a:t>
            </a:r>
            <a:r>
              <a:rPr lang="de-DE" dirty="0" smtClean="0">
                <a:solidFill>
                  <a:srgbClr val="7030A0"/>
                </a:solidFill>
              </a:rPr>
              <a:t>2</a:t>
            </a:r>
            <a:endParaRPr lang="de-DE" dirty="0">
              <a:solidFill>
                <a:srgbClr val="7030A0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3641599" y="4952043"/>
            <a:ext cx="576064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7030A0"/>
                </a:solidFill>
              </a:rPr>
              <a:t>A</a:t>
            </a:r>
            <a:r>
              <a:rPr lang="de-DE" dirty="0" smtClean="0">
                <a:solidFill>
                  <a:srgbClr val="7030A0"/>
                </a:solidFill>
              </a:rPr>
              <a:t>3</a:t>
            </a:r>
            <a:endParaRPr lang="de-DE" dirty="0">
              <a:solidFill>
                <a:srgbClr val="7030A0"/>
              </a:solidFill>
            </a:endParaRPr>
          </a:p>
        </p:txBody>
      </p:sp>
      <p:cxnSp>
        <p:nvCxnSpPr>
          <p:cNvPr id="19" name="Gerade Verbindung 18"/>
          <p:cNvCxnSpPr/>
          <p:nvPr/>
        </p:nvCxnSpPr>
        <p:spPr>
          <a:xfrm>
            <a:off x="4377192" y="4001164"/>
            <a:ext cx="0" cy="1660701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>
            <a:off x="5961368" y="4001163"/>
            <a:ext cx="0" cy="176865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flipH="1">
            <a:off x="2721008" y="5661865"/>
            <a:ext cx="4464496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flipH="1">
            <a:off x="2873408" y="5814265"/>
            <a:ext cx="4464496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 flipH="1">
            <a:off x="5801840" y="4203004"/>
            <a:ext cx="159528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flipH="1">
            <a:off x="5794712" y="4679563"/>
            <a:ext cx="159528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 flipH="1">
            <a:off x="5817352" y="5186024"/>
            <a:ext cx="159528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H="1">
            <a:off x="4233176" y="4217188"/>
            <a:ext cx="159528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 flipH="1">
            <a:off x="4217663" y="4708395"/>
            <a:ext cx="159528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 flipH="1">
            <a:off x="4233176" y="5182251"/>
            <a:ext cx="159528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hteck 28"/>
          <p:cNvSpPr/>
          <p:nvPr/>
        </p:nvSpPr>
        <p:spPr>
          <a:xfrm>
            <a:off x="3310125" y="3977368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30" name="Rechteck 29"/>
          <p:cNvSpPr/>
          <p:nvPr/>
        </p:nvSpPr>
        <p:spPr>
          <a:xfrm>
            <a:off x="4883552" y="3977368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31" name="Rechteck 30"/>
          <p:cNvSpPr/>
          <p:nvPr/>
        </p:nvSpPr>
        <p:spPr>
          <a:xfrm>
            <a:off x="6393416" y="5306098"/>
            <a:ext cx="10765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Netzwerk</a:t>
            </a:r>
            <a:endParaRPr lang="de-DE" dirty="0"/>
          </a:p>
        </p:txBody>
      </p:sp>
      <p:sp>
        <p:nvSpPr>
          <p:cNvPr id="32" name="Rechteck 31"/>
          <p:cNvSpPr/>
          <p:nvPr/>
        </p:nvSpPr>
        <p:spPr>
          <a:xfrm>
            <a:off x="6261327" y="4018338"/>
            <a:ext cx="21120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Controller 1, 2 und 3</a:t>
            </a:r>
            <a:endParaRPr lang="de-DE" dirty="0"/>
          </a:p>
        </p:txBody>
      </p:sp>
      <p:sp>
        <p:nvSpPr>
          <p:cNvPr id="33" name="Rechteck 32"/>
          <p:cNvSpPr/>
          <p:nvPr/>
        </p:nvSpPr>
        <p:spPr>
          <a:xfrm>
            <a:off x="1424864" y="3918008"/>
            <a:ext cx="17207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Subsysteme A, B</a:t>
            </a:r>
            <a:endParaRPr lang="de-DE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6280E-394E-4341-896C-35DB9E220FB5}" type="slidenum">
              <a:rPr lang="en-US"/>
              <a:pPr/>
              <a:t>16</a:t>
            </a:fld>
            <a:endParaRPr lang="en-US"/>
          </a:p>
        </p:txBody>
      </p:sp>
      <p:pic>
        <p:nvPicPr>
          <p:cNvPr id="9217" name="Picture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3500" y="287338"/>
            <a:ext cx="2954338" cy="4683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22530" y="278650"/>
            <a:ext cx="8573870" cy="521450"/>
          </a:xfrm>
          <a:ln/>
        </p:spPr>
        <p:txBody>
          <a:bodyPr rIns="132026"/>
          <a:lstStyle/>
          <a:p>
            <a:r>
              <a:rPr lang="en-US" dirty="0" err="1" smtClean="0"/>
              <a:t>Einstufung</a:t>
            </a:r>
            <a:r>
              <a:rPr lang="en-US" dirty="0" smtClean="0"/>
              <a:t> </a:t>
            </a:r>
            <a:r>
              <a:rPr lang="en-US" dirty="0" err="1" smtClean="0"/>
              <a:t>mehrkanaliger</a:t>
            </a:r>
            <a:r>
              <a:rPr lang="en-US" dirty="0" smtClean="0"/>
              <a:t> </a:t>
            </a:r>
            <a:r>
              <a:rPr lang="en-US" dirty="0" err="1" smtClean="0"/>
              <a:t>Systeme</a:t>
            </a:r>
            <a:endParaRPr lang="en-US" dirty="0"/>
          </a:p>
        </p:txBody>
      </p:sp>
      <p:sp>
        <p:nvSpPr>
          <p:cNvPr id="12" name="Untertitel 2"/>
          <p:cNvSpPr>
            <a:spLocks noGrp="1"/>
          </p:cNvSpPr>
          <p:nvPr/>
        </p:nvSpPr>
        <p:spPr>
          <a:xfrm>
            <a:off x="929553" y="3681028"/>
            <a:ext cx="8208912" cy="20882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itchFamily="34" charset="0"/>
              <a:buChar char="•"/>
            </a:pPr>
            <a:r>
              <a:rPr lang="de-DE" sz="2000" dirty="0" smtClean="0">
                <a:solidFill>
                  <a:schemeClr val="tx1"/>
                </a:solidFill>
              </a:rPr>
              <a:t>Anteil der sicheren Ausfälle (englisch: SFF- Safe </a:t>
            </a:r>
            <a:r>
              <a:rPr lang="de-DE" sz="2000" dirty="0" err="1" smtClean="0">
                <a:solidFill>
                  <a:schemeClr val="tx1"/>
                </a:solidFill>
              </a:rPr>
              <a:t>Failure</a:t>
            </a:r>
            <a:r>
              <a:rPr lang="de-DE" sz="2000" dirty="0" smtClean="0">
                <a:solidFill>
                  <a:schemeClr val="tx1"/>
                </a:solidFill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</a:rPr>
              <a:t>Fraction</a:t>
            </a:r>
            <a:r>
              <a:rPr lang="de-DE" sz="2000" dirty="0" smtClean="0">
                <a:solidFill>
                  <a:schemeClr val="tx1"/>
                </a:solidFill>
              </a:rPr>
              <a:t>): </a:t>
            </a:r>
          </a:p>
          <a:p>
            <a:pPr algn="l"/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smtClean="0">
                <a:solidFill>
                  <a:schemeClr val="tx1"/>
                </a:solidFill>
              </a:rPr>
              <a:t>    (</a:t>
            </a:r>
            <a:r>
              <a:rPr lang="de-DE" sz="2000" dirty="0" err="1" smtClean="0">
                <a:solidFill>
                  <a:schemeClr val="tx1"/>
                </a:solidFill>
                <a:latin typeface="Symbol" pitchFamily="18" charset="2"/>
              </a:rPr>
              <a:t>l</a:t>
            </a:r>
            <a:r>
              <a:rPr lang="de-DE" sz="2000" baseline="-25000" dirty="0" err="1">
                <a:solidFill>
                  <a:schemeClr val="tx1"/>
                </a:solidFill>
              </a:rPr>
              <a:t>S</a:t>
            </a:r>
            <a:r>
              <a:rPr lang="de-DE" sz="2000" baseline="-25000" dirty="0" smtClean="0">
                <a:solidFill>
                  <a:schemeClr val="tx1"/>
                </a:solidFill>
              </a:rPr>
              <a:t> </a:t>
            </a:r>
            <a:r>
              <a:rPr lang="de-DE" sz="2000" dirty="0" smtClean="0">
                <a:solidFill>
                  <a:schemeClr val="tx1"/>
                </a:solidFill>
              </a:rPr>
              <a:t>+ </a:t>
            </a:r>
            <a:r>
              <a:rPr lang="de-DE" sz="2000" dirty="0" err="1" smtClean="0">
                <a:solidFill>
                  <a:schemeClr val="tx1"/>
                </a:solidFill>
                <a:latin typeface="Symbol" pitchFamily="18" charset="2"/>
              </a:rPr>
              <a:t>l</a:t>
            </a:r>
            <a:r>
              <a:rPr lang="de-DE" sz="2000" baseline="-25000" dirty="0" err="1" smtClean="0">
                <a:solidFill>
                  <a:schemeClr val="tx1"/>
                </a:solidFill>
              </a:rPr>
              <a:t>DD</a:t>
            </a:r>
            <a:r>
              <a:rPr lang="de-DE" sz="2000" dirty="0" smtClean="0">
                <a:solidFill>
                  <a:schemeClr val="tx1"/>
                </a:solidFill>
              </a:rPr>
              <a:t> ) / (</a:t>
            </a:r>
            <a:r>
              <a:rPr lang="de-DE" sz="2000" dirty="0" err="1" smtClean="0">
                <a:solidFill>
                  <a:schemeClr val="tx1"/>
                </a:solidFill>
                <a:latin typeface="Symbol" pitchFamily="18" charset="2"/>
              </a:rPr>
              <a:t>l</a:t>
            </a:r>
            <a:r>
              <a:rPr lang="de-DE" sz="2000" baseline="-25000" dirty="0" err="1">
                <a:solidFill>
                  <a:schemeClr val="tx1"/>
                </a:solidFill>
              </a:rPr>
              <a:t>S</a:t>
            </a:r>
            <a:r>
              <a:rPr lang="de-DE" sz="2000" dirty="0" smtClean="0">
                <a:solidFill>
                  <a:schemeClr val="tx1"/>
                </a:solidFill>
              </a:rPr>
              <a:t> + </a:t>
            </a:r>
            <a:r>
              <a:rPr lang="de-DE" sz="2000" dirty="0" err="1" smtClean="0">
                <a:solidFill>
                  <a:schemeClr val="tx1"/>
                </a:solidFill>
                <a:latin typeface="Symbol" pitchFamily="18" charset="2"/>
              </a:rPr>
              <a:t>l</a:t>
            </a:r>
            <a:r>
              <a:rPr lang="de-DE" sz="2000" baseline="-25000" dirty="0" err="1" smtClean="0">
                <a:solidFill>
                  <a:schemeClr val="tx1"/>
                </a:solidFill>
              </a:rPr>
              <a:t>DD</a:t>
            </a:r>
            <a:r>
              <a:rPr lang="de-DE" sz="2000" dirty="0" smtClean="0">
                <a:solidFill>
                  <a:schemeClr val="tx1"/>
                </a:solidFill>
              </a:rPr>
              <a:t> </a:t>
            </a:r>
            <a:r>
              <a:rPr lang="de-DE" sz="2000" dirty="0">
                <a:solidFill>
                  <a:schemeClr val="tx1"/>
                </a:solidFill>
              </a:rPr>
              <a:t>+</a:t>
            </a:r>
            <a:r>
              <a:rPr lang="de-DE" sz="2000" dirty="0">
                <a:solidFill>
                  <a:schemeClr val="tx1"/>
                </a:solidFill>
                <a:latin typeface="Symbol" pitchFamily="18" charset="2"/>
              </a:rPr>
              <a:t> </a:t>
            </a:r>
            <a:r>
              <a:rPr lang="de-DE" sz="2000" dirty="0" err="1">
                <a:solidFill>
                  <a:schemeClr val="tx1"/>
                </a:solidFill>
                <a:latin typeface="Symbol" pitchFamily="18" charset="2"/>
              </a:rPr>
              <a:t>l</a:t>
            </a:r>
            <a:r>
              <a:rPr lang="de-DE" sz="2000" baseline="-25000" dirty="0" err="1">
                <a:solidFill>
                  <a:schemeClr val="tx1"/>
                </a:solidFill>
              </a:rPr>
              <a:t>DU</a:t>
            </a:r>
            <a:r>
              <a:rPr lang="de-DE" sz="2000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de-DE" sz="20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de-DE" sz="2000" dirty="0" smtClean="0">
                <a:solidFill>
                  <a:schemeClr val="tx1"/>
                </a:solidFill>
              </a:rPr>
              <a:t>Weitere Definitionen:</a:t>
            </a:r>
          </a:p>
          <a:p>
            <a:pPr marL="800100" lvl="1" indent="-342900" algn="l">
              <a:buFont typeface="Symbol" pitchFamily="18" charset="2"/>
              <a:buChar char="-"/>
            </a:pPr>
            <a:r>
              <a:rPr lang="de-DE" sz="1600" dirty="0" smtClean="0">
                <a:solidFill>
                  <a:schemeClr val="tx1"/>
                </a:solidFill>
              </a:rPr>
              <a:t>Restfehlerrate (Residual </a:t>
            </a:r>
            <a:r>
              <a:rPr lang="de-DE" sz="1600" dirty="0" err="1" smtClean="0">
                <a:solidFill>
                  <a:schemeClr val="tx1"/>
                </a:solidFill>
              </a:rPr>
              <a:t>Failure</a:t>
            </a:r>
            <a:r>
              <a:rPr lang="de-DE" sz="1600" dirty="0" smtClean="0">
                <a:solidFill>
                  <a:schemeClr val="tx1"/>
                </a:solidFill>
              </a:rPr>
              <a:t> Rate):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 smtClean="0">
                <a:solidFill>
                  <a:schemeClr val="tx1"/>
                </a:solidFill>
                <a:latin typeface="Symbol" pitchFamily="18" charset="2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Symbol" pitchFamily="18" charset="2"/>
              </a:rPr>
              <a:t>l</a:t>
            </a:r>
            <a:r>
              <a:rPr lang="de-DE" sz="1600" baseline="-25000" dirty="0" err="1" smtClean="0">
                <a:solidFill>
                  <a:schemeClr val="tx1"/>
                </a:solidFill>
              </a:rPr>
              <a:t>DU</a:t>
            </a:r>
            <a:endParaRPr lang="de-DE" sz="1600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Symbol" pitchFamily="18" charset="2"/>
              <a:buChar char="-"/>
            </a:pPr>
            <a:r>
              <a:rPr lang="de-DE" sz="1600" dirty="0" smtClean="0">
                <a:solidFill>
                  <a:schemeClr val="tx1"/>
                </a:solidFill>
              </a:rPr>
              <a:t>MTBDF (</a:t>
            </a:r>
            <a:r>
              <a:rPr lang="de-DE" sz="1600" dirty="0" err="1" smtClean="0">
                <a:solidFill>
                  <a:schemeClr val="tx1"/>
                </a:solidFill>
              </a:rPr>
              <a:t>Mean</a:t>
            </a:r>
            <a:r>
              <a:rPr lang="de-DE" sz="1600" dirty="0" smtClean="0">
                <a:solidFill>
                  <a:schemeClr val="tx1"/>
                </a:solidFill>
              </a:rPr>
              <a:t> Time </a:t>
            </a:r>
            <a:r>
              <a:rPr lang="de-DE" sz="1600" dirty="0" err="1" smtClean="0">
                <a:solidFill>
                  <a:schemeClr val="tx1"/>
                </a:solidFill>
              </a:rPr>
              <a:t>Before</a:t>
            </a:r>
            <a:r>
              <a:rPr lang="de-DE" sz="1600" dirty="0" smtClean="0">
                <a:solidFill>
                  <a:schemeClr val="tx1"/>
                </a:solidFill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</a:rPr>
              <a:t>Dangerous</a:t>
            </a:r>
            <a:r>
              <a:rPr lang="de-DE" sz="1600" dirty="0" smtClean="0">
                <a:solidFill>
                  <a:schemeClr val="tx1"/>
                </a:solidFill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</a:rPr>
              <a:t>Failure</a:t>
            </a:r>
            <a:r>
              <a:rPr lang="de-DE" sz="1600" dirty="0" smtClean="0">
                <a:solidFill>
                  <a:schemeClr val="tx1"/>
                </a:solidFill>
              </a:rPr>
              <a:t>):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  <a:r>
              <a:rPr lang="de-DE" sz="1600" dirty="0" smtClean="0">
                <a:solidFill>
                  <a:schemeClr val="tx1"/>
                </a:solidFill>
              </a:rPr>
              <a:t>1/</a:t>
            </a:r>
            <a:r>
              <a:rPr lang="de-DE" sz="1600" dirty="0" smtClean="0">
                <a:solidFill>
                  <a:schemeClr val="tx1"/>
                </a:solidFill>
                <a:latin typeface="Symbol" pitchFamily="18" charset="2"/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  <a:latin typeface="Symbol" pitchFamily="18" charset="2"/>
              </a:rPr>
              <a:t>l</a:t>
            </a:r>
            <a:r>
              <a:rPr lang="de-DE" sz="1600" baseline="-25000" dirty="0" err="1" smtClean="0">
                <a:solidFill>
                  <a:schemeClr val="tx1"/>
                </a:solidFill>
              </a:rPr>
              <a:t>DU</a:t>
            </a:r>
            <a:endParaRPr lang="de-DE" sz="1600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Symbol" pitchFamily="18" charset="2"/>
              <a:buChar char="-"/>
            </a:pPr>
            <a:r>
              <a:rPr lang="de-DE" sz="1600" dirty="0" smtClean="0">
                <a:solidFill>
                  <a:schemeClr val="tx1"/>
                </a:solidFill>
              </a:rPr>
              <a:t>MTBF (</a:t>
            </a:r>
            <a:r>
              <a:rPr lang="de-DE" sz="1600" dirty="0" err="1" smtClean="0">
                <a:solidFill>
                  <a:schemeClr val="tx1"/>
                </a:solidFill>
              </a:rPr>
              <a:t>Mean</a:t>
            </a:r>
            <a:r>
              <a:rPr lang="de-DE" sz="1600" dirty="0" smtClean="0">
                <a:solidFill>
                  <a:schemeClr val="tx1"/>
                </a:solidFill>
              </a:rPr>
              <a:t> Time </a:t>
            </a:r>
            <a:r>
              <a:rPr lang="de-DE" sz="1600" dirty="0" err="1" smtClean="0">
                <a:solidFill>
                  <a:schemeClr val="tx1"/>
                </a:solidFill>
              </a:rPr>
              <a:t>Between</a:t>
            </a:r>
            <a:r>
              <a:rPr lang="de-DE" sz="1600" dirty="0" smtClean="0">
                <a:solidFill>
                  <a:schemeClr val="tx1"/>
                </a:solidFill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</a:rPr>
              <a:t>Failure</a:t>
            </a:r>
            <a:r>
              <a:rPr lang="de-DE" sz="1600" dirty="0" smtClean="0">
                <a:solidFill>
                  <a:schemeClr val="tx1"/>
                </a:solidFill>
              </a:rPr>
              <a:t>):</a:t>
            </a:r>
            <a:r>
              <a:rPr lang="de-DE" sz="1600" dirty="0">
                <a:solidFill>
                  <a:schemeClr val="tx1"/>
                </a:solidFill>
              </a:rPr>
              <a:t> 1 / </a:t>
            </a:r>
            <a:r>
              <a:rPr lang="de-DE" sz="1600" dirty="0" smtClean="0">
                <a:solidFill>
                  <a:schemeClr val="tx1"/>
                </a:solidFill>
                <a:latin typeface="Symbol" pitchFamily="18" charset="2"/>
              </a:rPr>
              <a:t>l</a:t>
            </a:r>
            <a:r>
              <a:rPr lang="de-DE" sz="1600" baseline="-25000" dirty="0" smtClean="0">
                <a:solidFill>
                  <a:schemeClr val="tx1"/>
                </a:solidFill>
              </a:rPr>
              <a:t> </a:t>
            </a:r>
            <a:r>
              <a:rPr lang="de-DE" sz="1600" dirty="0" smtClean="0">
                <a:solidFill>
                  <a:schemeClr val="tx1"/>
                </a:solidFill>
              </a:rPr>
              <a:t> = 1 </a:t>
            </a:r>
            <a:r>
              <a:rPr lang="de-DE" sz="1600" dirty="0">
                <a:solidFill>
                  <a:schemeClr val="tx1"/>
                </a:solidFill>
              </a:rPr>
              <a:t>/ (</a:t>
            </a:r>
            <a:r>
              <a:rPr lang="de-DE" sz="1600" dirty="0" err="1">
                <a:solidFill>
                  <a:schemeClr val="tx1"/>
                </a:solidFill>
                <a:latin typeface="Symbol" pitchFamily="18" charset="2"/>
              </a:rPr>
              <a:t>l</a:t>
            </a:r>
            <a:r>
              <a:rPr lang="de-DE" sz="1600" baseline="-25000" dirty="0" err="1">
                <a:solidFill>
                  <a:schemeClr val="tx1"/>
                </a:solidFill>
              </a:rPr>
              <a:t>S</a:t>
            </a:r>
            <a:r>
              <a:rPr lang="de-DE" sz="1600" dirty="0">
                <a:solidFill>
                  <a:schemeClr val="tx1"/>
                </a:solidFill>
              </a:rPr>
              <a:t> + </a:t>
            </a:r>
            <a:r>
              <a:rPr lang="de-DE" sz="1600" dirty="0" err="1">
                <a:solidFill>
                  <a:schemeClr val="tx1"/>
                </a:solidFill>
                <a:latin typeface="Symbol" pitchFamily="18" charset="2"/>
              </a:rPr>
              <a:t>l</a:t>
            </a:r>
            <a:r>
              <a:rPr lang="de-DE" sz="1600" baseline="-25000" dirty="0" err="1">
                <a:solidFill>
                  <a:schemeClr val="tx1"/>
                </a:solidFill>
              </a:rPr>
              <a:t>DD</a:t>
            </a:r>
            <a:r>
              <a:rPr lang="de-DE" sz="1600" dirty="0">
                <a:solidFill>
                  <a:schemeClr val="tx1"/>
                </a:solidFill>
              </a:rPr>
              <a:t> +</a:t>
            </a:r>
            <a:r>
              <a:rPr lang="de-DE" sz="1600" dirty="0">
                <a:solidFill>
                  <a:schemeClr val="tx1"/>
                </a:solidFill>
                <a:latin typeface="Symbol" pitchFamily="18" charset="2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Symbol" pitchFamily="18" charset="2"/>
              </a:rPr>
              <a:t>l</a:t>
            </a:r>
            <a:r>
              <a:rPr lang="de-DE" sz="1600" baseline="-25000" dirty="0" err="1">
                <a:solidFill>
                  <a:schemeClr val="tx1"/>
                </a:solidFill>
              </a:rPr>
              <a:t>DU</a:t>
            </a:r>
            <a:r>
              <a:rPr lang="de-DE" sz="1600" dirty="0">
                <a:solidFill>
                  <a:schemeClr val="tx1"/>
                </a:solidFill>
              </a:rPr>
              <a:t>)</a:t>
            </a:r>
          </a:p>
          <a:p>
            <a:pPr marL="800100" lvl="1" indent="-342900" algn="l">
              <a:buFont typeface="Symbol" pitchFamily="18" charset="2"/>
              <a:buChar char="-"/>
            </a:pPr>
            <a:endParaRPr lang="de-DE" sz="1600" dirty="0">
              <a:solidFill>
                <a:schemeClr val="tx1"/>
              </a:solidFill>
            </a:endParaRPr>
          </a:p>
        </p:txBody>
      </p:sp>
      <p:pic>
        <p:nvPicPr>
          <p:cNvPr id="13" name="table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61601" y="1088740"/>
            <a:ext cx="5834378" cy="2402032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6280E-394E-4341-896C-35DB9E220FB5}" type="slidenum">
              <a:rPr lang="en-US"/>
              <a:pPr/>
              <a:t>17</a:t>
            </a:fld>
            <a:endParaRPr lang="en-US"/>
          </a:p>
        </p:txBody>
      </p:sp>
      <p:pic>
        <p:nvPicPr>
          <p:cNvPr id="9217" name="Picture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3500" y="287338"/>
            <a:ext cx="2954338" cy="4683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22530" y="278650"/>
            <a:ext cx="8573870" cy="521450"/>
          </a:xfrm>
          <a:ln/>
        </p:spPr>
        <p:txBody>
          <a:bodyPr rIns="132026"/>
          <a:lstStyle/>
          <a:p>
            <a:r>
              <a:rPr lang="en-US" dirty="0" err="1" smtClean="0"/>
              <a:t>Definitionen</a:t>
            </a:r>
            <a:endParaRPr lang="en-US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762000" y="977900"/>
            <a:ext cx="8534400" cy="541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132080" bIns="50800" numCol="1" anchor="t" anchorCtr="0" compatLnSpc="1">
            <a:prstTxWarp prst="textNoShape">
              <a:avLst/>
            </a:prstTxWarp>
          </a:bodyPr>
          <a:lstStyle/>
          <a:p>
            <a:pPr marL="609600" lvl="0" indent="-609600">
              <a:spcBef>
                <a:spcPts val="700"/>
              </a:spcBef>
              <a:buClr>
                <a:srgbClr val="0000CC"/>
              </a:buClr>
            </a:pPr>
            <a:r>
              <a:rPr lang="en-US" sz="2400" kern="0" dirty="0" err="1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Ausfallraten</a:t>
            </a:r>
            <a:r>
              <a:rPr lang="en-US" sz="24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 und MTBF (Mean Time Between Failure)</a:t>
            </a:r>
          </a:p>
          <a:p>
            <a:pPr marL="342900" lvl="0" indent="-342900">
              <a:lnSpc>
                <a:spcPct val="150000"/>
              </a:lnSpc>
              <a:spcBef>
                <a:spcPct val="50000"/>
              </a:spcBef>
              <a:buClr>
                <a:schemeClr val="hlink"/>
              </a:buClr>
              <a:buFont typeface="Arial" pitchFamily="34" charset="0"/>
              <a:buChar char="•"/>
              <a:defRPr/>
            </a:pPr>
            <a:r>
              <a:rPr lang="de-DE" kern="0" dirty="0" smtClean="0">
                <a:solidFill>
                  <a:schemeClr val="tx1"/>
                </a:solidFill>
              </a:rPr>
              <a:t>Funktion: R(t) = e</a:t>
            </a:r>
            <a:r>
              <a:rPr lang="de-DE" kern="0" baseline="30000" dirty="0" smtClean="0">
                <a:solidFill>
                  <a:schemeClr val="tx1"/>
                </a:solidFill>
              </a:rPr>
              <a:t>-</a:t>
            </a:r>
            <a:r>
              <a:rPr lang="de-DE" kern="0" baseline="30000" dirty="0" err="1" smtClean="0">
                <a:solidFill>
                  <a:schemeClr val="tx1"/>
                </a:solidFill>
                <a:latin typeface="Symbol" pitchFamily="18" charset="2"/>
              </a:rPr>
              <a:t>l</a:t>
            </a:r>
            <a:r>
              <a:rPr lang="de-DE" kern="0" baseline="30000" dirty="0" err="1" smtClean="0">
                <a:solidFill>
                  <a:schemeClr val="tx1"/>
                </a:solidFill>
              </a:rPr>
              <a:t>t</a:t>
            </a:r>
            <a:r>
              <a:rPr lang="de-DE" kern="0" baseline="30000" dirty="0" smtClean="0">
                <a:solidFill>
                  <a:schemeClr val="tx1"/>
                </a:solidFill>
              </a:rPr>
              <a:t>  </a:t>
            </a:r>
            <a:r>
              <a:rPr lang="de-DE" kern="0" dirty="0" smtClean="0">
                <a:solidFill>
                  <a:schemeClr val="tx1"/>
                </a:solidFill>
              </a:rPr>
              <a:t>	 		mit 1/</a:t>
            </a:r>
            <a:r>
              <a:rPr lang="de-DE" kern="0" dirty="0" smtClean="0">
                <a:solidFill>
                  <a:schemeClr val="tx1"/>
                </a:solidFill>
                <a:latin typeface="Symbol" pitchFamily="18" charset="2"/>
              </a:rPr>
              <a:t>l</a:t>
            </a:r>
            <a:r>
              <a:rPr lang="de-DE" kern="0" dirty="0" smtClean="0">
                <a:solidFill>
                  <a:schemeClr val="tx1"/>
                </a:solidFill>
              </a:rPr>
              <a:t> = MTBF  </a:t>
            </a:r>
          </a:p>
          <a:p>
            <a:pPr marL="342900" lvl="0" indent="-342900">
              <a:lnSpc>
                <a:spcPct val="150000"/>
              </a:lnSpc>
              <a:spcBef>
                <a:spcPct val="50000"/>
              </a:spcBef>
              <a:buClr>
                <a:schemeClr val="hlink"/>
              </a:buClr>
              <a:buFont typeface="Arial" pitchFamily="34" charset="0"/>
              <a:buChar char="•"/>
              <a:defRPr/>
            </a:pPr>
            <a:r>
              <a:rPr lang="de-DE" kern="0" dirty="0" smtClean="0">
                <a:solidFill>
                  <a:schemeClr val="tx1"/>
                </a:solidFill>
              </a:rPr>
              <a:t>Fehlfunktion: P(t) = 1 – R(t) =  </a:t>
            </a:r>
            <a:r>
              <a:rPr lang="de-DE" kern="0" dirty="0" smtClean="0">
                <a:solidFill>
                  <a:schemeClr val="tx1"/>
                </a:solidFill>
                <a:latin typeface="Symbol" pitchFamily="18" charset="2"/>
              </a:rPr>
              <a:t>l</a:t>
            </a:r>
            <a:r>
              <a:rPr lang="de-DE" kern="0" dirty="0" smtClean="0">
                <a:solidFill>
                  <a:schemeClr val="tx1"/>
                </a:solidFill>
              </a:rPr>
              <a:t> t	(Taylor Reihe e</a:t>
            </a:r>
            <a:r>
              <a:rPr lang="de-DE" kern="0" baseline="30000" dirty="0" smtClean="0">
                <a:solidFill>
                  <a:schemeClr val="tx1"/>
                </a:solidFill>
              </a:rPr>
              <a:t>-</a:t>
            </a:r>
            <a:r>
              <a:rPr lang="de-DE" kern="0" baseline="30000" dirty="0" err="1" smtClean="0">
                <a:solidFill>
                  <a:schemeClr val="tx1"/>
                </a:solidFill>
                <a:latin typeface="Symbol" pitchFamily="18" charset="2"/>
              </a:rPr>
              <a:t>l</a:t>
            </a:r>
            <a:r>
              <a:rPr lang="de-DE" kern="0" baseline="30000" dirty="0" err="1" smtClean="0">
                <a:solidFill>
                  <a:schemeClr val="tx1"/>
                </a:solidFill>
              </a:rPr>
              <a:t>t</a:t>
            </a:r>
            <a:r>
              <a:rPr lang="de-DE" kern="0" baseline="30000" dirty="0" smtClean="0">
                <a:solidFill>
                  <a:schemeClr val="tx1"/>
                </a:solidFill>
              </a:rPr>
              <a:t>  </a:t>
            </a:r>
            <a:r>
              <a:rPr lang="de-DE" kern="0" dirty="0" smtClean="0">
                <a:solidFill>
                  <a:schemeClr val="tx1"/>
                </a:solidFill>
              </a:rPr>
              <a:t>für </a:t>
            </a:r>
            <a:r>
              <a:rPr lang="de-DE" kern="0" dirty="0" smtClean="0">
                <a:solidFill>
                  <a:schemeClr val="tx1"/>
                </a:solidFill>
                <a:latin typeface="Symbol" pitchFamily="18" charset="2"/>
              </a:rPr>
              <a:t>l</a:t>
            </a:r>
            <a:r>
              <a:rPr lang="de-DE" kern="0" dirty="0" smtClean="0">
                <a:solidFill>
                  <a:schemeClr val="tx1"/>
                </a:solidFill>
              </a:rPr>
              <a:t> t &lt;&lt; 1)</a:t>
            </a:r>
          </a:p>
          <a:p>
            <a:pPr marL="342900" lvl="0" indent="-342900">
              <a:lnSpc>
                <a:spcPct val="150000"/>
              </a:lnSpc>
              <a:spcBef>
                <a:spcPct val="50000"/>
              </a:spcBef>
              <a:buClr>
                <a:schemeClr val="hlink"/>
              </a:buClr>
              <a:buFont typeface="Arial" pitchFamily="34" charset="0"/>
              <a:buChar char="•"/>
              <a:defRPr/>
            </a:pPr>
            <a:r>
              <a:rPr lang="de-DE" kern="0" dirty="0" smtClean="0">
                <a:solidFill>
                  <a:schemeClr val="tx1"/>
                </a:solidFill>
              </a:rPr>
              <a:t>Zeitbezug: fit = 1 / 10</a:t>
            </a:r>
            <a:r>
              <a:rPr lang="de-DE" kern="0" baseline="30000" dirty="0" smtClean="0">
                <a:solidFill>
                  <a:schemeClr val="tx1"/>
                </a:solidFill>
              </a:rPr>
              <a:t>9 </a:t>
            </a:r>
            <a:r>
              <a:rPr lang="de-DE" kern="0" dirty="0" smtClean="0">
                <a:solidFill>
                  <a:schemeClr val="tx1"/>
                </a:solidFill>
              </a:rPr>
              <a:t>Stunden</a:t>
            </a:r>
          </a:p>
          <a:p>
            <a:pPr marL="342900" lvl="0" indent="-342900">
              <a:lnSpc>
                <a:spcPct val="150000"/>
              </a:lnSpc>
              <a:spcBef>
                <a:spcPct val="50000"/>
              </a:spcBef>
              <a:buClr>
                <a:schemeClr val="hlink"/>
              </a:buClr>
              <a:buFont typeface="Arial" pitchFamily="34" charset="0"/>
              <a:buChar char="•"/>
              <a:defRPr/>
            </a:pPr>
            <a:r>
              <a:rPr lang="de-DE" kern="0" dirty="0" smtClean="0">
                <a:solidFill>
                  <a:schemeClr val="tx1"/>
                </a:solidFill>
              </a:rPr>
              <a:t>MTBF Berechnung für Systeme: durch Summation der Ausfallraten der Komponenten</a:t>
            </a:r>
          </a:p>
          <a:p>
            <a:pPr marL="342900" lvl="0" indent="-342900">
              <a:lnSpc>
                <a:spcPct val="150000"/>
              </a:lnSpc>
              <a:spcBef>
                <a:spcPct val="50000"/>
              </a:spcBef>
              <a:buClr>
                <a:schemeClr val="hlink"/>
              </a:buClr>
              <a:buFont typeface="Arial" pitchFamily="34" charset="0"/>
              <a:buChar char="•"/>
              <a:defRPr/>
            </a:pPr>
            <a:r>
              <a:rPr lang="de-DE" kern="0" dirty="0" smtClean="0">
                <a:solidFill>
                  <a:schemeClr val="tx1"/>
                </a:solidFill>
              </a:rPr>
              <a:t>Verfügbarkeit: (Zeitintervall – Ausfallzeit) / Zeitintervall</a:t>
            </a:r>
          </a:p>
          <a:p>
            <a:pPr marL="342900" lvl="0" indent="-342900">
              <a:lnSpc>
                <a:spcPct val="150000"/>
              </a:lnSpc>
              <a:spcBef>
                <a:spcPct val="50000"/>
              </a:spcBef>
              <a:buClr>
                <a:schemeClr val="hlink"/>
              </a:buClr>
              <a:buFont typeface="Arial" pitchFamily="34" charset="0"/>
              <a:buChar char="•"/>
              <a:defRPr/>
            </a:pPr>
            <a:r>
              <a:rPr lang="de-DE" kern="0" dirty="0" smtClean="0">
                <a:solidFill>
                  <a:schemeClr val="tx1"/>
                </a:solidFill>
              </a:rPr>
              <a:t>Ausfallzeit: Fehler plus Reparaturzeiten im Zeitintervall</a:t>
            </a:r>
          </a:p>
          <a:p>
            <a:pPr marL="342900" lvl="0" indent="-342900">
              <a:lnSpc>
                <a:spcPct val="150000"/>
              </a:lnSpc>
              <a:spcBef>
                <a:spcPct val="50000"/>
              </a:spcBef>
              <a:buClr>
                <a:schemeClr val="hlink"/>
              </a:buClr>
              <a:buFont typeface="Arial" pitchFamily="34" charset="0"/>
              <a:buChar char="•"/>
              <a:defRPr/>
            </a:pPr>
            <a:r>
              <a:rPr lang="de-DE" kern="0" dirty="0" smtClean="0">
                <a:solidFill>
                  <a:schemeClr val="tx1"/>
                </a:solidFill>
              </a:rPr>
              <a:t>Redundanz erhöht die Verfügbarkeit des Gesamtsystems </a:t>
            </a:r>
            <a:r>
              <a:rPr lang="de-DE" sz="1600" kern="0" dirty="0" smtClean="0">
                <a:solidFill>
                  <a:schemeClr val="tx1"/>
                </a:solidFill>
              </a:rPr>
              <a:t>(Beispiel: RAID-System aus 2 Festplattenlaufwerken mit 90% Verfügbarkeit pro Tag)</a:t>
            </a: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5C6971"/>
              </a:solidFill>
              <a:effectLst/>
              <a:uLnTx/>
              <a:uFillTx/>
              <a:latin typeface="+mn-lt"/>
              <a:ea typeface="+mn-ea"/>
              <a:cs typeface="+mn-cs"/>
              <a:sym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6280E-394E-4341-896C-35DB9E220FB5}" type="slidenum">
              <a:rPr lang="en-US"/>
              <a:pPr/>
              <a:t>18</a:t>
            </a:fld>
            <a:endParaRPr lang="en-US"/>
          </a:p>
        </p:txBody>
      </p:sp>
      <p:pic>
        <p:nvPicPr>
          <p:cNvPr id="9217" name="Picture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3500" y="287338"/>
            <a:ext cx="2954338" cy="4683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22530" y="278650"/>
            <a:ext cx="8573870" cy="521450"/>
          </a:xfrm>
          <a:ln/>
        </p:spPr>
        <p:txBody>
          <a:bodyPr rIns="132026"/>
          <a:lstStyle/>
          <a:p>
            <a:r>
              <a:rPr lang="en-US" dirty="0" err="1" smtClean="0"/>
              <a:t>Normatives</a:t>
            </a:r>
            <a:r>
              <a:rPr lang="en-US" dirty="0" smtClean="0"/>
              <a:t> </a:t>
            </a:r>
            <a:r>
              <a:rPr lang="en-US" dirty="0" err="1" smtClean="0"/>
              <a:t>Umfeld</a:t>
            </a:r>
            <a:endParaRPr lang="en-US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762000" y="4509120"/>
            <a:ext cx="8534400" cy="187897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132080" bIns="50800" numCol="1" anchor="t" anchorCtr="0" compatLnSpc="1">
            <a:prstTxWarp prst="textNoShape">
              <a:avLst/>
            </a:prstTxWarp>
          </a:bodyPr>
          <a:lstStyle/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sz="16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Bahnanwendungen: EN50126 (RAMS), EN50128 (Software), EN50129 (Systeme und Hardware), EN50159 (Kommunikationssysteme)</a:t>
            </a: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sz="16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Medizintechnik: IEC 62304 (Software), EN60601 (Geräte); ISO 14971 (Risikomanagement), ISO 13485 (Qualitätsmanagement), ISO 14155-1/2 (klinische Prüfung an Menschen) </a:t>
            </a: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5C6971"/>
              </a:solidFill>
              <a:effectLst/>
              <a:uLnTx/>
              <a:uFillTx/>
              <a:latin typeface="+mn-lt"/>
              <a:ea typeface="+mn-ea"/>
              <a:cs typeface="+mn-cs"/>
              <a:sym typeface="Arial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229" y="823616"/>
            <a:ext cx="7958216" cy="3685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6280E-394E-4341-896C-35DB9E220FB5}" type="slidenum">
              <a:rPr lang="en-US"/>
              <a:pPr/>
              <a:t>19</a:t>
            </a:fld>
            <a:endParaRPr lang="en-US"/>
          </a:p>
        </p:txBody>
      </p:sp>
      <p:pic>
        <p:nvPicPr>
          <p:cNvPr id="9217" name="Picture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3500" y="287338"/>
            <a:ext cx="2954338" cy="4683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22530" y="278650"/>
            <a:ext cx="8573870" cy="521450"/>
          </a:xfrm>
          <a:ln/>
        </p:spPr>
        <p:txBody>
          <a:bodyPr rIns="132026"/>
          <a:lstStyle/>
          <a:p>
            <a:r>
              <a:rPr lang="en-US" dirty="0" err="1" smtClean="0"/>
              <a:t>Zusammenfassung</a:t>
            </a:r>
            <a:endParaRPr lang="en-US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762000" y="977900"/>
            <a:ext cx="8534400" cy="541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132080" bIns="50800" numCol="1" anchor="t" anchorCtr="0" compatLnSpc="1">
            <a:prstTxWarp prst="textNoShape">
              <a:avLst/>
            </a:prstTxWarp>
          </a:bodyPr>
          <a:lstStyle/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sz="2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Unterschiedliche Lösungsansätze mit unterschiedlichem Aufwand</a:t>
            </a:r>
          </a:p>
          <a:p>
            <a:pPr marL="1066800" lvl="1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Für industrielle Steuerungen und zur Steuerung von Fahrzeugen ist eine Abgrenzung des sicherheitsrelevanten Bereiches möglich.</a:t>
            </a:r>
          </a:p>
          <a:p>
            <a:pPr marL="1066800" lvl="1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Die Steuerung der Sicherheitsfunktionen und Überwachung von Grenzen des Hauptcontrollers erfolgt durch den </a:t>
            </a:r>
            <a:r>
              <a:rPr lang="de-DE" kern="0" dirty="0" err="1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Safety</a:t>
            </a:r>
            <a:r>
              <a:rPr lang="de-DE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-Controller.</a:t>
            </a: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sz="2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Für die Hardware findet sich ein Strickmuster mit Anpassungen an unterschiedliche Feldbusse, sowie mit anwendungsspezifischer Programmierschnittstelle (</a:t>
            </a:r>
            <a:r>
              <a:rPr lang="de-DE" sz="2000" kern="0" dirty="0" err="1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Safety</a:t>
            </a:r>
            <a:r>
              <a:rPr lang="de-DE" sz="2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-API). </a:t>
            </a: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sz="2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Die Zertifizierung erfolgt zusammen mit der kundenspezifischen Anwendung.</a:t>
            </a: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sz="2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Übersicht über die Methoden: Ziel ist die Restfehlerrate durch Aufdeckung gefährlicher Fehler zu minimieren. </a:t>
            </a: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5C6971"/>
              </a:solidFill>
              <a:effectLst/>
              <a:uLnTx/>
              <a:uFillTx/>
              <a:latin typeface="+mn-lt"/>
              <a:ea typeface="+mn-ea"/>
              <a:cs typeface="+mn-cs"/>
              <a:sym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10125" y="6389960"/>
            <a:ext cx="284163" cy="279400"/>
          </a:xfrm>
        </p:spPr>
        <p:txBody>
          <a:bodyPr/>
          <a:lstStyle/>
          <a:p>
            <a:fld id="{43D6280E-394E-4341-896C-35DB9E220FB5}" type="slidenum">
              <a:rPr lang="en-US"/>
              <a:pPr/>
              <a:t>2</a:t>
            </a:fld>
            <a:endParaRPr lang="en-US" dirty="0"/>
          </a:p>
        </p:txBody>
      </p:sp>
      <p:pic>
        <p:nvPicPr>
          <p:cNvPr id="9217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3500" y="287338"/>
            <a:ext cx="2954338" cy="4683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22530" y="278650"/>
            <a:ext cx="8573870" cy="521450"/>
          </a:xfrm>
          <a:ln/>
        </p:spPr>
        <p:txBody>
          <a:bodyPr rIns="132026"/>
          <a:lstStyle/>
          <a:p>
            <a:r>
              <a:rPr lang="en-US" dirty="0" err="1" smtClean="0"/>
              <a:t>Inhalt</a:t>
            </a: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  <a:buNone/>
            </a:pPr>
            <a:r>
              <a:rPr lang="en-US" dirty="0" err="1" smtClean="0"/>
              <a:t>Funktionale</a:t>
            </a:r>
            <a:r>
              <a:rPr lang="en-US" dirty="0" smtClean="0"/>
              <a:t> </a:t>
            </a:r>
            <a:r>
              <a:rPr lang="en-US" dirty="0" err="1" smtClean="0"/>
              <a:t>Sicherheit</a:t>
            </a:r>
            <a:endParaRPr lang="en-US" dirty="0" smtClean="0"/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>
                <a:solidFill>
                  <a:srgbClr val="E2001A"/>
                </a:solidFill>
              </a:rPr>
              <a:t>Lösungsansätze</a:t>
            </a:r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/>
              <a:t>Realisierungsbeispiel</a:t>
            </a:r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/>
              <a:t>Methoden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6280E-394E-4341-896C-35DB9E220FB5}" type="slidenum">
              <a:rPr lang="en-US"/>
              <a:pPr/>
              <a:t>20</a:t>
            </a:fld>
            <a:endParaRPr lang="en-US"/>
          </a:p>
        </p:txBody>
      </p:sp>
      <p:pic>
        <p:nvPicPr>
          <p:cNvPr id="9217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3500" y="287338"/>
            <a:ext cx="2954338" cy="4683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22530" y="278650"/>
            <a:ext cx="8573870" cy="521450"/>
          </a:xfrm>
          <a:ln/>
        </p:spPr>
        <p:txBody>
          <a:bodyPr rIns="132026"/>
          <a:lstStyle/>
          <a:p>
            <a:r>
              <a:rPr lang="en-US" dirty="0" err="1" smtClean="0"/>
              <a:t>Rechnerkommunikation</a:t>
            </a:r>
            <a:r>
              <a:rPr lang="en-US" dirty="0" smtClean="0"/>
              <a:t> und </a:t>
            </a:r>
            <a:r>
              <a:rPr lang="en-US" dirty="0" err="1" smtClean="0"/>
              <a:t>Vernetzung</a:t>
            </a:r>
            <a:endParaRPr lang="en-US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762000" y="977900"/>
            <a:ext cx="8534400" cy="541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132080" bIns="50800" numCol="1" anchor="t" anchorCtr="0" compatLnSpc="1">
            <a:prstTxWarp prst="textNoShape">
              <a:avLst/>
            </a:prstTxWarp>
          </a:bodyPr>
          <a:lstStyle/>
          <a:p>
            <a:pPr marL="609600" lvl="0" indent="-609600">
              <a:lnSpc>
                <a:spcPct val="150000"/>
              </a:lnSpc>
              <a:spcBef>
                <a:spcPts val="700"/>
              </a:spcBef>
              <a:buClr>
                <a:srgbClr val="0000CC"/>
              </a:buClr>
            </a:pPr>
            <a:endParaRPr lang="en-US" sz="4000" kern="0" dirty="0" smtClean="0">
              <a:solidFill>
                <a:srgbClr val="5C6971"/>
              </a:solidFill>
              <a:latin typeface="+mn-lt"/>
              <a:ea typeface="+mn-ea"/>
              <a:cs typeface="+mn-cs"/>
            </a:endParaRPr>
          </a:p>
          <a:p>
            <a:pPr marL="609600" lvl="0" indent="-609600" algn="ctr">
              <a:lnSpc>
                <a:spcPct val="150000"/>
              </a:lnSpc>
              <a:spcBef>
                <a:spcPts val="700"/>
              </a:spcBef>
              <a:buClr>
                <a:srgbClr val="0000CC"/>
              </a:buClr>
            </a:pPr>
            <a:r>
              <a:rPr lang="en-US" sz="4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ENDE </a:t>
            </a:r>
            <a:r>
              <a:rPr lang="en-US" sz="4000" kern="0" dirty="0" err="1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Teil</a:t>
            </a:r>
            <a:r>
              <a:rPr lang="en-US" sz="4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4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5 </a:t>
            </a:r>
            <a:r>
              <a:rPr lang="en-US" sz="4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– </a:t>
            </a:r>
            <a:r>
              <a:rPr lang="en-US" sz="4000" kern="0" dirty="0" err="1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Funktionale</a:t>
            </a:r>
            <a:r>
              <a:rPr lang="en-US" sz="4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4000" kern="0" dirty="0" err="1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Sicherheit</a:t>
            </a:r>
            <a:r>
              <a:rPr lang="en-US" sz="4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 (Safety)</a:t>
            </a:r>
          </a:p>
          <a:p>
            <a:pPr marL="609600" lvl="0" indent="-609600">
              <a:lnSpc>
                <a:spcPct val="150000"/>
              </a:lnSpc>
              <a:spcBef>
                <a:spcPts val="700"/>
              </a:spcBef>
              <a:buClr>
                <a:srgbClr val="0000CC"/>
              </a:buClr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5C6971"/>
              </a:solidFill>
              <a:effectLst/>
              <a:uLnTx/>
              <a:uFillTx/>
              <a:latin typeface="+mn-lt"/>
              <a:ea typeface="+mn-ea"/>
              <a:cs typeface="+mn-cs"/>
              <a:sym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6280E-394E-4341-896C-35DB9E220FB5}" type="slidenum">
              <a:rPr lang="en-US"/>
              <a:pPr/>
              <a:t>3</a:t>
            </a:fld>
            <a:endParaRPr lang="en-US"/>
          </a:p>
        </p:txBody>
      </p:sp>
      <p:pic>
        <p:nvPicPr>
          <p:cNvPr id="9217" name="Picture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3500" y="287338"/>
            <a:ext cx="2954338" cy="4683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22530" y="278650"/>
            <a:ext cx="8573870" cy="521450"/>
          </a:xfrm>
          <a:ln/>
        </p:spPr>
        <p:txBody>
          <a:bodyPr rIns="132026"/>
          <a:lstStyle/>
          <a:p>
            <a:r>
              <a:rPr lang="en-US" dirty="0" err="1" smtClean="0"/>
              <a:t>Lösungsansätze</a:t>
            </a:r>
            <a:endParaRPr lang="en-US" dirty="0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979748" y="5280865"/>
            <a:ext cx="7597775" cy="0"/>
          </a:xfrm>
          <a:prstGeom prst="line">
            <a:avLst/>
          </a:prstGeom>
          <a:noFill/>
          <a:ln w="76200">
            <a:solidFill>
              <a:srgbClr val="646E6E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1195648" y="5460253"/>
            <a:ext cx="86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</a:rPr>
              <a:t>Hoch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7569460" y="5476128"/>
            <a:ext cx="10795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</a:rPr>
              <a:t>Niedrig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2637098" y="5460253"/>
            <a:ext cx="3959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</a:rPr>
              <a:t>Anforderungen und Kosten </a:t>
            </a:r>
          </a:p>
        </p:txBody>
      </p:sp>
      <p:pic>
        <p:nvPicPr>
          <p:cNvPr id="16" name="Picture 3" descr="j031132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2498" y="2075703"/>
            <a:ext cx="1535112" cy="136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8" descr="Zug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948" y="3169490"/>
            <a:ext cx="2347912" cy="205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908310" y="1320053"/>
            <a:ext cx="1439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</a:rPr>
              <a:t>Sichere Anwendung</a:t>
            </a: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7218623" y="1320053"/>
            <a:ext cx="14398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</a:rPr>
              <a:t>Sichere Abschaltung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3932498" y="1196228"/>
            <a:ext cx="1778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</a:rPr>
              <a:t>Sichere Überwachung von Grenzen</a:t>
            </a:r>
          </a:p>
        </p:txBody>
      </p:sp>
      <p:pic>
        <p:nvPicPr>
          <p:cNvPr id="21" name="Picture 10" descr="File:Eurofighter Typhoon.sv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635" y="1931240"/>
            <a:ext cx="2252663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" name="Gruppieren 21"/>
          <p:cNvGrpSpPr>
            <a:grpSpLocks/>
          </p:cNvGrpSpPr>
          <p:nvPr/>
        </p:nvGrpSpPr>
        <p:grpSpPr bwMode="auto">
          <a:xfrm>
            <a:off x="5877185" y="4523628"/>
            <a:ext cx="3216275" cy="700087"/>
            <a:chOff x="5724128" y="4652667"/>
            <a:chExt cx="3216836" cy="701093"/>
          </a:xfrm>
        </p:grpSpPr>
        <p:pic>
          <p:nvPicPr>
            <p:cNvPr id="23" name="Picture 11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724128" y="4652667"/>
              <a:ext cx="819293" cy="675657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2169B4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Text Box 11"/>
            <p:cNvSpPr txBox="1">
              <a:spLocks noChangeArrowheads="1"/>
            </p:cNvSpPr>
            <p:nvPr/>
          </p:nvSpPr>
          <p:spPr bwMode="auto">
            <a:xfrm>
              <a:off x="6529131" y="4768721"/>
              <a:ext cx="2411833" cy="585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1" i="1" u="none" strike="noStrike" kern="0" cap="none" spc="0" normalizeH="0" baseline="0" noProof="0" dirty="0">
                  <a:ln>
                    <a:noFill/>
                  </a:ln>
                  <a:solidFill>
                    <a:srgbClr val="2169B4"/>
                  </a:solidFill>
                  <a:effectLst/>
                  <a:uLnTx/>
                  <a:uFillTx/>
                  <a:latin typeface="Arial"/>
                </a:rPr>
                <a:t>Nur für die Sicherheitsfunktionen</a:t>
              </a:r>
            </a:p>
          </p:txBody>
        </p:sp>
      </p:grpSp>
      <p:grpSp>
        <p:nvGrpSpPr>
          <p:cNvPr id="25" name="Gruppieren 24"/>
          <p:cNvGrpSpPr>
            <a:grpSpLocks/>
          </p:cNvGrpSpPr>
          <p:nvPr/>
        </p:nvGrpSpPr>
        <p:grpSpPr bwMode="auto">
          <a:xfrm>
            <a:off x="863860" y="3396503"/>
            <a:ext cx="2411413" cy="1127125"/>
            <a:chOff x="711176" y="3526253"/>
            <a:chExt cx="2411722" cy="1126414"/>
          </a:xfrm>
        </p:grpSpPr>
        <p:pic>
          <p:nvPicPr>
            <p:cNvPr id="26" name="Picture 11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303643" y="3526253"/>
              <a:ext cx="819255" cy="675848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2169B4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" name="Rechteck 26"/>
            <p:cNvSpPr/>
            <p:nvPr/>
          </p:nvSpPr>
          <p:spPr bwMode="auto">
            <a:xfrm>
              <a:off x="711176" y="4283012"/>
              <a:ext cx="1484503" cy="369655"/>
            </a:xfrm>
            <a:prstGeom prst="rect">
              <a:avLst/>
            </a:prstGeom>
            <a:solidFill>
              <a:srgbClr val="2169B4">
                <a:lumMod val="60000"/>
                <a:lumOff val="40000"/>
              </a:srgbClr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rIns="0">
              <a:spAutoFit/>
            </a:bodyPr>
            <a:lstStyle/>
            <a:p>
              <a:pPr marL="282575" marR="0" lvl="0" indent="-282575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169B4"/>
                </a:buClr>
                <a:buSzTx/>
                <a:buFont typeface="Wingdings" pitchFamily="-64" charset="2"/>
                <a:buNone/>
                <a:tabLst/>
                <a:defRPr/>
              </a:pPr>
              <a:r>
                <a:rPr kumimoji="0" 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ea typeface="ＭＳ Ｐゴシック" pitchFamily="-64" charset="-128"/>
                </a:rPr>
                <a:t>Safe HW</a:t>
              </a:r>
            </a:p>
          </p:txBody>
        </p:sp>
        <p:sp>
          <p:nvSpPr>
            <p:cNvPr id="28" name="Rechteck 27"/>
            <p:cNvSpPr/>
            <p:nvPr/>
          </p:nvSpPr>
          <p:spPr bwMode="auto">
            <a:xfrm>
              <a:off x="711176" y="3911772"/>
              <a:ext cx="1484503" cy="369655"/>
            </a:xfrm>
            <a:prstGeom prst="rect">
              <a:avLst/>
            </a:prstGeom>
            <a:solidFill>
              <a:srgbClr val="2169B4">
                <a:lumMod val="40000"/>
                <a:lumOff val="60000"/>
              </a:srgbClr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rIns="0">
              <a:spAutoFit/>
            </a:bodyPr>
            <a:lstStyle/>
            <a:p>
              <a:pPr marL="282575" marR="0" lvl="0" indent="-282575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169B4"/>
                </a:buClr>
                <a:buSzTx/>
                <a:buFont typeface="Wingdings" pitchFamily="-64" charset="2"/>
                <a:buNone/>
                <a:tabLst/>
                <a:defRPr/>
              </a:pPr>
              <a:r>
                <a:rPr kumimoji="0" 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ea typeface="ＭＳ Ｐゴシック" pitchFamily="-64" charset="-128"/>
                </a:rPr>
                <a:t>Safe OS</a:t>
              </a:r>
            </a:p>
          </p:txBody>
        </p:sp>
        <p:sp>
          <p:nvSpPr>
            <p:cNvPr id="29" name="Rechteck 28"/>
            <p:cNvSpPr/>
            <p:nvPr/>
          </p:nvSpPr>
          <p:spPr bwMode="auto">
            <a:xfrm>
              <a:off x="711176" y="3542118"/>
              <a:ext cx="1484503" cy="369654"/>
            </a:xfrm>
            <a:prstGeom prst="rect">
              <a:avLst/>
            </a:prstGeom>
            <a:solidFill>
              <a:srgbClr val="2169B4">
                <a:lumMod val="20000"/>
                <a:lumOff val="80000"/>
              </a:srgbClr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rIns="0">
              <a:spAutoFit/>
            </a:bodyPr>
            <a:lstStyle/>
            <a:p>
              <a:pPr marL="282575" marR="0" lvl="0" indent="-282575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169B4"/>
                </a:buClr>
                <a:buSzTx/>
                <a:buFont typeface="Wingdings" pitchFamily="-64" charset="2"/>
                <a:buNone/>
                <a:tabLst/>
                <a:defRPr/>
              </a:pPr>
              <a:r>
                <a:rPr kumimoji="0" 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ea typeface="ＭＳ Ｐゴシック" pitchFamily="-64" charset="-128"/>
                </a:rPr>
                <a:t>Safe App</a:t>
              </a:r>
            </a:p>
          </p:txBody>
        </p:sp>
      </p:grpSp>
      <p:grpSp>
        <p:nvGrpSpPr>
          <p:cNvPr id="30" name="Gruppieren 29"/>
          <p:cNvGrpSpPr>
            <a:grpSpLocks/>
          </p:cNvGrpSpPr>
          <p:nvPr/>
        </p:nvGrpSpPr>
        <p:grpSpPr bwMode="auto">
          <a:xfrm>
            <a:off x="6416935" y="2028078"/>
            <a:ext cx="2571750" cy="2601912"/>
            <a:chOff x="6264188" y="2156664"/>
            <a:chExt cx="2571750" cy="2602483"/>
          </a:xfrm>
        </p:grpSpPr>
        <p:pic>
          <p:nvPicPr>
            <p:cNvPr id="31" name="Picture 6" descr="http://karrierebibel.de/wordpress/wp-content/uploads/2008/04/rolltreppe1.JPG"/>
            <p:cNvPicPr>
              <a:picLocks noChangeAspect="1" noChangeArrowheads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64188" y="2349322"/>
              <a:ext cx="2571750" cy="2409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2" name="Gruppieren 2"/>
            <p:cNvGrpSpPr>
              <a:grpSpLocks/>
            </p:cNvGrpSpPr>
            <p:nvPr/>
          </p:nvGrpSpPr>
          <p:grpSpPr bwMode="auto">
            <a:xfrm>
              <a:off x="7734752" y="3888025"/>
              <a:ext cx="770842" cy="764642"/>
              <a:chOff x="5292080" y="2280333"/>
              <a:chExt cx="900100" cy="857252"/>
            </a:xfrm>
          </p:grpSpPr>
          <p:sp>
            <p:nvSpPr>
              <p:cNvPr id="37" name="Würfel 13"/>
              <p:cNvSpPr>
                <a:spLocks noChangeArrowheads="1"/>
              </p:cNvSpPr>
              <p:nvPr/>
            </p:nvSpPr>
            <p:spPr bwMode="auto">
              <a:xfrm rot="10800000" flipV="1">
                <a:off x="5832140" y="2280334"/>
                <a:ext cx="360040" cy="857251"/>
              </a:xfrm>
              <a:prstGeom prst="cube">
                <a:avLst>
                  <a:gd name="adj" fmla="val 25000"/>
                </a:avLst>
              </a:prstGeom>
              <a:solidFill>
                <a:srgbClr val="B0B0B0"/>
              </a:solidFill>
              <a:ln w="9525" algn="ctr">
                <a:solidFill>
                  <a:srgbClr val="646E6E"/>
                </a:solidFill>
                <a:round/>
                <a:headEnd/>
                <a:tailEnd/>
              </a:ln>
            </p:spPr>
            <p:txBody>
              <a:bodyPr lIns="0" rIns="0">
                <a:spAutoFit/>
              </a:bodyPr>
              <a:lstStyle/>
              <a:p>
                <a:pPr marL="282575" marR="0" lvl="0" indent="-282575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2169B4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de-DE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8" name="Würfel 12"/>
              <p:cNvSpPr>
                <a:spLocks noChangeArrowheads="1"/>
              </p:cNvSpPr>
              <p:nvPr/>
            </p:nvSpPr>
            <p:spPr bwMode="auto">
              <a:xfrm rot="10800000" flipV="1">
                <a:off x="5552200" y="2280333"/>
                <a:ext cx="360040" cy="857251"/>
              </a:xfrm>
              <a:prstGeom prst="cube">
                <a:avLst>
                  <a:gd name="adj" fmla="val 25000"/>
                </a:avLst>
              </a:prstGeom>
              <a:solidFill>
                <a:srgbClr val="B0B0B0"/>
              </a:solidFill>
              <a:ln w="9525" algn="ctr">
                <a:solidFill>
                  <a:srgbClr val="646E6E"/>
                </a:solidFill>
                <a:round/>
                <a:headEnd/>
                <a:tailEnd/>
              </a:ln>
            </p:spPr>
            <p:txBody>
              <a:bodyPr lIns="0" rIns="0">
                <a:spAutoFit/>
              </a:bodyPr>
              <a:lstStyle/>
              <a:p>
                <a:pPr marL="282575" marR="0" lvl="0" indent="-282575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2169B4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de-DE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9" name="Würfel 1"/>
              <p:cNvSpPr>
                <a:spLocks noChangeArrowheads="1"/>
              </p:cNvSpPr>
              <p:nvPr/>
            </p:nvSpPr>
            <p:spPr bwMode="auto">
              <a:xfrm rot="10800000" flipV="1">
                <a:off x="5292080" y="2280333"/>
                <a:ext cx="360040" cy="857251"/>
              </a:xfrm>
              <a:prstGeom prst="cube">
                <a:avLst>
                  <a:gd name="adj" fmla="val 25000"/>
                </a:avLst>
              </a:prstGeom>
              <a:solidFill>
                <a:srgbClr val="FFFF00"/>
              </a:solidFill>
              <a:ln w="9525" algn="ctr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 lIns="0" rIns="0">
                <a:spAutoFit/>
              </a:bodyPr>
              <a:lstStyle/>
              <a:p>
                <a:pPr marL="282575" marR="0" lvl="0" indent="-282575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2169B4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de-DE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pic>
          <p:nvPicPr>
            <p:cNvPr id="33" name="Picture 12" descr="C:\Users\stepru\AppData\Local\Microsoft\Windows\Temporary Internet Files\Content.IE5\UMCBOAIU\MC900434742[1]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32241" y="2805430"/>
              <a:ext cx="546866" cy="546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34" name="Gerade Verbindung 10"/>
            <p:cNvCxnSpPr>
              <a:cxnSpLocks noChangeShapeType="1"/>
            </p:cNvCxnSpPr>
            <p:nvPr/>
          </p:nvCxnSpPr>
          <p:spPr bwMode="auto">
            <a:xfrm>
              <a:off x="7869339" y="2691838"/>
              <a:ext cx="0" cy="1196186"/>
            </a:xfrm>
            <a:prstGeom prst="line">
              <a:avLst/>
            </a:prstGeom>
            <a:noFill/>
            <a:ln w="19050" algn="ctr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35" name="Picture 2" descr="http://www.christory.de/fileadmin/news-image/krise-notaus.jpg"/>
            <p:cNvPicPr>
              <a:picLocks noChangeAspect="1" noChangeArrowheads="1"/>
            </p:cNvPicPr>
            <p:nvPr/>
          </p:nvPicPr>
          <p:blipFill>
            <a:blip r:embed="rId12" cstate="print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0063" y="2156664"/>
              <a:ext cx="710557" cy="720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36" name="Gerade Verbindung 35"/>
            <p:cNvCxnSpPr>
              <a:cxnSpLocks noChangeShapeType="1"/>
              <a:endCxn id="37" idx="0"/>
            </p:cNvCxnSpPr>
            <p:nvPr/>
          </p:nvCxnSpPr>
          <p:spPr bwMode="auto">
            <a:xfrm flipH="1">
              <a:off x="8312883" y="3078863"/>
              <a:ext cx="111546" cy="809163"/>
            </a:xfrm>
            <a:prstGeom prst="line">
              <a:avLst/>
            </a:prstGeom>
            <a:noFill/>
            <a:ln w="19050" algn="ctr">
              <a:solidFill>
                <a:srgbClr val="646E6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6280E-394E-4341-896C-35DB9E220FB5}" type="slidenum">
              <a:rPr lang="en-US"/>
              <a:pPr/>
              <a:t>4</a:t>
            </a:fld>
            <a:endParaRPr lang="en-US"/>
          </a:p>
        </p:txBody>
      </p:sp>
      <p:pic>
        <p:nvPicPr>
          <p:cNvPr id="9217" name="Picture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3500" y="287338"/>
            <a:ext cx="2954338" cy="4683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22530" y="278650"/>
            <a:ext cx="8573870" cy="521450"/>
          </a:xfrm>
          <a:ln/>
        </p:spPr>
        <p:txBody>
          <a:bodyPr rIns="132026"/>
          <a:lstStyle/>
          <a:p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Mittelfeld</a:t>
            </a:r>
            <a:endParaRPr lang="en-US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762000" y="977900"/>
            <a:ext cx="8534400" cy="541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132080" bIns="50800" numCol="1" anchor="t" anchorCtr="0" compatLnSpc="1">
            <a:prstTxWarp prst="textNoShape">
              <a:avLst/>
            </a:prstTxWarp>
          </a:bodyPr>
          <a:lstStyle/>
          <a:p>
            <a:pPr marL="609600" lvl="0" indent="-609600">
              <a:spcBef>
                <a:spcPts val="700"/>
              </a:spcBef>
              <a:buClr>
                <a:srgbClr val="0000CC"/>
              </a:buClr>
            </a:pPr>
            <a:r>
              <a:rPr lang="de-DE" sz="24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Sichere Abschaltung und Überwachung von Grenzen</a:t>
            </a: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</a:pPr>
            <a:r>
              <a:rPr lang="de-DE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Konzept: </a:t>
            </a: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Nicht sichere Steuerung (Hauptprozessor)</a:t>
            </a: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Sichere Überprüfung von Grenzen, Steuerung der Sicherheitsfunktionen durch sicheren Schaltkreis (Nebenprozessor bzw. CPU-Segment)</a:t>
            </a: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endParaRPr lang="de-DE" kern="0" dirty="0" smtClean="0">
              <a:solidFill>
                <a:srgbClr val="5C6971"/>
              </a:solidFill>
              <a:latin typeface="+mn-lt"/>
              <a:ea typeface="+mn-ea"/>
              <a:cs typeface="+mn-cs"/>
            </a:endParaRP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endParaRPr lang="de-DE" kern="0" dirty="0" smtClean="0">
              <a:solidFill>
                <a:srgbClr val="5C6971"/>
              </a:solidFill>
              <a:latin typeface="+mn-lt"/>
              <a:ea typeface="+mn-ea"/>
              <a:cs typeface="+mn-cs"/>
            </a:endParaRP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endParaRPr lang="de-DE" kern="0" dirty="0" smtClean="0">
              <a:solidFill>
                <a:srgbClr val="5C6971"/>
              </a:solidFill>
              <a:latin typeface="+mn-lt"/>
              <a:ea typeface="+mn-ea"/>
              <a:cs typeface="+mn-cs"/>
            </a:endParaRP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endParaRPr lang="de-DE" kern="0" dirty="0" smtClean="0">
              <a:solidFill>
                <a:srgbClr val="5C6971"/>
              </a:solidFill>
              <a:latin typeface="+mn-lt"/>
              <a:ea typeface="+mn-ea"/>
              <a:cs typeface="+mn-cs"/>
            </a:endParaRP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endParaRPr lang="de-DE" kern="0" dirty="0" smtClean="0">
              <a:solidFill>
                <a:srgbClr val="5C6971"/>
              </a:solidFill>
              <a:latin typeface="+mn-lt"/>
              <a:ea typeface="+mn-ea"/>
              <a:cs typeface="+mn-cs"/>
            </a:endParaRP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endParaRPr lang="de-DE" kern="0" dirty="0" smtClean="0">
              <a:solidFill>
                <a:srgbClr val="5C6971"/>
              </a:solidFill>
              <a:latin typeface="+mn-lt"/>
              <a:ea typeface="+mn-ea"/>
              <a:cs typeface="+mn-cs"/>
            </a:endParaRP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Ethernet basierender </a:t>
            </a:r>
            <a:r>
              <a:rPr lang="de-DE" kern="0" dirty="0" err="1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Feldbus</a:t>
            </a:r>
            <a:endParaRPr lang="de-DE" kern="0" dirty="0" smtClean="0">
              <a:solidFill>
                <a:srgbClr val="5C6971"/>
              </a:solidFill>
              <a:latin typeface="+mn-lt"/>
              <a:ea typeface="+mn-ea"/>
              <a:cs typeface="+mn-cs"/>
            </a:endParaRP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Mit eingebetteten </a:t>
            </a:r>
            <a:r>
              <a:rPr lang="de-DE" kern="0" dirty="0" err="1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Safety</a:t>
            </a:r>
            <a:r>
              <a:rPr lang="de-DE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-Nachrichten (Tunnel bzw. Black Channel)</a:t>
            </a: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kern="0" dirty="0" err="1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Safety</a:t>
            </a:r>
            <a:r>
              <a:rPr lang="de-DE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-Controller in einkanaliger bzw. zweikanaliger Ausführung</a:t>
            </a: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5C6971"/>
              </a:solidFill>
              <a:effectLst/>
              <a:uLnTx/>
              <a:uFillTx/>
              <a:latin typeface="+mn-lt"/>
              <a:ea typeface="+mn-ea"/>
              <a:cs typeface="+mn-cs"/>
              <a:sym typeface="Arial" charset="0"/>
            </a:endParaRPr>
          </a:p>
        </p:txBody>
      </p:sp>
      <p:cxnSp>
        <p:nvCxnSpPr>
          <p:cNvPr id="9" name="Gekrümmte Verbindung 13"/>
          <p:cNvCxnSpPr>
            <a:cxnSpLocks noChangeShapeType="1"/>
            <a:stCxn id="13" idx="2"/>
            <a:endCxn id="20" idx="2"/>
          </p:cNvCxnSpPr>
          <p:nvPr/>
        </p:nvCxnSpPr>
        <p:spPr bwMode="auto">
          <a:xfrm rot="5400000" flipH="1" flipV="1">
            <a:off x="4973981" y="1879607"/>
            <a:ext cx="7937" cy="4781550"/>
          </a:xfrm>
          <a:prstGeom prst="curvedConnector3">
            <a:avLst>
              <a:gd name="adj1" fmla="val -7163454"/>
            </a:avLst>
          </a:prstGeom>
          <a:noFill/>
          <a:ln w="57150" algn="ctr">
            <a:solidFill>
              <a:srgbClr val="24BDB6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Gekrümmte Verbindung 11"/>
          <p:cNvCxnSpPr>
            <a:cxnSpLocks noChangeShapeType="1"/>
          </p:cNvCxnSpPr>
          <p:nvPr/>
        </p:nvCxnSpPr>
        <p:spPr bwMode="auto">
          <a:xfrm rot="16200000" flipV="1">
            <a:off x="4969218" y="1887544"/>
            <a:ext cx="7938" cy="4781550"/>
          </a:xfrm>
          <a:prstGeom prst="curvedConnector3">
            <a:avLst>
              <a:gd name="adj1" fmla="val -7163454"/>
            </a:avLst>
          </a:prstGeom>
          <a:noFill/>
          <a:ln w="57150" algn="ctr">
            <a:solidFill>
              <a:srgbClr val="2169B4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Rechteck 12"/>
          <p:cNvSpPr/>
          <p:nvPr/>
        </p:nvSpPr>
        <p:spPr bwMode="auto">
          <a:xfrm>
            <a:off x="1177475" y="3904463"/>
            <a:ext cx="2819400" cy="369887"/>
          </a:xfrm>
          <a:prstGeom prst="rect">
            <a:avLst/>
          </a:prstGeom>
          <a:solidFill>
            <a:srgbClr val="24BDB6">
              <a:lumMod val="40000"/>
              <a:lumOff val="60000"/>
            </a:srgbClr>
          </a:solidFill>
          <a:ln w="9525" cap="flat" cmpd="sng" algn="ctr">
            <a:solidFill>
              <a:srgbClr val="24BDB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>
            <a:spAutoFit/>
          </a:bodyPr>
          <a:lstStyle/>
          <a:p>
            <a:pPr marL="282575" marR="0" lvl="0" indent="-282575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69B4"/>
              </a:buClr>
              <a:buSzTx/>
              <a:buFont typeface="Wingdings" pitchFamily="-64" charset="2"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ＭＳ Ｐゴシック" pitchFamily="-64" charset="-128"/>
              </a:rPr>
              <a:t>Feldbus Protokoll</a:t>
            </a:r>
          </a:p>
        </p:txBody>
      </p:sp>
      <p:grpSp>
        <p:nvGrpSpPr>
          <p:cNvPr id="14" name="Gruppieren 13"/>
          <p:cNvGrpSpPr>
            <a:grpSpLocks/>
          </p:cNvGrpSpPr>
          <p:nvPr/>
        </p:nvGrpSpPr>
        <p:grpSpPr bwMode="auto">
          <a:xfrm>
            <a:off x="2587175" y="2986888"/>
            <a:ext cx="2551112" cy="833437"/>
            <a:chOff x="2312960" y="2738578"/>
            <a:chExt cx="2550427" cy="833714"/>
          </a:xfrm>
        </p:grpSpPr>
        <p:sp>
          <p:nvSpPr>
            <p:cNvPr id="15" name="Rechteck 14"/>
            <p:cNvSpPr/>
            <p:nvPr/>
          </p:nvSpPr>
          <p:spPr bwMode="auto">
            <a:xfrm>
              <a:off x="2312960" y="2738578"/>
              <a:ext cx="2550427" cy="833714"/>
            </a:xfrm>
            <a:prstGeom prst="rect">
              <a:avLst/>
            </a:prstGeom>
            <a:solidFill>
              <a:srgbClr val="2169B4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rIns="0"/>
            <a:lstStyle/>
            <a:p>
              <a:pPr marL="282575" marR="0" lvl="0" indent="-282575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169B4"/>
                </a:buClr>
                <a:buSzTx/>
                <a:buFont typeface="Wingdings" pitchFamily="-64" charset="2"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ＭＳ Ｐゴシック" pitchFamily="-64" charset="-128"/>
              </a:endParaRPr>
            </a:p>
          </p:txBody>
        </p:sp>
        <p:pic>
          <p:nvPicPr>
            <p:cNvPr id="16" name="Picture 1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28601" y="2738578"/>
              <a:ext cx="818930" cy="676500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2169B4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Rechteck 16"/>
            <p:cNvSpPr/>
            <p:nvPr/>
          </p:nvSpPr>
          <p:spPr bwMode="auto">
            <a:xfrm>
              <a:off x="2316134" y="3156229"/>
              <a:ext cx="1406147" cy="416063"/>
            </a:xfrm>
            <a:prstGeom prst="rect">
              <a:avLst/>
            </a:prstGeom>
            <a:solidFill>
              <a:srgbClr val="2169B4">
                <a:lumMod val="40000"/>
                <a:lumOff val="60000"/>
              </a:srgbClr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rIns="0"/>
            <a:lstStyle/>
            <a:p>
              <a:pPr marL="282575" marR="0" lvl="0" indent="-282575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169B4"/>
                </a:buClr>
                <a:buSzTx/>
                <a:buFont typeface="Wingdings" pitchFamily="-64" charset="2"/>
                <a:buNone/>
                <a:tabLst/>
                <a:defRPr/>
              </a:pPr>
              <a:r>
                <a:rPr kumimoji="0" lang="de-DE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ea typeface="ＭＳ Ｐゴシック" pitchFamily="-64" charset="-128"/>
                </a:rPr>
                <a:t>Safety</a:t>
              </a:r>
              <a:r>
                <a:rPr kumimoji="0" 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ea typeface="ＭＳ Ｐゴシック" pitchFamily="-64" charset="-128"/>
                </a:rPr>
                <a:t> Layer</a:t>
              </a:r>
            </a:p>
          </p:txBody>
        </p:sp>
        <p:sp>
          <p:nvSpPr>
            <p:cNvPr id="18" name="Rechteck 17"/>
            <p:cNvSpPr/>
            <p:nvPr/>
          </p:nvSpPr>
          <p:spPr bwMode="auto">
            <a:xfrm>
              <a:off x="2316134" y="2738578"/>
              <a:ext cx="1406147" cy="417651"/>
            </a:xfrm>
            <a:prstGeom prst="rect">
              <a:avLst/>
            </a:prstGeom>
            <a:solidFill>
              <a:srgbClr val="2169B4">
                <a:lumMod val="20000"/>
                <a:lumOff val="80000"/>
              </a:srgbClr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rIns="0"/>
            <a:lstStyle/>
            <a:p>
              <a:pPr marL="282575" marR="0" lvl="0" indent="-282575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169B4"/>
                </a:buClr>
                <a:buSzTx/>
                <a:buFont typeface="Wingdings" pitchFamily="-64" charset="2"/>
                <a:buNone/>
                <a:tabLst/>
                <a:defRPr/>
              </a:pPr>
              <a:r>
                <a:rPr kumimoji="0" lang="de-DE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ea typeface="ＭＳ Ｐゴシック" pitchFamily="-64" charset="-128"/>
                </a:rPr>
                <a:t>Safety</a:t>
              </a:r>
              <a:r>
                <a:rPr kumimoji="0" 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ea typeface="ＭＳ Ｐゴシック" pitchFamily="-64" charset="-128"/>
                </a:rPr>
                <a:t> App</a:t>
              </a:r>
            </a:p>
          </p:txBody>
        </p:sp>
      </p:grpSp>
      <p:sp>
        <p:nvSpPr>
          <p:cNvPr id="19" name="Rechteck 18"/>
          <p:cNvSpPr/>
          <p:nvPr/>
        </p:nvSpPr>
        <p:spPr bwMode="auto">
          <a:xfrm>
            <a:off x="1177475" y="2990063"/>
            <a:ext cx="1331912" cy="830262"/>
          </a:xfrm>
          <a:prstGeom prst="rect">
            <a:avLst/>
          </a:prstGeom>
          <a:solidFill>
            <a:srgbClr val="24BDB6">
              <a:lumMod val="20000"/>
              <a:lumOff val="80000"/>
            </a:srgbClr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69B4"/>
              </a:buClr>
              <a:buSzTx/>
              <a:buFont typeface="Wingdings" pitchFamily="-64" charset="2"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ＭＳ Ｐゴシック" pitchFamily="-64" charset="-128"/>
              </a:rPr>
              <a:t>Control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ＭＳ Ｐゴシック" pitchFamily="-64" charset="-128"/>
              </a:rPr>
              <a:t> 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ＭＳ Ｐゴシック" pitchFamily="-64" charset="-128"/>
              </a:rPr>
              <a:t>Application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ＭＳ Ｐゴシック" pitchFamily="-64" charset="-128"/>
              </a:rPr>
              <a:t> </a:t>
            </a: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ＭＳ Ｐゴシック" pitchFamily="-64" charset="-128"/>
              </a:rPr>
              <a:t>(Not Safe)</a:t>
            </a:r>
          </a:p>
        </p:txBody>
      </p:sp>
      <p:sp>
        <p:nvSpPr>
          <p:cNvPr id="20" name="Rechteck 19"/>
          <p:cNvSpPr/>
          <p:nvPr/>
        </p:nvSpPr>
        <p:spPr bwMode="auto">
          <a:xfrm>
            <a:off x="5959025" y="3896525"/>
            <a:ext cx="2819400" cy="369888"/>
          </a:xfrm>
          <a:prstGeom prst="rect">
            <a:avLst/>
          </a:prstGeom>
          <a:solidFill>
            <a:srgbClr val="24BDB6">
              <a:lumMod val="40000"/>
              <a:lumOff val="60000"/>
            </a:srgbClr>
          </a:solidFill>
          <a:ln w="9525" cap="flat" cmpd="sng" algn="ctr">
            <a:solidFill>
              <a:srgbClr val="24BDB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>
            <a:spAutoFit/>
          </a:bodyPr>
          <a:lstStyle/>
          <a:p>
            <a:pPr marL="282575" marR="0" lvl="0" indent="-282575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69B4"/>
              </a:buClr>
              <a:buSzTx/>
              <a:buFont typeface="Wingdings" pitchFamily="-64" charset="2"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ＭＳ Ｐゴシック" pitchFamily="-64" charset="-128"/>
              </a:rPr>
              <a:t>Feldbus Protokoll</a:t>
            </a:r>
          </a:p>
        </p:txBody>
      </p:sp>
      <p:grpSp>
        <p:nvGrpSpPr>
          <p:cNvPr id="21" name="Gruppieren 20"/>
          <p:cNvGrpSpPr>
            <a:grpSpLocks/>
          </p:cNvGrpSpPr>
          <p:nvPr/>
        </p:nvGrpSpPr>
        <p:grpSpPr bwMode="auto">
          <a:xfrm>
            <a:off x="7371900" y="2978950"/>
            <a:ext cx="1406525" cy="833438"/>
            <a:chOff x="7097834" y="2730258"/>
            <a:chExt cx="1406308" cy="833713"/>
          </a:xfrm>
        </p:grpSpPr>
        <p:sp>
          <p:nvSpPr>
            <p:cNvPr id="22" name="Rechteck 21"/>
            <p:cNvSpPr/>
            <p:nvPr/>
          </p:nvSpPr>
          <p:spPr bwMode="auto">
            <a:xfrm>
              <a:off x="7097834" y="3147909"/>
              <a:ext cx="1406308" cy="416062"/>
            </a:xfrm>
            <a:prstGeom prst="rect">
              <a:avLst/>
            </a:prstGeom>
            <a:solidFill>
              <a:srgbClr val="2169B4">
                <a:lumMod val="40000"/>
                <a:lumOff val="60000"/>
              </a:srgbClr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rIns="0"/>
            <a:lstStyle/>
            <a:p>
              <a:pPr marL="282575" marR="0" lvl="0" indent="-282575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169B4"/>
                </a:buClr>
                <a:buSzTx/>
                <a:buFont typeface="Wingdings" pitchFamily="-64" charset="2"/>
                <a:buNone/>
                <a:tabLst/>
                <a:defRPr/>
              </a:pPr>
              <a:r>
                <a:rPr kumimoji="0" lang="de-DE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ea typeface="ＭＳ Ｐゴシック" pitchFamily="-64" charset="-128"/>
                </a:rPr>
                <a:t>Safety</a:t>
              </a:r>
              <a:r>
                <a:rPr kumimoji="0" 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ea typeface="ＭＳ Ｐゴシック" pitchFamily="-64" charset="-128"/>
                </a:rPr>
                <a:t> Layer</a:t>
              </a:r>
            </a:p>
          </p:txBody>
        </p:sp>
        <p:sp>
          <p:nvSpPr>
            <p:cNvPr id="23" name="Rechteck 22"/>
            <p:cNvSpPr/>
            <p:nvPr/>
          </p:nvSpPr>
          <p:spPr bwMode="auto">
            <a:xfrm>
              <a:off x="7097834" y="2730258"/>
              <a:ext cx="1406308" cy="417651"/>
            </a:xfrm>
            <a:prstGeom prst="rect">
              <a:avLst/>
            </a:prstGeom>
            <a:solidFill>
              <a:srgbClr val="2169B4">
                <a:lumMod val="20000"/>
                <a:lumOff val="80000"/>
              </a:srgbClr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rIns="0"/>
            <a:lstStyle/>
            <a:p>
              <a:pPr marL="282575" marR="0" lvl="0" indent="-282575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169B4"/>
                </a:buClr>
                <a:buSzTx/>
                <a:buFont typeface="Wingdings" pitchFamily="-64" charset="2"/>
                <a:buNone/>
                <a:tabLst/>
                <a:defRPr/>
              </a:pPr>
              <a:r>
                <a:rPr kumimoji="0" lang="de-DE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ea typeface="ＭＳ Ｐゴシック" pitchFamily="-64" charset="-128"/>
                </a:rPr>
                <a:t>Safety</a:t>
              </a:r>
              <a:r>
                <a:rPr kumimoji="0" lang="de-DE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ea typeface="ＭＳ Ｐゴシック" pitchFamily="-64" charset="-128"/>
                </a:rPr>
                <a:t> App</a:t>
              </a:r>
            </a:p>
          </p:txBody>
        </p:sp>
      </p:grpSp>
      <p:sp>
        <p:nvSpPr>
          <p:cNvPr id="24" name="Rechteck 23"/>
          <p:cNvSpPr/>
          <p:nvPr/>
        </p:nvSpPr>
        <p:spPr bwMode="auto">
          <a:xfrm>
            <a:off x="5959025" y="2982125"/>
            <a:ext cx="1331912" cy="830263"/>
          </a:xfrm>
          <a:prstGeom prst="rect">
            <a:avLst/>
          </a:prstGeom>
          <a:solidFill>
            <a:srgbClr val="24BDB6">
              <a:lumMod val="20000"/>
              <a:lumOff val="80000"/>
            </a:srgbClr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69B4"/>
              </a:buClr>
              <a:buSzTx/>
              <a:buFont typeface="Wingdings" pitchFamily="-64" charset="2"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ＭＳ Ｐゴシック" pitchFamily="-64" charset="-128"/>
              </a:rPr>
              <a:t>Control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ＭＳ Ｐゴシック" pitchFamily="-64" charset="-128"/>
              </a:rPr>
              <a:t> 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ＭＳ Ｐゴシック" pitchFamily="-64" charset="-128"/>
              </a:rPr>
              <a:t>Application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ＭＳ Ｐゴシック" pitchFamily="-64" charset="-128"/>
              </a:rPr>
              <a:t> </a:t>
            </a: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ＭＳ Ｐゴシック" pitchFamily="-64" charset="-128"/>
              </a:rPr>
              <a:t>(Not Safe)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6280E-394E-4341-896C-35DB9E220FB5}" type="slidenum">
              <a:rPr lang="en-US"/>
              <a:pPr/>
              <a:t>5</a:t>
            </a:fld>
            <a:endParaRPr lang="en-US"/>
          </a:p>
        </p:txBody>
      </p:sp>
      <p:pic>
        <p:nvPicPr>
          <p:cNvPr id="9217" name="Picture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3500" y="287338"/>
            <a:ext cx="2954338" cy="4683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22530" y="278650"/>
            <a:ext cx="8573870" cy="521450"/>
          </a:xfrm>
          <a:ln/>
        </p:spPr>
        <p:txBody>
          <a:bodyPr rIns="132026"/>
          <a:lstStyle/>
          <a:p>
            <a:r>
              <a:rPr lang="en-US" dirty="0" err="1" smtClean="0"/>
              <a:t>Sicherheitsprotokoll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Feldbusse</a:t>
            </a:r>
            <a:endParaRPr lang="en-US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762000" y="977900"/>
            <a:ext cx="8534400" cy="541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132080" bIns="50800" numCol="1" anchor="t" anchorCtr="0" compatLnSpc="1">
            <a:prstTxWarp prst="textNoShape">
              <a:avLst/>
            </a:prstTxWarp>
          </a:bodyPr>
          <a:lstStyle/>
          <a:p>
            <a:pPr marL="609600" lvl="0" indent="-609600">
              <a:spcBef>
                <a:spcPts val="700"/>
              </a:spcBef>
              <a:buClr>
                <a:srgbClr val="0000CC"/>
              </a:buClr>
            </a:pPr>
            <a:r>
              <a:rPr lang="de-DE" sz="2400" kern="0" dirty="0" err="1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Safety</a:t>
            </a:r>
            <a:r>
              <a:rPr lang="de-DE" sz="24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 Layer: Fehlerfälle und Sicherheitsmaßnahmen</a:t>
            </a: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5C6971"/>
              </a:solidFill>
              <a:effectLst/>
              <a:uLnTx/>
              <a:uFillTx/>
              <a:latin typeface="+mn-lt"/>
              <a:ea typeface="+mn-ea"/>
              <a:cs typeface="+mn-cs"/>
              <a:sym typeface="Arial" charset="0"/>
            </a:endParaRPr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015604"/>
              </p:ext>
            </p:extLst>
          </p:nvPr>
        </p:nvGraphicFramePr>
        <p:xfrm>
          <a:off x="885142" y="1644892"/>
          <a:ext cx="7488238" cy="4230686"/>
        </p:xfrm>
        <a:graphic>
          <a:graphicData uri="http://schemas.openxmlformats.org/drawingml/2006/table">
            <a:tbl>
              <a:tblPr/>
              <a:tblGrid>
                <a:gridCol w="2304065"/>
                <a:gridCol w="1116037"/>
                <a:gridCol w="1080036"/>
                <a:gridCol w="1260042"/>
                <a:gridCol w="1728058"/>
              </a:tblGrid>
              <a:tr h="2676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l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l" fontAlgn="b"/>
                      <a:r>
                        <a:rPr lang="de-DE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Maßnahme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l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l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l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5487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l" fontAlgn="t"/>
                      <a:r>
                        <a:rPr lang="de-DE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Fehler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l" fontAlgn="b"/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Sequenz Nummer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l" fontAlgn="t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Watchdog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l" fontAlgn="t"/>
                      <a:r>
                        <a:rPr lang="de-D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Connection ID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l" fontAlgn="t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CRC </a:t>
                      </a:r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(Prüfsumme) Berechnung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72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l" fontAlgn="b"/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Unbeabsichtigte</a:t>
                      </a:r>
                      <a:r>
                        <a:rPr lang="de-DE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Wiederholung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2676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l" fontAlgn="b"/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Verlust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43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l" fontAlgn="b"/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Eingefügte</a:t>
                      </a:r>
                      <a:r>
                        <a:rPr lang="de-DE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Nachricht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2676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l" fontAlgn="b"/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Inkorrekte Sequenz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34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l" fontAlgn="b"/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Verfälschung</a:t>
                      </a:r>
                      <a:r>
                        <a:rPr lang="de-DE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2676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l" fontAlgn="b"/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Unakzeptable Verzögerung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18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l" fontAlgn="b"/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Maskerade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  <a:tr h="5755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l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Memory </a:t>
                      </a:r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Fehler </a:t>
                      </a:r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 S</a:t>
                      </a:r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witches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87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l" fontAlgn="b"/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Inkorrekte Weiterleitung zwischen Segmenten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 fontAlgn="b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6280E-394E-4341-896C-35DB9E220FB5}" type="slidenum">
              <a:rPr lang="en-US"/>
              <a:pPr/>
              <a:t>6</a:t>
            </a:fld>
            <a:endParaRPr lang="en-US"/>
          </a:p>
        </p:txBody>
      </p:sp>
      <p:pic>
        <p:nvPicPr>
          <p:cNvPr id="9217" name="Picture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3500" y="287338"/>
            <a:ext cx="2954338" cy="4683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22530" y="278650"/>
            <a:ext cx="8573870" cy="521450"/>
          </a:xfrm>
          <a:ln/>
        </p:spPr>
        <p:txBody>
          <a:bodyPr rIns="132026"/>
          <a:lstStyle/>
          <a:p>
            <a:r>
              <a:rPr lang="de-DE" dirty="0" smtClean="0"/>
              <a:t>Anforderungen an den </a:t>
            </a:r>
            <a:r>
              <a:rPr lang="de-DE" dirty="0" err="1" smtClean="0"/>
              <a:t>Safety</a:t>
            </a:r>
            <a:r>
              <a:rPr lang="de-DE" dirty="0" smtClean="0"/>
              <a:t> Controller </a:t>
            </a:r>
            <a:endParaRPr lang="en-US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762000" y="977900"/>
            <a:ext cx="8534400" cy="541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132080" bIns="50800" numCol="1" anchor="t" anchorCtr="0" compatLnSpc="1">
            <a:prstTxWarp prst="textNoShape">
              <a:avLst/>
            </a:prstTxWarp>
          </a:bodyPr>
          <a:lstStyle/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sz="2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Alle Komponenten sind auf erweiterten Temperaturbereich ausgelegt.</a:t>
            </a: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sz="2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Agiert als </a:t>
            </a:r>
            <a:r>
              <a:rPr lang="de-DE" sz="2000" kern="0" dirty="0" err="1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Feldbus</a:t>
            </a:r>
            <a:r>
              <a:rPr lang="de-DE" sz="2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 Slave-Controller bzw. verfügt über eine </a:t>
            </a:r>
            <a:r>
              <a:rPr lang="de-DE" sz="2000" kern="0" dirty="0" err="1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Feldbus</a:t>
            </a:r>
            <a:r>
              <a:rPr lang="de-DE" sz="2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-Schnittstelle (zum Rücklesen von Nachrichten).</a:t>
            </a: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sz="2000" kern="0" dirty="0" err="1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Safety</a:t>
            </a:r>
            <a:r>
              <a:rPr lang="de-DE" sz="2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-Schaltkreis mit folgenden Funktionen</a:t>
            </a:r>
          </a:p>
          <a:p>
            <a:pPr marL="1066800" lvl="1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sz="2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Überwachung von Spannungen</a:t>
            </a:r>
          </a:p>
          <a:p>
            <a:pPr marL="1066800" lvl="1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sz="2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Überwachung von Temperaturen</a:t>
            </a:r>
          </a:p>
          <a:p>
            <a:pPr marL="1066800" lvl="1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sz="2000" kern="0" dirty="0" err="1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Watchdog</a:t>
            </a:r>
            <a:r>
              <a:rPr lang="de-DE" sz="2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2000" kern="0" dirty="0" err="1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Timer</a:t>
            </a:r>
            <a:endParaRPr lang="de-DE" sz="2000" kern="0" dirty="0" smtClean="0">
              <a:solidFill>
                <a:srgbClr val="5C6971"/>
              </a:solidFill>
              <a:latin typeface="+mn-lt"/>
              <a:ea typeface="+mn-ea"/>
              <a:cs typeface="+mn-cs"/>
            </a:endParaRPr>
          </a:p>
          <a:p>
            <a:pPr marL="1066800" lvl="1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sz="2000" kern="0" dirty="0" err="1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Failsafe</a:t>
            </a:r>
            <a:r>
              <a:rPr lang="de-DE" sz="2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 Circuit</a:t>
            </a: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sz="2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Isolierter Aufbau mit getrennter Stromversorgung.</a:t>
            </a: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sz="2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Programmierschnittstelle (API) mit </a:t>
            </a:r>
            <a:r>
              <a:rPr lang="de-DE" sz="2000" kern="0" dirty="0" err="1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Safety</a:t>
            </a:r>
            <a:r>
              <a:rPr lang="de-DE" sz="2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-Funktionen.</a:t>
            </a: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r>
              <a:rPr lang="de-DE" sz="2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Kundenspezifische </a:t>
            </a:r>
            <a:r>
              <a:rPr lang="de-DE" sz="2000" kern="0" dirty="0" err="1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Safety</a:t>
            </a:r>
            <a:r>
              <a:rPr lang="de-DE" sz="2000" kern="0" dirty="0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-Anwendung, Zertifizierung zusammen mit der Kundenanwendung</a:t>
            </a:r>
          </a:p>
          <a:p>
            <a:pPr marL="609600" lvl="0" indent="-609600">
              <a:spcBef>
                <a:spcPts val="700"/>
              </a:spcBef>
              <a:buClr>
                <a:srgbClr val="0000CC"/>
              </a:buClr>
              <a:buFont typeface="Arial" pitchFamily="34" charset="0"/>
              <a:buChar char="•"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5C6971"/>
              </a:solidFill>
              <a:effectLst/>
              <a:uLnTx/>
              <a:uFillTx/>
              <a:latin typeface="+mn-lt"/>
              <a:ea typeface="+mn-ea"/>
              <a:cs typeface="+mn-cs"/>
              <a:sym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10125" y="6389960"/>
            <a:ext cx="284163" cy="279400"/>
          </a:xfrm>
        </p:spPr>
        <p:txBody>
          <a:bodyPr/>
          <a:lstStyle/>
          <a:p>
            <a:fld id="{43D6280E-394E-4341-896C-35DB9E220FB5}" type="slidenum">
              <a:rPr lang="en-US"/>
              <a:pPr/>
              <a:t>7</a:t>
            </a:fld>
            <a:endParaRPr lang="en-US" dirty="0"/>
          </a:p>
        </p:txBody>
      </p:sp>
      <p:pic>
        <p:nvPicPr>
          <p:cNvPr id="9217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3500" y="287338"/>
            <a:ext cx="2954338" cy="4683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22530" y="278650"/>
            <a:ext cx="8573870" cy="521450"/>
          </a:xfrm>
          <a:ln/>
        </p:spPr>
        <p:txBody>
          <a:bodyPr rIns="132026"/>
          <a:lstStyle/>
          <a:p>
            <a:r>
              <a:rPr lang="en-US" dirty="0" err="1" smtClean="0"/>
              <a:t>Inhalt</a:t>
            </a: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  <a:buNone/>
            </a:pPr>
            <a:r>
              <a:rPr lang="en-US" dirty="0" err="1" smtClean="0"/>
              <a:t>Funktionale</a:t>
            </a:r>
            <a:r>
              <a:rPr lang="en-US" dirty="0" smtClean="0"/>
              <a:t> </a:t>
            </a:r>
            <a:r>
              <a:rPr lang="en-US" dirty="0" err="1" smtClean="0"/>
              <a:t>Sicherheit</a:t>
            </a:r>
            <a:endParaRPr lang="en-US" dirty="0" smtClean="0"/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/>
              <a:t>Lösungsansätze</a:t>
            </a:r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>
                <a:solidFill>
                  <a:srgbClr val="E2001A"/>
                </a:solidFill>
              </a:rPr>
              <a:t>Realisierungsbeispiel</a:t>
            </a:r>
          </a:p>
          <a:p>
            <a:pPr marL="609600" indent="-609600">
              <a:lnSpc>
                <a:spcPct val="150000"/>
              </a:lnSpc>
              <a:buClr>
                <a:srgbClr val="0000CC"/>
              </a:buClr>
              <a:buSzTx/>
            </a:pPr>
            <a:r>
              <a:rPr lang="de-DE" dirty="0" smtClean="0"/>
              <a:t>Methoden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6280E-394E-4341-896C-35DB9E220FB5}" type="slidenum">
              <a:rPr lang="en-US"/>
              <a:pPr/>
              <a:t>8</a:t>
            </a:fld>
            <a:endParaRPr lang="en-US"/>
          </a:p>
        </p:txBody>
      </p:sp>
      <p:pic>
        <p:nvPicPr>
          <p:cNvPr id="9217" name="Picture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3500" y="287338"/>
            <a:ext cx="2954338" cy="4683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22530" y="278650"/>
            <a:ext cx="8573870" cy="521450"/>
          </a:xfrm>
          <a:ln/>
        </p:spPr>
        <p:txBody>
          <a:bodyPr rIns="132026"/>
          <a:lstStyle/>
          <a:p>
            <a:r>
              <a:rPr lang="en-US" dirty="0" err="1" smtClean="0"/>
              <a:t>Sicheres</a:t>
            </a:r>
            <a:r>
              <a:rPr lang="en-US" dirty="0" smtClean="0"/>
              <a:t> </a:t>
            </a:r>
            <a:r>
              <a:rPr lang="en-US" dirty="0" err="1" smtClean="0"/>
              <a:t>Anzeigeinstrument</a:t>
            </a:r>
            <a:endParaRPr lang="en-US" dirty="0"/>
          </a:p>
        </p:txBody>
      </p:sp>
      <p:sp>
        <p:nvSpPr>
          <p:cNvPr id="12" name="Untertitel 2"/>
          <p:cNvSpPr txBox="1">
            <a:spLocks/>
          </p:cNvSpPr>
          <p:nvPr/>
        </p:nvSpPr>
        <p:spPr bwMode="auto">
          <a:xfrm>
            <a:off x="796896" y="1043735"/>
            <a:ext cx="4608512" cy="2496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475"/>
              </a:spcBef>
              <a:spcAft>
                <a:spcPct val="0"/>
              </a:spcAft>
              <a:buClr>
                <a:srgbClr val="2169B4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ＭＳ Ｐゴシック"/>
                <a:sym typeface="Arial" charset="0"/>
              </a:rPr>
              <a:t>Ziel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ＭＳ Ｐゴシック"/>
                <a:sym typeface="Arial" charset="0"/>
              </a:rPr>
              <a:t>: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ＭＳ Ｐゴシック"/>
                <a:sym typeface="Arial" charset="0"/>
              </a:rPr>
              <a:t>Ehrliche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ＭＳ Ｐゴシック"/>
                <a:sym typeface="Arial" charset="0"/>
              </a:rPr>
              <a:t>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ＭＳ Ｐゴシック"/>
                <a:sym typeface="Arial" charset="0"/>
              </a:rPr>
              <a:t>Anzeige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MS PGothic" pitchFamily="34" charset="-128"/>
              <a:cs typeface="ＭＳ Ｐゴシック"/>
              <a:sym typeface="Arial" charset="0"/>
            </a:endParaRPr>
          </a:p>
          <a:p>
            <a:pPr marL="762000" marR="0" lvl="1" indent="-287338" algn="l" defTabSz="914400" rtl="0" eaLnBrk="1" fontAlgn="base" latinLnBrk="0" hangingPunct="1">
              <a:lnSpc>
                <a:spcPct val="100000"/>
              </a:lnSpc>
              <a:spcBef>
                <a:spcPts val="475"/>
              </a:spcBef>
              <a:spcAft>
                <a:spcPct val="0"/>
              </a:spcAft>
              <a:buClr>
                <a:srgbClr val="2C86C7"/>
              </a:buClr>
              <a:buSzPct val="100000"/>
              <a:buFont typeface="Symbol" pitchFamily="18" charset="2"/>
              <a:buChar char=""/>
              <a:tabLst/>
              <a:defRPr/>
            </a:pP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Zeigt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immer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 des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korrekten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 Status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gemäß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der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 am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Feldbus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empfangenen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Nachrichten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  </a:t>
            </a:r>
          </a:p>
          <a:p>
            <a:pPr marL="762000" marR="0" lvl="1" indent="-287338" algn="l" defTabSz="914400" rtl="0" eaLnBrk="1" fontAlgn="base" latinLnBrk="0" hangingPunct="1">
              <a:lnSpc>
                <a:spcPct val="100000"/>
              </a:lnSpc>
              <a:spcBef>
                <a:spcPts val="475"/>
              </a:spcBef>
              <a:spcAft>
                <a:spcPct val="0"/>
              </a:spcAft>
              <a:buClr>
                <a:srgbClr val="2C86C7"/>
              </a:buClr>
              <a:buSzPct val="100000"/>
              <a:buFont typeface="Symbol" pitchFamily="18" charset="2"/>
              <a:buChar char=""/>
              <a:tabLst/>
              <a:defRPr/>
            </a:pP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Sendet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 stets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korrekte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Nachrichten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gemäß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der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Bedienelemente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 (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Tasten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,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Bildschirm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)</a:t>
            </a:r>
          </a:p>
          <a:p>
            <a:pPr marL="762000" marR="0" lvl="1" indent="-287338" algn="l" defTabSz="914400" rtl="0" eaLnBrk="1" fontAlgn="base" latinLnBrk="0" hangingPunct="1">
              <a:lnSpc>
                <a:spcPct val="100000"/>
              </a:lnSpc>
              <a:spcBef>
                <a:spcPts val="475"/>
              </a:spcBef>
              <a:spcAft>
                <a:spcPct val="0"/>
              </a:spcAft>
              <a:buClr>
                <a:srgbClr val="2C86C7"/>
              </a:buClr>
              <a:buSzPct val="100000"/>
              <a:buFont typeface="Symbol" pitchFamily="18" charset="2"/>
              <a:buChar char=""/>
              <a:tabLst/>
              <a:defRPr/>
            </a:pP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Geht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andernfalls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 in den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sicheren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Zustand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über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  <a:sym typeface="Arial" charset="0"/>
              </a:rPr>
              <a:t>.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ＭＳ Ｐゴシック"/>
              <a:cs typeface="ＭＳ Ｐゴシック"/>
              <a:sym typeface="Arial" charset="0"/>
            </a:endParaRPr>
          </a:p>
        </p:txBody>
      </p:sp>
      <p:sp>
        <p:nvSpPr>
          <p:cNvPr id="13" name="Untertitel 2"/>
          <p:cNvSpPr txBox="1">
            <a:spLocks/>
          </p:cNvSpPr>
          <p:nvPr/>
        </p:nvSpPr>
        <p:spPr>
          <a:xfrm>
            <a:off x="722530" y="3540411"/>
            <a:ext cx="8361312" cy="2921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 fontAlgn="base">
              <a:spcBef>
                <a:spcPts val="475"/>
              </a:spcBef>
              <a:spcAft>
                <a:spcPct val="0"/>
              </a:spcAft>
              <a:buClr>
                <a:srgbClr val="2169B4"/>
              </a:buClr>
              <a:buFont typeface="Arial" pitchFamily="34" charset="0"/>
              <a:buChar char="•"/>
            </a:pPr>
            <a:r>
              <a:rPr lang="en-US" sz="2000" dirty="0" err="1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rPr>
              <a:t>Konzept</a:t>
            </a:r>
            <a:r>
              <a:rPr lang="en-US" sz="2000" dirty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rPr>
              <a:t>: </a:t>
            </a:r>
            <a:r>
              <a:rPr lang="en-US" sz="2000" dirty="0" err="1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rPr>
              <a:t>Hauptprozessor</a:t>
            </a:r>
            <a:r>
              <a:rPr lang="en-US" sz="2000" dirty="0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rPr>
              <a:t>&amp; </a:t>
            </a:r>
            <a:r>
              <a:rPr lang="en-US" sz="2000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+mn-cs"/>
              </a:rPr>
              <a:t>Safety-</a:t>
            </a:r>
            <a:r>
              <a:rPr lang="en-US" sz="2000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+mn-cs"/>
              </a:rPr>
              <a:t>Schaltung</a:t>
            </a:r>
            <a:endParaRPr lang="en-US" sz="2000" dirty="0">
              <a:solidFill>
                <a:srgbClr val="0070C0"/>
              </a:solidFill>
              <a:latin typeface="Arial" charset="0"/>
              <a:ea typeface="ＭＳ Ｐゴシック" pitchFamily="34" charset="-128"/>
              <a:cs typeface="+mn-cs"/>
            </a:endParaRPr>
          </a:p>
          <a:p>
            <a:pPr marL="342900" lvl="0" indent="-342900" algn="l" fontAlgn="base">
              <a:spcBef>
                <a:spcPts val="475"/>
              </a:spcBef>
              <a:spcAft>
                <a:spcPct val="0"/>
              </a:spcAft>
              <a:buClr>
                <a:srgbClr val="2169B4"/>
              </a:buClr>
              <a:buFont typeface="Arial" pitchFamily="34" charset="0"/>
              <a:buChar char="•"/>
            </a:pPr>
            <a:r>
              <a:rPr lang="en-US" sz="2000" dirty="0" err="1" smtClean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rPr>
              <a:t>Hauptprocessor</a:t>
            </a:r>
            <a:endParaRPr lang="en-US" sz="2000" dirty="0">
              <a:solidFill>
                <a:schemeClr val="tx1"/>
              </a:solidFill>
              <a:latin typeface="Arial" charset="0"/>
              <a:ea typeface="ＭＳ Ｐゴシック" pitchFamily="34" charset="-128"/>
              <a:cs typeface="+mn-cs"/>
            </a:endParaRPr>
          </a:p>
          <a:p>
            <a:pPr marL="742950" lvl="1" indent="-285750" algn="l" fontAlgn="base">
              <a:spcBef>
                <a:spcPts val="475"/>
              </a:spcBef>
              <a:spcAft>
                <a:spcPct val="0"/>
              </a:spcAft>
              <a:buClr>
                <a:srgbClr val="2C86C7"/>
              </a:buClr>
              <a:buFont typeface="Symbol" pitchFamily="18" charset="2"/>
              <a:buChar char="-"/>
            </a:pPr>
            <a:r>
              <a:rPr lang="en-US" sz="1600" dirty="0" err="1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rPr>
              <a:t>Nicht</a:t>
            </a:r>
            <a:r>
              <a:rPr lang="en-US" sz="1600" dirty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rPr>
              <a:t>sicher</a:t>
            </a:r>
            <a:r>
              <a:rPr lang="en-US" sz="1600" dirty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rPr>
              <a:t> (e.g. x86 processor with Linux)</a:t>
            </a:r>
          </a:p>
          <a:p>
            <a:pPr marL="742950" lvl="1" indent="-285750" algn="l" fontAlgn="base">
              <a:spcBef>
                <a:spcPts val="475"/>
              </a:spcBef>
              <a:spcAft>
                <a:spcPct val="0"/>
              </a:spcAft>
              <a:buClr>
                <a:srgbClr val="2C86C7"/>
              </a:buClr>
              <a:buFont typeface="Symbol" pitchFamily="18" charset="2"/>
              <a:buChar char="-"/>
            </a:pPr>
            <a:r>
              <a:rPr lang="en-US" sz="1600" dirty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rPr>
              <a:t>Tunnel </a:t>
            </a:r>
            <a:r>
              <a:rPr lang="en-US" sz="1600" dirty="0" err="1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rPr>
              <a:t>für</a:t>
            </a:r>
            <a:r>
              <a:rPr lang="en-US" sz="1600" dirty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rPr>
              <a:t>Nachrichten</a:t>
            </a:r>
            <a:r>
              <a:rPr lang="en-US" sz="1600" dirty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rPr>
              <a:t> des Safety Layers </a:t>
            </a:r>
            <a:r>
              <a:rPr lang="en-US" sz="1600" dirty="0" err="1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rPr>
              <a:t>vom</a:t>
            </a:r>
            <a:r>
              <a:rPr lang="en-US" sz="1600" dirty="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rPr>
              <a:t> Feldbus an den Safety Processor</a:t>
            </a:r>
          </a:p>
          <a:p>
            <a:pPr marL="342900" lvl="0" indent="-342900" algn="l" fontAlgn="base">
              <a:spcBef>
                <a:spcPts val="475"/>
              </a:spcBef>
              <a:spcAft>
                <a:spcPct val="0"/>
              </a:spcAft>
              <a:buClr>
                <a:srgbClr val="2169B4"/>
              </a:buClr>
              <a:buFont typeface="Arial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+mn-cs"/>
              </a:rPr>
              <a:t>Safety-</a:t>
            </a:r>
            <a:r>
              <a:rPr lang="en-US" sz="2000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+mn-cs"/>
              </a:rPr>
              <a:t>Schaltung</a:t>
            </a:r>
            <a:endParaRPr lang="en-US" sz="2000" dirty="0">
              <a:solidFill>
                <a:srgbClr val="0070C0"/>
              </a:solidFill>
              <a:latin typeface="Arial" charset="0"/>
              <a:ea typeface="ＭＳ Ｐゴシック" pitchFamily="34" charset="-128"/>
              <a:cs typeface="+mn-cs"/>
            </a:endParaRPr>
          </a:p>
          <a:p>
            <a:pPr marL="742950" lvl="1" indent="-285750" algn="l" fontAlgn="base">
              <a:spcBef>
                <a:spcPts val="475"/>
              </a:spcBef>
              <a:spcAft>
                <a:spcPct val="0"/>
              </a:spcAft>
              <a:buClr>
                <a:srgbClr val="2C86C7"/>
              </a:buClr>
              <a:buFont typeface="Symbol" pitchFamily="18" charset="2"/>
              <a:buChar char="-"/>
            </a:pPr>
            <a:r>
              <a:rPr lang="en-US" sz="1600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+mn-cs"/>
              </a:rPr>
              <a:t>Terminiert</a:t>
            </a:r>
            <a:r>
              <a:rPr lang="en-US" sz="1600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+mn-cs"/>
              </a:rPr>
              <a:t> das Safety Protocol</a:t>
            </a:r>
          </a:p>
          <a:p>
            <a:pPr marL="742950" lvl="1" indent="-285750" algn="l" fontAlgn="base">
              <a:spcBef>
                <a:spcPts val="475"/>
              </a:spcBef>
              <a:spcAft>
                <a:spcPct val="0"/>
              </a:spcAft>
              <a:buClr>
                <a:srgbClr val="2C86C7"/>
              </a:buClr>
              <a:buFont typeface="Symbol" pitchFamily="18" charset="2"/>
              <a:buChar char="-"/>
            </a:pPr>
            <a:r>
              <a:rPr lang="en-US" sz="1600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+mn-cs"/>
              </a:rPr>
              <a:t>Überprüft</a:t>
            </a:r>
            <a:r>
              <a:rPr lang="en-US" sz="1600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+mn-cs"/>
              </a:rPr>
              <a:t> die </a:t>
            </a:r>
            <a:r>
              <a:rPr lang="en-US" sz="1600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+mn-cs"/>
              </a:rPr>
              <a:t>Integrität</a:t>
            </a:r>
            <a:r>
              <a:rPr lang="en-US" sz="1600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+mn-cs"/>
              </a:rPr>
              <a:t> der </a:t>
            </a:r>
            <a:r>
              <a:rPr lang="en-US" sz="1600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+mn-cs"/>
              </a:rPr>
              <a:t>Anzeige</a:t>
            </a:r>
            <a:r>
              <a:rPr lang="en-US" sz="1600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+mn-cs"/>
              </a:rPr>
              <a:t> (</a:t>
            </a:r>
            <a:r>
              <a:rPr lang="en-US" sz="1600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+mn-cs"/>
              </a:rPr>
              <a:t>bzw</a:t>
            </a:r>
            <a:r>
              <a:rPr lang="en-US" sz="1600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+mn-cs"/>
              </a:rPr>
              <a:t>. </a:t>
            </a:r>
            <a:r>
              <a:rPr lang="en-US" sz="1600" dirty="0" err="1" smtClean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+mn-cs"/>
              </a:rPr>
              <a:t>Eingaben</a:t>
            </a:r>
            <a:r>
              <a:rPr lang="en-US" sz="1600" dirty="0" smtClean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+mn-cs"/>
              </a:rPr>
              <a:t>) </a:t>
            </a:r>
            <a:r>
              <a:rPr lang="en-US" sz="1600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+mn-cs"/>
              </a:rPr>
              <a:t>gegen</a:t>
            </a:r>
            <a:r>
              <a:rPr lang="en-US" sz="1600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+mn-cs"/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+mn-cs"/>
              </a:rPr>
              <a:t>Nachrichten</a:t>
            </a:r>
            <a:r>
              <a:rPr lang="en-US" sz="1600" dirty="0" smtClean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+mn-cs"/>
              </a:rPr>
              <a:t> </a:t>
            </a:r>
            <a:r>
              <a:rPr lang="en-US" sz="1600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+mn-cs"/>
              </a:rPr>
              <a:t>am Bus</a:t>
            </a:r>
          </a:p>
          <a:p>
            <a:pPr marL="742950" lvl="1" indent="-285750" algn="l" fontAlgn="base">
              <a:spcBef>
                <a:spcPts val="475"/>
              </a:spcBef>
              <a:spcAft>
                <a:spcPct val="0"/>
              </a:spcAft>
              <a:buClr>
                <a:srgbClr val="2C86C7"/>
              </a:buClr>
              <a:buFont typeface="Symbol" pitchFamily="18" charset="2"/>
              <a:buChar char="-"/>
            </a:pPr>
            <a:r>
              <a:rPr lang="en-US" sz="1600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+mn-cs"/>
              </a:rPr>
              <a:t>Inititiiert</a:t>
            </a:r>
            <a:r>
              <a:rPr lang="en-US" sz="1600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+mn-cs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+mn-cs"/>
              </a:rPr>
              <a:t>ggf</a:t>
            </a:r>
            <a:r>
              <a:rPr lang="en-US" sz="1600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+mn-cs"/>
              </a:rPr>
              <a:t>. den </a:t>
            </a:r>
            <a:r>
              <a:rPr lang="en-US" sz="1600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+mn-cs"/>
              </a:rPr>
              <a:t>Übergang</a:t>
            </a:r>
            <a:r>
              <a:rPr lang="en-US" sz="1600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+mn-cs"/>
              </a:rPr>
              <a:t> in den </a:t>
            </a:r>
            <a:r>
              <a:rPr lang="en-US" sz="1600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+mn-cs"/>
              </a:rPr>
              <a:t>sicheren</a:t>
            </a:r>
            <a:r>
              <a:rPr lang="en-US" sz="1600" dirty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+mn-cs"/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  <a:latin typeface="Arial" charset="0"/>
                <a:ea typeface="ＭＳ Ｐゴシック" pitchFamily="34" charset="-128"/>
                <a:cs typeface="+mn-cs"/>
              </a:rPr>
              <a:t>Zustand</a:t>
            </a:r>
            <a:endParaRPr lang="en-US" sz="1600" dirty="0">
              <a:solidFill>
                <a:srgbClr val="0070C0"/>
              </a:solidFill>
              <a:latin typeface="Arial" charset="0"/>
              <a:ea typeface="ＭＳ Ｐゴシック" pitchFamily="34" charset="-128"/>
              <a:cs typeface="+mn-cs"/>
            </a:endParaRPr>
          </a:p>
          <a:p>
            <a:pPr marL="342900" indent="-342900" algn="l" fontAlgn="base">
              <a:spcBef>
                <a:spcPts val="475"/>
              </a:spcBef>
              <a:spcAft>
                <a:spcPct val="0"/>
              </a:spcAft>
              <a:buClr>
                <a:srgbClr val="2169B4"/>
              </a:buClr>
              <a:buFont typeface="Arial" pitchFamily="34" charset="0"/>
              <a:buChar char="•"/>
              <a:defRPr/>
            </a:pPr>
            <a:endParaRPr lang="de-DE" dirty="0" smtClean="0">
              <a:solidFill>
                <a:schemeClr val="tx1"/>
              </a:solidFill>
            </a:endParaRPr>
          </a:p>
        </p:txBody>
      </p:sp>
      <p:cxnSp>
        <p:nvCxnSpPr>
          <p:cNvPr id="14" name="Gerade Verbindung 10"/>
          <p:cNvCxnSpPr>
            <a:cxnSpLocks noChangeShapeType="1"/>
          </p:cNvCxnSpPr>
          <p:nvPr/>
        </p:nvCxnSpPr>
        <p:spPr bwMode="auto">
          <a:xfrm>
            <a:off x="6973040" y="3621881"/>
            <a:ext cx="2266950" cy="1587"/>
          </a:xfrm>
          <a:prstGeom prst="line">
            <a:avLst/>
          </a:prstGeom>
          <a:noFill/>
          <a:ln w="28575" algn="ctr">
            <a:solidFill>
              <a:srgbClr val="E2001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Gerade Verbindung 11"/>
          <p:cNvCxnSpPr>
            <a:cxnSpLocks noChangeShapeType="1"/>
          </p:cNvCxnSpPr>
          <p:nvPr/>
        </p:nvCxnSpPr>
        <p:spPr bwMode="auto">
          <a:xfrm rot="5400000" flipH="1" flipV="1">
            <a:off x="6729359" y="3376612"/>
            <a:ext cx="488950" cy="1587"/>
          </a:xfrm>
          <a:prstGeom prst="line">
            <a:avLst/>
          </a:prstGeom>
          <a:noFill/>
          <a:ln w="28575" algn="ctr">
            <a:solidFill>
              <a:srgbClr val="E2001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6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87165" y="1129506"/>
            <a:ext cx="2943225" cy="2065337"/>
          </a:xfrm>
          <a:prstGeom prst="rect">
            <a:avLst/>
          </a:prstGeom>
        </p:spPr>
      </p:pic>
      <p:sp>
        <p:nvSpPr>
          <p:cNvPr id="17" name="Textfeld 77"/>
          <p:cNvSpPr txBox="1">
            <a:spLocks noChangeArrowheads="1"/>
          </p:cNvSpPr>
          <p:nvPr/>
        </p:nvSpPr>
        <p:spPr bwMode="auto">
          <a:xfrm>
            <a:off x="6839690" y="3666331"/>
            <a:ext cx="25193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646E6E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rgbClr val="646E6E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rgbClr val="646E6E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rgbClr val="646E6E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rgbClr val="646E6E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646E6E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646E6E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646E6E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646E6E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de-DE" sz="1400" b="1" i="1" dirty="0">
                <a:solidFill>
                  <a:schemeClr val="tx1"/>
                </a:solidFill>
              </a:rPr>
              <a:t>Safe Bus </a:t>
            </a:r>
            <a:r>
              <a:rPr lang="de-DE" sz="1400" b="1" i="1" dirty="0" smtClean="0">
                <a:solidFill>
                  <a:schemeClr val="tx1"/>
                </a:solidFill>
              </a:rPr>
              <a:t>(über </a:t>
            </a:r>
            <a:r>
              <a:rPr lang="de-DE" sz="1400" b="1" i="1" dirty="0">
                <a:solidFill>
                  <a:schemeClr val="tx1"/>
                </a:solidFill>
              </a:rPr>
              <a:t>LAN)</a:t>
            </a:r>
          </a:p>
        </p:txBody>
      </p:sp>
      <p:cxnSp>
        <p:nvCxnSpPr>
          <p:cNvPr id="18" name="Gerade Verbindung mit Pfeil 16"/>
          <p:cNvCxnSpPr>
            <a:cxnSpLocks noChangeShapeType="1"/>
          </p:cNvCxnSpPr>
          <p:nvPr/>
        </p:nvCxnSpPr>
        <p:spPr bwMode="auto">
          <a:xfrm>
            <a:off x="7817590" y="3532981"/>
            <a:ext cx="488950" cy="1587"/>
          </a:xfrm>
          <a:prstGeom prst="straightConnector1">
            <a:avLst/>
          </a:prstGeom>
          <a:noFill/>
          <a:ln w="9525" algn="ctr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Gerade Verbindung mit Pfeil 17"/>
          <p:cNvCxnSpPr>
            <a:cxnSpLocks noChangeShapeType="1"/>
          </p:cNvCxnSpPr>
          <p:nvPr/>
        </p:nvCxnSpPr>
        <p:spPr bwMode="auto">
          <a:xfrm>
            <a:off x="7550890" y="3444081"/>
            <a:ext cx="488950" cy="1587"/>
          </a:xfrm>
          <a:prstGeom prst="straightConnector1">
            <a:avLst/>
          </a:prstGeom>
          <a:noFill/>
          <a:ln w="9525" algn="ctr">
            <a:solidFill>
              <a:schemeClr val="accent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29"/>
          <p:cNvSpPr>
            <a:spLocks noChangeArrowheads="1"/>
          </p:cNvSpPr>
          <p:nvPr/>
        </p:nvSpPr>
        <p:spPr bwMode="auto">
          <a:xfrm rot="427501">
            <a:off x="6703165" y="1772443"/>
            <a:ext cx="1133475" cy="330200"/>
          </a:xfrm>
          <a:prstGeom prst="rect">
            <a:avLst/>
          </a:prstGeom>
          <a:gradFill rotWithShape="1">
            <a:gsLst>
              <a:gs pos="0">
                <a:srgbClr val="2C86C7"/>
              </a:gs>
              <a:gs pos="100000">
                <a:srgbClr val="0063AC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rgbClr val="919191"/>
            </a:outerShdw>
          </a:effectLst>
        </p:spPr>
        <p:txBody>
          <a:bodyPr lIns="82550" tIns="41275" rIns="82550" bIns="41275">
            <a:spAutoFit/>
          </a:bodyPr>
          <a:lstStyle/>
          <a:p>
            <a:pPr algn="ctr" defTabSz="841375" eaLnBrk="0" hangingPunct="0"/>
            <a:r>
              <a:rPr lang="de-DE" sz="1600" dirty="0" smtClean="0">
                <a:solidFill>
                  <a:schemeClr val="bg1"/>
                </a:solidFill>
              </a:rPr>
              <a:t>Anzeige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21" name="Rectangle 29"/>
          <p:cNvSpPr>
            <a:spLocks noChangeArrowheads="1"/>
          </p:cNvSpPr>
          <p:nvPr/>
        </p:nvSpPr>
        <p:spPr bwMode="auto">
          <a:xfrm rot="427501">
            <a:off x="5343168" y="2241921"/>
            <a:ext cx="1198592" cy="329577"/>
          </a:xfrm>
          <a:prstGeom prst="rect">
            <a:avLst/>
          </a:prstGeom>
          <a:gradFill rotWithShape="1">
            <a:gsLst>
              <a:gs pos="0">
                <a:srgbClr val="2C86C7"/>
              </a:gs>
              <a:gs pos="100000">
                <a:srgbClr val="0063AC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rgbClr val="919191"/>
            </a:outerShdw>
          </a:effectLst>
        </p:spPr>
        <p:txBody>
          <a:bodyPr wrap="square" lIns="82550" tIns="41275" rIns="82550" bIns="41275">
            <a:spAutoFit/>
          </a:bodyPr>
          <a:lstStyle/>
          <a:p>
            <a:pPr algn="ctr" defTabSz="841375" eaLnBrk="0" hangingPunct="0"/>
            <a:r>
              <a:rPr lang="de-DE" sz="1600" dirty="0" smtClean="0">
                <a:solidFill>
                  <a:schemeClr val="bg1"/>
                </a:solidFill>
              </a:rPr>
              <a:t>Eingabe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22" name="Rectangle 29"/>
          <p:cNvSpPr>
            <a:spLocks noChangeArrowheads="1"/>
          </p:cNvSpPr>
          <p:nvPr/>
        </p:nvSpPr>
        <p:spPr bwMode="auto">
          <a:xfrm rot="427501">
            <a:off x="8022958" y="3150991"/>
            <a:ext cx="1460747" cy="329577"/>
          </a:xfrm>
          <a:prstGeom prst="rect">
            <a:avLst/>
          </a:prstGeom>
          <a:gradFill rotWithShape="1">
            <a:gsLst>
              <a:gs pos="0">
                <a:srgbClr val="2C86C7"/>
              </a:gs>
              <a:gs pos="100000">
                <a:srgbClr val="0063AC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rgbClr val="919191"/>
            </a:outerShdw>
          </a:effectLst>
        </p:spPr>
        <p:txBody>
          <a:bodyPr wrap="square" lIns="82550" tIns="41275" rIns="82550" bIns="41275">
            <a:spAutoFit/>
          </a:bodyPr>
          <a:lstStyle/>
          <a:p>
            <a:pPr algn="ctr" defTabSz="841375" eaLnBrk="0" hangingPunct="0"/>
            <a:r>
              <a:rPr lang="de-DE" sz="1600" dirty="0" smtClean="0">
                <a:solidFill>
                  <a:schemeClr val="bg1"/>
                </a:solidFill>
              </a:rPr>
              <a:t>Nachrichten</a:t>
            </a:r>
            <a:endParaRPr lang="de-DE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 autoUpdateAnimBg="0"/>
      <p:bldP spid="21" grpId="0" animBg="1" autoUpdateAnimBg="0"/>
      <p:bldP spid="22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6280E-394E-4341-896C-35DB9E220FB5}" type="slidenum">
              <a:rPr lang="en-US"/>
              <a:pPr/>
              <a:t>9</a:t>
            </a:fld>
            <a:endParaRPr lang="en-US"/>
          </a:p>
        </p:txBody>
      </p:sp>
      <p:pic>
        <p:nvPicPr>
          <p:cNvPr id="9217" name="Picture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3500" y="287338"/>
            <a:ext cx="2954338" cy="4683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722530" y="278650"/>
            <a:ext cx="8573870" cy="521450"/>
          </a:xfrm>
          <a:ln/>
        </p:spPr>
        <p:txBody>
          <a:bodyPr rIns="132026"/>
          <a:lstStyle/>
          <a:p>
            <a:r>
              <a:rPr lang="de-DE" dirty="0" smtClean="0"/>
              <a:t>Funktionsprinzip der sicheren Anzeige</a:t>
            </a:r>
            <a:endParaRPr lang="en-US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762000" y="977900"/>
            <a:ext cx="8534400" cy="5158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132080" bIns="50800" numCol="1" anchor="t" anchorCtr="0" compatLnSpc="1">
            <a:prstTxWarp prst="textNoShape">
              <a:avLst/>
            </a:prstTxWarp>
          </a:bodyPr>
          <a:lstStyle/>
          <a:p>
            <a:pPr marL="609600" lvl="0" indent="-609600">
              <a:spcBef>
                <a:spcPts val="700"/>
              </a:spcBef>
              <a:buClr>
                <a:srgbClr val="0000CC"/>
              </a:buClr>
            </a:pPr>
            <a:r>
              <a:rPr lang="en-US" sz="2400" kern="0" dirty="0" err="1" smtClean="0">
                <a:solidFill>
                  <a:srgbClr val="5C6971"/>
                </a:solidFill>
                <a:latin typeface="+mn-lt"/>
                <a:ea typeface="+mn-ea"/>
                <a:cs typeface="+mn-cs"/>
              </a:rPr>
              <a:t>Rücklesen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5C6971"/>
              </a:solidFill>
              <a:effectLst/>
              <a:uLnTx/>
              <a:uFillTx/>
              <a:latin typeface="+mn-lt"/>
              <a:ea typeface="+mn-ea"/>
              <a:cs typeface="+mn-cs"/>
              <a:sym typeface="Arial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1161910" y="5518667"/>
            <a:ext cx="31527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284163" marR="0" lvl="0" indent="-284163" algn="ctr" defTabSz="914400" eaLnBrk="1" fontAlgn="auto" latinLnBrk="0" hangingPunct="1">
              <a:lnSpc>
                <a:spcPct val="100000"/>
              </a:lnSpc>
              <a:spcBef>
                <a:spcPts val="475"/>
              </a:spcBef>
              <a:spcAft>
                <a:spcPts val="0"/>
              </a:spcAft>
              <a:buClr>
                <a:srgbClr val="2169B4"/>
              </a:buClr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45D5D"/>
                </a:solidFill>
                <a:effectLst/>
                <a:uLnTx/>
                <a:uFillTx/>
                <a:latin typeface="Arial"/>
                <a:ea typeface="ＭＳ Ｐゴシック"/>
                <a:cs typeface="ＭＳ Ｐゴシック"/>
              </a:rPr>
              <a:t>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545D5D"/>
                </a:solidFill>
                <a:effectLst/>
                <a:uLnTx/>
                <a:uFillTx/>
                <a:ea typeface="MS PGothic" pitchFamily="34" charset="-128"/>
                <a:cs typeface="ＭＳ Ｐゴシック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545D5D"/>
                </a:solidFill>
                <a:effectLst/>
                <a:uLnTx/>
                <a:uFillTx/>
                <a:ea typeface="MS PGothic" pitchFamily="34" charset="-128"/>
                <a:cs typeface="ＭＳ Ｐゴシック"/>
              </a:rPr>
              <a:t>Generische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45D5D"/>
                </a:solidFill>
                <a:effectLst/>
                <a:uLnTx/>
                <a:uFillTx/>
                <a:ea typeface="MS PGothic" pitchFamily="34" charset="-128"/>
                <a:cs typeface="ＭＳ Ｐゴシック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545D5D"/>
                </a:solidFill>
                <a:effectLst/>
                <a:uLnTx/>
                <a:uFillTx/>
                <a:ea typeface="MS PGothic" pitchFamily="34" charset="-128"/>
                <a:cs typeface="ＭＳ Ｐゴシック"/>
              </a:rPr>
              <a:t>Lösung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45D5D"/>
                </a:solidFill>
                <a:effectLst/>
                <a:uLnTx/>
                <a:uFillTx/>
                <a:ea typeface="MS PGothic" pitchFamily="34" charset="-128"/>
                <a:cs typeface="ＭＳ Ｐゴシック"/>
              </a:rPr>
              <a:t> 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906322" y="1524517"/>
            <a:ext cx="4214813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284163" marR="0" lvl="0" indent="-284163" defTabSz="914400" eaLnBrk="1" fontAlgn="auto" latinLnBrk="0" hangingPunct="1">
              <a:lnSpc>
                <a:spcPct val="100000"/>
              </a:lnSpc>
              <a:spcBef>
                <a:spcPts val="475"/>
              </a:spcBef>
              <a:spcAft>
                <a:spcPts val="0"/>
              </a:spcAft>
              <a:buClr>
                <a:srgbClr val="2169B4"/>
              </a:buClr>
              <a:buSzTx/>
              <a:buFont typeface="Arial" charset="0"/>
              <a:buChar char="»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545D5D"/>
              </a:solidFill>
              <a:effectLst/>
              <a:uLnTx/>
              <a:uFillTx/>
              <a:latin typeface="Arial"/>
              <a:ea typeface="ＭＳ Ｐゴシック"/>
              <a:cs typeface="ＭＳ Ｐゴシック"/>
            </a:endParaRPr>
          </a:p>
        </p:txBody>
      </p:sp>
      <p:pic>
        <p:nvPicPr>
          <p:cNvPr id="17" name="Pictur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2972" y="1499117"/>
            <a:ext cx="4143375" cy="40195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2169B4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hteck 18"/>
          <p:cNvSpPr>
            <a:spLocks noChangeArrowheads="1"/>
          </p:cNvSpPr>
          <p:nvPr/>
        </p:nvSpPr>
        <p:spPr bwMode="auto">
          <a:xfrm>
            <a:off x="666343" y="5497642"/>
            <a:ext cx="8499744" cy="12399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marL="282575" marR="0" lvl="0" indent="-28257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69B4"/>
              </a:buClr>
              <a:buSzTx/>
              <a:buFont typeface="Wingdings" pitchFamily="2" charset="2"/>
              <a:buNone/>
              <a:tabLst/>
              <a:defRPr/>
            </a:pPr>
            <a:endParaRPr kumimoji="0" lang="de-DE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9" name="Rechteck 24"/>
          <p:cNvSpPr>
            <a:spLocks noChangeArrowheads="1"/>
          </p:cNvSpPr>
          <p:nvPr/>
        </p:nvSpPr>
        <p:spPr bwMode="auto">
          <a:xfrm>
            <a:off x="714147" y="1524691"/>
            <a:ext cx="117495" cy="426067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marL="282575" marR="0" lvl="0" indent="-28257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69B4"/>
              </a:buClr>
              <a:buSzTx/>
              <a:buFont typeface="Wingdings" pitchFamily="2" charset="2"/>
              <a:buNone/>
              <a:tabLst/>
              <a:defRPr/>
            </a:pPr>
            <a:endParaRPr kumimoji="0" lang="de-DE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20" name="Gerade Verbindung 19"/>
          <p:cNvCxnSpPr/>
          <p:nvPr/>
        </p:nvCxnSpPr>
        <p:spPr bwMode="auto">
          <a:xfrm>
            <a:off x="869810" y="1570555"/>
            <a:ext cx="0" cy="2771775"/>
          </a:xfrm>
          <a:prstGeom prst="line">
            <a:avLst/>
          </a:prstGeom>
          <a:noFill/>
          <a:ln w="57150" cap="flat" cmpd="sng" algn="ctr">
            <a:solidFill>
              <a:srgbClr val="646E6E">
                <a:lumMod val="7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Gerade Verbindung 20"/>
          <p:cNvCxnSpPr/>
          <p:nvPr/>
        </p:nvCxnSpPr>
        <p:spPr bwMode="auto">
          <a:xfrm>
            <a:off x="858697" y="4839217"/>
            <a:ext cx="0" cy="609600"/>
          </a:xfrm>
          <a:prstGeom prst="line">
            <a:avLst/>
          </a:prstGeom>
          <a:noFill/>
          <a:ln w="57150" cap="flat" cmpd="sng" algn="ctr">
            <a:solidFill>
              <a:srgbClr val="646E6E">
                <a:lumMod val="7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Rechteck 21"/>
          <p:cNvSpPr/>
          <p:nvPr/>
        </p:nvSpPr>
        <p:spPr>
          <a:xfrm>
            <a:off x="4076768" y="2732678"/>
            <a:ext cx="735757" cy="648946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 smtClean="0">
                <a:latin typeface="Arial" pitchFamily="34" charset="0"/>
                <a:cs typeface="Arial" pitchFamily="34" charset="0"/>
              </a:rPr>
              <a:t>Safety</a:t>
            </a:r>
            <a:endParaRPr lang="de-DE" sz="1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1400" dirty="0" smtClean="0">
                <a:latin typeface="Arial" pitchFamily="34" charset="0"/>
                <a:cs typeface="Arial" pitchFamily="34" charset="0"/>
              </a:rPr>
              <a:t>Modul</a:t>
            </a:r>
            <a:endParaRPr lang="de-DE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3013727" y="2228623"/>
            <a:ext cx="1300957" cy="378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284163" marR="0" lvl="0" indent="-284163" algn="r" defTabSz="914400" eaLnBrk="1" fontAlgn="auto" latinLnBrk="0" hangingPunct="1">
              <a:lnSpc>
                <a:spcPct val="100000"/>
              </a:lnSpc>
              <a:spcBef>
                <a:spcPts val="475"/>
              </a:spcBef>
              <a:spcAft>
                <a:spcPts val="0"/>
              </a:spcAft>
              <a:buClr>
                <a:srgbClr val="2169B4"/>
              </a:buClr>
              <a:buSzTx/>
              <a:buFontTx/>
              <a:buNone/>
              <a:tabLst/>
              <a:defRPr/>
            </a:pPr>
            <a:r>
              <a:rPr lang="en-US" sz="1200" kern="0" dirty="0" err="1" smtClean="0">
                <a:solidFill>
                  <a:srgbClr val="C00000"/>
                </a:solidFill>
                <a:latin typeface="Arial"/>
                <a:ea typeface="ＭＳ Ｐゴシック"/>
                <a:cs typeface="ＭＳ Ｐゴシック"/>
              </a:rPr>
              <a:t>Prüfsumme</a:t>
            </a:r>
            <a:r>
              <a:rPr lang="en-US" sz="1200" kern="0" dirty="0" smtClean="0">
                <a:solidFill>
                  <a:srgbClr val="C00000"/>
                </a:solidFill>
                <a:latin typeface="Arial"/>
                <a:ea typeface="ＭＳ Ｐゴシック"/>
                <a:cs typeface="ＭＳ Ｐゴシック"/>
              </a:rPr>
              <a:t> </a:t>
            </a:r>
            <a:r>
              <a:rPr lang="en-US" sz="1200" kern="0" dirty="0" err="1" smtClean="0">
                <a:solidFill>
                  <a:srgbClr val="C00000"/>
                </a:solidFill>
                <a:latin typeface="Arial"/>
                <a:ea typeface="ＭＳ Ｐゴシック"/>
                <a:cs typeface="ＭＳ Ｐゴシック"/>
              </a:rPr>
              <a:t>berechnen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ea typeface="MS PGothic" pitchFamily="34" charset="-128"/>
              <a:cs typeface="ＭＳ Ｐゴシック"/>
            </a:endParaRPr>
          </a:p>
        </p:txBody>
      </p:sp>
      <p:grpSp>
        <p:nvGrpSpPr>
          <p:cNvPr id="24" name="Gruppieren 23"/>
          <p:cNvGrpSpPr/>
          <p:nvPr/>
        </p:nvGrpSpPr>
        <p:grpSpPr>
          <a:xfrm>
            <a:off x="4897601" y="1444494"/>
            <a:ext cx="4420884" cy="4729811"/>
            <a:chOff x="4562779" y="1348727"/>
            <a:chExt cx="4420884" cy="4729811"/>
          </a:xfrm>
        </p:grpSpPr>
        <p:sp>
          <p:nvSpPr>
            <p:cNvPr id="25" name="Rectangle 3"/>
            <p:cNvSpPr txBox="1">
              <a:spLocks noChangeArrowheads="1"/>
            </p:cNvSpPr>
            <p:nvPr/>
          </p:nvSpPr>
          <p:spPr bwMode="auto">
            <a:xfrm>
              <a:off x="4772025" y="5465763"/>
              <a:ext cx="3484563" cy="612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/>
            <a:lstStyle/>
            <a:p>
              <a:pPr marL="284163" marR="0" lvl="0" indent="-284163" algn="ctr" defTabSz="914400" eaLnBrk="1" fontAlgn="auto" latinLnBrk="0" hangingPunct="1">
                <a:lnSpc>
                  <a:spcPct val="100000"/>
                </a:lnSpc>
                <a:spcBef>
                  <a:spcPts val="475"/>
                </a:spcBef>
                <a:spcAft>
                  <a:spcPts val="0"/>
                </a:spcAft>
                <a:buClr>
                  <a:srgbClr val="2169B4"/>
                </a:buClr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545D5D"/>
                  </a:solidFill>
                  <a:effectLst/>
                  <a:uLnTx/>
                  <a:uFillTx/>
                  <a:latin typeface="Arial"/>
                  <a:ea typeface="ＭＳ Ｐゴシック"/>
                  <a:cs typeface="ＭＳ Ｐゴシック"/>
                </a:rPr>
                <a:t> </a:t>
              </a:r>
              <a:r>
                <a:rPr kumimoji="0" lang="en-US" sz="20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545D5D"/>
                  </a:solidFill>
                  <a:effectLst/>
                  <a:uLnTx/>
                  <a:uFillTx/>
                  <a:ea typeface="MS PGothic" pitchFamily="34" charset="-128"/>
                  <a:cs typeface="ＭＳ Ｐゴシック"/>
                </a:rPr>
                <a:t>Autonome</a:t>
              </a: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545D5D"/>
                  </a:solidFill>
                  <a:effectLst/>
                  <a:uLnTx/>
                  <a:uFillTx/>
                  <a:ea typeface="MS PGothic" pitchFamily="34" charset="-128"/>
                  <a:cs typeface="ＭＳ Ｐゴシック"/>
                </a:rPr>
                <a:t> </a:t>
              </a:r>
              <a:r>
                <a:rPr kumimoji="0" lang="en-US" sz="20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545D5D"/>
                  </a:solidFill>
                  <a:effectLst/>
                  <a:uLnTx/>
                  <a:uFillTx/>
                  <a:ea typeface="MS PGothic" pitchFamily="34" charset="-128"/>
                  <a:cs typeface="ＭＳ Ｐゴシック"/>
                </a:rPr>
                <a:t>Lösung</a:t>
              </a: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545D5D"/>
                  </a:solidFill>
                  <a:effectLst/>
                  <a:uLnTx/>
                  <a:uFillTx/>
                  <a:ea typeface="MS PGothic" pitchFamily="34" charset="-128"/>
                  <a:cs typeface="ＭＳ Ｐゴシック"/>
                </a:rPr>
                <a:t> </a:t>
              </a:r>
            </a:p>
          </p:txBody>
        </p:sp>
        <p:pic>
          <p:nvPicPr>
            <p:cNvPr id="26" name="Picture 1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679950" y="1417638"/>
              <a:ext cx="4143375" cy="3990975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2169B4">
                  <a:gamma/>
                  <a:shade val="60000"/>
                  <a:invGamma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" name="Rechteck 21"/>
            <p:cNvSpPr>
              <a:spLocks noChangeArrowheads="1"/>
            </p:cNvSpPr>
            <p:nvPr/>
          </p:nvSpPr>
          <p:spPr bwMode="auto">
            <a:xfrm>
              <a:off x="8748672" y="1417614"/>
              <a:ext cx="234991" cy="42606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/>
            <a:p>
              <a:pPr marL="282575" marR="0" lvl="0" indent="-282575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169B4"/>
                </a:buClr>
                <a:buSzTx/>
                <a:buFont typeface="Wingdings" pitchFamily="2" charset="2"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Rechteck 23"/>
            <p:cNvSpPr>
              <a:spLocks noChangeArrowheads="1"/>
            </p:cNvSpPr>
            <p:nvPr/>
          </p:nvSpPr>
          <p:spPr bwMode="auto">
            <a:xfrm>
              <a:off x="4562779" y="1348727"/>
              <a:ext cx="117495" cy="42606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/>
            <a:p>
              <a:pPr marL="282575" marR="0" lvl="0" indent="-282575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169B4"/>
                </a:buClr>
                <a:buSzTx/>
                <a:buFont typeface="Wingdings" pitchFamily="2" charset="2"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29" name="Gerade Verbindung 4"/>
            <p:cNvCxnSpPr>
              <a:cxnSpLocks noChangeShapeType="1"/>
            </p:cNvCxnSpPr>
            <p:nvPr/>
          </p:nvCxnSpPr>
          <p:spPr bwMode="auto">
            <a:xfrm>
              <a:off x="6408443" y="4107021"/>
              <a:ext cx="1944191" cy="0"/>
            </a:xfrm>
            <a:prstGeom prst="line">
              <a:avLst/>
            </a:prstGeom>
            <a:noFill/>
            <a:ln w="9525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Gerade Verbindung 28"/>
            <p:cNvCxnSpPr>
              <a:cxnSpLocks noChangeShapeType="1"/>
            </p:cNvCxnSpPr>
            <p:nvPr/>
          </p:nvCxnSpPr>
          <p:spPr bwMode="auto">
            <a:xfrm flipV="1">
              <a:off x="8352634" y="3309768"/>
              <a:ext cx="0" cy="789042"/>
            </a:xfrm>
            <a:prstGeom prst="line">
              <a:avLst/>
            </a:prstGeom>
            <a:noFill/>
            <a:ln w="9525" algn="ctr">
              <a:solidFill>
                <a:srgbClr val="C0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Gerade Verbindung 30"/>
            <p:cNvCxnSpPr/>
            <p:nvPr/>
          </p:nvCxnSpPr>
          <p:spPr bwMode="auto">
            <a:xfrm>
              <a:off x="4718050" y="1484313"/>
              <a:ext cx="0" cy="2773362"/>
            </a:xfrm>
            <a:prstGeom prst="line">
              <a:avLst/>
            </a:prstGeom>
            <a:noFill/>
            <a:ln w="57150" cap="flat" cmpd="sng" algn="ctr">
              <a:solidFill>
                <a:srgbClr val="646E6E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Gerade Verbindung 31"/>
            <p:cNvCxnSpPr/>
            <p:nvPr/>
          </p:nvCxnSpPr>
          <p:spPr bwMode="auto">
            <a:xfrm>
              <a:off x="4718050" y="4743450"/>
              <a:ext cx="0" cy="609600"/>
            </a:xfrm>
            <a:prstGeom prst="line">
              <a:avLst/>
            </a:prstGeom>
            <a:noFill/>
            <a:ln w="57150" cap="flat" cmpd="sng" algn="ctr">
              <a:solidFill>
                <a:srgbClr val="646E6E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3" name="Rectangle 3"/>
            <p:cNvSpPr txBox="1">
              <a:spLocks noChangeArrowheads="1"/>
            </p:cNvSpPr>
            <p:nvPr/>
          </p:nvSpPr>
          <p:spPr bwMode="auto">
            <a:xfrm>
              <a:off x="6751637" y="2132856"/>
              <a:ext cx="1519238" cy="461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/>
            <a:lstStyle/>
            <a:p>
              <a:pPr marL="284163" marR="0" lvl="0" indent="-284163" algn="r" defTabSz="914400" eaLnBrk="1" fontAlgn="auto" latinLnBrk="0" hangingPunct="1">
                <a:lnSpc>
                  <a:spcPct val="100000"/>
                </a:lnSpc>
                <a:spcBef>
                  <a:spcPts val="475"/>
                </a:spcBef>
                <a:spcAft>
                  <a:spcPts val="0"/>
                </a:spcAft>
                <a:buClr>
                  <a:srgbClr val="2169B4"/>
                </a:buClr>
                <a:buSzTx/>
                <a:buFontTx/>
                <a:buNone/>
                <a:tabLst/>
                <a:defRPr/>
              </a:pPr>
              <a:r>
                <a:rPr lang="en-US" sz="1200" kern="0" dirty="0" err="1" smtClean="0">
                  <a:solidFill>
                    <a:srgbClr val="C00000"/>
                  </a:solidFill>
                  <a:latin typeface="Arial"/>
                  <a:ea typeface="ＭＳ Ｐゴシック"/>
                  <a:cs typeface="ＭＳ Ｐゴシック"/>
                </a:rPr>
                <a:t>Anzeige</a:t>
              </a:r>
              <a:r>
                <a:rPr lang="en-US" sz="1200" kern="0" dirty="0" smtClean="0">
                  <a:solidFill>
                    <a:srgbClr val="C00000"/>
                  </a:solidFill>
                  <a:latin typeface="Arial"/>
                  <a:ea typeface="ＭＳ Ｐゴシック"/>
                  <a:cs typeface="ＭＳ Ｐゴシック"/>
                </a:rPr>
                <a:t> </a:t>
              </a:r>
              <a:r>
                <a:rPr lang="en-US" sz="1200" kern="0" dirty="0" err="1" smtClean="0">
                  <a:solidFill>
                    <a:srgbClr val="C00000"/>
                  </a:solidFill>
                  <a:latin typeface="Arial"/>
                  <a:ea typeface="ＭＳ Ｐゴシック"/>
                  <a:cs typeface="ＭＳ Ｐゴシック"/>
                </a:rPr>
                <a:t>mit</a:t>
              </a:r>
              <a:r>
                <a:rPr lang="en-US" sz="1200" kern="0" dirty="0" smtClean="0">
                  <a:solidFill>
                    <a:srgbClr val="C00000"/>
                  </a:solidFill>
                  <a:latin typeface="Arial"/>
                  <a:ea typeface="ＭＳ Ｐゴシック"/>
                  <a:cs typeface="ＭＳ Ｐゴシック"/>
                </a:rPr>
                <a:t> </a:t>
              </a:r>
              <a:r>
                <a:rPr lang="en-US" sz="1200" kern="0" dirty="0" err="1" smtClean="0">
                  <a:solidFill>
                    <a:srgbClr val="C00000"/>
                  </a:solidFill>
                  <a:latin typeface="Arial"/>
                  <a:ea typeface="ＭＳ Ｐゴシック"/>
                  <a:cs typeface="ＭＳ Ｐゴシック"/>
                </a:rPr>
                <a:t>Sollwert</a:t>
              </a:r>
              <a:r>
                <a:rPr lang="en-US" sz="1200" kern="0" dirty="0" smtClean="0">
                  <a:solidFill>
                    <a:srgbClr val="C00000"/>
                  </a:solidFill>
                  <a:latin typeface="Arial"/>
                  <a:ea typeface="ＭＳ Ｐゴシック"/>
                  <a:cs typeface="ＭＳ Ｐゴシック"/>
                </a:rPr>
                <a:t> 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/>
                  <a:ea typeface="ＭＳ Ｐゴシック"/>
                  <a:cs typeface="ＭＳ Ｐゴシック"/>
                </a:rPr>
                <a:t>vergleichen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MS PGothic" pitchFamily="34" charset="-128"/>
                <a:cs typeface="ＭＳ Ｐゴシック"/>
              </a:endParaRPr>
            </a:p>
          </p:txBody>
        </p:sp>
        <p:sp>
          <p:nvSpPr>
            <p:cNvPr id="34" name="Rechteck 33"/>
            <p:cNvSpPr/>
            <p:nvPr/>
          </p:nvSpPr>
          <p:spPr>
            <a:xfrm>
              <a:off x="7984755" y="2636911"/>
              <a:ext cx="735757" cy="672857"/>
            </a:xfrm>
            <a:prstGeom prst="rect">
              <a:avLst/>
            </a:prstGeom>
            <a:solidFill>
              <a:srgbClr val="0070C0"/>
            </a:solidFill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dirty="0" err="1" smtClean="0">
                  <a:latin typeface="Arial" pitchFamily="34" charset="0"/>
                  <a:cs typeface="Arial" pitchFamily="34" charset="0"/>
                </a:rPr>
                <a:t>Safety</a:t>
              </a:r>
              <a:endParaRPr lang="de-DE" sz="14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de-DE" sz="1400" dirty="0" smtClean="0">
                  <a:latin typeface="Arial" pitchFamily="34" charset="0"/>
                  <a:cs typeface="Arial" pitchFamily="34" charset="0"/>
                </a:rPr>
                <a:t>Modul</a:t>
              </a:r>
              <a:endParaRPr lang="de-DE" sz="14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5" name="Rectangle 3"/>
          <p:cNvSpPr txBox="1">
            <a:spLocks noChangeArrowheads="1"/>
          </p:cNvSpPr>
          <p:nvPr/>
        </p:nvSpPr>
        <p:spPr bwMode="auto">
          <a:xfrm>
            <a:off x="3013728" y="4953547"/>
            <a:ext cx="1660997" cy="378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284163" marR="0" lvl="0" indent="-284163" algn="r" defTabSz="914400" eaLnBrk="1" fontAlgn="auto" latinLnBrk="0" hangingPunct="1">
              <a:lnSpc>
                <a:spcPct val="100000"/>
              </a:lnSpc>
              <a:spcBef>
                <a:spcPts val="475"/>
              </a:spcBef>
              <a:spcAft>
                <a:spcPts val="0"/>
              </a:spcAft>
              <a:buClr>
                <a:srgbClr val="2169B4"/>
              </a:buClr>
              <a:buSzTx/>
              <a:buFontTx/>
              <a:buNone/>
              <a:tabLst/>
              <a:defRPr/>
            </a:pPr>
            <a:r>
              <a:rPr lang="en-US" sz="1200" kern="0" noProof="0" dirty="0" err="1" smtClean="0">
                <a:solidFill>
                  <a:srgbClr val="C00000"/>
                </a:solidFill>
                <a:latin typeface="Arial"/>
                <a:ea typeface="ＭＳ Ｐゴシック"/>
                <a:cs typeface="ＭＳ Ｐゴシック"/>
              </a:rPr>
              <a:t>Anzeige</a:t>
            </a:r>
            <a:r>
              <a:rPr lang="en-US" sz="1200" kern="0" noProof="0" dirty="0" smtClean="0">
                <a:solidFill>
                  <a:srgbClr val="C00000"/>
                </a:solidFill>
                <a:latin typeface="Arial"/>
                <a:ea typeface="ＭＳ Ｐゴシック"/>
                <a:cs typeface="ＭＳ Ｐゴシック"/>
              </a:rPr>
              <a:t> </a:t>
            </a:r>
            <a:r>
              <a:rPr lang="en-US" sz="1200" kern="0" noProof="0" dirty="0" err="1" smtClean="0">
                <a:solidFill>
                  <a:srgbClr val="C00000"/>
                </a:solidFill>
                <a:latin typeface="Arial"/>
                <a:ea typeface="ＭＳ Ｐゴシック"/>
                <a:cs typeface="ＭＳ Ｐゴシック"/>
              </a:rPr>
              <a:t>mit</a:t>
            </a:r>
            <a:r>
              <a:rPr lang="en-US" sz="1200" kern="0" noProof="0" dirty="0" smtClean="0">
                <a:solidFill>
                  <a:srgbClr val="C00000"/>
                </a:solidFill>
                <a:latin typeface="Arial"/>
                <a:ea typeface="ＭＳ Ｐゴシック"/>
                <a:cs typeface="ＭＳ Ｐゴシック"/>
              </a:rPr>
              <a:t> </a:t>
            </a:r>
            <a:r>
              <a:rPr lang="en-US" sz="1200" kern="0" noProof="0" dirty="0" err="1" smtClean="0">
                <a:solidFill>
                  <a:srgbClr val="C00000"/>
                </a:solidFill>
                <a:latin typeface="Arial"/>
                <a:ea typeface="ＭＳ Ｐゴシック"/>
                <a:cs typeface="ＭＳ Ｐゴシック"/>
              </a:rPr>
              <a:t>Sollwert</a:t>
            </a:r>
            <a:r>
              <a:rPr lang="en-US" sz="1200" kern="0" noProof="0" dirty="0" smtClean="0">
                <a:solidFill>
                  <a:srgbClr val="C00000"/>
                </a:solidFill>
                <a:latin typeface="Arial"/>
                <a:ea typeface="ＭＳ Ｐゴシック"/>
                <a:cs typeface="ＭＳ Ｐゴシック"/>
              </a:rPr>
              <a:t> </a:t>
            </a:r>
            <a:r>
              <a:rPr lang="en-US" sz="1200" kern="0" noProof="0" dirty="0" err="1" smtClean="0">
                <a:solidFill>
                  <a:srgbClr val="C00000"/>
                </a:solidFill>
                <a:latin typeface="Arial"/>
                <a:ea typeface="ＭＳ Ｐゴシック"/>
                <a:cs typeface="ＭＳ Ｐゴシック"/>
              </a:rPr>
              <a:t>vergleichen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ea typeface="MS PGothic" pitchFamily="34" charset="-128"/>
              <a:cs typeface="ＭＳ Ｐゴシック"/>
            </a:endParaRPr>
          </a:p>
        </p:txBody>
      </p:sp>
      <p:sp>
        <p:nvSpPr>
          <p:cNvPr id="36" name="Textfeld 77"/>
          <p:cNvSpPr txBox="1">
            <a:spLocks noChangeArrowheads="1"/>
          </p:cNvSpPr>
          <p:nvPr/>
        </p:nvSpPr>
        <p:spPr bwMode="auto">
          <a:xfrm>
            <a:off x="7743310" y="5994285"/>
            <a:ext cx="157517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646E6E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rgbClr val="646E6E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rgbClr val="646E6E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rgbClr val="646E6E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rgbClr val="646E6E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646E6E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646E6E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646E6E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646E6E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de-DE" sz="1000" dirty="0" smtClean="0">
                <a:solidFill>
                  <a:schemeClr val="tx1"/>
                </a:solidFill>
              </a:rPr>
              <a:t>Quelle: </a:t>
            </a:r>
            <a:r>
              <a:rPr lang="de-DE" sz="1000" dirty="0" err="1" smtClean="0">
                <a:solidFill>
                  <a:schemeClr val="tx1"/>
                </a:solidFill>
              </a:rPr>
              <a:t>Deuta</a:t>
            </a:r>
            <a:r>
              <a:rPr lang="de-DE" sz="1000" dirty="0" smtClean="0">
                <a:solidFill>
                  <a:schemeClr val="tx1"/>
                </a:solidFill>
              </a:rPr>
              <a:t> Werke</a:t>
            </a:r>
            <a:endParaRPr lang="de-DE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ere Präsentation">
      <a:majorFont>
        <a:latin typeface="Arial"/>
        <a:ea typeface="ヒラギノ角ゴ ProN W3"/>
        <a:cs typeface="ヒラギノ角ゴ ProN W3"/>
      </a:majorFont>
      <a:minorFont>
        <a:latin typeface="Arial"/>
        <a:ea typeface="ヒラギノ角ゴ ProN W3"/>
        <a:cs typeface="ヒラギノ角ゴ ProN W3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ts val="413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ts val="413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0</Pages>
  <Words>1002</Words>
  <Characters>0</Characters>
  <Application>Microsoft Macintosh PowerPoint</Application>
  <PresentationFormat>A4-Papier (210x297 mm)</PresentationFormat>
  <Lines>0</Lines>
  <Paragraphs>277</Paragraphs>
  <Slides>20</Slides>
  <Notes>15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1" baseType="lpstr">
      <vt:lpstr>Leere Präsentation</vt:lpstr>
      <vt:lpstr>Rechnerkommunikation und Vernetzung  Teil 5 – Funktionale Sicherheit (Safety)  </vt:lpstr>
      <vt:lpstr>Inhalt</vt:lpstr>
      <vt:lpstr>Lösungsansätze</vt:lpstr>
      <vt:lpstr>Im Mittelfeld</vt:lpstr>
      <vt:lpstr>Sicherheitsprotokoll für Feldbusse</vt:lpstr>
      <vt:lpstr>Anforderungen an den Safety Controller </vt:lpstr>
      <vt:lpstr>Inhalt</vt:lpstr>
      <vt:lpstr>Sicheres Anzeigeinstrument</vt:lpstr>
      <vt:lpstr>Funktionsprinzip der sicheren Anzeige</vt:lpstr>
      <vt:lpstr>Inhalt</vt:lpstr>
      <vt:lpstr>Funktionale Sicherheit (engl. Safety)</vt:lpstr>
      <vt:lpstr>Schutz der Integrität</vt:lpstr>
      <vt:lpstr>Safety Integrity Levels (SIL)</vt:lpstr>
      <vt:lpstr>Sicherheitsanforderungen …</vt:lpstr>
      <vt:lpstr>Hardware-Fehlertoleranz</vt:lpstr>
      <vt:lpstr>Einstufung mehrkanaliger Systeme</vt:lpstr>
      <vt:lpstr>Definitionen</vt:lpstr>
      <vt:lpstr>Normatives Umfeld</vt:lpstr>
      <vt:lpstr>Zusammenfassung</vt:lpstr>
      <vt:lpstr>Rechnerkommunikation und Vernetzung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Stephan Rupp</dc:creator>
  <cp:keywords/>
  <dc:description/>
  <cp:lastModifiedBy>Stephan Rupp</cp:lastModifiedBy>
  <cp:revision>137</cp:revision>
  <dcterms:modified xsi:type="dcterms:W3CDTF">2013-07-30T20:26:52Z</dcterms:modified>
</cp:coreProperties>
</file>