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media/media1.mov" ContentType="video/unknown"/>
  <Override PartName="/ppt/media/media2.mov" ContentType="video/unknown"/>
  <Override PartName="/ppt/media/media3.mov" ContentType="video/unknown"/>
  <Override PartName="/ppt/media/media4.mov" ContentType="video/unknown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</p:sldIdLst>
  <p:sldSz cx="10160000" cy="762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1pPr>
    <a:lvl2pPr marL="0" marR="0" indent="228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2pPr>
    <a:lvl3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3pPr>
    <a:lvl4pPr marL="0" marR="0" indent="685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4pPr>
    <a:lvl5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5pPr>
    <a:lvl6pPr marL="0" marR="0" indent="1143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6pPr>
    <a:lvl7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7pPr>
    <a:lvl8pPr marL="0" marR="0" indent="1600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8pPr>
    <a:lvl9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Helvetica"/>
        <a:ea typeface="Helvetica"/>
        <a:cs typeface="Helvetica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D51ADE6A-740E-44AE-83CC-AE7238B6C88D}" styleName="">
    <a:tblBg/>
    <a:wholeTbl>
      <a:tcTxStyle b="off" i="off">
        <a:fontRef idx="minor">
          <a:srgbClr val="6F7C84"/>
        </a:fontRef>
        <a:srgbClr val="6F7C8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6F7C84"/>
        </a:fontRef>
        <a:srgbClr val="6F7C84"/>
      </a:tcTxStyle>
      <a:tcStyle>
        <a:tcBdr>
          <a:left>
            <a:ln w="28575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Col>
    <a:lastRow>
      <a:tcTxStyle b="off" i="off">
        <a:fontRef idx="minor">
          <a:srgbClr val="6F7C84"/>
        </a:fontRef>
        <a:srgbClr val="6F7C8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8575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lastRow>
    <a:firstRow>
      <a:tcTxStyle b="off" i="off">
        <a:fontRef idx="minor">
          <a:srgbClr val="6F7C84"/>
        </a:fontRef>
        <a:srgbClr val="6F7C84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85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000000">
              <a:alpha val="25000"/>
            </a:srgb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60" Type="http://schemas.openxmlformats.org/officeDocument/2006/relationships/slide" Target="slides/slide53.xml"/><Relationship Id="rId61" Type="http://schemas.openxmlformats.org/officeDocument/2006/relationships/slide" Target="slides/slide54.xml"/><Relationship Id="rId62" Type="http://schemas.openxmlformats.org/officeDocument/2006/relationships/slide" Target="slides/slide55.xml"/><Relationship Id="rId63" Type="http://schemas.openxmlformats.org/officeDocument/2006/relationships/slide" Target="slides/slide5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9" name="Shape 15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600">
        <a:latin typeface="Lucida Grande"/>
        <a:ea typeface="Lucida Grande"/>
        <a:cs typeface="Lucida Grande"/>
        <a:sym typeface="Lucida Grande"/>
      </a:defRPr>
    </a:lvl1pPr>
    <a:lvl2pPr indent="228600" defTabSz="457200" latinLnBrk="0">
      <a:defRPr sz="1600">
        <a:latin typeface="Lucida Grande"/>
        <a:ea typeface="Lucida Grande"/>
        <a:cs typeface="Lucida Grande"/>
        <a:sym typeface="Lucida Grande"/>
      </a:defRPr>
    </a:lvl2pPr>
    <a:lvl3pPr indent="457200" defTabSz="457200" latinLnBrk="0">
      <a:defRPr sz="1600">
        <a:latin typeface="Lucida Grande"/>
        <a:ea typeface="Lucida Grande"/>
        <a:cs typeface="Lucida Grande"/>
        <a:sym typeface="Lucida Grande"/>
      </a:defRPr>
    </a:lvl3pPr>
    <a:lvl4pPr indent="685800" defTabSz="457200" latinLnBrk="0">
      <a:defRPr sz="1600">
        <a:latin typeface="Lucida Grande"/>
        <a:ea typeface="Lucida Grande"/>
        <a:cs typeface="Lucida Grande"/>
        <a:sym typeface="Lucida Grande"/>
      </a:defRPr>
    </a:lvl4pPr>
    <a:lvl5pPr indent="914400" defTabSz="457200" latinLnBrk="0">
      <a:defRPr sz="1600">
        <a:latin typeface="Lucida Grande"/>
        <a:ea typeface="Lucida Grande"/>
        <a:cs typeface="Lucida Grande"/>
        <a:sym typeface="Lucida Grande"/>
      </a:defRPr>
    </a:lvl5pPr>
    <a:lvl6pPr indent="1143000" defTabSz="457200" latinLnBrk="0">
      <a:defRPr sz="1600">
        <a:latin typeface="Lucida Grande"/>
        <a:ea typeface="Lucida Grande"/>
        <a:cs typeface="Lucida Grande"/>
        <a:sym typeface="Lucida Grande"/>
      </a:defRPr>
    </a:lvl6pPr>
    <a:lvl7pPr indent="1371600" defTabSz="457200" latinLnBrk="0">
      <a:defRPr sz="1600">
        <a:latin typeface="Lucida Grande"/>
        <a:ea typeface="Lucida Grande"/>
        <a:cs typeface="Lucida Grande"/>
        <a:sym typeface="Lucida Grande"/>
      </a:defRPr>
    </a:lvl7pPr>
    <a:lvl8pPr indent="1600200" defTabSz="457200" latinLnBrk="0">
      <a:defRPr sz="1600">
        <a:latin typeface="Lucida Grande"/>
        <a:ea typeface="Lucida Grande"/>
        <a:cs typeface="Lucida Grande"/>
        <a:sym typeface="Lucida Grande"/>
      </a:defRPr>
    </a:lvl8pPr>
    <a:lvl9pPr indent="1828800" defTabSz="457200" latinLnBrk="0">
      <a:defRPr sz="16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/>
          <p:nvPr>
            <p:ph type="title"/>
          </p:nvPr>
        </p:nvSpPr>
        <p:spPr>
          <a:xfrm>
            <a:off x="990600" y="1282700"/>
            <a:ext cx="8178800" cy="2578100"/>
          </a:xfrm>
          <a:prstGeom prst="rect">
            <a:avLst/>
          </a:prstGeom>
        </p:spPr>
        <p:txBody>
          <a:bodyPr anchor="b"/>
          <a:lstStyle/>
          <a:p>
            <a:pPr/>
            <a:r>
              <a:t>Titeltext</a:t>
            </a:r>
          </a:p>
        </p:txBody>
      </p:sp>
      <p:sp>
        <p:nvSpPr>
          <p:cNvPr id="12" name="Textebene 1…"/>
          <p:cNvSpPr txBox="1"/>
          <p:nvPr>
            <p:ph type="body" sz="quarter" idx="1"/>
          </p:nvPr>
        </p:nvSpPr>
        <p:spPr>
          <a:xfrm>
            <a:off x="990600" y="3924300"/>
            <a:ext cx="8178800" cy="889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0" algn="ctr">
              <a:spcBef>
                <a:spcPts val="0"/>
              </a:spcBef>
              <a:buSzTx/>
              <a:buNone/>
              <a:defRPr sz="2800"/>
            </a:lvl2pPr>
            <a:lvl3pPr marL="0" indent="0" algn="ctr">
              <a:spcBef>
                <a:spcPts val="0"/>
              </a:spcBef>
              <a:buSzTx/>
              <a:buNone/>
              <a:defRPr sz="2800"/>
            </a:lvl3pPr>
            <a:lvl4pPr marL="0" indent="0" algn="ctr">
              <a:spcBef>
                <a:spcPts val="0"/>
              </a:spcBef>
              <a:buSzTx/>
              <a:buNone/>
              <a:defRPr sz="2800"/>
            </a:lvl4pPr>
            <a:lvl5pPr marL="0" indent="0" algn="ctr">
              <a:spcBef>
                <a:spcPts val="0"/>
              </a:spcBef>
              <a:buSzTx/>
              <a:buNone/>
              <a:defRPr sz="28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88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/>
            <a:r>
              <a:t>Titeltext</a:t>
            </a:r>
          </a:p>
        </p:txBody>
      </p:sp>
      <p:sp>
        <p:nvSpPr>
          <p:cNvPr id="89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k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Bild"/>
          <p:cNvSpPr/>
          <p:nvPr>
            <p:ph type="pic" sz="half" idx="13"/>
          </p:nvPr>
        </p:nvSpPr>
        <p:spPr>
          <a:xfrm>
            <a:off x="5422900" y="1333500"/>
            <a:ext cx="3581400" cy="4762500"/>
          </a:xfrm>
          <a:prstGeom prst="rect">
            <a:avLst/>
          </a:prstGeom>
          <a:ln w="25400"/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98" name="Titeltext"/>
          <p:cNvSpPr txBox="1"/>
          <p:nvPr>
            <p:ph type="title"/>
          </p:nvPr>
        </p:nvSpPr>
        <p:spPr>
          <a:xfrm>
            <a:off x="495300" y="1104900"/>
            <a:ext cx="4584700" cy="2578100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pPr/>
            <a:r>
              <a:t>Titeltext</a:t>
            </a:r>
          </a:p>
        </p:txBody>
      </p:sp>
      <p:sp>
        <p:nvSpPr>
          <p:cNvPr id="99" name="Textebene 1…"/>
          <p:cNvSpPr txBox="1"/>
          <p:nvPr>
            <p:ph type="body" sz="quarter" idx="1"/>
          </p:nvPr>
        </p:nvSpPr>
        <p:spPr>
          <a:xfrm>
            <a:off x="495300" y="3746500"/>
            <a:ext cx="4584700" cy="2578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/>
            </a:lvl1pPr>
            <a:lvl2pPr marL="0" indent="0" algn="ctr">
              <a:spcBef>
                <a:spcPts val="0"/>
              </a:spcBef>
              <a:buSzTx/>
              <a:buNone/>
              <a:defRPr sz="2600"/>
            </a:lvl2pPr>
            <a:lvl3pPr marL="0" indent="0" algn="ctr">
              <a:spcBef>
                <a:spcPts val="0"/>
              </a:spcBef>
              <a:buSzTx/>
              <a:buNone/>
              <a:defRPr sz="2600"/>
            </a:lvl3pPr>
            <a:lvl4pPr marL="0" indent="0" algn="ctr">
              <a:spcBef>
                <a:spcPts val="0"/>
              </a:spcBef>
              <a:buSzTx/>
              <a:buNone/>
              <a:defRPr sz="2600"/>
            </a:lvl4pPr>
            <a:lvl5pPr marL="0" indent="0" algn="ctr">
              <a:spcBef>
                <a:spcPts val="0"/>
              </a:spcBef>
              <a:buSzTx/>
              <a:buNone/>
              <a:defRPr sz="26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0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, Aufzählung &amp;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Bild"/>
          <p:cNvSpPr/>
          <p:nvPr>
            <p:ph type="pic" sz="quarter" idx="13"/>
          </p:nvPr>
        </p:nvSpPr>
        <p:spPr>
          <a:xfrm>
            <a:off x="5613400" y="2260600"/>
            <a:ext cx="3200400" cy="42672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10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09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18" name="Textebene 1…"/>
          <p:cNvSpPr txBox="1"/>
          <p:nvPr>
            <p:ph type="body" sz="half" idx="1"/>
          </p:nvPr>
        </p:nvSpPr>
        <p:spPr>
          <a:xfrm>
            <a:off x="990600" y="2159000"/>
            <a:ext cx="39370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1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127" name="Textebene 1…"/>
          <p:cNvSpPr txBox="1"/>
          <p:nvPr>
            <p:ph type="body" sz="quarter" idx="1"/>
          </p:nvPr>
        </p:nvSpPr>
        <p:spPr>
          <a:xfrm>
            <a:off x="6070600" y="2159000"/>
            <a:ext cx="3098800" cy="4470400"/>
          </a:xfrm>
          <a:prstGeom prst="rect">
            <a:avLst/>
          </a:prstGeom>
        </p:spPr>
        <p:txBody>
          <a:bodyPr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28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Leere Prä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DHBW_d_Stuttgart_Folienmaster_RGB_090615.png" descr="DHBW_d_Stuttgart_Folienmaster_RGB_090615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4. Semester, Nachrichtentechnik, 2012"/>
          <p:cNvSpPr txBox="1"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137" name="Wellen und Leitungen, Übersicht, S. Rupp"/>
          <p:cNvSpPr txBox="1"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138" name="Titeltext"/>
          <p:cNvSpPr txBox="1"/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45125" marR="45125" algn="l" defTabSz="1014236">
              <a:def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39" name="Textebene 1…"/>
          <p:cNvSpPr txBox="1"/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0" marR="45155" indent="0" defTabSz="1014236">
              <a:spcBef>
                <a:spcPts val="800"/>
              </a:spcBef>
              <a:buSzTx/>
              <a:buNone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  <a:lvl2pPr marL="350202" marR="45155" indent="-284162" defTabSz="1014236">
              <a:spcBef>
                <a:spcPts val="700"/>
              </a:spcBef>
              <a:buSzPct val="100000"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2pPr>
            <a:lvl3pPr marL="650240" marR="45155" indent="-230187" defTabSz="1014236">
              <a:spcBef>
                <a:spcPts val="600"/>
              </a:spcBef>
              <a:buSzPct val="100000"/>
              <a:buChar char="-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3pPr>
            <a:lvl4pPr marL="929639" marR="45155" indent="-228599" defTabSz="1014236">
              <a:spcBef>
                <a:spcPts val="500"/>
              </a:spcBef>
              <a:buSzPct val="100000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4pPr>
            <a:lvl5pPr marL="1209039" marR="45155" indent="-228600" defTabSz="1014236">
              <a:spcBef>
                <a:spcPts val="500"/>
              </a:spcBef>
              <a:buSzPct val="100000"/>
              <a:buChar char="»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40" name="Foliennummer"/>
          <p:cNvSpPr txBox="1"/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</p:spPr>
        <p:txBody>
          <a:bodyPr lIns="50800" tIns="50800" rIns="50800" bIns="50800" anchor="t"/>
          <a:lstStyle>
            <a:lvl1pPr defTabSz="647700">
              <a:defRPr sz="12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Leere Präsentation Kop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DHBW_d_Stuttgart_Folienmaster_RGB_090615.png" descr="DHBW_d_Stuttgart_Folienmaster_RGB_090615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4. Semester, Nachrichtentechnik, 2012"/>
          <p:cNvSpPr txBox="1"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149" name="Wellen und Leitungen, Übersicht, S. Rupp"/>
          <p:cNvSpPr txBox="1"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150" name="Titeltext"/>
          <p:cNvSpPr txBox="1"/>
          <p:nvPr>
            <p:ph type="title"/>
          </p:nvPr>
        </p:nvSpPr>
        <p:spPr>
          <a:xfrm>
            <a:off x="787400" y="368300"/>
            <a:ext cx="8750300" cy="5207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45125" marR="45125" algn="l" defTabSz="1014236">
              <a:defRPr sz="2600">
                <a:solidFill>
                  <a:srgbClr val="EA2221"/>
                </a:solidFill>
                <a:uFill>
                  <a:solidFill>
                    <a:srgbClr val="EA2221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Titeltext</a:t>
            </a:r>
          </a:p>
        </p:txBody>
      </p:sp>
      <p:sp>
        <p:nvSpPr>
          <p:cNvPr id="151" name="Textebene 1…"/>
          <p:cNvSpPr txBox="1"/>
          <p:nvPr>
            <p:ph type="body" idx="1"/>
          </p:nvPr>
        </p:nvSpPr>
        <p:spPr>
          <a:xfrm>
            <a:off x="787400" y="1092200"/>
            <a:ext cx="8750300" cy="6007100"/>
          </a:xfrm>
          <a:prstGeom prst="rect">
            <a:avLst/>
          </a:prstGeom>
        </p:spPr>
        <p:txBody>
          <a:bodyPr lIns="50800" tIns="50800" rIns="50800" bIns="50800" anchor="t"/>
          <a:lstStyle>
            <a:lvl1pPr marL="0" marR="45155" indent="0" defTabSz="1014236">
              <a:spcBef>
                <a:spcPts val="800"/>
              </a:spcBef>
              <a:buSzTx/>
              <a:buNone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  <a:lvl2pPr marL="350202" marR="45155" indent="-284162" defTabSz="1014236">
              <a:spcBef>
                <a:spcPts val="700"/>
              </a:spcBef>
              <a:buSzPct val="100000"/>
              <a:defRPr sz="2600">
                <a:solidFill>
                  <a:srgbClr val="797979"/>
                </a:solidFill>
                <a:uFill>
                  <a:solidFill>
                    <a:srgbClr val="797979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2pPr>
            <a:lvl3pPr marL="650240" marR="45155" indent="-230187" defTabSz="1014236">
              <a:spcBef>
                <a:spcPts val="600"/>
              </a:spcBef>
              <a:buSzPct val="100000"/>
              <a:buChar char="-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3pPr>
            <a:lvl4pPr marL="929639" marR="45155" indent="-228599" defTabSz="1014236">
              <a:spcBef>
                <a:spcPts val="500"/>
              </a:spcBef>
              <a:buSzPct val="100000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4pPr>
            <a:lvl5pPr marL="1209039" marR="45155" indent="-228600" defTabSz="1014236">
              <a:spcBef>
                <a:spcPts val="500"/>
              </a:spcBef>
              <a:buSzPct val="100000"/>
              <a:buChar char="»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52" name="Foliennummer"/>
          <p:cNvSpPr txBox="1"/>
          <p:nvPr>
            <p:ph type="sldNum" sz="quarter" idx="2"/>
          </p:nvPr>
        </p:nvSpPr>
        <p:spPr>
          <a:xfrm>
            <a:off x="4938092" y="7099300"/>
            <a:ext cx="283816" cy="274415"/>
          </a:xfrm>
          <a:prstGeom prst="rect">
            <a:avLst/>
          </a:prstGeom>
        </p:spPr>
        <p:txBody>
          <a:bodyPr lIns="50800" tIns="50800" rIns="50800" bIns="50800" anchor="t"/>
          <a:lstStyle>
            <a:lvl1pPr defTabSz="647700">
              <a:defRPr sz="12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21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/>
          <a:lstStyle>
            <a:lvl1pPr>
              <a:spcBef>
                <a:spcPts val="1800"/>
              </a:spcBef>
            </a:lvl1pPr>
            <a:lvl2pPr>
              <a:spcBef>
                <a:spcPts val="1800"/>
              </a:spcBef>
            </a:lvl2pPr>
            <a:lvl3pPr>
              <a:spcBef>
                <a:spcPts val="1800"/>
              </a:spcBef>
            </a:lvl3pPr>
            <a:lvl4pPr>
              <a:spcBef>
                <a:spcPts val="1800"/>
              </a:spcBef>
            </a:lvl4pPr>
            <a:lvl5pPr>
              <a:spcBef>
                <a:spcPts val="1800"/>
              </a:spcBef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2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&amp; Aufzählung -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30" name="Textebene 1…"/>
          <p:cNvSpPr txBox="1"/>
          <p:nvPr>
            <p:ph type="body" idx="1"/>
          </p:nvPr>
        </p:nvSpPr>
        <p:spPr>
          <a:xfrm>
            <a:off x="990600" y="2159000"/>
            <a:ext cx="8178800" cy="4470400"/>
          </a:xfrm>
          <a:prstGeom prst="rect">
            <a:avLst/>
          </a:prstGeom>
        </p:spPr>
        <p:txBody>
          <a:bodyPr numCol="2" spcCol="408940" anchor="t"/>
          <a:lstStyle>
            <a:lvl1pPr marL="640422" indent="-386422">
              <a:spcBef>
                <a:spcPts val="3000"/>
              </a:spcBef>
              <a:defRPr sz="2400"/>
            </a:lvl1pPr>
            <a:lvl2pPr marL="983322" indent="-386422">
              <a:spcBef>
                <a:spcPts val="3000"/>
              </a:spcBef>
              <a:defRPr sz="2400"/>
            </a:lvl2pPr>
            <a:lvl3pPr marL="1326222" indent="-386422">
              <a:spcBef>
                <a:spcPts val="3000"/>
              </a:spcBef>
              <a:defRPr sz="2400"/>
            </a:lvl3pPr>
            <a:lvl4pPr marL="1681822" indent="-386422">
              <a:spcBef>
                <a:spcPts val="3000"/>
              </a:spcBef>
              <a:defRPr sz="2400"/>
            </a:lvl4pPr>
            <a:lvl5pPr marL="2024722" indent="-386422">
              <a:spcBef>
                <a:spcPts val="3000"/>
              </a:spcBef>
              <a:defRPr sz="2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54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el - Mi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iteltext"/>
          <p:cNvSpPr txBox="1"/>
          <p:nvPr>
            <p:ph type="title"/>
          </p:nvPr>
        </p:nvSpPr>
        <p:spPr>
          <a:xfrm>
            <a:off x="990600" y="2324100"/>
            <a:ext cx="8178800" cy="2971800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62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70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7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, Spiege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Bild"/>
          <p:cNvSpPr/>
          <p:nvPr>
            <p:ph type="pic" sz="half" idx="13"/>
          </p:nvPr>
        </p:nvSpPr>
        <p:spPr>
          <a:xfrm>
            <a:off x="1968500" y="1422400"/>
            <a:ext cx="6223000" cy="3492500"/>
          </a:xfrm>
          <a:prstGeom prst="rect">
            <a:avLst/>
          </a:prstGeom>
          <a:ln w="25400"/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79" name="Titeltext"/>
          <p:cNvSpPr txBox="1"/>
          <p:nvPr>
            <p:ph type="title"/>
          </p:nvPr>
        </p:nvSpPr>
        <p:spPr>
          <a:xfrm>
            <a:off x="990600" y="5753100"/>
            <a:ext cx="8178800" cy="1333500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8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bene 1…"/>
          <p:cNvSpPr txBox="1"/>
          <p:nvPr>
            <p:ph type="body" idx="1"/>
          </p:nvPr>
        </p:nvSpPr>
        <p:spPr>
          <a:xfrm>
            <a:off x="990600" y="990600"/>
            <a:ext cx="8178800" cy="5638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3" name="Titeltext"/>
          <p:cNvSpPr txBox="1"/>
          <p:nvPr>
            <p:ph type="title"/>
          </p:nvPr>
        </p:nvSpPr>
        <p:spPr>
          <a:xfrm>
            <a:off x="990600" y="203200"/>
            <a:ext cx="8178800" cy="190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/>
          <a:p>
            <a:pPr/>
            <a:r>
              <a:t>Titeltext</a:t>
            </a:r>
          </a:p>
        </p:txBody>
      </p:sp>
      <p:sp>
        <p:nvSpPr>
          <p:cNvPr id="4" name="Foliennummer"/>
          <p:cNvSpPr txBox="1"/>
          <p:nvPr>
            <p:ph type="sldNum" sz="quarter" idx="2"/>
          </p:nvPr>
        </p:nvSpPr>
        <p:spPr>
          <a:xfrm>
            <a:off x="4940300" y="7251700"/>
            <a:ext cx="266700" cy="279400"/>
          </a:xfrm>
          <a:prstGeom prst="rect">
            <a:avLst/>
          </a:prstGeom>
          <a:ln w="12700">
            <a:miter lim="400000"/>
          </a:ln>
        </p:spPr>
        <p:txBody>
          <a:bodyPr wrap="none" lIns="38100" tIns="38100" rIns="38100" bIns="38100" anchor="b">
            <a:spAutoFit/>
          </a:bodyPr>
          <a:lstStyle>
            <a:lvl1pPr algn="ctr"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xmlns:p14="http://schemas.microsoft.com/office/powerpoint/2010/main" spd="med" advClick="1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1pPr>
      <a:lvl2pPr marL="0" marR="0" indent="228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2pPr>
      <a:lvl3pPr marL="0" marR="0" indent="457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3pPr>
      <a:lvl4pPr marL="0" marR="0" indent="685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4pPr>
      <a:lvl5pPr marL="0" marR="0" indent="9144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5pPr>
      <a:lvl6pPr marL="0" marR="0" indent="11430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6pPr>
      <a:lvl7pPr marL="0" marR="0" indent="13716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7pPr>
      <a:lvl8pPr marL="0" marR="0" indent="16002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8pPr>
      <a:lvl9pPr marL="0" marR="0" indent="182880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9pPr>
    </p:titleStyle>
    <p:bodyStyle>
      <a:lvl1pPr marL="6985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1pPr>
      <a:lvl2pPr marL="10414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2pPr>
      <a:lvl3pPr marL="13843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3pPr>
      <a:lvl4pPr marL="17399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4pPr>
      <a:lvl5pPr marL="2082800" marR="0" indent="-4445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5pPr>
      <a:lvl6pPr marL="16205200" marR="0" indent="-142240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6pPr>
      <a:lvl7pPr marL="16548100" marR="0" indent="-142240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7pPr>
      <a:lvl8pPr marL="16891000" marR="0" indent="-142240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8pPr>
      <a:lvl9pPr marL="17233900" marR="0" indent="-14224000" algn="l" defTabSz="457200" latinLnBrk="0">
        <a:lnSpc>
          <a:spcPct val="100000"/>
        </a:lnSpc>
        <a:spcBef>
          <a:spcPts val="37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Gill Sans"/>
        </a:defRPr>
      </a:lvl9pPr>
    </p:bodyStyle>
    <p:otherStyle>
      <a:lvl1pPr marL="0" marR="0" indent="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video" Target="../media/media1.mov"/><Relationship Id="rId3" Type="http://schemas.microsoft.com/office/2007/relationships/media" Target="../media/media1.mov"/><Relationship Id="rId4" Type="http://schemas.openxmlformats.org/officeDocument/2006/relationships/image" Target="../media/image19.png"/><Relationship Id="rId5" Type="http://schemas.openxmlformats.org/officeDocument/2006/relationships/video" Target="../media/media2.mov"/><Relationship Id="rId6" Type="http://schemas.microsoft.com/office/2007/relationships/media" Target="../media/media2.mov"/><Relationship Id="rId7" Type="http://schemas.openxmlformats.org/officeDocument/2006/relationships/image" Target="../media/image20.png"/><Relationship Id="rId8" Type="http://schemas.openxmlformats.org/officeDocument/2006/relationships/video" Target="../media/media3.mov"/><Relationship Id="rId9" Type="http://schemas.microsoft.com/office/2007/relationships/media" Target="../media/media3.mov"/><Relationship Id="rId10" Type="http://schemas.openxmlformats.org/officeDocument/2006/relationships/image" Target="../media/image21.png"/><Relationship Id="rId11" Type="http://schemas.openxmlformats.org/officeDocument/2006/relationships/video" Target="../media/media4.mov"/><Relationship Id="rId12" Type="http://schemas.microsoft.com/office/2007/relationships/media" Target="../media/media4.mov"/><Relationship Id="rId13" Type="http://schemas.openxmlformats.org/officeDocument/2006/relationships/image" Target="../media/image22.png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/Relationships>
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.png"/></Relationships>

</file>

<file path=ppt/slides/_rels/slide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
</file>

<file path=ppt/slides/_rels/slide4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
</file>

<file path=ppt/slides/_rels/slide5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.png"/></Relationships>

</file>

<file path=ppt/slides/_rels/slide5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.png"/></Relationships>

</file>

<file path=ppt/slides/_rels/slide5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.png"/></Relationships>

</file>

<file path=ppt/slides/_rels/slide5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.png"/></Relationships>

</file>

<file path=ppt/slides/_rels/slide5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.png"/></Relationships>

</file>

<file path=ppt/slides/_rels/slide5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4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droppedImage.pdf" descr="droppedImage.pdf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69275" y="1729780"/>
            <a:ext cx="6301949" cy="4089401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Oval"/>
          <p:cNvSpPr/>
          <p:nvPr/>
        </p:nvSpPr>
        <p:spPr>
          <a:xfrm>
            <a:off x="115357" y="2145712"/>
            <a:ext cx="3387064" cy="3377756"/>
          </a:xfrm>
          <a:prstGeom prst="ellips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63" name="Linie"/>
          <p:cNvSpPr/>
          <p:nvPr/>
        </p:nvSpPr>
        <p:spPr>
          <a:xfrm flipH="1">
            <a:off x="1802498" y="1946702"/>
            <a:ext cx="1" cy="378688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4" name="Linie"/>
          <p:cNvSpPr/>
          <p:nvPr/>
        </p:nvSpPr>
        <p:spPr>
          <a:xfrm flipH="1">
            <a:off x="113209" y="3771705"/>
            <a:ext cx="4175916" cy="2490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5" name="Linie"/>
          <p:cNvSpPr/>
          <p:nvPr/>
        </p:nvSpPr>
        <p:spPr>
          <a:xfrm flipH="1">
            <a:off x="1776935" y="2596650"/>
            <a:ext cx="1215589" cy="1193328"/>
          </a:xfrm>
          <a:prstGeom prst="line">
            <a:avLst/>
          </a:prstGeom>
          <a:ln w="25400">
            <a:solidFill>
              <a:srgbClr val="FF26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6" name="Linie"/>
          <p:cNvSpPr/>
          <p:nvPr/>
        </p:nvSpPr>
        <p:spPr>
          <a:xfrm flipH="1" flipV="1">
            <a:off x="1763865" y="2605055"/>
            <a:ext cx="2394111" cy="26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pic>
        <p:nvPicPr>
          <p:cNvPr id="167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54348" y="3101681"/>
            <a:ext cx="485693" cy="678295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Linie"/>
          <p:cNvSpPr/>
          <p:nvPr/>
        </p:nvSpPr>
        <p:spPr>
          <a:xfrm>
            <a:off x="4154232" y="2579084"/>
            <a:ext cx="77" cy="1213928"/>
          </a:xfrm>
          <a:prstGeom prst="line">
            <a:avLst/>
          </a:prstGeom>
          <a:ln w="25400">
            <a:solidFill>
              <a:srgbClr val="FF26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9" name="Linie"/>
          <p:cNvSpPr/>
          <p:nvPr/>
        </p:nvSpPr>
        <p:spPr>
          <a:xfrm flipH="1">
            <a:off x="4512192" y="2081981"/>
            <a:ext cx="4222" cy="1695252"/>
          </a:xfrm>
          <a:prstGeom prst="line">
            <a:avLst/>
          </a:prstGeom>
          <a:ln w="12700">
            <a:solidFill>
              <a:srgbClr val="0000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0" name="ŷ"/>
          <p:cNvSpPr txBox="1"/>
          <p:nvPr/>
        </p:nvSpPr>
        <p:spPr>
          <a:xfrm>
            <a:off x="2237064" y="2789397"/>
            <a:ext cx="178940" cy="29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defTabSz="450000">
              <a:lnSpc>
                <a:spcPct val="120000"/>
              </a:lnSpc>
              <a:defRPr sz="1400"/>
            </a:lvl1pPr>
          </a:lstStyle>
          <a:p>
            <a:pPr/>
            <a:r>
              <a:t>ŷ</a:t>
            </a:r>
          </a:p>
        </p:txBody>
      </p:sp>
      <p:sp>
        <p:nvSpPr>
          <p:cNvPr id="171" name="φ"/>
          <p:cNvSpPr txBox="1"/>
          <p:nvPr/>
        </p:nvSpPr>
        <p:spPr>
          <a:xfrm>
            <a:off x="2377659" y="3286501"/>
            <a:ext cx="218695" cy="29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defTabSz="450000">
              <a:lnSpc>
                <a:spcPct val="120000"/>
              </a:lnSpc>
              <a:defRPr sz="1400"/>
            </a:lvl1pPr>
          </a:lstStyle>
          <a:p>
            <a:pPr/>
            <a:r>
              <a:t>φ</a:t>
            </a:r>
          </a:p>
        </p:txBody>
      </p:sp>
      <p:sp>
        <p:nvSpPr>
          <p:cNvPr id="172" name="y = y(φ)"/>
          <p:cNvSpPr txBox="1"/>
          <p:nvPr/>
        </p:nvSpPr>
        <p:spPr>
          <a:xfrm>
            <a:off x="3834735" y="1680474"/>
            <a:ext cx="720738" cy="29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defTabSz="450000">
              <a:lnSpc>
                <a:spcPct val="120000"/>
              </a:lnSpc>
              <a:defRPr sz="1400"/>
            </a:lvl1pPr>
          </a:lstStyle>
          <a:p>
            <a:pPr/>
            <a:r>
              <a:t>y = y(φ)</a:t>
            </a:r>
          </a:p>
        </p:txBody>
      </p:sp>
      <p:sp>
        <p:nvSpPr>
          <p:cNvPr id="173" name="ŷ"/>
          <p:cNvSpPr txBox="1"/>
          <p:nvPr/>
        </p:nvSpPr>
        <p:spPr>
          <a:xfrm>
            <a:off x="4576054" y="2183951"/>
            <a:ext cx="178940" cy="293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defTabSz="450000">
              <a:lnSpc>
                <a:spcPct val="120000"/>
              </a:lnSpc>
              <a:defRPr sz="1400"/>
            </a:lvl1pPr>
          </a:lstStyle>
          <a:p>
            <a:pPr/>
            <a:r>
              <a:t>ŷ</a:t>
            </a:r>
          </a:p>
        </p:txBody>
      </p:sp>
      <p:sp>
        <p:nvSpPr>
          <p:cNvPr id="174" name="T/2 = π"/>
          <p:cNvSpPr txBox="1"/>
          <p:nvPr/>
        </p:nvSpPr>
        <p:spPr>
          <a:xfrm>
            <a:off x="5010622" y="4044903"/>
            <a:ext cx="525460" cy="229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defTabSz="450000">
              <a:lnSpc>
                <a:spcPct val="120000"/>
              </a:lnSpc>
              <a:defRPr sz="1000"/>
            </a:lvl1pPr>
          </a:lstStyle>
          <a:p>
            <a:pPr/>
            <a:r>
              <a:t>T/2 = π </a:t>
            </a:r>
          </a:p>
        </p:txBody>
      </p:sp>
      <p:sp>
        <p:nvSpPr>
          <p:cNvPr id="175" name="T = 2 π"/>
          <p:cNvSpPr txBox="1"/>
          <p:nvPr/>
        </p:nvSpPr>
        <p:spPr>
          <a:xfrm>
            <a:off x="6506042" y="4044903"/>
            <a:ext cx="523213" cy="229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defTabSz="450000">
              <a:lnSpc>
                <a:spcPct val="120000"/>
              </a:lnSpc>
              <a:defRPr sz="1000"/>
            </a:lvl1pPr>
          </a:lstStyle>
          <a:p>
            <a:pPr/>
            <a:r>
              <a:t>T = 2 π </a:t>
            </a:r>
          </a:p>
        </p:txBody>
      </p:sp>
      <p:sp>
        <p:nvSpPr>
          <p:cNvPr id="176" name="φ"/>
          <p:cNvSpPr txBox="1"/>
          <p:nvPr/>
        </p:nvSpPr>
        <p:spPr>
          <a:xfrm>
            <a:off x="7630803" y="3853709"/>
            <a:ext cx="218694" cy="29316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/>
          <a:lstStyle>
            <a:lvl1pPr defTabSz="450000">
              <a:lnSpc>
                <a:spcPct val="120000"/>
              </a:lnSpc>
              <a:defRPr sz="1400"/>
            </a:lvl1pPr>
          </a:lstStyle>
          <a:p>
            <a:pPr/>
            <a:r>
              <a:t>φ</a:t>
            </a:r>
          </a:p>
        </p:txBody>
      </p:sp>
      <p:sp>
        <p:nvSpPr>
          <p:cNvPr id="177" name="Linie"/>
          <p:cNvSpPr/>
          <p:nvPr/>
        </p:nvSpPr>
        <p:spPr>
          <a:xfrm>
            <a:off x="1804561" y="2590799"/>
            <a:ext cx="78" cy="1213928"/>
          </a:xfrm>
          <a:prstGeom prst="line">
            <a:avLst/>
          </a:prstGeom>
          <a:ln w="25400">
            <a:solidFill>
              <a:srgbClr val="FF26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3" name="Gruppieren"/>
          <p:cNvGrpSpPr/>
          <p:nvPr/>
        </p:nvGrpSpPr>
        <p:grpSpPr>
          <a:xfrm>
            <a:off x="1136650" y="1693861"/>
            <a:ext cx="4267200" cy="969964"/>
            <a:chOff x="0" y="0"/>
            <a:chExt cx="4267200" cy="969963"/>
          </a:xfrm>
        </p:grpSpPr>
        <p:grpSp>
          <p:nvGrpSpPr>
            <p:cNvPr id="599" name="Gruppieren"/>
            <p:cNvGrpSpPr/>
            <p:nvPr/>
          </p:nvGrpSpPr>
          <p:grpSpPr>
            <a:xfrm>
              <a:off x="1158875" y="127000"/>
              <a:ext cx="344489" cy="842964"/>
              <a:chOff x="0" y="0"/>
              <a:chExt cx="344488" cy="842963"/>
            </a:xfrm>
          </p:grpSpPr>
          <p:sp>
            <p:nvSpPr>
              <p:cNvPr id="595" name="Linie"/>
              <p:cNvSpPr/>
              <p:nvPr/>
            </p:nvSpPr>
            <p:spPr>
              <a:xfrm flipV="1">
                <a:off x="0" y="366712"/>
                <a:ext cx="344489" cy="1589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96" name="Linie"/>
              <p:cNvSpPr/>
              <p:nvPr/>
            </p:nvSpPr>
            <p:spPr>
              <a:xfrm flipV="1">
                <a:off x="0" y="433387"/>
                <a:ext cx="344489" cy="1589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97" name="Linie"/>
              <p:cNvSpPr/>
              <p:nvPr/>
            </p:nvSpPr>
            <p:spPr>
              <a:xfrm>
                <a:off x="166688" y="0"/>
                <a:ext cx="1588" cy="366712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598" name="Linie"/>
              <p:cNvSpPr/>
              <p:nvPr/>
            </p:nvSpPr>
            <p:spPr>
              <a:xfrm flipH="1">
                <a:off x="166688" y="433388"/>
                <a:ext cx="4763" cy="409576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606" name="Gruppieren"/>
            <p:cNvGrpSpPr/>
            <p:nvPr/>
          </p:nvGrpSpPr>
          <p:grpSpPr>
            <a:xfrm>
              <a:off x="41275" y="14286"/>
              <a:ext cx="1284289" cy="119104"/>
              <a:chOff x="0" y="0"/>
              <a:chExt cx="1284288" cy="119103"/>
            </a:xfrm>
          </p:grpSpPr>
          <p:sp>
            <p:nvSpPr>
              <p:cNvPr id="600" name="Linie"/>
              <p:cNvSpPr/>
              <p:nvPr/>
            </p:nvSpPr>
            <p:spPr>
              <a:xfrm>
                <a:off x="414337" y="0"/>
                <a:ext cx="234953" cy="111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2" h="20584" fill="norm" stroke="1" extrusionOk="0">
                    <a:moveTo>
                      <a:pt x="5" y="20584"/>
                    </a:moveTo>
                    <a:cubicBezTo>
                      <a:pt x="-108" y="13478"/>
                      <a:pt x="1816" y="6795"/>
                      <a:pt x="5057" y="3031"/>
                    </a:cubicBezTo>
                    <a:cubicBezTo>
                      <a:pt x="8437" y="-893"/>
                      <a:pt x="12706" y="-1016"/>
                      <a:pt x="16150" y="2712"/>
                    </a:cubicBezTo>
                    <a:cubicBezTo>
                      <a:pt x="19457" y="6292"/>
                      <a:pt x="21492" y="12874"/>
                      <a:pt x="21492" y="19993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601" name="Linie"/>
              <p:cNvSpPr/>
              <p:nvPr/>
            </p:nvSpPr>
            <p:spPr>
              <a:xfrm>
                <a:off x="649287" y="7937"/>
                <a:ext cx="234953" cy="111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2" h="20584" fill="norm" stroke="1" extrusionOk="0">
                    <a:moveTo>
                      <a:pt x="5" y="20584"/>
                    </a:moveTo>
                    <a:cubicBezTo>
                      <a:pt x="-108" y="13478"/>
                      <a:pt x="1816" y="6795"/>
                      <a:pt x="5057" y="3031"/>
                    </a:cubicBezTo>
                    <a:cubicBezTo>
                      <a:pt x="8437" y="-893"/>
                      <a:pt x="12706" y="-1016"/>
                      <a:pt x="16150" y="2712"/>
                    </a:cubicBezTo>
                    <a:cubicBezTo>
                      <a:pt x="19457" y="6292"/>
                      <a:pt x="21492" y="12874"/>
                      <a:pt x="21492" y="19993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602" name="Linie"/>
              <p:cNvSpPr/>
              <p:nvPr/>
            </p:nvSpPr>
            <p:spPr>
              <a:xfrm>
                <a:off x="874712" y="7938"/>
                <a:ext cx="236538" cy="1111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5" fill="norm" stroke="1" extrusionOk="0">
                    <a:moveTo>
                      <a:pt x="5" y="20595"/>
                    </a:moveTo>
                    <a:cubicBezTo>
                      <a:pt x="-109" y="13464"/>
                      <a:pt x="1826" y="6760"/>
                      <a:pt x="5084" y="3001"/>
                    </a:cubicBezTo>
                    <a:cubicBezTo>
                      <a:pt x="8451" y="-883"/>
                      <a:pt x="12693" y="-1005"/>
                      <a:pt x="16122" y="2684"/>
                    </a:cubicBezTo>
                    <a:cubicBezTo>
                      <a:pt x="19445" y="6257"/>
                      <a:pt x="21491" y="12857"/>
                      <a:pt x="21491" y="19999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603" name="Linie"/>
              <p:cNvSpPr/>
              <p:nvPr/>
            </p:nvSpPr>
            <p:spPr>
              <a:xfrm>
                <a:off x="179388" y="7937"/>
                <a:ext cx="234952" cy="111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2" h="20584" fill="norm" stroke="1" extrusionOk="0">
                    <a:moveTo>
                      <a:pt x="5" y="20584"/>
                    </a:moveTo>
                    <a:cubicBezTo>
                      <a:pt x="-108" y="13478"/>
                      <a:pt x="1816" y="6795"/>
                      <a:pt x="5057" y="3031"/>
                    </a:cubicBezTo>
                    <a:cubicBezTo>
                      <a:pt x="8437" y="-893"/>
                      <a:pt x="12706" y="-1016"/>
                      <a:pt x="16150" y="2712"/>
                    </a:cubicBezTo>
                    <a:cubicBezTo>
                      <a:pt x="19457" y="6292"/>
                      <a:pt x="21492" y="12874"/>
                      <a:pt x="21492" y="19993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604" name="Linie"/>
              <p:cNvSpPr/>
              <p:nvPr/>
            </p:nvSpPr>
            <p:spPr>
              <a:xfrm>
                <a:off x="0" y="115888"/>
                <a:ext cx="173038" cy="1589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05" name="Linie"/>
              <p:cNvSpPr/>
              <p:nvPr/>
            </p:nvSpPr>
            <p:spPr>
              <a:xfrm>
                <a:off x="1111250" y="109538"/>
                <a:ext cx="173039" cy="1589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613" name="Gruppieren"/>
            <p:cNvGrpSpPr/>
            <p:nvPr/>
          </p:nvGrpSpPr>
          <p:grpSpPr>
            <a:xfrm>
              <a:off x="2609850" y="0"/>
              <a:ext cx="1282700" cy="119081"/>
              <a:chOff x="0" y="0"/>
              <a:chExt cx="1282699" cy="119080"/>
            </a:xfrm>
          </p:grpSpPr>
          <p:sp>
            <p:nvSpPr>
              <p:cNvPr id="607" name="Linie"/>
              <p:cNvSpPr/>
              <p:nvPr/>
            </p:nvSpPr>
            <p:spPr>
              <a:xfrm>
                <a:off x="412750" y="0"/>
                <a:ext cx="234952" cy="111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2" h="20584" fill="norm" stroke="1" extrusionOk="0">
                    <a:moveTo>
                      <a:pt x="5" y="20584"/>
                    </a:moveTo>
                    <a:cubicBezTo>
                      <a:pt x="-108" y="13478"/>
                      <a:pt x="1816" y="6795"/>
                      <a:pt x="5057" y="3031"/>
                    </a:cubicBezTo>
                    <a:cubicBezTo>
                      <a:pt x="8437" y="-893"/>
                      <a:pt x="12706" y="-1016"/>
                      <a:pt x="16150" y="2712"/>
                    </a:cubicBezTo>
                    <a:cubicBezTo>
                      <a:pt x="19457" y="6292"/>
                      <a:pt x="21492" y="12874"/>
                      <a:pt x="21492" y="19993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608" name="Linie"/>
              <p:cNvSpPr/>
              <p:nvPr/>
            </p:nvSpPr>
            <p:spPr>
              <a:xfrm>
                <a:off x="647700" y="7936"/>
                <a:ext cx="234952" cy="111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2" h="20584" fill="norm" stroke="1" extrusionOk="0">
                    <a:moveTo>
                      <a:pt x="5" y="20584"/>
                    </a:moveTo>
                    <a:cubicBezTo>
                      <a:pt x="-108" y="13478"/>
                      <a:pt x="1816" y="6795"/>
                      <a:pt x="5057" y="3031"/>
                    </a:cubicBezTo>
                    <a:cubicBezTo>
                      <a:pt x="8437" y="-893"/>
                      <a:pt x="12706" y="-1016"/>
                      <a:pt x="16150" y="2712"/>
                    </a:cubicBezTo>
                    <a:cubicBezTo>
                      <a:pt x="19457" y="6292"/>
                      <a:pt x="21492" y="12874"/>
                      <a:pt x="21492" y="19993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609" name="Linie"/>
              <p:cNvSpPr/>
              <p:nvPr/>
            </p:nvSpPr>
            <p:spPr>
              <a:xfrm>
                <a:off x="874713" y="7936"/>
                <a:ext cx="234952" cy="111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2" h="20584" fill="norm" stroke="1" extrusionOk="0">
                    <a:moveTo>
                      <a:pt x="5" y="20584"/>
                    </a:moveTo>
                    <a:cubicBezTo>
                      <a:pt x="-108" y="13478"/>
                      <a:pt x="1816" y="6795"/>
                      <a:pt x="5057" y="3031"/>
                    </a:cubicBezTo>
                    <a:cubicBezTo>
                      <a:pt x="8437" y="-893"/>
                      <a:pt x="12706" y="-1016"/>
                      <a:pt x="16150" y="2712"/>
                    </a:cubicBezTo>
                    <a:cubicBezTo>
                      <a:pt x="19457" y="6292"/>
                      <a:pt x="21492" y="12874"/>
                      <a:pt x="21492" y="19993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610" name="Linie"/>
              <p:cNvSpPr/>
              <p:nvPr/>
            </p:nvSpPr>
            <p:spPr>
              <a:xfrm>
                <a:off x="177800" y="7936"/>
                <a:ext cx="234952" cy="111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2" h="20584" fill="norm" stroke="1" extrusionOk="0">
                    <a:moveTo>
                      <a:pt x="5" y="20584"/>
                    </a:moveTo>
                    <a:cubicBezTo>
                      <a:pt x="-108" y="13478"/>
                      <a:pt x="1816" y="6795"/>
                      <a:pt x="5057" y="3031"/>
                    </a:cubicBezTo>
                    <a:cubicBezTo>
                      <a:pt x="8437" y="-893"/>
                      <a:pt x="12706" y="-1016"/>
                      <a:pt x="16150" y="2712"/>
                    </a:cubicBezTo>
                    <a:cubicBezTo>
                      <a:pt x="19457" y="6292"/>
                      <a:pt x="21492" y="12874"/>
                      <a:pt x="21492" y="19993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611" name="Linie"/>
              <p:cNvSpPr/>
              <p:nvPr/>
            </p:nvSpPr>
            <p:spPr>
              <a:xfrm>
                <a:off x="0" y="115887"/>
                <a:ext cx="173038" cy="1589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12" name="Linie"/>
              <p:cNvSpPr/>
              <p:nvPr/>
            </p:nvSpPr>
            <p:spPr>
              <a:xfrm>
                <a:off x="1109662" y="109538"/>
                <a:ext cx="173038" cy="1588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620" name="Gruppieren"/>
            <p:cNvGrpSpPr/>
            <p:nvPr/>
          </p:nvGrpSpPr>
          <p:grpSpPr>
            <a:xfrm>
              <a:off x="1325562" y="11111"/>
              <a:ext cx="1284286" cy="118311"/>
              <a:chOff x="0" y="0"/>
              <a:chExt cx="1284285" cy="118309"/>
            </a:xfrm>
          </p:grpSpPr>
          <p:sp>
            <p:nvSpPr>
              <p:cNvPr id="614" name="Linie"/>
              <p:cNvSpPr/>
              <p:nvPr/>
            </p:nvSpPr>
            <p:spPr>
              <a:xfrm>
                <a:off x="414337" y="-1"/>
                <a:ext cx="234952" cy="110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fill="norm" stroke="1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615" name="Linie"/>
              <p:cNvSpPr/>
              <p:nvPr/>
            </p:nvSpPr>
            <p:spPr>
              <a:xfrm>
                <a:off x="649286" y="7938"/>
                <a:ext cx="234953" cy="110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fill="norm" stroke="1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616" name="Linie"/>
              <p:cNvSpPr/>
              <p:nvPr/>
            </p:nvSpPr>
            <p:spPr>
              <a:xfrm>
                <a:off x="874712" y="7938"/>
                <a:ext cx="236540" cy="1103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9" h="20606" fill="norm" stroke="1" extrusionOk="0">
                    <a:moveTo>
                      <a:pt x="4" y="20606"/>
                    </a:moveTo>
                    <a:cubicBezTo>
                      <a:pt x="-111" y="13447"/>
                      <a:pt x="1838" y="6720"/>
                      <a:pt x="5114" y="2967"/>
                    </a:cubicBezTo>
                    <a:cubicBezTo>
                      <a:pt x="8466" y="-873"/>
                      <a:pt x="12677" y="-994"/>
                      <a:pt x="16091" y="2652"/>
                    </a:cubicBezTo>
                    <a:cubicBezTo>
                      <a:pt x="19430" y="6219"/>
                      <a:pt x="21489" y="12838"/>
                      <a:pt x="21489" y="20006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617" name="Linie"/>
              <p:cNvSpPr/>
              <p:nvPr/>
            </p:nvSpPr>
            <p:spPr>
              <a:xfrm>
                <a:off x="179387" y="7938"/>
                <a:ext cx="234952" cy="1103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1" h="20596" fill="norm" stroke="1" extrusionOk="0">
                    <a:moveTo>
                      <a:pt x="5" y="20596"/>
                    </a:moveTo>
                    <a:cubicBezTo>
                      <a:pt x="-109" y="13462"/>
                      <a:pt x="1828" y="6756"/>
                      <a:pt x="5087" y="2998"/>
                    </a:cubicBezTo>
                    <a:cubicBezTo>
                      <a:pt x="8453" y="-882"/>
                      <a:pt x="12691" y="-1004"/>
                      <a:pt x="16120" y="2681"/>
                    </a:cubicBezTo>
                    <a:cubicBezTo>
                      <a:pt x="19443" y="6254"/>
                      <a:pt x="21491" y="12856"/>
                      <a:pt x="21491" y="20000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618" name="Linie"/>
              <p:cNvSpPr/>
              <p:nvPr/>
            </p:nvSpPr>
            <p:spPr>
              <a:xfrm>
                <a:off x="0" y="114300"/>
                <a:ext cx="173037" cy="1589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19" name="Linie"/>
              <p:cNvSpPr/>
              <p:nvPr/>
            </p:nvSpPr>
            <p:spPr>
              <a:xfrm>
                <a:off x="1111248" y="107950"/>
                <a:ext cx="173038" cy="1589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625" name="Gruppieren"/>
            <p:cNvGrpSpPr/>
            <p:nvPr/>
          </p:nvGrpSpPr>
          <p:grpSpPr>
            <a:xfrm>
              <a:off x="2446339" y="115888"/>
              <a:ext cx="344488" cy="842963"/>
              <a:chOff x="0" y="0"/>
              <a:chExt cx="344487" cy="842962"/>
            </a:xfrm>
          </p:grpSpPr>
          <p:sp>
            <p:nvSpPr>
              <p:cNvPr id="621" name="Linie"/>
              <p:cNvSpPr/>
              <p:nvPr/>
            </p:nvSpPr>
            <p:spPr>
              <a:xfrm flipV="1">
                <a:off x="0" y="366712"/>
                <a:ext cx="344488" cy="1588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22" name="Linie"/>
              <p:cNvSpPr/>
              <p:nvPr/>
            </p:nvSpPr>
            <p:spPr>
              <a:xfrm flipV="1">
                <a:off x="0" y="433387"/>
                <a:ext cx="344488" cy="1588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23" name="Linie"/>
              <p:cNvSpPr/>
              <p:nvPr/>
            </p:nvSpPr>
            <p:spPr>
              <a:xfrm>
                <a:off x="166686" y="0"/>
                <a:ext cx="1589" cy="366714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24" name="Linie"/>
              <p:cNvSpPr/>
              <p:nvPr/>
            </p:nvSpPr>
            <p:spPr>
              <a:xfrm flipH="1">
                <a:off x="166686" y="433387"/>
                <a:ext cx="4764" cy="409576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630" name="Gruppieren"/>
            <p:cNvGrpSpPr/>
            <p:nvPr/>
          </p:nvGrpSpPr>
          <p:grpSpPr>
            <a:xfrm>
              <a:off x="3719512" y="107950"/>
              <a:ext cx="346077" cy="842964"/>
              <a:chOff x="0" y="0"/>
              <a:chExt cx="346075" cy="842962"/>
            </a:xfrm>
          </p:grpSpPr>
          <p:sp>
            <p:nvSpPr>
              <p:cNvPr id="626" name="Linie"/>
              <p:cNvSpPr/>
              <p:nvPr/>
            </p:nvSpPr>
            <p:spPr>
              <a:xfrm flipV="1">
                <a:off x="0" y="366712"/>
                <a:ext cx="346076" cy="1588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27" name="Linie"/>
              <p:cNvSpPr/>
              <p:nvPr/>
            </p:nvSpPr>
            <p:spPr>
              <a:xfrm flipV="1">
                <a:off x="0" y="433387"/>
                <a:ext cx="346076" cy="1588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28" name="Linie"/>
              <p:cNvSpPr/>
              <p:nvPr/>
            </p:nvSpPr>
            <p:spPr>
              <a:xfrm>
                <a:off x="166687" y="0"/>
                <a:ext cx="1588" cy="366712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629" name="Linie"/>
              <p:cNvSpPr/>
              <p:nvPr/>
            </p:nvSpPr>
            <p:spPr>
              <a:xfrm flipH="1">
                <a:off x="166687" y="433387"/>
                <a:ext cx="6351" cy="409576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631" name="Linie"/>
            <p:cNvSpPr/>
            <p:nvPr/>
          </p:nvSpPr>
          <p:spPr>
            <a:xfrm>
              <a:off x="3886200" y="109537"/>
              <a:ext cx="381000" cy="158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32" name="Linie"/>
            <p:cNvSpPr/>
            <p:nvPr/>
          </p:nvSpPr>
          <p:spPr>
            <a:xfrm>
              <a:off x="0" y="946151"/>
              <a:ext cx="4256088" cy="158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634" name="jωL‘ ∆z"/>
          <p:cNvSpPr txBox="1"/>
          <p:nvPr/>
        </p:nvSpPr>
        <p:spPr>
          <a:xfrm>
            <a:off x="2699975" y="1320800"/>
            <a:ext cx="113030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jωL‘ ∆z</a:t>
            </a:r>
          </a:p>
        </p:txBody>
      </p:sp>
      <p:sp>
        <p:nvSpPr>
          <p:cNvPr id="635" name="jωC‘ ∆z"/>
          <p:cNvSpPr txBox="1"/>
          <p:nvPr/>
        </p:nvSpPr>
        <p:spPr>
          <a:xfrm>
            <a:off x="3906837" y="2003425"/>
            <a:ext cx="91776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jωC‘ ∆z</a:t>
            </a:r>
          </a:p>
        </p:txBody>
      </p:sp>
      <p:sp>
        <p:nvSpPr>
          <p:cNvPr id="636" name="∆z"/>
          <p:cNvSpPr txBox="1"/>
          <p:nvPr/>
        </p:nvSpPr>
        <p:spPr>
          <a:xfrm>
            <a:off x="3027362" y="2840037"/>
            <a:ext cx="409102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∆z</a:t>
            </a:r>
          </a:p>
        </p:txBody>
      </p:sp>
      <p:sp>
        <p:nvSpPr>
          <p:cNvPr id="637" name="Linie"/>
          <p:cNvSpPr/>
          <p:nvPr/>
        </p:nvSpPr>
        <p:spPr>
          <a:xfrm>
            <a:off x="2652712" y="2851150"/>
            <a:ext cx="1292226" cy="1588"/>
          </a:xfrm>
          <a:prstGeom prst="line">
            <a:avLst/>
          </a:prstGeom>
          <a:ln>
            <a:solidFill>
              <a:srgbClr val="323333"/>
            </a:solidFill>
            <a:headEnd type="triangle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664" name="Gruppieren"/>
          <p:cNvGrpSpPr/>
          <p:nvPr/>
        </p:nvGrpSpPr>
        <p:grpSpPr>
          <a:xfrm>
            <a:off x="5829299" y="1329198"/>
            <a:ext cx="3828210" cy="1872790"/>
            <a:chOff x="0" y="0"/>
            <a:chExt cx="3828208" cy="1872789"/>
          </a:xfrm>
        </p:grpSpPr>
        <p:sp>
          <p:nvSpPr>
            <p:cNvPr id="638" name="Linie"/>
            <p:cNvSpPr/>
            <p:nvPr/>
          </p:nvSpPr>
          <p:spPr>
            <a:xfrm>
              <a:off x="603587" y="361795"/>
              <a:ext cx="1589" cy="1489119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39" name="Linie"/>
            <p:cNvSpPr/>
            <p:nvPr/>
          </p:nvSpPr>
          <p:spPr>
            <a:xfrm flipV="1">
              <a:off x="2113233" y="856884"/>
              <a:ext cx="344466" cy="158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40" name="Linie"/>
            <p:cNvSpPr/>
            <p:nvPr/>
          </p:nvSpPr>
          <p:spPr>
            <a:xfrm flipV="1">
              <a:off x="2113233" y="923530"/>
              <a:ext cx="344466" cy="158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41" name="Linie"/>
            <p:cNvSpPr/>
            <p:nvPr/>
          </p:nvSpPr>
          <p:spPr>
            <a:xfrm>
              <a:off x="2279909" y="490328"/>
              <a:ext cx="1589" cy="366557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42" name="Linie"/>
            <p:cNvSpPr/>
            <p:nvPr/>
          </p:nvSpPr>
          <p:spPr>
            <a:xfrm flipH="1">
              <a:off x="2279910" y="923530"/>
              <a:ext cx="4763" cy="40940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43" name="Linie"/>
            <p:cNvSpPr/>
            <p:nvPr/>
          </p:nvSpPr>
          <p:spPr>
            <a:xfrm>
              <a:off x="603587" y="477634"/>
              <a:ext cx="404814" cy="158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44" name="Linie"/>
            <p:cNvSpPr/>
            <p:nvPr/>
          </p:nvSpPr>
          <p:spPr>
            <a:xfrm flipV="1">
              <a:off x="1940205" y="469699"/>
              <a:ext cx="744494" cy="7936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45" name="Linie"/>
            <p:cNvSpPr/>
            <p:nvPr/>
          </p:nvSpPr>
          <p:spPr>
            <a:xfrm>
              <a:off x="603587" y="1332930"/>
              <a:ext cx="2081112" cy="158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46" name="Linie"/>
            <p:cNvSpPr/>
            <p:nvPr/>
          </p:nvSpPr>
          <p:spPr>
            <a:xfrm>
              <a:off x="1243336" y="361794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47" name="Linie"/>
            <p:cNvSpPr/>
            <p:nvPr/>
          </p:nvSpPr>
          <p:spPr>
            <a:xfrm>
              <a:off x="1478271" y="369729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48" name="Linie"/>
            <p:cNvSpPr/>
            <p:nvPr/>
          </p:nvSpPr>
          <p:spPr>
            <a:xfrm>
              <a:off x="1703683" y="369730"/>
              <a:ext cx="236525" cy="1115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763" fill="norm" stroke="1" extrusionOk="0">
                  <a:moveTo>
                    <a:pt x="6" y="20763"/>
                  </a:moveTo>
                  <a:cubicBezTo>
                    <a:pt x="-129" y="13210"/>
                    <a:pt x="2012" y="6154"/>
                    <a:pt x="5547" y="2502"/>
                  </a:cubicBezTo>
                  <a:cubicBezTo>
                    <a:pt x="8679" y="-734"/>
                    <a:pt x="12467" y="-837"/>
                    <a:pt x="15648" y="2227"/>
                  </a:cubicBezTo>
                  <a:cubicBezTo>
                    <a:pt x="19224" y="5671"/>
                    <a:pt x="21471" y="12566"/>
                    <a:pt x="21471" y="20091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49" name="Linie"/>
            <p:cNvSpPr/>
            <p:nvPr/>
          </p:nvSpPr>
          <p:spPr>
            <a:xfrm>
              <a:off x="1008401" y="369729"/>
              <a:ext cx="234936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50" name="jωL‘"/>
            <p:cNvSpPr txBox="1"/>
            <p:nvPr/>
          </p:nvSpPr>
          <p:spPr>
            <a:xfrm>
              <a:off x="1295720" y="0"/>
              <a:ext cx="562134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jωL‘</a:t>
              </a:r>
            </a:p>
          </p:txBody>
        </p:sp>
        <p:sp>
          <p:nvSpPr>
            <p:cNvPr id="651" name="jωC‘"/>
            <p:cNvSpPr txBox="1"/>
            <p:nvPr/>
          </p:nvSpPr>
          <p:spPr>
            <a:xfrm>
              <a:off x="1510007" y="712784"/>
              <a:ext cx="600086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jωC‘</a:t>
              </a:r>
            </a:p>
          </p:txBody>
        </p:sp>
        <p:sp>
          <p:nvSpPr>
            <p:cNvPr id="652" name="Linie"/>
            <p:cNvSpPr/>
            <p:nvPr/>
          </p:nvSpPr>
          <p:spPr>
            <a:xfrm>
              <a:off x="603587" y="635312"/>
              <a:ext cx="1589" cy="5764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53" name="Linie"/>
            <p:cNvSpPr/>
            <p:nvPr/>
          </p:nvSpPr>
          <p:spPr>
            <a:xfrm>
              <a:off x="2677724" y="383671"/>
              <a:ext cx="1589" cy="1489119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654" name="Linie"/>
            <p:cNvSpPr/>
            <p:nvPr/>
          </p:nvSpPr>
          <p:spPr>
            <a:xfrm>
              <a:off x="704758" y="477634"/>
              <a:ext cx="202472" cy="3584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55" name="Linie"/>
            <p:cNvSpPr/>
            <p:nvPr/>
          </p:nvSpPr>
          <p:spPr>
            <a:xfrm>
              <a:off x="2440901" y="466116"/>
              <a:ext cx="202472" cy="3584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56" name="Linie"/>
            <p:cNvSpPr/>
            <p:nvPr/>
          </p:nvSpPr>
          <p:spPr>
            <a:xfrm>
              <a:off x="2279909" y="570865"/>
              <a:ext cx="1589" cy="205483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57" name="∆z"/>
            <p:cNvSpPr txBox="1"/>
            <p:nvPr/>
          </p:nvSpPr>
          <p:spPr>
            <a:xfrm>
              <a:off x="1356344" y="1397021"/>
              <a:ext cx="409102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∆z</a:t>
              </a:r>
            </a:p>
          </p:txBody>
        </p:sp>
        <p:sp>
          <p:nvSpPr>
            <p:cNvPr id="658" name="U(z)"/>
            <p:cNvSpPr txBox="1"/>
            <p:nvPr/>
          </p:nvSpPr>
          <p:spPr>
            <a:xfrm>
              <a:off x="0" y="672296"/>
              <a:ext cx="586579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U(z)</a:t>
              </a:r>
            </a:p>
          </p:txBody>
        </p:sp>
        <p:sp>
          <p:nvSpPr>
            <p:cNvPr id="659" name="Linie"/>
            <p:cNvSpPr/>
            <p:nvPr/>
          </p:nvSpPr>
          <p:spPr>
            <a:xfrm>
              <a:off x="2687664" y="632093"/>
              <a:ext cx="1589" cy="5764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60" name="Linie"/>
            <p:cNvSpPr/>
            <p:nvPr/>
          </p:nvSpPr>
          <p:spPr>
            <a:xfrm>
              <a:off x="1008400" y="622499"/>
              <a:ext cx="839763" cy="1281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61" name="I(z)"/>
            <p:cNvSpPr txBox="1"/>
            <p:nvPr/>
          </p:nvSpPr>
          <p:spPr>
            <a:xfrm>
              <a:off x="594343" y="63048"/>
              <a:ext cx="485004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I(z)</a:t>
              </a:r>
            </a:p>
          </p:txBody>
        </p:sp>
        <p:sp>
          <p:nvSpPr>
            <p:cNvPr id="662" name="I (z+∆z)"/>
            <p:cNvSpPr txBox="1"/>
            <p:nvPr/>
          </p:nvSpPr>
          <p:spPr>
            <a:xfrm>
              <a:off x="2339725" y="63048"/>
              <a:ext cx="936177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t> </a:t>
              </a:r>
              <a:r>
                <a:t>(z+∆z)</a:t>
              </a:r>
            </a:p>
          </p:txBody>
        </p:sp>
        <p:sp>
          <p:nvSpPr>
            <p:cNvPr id="663" name="U(z + ∆z)"/>
            <p:cNvSpPr txBox="1"/>
            <p:nvPr/>
          </p:nvSpPr>
          <p:spPr>
            <a:xfrm>
              <a:off x="2726945" y="707604"/>
              <a:ext cx="1101264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U(z + ∆z)</a:t>
              </a:r>
            </a:p>
          </p:txBody>
        </p:sp>
      </p:grpSp>
      <p:sp>
        <p:nvSpPr>
          <p:cNvPr id="665" name="Linie"/>
          <p:cNvSpPr/>
          <p:nvPr/>
        </p:nvSpPr>
        <p:spPr>
          <a:xfrm>
            <a:off x="2641600" y="1562100"/>
            <a:ext cx="1588" cy="1489119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666" name="Linie"/>
          <p:cNvSpPr/>
          <p:nvPr/>
        </p:nvSpPr>
        <p:spPr>
          <a:xfrm>
            <a:off x="3937000" y="1562100"/>
            <a:ext cx="1588" cy="1489119"/>
          </a:xfrm>
          <a:prstGeom prst="line">
            <a:avLst/>
          </a:prstGeom>
          <a:ln>
            <a:solidFill>
              <a:srgbClr val="929292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3" name="Gruppieren"/>
          <p:cNvGrpSpPr/>
          <p:nvPr/>
        </p:nvGrpSpPr>
        <p:grpSpPr>
          <a:xfrm>
            <a:off x="1816099" y="1330324"/>
            <a:ext cx="3795714" cy="2058989"/>
            <a:chOff x="0" y="0"/>
            <a:chExt cx="3795712" cy="2058988"/>
          </a:xfrm>
        </p:grpSpPr>
        <p:sp>
          <p:nvSpPr>
            <p:cNvPr id="668" name="Linie"/>
            <p:cNvSpPr/>
            <p:nvPr/>
          </p:nvSpPr>
          <p:spPr>
            <a:xfrm flipV="1">
              <a:off x="598978" y="1383944"/>
              <a:ext cx="1372193" cy="16566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69" name="Linie"/>
            <p:cNvSpPr/>
            <p:nvPr/>
          </p:nvSpPr>
          <p:spPr>
            <a:xfrm flipV="1">
              <a:off x="1228837" y="618895"/>
              <a:ext cx="1588" cy="144009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70" name="Linie"/>
            <p:cNvSpPr/>
            <p:nvPr/>
          </p:nvSpPr>
          <p:spPr>
            <a:xfrm flipV="1">
              <a:off x="1127609" y="618895"/>
              <a:ext cx="2080786" cy="847473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71" name="Kreis"/>
            <p:cNvSpPr/>
            <p:nvPr/>
          </p:nvSpPr>
          <p:spPr>
            <a:xfrm>
              <a:off x="688975" y="860425"/>
              <a:ext cx="1079500" cy="1079500"/>
            </a:xfrm>
            <a:prstGeom prst="ellips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72" name="Kreis"/>
            <p:cNvSpPr/>
            <p:nvPr/>
          </p:nvSpPr>
          <p:spPr>
            <a:xfrm>
              <a:off x="1903411" y="395288"/>
              <a:ext cx="1079501" cy="1079500"/>
            </a:xfrm>
            <a:prstGeom prst="ellipse">
              <a:avLst/>
            </a:prstGeom>
            <a:noFill/>
            <a:ln w="952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73" name="Linie"/>
            <p:cNvSpPr/>
            <p:nvPr/>
          </p:nvSpPr>
          <p:spPr>
            <a:xfrm flipV="1">
              <a:off x="911300" y="0"/>
              <a:ext cx="2474447" cy="94835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74" name="Linie"/>
            <p:cNvSpPr/>
            <p:nvPr/>
          </p:nvSpPr>
          <p:spPr>
            <a:xfrm flipV="1">
              <a:off x="1321266" y="992190"/>
              <a:ext cx="2474447" cy="94835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75" name="z"/>
            <p:cNvSpPr txBox="1"/>
            <p:nvPr/>
          </p:nvSpPr>
          <p:spPr>
            <a:xfrm>
              <a:off x="3235755" y="395316"/>
              <a:ext cx="269241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z</a:t>
              </a:r>
            </a:p>
          </p:txBody>
        </p:sp>
        <p:sp>
          <p:nvSpPr>
            <p:cNvPr id="676" name="Re"/>
            <p:cNvSpPr txBox="1"/>
            <p:nvPr/>
          </p:nvSpPr>
          <p:spPr>
            <a:xfrm>
              <a:off x="1858439" y="1367532"/>
              <a:ext cx="447165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Re</a:t>
              </a:r>
            </a:p>
          </p:txBody>
        </p:sp>
        <p:sp>
          <p:nvSpPr>
            <p:cNvPr id="677" name="Im"/>
            <p:cNvSpPr txBox="1"/>
            <p:nvPr/>
          </p:nvSpPr>
          <p:spPr>
            <a:xfrm>
              <a:off x="827627" y="508352"/>
              <a:ext cx="408879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Im</a:t>
              </a:r>
            </a:p>
          </p:txBody>
        </p:sp>
        <p:sp>
          <p:nvSpPr>
            <p:cNvPr id="678" name="Linie"/>
            <p:cNvSpPr/>
            <p:nvPr/>
          </p:nvSpPr>
          <p:spPr>
            <a:xfrm flipH="1" flipV="1">
              <a:off x="752211" y="1093072"/>
              <a:ext cx="476627" cy="307438"/>
            </a:xfrm>
            <a:prstGeom prst="line">
              <a:avLst/>
            </a:prstGeom>
            <a:noFill/>
            <a:ln w="9525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79" name="∣Uh∣ ejφ0h e -jβz"/>
            <p:cNvSpPr txBox="1"/>
            <p:nvPr/>
          </p:nvSpPr>
          <p:spPr>
            <a:xfrm>
              <a:off x="0" y="17463"/>
              <a:ext cx="1228859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EA2221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>
                  <a:latin typeface="Arial Unicode MS"/>
                  <a:ea typeface="Arial Unicode MS"/>
                  <a:cs typeface="Arial Unicode MS"/>
                  <a:sym typeface="Arial Unicode MS"/>
                </a:rPr>
                <a:t>∣</a:t>
              </a:r>
              <a:r>
                <a:rPr>
                  <a:latin typeface="Helvetica"/>
                  <a:ea typeface="Helvetica"/>
                  <a:cs typeface="Helvetica"/>
                  <a:sym typeface="Helvetica"/>
                </a:rPr>
                <a:t>U</a:t>
              </a:r>
              <a:r>
                <a:rPr baseline="-5999">
                  <a:latin typeface="Helvetica"/>
                  <a:ea typeface="Helvetica"/>
                  <a:cs typeface="Helvetica"/>
                  <a:sym typeface="Helvetica"/>
                </a:rPr>
                <a:t>h</a:t>
              </a:r>
              <a:r>
                <a:rPr>
                  <a:latin typeface="Arial Unicode MS"/>
                  <a:ea typeface="Arial Unicode MS"/>
                  <a:cs typeface="Arial Unicode MS"/>
                  <a:sym typeface="Arial Unicode MS"/>
                </a:rPr>
                <a:t>∣ </a:t>
              </a:r>
              <a:r>
                <a:rPr>
                  <a:latin typeface="Helvetica"/>
                  <a:ea typeface="Helvetica"/>
                  <a:cs typeface="Helvetica"/>
                  <a:sym typeface="Helvetica"/>
                </a:rPr>
                <a:t>e</a:t>
              </a:r>
              <a:r>
                <a:rPr baseline="31999">
                  <a:latin typeface="Helvetica"/>
                  <a:ea typeface="Helvetica"/>
                  <a:cs typeface="Helvetica"/>
                  <a:sym typeface="Helvetica"/>
                </a:rPr>
                <a:t>jφ</a:t>
              </a:r>
              <a:r>
                <a:rPr baseline="-5999">
                  <a:latin typeface="Helvetica"/>
                  <a:ea typeface="Helvetica"/>
                  <a:cs typeface="Helvetica"/>
                  <a:sym typeface="Helvetica"/>
                </a:rPr>
                <a:t>0h</a:t>
              </a:r>
              <a:r>
                <a:rPr baseline="31999">
                  <a:latin typeface="Helvetica"/>
                  <a:ea typeface="Helvetica"/>
                  <a:cs typeface="Helvetica"/>
                  <a:sym typeface="Helvetica"/>
                </a:rPr>
                <a:t> </a:t>
              </a:r>
              <a:r>
                <a:rPr>
                  <a:latin typeface="Helvetica"/>
                  <a:ea typeface="Helvetica"/>
                  <a:cs typeface="Helvetica"/>
                  <a:sym typeface="Helvetica"/>
                </a:rPr>
                <a:t>e</a:t>
              </a:r>
              <a:r>
                <a:rPr baseline="31999">
                  <a:latin typeface="Helvetica"/>
                  <a:ea typeface="Helvetica"/>
                  <a:cs typeface="Helvetica"/>
                  <a:sym typeface="Helvetica"/>
                </a:rPr>
                <a:t> -jβz </a:t>
              </a:r>
            </a:p>
          </p:txBody>
        </p:sp>
        <p:sp>
          <p:nvSpPr>
            <p:cNvPr id="680" name="Linie"/>
            <p:cNvSpPr/>
            <p:nvPr/>
          </p:nvSpPr>
          <p:spPr>
            <a:xfrm flipH="1">
              <a:off x="752211" y="1400509"/>
              <a:ext cx="476627" cy="1589"/>
            </a:xfrm>
            <a:prstGeom prst="line">
              <a:avLst/>
            </a:prstGeom>
            <a:noFill/>
            <a:ln w="952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81" name="Linie"/>
            <p:cNvSpPr/>
            <p:nvPr/>
          </p:nvSpPr>
          <p:spPr>
            <a:xfrm flipH="1" flipV="1">
              <a:off x="965023" y="1324273"/>
              <a:ext cx="531249" cy="423"/>
            </a:xfrm>
            <a:prstGeom prst="line">
              <a:avLst/>
            </a:prstGeom>
            <a:noFill/>
            <a:ln w="952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82" name="Linie"/>
            <p:cNvSpPr/>
            <p:nvPr/>
          </p:nvSpPr>
          <p:spPr>
            <a:xfrm flipH="1">
              <a:off x="1257958" y="1240821"/>
              <a:ext cx="426906" cy="1589"/>
            </a:xfrm>
            <a:prstGeom prst="line">
              <a:avLst/>
            </a:prstGeom>
            <a:noFill/>
            <a:ln w="952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83" name="Linie"/>
            <p:cNvSpPr/>
            <p:nvPr/>
          </p:nvSpPr>
          <p:spPr>
            <a:xfrm flipH="1">
              <a:off x="1569880" y="1139952"/>
              <a:ext cx="401291" cy="1588"/>
            </a:xfrm>
            <a:prstGeom prst="line">
              <a:avLst/>
            </a:prstGeom>
            <a:noFill/>
            <a:ln w="952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84" name="Linie"/>
            <p:cNvSpPr/>
            <p:nvPr/>
          </p:nvSpPr>
          <p:spPr>
            <a:xfrm flipH="1">
              <a:off x="1851955" y="1042631"/>
              <a:ext cx="316047" cy="1589"/>
            </a:xfrm>
            <a:prstGeom prst="line">
              <a:avLst/>
            </a:prstGeom>
            <a:noFill/>
            <a:ln w="952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85" name="Linie"/>
            <p:cNvSpPr/>
            <p:nvPr/>
          </p:nvSpPr>
          <p:spPr>
            <a:xfrm flipH="1">
              <a:off x="2148523" y="948354"/>
              <a:ext cx="238315" cy="1588"/>
            </a:xfrm>
            <a:prstGeom prst="line">
              <a:avLst/>
            </a:prstGeom>
            <a:noFill/>
            <a:ln w="952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86" name="Linie"/>
            <p:cNvSpPr/>
            <p:nvPr/>
          </p:nvSpPr>
          <p:spPr>
            <a:xfrm flipH="1">
              <a:off x="2443565" y="860474"/>
              <a:ext cx="181585" cy="2906"/>
            </a:xfrm>
            <a:prstGeom prst="line">
              <a:avLst/>
            </a:prstGeom>
            <a:noFill/>
            <a:ln w="952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87" name="Linie"/>
            <p:cNvSpPr/>
            <p:nvPr/>
          </p:nvSpPr>
          <p:spPr>
            <a:xfrm flipV="1">
              <a:off x="2841237" y="778531"/>
              <a:ext cx="1" cy="13615"/>
            </a:xfrm>
            <a:prstGeom prst="line">
              <a:avLst/>
            </a:prstGeom>
            <a:noFill/>
            <a:ln w="952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88" name="Linie"/>
            <p:cNvSpPr/>
            <p:nvPr/>
          </p:nvSpPr>
          <p:spPr>
            <a:xfrm flipH="1">
              <a:off x="2967270" y="714702"/>
              <a:ext cx="112281" cy="3714"/>
            </a:xfrm>
            <a:prstGeom prst="line">
              <a:avLst/>
            </a:prstGeom>
            <a:noFill/>
            <a:ln w="9525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89" name="Linie"/>
            <p:cNvSpPr/>
            <p:nvPr/>
          </p:nvSpPr>
          <p:spPr>
            <a:xfrm>
              <a:off x="779838" y="714702"/>
              <a:ext cx="2299713" cy="685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471" y="20872"/>
                    <a:pt x="942" y="20145"/>
                    <a:pt x="1679" y="19302"/>
                  </a:cubicBezTo>
                  <a:cubicBezTo>
                    <a:pt x="2415" y="18460"/>
                    <a:pt x="3475" y="17592"/>
                    <a:pt x="4417" y="16545"/>
                  </a:cubicBezTo>
                  <a:cubicBezTo>
                    <a:pt x="5360" y="15498"/>
                    <a:pt x="6390" y="14094"/>
                    <a:pt x="7333" y="13021"/>
                  </a:cubicBezTo>
                  <a:cubicBezTo>
                    <a:pt x="8275" y="11949"/>
                    <a:pt x="9173" y="11132"/>
                    <a:pt x="10071" y="10111"/>
                  </a:cubicBezTo>
                  <a:cubicBezTo>
                    <a:pt x="10969" y="9089"/>
                    <a:pt x="11809" y="7838"/>
                    <a:pt x="12721" y="6894"/>
                  </a:cubicBezTo>
                  <a:cubicBezTo>
                    <a:pt x="13634" y="5949"/>
                    <a:pt x="14474" y="5285"/>
                    <a:pt x="15548" y="4443"/>
                  </a:cubicBezTo>
                  <a:cubicBezTo>
                    <a:pt x="16623" y="3600"/>
                    <a:pt x="19171" y="1838"/>
                    <a:pt x="19171" y="1838"/>
                  </a:cubicBezTo>
                  <a:lnTo>
                    <a:pt x="21600" y="0"/>
                  </a:lnTo>
                </a:path>
              </a:pathLst>
            </a:custGeom>
            <a:noFill/>
            <a:ln w="9525" cap="flat">
              <a:solidFill>
                <a:srgbClr val="EA222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90" name="Linie"/>
            <p:cNvSpPr/>
            <p:nvPr/>
          </p:nvSpPr>
          <p:spPr>
            <a:xfrm flipH="1" flipV="1">
              <a:off x="2239668" y="408320"/>
              <a:ext cx="196460" cy="540035"/>
            </a:xfrm>
            <a:prstGeom prst="line">
              <a:avLst/>
            </a:prstGeom>
            <a:noFill/>
            <a:ln w="9525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691" name="∣Uh∣"/>
            <p:cNvSpPr txBox="1"/>
            <p:nvPr/>
          </p:nvSpPr>
          <p:spPr>
            <a:xfrm>
              <a:off x="190500" y="1069975"/>
              <a:ext cx="441637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EA2221"/>
                </a:buClr>
                <a:buFont typeface="Arial"/>
                <a:defRPr sz="1400">
                  <a:solidFill>
                    <a:srgbClr val="B51A00"/>
                  </a:solidFill>
                  <a:uFill>
                    <a:solidFill>
                      <a:srgbClr val="B51A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>
                  <a:latin typeface="Arial Unicode MS"/>
                  <a:ea typeface="Arial Unicode MS"/>
                  <a:cs typeface="Arial Unicode MS"/>
                  <a:sym typeface="Arial Unicode MS"/>
                </a:rPr>
                <a:t>∣</a:t>
              </a:r>
              <a:r>
                <a:rPr>
                  <a:latin typeface="Helvetica"/>
                  <a:ea typeface="Helvetica"/>
                  <a:cs typeface="Helvetica"/>
                  <a:sym typeface="Helvetica"/>
                </a:rPr>
                <a:t>U</a:t>
              </a:r>
              <a:r>
                <a:rPr baseline="-5999">
                  <a:latin typeface="Helvetica"/>
                  <a:ea typeface="Helvetica"/>
                  <a:cs typeface="Helvetica"/>
                  <a:sym typeface="Helvetica"/>
                </a:rPr>
                <a:t>h</a:t>
              </a:r>
              <a:r>
                <a:rPr>
                  <a:latin typeface="Arial Unicode MS"/>
                  <a:ea typeface="Arial Unicode MS"/>
                  <a:cs typeface="Arial Unicode MS"/>
                  <a:sym typeface="Arial Unicode MS"/>
                </a:rPr>
                <a:t>∣</a:t>
              </a:r>
            </a:p>
          </p:txBody>
        </p:sp>
        <p:sp>
          <p:nvSpPr>
            <p:cNvPr id="692" name="φ0h"/>
            <p:cNvSpPr txBox="1"/>
            <p:nvPr/>
          </p:nvSpPr>
          <p:spPr>
            <a:xfrm>
              <a:off x="876300" y="942975"/>
              <a:ext cx="405319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EA2221"/>
                </a:buClr>
                <a:buFont typeface="Arial"/>
                <a:defRPr sz="1400">
                  <a:solidFill>
                    <a:srgbClr val="B51A00"/>
                  </a:solidFill>
                  <a:uFill>
                    <a:solidFill>
                      <a:srgbClr val="B51A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aseline="31999">
                  <a:latin typeface="Helvetica"/>
                  <a:ea typeface="Helvetica"/>
                  <a:cs typeface="Helvetica"/>
                  <a:sym typeface="Helvetica"/>
                </a:rPr>
                <a:t>φ</a:t>
              </a:r>
              <a:r>
                <a:rPr baseline="-5999">
                  <a:latin typeface="Helvetica"/>
                  <a:ea typeface="Helvetica"/>
                  <a:cs typeface="Helvetica"/>
                  <a:sym typeface="Helvetica"/>
                </a:rPr>
                <a:t>0h</a:t>
              </a:r>
              <a:r>
                <a:rPr baseline="31999">
                  <a:latin typeface="Helvetica"/>
                  <a:ea typeface="Helvetica"/>
                  <a:cs typeface="Helvetica"/>
                  <a:sym typeface="Helvetica"/>
                </a:rPr>
                <a:t> 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" name="Gruppieren"/>
          <p:cNvGrpSpPr/>
          <p:nvPr/>
        </p:nvGrpSpPr>
        <p:grpSpPr>
          <a:xfrm>
            <a:off x="430212" y="806450"/>
            <a:ext cx="8548688" cy="1449847"/>
            <a:chOff x="0" y="0"/>
            <a:chExt cx="8548686" cy="1449846"/>
          </a:xfrm>
        </p:grpSpPr>
        <p:grpSp>
          <p:nvGrpSpPr>
            <p:cNvPr id="697" name="Gruppieren"/>
            <p:cNvGrpSpPr/>
            <p:nvPr/>
          </p:nvGrpSpPr>
          <p:grpSpPr>
            <a:xfrm>
              <a:off x="0" y="536649"/>
              <a:ext cx="7378582" cy="773726"/>
              <a:chOff x="0" y="0"/>
              <a:chExt cx="7378581" cy="773724"/>
            </a:xfrm>
          </p:grpSpPr>
          <p:sp>
            <p:nvSpPr>
              <p:cNvPr id="695" name="Linie"/>
              <p:cNvSpPr/>
              <p:nvPr/>
            </p:nvSpPr>
            <p:spPr>
              <a:xfrm>
                <a:off x="0" y="32966"/>
                <a:ext cx="3695626" cy="7407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28575" cap="flat">
                <a:solidFill>
                  <a:srgbClr val="EA222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696" name="Linie"/>
              <p:cNvSpPr/>
              <p:nvPr/>
            </p:nvSpPr>
            <p:spPr>
              <a:xfrm>
                <a:off x="3682955" y="-1"/>
                <a:ext cx="3695627" cy="740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28575" cap="flat">
                <a:solidFill>
                  <a:srgbClr val="EA222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  <p:grpSp>
          <p:nvGrpSpPr>
            <p:cNvPr id="700" name="Gruppieren"/>
            <p:cNvGrpSpPr/>
            <p:nvPr/>
          </p:nvGrpSpPr>
          <p:grpSpPr>
            <a:xfrm>
              <a:off x="542139" y="553131"/>
              <a:ext cx="7378582" cy="773726"/>
              <a:chOff x="0" y="0"/>
              <a:chExt cx="7378581" cy="773724"/>
            </a:xfrm>
          </p:grpSpPr>
          <p:sp>
            <p:nvSpPr>
              <p:cNvPr id="698" name="Linie"/>
              <p:cNvSpPr/>
              <p:nvPr/>
            </p:nvSpPr>
            <p:spPr>
              <a:xfrm>
                <a:off x="0" y="32966"/>
                <a:ext cx="3695626" cy="7407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28575" cap="flat">
                <a:solidFill>
                  <a:srgbClr val="EA2221"/>
                </a:solidFill>
                <a:prstDash val="dash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699" name="Linie"/>
              <p:cNvSpPr/>
              <p:nvPr/>
            </p:nvSpPr>
            <p:spPr>
              <a:xfrm>
                <a:off x="3682955" y="-1"/>
                <a:ext cx="3695627" cy="740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28575" cap="flat">
                <a:solidFill>
                  <a:srgbClr val="EA2221"/>
                </a:solidFill>
                <a:prstDash val="dash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  <p:grpSp>
          <p:nvGrpSpPr>
            <p:cNvPr id="703" name="Gruppieren"/>
            <p:cNvGrpSpPr/>
            <p:nvPr/>
          </p:nvGrpSpPr>
          <p:grpSpPr>
            <a:xfrm>
              <a:off x="1170106" y="569312"/>
              <a:ext cx="7378581" cy="773725"/>
              <a:chOff x="0" y="0"/>
              <a:chExt cx="7378580" cy="773724"/>
            </a:xfrm>
          </p:grpSpPr>
          <p:sp>
            <p:nvSpPr>
              <p:cNvPr id="701" name="Linie"/>
              <p:cNvSpPr/>
              <p:nvPr/>
            </p:nvSpPr>
            <p:spPr>
              <a:xfrm>
                <a:off x="0" y="32966"/>
                <a:ext cx="3695626" cy="7407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28575" cap="flat">
                <a:solidFill>
                  <a:srgbClr val="EA2221"/>
                </a:solidFill>
                <a:prstDash val="dashDot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702" name="Linie"/>
              <p:cNvSpPr/>
              <p:nvPr/>
            </p:nvSpPr>
            <p:spPr>
              <a:xfrm>
                <a:off x="3682955" y="-1"/>
                <a:ext cx="3695626" cy="7407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28575" cap="flat">
                <a:solidFill>
                  <a:srgbClr val="EA2221"/>
                </a:solidFill>
                <a:prstDash val="dashDot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  <p:sp>
          <p:nvSpPr>
            <p:cNvPr id="704" name="Linie"/>
            <p:cNvSpPr/>
            <p:nvPr/>
          </p:nvSpPr>
          <p:spPr>
            <a:xfrm>
              <a:off x="3954025" y="360066"/>
              <a:ext cx="542140" cy="1589"/>
            </a:xfrm>
            <a:prstGeom prst="line">
              <a:avLst/>
            </a:prstGeom>
            <a:noFill/>
            <a:ln w="9525" cap="flat">
              <a:solidFill>
                <a:srgbClr val="EA2221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05" name="Linie"/>
            <p:cNvSpPr/>
            <p:nvPr/>
          </p:nvSpPr>
          <p:spPr>
            <a:xfrm>
              <a:off x="3954025" y="0"/>
              <a:ext cx="1588" cy="1440268"/>
            </a:xfrm>
            <a:prstGeom prst="line">
              <a:avLst/>
            </a:prstGeom>
            <a:noFill/>
            <a:ln w="9525" cap="flat">
              <a:solidFill>
                <a:srgbClr val="EA222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708" name="Gruppieren"/>
            <p:cNvGrpSpPr/>
            <p:nvPr/>
          </p:nvGrpSpPr>
          <p:grpSpPr>
            <a:xfrm>
              <a:off x="1163771" y="720133"/>
              <a:ext cx="7378582" cy="503675"/>
              <a:chOff x="0" y="0"/>
              <a:chExt cx="7378581" cy="503674"/>
            </a:xfrm>
          </p:grpSpPr>
          <p:sp>
            <p:nvSpPr>
              <p:cNvPr id="706" name="Linie"/>
              <p:cNvSpPr/>
              <p:nvPr/>
            </p:nvSpPr>
            <p:spPr>
              <a:xfrm>
                <a:off x="0" y="21460"/>
                <a:ext cx="3695626" cy="4822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9525" cap="flat">
                <a:solidFill>
                  <a:srgbClr val="0085CC"/>
                </a:solidFill>
                <a:prstDash val="dashDot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707" name="Linie"/>
              <p:cNvSpPr/>
              <p:nvPr/>
            </p:nvSpPr>
            <p:spPr>
              <a:xfrm>
                <a:off x="3682955" y="-1"/>
                <a:ext cx="3695627" cy="4822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9525" cap="flat">
                <a:solidFill>
                  <a:srgbClr val="0085CC"/>
                </a:solidFill>
                <a:prstDash val="dashDot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  <p:grpSp>
          <p:nvGrpSpPr>
            <p:cNvPr id="711" name="Gruppieren"/>
            <p:cNvGrpSpPr/>
            <p:nvPr/>
          </p:nvGrpSpPr>
          <p:grpSpPr>
            <a:xfrm>
              <a:off x="6426" y="687853"/>
              <a:ext cx="7378582" cy="503675"/>
              <a:chOff x="0" y="0"/>
              <a:chExt cx="7378581" cy="503674"/>
            </a:xfrm>
          </p:grpSpPr>
          <p:sp>
            <p:nvSpPr>
              <p:cNvPr id="709" name="Linie"/>
              <p:cNvSpPr/>
              <p:nvPr/>
            </p:nvSpPr>
            <p:spPr>
              <a:xfrm>
                <a:off x="0" y="21460"/>
                <a:ext cx="3695626" cy="4822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9525" cap="flat">
                <a:solidFill>
                  <a:srgbClr val="0085CC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710" name="Linie"/>
              <p:cNvSpPr/>
              <p:nvPr/>
            </p:nvSpPr>
            <p:spPr>
              <a:xfrm>
                <a:off x="3682955" y="-1"/>
                <a:ext cx="3695627" cy="4822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9525" cap="flat">
                <a:solidFill>
                  <a:srgbClr val="0085CC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  <p:sp>
          <p:nvSpPr>
            <p:cNvPr id="712" name="z"/>
            <p:cNvSpPr txBox="1"/>
            <p:nvPr/>
          </p:nvSpPr>
          <p:spPr>
            <a:xfrm>
              <a:off x="7937500" y="1003300"/>
              <a:ext cx="26924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z</a:t>
              </a:r>
            </a:p>
          </p:txBody>
        </p:sp>
        <p:sp>
          <p:nvSpPr>
            <p:cNvPr id="713" name="u(z,t)"/>
            <p:cNvSpPr txBox="1"/>
            <p:nvPr/>
          </p:nvSpPr>
          <p:spPr>
            <a:xfrm>
              <a:off x="6256337" y="166688"/>
              <a:ext cx="675653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EA2221"/>
                </a:buClr>
                <a:buFont typeface="Arial"/>
                <a:defRPr sz="1800">
                  <a:solidFill>
                    <a:srgbClr val="EA2221"/>
                  </a:solidFill>
                  <a:uFill>
                    <a:solidFill>
                      <a:srgbClr val="EA2221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u(z,t)</a:t>
              </a:r>
            </a:p>
          </p:txBody>
        </p:sp>
        <p:sp>
          <p:nvSpPr>
            <p:cNvPr id="714" name="i(z,t)"/>
            <p:cNvSpPr txBox="1"/>
            <p:nvPr/>
          </p:nvSpPr>
          <p:spPr>
            <a:xfrm>
              <a:off x="6604000" y="1089025"/>
              <a:ext cx="599304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i(z,t)</a:t>
              </a:r>
            </a:p>
          </p:txBody>
        </p:sp>
        <p:sp>
          <p:nvSpPr>
            <p:cNvPr id="715" name="Linie"/>
            <p:cNvSpPr/>
            <p:nvPr/>
          </p:nvSpPr>
          <p:spPr>
            <a:xfrm>
              <a:off x="0" y="947179"/>
              <a:ext cx="8222593" cy="158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735" name="Gruppieren"/>
          <p:cNvGrpSpPr/>
          <p:nvPr/>
        </p:nvGrpSpPr>
        <p:grpSpPr>
          <a:xfrm>
            <a:off x="5778499" y="5130800"/>
            <a:ext cx="2652185" cy="1303338"/>
            <a:chOff x="0" y="0"/>
            <a:chExt cx="2652183" cy="1303337"/>
          </a:xfrm>
        </p:grpSpPr>
        <p:sp>
          <p:nvSpPr>
            <p:cNvPr id="717" name="Linie"/>
            <p:cNvSpPr/>
            <p:nvPr/>
          </p:nvSpPr>
          <p:spPr>
            <a:xfrm>
              <a:off x="2435224" y="384175"/>
              <a:ext cx="1589" cy="862014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18" name="Linie"/>
            <p:cNvSpPr/>
            <p:nvPr/>
          </p:nvSpPr>
          <p:spPr>
            <a:xfrm>
              <a:off x="585787" y="382586"/>
              <a:ext cx="14288" cy="855664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19" name="Oval"/>
            <p:cNvSpPr/>
            <p:nvPr/>
          </p:nvSpPr>
          <p:spPr>
            <a:xfrm>
              <a:off x="398462" y="588961"/>
              <a:ext cx="374651" cy="38417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20" name="Linie"/>
            <p:cNvSpPr/>
            <p:nvPr/>
          </p:nvSpPr>
          <p:spPr>
            <a:xfrm flipV="1">
              <a:off x="585787" y="390525"/>
              <a:ext cx="1855788" cy="158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21" name="Kreis"/>
            <p:cNvSpPr/>
            <p:nvPr/>
          </p:nvSpPr>
          <p:spPr>
            <a:xfrm>
              <a:off x="1528937" y="318367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22" name="~"/>
            <p:cNvSpPr txBox="1"/>
            <p:nvPr/>
          </p:nvSpPr>
          <p:spPr>
            <a:xfrm>
              <a:off x="441031" y="589014"/>
              <a:ext cx="28844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~</a:t>
              </a:r>
            </a:p>
          </p:txBody>
        </p:sp>
        <p:grpSp>
          <p:nvGrpSpPr>
            <p:cNvPr id="725" name="Gruppieren"/>
            <p:cNvGrpSpPr/>
            <p:nvPr/>
          </p:nvGrpSpPr>
          <p:grpSpPr>
            <a:xfrm>
              <a:off x="835025" y="190899"/>
              <a:ext cx="503239" cy="404256"/>
              <a:chOff x="0" y="0"/>
              <a:chExt cx="503237" cy="404255"/>
            </a:xfrm>
          </p:grpSpPr>
          <p:sp>
            <p:nvSpPr>
              <p:cNvPr id="723" name="Rechteck"/>
              <p:cNvSpPr/>
              <p:nvPr/>
            </p:nvSpPr>
            <p:spPr>
              <a:xfrm>
                <a:off x="0" y="45637"/>
                <a:ext cx="503238" cy="296864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724" name="Rw"/>
              <p:cNvSpPr txBox="1"/>
              <p:nvPr/>
            </p:nvSpPr>
            <p:spPr>
              <a:xfrm>
                <a:off x="16057" y="0"/>
                <a:ext cx="430087" cy="404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5000"/>
                  <a:t>w</a:t>
                </a:r>
              </a:p>
            </p:txBody>
          </p:sp>
        </p:grpSp>
        <p:sp>
          <p:nvSpPr>
            <p:cNvPr id="726" name="uq"/>
            <p:cNvSpPr txBox="1"/>
            <p:nvPr/>
          </p:nvSpPr>
          <p:spPr>
            <a:xfrm>
              <a:off x="0" y="560361"/>
              <a:ext cx="366835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q</a:t>
              </a:r>
            </a:p>
          </p:txBody>
        </p:sp>
        <p:sp>
          <p:nvSpPr>
            <p:cNvPr id="727" name="Linie"/>
            <p:cNvSpPr/>
            <p:nvPr/>
          </p:nvSpPr>
          <p:spPr>
            <a:xfrm flipV="1">
              <a:off x="600074" y="1249362"/>
              <a:ext cx="1841501" cy="3176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28" name="Kreis"/>
            <p:cNvSpPr/>
            <p:nvPr/>
          </p:nvSpPr>
          <p:spPr>
            <a:xfrm>
              <a:off x="1528937" y="1188811"/>
              <a:ext cx="113807" cy="114527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29" name="Rechteck"/>
            <p:cNvSpPr/>
            <p:nvPr/>
          </p:nvSpPr>
          <p:spPr>
            <a:xfrm rot="5400000">
              <a:off x="2189955" y="577057"/>
              <a:ext cx="504825" cy="39211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30" name="RW"/>
            <p:cNvSpPr txBox="1"/>
            <p:nvPr/>
          </p:nvSpPr>
          <p:spPr>
            <a:xfrm>
              <a:off x="2188313" y="578846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731" name="Linie"/>
            <p:cNvSpPr/>
            <p:nvPr/>
          </p:nvSpPr>
          <p:spPr>
            <a:xfrm>
              <a:off x="1770722" y="242980"/>
              <a:ext cx="314326" cy="158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32" name="i0"/>
            <p:cNvSpPr txBox="1"/>
            <p:nvPr/>
          </p:nvSpPr>
          <p:spPr>
            <a:xfrm>
              <a:off x="1425502" y="0"/>
              <a:ext cx="290486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25000"/>
                <a:t>0</a:t>
              </a:r>
            </a:p>
          </p:txBody>
        </p:sp>
        <p:sp>
          <p:nvSpPr>
            <p:cNvPr id="733" name="Linie"/>
            <p:cNvSpPr/>
            <p:nvPr/>
          </p:nvSpPr>
          <p:spPr>
            <a:xfrm>
              <a:off x="1653079" y="560361"/>
              <a:ext cx="1589" cy="45862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34" name="u0"/>
            <p:cNvSpPr txBox="1"/>
            <p:nvPr/>
          </p:nvSpPr>
          <p:spPr>
            <a:xfrm>
              <a:off x="1203325" y="590898"/>
              <a:ext cx="366835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0</a:t>
              </a:r>
            </a:p>
          </p:txBody>
        </p:sp>
      </p:grpSp>
      <p:grpSp>
        <p:nvGrpSpPr>
          <p:cNvPr id="760" name="Gruppieren"/>
          <p:cNvGrpSpPr/>
          <p:nvPr/>
        </p:nvGrpSpPr>
        <p:grpSpPr>
          <a:xfrm>
            <a:off x="549274" y="5114925"/>
            <a:ext cx="4638996" cy="1354138"/>
            <a:chOff x="0" y="0"/>
            <a:chExt cx="4638994" cy="1354137"/>
          </a:xfrm>
        </p:grpSpPr>
        <p:sp>
          <p:nvSpPr>
            <p:cNvPr id="736" name="Linie"/>
            <p:cNvSpPr/>
            <p:nvPr/>
          </p:nvSpPr>
          <p:spPr>
            <a:xfrm flipV="1">
              <a:off x="1587500" y="1289050"/>
              <a:ext cx="2714625" cy="1588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37" name="Linie"/>
            <p:cNvSpPr/>
            <p:nvPr/>
          </p:nvSpPr>
          <p:spPr>
            <a:xfrm flipV="1">
              <a:off x="1547812" y="431800"/>
              <a:ext cx="2719388" cy="3175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38" name="RW"/>
            <p:cNvSpPr txBox="1"/>
            <p:nvPr/>
          </p:nvSpPr>
          <p:spPr>
            <a:xfrm>
              <a:off x="1643062" y="668337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739" name="Linie"/>
            <p:cNvSpPr/>
            <p:nvPr/>
          </p:nvSpPr>
          <p:spPr>
            <a:xfrm>
              <a:off x="585787" y="434974"/>
              <a:ext cx="14288" cy="854076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40" name="Oval"/>
            <p:cNvSpPr/>
            <p:nvPr/>
          </p:nvSpPr>
          <p:spPr>
            <a:xfrm>
              <a:off x="398463" y="641349"/>
              <a:ext cx="374651" cy="38258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41" name="Linie"/>
            <p:cNvSpPr/>
            <p:nvPr/>
          </p:nvSpPr>
          <p:spPr>
            <a:xfrm flipV="1">
              <a:off x="585787" y="434974"/>
              <a:ext cx="1000126" cy="635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42" name="Kreis"/>
            <p:cNvSpPr/>
            <p:nvPr/>
          </p:nvSpPr>
          <p:spPr>
            <a:xfrm>
              <a:off x="1529234" y="370219"/>
              <a:ext cx="113829" cy="11440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43" name="~"/>
            <p:cNvSpPr txBox="1"/>
            <p:nvPr/>
          </p:nvSpPr>
          <p:spPr>
            <a:xfrm>
              <a:off x="441117" y="640577"/>
              <a:ext cx="28844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~</a:t>
              </a:r>
            </a:p>
          </p:txBody>
        </p:sp>
        <p:sp>
          <p:nvSpPr>
            <p:cNvPr id="744" name="Rechteck"/>
            <p:cNvSpPr/>
            <p:nvPr/>
          </p:nvSpPr>
          <p:spPr>
            <a:xfrm>
              <a:off x="835024" y="288924"/>
              <a:ext cx="503239" cy="295276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45" name="Rw"/>
            <p:cNvSpPr txBox="1"/>
            <p:nvPr/>
          </p:nvSpPr>
          <p:spPr>
            <a:xfrm>
              <a:off x="851248" y="242887"/>
              <a:ext cx="430087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</a:t>
              </a:r>
            </a:p>
          </p:txBody>
        </p:sp>
        <p:sp>
          <p:nvSpPr>
            <p:cNvPr id="746" name="uq"/>
            <p:cNvSpPr txBox="1"/>
            <p:nvPr/>
          </p:nvSpPr>
          <p:spPr>
            <a:xfrm>
              <a:off x="0" y="611954"/>
              <a:ext cx="366835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q</a:t>
              </a:r>
            </a:p>
          </p:txBody>
        </p:sp>
        <p:sp>
          <p:nvSpPr>
            <p:cNvPr id="747" name="Linie"/>
            <p:cNvSpPr/>
            <p:nvPr/>
          </p:nvSpPr>
          <p:spPr>
            <a:xfrm flipV="1">
              <a:off x="600075" y="1296987"/>
              <a:ext cx="1001713" cy="635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48" name="Kreis"/>
            <p:cNvSpPr/>
            <p:nvPr/>
          </p:nvSpPr>
          <p:spPr>
            <a:xfrm>
              <a:off x="1529234" y="1239733"/>
              <a:ext cx="113829" cy="11440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49" name="Linie"/>
            <p:cNvSpPr/>
            <p:nvPr/>
          </p:nvSpPr>
          <p:spPr>
            <a:xfrm>
              <a:off x="1565275" y="641350"/>
              <a:ext cx="1588" cy="45878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50" name="Linie"/>
            <p:cNvSpPr/>
            <p:nvPr/>
          </p:nvSpPr>
          <p:spPr>
            <a:xfrm>
              <a:off x="1658937" y="225425"/>
              <a:ext cx="314326" cy="158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51" name="u0"/>
            <p:cNvSpPr txBox="1"/>
            <p:nvPr/>
          </p:nvSpPr>
          <p:spPr>
            <a:xfrm>
              <a:off x="1149350" y="700087"/>
              <a:ext cx="366835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0</a:t>
              </a:r>
            </a:p>
          </p:txBody>
        </p:sp>
        <p:sp>
          <p:nvSpPr>
            <p:cNvPr id="752" name="i0"/>
            <p:cNvSpPr txBox="1"/>
            <p:nvPr/>
          </p:nvSpPr>
          <p:spPr>
            <a:xfrm>
              <a:off x="1385887" y="0"/>
              <a:ext cx="290486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25000"/>
                <a:t>0</a:t>
              </a:r>
            </a:p>
          </p:txBody>
        </p:sp>
        <p:sp>
          <p:nvSpPr>
            <p:cNvPr id="753" name="Linie"/>
            <p:cNvSpPr/>
            <p:nvPr/>
          </p:nvSpPr>
          <p:spPr>
            <a:xfrm>
              <a:off x="4429125" y="422275"/>
              <a:ext cx="1588" cy="86201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54" name="Linie"/>
            <p:cNvSpPr/>
            <p:nvPr/>
          </p:nvSpPr>
          <p:spPr>
            <a:xfrm>
              <a:off x="4263773" y="426078"/>
              <a:ext cx="167026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55" name="Linie"/>
            <p:cNvSpPr/>
            <p:nvPr/>
          </p:nvSpPr>
          <p:spPr>
            <a:xfrm>
              <a:off x="4251984" y="1286502"/>
              <a:ext cx="177143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56" name="Rechteck"/>
            <p:cNvSpPr/>
            <p:nvPr/>
          </p:nvSpPr>
          <p:spPr>
            <a:xfrm rot="5400000">
              <a:off x="4182267" y="618331"/>
              <a:ext cx="504826" cy="39211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57" name="RW"/>
            <p:cNvSpPr txBox="1"/>
            <p:nvPr/>
          </p:nvSpPr>
          <p:spPr>
            <a:xfrm>
              <a:off x="4175125" y="625475"/>
              <a:ext cx="46387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758" name="Kreis"/>
            <p:cNvSpPr/>
            <p:nvPr/>
          </p:nvSpPr>
          <p:spPr>
            <a:xfrm>
              <a:off x="4149725" y="384175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59" name="Kreis"/>
            <p:cNvSpPr/>
            <p:nvPr/>
          </p:nvSpPr>
          <p:spPr>
            <a:xfrm>
              <a:off x="4175125" y="1222375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grpSp>
        <p:nvGrpSpPr>
          <p:cNvPr id="781" name="Gruppieren"/>
          <p:cNvGrpSpPr/>
          <p:nvPr/>
        </p:nvGrpSpPr>
        <p:grpSpPr>
          <a:xfrm>
            <a:off x="533399" y="3060700"/>
            <a:ext cx="8041642" cy="1663810"/>
            <a:chOff x="0" y="0"/>
            <a:chExt cx="8041640" cy="1663809"/>
          </a:xfrm>
        </p:grpSpPr>
        <p:sp>
          <p:nvSpPr>
            <p:cNvPr id="761" name="Linie"/>
            <p:cNvSpPr/>
            <p:nvPr/>
          </p:nvSpPr>
          <p:spPr>
            <a:xfrm>
              <a:off x="1536700" y="1295400"/>
              <a:ext cx="6090742" cy="3681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62" name="Linie"/>
            <p:cNvSpPr/>
            <p:nvPr/>
          </p:nvSpPr>
          <p:spPr>
            <a:xfrm>
              <a:off x="1547812" y="434975"/>
              <a:ext cx="6090743" cy="3681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63" name="RW"/>
            <p:cNvSpPr txBox="1"/>
            <p:nvPr/>
          </p:nvSpPr>
          <p:spPr>
            <a:xfrm>
              <a:off x="1643062" y="668337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764" name="Linie"/>
            <p:cNvSpPr/>
            <p:nvPr/>
          </p:nvSpPr>
          <p:spPr>
            <a:xfrm>
              <a:off x="585787" y="434974"/>
              <a:ext cx="14288" cy="854076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65" name="Oval"/>
            <p:cNvSpPr/>
            <p:nvPr/>
          </p:nvSpPr>
          <p:spPr>
            <a:xfrm>
              <a:off x="398463" y="641349"/>
              <a:ext cx="374651" cy="38258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66" name="Linie"/>
            <p:cNvSpPr/>
            <p:nvPr/>
          </p:nvSpPr>
          <p:spPr>
            <a:xfrm flipV="1">
              <a:off x="585787" y="434974"/>
              <a:ext cx="1000126" cy="635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67" name="Kreis"/>
            <p:cNvSpPr/>
            <p:nvPr/>
          </p:nvSpPr>
          <p:spPr>
            <a:xfrm>
              <a:off x="1529234" y="370219"/>
              <a:ext cx="113829" cy="11440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68" name="~"/>
            <p:cNvSpPr txBox="1"/>
            <p:nvPr/>
          </p:nvSpPr>
          <p:spPr>
            <a:xfrm>
              <a:off x="441117" y="640577"/>
              <a:ext cx="28844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~</a:t>
              </a:r>
            </a:p>
          </p:txBody>
        </p:sp>
        <p:sp>
          <p:nvSpPr>
            <p:cNvPr id="769" name="Rechteck"/>
            <p:cNvSpPr/>
            <p:nvPr/>
          </p:nvSpPr>
          <p:spPr>
            <a:xfrm>
              <a:off x="835024" y="288924"/>
              <a:ext cx="503239" cy="295276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70" name="Rw"/>
            <p:cNvSpPr txBox="1"/>
            <p:nvPr/>
          </p:nvSpPr>
          <p:spPr>
            <a:xfrm>
              <a:off x="851248" y="242887"/>
              <a:ext cx="430087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</a:t>
              </a:r>
            </a:p>
          </p:txBody>
        </p:sp>
        <p:sp>
          <p:nvSpPr>
            <p:cNvPr id="771" name="uq"/>
            <p:cNvSpPr txBox="1"/>
            <p:nvPr/>
          </p:nvSpPr>
          <p:spPr>
            <a:xfrm>
              <a:off x="0" y="611954"/>
              <a:ext cx="366835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q</a:t>
              </a:r>
            </a:p>
          </p:txBody>
        </p:sp>
        <p:sp>
          <p:nvSpPr>
            <p:cNvPr id="772" name="Linie"/>
            <p:cNvSpPr/>
            <p:nvPr/>
          </p:nvSpPr>
          <p:spPr>
            <a:xfrm flipV="1">
              <a:off x="600075" y="1296987"/>
              <a:ext cx="1001713" cy="635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73" name="Kreis"/>
            <p:cNvSpPr/>
            <p:nvPr/>
          </p:nvSpPr>
          <p:spPr>
            <a:xfrm>
              <a:off x="1529234" y="1239733"/>
              <a:ext cx="113829" cy="11440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74" name="Linie"/>
            <p:cNvSpPr/>
            <p:nvPr/>
          </p:nvSpPr>
          <p:spPr>
            <a:xfrm>
              <a:off x="1565275" y="641350"/>
              <a:ext cx="1588" cy="45878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75" name="Linie"/>
            <p:cNvSpPr/>
            <p:nvPr/>
          </p:nvSpPr>
          <p:spPr>
            <a:xfrm>
              <a:off x="1658937" y="225425"/>
              <a:ext cx="314326" cy="158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76" name="u0"/>
            <p:cNvSpPr txBox="1"/>
            <p:nvPr/>
          </p:nvSpPr>
          <p:spPr>
            <a:xfrm>
              <a:off x="1149350" y="700087"/>
              <a:ext cx="366835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0</a:t>
              </a:r>
            </a:p>
          </p:txBody>
        </p:sp>
        <p:sp>
          <p:nvSpPr>
            <p:cNvPr id="777" name="i0"/>
            <p:cNvSpPr txBox="1"/>
            <p:nvPr/>
          </p:nvSpPr>
          <p:spPr>
            <a:xfrm>
              <a:off x="1385887" y="0"/>
              <a:ext cx="290486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25000"/>
                <a:t>0</a:t>
              </a:r>
            </a:p>
          </p:txBody>
        </p:sp>
        <p:sp>
          <p:nvSpPr>
            <p:cNvPr id="778" name="Linie"/>
            <p:cNvSpPr/>
            <p:nvPr/>
          </p:nvSpPr>
          <p:spPr>
            <a:xfrm flipV="1">
              <a:off x="1562090" y="1572137"/>
              <a:ext cx="6422778" cy="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79" name="z"/>
            <p:cNvSpPr txBox="1"/>
            <p:nvPr/>
          </p:nvSpPr>
          <p:spPr>
            <a:xfrm>
              <a:off x="7772400" y="1130300"/>
              <a:ext cx="26924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z</a:t>
              </a:r>
            </a:p>
          </p:txBody>
        </p:sp>
        <p:sp>
          <p:nvSpPr>
            <p:cNvPr id="780" name="Linie"/>
            <p:cNvSpPr/>
            <p:nvPr/>
          </p:nvSpPr>
          <p:spPr>
            <a:xfrm flipH="1">
              <a:off x="1588292" y="321822"/>
              <a:ext cx="3" cy="1341988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6" name="Gruppieren"/>
          <p:cNvGrpSpPr/>
          <p:nvPr/>
        </p:nvGrpSpPr>
        <p:grpSpPr>
          <a:xfrm>
            <a:off x="619124" y="661987"/>
            <a:ext cx="8291514" cy="2711984"/>
            <a:chOff x="0" y="0"/>
            <a:chExt cx="8291512" cy="2711983"/>
          </a:xfrm>
        </p:grpSpPr>
        <p:pic>
          <p:nvPicPr>
            <p:cNvPr id="783" name="image.png" descr="image.png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flipH="1" rot="10800000">
              <a:off x="6273800" y="623887"/>
              <a:ext cx="698500" cy="1041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84" name="image.png" descr="image.png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008187" y="506412"/>
              <a:ext cx="895351" cy="1266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85" name="Linie"/>
            <p:cNvSpPr/>
            <p:nvPr/>
          </p:nvSpPr>
          <p:spPr>
            <a:xfrm flipV="1">
              <a:off x="944562" y="1971675"/>
              <a:ext cx="6392863" cy="3175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792" name="Gruppieren"/>
            <p:cNvGrpSpPr/>
            <p:nvPr/>
          </p:nvGrpSpPr>
          <p:grpSpPr>
            <a:xfrm>
              <a:off x="4762" y="166687"/>
              <a:ext cx="8064501" cy="936265"/>
              <a:chOff x="0" y="0"/>
              <a:chExt cx="8064500" cy="936263"/>
            </a:xfrm>
          </p:grpSpPr>
          <p:sp>
            <p:nvSpPr>
              <p:cNvPr id="786" name="Linie"/>
              <p:cNvSpPr/>
              <p:nvPr/>
            </p:nvSpPr>
            <p:spPr>
              <a:xfrm flipH="1">
                <a:off x="509235" y="0"/>
                <a:ext cx="13362" cy="76000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787" name="Linie"/>
              <p:cNvSpPr/>
              <p:nvPr/>
            </p:nvSpPr>
            <p:spPr>
              <a:xfrm>
                <a:off x="509235" y="263071"/>
                <a:ext cx="7555266" cy="1589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788" name="Linie"/>
              <p:cNvSpPr/>
              <p:nvPr/>
            </p:nvSpPr>
            <p:spPr>
              <a:xfrm flipH="1">
                <a:off x="150040" y="263071"/>
                <a:ext cx="359196" cy="312372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789" name="x"/>
              <p:cNvSpPr txBox="1"/>
              <p:nvPr/>
            </p:nvSpPr>
            <p:spPr>
              <a:xfrm>
                <a:off x="0" y="135836"/>
                <a:ext cx="269240" cy="360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x</a:t>
                </a:r>
              </a:p>
            </p:txBody>
          </p:sp>
          <p:sp>
            <p:nvSpPr>
              <p:cNvPr id="790" name="y"/>
              <p:cNvSpPr txBox="1"/>
              <p:nvPr/>
            </p:nvSpPr>
            <p:spPr>
              <a:xfrm>
                <a:off x="209154" y="575442"/>
                <a:ext cx="269241" cy="360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y</a:t>
                </a:r>
              </a:p>
            </p:txBody>
          </p:sp>
          <p:sp>
            <p:nvSpPr>
              <p:cNvPr id="791" name="z"/>
              <p:cNvSpPr txBox="1"/>
              <p:nvPr/>
            </p:nvSpPr>
            <p:spPr>
              <a:xfrm>
                <a:off x="7644862" y="234697"/>
                <a:ext cx="269241" cy="360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z</a:t>
                </a:r>
              </a:p>
            </p:txBody>
          </p:sp>
        </p:grpSp>
        <p:sp>
          <p:nvSpPr>
            <p:cNvPr id="793" name="Linie"/>
            <p:cNvSpPr/>
            <p:nvPr/>
          </p:nvSpPr>
          <p:spPr>
            <a:xfrm flipV="1">
              <a:off x="938212" y="1422400"/>
              <a:ext cx="6392863" cy="3175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94" name="Linie"/>
            <p:cNvSpPr/>
            <p:nvPr/>
          </p:nvSpPr>
          <p:spPr>
            <a:xfrm>
              <a:off x="938212" y="368300"/>
              <a:ext cx="1588" cy="182403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95" name="Linie"/>
            <p:cNvSpPr/>
            <p:nvPr/>
          </p:nvSpPr>
          <p:spPr>
            <a:xfrm flipH="1">
              <a:off x="7356475" y="368300"/>
              <a:ext cx="1588" cy="195897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796" name="Linie"/>
            <p:cNvSpPr/>
            <p:nvPr/>
          </p:nvSpPr>
          <p:spPr>
            <a:xfrm>
              <a:off x="668337" y="1512887"/>
              <a:ext cx="1588" cy="45878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97" name="Linie"/>
            <p:cNvSpPr/>
            <p:nvPr/>
          </p:nvSpPr>
          <p:spPr>
            <a:xfrm>
              <a:off x="7508875" y="1509712"/>
              <a:ext cx="1588" cy="460376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98" name="Linie"/>
            <p:cNvSpPr/>
            <p:nvPr/>
          </p:nvSpPr>
          <p:spPr>
            <a:xfrm>
              <a:off x="7508875" y="1368425"/>
              <a:ext cx="315913" cy="158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799" name="Linie"/>
            <p:cNvSpPr/>
            <p:nvPr/>
          </p:nvSpPr>
          <p:spPr>
            <a:xfrm>
              <a:off x="369887" y="1366837"/>
              <a:ext cx="314326" cy="158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00" name="Linie"/>
            <p:cNvSpPr/>
            <p:nvPr/>
          </p:nvSpPr>
          <p:spPr>
            <a:xfrm>
              <a:off x="4738687" y="368300"/>
              <a:ext cx="1588" cy="182403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01" name="Linie"/>
            <p:cNvSpPr/>
            <p:nvPr/>
          </p:nvSpPr>
          <p:spPr>
            <a:xfrm>
              <a:off x="4633912" y="1493837"/>
              <a:ext cx="1588" cy="45878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02" name="Linie"/>
            <p:cNvSpPr/>
            <p:nvPr/>
          </p:nvSpPr>
          <p:spPr>
            <a:xfrm>
              <a:off x="4367212" y="1347787"/>
              <a:ext cx="315913" cy="158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03" name="ua"/>
            <p:cNvSpPr txBox="1"/>
            <p:nvPr/>
          </p:nvSpPr>
          <p:spPr>
            <a:xfrm>
              <a:off x="304800" y="1555750"/>
              <a:ext cx="366835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a</a:t>
              </a:r>
            </a:p>
          </p:txBody>
        </p:sp>
        <p:sp>
          <p:nvSpPr>
            <p:cNvPr id="804" name="ub"/>
            <p:cNvSpPr txBox="1"/>
            <p:nvPr/>
          </p:nvSpPr>
          <p:spPr>
            <a:xfrm>
              <a:off x="7551737" y="1512887"/>
              <a:ext cx="366835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b</a:t>
              </a:r>
            </a:p>
          </p:txBody>
        </p:sp>
        <p:sp>
          <p:nvSpPr>
            <p:cNvPr id="805" name="u(z)"/>
            <p:cNvSpPr txBox="1"/>
            <p:nvPr/>
          </p:nvSpPr>
          <p:spPr>
            <a:xfrm>
              <a:off x="4140200" y="1498600"/>
              <a:ext cx="548628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u(z)</a:t>
              </a:r>
            </a:p>
          </p:txBody>
        </p:sp>
        <p:sp>
          <p:nvSpPr>
            <p:cNvPr id="806" name="ia"/>
            <p:cNvSpPr txBox="1"/>
            <p:nvPr/>
          </p:nvSpPr>
          <p:spPr>
            <a:xfrm>
              <a:off x="0" y="1185862"/>
              <a:ext cx="290486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25000"/>
                <a:t>a</a:t>
              </a:r>
            </a:p>
          </p:txBody>
        </p:sp>
        <p:sp>
          <p:nvSpPr>
            <p:cNvPr id="807" name="ib"/>
            <p:cNvSpPr txBox="1"/>
            <p:nvPr/>
          </p:nvSpPr>
          <p:spPr>
            <a:xfrm>
              <a:off x="7923212" y="1147762"/>
              <a:ext cx="290486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25000"/>
                <a:t>b</a:t>
              </a:r>
            </a:p>
          </p:txBody>
        </p:sp>
        <p:sp>
          <p:nvSpPr>
            <p:cNvPr id="808" name="i(z)"/>
            <p:cNvSpPr txBox="1"/>
            <p:nvPr/>
          </p:nvSpPr>
          <p:spPr>
            <a:xfrm>
              <a:off x="3881437" y="957262"/>
              <a:ext cx="47228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i(z)</a:t>
              </a:r>
            </a:p>
          </p:txBody>
        </p:sp>
        <p:sp>
          <p:nvSpPr>
            <p:cNvPr id="809" name="RW, cW"/>
            <p:cNvSpPr txBox="1"/>
            <p:nvPr/>
          </p:nvSpPr>
          <p:spPr>
            <a:xfrm>
              <a:off x="1274762" y="1538287"/>
              <a:ext cx="861875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, c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810" name="a"/>
            <p:cNvSpPr txBox="1"/>
            <p:nvPr/>
          </p:nvSpPr>
          <p:spPr>
            <a:xfrm>
              <a:off x="793750" y="0"/>
              <a:ext cx="282077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a</a:t>
              </a:r>
            </a:p>
          </p:txBody>
        </p:sp>
        <p:sp>
          <p:nvSpPr>
            <p:cNvPr id="811" name="b"/>
            <p:cNvSpPr txBox="1"/>
            <p:nvPr/>
          </p:nvSpPr>
          <p:spPr>
            <a:xfrm>
              <a:off x="7180262" y="0"/>
              <a:ext cx="282077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b</a:t>
              </a:r>
            </a:p>
          </p:txBody>
        </p:sp>
        <p:sp>
          <p:nvSpPr>
            <p:cNvPr id="812" name="Linie"/>
            <p:cNvSpPr/>
            <p:nvPr/>
          </p:nvSpPr>
          <p:spPr>
            <a:xfrm flipH="1">
              <a:off x="7356475" y="430212"/>
              <a:ext cx="1588" cy="1957388"/>
            </a:xfrm>
            <a:prstGeom prst="line">
              <a:avLst/>
            </a:prstGeom>
            <a:noFill/>
            <a:ln w="28575" cap="flat">
              <a:solidFill>
                <a:srgbClr val="FF26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13" name="Grenzfläche: Reflexionen"/>
            <p:cNvSpPr txBox="1"/>
            <p:nvPr/>
          </p:nvSpPr>
          <p:spPr>
            <a:xfrm>
              <a:off x="5840412" y="2413000"/>
              <a:ext cx="2451101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algn="r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Grenzfläche: Reflexionen</a:t>
              </a:r>
            </a:p>
          </p:txBody>
        </p:sp>
        <p:sp>
          <p:nvSpPr>
            <p:cNvPr id="814" name="Linie"/>
            <p:cNvSpPr/>
            <p:nvPr/>
          </p:nvSpPr>
          <p:spPr>
            <a:xfrm flipH="1">
              <a:off x="2581258" y="960073"/>
              <a:ext cx="739677" cy="2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15" name="Linie"/>
            <p:cNvSpPr/>
            <p:nvPr/>
          </p:nvSpPr>
          <p:spPr>
            <a:xfrm flipV="1">
              <a:off x="5724359" y="1056922"/>
              <a:ext cx="720519" cy="3925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837" name="Gruppieren"/>
          <p:cNvGrpSpPr/>
          <p:nvPr/>
        </p:nvGrpSpPr>
        <p:grpSpPr>
          <a:xfrm>
            <a:off x="571500" y="3924300"/>
            <a:ext cx="8512176" cy="2236788"/>
            <a:chOff x="0" y="0"/>
            <a:chExt cx="8512175" cy="2236787"/>
          </a:xfrm>
        </p:grpSpPr>
        <p:sp>
          <p:nvSpPr>
            <p:cNvPr id="817" name="Linie"/>
            <p:cNvSpPr/>
            <p:nvPr/>
          </p:nvSpPr>
          <p:spPr>
            <a:xfrm>
              <a:off x="0" y="1361934"/>
              <a:ext cx="8222063" cy="158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820" name="Gruppieren"/>
            <p:cNvGrpSpPr/>
            <p:nvPr/>
          </p:nvGrpSpPr>
          <p:grpSpPr>
            <a:xfrm>
              <a:off x="245173" y="682586"/>
              <a:ext cx="7378107" cy="1309800"/>
              <a:chOff x="0" y="0"/>
              <a:chExt cx="7378106" cy="1309799"/>
            </a:xfrm>
          </p:grpSpPr>
          <p:sp>
            <p:nvSpPr>
              <p:cNvPr id="818" name="Linie"/>
              <p:cNvSpPr/>
              <p:nvPr/>
            </p:nvSpPr>
            <p:spPr>
              <a:xfrm>
                <a:off x="0" y="55807"/>
                <a:ext cx="3695388" cy="1253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28575" cap="flat">
                <a:solidFill>
                  <a:srgbClr val="EA222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819" name="Linie"/>
              <p:cNvSpPr/>
              <p:nvPr/>
            </p:nvSpPr>
            <p:spPr>
              <a:xfrm>
                <a:off x="3682718" y="-1"/>
                <a:ext cx="3695389" cy="12539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28575" cap="flat">
                <a:solidFill>
                  <a:srgbClr val="EA222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  <p:grpSp>
          <p:nvGrpSpPr>
            <p:cNvPr id="823" name="Gruppieren"/>
            <p:cNvGrpSpPr/>
            <p:nvPr/>
          </p:nvGrpSpPr>
          <p:grpSpPr>
            <a:xfrm>
              <a:off x="1134069" y="947472"/>
              <a:ext cx="7378107" cy="812875"/>
              <a:chOff x="0" y="0"/>
              <a:chExt cx="7378106" cy="812874"/>
            </a:xfrm>
          </p:grpSpPr>
          <p:sp>
            <p:nvSpPr>
              <p:cNvPr id="821" name="Linie"/>
              <p:cNvSpPr/>
              <p:nvPr/>
            </p:nvSpPr>
            <p:spPr>
              <a:xfrm>
                <a:off x="0" y="34635"/>
                <a:ext cx="3695388" cy="778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9525" cap="flat">
                <a:solidFill>
                  <a:srgbClr val="0085CC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822" name="Linie"/>
              <p:cNvSpPr/>
              <p:nvPr/>
            </p:nvSpPr>
            <p:spPr>
              <a:xfrm>
                <a:off x="3682718" y="-1"/>
                <a:ext cx="3695389" cy="778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9525" cap="flat">
                <a:solidFill>
                  <a:srgbClr val="0085CC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  <p:sp>
          <p:nvSpPr>
            <p:cNvPr id="824" name="z"/>
            <p:cNvSpPr txBox="1"/>
            <p:nvPr/>
          </p:nvSpPr>
          <p:spPr>
            <a:xfrm>
              <a:off x="7858126" y="1306511"/>
              <a:ext cx="269241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z</a:t>
              </a:r>
            </a:p>
          </p:txBody>
        </p:sp>
        <p:sp>
          <p:nvSpPr>
            <p:cNvPr id="825" name="u(t)"/>
            <p:cNvSpPr txBox="1"/>
            <p:nvPr/>
          </p:nvSpPr>
          <p:spPr>
            <a:xfrm>
              <a:off x="3352800" y="498474"/>
              <a:ext cx="49784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EA2221"/>
                </a:buClr>
                <a:buFont typeface="Arial"/>
                <a:defRPr sz="1800">
                  <a:solidFill>
                    <a:srgbClr val="EA2221"/>
                  </a:solidFill>
                  <a:uFill>
                    <a:solidFill>
                      <a:srgbClr val="EA2221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u(t)</a:t>
              </a:r>
            </a:p>
          </p:txBody>
        </p:sp>
        <p:sp>
          <p:nvSpPr>
            <p:cNvPr id="826" name="i(t)"/>
            <p:cNvSpPr txBox="1"/>
            <p:nvPr/>
          </p:nvSpPr>
          <p:spPr>
            <a:xfrm>
              <a:off x="4598987" y="931861"/>
              <a:ext cx="421493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i(t)</a:t>
              </a:r>
            </a:p>
          </p:txBody>
        </p:sp>
        <p:grpSp>
          <p:nvGrpSpPr>
            <p:cNvPr id="829" name="Gruppieren"/>
            <p:cNvGrpSpPr/>
            <p:nvPr/>
          </p:nvGrpSpPr>
          <p:grpSpPr>
            <a:xfrm flipH="1" rot="10800000">
              <a:off x="217825" y="682586"/>
              <a:ext cx="7378107" cy="1309800"/>
              <a:chOff x="0" y="0"/>
              <a:chExt cx="7378106" cy="1309799"/>
            </a:xfrm>
          </p:grpSpPr>
          <p:sp>
            <p:nvSpPr>
              <p:cNvPr id="827" name="Linie"/>
              <p:cNvSpPr/>
              <p:nvPr/>
            </p:nvSpPr>
            <p:spPr>
              <a:xfrm>
                <a:off x="0" y="55807"/>
                <a:ext cx="3695388" cy="1253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28575" cap="flat">
                <a:solidFill>
                  <a:srgbClr val="EA2221"/>
                </a:solidFill>
                <a:prstDash val="lgDash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828" name="Linie"/>
              <p:cNvSpPr/>
              <p:nvPr/>
            </p:nvSpPr>
            <p:spPr>
              <a:xfrm>
                <a:off x="3682719" y="-1"/>
                <a:ext cx="3695388" cy="12539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28575" cap="flat">
                <a:solidFill>
                  <a:srgbClr val="EA2221"/>
                </a:solidFill>
                <a:prstDash val="lgDash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  <p:grpSp>
          <p:nvGrpSpPr>
            <p:cNvPr id="832" name="Gruppieren"/>
            <p:cNvGrpSpPr/>
            <p:nvPr/>
          </p:nvGrpSpPr>
          <p:grpSpPr>
            <a:xfrm flipH="1" rot="10800000">
              <a:off x="1127735" y="948366"/>
              <a:ext cx="7378107" cy="812875"/>
              <a:chOff x="0" y="0"/>
              <a:chExt cx="7378106" cy="812874"/>
            </a:xfrm>
          </p:grpSpPr>
          <p:sp>
            <p:nvSpPr>
              <p:cNvPr id="830" name="Linie"/>
              <p:cNvSpPr/>
              <p:nvPr/>
            </p:nvSpPr>
            <p:spPr>
              <a:xfrm>
                <a:off x="0" y="34635"/>
                <a:ext cx="3695388" cy="778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9525" cap="flat">
                <a:solidFill>
                  <a:srgbClr val="0085CC"/>
                </a:solidFill>
                <a:prstDash val="lgDash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831" name="Linie"/>
              <p:cNvSpPr/>
              <p:nvPr/>
            </p:nvSpPr>
            <p:spPr>
              <a:xfrm>
                <a:off x="3682718" y="-1"/>
                <a:ext cx="3695389" cy="7782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5" fill="norm" stroke="1" extrusionOk="0">
                    <a:moveTo>
                      <a:pt x="0" y="10584"/>
                    </a:moveTo>
                    <a:cubicBezTo>
                      <a:pt x="114" y="11057"/>
                      <a:pt x="223" y="11531"/>
                      <a:pt x="334" y="11969"/>
                    </a:cubicBezTo>
                    <a:cubicBezTo>
                      <a:pt x="445" y="12407"/>
                      <a:pt x="552" y="12823"/>
                      <a:pt x="668" y="13215"/>
                    </a:cubicBezTo>
                    <a:cubicBezTo>
                      <a:pt x="784" y="13607"/>
                      <a:pt x="1030" y="14323"/>
                      <a:pt x="1030" y="14323"/>
                    </a:cubicBezTo>
                    <a:cubicBezTo>
                      <a:pt x="1178" y="14784"/>
                      <a:pt x="1378" y="15477"/>
                      <a:pt x="1559" y="15984"/>
                    </a:cubicBezTo>
                    <a:cubicBezTo>
                      <a:pt x="1740" y="16492"/>
                      <a:pt x="1916" y="16861"/>
                      <a:pt x="2115" y="17369"/>
                    </a:cubicBezTo>
                    <a:cubicBezTo>
                      <a:pt x="2315" y="17877"/>
                      <a:pt x="2533" y="18592"/>
                      <a:pt x="2756" y="19031"/>
                    </a:cubicBezTo>
                    <a:cubicBezTo>
                      <a:pt x="2978" y="19469"/>
                      <a:pt x="3187" y="19654"/>
                      <a:pt x="3452" y="20000"/>
                    </a:cubicBezTo>
                    <a:cubicBezTo>
                      <a:pt x="3716" y="20346"/>
                      <a:pt x="4073" y="20854"/>
                      <a:pt x="4342" y="21107"/>
                    </a:cubicBezTo>
                    <a:cubicBezTo>
                      <a:pt x="4611" y="21361"/>
                      <a:pt x="4820" y="21477"/>
                      <a:pt x="5066" y="21523"/>
                    </a:cubicBezTo>
                    <a:cubicBezTo>
                      <a:pt x="5312" y="21569"/>
                      <a:pt x="5581" y="21477"/>
                      <a:pt x="5818" y="21384"/>
                    </a:cubicBezTo>
                    <a:cubicBezTo>
                      <a:pt x="6054" y="21292"/>
                      <a:pt x="6249" y="21177"/>
                      <a:pt x="6486" y="20969"/>
                    </a:cubicBezTo>
                    <a:cubicBezTo>
                      <a:pt x="6722" y="20761"/>
                      <a:pt x="7014" y="20438"/>
                      <a:pt x="7237" y="20138"/>
                    </a:cubicBezTo>
                    <a:cubicBezTo>
                      <a:pt x="7460" y="19838"/>
                      <a:pt x="7613" y="19538"/>
                      <a:pt x="7822" y="19169"/>
                    </a:cubicBezTo>
                    <a:cubicBezTo>
                      <a:pt x="8030" y="18800"/>
                      <a:pt x="8313" y="18315"/>
                      <a:pt x="8490" y="17923"/>
                    </a:cubicBezTo>
                    <a:cubicBezTo>
                      <a:pt x="8666" y="17531"/>
                      <a:pt x="8717" y="17231"/>
                      <a:pt x="8879" y="16815"/>
                    </a:cubicBezTo>
                    <a:cubicBezTo>
                      <a:pt x="9042" y="16400"/>
                      <a:pt x="9288" y="15938"/>
                      <a:pt x="9464" y="15431"/>
                    </a:cubicBezTo>
                    <a:cubicBezTo>
                      <a:pt x="9640" y="14923"/>
                      <a:pt x="9793" y="14254"/>
                      <a:pt x="9937" y="13769"/>
                    </a:cubicBezTo>
                    <a:cubicBezTo>
                      <a:pt x="10081" y="13284"/>
                      <a:pt x="10327" y="12523"/>
                      <a:pt x="10327" y="12523"/>
                    </a:cubicBezTo>
                    <a:cubicBezTo>
                      <a:pt x="10396" y="12223"/>
                      <a:pt x="10591" y="11323"/>
                      <a:pt x="10744" y="10723"/>
                    </a:cubicBezTo>
                    <a:cubicBezTo>
                      <a:pt x="10897" y="10123"/>
                      <a:pt x="11245" y="8923"/>
                      <a:pt x="11245" y="8923"/>
                    </a:cubicBezTo>
                    <a:cubicBezTo>
                      <a:pt x="11408" y="8346"/>
                      <a:pt x="11565" y="7769"/>
                      <a:pt x="11719" y="7261"/>
                    </a:cubicBezTo>
                    <a:cubicBezTo>
                      <a:pt x="11872" y="6754"/>
                      <a:pt x="11992" y="6361"/>
                      <a:pt x="12164" y="5877"/>
                    </a:cubicBezTo>
                    <a:cubicBezTo>
                      <a:pt x="12336" y="5392"/>
                      <a:pt x="12563" y="4815"/>
                      <a:pt x="12748" y="4354"/>
                    </a:cubicBezTo>
                    <a:cubicBezTo>
                      <a:pt x="12934" y="3892"/>
                      <a:pt x="13092" y="3477"/>
                      <a:pt x="13277" y="3107"/>
                    </a:cubicBezTo>
                    <a:cubicBezTo>
                      <a:pt x="13463" y="2738"/>
                      <a:pt x="13658" y="2461"/>
                      <a:pt x="13862" y="2138"/>
                    </a:cubicBezTo>
                    <a:cubicBezTo>
                      <a:pt x="14066" y="1815"/>
                      <a:pt x="14279" y="1446"/>
                      <a:pt x="14502" y="1169"/>
                    </a:cubicBezTo>
                    <a:cubicBezTo>
                      <a:pt x="14725" y="892"/>
                      <a:pt x="14929" y="661"/>
                      <a:pt x="15198" y="477"/>
                    </a:cubicBezTo>
                    <a:cubicBezTo>
                      <a:pt x="15467" y="292"/>
                      <a:pt x="15829" y="131"/>
                      <a:pt x="16116" y="61"/>
                    </a:cubicBezTo>
                    <a:cubicBezTo>
                      <a:pt x="16404" y="-8"/>
                      <a:pt x="16659" y="-31"/>
                      <a:pt x="16924" y="61"/>
                    </a:cubicBezTo>
                    <a:cubicBezTo>
                      <a:pt x="17188" y="154"/>
                      <a:pt x="17453" y="361"/>
                      <a:pt x="17703" y="615"/>
                    </a:cubicBezTo>
                    <a:cubicBezTo>
                      <a:pt x="17954" y="869"/>
                      <a:pt x="18227" y="1307"/>
                      <a:pt x="18427" y="1584"/>
                    </a:cubicBezTo>
                    <a:cubicBezTo>
                      <a:pt x="18626" y="1861"/>
                      <a:pt x="18733" y="1977"/>
                      <a:pt x="18900" y="2277"/>
                    </a:cubicBezTo>
                    <a:cubicBezTo>
                      <a:pt x="19067" y="2577"/>
                      <a:pt x="19243" y="2946"/>
                      <a:pt x="19429" y="3384"/>
                    </a:cubicBezTo>
                    <a:cubicBezTo>
                      <a:pt x="19614" y="3823"/>
                      <a:pt x="19823" y="4377"/>
                      <a:pt x="20013" y="4907"/>
                    </a:cubicBezTo>
                    <a:cubicBezTo>
                      <a:pt x="20204" y="5438"/>
                      <a:pt x="20426" y="6107"/>
                      <a:pt x="20570" y="6569"/>
                    </a:cubicBezTo>
                    <a:cubicBezTo>
                      <a:pt x="20714" y="7031"/>
                      <a:pt x="20784" y="7377"/>
                      <a:pt x="20876" y="7677"/>
                    </a:cubicBezTo>
                    <a:cubicBezTo>
                      <a:pt x="20969" y="7977"/>
                      <a:pt x="21039" y="8046"/>
                      <a:pt x="21127" y="8369"/>
                    </a:cubicBezTo>
                    <a:cubicBezTo>
                      <a:pt x="21215" y="8692"/>
                      <a:pt x="21326" y="9315"/>
                      <a:pt x="21405" y="9615"/>
                    </a:cubicBezTo>
                    <a:cubicBezTo>
                      <a:pt x="21484" y="9915"/>
                      <a:pt x="21542" y="10042"/>
                      <a:pt x="21600" y="10169"/>
                    </a:cubicBezTo>
                  </a:path>
                </a:pathLst>
              </a:custGeom>
              <a:noFill/>
              <a:ln w="9525" cap="flat">
                <a:solidFill>
                  <a:srgbClr val="0085CC"/>
                </a:solidFill>
                <a:prstDash val="lgDash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  <p:sp>
          <p:nvSpPr>
            <p:cNvPr id="833" name="Linie"/>
            <p:cNvSpPr/>
            <p:nvPr/>
          </p:nvSpPr>
          <p:spPr>
            <a:xfrm>
              <a:off x="7623280" y="738394"/>
              <a:ext cx="1588" cy="1498394"/>
            </a:xfrm>
            <a:prstGeom prst="line">
              <a:avLst/>
            </a:prstGeom>
            <a:noFill/>
            <a:ln w="9525" cap="flat">
              <a:solidFill>
                <a:srgbClr val="EA222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34" name="Linie"/>
            <p:cNvSpPr/>
            <p:nvPr/>
          </p:nvSpPr>
          <p:spPr>
            <a:xfrm>
              <a:off x="6658147" y="392255"/>
              <a:ext cx="1588" cy="1844533"/>
            </a:xfrm>
            <a:prstGeom prst="line">
              <a:avLst/>
            </a:prstGeom>
            <a:noFill/>
            <a:ln w="9525" cap="flat">
              <a:solidFill>
                <a:srgbClr val="0085CC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35" name="Kurzschluss"/>
            <p:cNvSpPr txBox="1"/>
            <p:nvPr/>
          </p:nvSpPr>
          <p:spPr>
            <a:xfrm>
              <a:off x="7073900" y="369886"/>
              <a:ext cx="1387237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EA2221"/>
                </a:buClr>
                <a:buFont typeface="Arial"/>
                <a:defRPr sz="1800">
                  <a:solidFill>
                    <a:srgbClr val="EA2221"/>
                  </a:solidFill>
                  <a:uFill>
                    <a:solidFill>
                      <a:srgbClr val="EA2221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Kurzschluss</a:t>
              </a:r>
            </a:p>
          </p:txBody>
        </p:sp>
        <p:sp>
          <p:nvSpPr>
            <p:cNvPr id="836" name="Leerlauf"/>
            <p:cNvSpPr txBox="1"/>
            <p:nvPr/>
          </p:nvSpPr>
          <p:spPr>
            <a:xfrm>
              <a:off x="6094412" y="0"/>
              <a:ext cx="981048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Leerlauf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500"/>
                                        <p:tgtEl>
                                          <p:spTgt spid="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3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6" name="Gruppieren"/>
          <p:cNvGrpSpPr/>
          <p:nvPr/>
        </p:nvGrpSpPr>
        <p:grpSpPr>
          <a:xfrm>
            <a:off x="522287" y="495300"/>
            <a:ext cx="6983413" cy="2413000"/>
            <a:chOff x="0" y="0"/>
            <a:chExt cx="6983412" cy="2413000"/>
          </a:xfrm>
        </p:grpSpPr>
        <p:sp>
          <p:nvSpPr>
            <p:cNvPr id="839" name="Linie"/>
            <p:cNvSpPr/>
            <p:nvPr/>
          </p:nvSpPr>
          <p:spPr>
            <a:xfrm flipH="1">
              <a:off x="5853112" y="368300"/>
              <a:ext cx="1" cy="2044700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40" name="Linie"/>
            <p:cNvSpPr/>
            <p:nvPr/>
          </p:nvSpPr>
          <p:spPr>
            <a:xfrm>
              <a:off x="582612" y="2049462"/>
              <a:ext cx="5359403" cy="74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41" name="Linie"/>
            <p:cNvSpPr/>
            <p:nvPr/>
          </p:nvSpPr>
          <p:spPr>
            <a:xfrm flipV="1">
              <a:off x="595312" y="1192119"/>
              <a:ext cx="5311777" cy="1682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42" name="RW"/>
            <p:cNvSpPr txBox="1"/>
            <p:nvPr/>
          </p:nvSpPr>
          <p:spPr>
            <a:xfrm>
              <a:off x="1797050" y="1427162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843" name="Linie"/>
            <p:cNvSpPr/>
            <p:nvPr/>
          </p:nvSpPr>
          <p:spPr>
            <a:xfrm>
              <a:off x="6183312" y="1181100"/>
              <a:ext cx="1588" cy="86201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44" name="Linie"/>
            <p:cNvSpPr/>
            <p:nvPr/>
          </p:nvSpPr>
          <p:spPr>
            <a:xfrm>
              <a:off x="5916612" y="1184903"/>
              <a:ext cx="268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45" name="Linie"/>
            <p:cNvSpPr/>
            <p:nvPr/>
          </p:nvSpPr>
          <p:spPr>
            <a:xfrm>
              <a:off x="5929312" y="2045325"/>
              <a:ext cx="253999" cy="5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46" name="Rechteck"/>
            <p:cNvSpPr/>
            <p:nvPr/>
          </p:nvSpPr>
          <p:spPr>
            <a:xfrm rot="5400000">
              <a:off x="5946773" y="1414462"/>
              <a:ext cx="508001" cy="31750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47" name="Rb"/>
            <p:cNvSpPr txBox="1"/>
            <p:nvPr/>
          </p:nvSpPr>
          <p:spPr>
            <a:xfrm>
              <a:off x="5991197" y="1384300"/>
              <a:ext cx="45720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b</a:t>
              </a:r>
            </a:p>
          </p:txBody>
        </p:sp>
        <p:sp>
          <p:nvSpPr>
            <p:cNvPr id="848" name="Kreis"/>
            <p:cNvSpPr/>
            <p:nvPr/>
          </p:nvSpPr>
          <p:spPr>
            <a:xfrm>
              <a:off x="5802312" y="11430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49" name="Kreis"/>
            <p:cNvSpPr/>
            <p:nvPr/>
          </p:nvSpPr>
          <p:spPr>
            <a:xfrm>
              <a:off x="5802312" y="19812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50" name="Linie"/>
            <p:cNvSpPr/>
            <p:nvPr/>
          </p:nvSpPr>
          <p:spPr>
            <a:xfrm rot="10800000">
              <a:off x="5723845" y="814386"/>
              <a:ext cx="381001" cy="215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77" h="21344" fill="norm" stroke="1" extrusionOk="0">
                  <a:moveTo>
                    <a:pt x="18777" y="21159"/>
                  </a:moveTo>
                  <a:cubicBezTo>
                    <a:pt x="15309" y="21600"/>
                    <a:pt x="11722" y="21248"/>
                    <a:pt x="8585" y="20159"/>
                  </a:cubicBezTo>
                  <a:cubicBezTo>
                    <a:pt x="-452" y="17020"/>
                    <a:pt x="-2823" y="9038"/>
                    <a:pt x="3726" y="3797"/>
                  </a:cubicBezTo>
                  <a:cubicBezTo>
                    <a:pt x="6720" y="1402"/>
                    <a:pt x="11124" y="14"/>
                    <a:pt x="15771" y="0"/>
                  </a:cubicBez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51" name="Reflexionsfaktor"/>
            <p:cNvSpPr txBox="1"/>
            <p:nvPr/>
          </p:nvSpPr>
          <p:spPr>
            <a:xfrm>
              <a:off x="3916362" y="733424"/>
              <a:ext cx="1429753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lnSpc>
                  <a:spcPct val="150000"/>
                </a:lnSpc>
                <a:spcBef>
                  <a:spcPts val="400"/>
                </a:spcBef>
                <a:buClr>
                  <a:srgbClr val="6F7C84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Reflexionsfaktor</a:t>
              </a:r>
            </a:p>
          </p:txBody>
        </p:sp>
        <p:sp>
          <p:nvSpPr>
            <p:cNvPr id="852" name="Ub"/>
            <p:cNvSpPr txBox="1"/>
            <p:nvPr/>
          </p:nvSpPr>
          <p:spPr>
            <a:xfrm>
              <a:off x="5459412" y="1397000"/>
              <a:ext cx="349265" cy="3424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30428"/>
                <a:t>b</a:t>
              </a:r>
            </a:p>
          </p:txBody>
        </p:sp>
        <p:sp>
          <p:nvSpPr>
            <p:cNvPr id="853" name="Linie"/>
            <p:cNvSpPr/>
            <p:nvPr/>
          </p:nvSpPr>
          <p:spPr>
            <a:xfrm>
              <a:off x="5853112" y="1397000"/>
              <a:ext cx="1588" cy="45878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54" name="rb"/>
            <p:cNvSpPr txBox="1"/>
            <p:nvPr/>
          </p:nvSpPr>
          <p:spPr>
            <a:xfrm>
              <a:off x="5421312" y="698500"/>
              <a:ext cx="315824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b</a:t>
              </a:r>
            </a:p>
          </p:txBody>
        </p:sp>
        <p:sp>
          <p:nvSpPr>
            <p:cNvPr id="855" name="Linie"/>
            <p:cNvSpPr/>
            <p:nvPr/>
          </p:nvSpPr>
          <p:spPr>
            <a:xfrm flipH="1">
              <a:off x="433035" y="168275"/>
              <a:ext cx="13362" cy="76000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56" name="Linie"/>
            <p:cNvSpPr/>
            <p:nvPr/>
          </p:nvSpPr>
          <p:spPr>
            <a:xfrm>
              <a:off x="417512" y="431346"/>
              <a:ext cx="6565901" cy="13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57" name="Linie"/>
            <p:cNvSpPr/>
            <p:nvPr/>
          </p:nvSpPr>
          <p:spPr>
            <a:xfrm flipH="1">
              <a:off x="73840" y="431346"/>
              <a:ext cx="359196" cy="31237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58" name="x"/>
            <p:cNvSpPr txBox="1"/>
            <p:nvPr/>
          </p:nvSpPr>
          <p:spPr>
            <a:xfrm>
              <a:off x="0" y="304111"/>
              <a:ext cx="269240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x</a:t>
              </a:r>
            </a:p>
          </p:txBody>
        </p:sp>
        <p:sp>
          <p:nvSpPr>
            <p:cNvPr id="859" name="y"/>
            <p:cNvSpPr txBox="1"/>
            <p:nvPr/>
          </p:nvSpPr>
          <p:spPr>
            <a:xfrm>
              <a:off x="132954" y="743717"/>
              <a:ext cx="26924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y</a:t>
              </a:r>
            </a:p>
          </p:txBody>
        </p:sp>
        <p:sp>
          <p:nvSpPr>
            <p:cNvPr id="860" name="z"/>
            <p:cNvSpPr txBox="1"/>
            <p:nvPr/>
          </p:nvSpPr>
          <p:spPr>
            <a:xfrm>
              <a:off x="6654262" y="415672"/>
              <a:ext cx="26924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z</a:t>
              </a:r>
            </a:p>
          </p:txBody>
        </p:sp>
        <p:sp>
          <p:nvSpPr>
            <p:cNvPr id="861" name="Linie"/>
            <p:cNvSpPr/>
            <p:nvPr/>
          </p:nvSpPr>
          <p:spPr>
            <a:xfrm>
              <a:off x="857250" y="369887"/>
              <a:ext cx="1588" cy="182403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62" name="a"/>
            <p:cNvSpPr txBox="1"/>
            <p:nvPr/>
          </p:nvSpPr>
          <p:spPr>
            <a:xfrm>
              <a:off x="712787" y="1587"/>
              <a:ext cx="282078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a</a:t>
              </a:r>
            </a:p>
          </p:txBody>
        </p:sp>
        <p:sp>
          <p:nvSpPr>
            <p:cNvPr id="863" name="b"/>
            <p:cNvSpPr txBox="1"/>
            <p:nvPr/>
          </p:nvSpPr>
          <p:spPr>
            <a:xfrm>
              <a:off x="5700712" y="0"/>
              <a:ext cx="282077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b</a:t>
              </a:r>
            </a:p>
          </p:txBody>
        </p:sp>
        <p:sp>
          <p:nvSpPr>
            <p:cNvPr id="864" name="Linie"/>
            <p:cNvSpPr/>
            <p:nvPr/>
          </p:nvSpPr>
          <p:spPr>
            <a:xfrm>
              <a:off x="6018212" y="1181891"/>
              <a:ext cx="141295" cy="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65" name="Ib"/>
            <p:cNvSpPr txBox="1"/>
            <p:nvPr/>
          </p:nvSpPr>
          <p:spPr>
            <a:xfrm>
              <a:off x="6323012" y="1028700"/>
              <a:ext cx="270262" cy="3424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30428"/>
                <a:t>b</a:t>
              </a:r>
            </a:p>
          </p:txBody>
        </p:sp>
      </p:grpSp>
      <p:grpSp>
        <p:nvGrpSpPr>
          <p:cNvPr id="873" name="Gruppieren"/>
          <p:cNvGrpSpPr/>
          <p:nvPr/>
        </p:nvGrpSpPr>
        <p:grpSpPr>
          <a:xfrm>
            <a:off x="98085" y="3510956"/>
            <a:ext cx="9127781" cy="827344"/>
            <a:chOff x="0" y="0"/>
            <a:chExt cx="9127779" cy="827343"/>
          </a:xfrm>
        </p:grpSpPr>
        <p:grpSp>
          <p:nvGrpSpPr>
            <p:cNvPr id="871" name="Gruppieren"/>
            <p:cNvGrpSpPr/>
            <p:nvPr/>
          </p:nvGrpSpPr>
          <p:grpSpPr>
            <a:xfrm>
              <a:off x="-1" y="0"/>
              <a:ext cx="1585394" cy="827344"/>
              <a:chOff x="0" y="0"/>
              <a:chExt cx="1585392" cy="827343"/>
            </a:xfrm>
          </p:grpSpPr>
          <p:sp>
            <p:nvSpPr>
              <p:cNvPr id="867" name="rb ="/>
              <p:cNvSpPr txBox="1"/>
              <p:nvPr/>
            </p:nvSpPr>
            <p:spPr>
              <a:xfrm>
                <a:off x="0" y="252166"/>
                <a:ext cx="521293" cy="4234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929292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rPr sz="2000"/>
                  <a:t>r</a:t>
                </a:r>
                <a:r>
                  <a:rPr baseline="-25000"/>
                  <a:t>b</a:t>
                </a:r>
                <a:r>
                  <a:t> =</a:t>
                </a:r>
              </a:p>
            </p:txBody>
          </p:sp>
          <p:sp>
            <p:nvSpPr>
              <p:cNvPr id="868" name="Zb - RW"/>
              <p:cNvSpPr txBox="1"/>
              <p:nvPr/>
            </p:nvSpPr>
            <p:spPr>
              <a:xfrm>
                <a:off x="557873" y="0"/>
                <a:ext cx="947847" cy="42826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lnSpc>
                    <a:spcPct val="150000"/>
                  </a:lnSpc>
                  <a:spcBef>
                    <a:spcPts val="400"/>
                  </a:spcBef>
                  <a:buClr>
                    <a:srgbClr val="6F7C84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rPr sz="2000"/>
                  <a:t>Z</a:t>
                </a:r>
                <a:r>
                  <a:rPr baseline="-27111"/>
                  <a:t>b</a:t>
                </a:r>
                <a:r>
                  <a:rPr sz="2000"/>
                  <a:t> - R</a:t>
                </a:r>
                <a:r>
                  <a:rPr baseline="-27111"/>
                  <a:t>W</a:t>
                </a:r>
              </a:p>
            </p:txBody>
          </p:sp>
          <p:sp>
            <p:nvSpPr>
              <p:cNvPr id="869" name="Zb + RW"/>
              <p:cNvSpPr txBox="1"/>
              <p:nvPr/>
            </p:nvSpPr>
            <p:spPr>
              <a:xfrm>
                <a:off x="557873" y="399075"/>
                <a:ext cx="1011596" cy="4282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lnSpc>
                    <a:spcPct val="150000"/>
                  </a:lnSpc>
                  <a:spcBef>
                    <a:spcPts val="400"/>
                  </a:spcBef>
                  <a:buClr>
                    <a:srgbClr val="6F7C84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rPr sz="2000"/>
                  <a:t>Z</a:t>
                </a:r>
                <a:r>
                  <a:rPr baseline="-27111"/>
                  <a:t>b</a:t>
                </a:r>
                <a:r>
                  <a:rPr sz="2000"/>
                  <a:t> + R</a:t>
                </a:r>
                <a:r>
                  <a:rPr baseline="-27111"/>
                  <a:t>W</a:t>
                </a:r>
              </a:p>
            </p:txBody>
          </p:sp>
          <p:sp>
            <p:nvSpPr>
              <p:cNvPr id="870" name="Linie"/>
              <p:cNvSpPr/>
              <p:nvPr/>
            </p:nvSpPr>
            <p:spPr>
              <a:xfrm flipV="1">
                <a:off x="604912" y="437882"/>
                <a:ext cx="980481" cy="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872" name="(3.20)"/>
            <p:cNvSpPr txBox="1"/>
            <p:nvPr/>
          </p:nvSpPr>
          <p:spPr>
            <a:xfrm>
              <a:off x="8334714" y="233348"/>
              <a:ext cx="793066" cy="3599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marL="40639" marR="40639" defTabSz="914400">
                <a:lnSpc>
                  <a:spcPct val="150000"/>
                </a:lnSpc>
                <a:spcBef>
                  <a:spcPts val="400"/>
                </a:spcBef>
                <a:buClr>
                  <a:srgbClr val="6F7C84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>
                <a:defRPr sz="1800"/>
              </a:pPr>
              <a:r>
                <a:rPr sz="2000"/>
                <a:t>(3.20)</a:t>
              </a:r>
            </a:p>
          </p:txBody>
        </p:sp>
      </p:grpSp>
      <p:grpSp>
        <p:nvGrpSpPr>
          <p:cNvPr id="907" name="Gruppieren"/>
          <p:cNvGrpSpPr/>
          <p:nvPr/>
        </p:nvGrpSpPr>
        <p:grpSpPr>
          <a:xfrm>
            <a:off x="927099" y="4610100"/>
            <a:ext cx="6983414" cy="2413000"/>
            <a:chOff x="0" y="0"/>
            <a:chExt cx="6983412" cy="2413000"/>
          </a:xfrm>
        </p:grpSpPr>
        <p:sp>
          <p:nvSpPr>
            <p:cNvPr id="874" name="Linie"/>
            <p:cNvSpPr/>
            <p:nvPr/>
          </p:nvSpPr>
          <p:spPr>
            <a:xfrm flipH="1">
              <a:off x="5853112" y="381000"/>
              <a:ext cx="1" cy="2032000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75" name="Linie"/>
            <p:cNvSpPr/>
            <p:nvPr/>
          </p:nvSpPr>
          <p:spPr>
            <a:xfrm>
              <a:off x="582612" y="2049462"/>
              <a:ext cx="5359403" cy="74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76" name="Linie"/>
            <p:cNvSpPr/>
            <p:nvPr/>
          </p:nvSpPr>
          <p:spPr>
            <a:xfrm flipV="1">
              <a:off x="584200" y="1192115"/>
              <a:ext cx="5322888" cy="1686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77" name="RW"/>
            <p:cNvSpPr txBox="1"/>
            <p:nvPr/>
          </p:nvSpPr>
          <p:spPr>
            <a:xfrm>
              <a:off x="1263650" y="1376362"/>
              <a:ext cx="46387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878" name="Linie"/>
            <p:cNvSpPr/>
            <p:nvPr/>
          </p:nvSpPr>
          <p:spPr>
            <a:xfrm>
              <a:off x="6183312" y="1181100"/>
              <a:ext cx="1588" cy="86201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79" name="Linie"/>
            <p:cNvSpPr/>
            <p:nvPr/>
          </p:nvSpPr>
          <p:spPr>
            <a:xfrm>
              <a:off x="5916612" y="1184903"/>
              <a:ext cx="268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80" name="Linie"/>
            <p:cNvSpPr/>
            <p:nvPr/>
          </p:nvSpPr>
          <p:spPr>
            <a:xfrm>
              <a:off x="5929313" y="2045325"/>
              <a:ext cx="253999" cy="5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81" name="Rechteck"/>
            <p:cNvSpPr/>
            <p:nvPr/>
          </p:nvSpPr>
          <p:spPr>
            <a:xfrm rot="5400000">
              <a:off x="5946773" y="1414462"/>
              <a:ext cx="508001" cy="31750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82" name="Rb"/>
            <p:cNvSpPr txBox="1"/>
            <p:nvPr/>
          </p:nvSpPr>
          <p:spPr>
            <a:xfrm>
              <a:off x="5991197" y="1384300"/>
              <a:ext cx="45720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b</a:t>
              </a:r>
            </a:p>
          </p:txBody>
        </p:sp>
        <p:sp>
          <p:nvSpPr>
            <p:cNvPr id="883" name="Kreis"/>
            <p:cNvSpPr/>
            <p:nvPr/>
          </p:nvSpPr>
          <p:spPr>
            <a:xfrm>
              <a:off x="5802312" y="11430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84" name="Kreis"/>
            <p:cNvSpPr/>
            <p:nvPr/>
          </p:nvSpPr>
          <p:spPr>
            <a:xfrm>
              <a:off x="5802312" y="19812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85" name="Linie"/>
            <p:cNvSpPr/>
            <p:nvPr/>
          </p:nvSpPr>
          <p:spPr>
            <a:xfrm rot="10800000">
              <a:off x="5723845" y="814386"/>
              <a:ext cx="381001" cy="215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77" h="21344" fill="norm" stroke="1" extrusionOk="0">
                  <a:moveTo>
                    <a:pt x="18777" y="21159"/>
                  </a:moveTo>
                  <a:cubicBezTo>
                    <a:pt x="15309" y="21600"/>
                    <a:pt x="11722" y="21248"/>
                    <a:pt x="8585" y="20159"/>
                  </a:cubicBezTo>
                  <a:cubicBezTo>
                    <a:pt x="-452" y="17020"/>
                    <a:pt x="-2823" y="9038"/>
                    <a:pt x="3726" y="3797"/>
                  </a:cubicBezTo>
                  <a:cubicBezTo>
                    <a:pt x="6720" y="1402"/>
                    <a:pt x="11124" y="14"/>
                    <a:pt x="15771" y="0"/>
                  </a:cubicBez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86" name="Reflexionsfaktor"/>
            <p:cNvSpPr txBox="1"/>
            <p:nvPr/>
          </p:nvSpPr>
          <p:spPr>
            <a:xfrm>
              <a:off x="1350962" y="720724"/>
              <a:ext cx="1429753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lnSpc>
                  <a:spcPct val="150000"/>
                </a:lnSpc>
                <a:spcBef>
                  <a:spcPts val="400"/>
                </a:spcBef>
                <a:buClr>
                  <a:srgbClr val="6F7C84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Reflexionsfaktor</a:t>
              </a:r>
            </a:p>
          </p:txBody>
        </p:sp>
        <p:sp>
          <p:nvSpPr>
            <p:cNvPr id="887" name="Ub"/>
            <p:cNvSpPr txBox="1"/>
            <p:nvPr/>
          </p:nvSpPr>
          <p:spPr>
            <a:xfrm>
              <a:off x="5459412" y="1397000"/>
              <a:ext cx="349265" cy="3424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30428"/>
                <a:t>b</a:t>
              </a:r>
            </a:p>
          </p:txBody>
        </p:sp>
        <p:sp>
          <p:nvSpPr>
            <p:cNvPr id="888" name="Linie"/>
            <p:cNvSpPr/>
            <p:nvPr/>
          </p:nvSpPr>
          <p:spPr>
            <a:xfrm>
              <a:off x="5853112" y="1397000"/>
              <a:ext cx="1588" cy="45878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89" name="rb"/>
            <p:cNvSpPr txBox="1"/>
            <p:nvPr/>
          </p:nvSpPr>
          <p:spPr>
            <a:xfrm>
              <a:off x="5421312" y="698500"/>
              <a:ext cx="315824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b</a:t>
              </a:r>
            </a:p>
          </p:txBody>
        </p:sp>
        <p:sp>
          <p:nvSpPr>
            <p:cNvPr id="890" name="Linie"/>
            <p:cNvSpPr/>
            <p:nvPr/>
          </p:nvSpPr>
          <p:spPr>
            <a:xfrm flipH="1">
              <a:off x="433035" y="168275"/>
              <a:ext cx="13362" cy="76000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91" name="Linie"/>
            <p:cNvSpPr/>
            <p:nvPr/>
          </p:nvSpPr>
          <p:spPr>
            <a:xfrm>
              <a:off x="417512" y="431346"/>
              <a:ext cx="6565901" cy="13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92" name="Linie"/>
            <p:cNvSpPr/>
            <p:nvPr/>
          </p:nvSpPr>
          <p:spPr>
            <a:xfrm flipH="1">
              <a:off x="73840" y="431346"/>
              <a:ext cx="359196" cy="31237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893" name="x"/>
            <p:cNvSpPr txBox="1"/>
            <p:nvPr/>
          </p:nvSpPr>
          <p:spPr>
            <a:xfrm>
              <a:off x="0" y="304111"/>
              <a:ext cx="269240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x</a:t>
              </a:r>
            </a:p>
          </p:txBody>
        </p:sp>
        <p:sp>
          <p:nvSpPr>
            <p:cNvPr id="894" name="y"/>
            <p:cNvSpPr txBox="1"/>
            <p:nvPr/>
          </p:nvSpPr>
          <p:spPr>
            <a:xfrm>
              <a:off x="132954" y="743717"/>
              <a:ext cx="26924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y</a:t>
              </a:r>
            </a:p>
          </p:txBody>
        </p:sp>
        <p:sp>
          <p:nvSpPr>
            <p:cNvPr id="895" name="z"/>
            <p:cNvSpPr txBox="1"/>
            <p:nvPr/>
          </p:nvSpPr>
          <p:spPr>
            <a:xfrm>
              <a:off x="6654262" y="415672"/>
              <a:ext cx="26924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z</a:t>
              </a:r>
            </a:p>
          </p:txBody>
        </p:sp>
        <p:sp>
          <p:nvSpPr>
            <p:cNvPr id="896" name="Linie"/>
            <p:cNvSpPr/>
            <p:nvPr/>
          </p:nvSpPr>
          <p:spPr>
            <a:xfrm>
              <a:off x="857250" y="369887"/>
              <a:ext cx="1588" cy="182403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897" name="a"/>
            <p:cNvSpPr txBox="1"/>
            <p:nvPr/>
          </p:nvSpPr>
          <p:spPr>
            <a:xfrm>
              <a:off x="712787" y="1587"/>
              <a:ext cx="282078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a</a:t>
              </a:r>
            </a:p>
          </p:txBody>
        </p:sp>
        <p:sp>
          <p:nvSpPr>
            <p:cNvPr id="898" name="l =0"/>
            <p:cNvSpPr txBox="1"/>
            <p:nvPr/>
          </p:nvSpPr>
          <p:spPr>
            <a:xfrm>
              <a:off x="5561012" y="0"/>
              <a:ext cx="548621" cy="403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>
                  <a:latin typeface="Bradley Hand ITC TT-Bold"/>
                  <a:ea typeface="Bradley Hand ITC TT-Bold"/>
                  <a:cs typeface="Bradley Hand ITC TT-Bold"/>
                  <a:sym typeface="Bradley Hand ITC TT-Bold"/>
                </a:rPr>
                <a:t>l </a:t>
              </a:r>
              <a:r>
                <a:t>=0</a:t>
              </a:r>
            </a:p>
          </p:txBody>
        </p:sp>
        <p:sp>
          <p:nvSpPr>
            <p:cNvPr id="899" name="Linie"/>
            <p:cNvSpPr/>
            <p:nvPr/>
          </p:nvSpPr>
          <p:spPr>
            <a:xfrm>
              <a:off x="6018212" y="1181891"/>
              <a:ext cx="141295" cy="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00" name="Ib"/>
            <p:cNvSpPr txBox="1"/>
            <p:nvPr/>
          </p:nvSpPr>
          <p:spPr>
            <a:xfrm>
              <a:off x="6323012" y="1028700"/>
              <a:ext cx="270262" cy="3424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30428"/>
                <a:t>b</a:t>
              </a:r>
            </a:p>
          </p:txBody>
        </p:sp>
        <p:sp>
          <p:nvSpPr>
            <p:cNvPr id="901" name="Linie"/>
            <p:cNvSpPr/>
            <p:nvPr/>
          </p:nvSpPr>
          <p:spPr>
            <a:xfrm>
              <a:off x="3314700" y="368300"/>
              <a:ext cx="1588" cy="182403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02" name="r(l)"/>
            <p:cNvSpPr txBox="1"/>
            <p:nvPr/>
          </p:nvSpPr>
          <p:spPr>
            <a:xfrm>
              <a:off x="2882900" y="698500"/>
              <a:ext cx="458069" cy="403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r(</a:t>
              </a:r>
              <a:r>
                <a:rPr>
                  <a:latin typeface="Bradley Hand ITC TT-Bold"/>
                  <a:ea typeface="Bradley Hand ITC TT-Bold"/>
                  <a:cs typeface="Bradley Hand ITC TT-Bold"/>
                  <a:sym typeface="Bradley Hand ITC TT-Bold"/>
                </a:rPr>
                <a:t>l</a:t>
              </a:r>
              <a:r>
                <a:t>)</a:t>
              </a:r>
            </a:p>
          </p:txBody>
        </p:sp>
        <p:sp>
          <p:nvSpPr>
            <p:cNvPr id="903" name="l"/>
            <p:cNvSpPr txBox="1"/>
            <p:nvPr/>
          </p:nvSpPr>
          <p:spPr>
            <a:xfrm>
              <a:off x="3187699" y="0"/>
              <a:ext cx="229694" cy="381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r>
                <a:rPr>
                  <a:latin typeface="Bradley Hand ITC TT-Bold"/>
                  <a:ea typeface="Bradley Hand ITC TT-Bold"/>
                  <a:cs typeface="Bradley Hand ITC TT-Bold"/>
                  <a:sym typeface="Bradley Hand ITC TT-Bold"/>
                </a:rPr>
                <a:t>l</a:t>
              </a:r>
            </a:p>
          </p:txBody>
        </p:sp>
        <p:sp>
          <p:nvSpPr>
            <p:cNvPr id="904" name="Linie"/>
            <p:cNvSpPr/>
            <p:nvPr/>
          </p:nvSpPr>
          <p:spPr>
            <a:xfrm flipH="1" flipV="1">
              <a:off x="3302000" y="557600"/>
              <a:ext cx="2552700" cy="176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05" name="Linie"/>
            <p:cNvSpPr/>
            <p:nvPr/>
          </p:nvSpPr>
          <p:spPr>
            <a:xfrm flipH="1" flipV="1">
              <a:off x="3136899" y="1648112"/>
              <a:ext cx="321680" cy="3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06" name="Linie"/>
            <p:cNvSpPr/>
            <p:nvPr/>
          </p:nvSpPr>
          <p:spPr>
            <a:xfrm>
              <a:off x="3136900" y="1066800"/>
              <a:ext cx="0" cy="584200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4" name="Gruppieren"/>
          <p:cNvGrpSpPr/>
          <p:nvPr/>
        </p:nvGrpSpPr>
        <p:grpSpPr>
          <a:xfrm>
            <a:off x="927099" y="2349500"/>
            <a:ext cx="6983414" cy="2413000"/>
            <a:chOff x="0" y="0"/>
            <a:chExt cx="6983412" cy="2413000"/>
          </a:xfrm>
        </p:grpSpPr>
        <p:sp>
          <p:nvSpPr>
            <p:cNvPr id="909" name="Linie"/>
            <p:cNvSpPr/>
            <p:nvPr/>
          </p:nvSpPr>
          <p:spPr>
            <a:xfrm flipH="1">
              <a:off x="5853112" y="381000"/>
              <a:ext cx="1" cy="2032000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10" name="Linie"/>
            <p:cNvSpPr/>
            <p:nvPr/>
          </p:nvSpPr>
          <p:spPr>
            <a:xfrm>
              <a:off x="1346200" y="2049462"/>
              <a:ext cx="4595815" cy="64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11" name="Linie"/>
            <p:cNvSpPr/>
            <p:nvPr/>
          </p:nvSpPr>
          <p:spPr>
            <a:xfrm flipV="1">
              <a:off x="1346200" y="1191205"/>
              <a:ext cx="4559300" cy="2595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12" name="RW"/>
            <p:cNvSpPr txBox="1"/>
            <p:nvPr/>
          </p:nvSpPr>
          <p:spPr>
            <a:xfrm>
              <a:off x="3092450" y="1389062"/>
              <a:ext cx="46387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913" name="Linie"/>
            <p:cNvSpPr/>
            <p:nvPr/>
          </p:nvSpPr>
          <p:spPr>
            <a:xfrm>
              <a:off x="6183312" y="1181100"/>
              <a:ext cx="1588" cy="86201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14" name="Linie"/>
            <p:cNvSpPr/>
            <p:nvPr/>
          </p:nvSpPr>
          <p:spPr>
            <a:xfrm>
              <a:off x="5916612" y="1184903"/>
              <a:ext cx="268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15" name="Linie"/>
            <p:cNvSpPr/>
            <p:nvPr/>
          </p:nvSpPr>
          <p:spPr>
            <a:xfrm>
              <a:off x="5929313" y="2045325"/>
              <a:ext cx="253999" cy="5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16" name="Rechteck"/>
            <p:cNvSpPr/>
            <p:nvPr/>
          </p:nvSpPr>
          <p:spPr>
            <a:xfrm rot="5400000">
              <a:off x="5946773" y="1414462"/>
              <a:ext cx="508001" cy="31750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17" name="Zb"/>
            <p:cNvSpPr txBox="1"/>
            <p:nvPr/>
          </p:nvSpPr>
          <p:spPr>
            <a:xfrm>
              <a:off x="5991197" y="1384300"/>
              <a:ext cx="45720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Z</a:t>
              </a:r>
              <a:r>
                <a:rPr baseline="-25000"/>
                <a:t>b</a:t>
              </a:r>
            </a:p>
          </p:txBody>
        </p:sp>
        <p:sp>
          <p:nvSpPr>
            <p:cNvPr id="918" name="Kreis"/>
            <p:cNvSpPr/>
            <p:nvPr/>
          </p:nvSpPr>
          <p:spPr>
            <a:xfrm>
              <a:off x="5802312" y="11430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19" name="Kreis"/>
            <p:cNvSpPr/>
            <p:nvPr/>
          </p:nvSpPr>
          <p:spPr>
            <a:xfrm>
              <a:off x="5802312" y="19812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20" name="Linie"/>
            <p:cNvSpPr/>
            <p:nvPr/>
          </p:nvSpPr>
          <p:spPr>
            <a:xfrm rot="10800000">
              <a:off x="5723845" y="814386"/>
              <a:ext cx="381001" cy="215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77" h="21344" fill="norm" stroke="1" extrusionOk="0">
                  <a:moveTo>
                    <a:pt x="18777" y="21159"/>
                  </a:moveTo>
                  <a:cubicBezTo>
                    <a:pt x="15309" y="21600"/>
                    <a:pt x="11722" y="21248"/>
                    <a:pt x="8585" y="20159"/>
                  </a:cubicBezTo>
                  <a:cubicBezTo>
                    <a:pt x="-452" y="17020"/>
                    <a:pt x="-2823" y="9038"/>
                    <a:pt x="3726" y="3797"/>
                  </a:cubicBezTo>
                  <a:cubicBezTo>
                    <a:pt x="6720" y="1402"/>
                    <a:pt x="11124" y="14"/>
                    <a:pt x="15771" y="0"/>
                  </a:cubicBez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21" name="Reflexionsfaktor"/>
            <p:cNvSpPr txBox="1"/>
            <p:nvPr/>
          </p:nvSpPr>
          <p:spPr>
            <a:xfrm>
              <a:off x="1414462" y="720724"/>
              <a:ext cx="1429753" cy="2989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lnSpc>
                  <a:spcPct val="150000"/>
                </a:lnSpc>
                <a:spcBef>
                  <a:spcPts val="400"/>
                </a:spcBef>
                <a:buClr>
                  <a:srgbClr val="6F7C84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Reflexionsfaktor</a:t>
              </a:r>
            </a:p>
          </p:txBody>
        </p:sp>
        <p:sp>
          <p:nvSpPr>
            <p:cNvPr id="922" name="Ub"/>
            <p:cNvSpPr txBox="1"/>
            <p:nvPr/>
          </p:nvSpPr>
          <p:spPr>
            <a:xfrm>
              <a:off x="5459412" y="1397000"/>
              <a:ext cx="349265" cy="3424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30428"/>
                <a:t>b</a:t>
              </a:r>
            </a:p>
          </p:txBody>
        </p:sp>
        <p:sp>
          <p:nvSpPr>
            <p:cNvPr id="923" name="Linie"/>
            <p:cNvSpPr/>
            <p:nvPr/>
          </p:nvSpPr>
          <p:spPr>
            <a:xfrm>
              <a:off x="5853112" y="1397000"/>
              <a:ext cx="1588" cy="45878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24" name="rb"/>
            <p:cNvSpPr txBox="1"/>
            <p:nvPr/>
          </p:nvSpPr>
          <p:spPr>
            <a:xfrm>
              <a:off x="5421312" y="698500"/>
              <a:ext cx="315824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b</a:t>
              </a:r>
            </a:p>
          </p:txBody>
        </p:sp>
        <p:sp>
          <p:nvSpPr>
            <p:cNvPr id="925" name="Linie"/>
            <p:cNvSpPr/>
            <p:nvPr/>
          </p:nvSpPr>
          <p:spPr>
            <a:xfrm flipH="1">
              <a:off x="433035" y="168275"/>
              <a:ext cx="13362" cy="760003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26" name="Linie"/>
            <p:cNvSpPr/>
            <p:nvPr/>
          </p:nvSpPr>
          <p:spPr>
            <a:xfrm>
              <a:off x="417512" y="431346"/>
              <a:ext cx="6565901" cy="138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27" name="Linie"/>
            <p:cNvSpPr/>
            <p:nvPr/>
          </p:nvSpPr>
          <p:spPr>
            <a:xfrm flipH="1">
              <a:off x="73840" y="431346"/>
              <a:ext cx="359196" cy="31237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28" name="x"/>
            <p:cNvSpPr txBox="1"/>
            <p:nvPr/>
          </p:nvSpPr>
          <p:spPr>
            <a:xfrm>
              <a:off x="0" y="304111"/>
              <a:ext cx="269240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x</a:t>
              </a:r>
            </a:p>
          </p:txBody>
        </p:sp>
        <p:sp>
          <p:nvSpPr>
            <p:cNvPr id="929" name="y"/>
            <p:cNvSpPr txBox="1"/>
            <p:nvPr/>
          </p:nvSpPr>
          <p:spPr>
            <a:xfrm>
              <a:off x="132954" y="743717"/>
              <a:ext cx="26924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y</a:t>
              </a:r>
            </a:p>
          </p:txBody>
        </p:sp>
        <p:sp>
          <p:nvSpPr>
            <p:cNvPr id="930" name="z"/>
            <p:cNvSpPr txBox="1"/>
            <p:nvPr/>
          </p:nvSpPr>
          <p:spPr>
            <a:xfrm>
              <a:off x="6654262" y="415672"/>
              <a:ext cx="26924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z</a:t>
              </a:r>
            </a:p>
          </p:txBody>
        </p:sp>
        <p:sp>
          <p:nvSpPr>
            <p:cNvPr id="931" name="Linie"/>
            <p:cNvSpPr/>
            <p:nvPr/>
          </p:nvSpPr>
          <p:spPr>
            <a:xfrm>
              <a:off x="1301750" y="369887"/>
              <a:ext cx="1588" cy="182403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32" name="l = a"/>
            <p:cNvSpPr txBox="1"/>
            <p:nvPr/>
          </p:nvSpPr>
          <p:spPr>
            <a:xfrm>
              <a:off x="1017587" y="1587"/>
              <a:ext cx="612134" cy="4035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>
                  <a:latin typeface="Bradley Hand ITC TT-Bold"/>
                  <a:ea typeface="Bradley Hand ITC TT-Bold"/>
                  <a:cs typeface="Bradley Hand ITC TT-Bold"/>
                  <a:sym typeface="Bradley Hand ITC TT-Bold"/>
                </a:rPr>
                <a:t>l </a:t>
              </a:r>
              <a:r>
                <a:t>= a</a:t>
              </a:r>
            </a:p>
          </p:txBody>
        </p:sp>
        <p:sp>
          <p:nvSpPr>
            <p:cNvPr id="933" name="l =0"/>
            <p:cNvSpPr txBox="1"/>
            <p:nvPr/>
          </p:nvSpPr>
          <p:spPr>
            <a:xfrm>
              <a:off x="5561012" y="0"/>
              <a:ext cx="548621" cy="403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>
                  <a:latin typeface="Bradley Hand ITC TT-Bold"/>
                  <a:ea typeface="Bradley Hand ITC TT-Bold"/>
                  <a:cs typeface="Bradley Hand ITC TT-Bold"/>
                  <a:sym typeface="Bradley Hand ITC TT-Bold"/>
                </a:rPr>
                <a:t>l </a:t>
              </a:r>
              <a:r>
                <a:t>=0</a:t>
              </a:r>
            </a:p>
          </p:txBody>
        </p:sp>
        <p:sp>
          <p:nvSpPr>
            <p:cNvPr id="934" name="Linie"/>
            <p:cNvSpPr/>
            <p:nvPr/>
          </p:nvSpPr>
          <p:spPr>
            <a:xfrm>
              <a:off x="6018212" y="1181891"/>
              <a:ext cx="141295" cy="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35" name="Ib"/>
            <p:cNvSpPr txBox="1"/>
            <p:nvPr/>
          </p:nvSpPr>
          <p:spPr>
            <a:xfrm>
              <a:off x="6323012" y="1028700"/>
              <a:ext cx="270262" cy="3424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30428"/>
                <a:t>b</a:t>
              </a:r>
            </a:p>
          </p:txBody>
        </p:sp>
        <p:sp>
          <p:nvSpPr>
            <p:cNvPr id="936" name="ra"/>
            <p:cNvSpPr txBox="1"/>
            <p:nvPr/>
          </p:nvSpPr>
          <p:spPr>
            <a:xfrm>
              <a:off x="952500" y="698500"/>
              <a:ext cx="315824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a</a:t>
              </a:r>
            </a:p>
          </p:txBody>
        </p:sp>
        <p:sp>
          <p:nvSpPr>
            <p:cNvPr id="937" name="Linie"/>
            <p:cNvSpPr/>
            <p:nvPr/>
          </p:nvSpPr>
          <p:spPr>
            <a:xfrm flipH="1" flipV="1">
              <a:off x="1308100" y="556593"/>
              <a:ext cx="4546600" cy="277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940" name="Gruppieren"/>
            <p:cNvGrpSpPr/>
            <p:nvPr/>
          </p:nvGrpSpPr>
          <p:grpSpPr>
            <a:xfrm flipH="1" rot="10800000">
              <a:off x="1130299" y="1066800"/>
              <a:ext cx="321680" cy="584200"/>
              <a:chOff x="0" y="0"/>
              <a:chExt cx="321678" cy="584200"/>
            </a:xfrm>
          </p:grpSpPr>
          <p:sp>
            <p:nvSpPr>
              <p:cNvPr id="938" name="Linie"/>
              <p:cNvSpPr/>
              <p:nvPr/>
            </p:nvSpPr>
            <p:spPr>
              <a:xfrm flipH="1" flipV="1">
                <a:off x="0" y="9812"/>
                <a:ext cx="321679" cy="4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39" name="Linie"/>
              <p:cNvSpPr/>
              <p:nvPr/>
            </p:nvSpPr>
            <p:spPr>
              <a:xfrm flipH="1">
                <a:off x="12699" y="0"/>
                <a:ext cx="2" cy="584200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941" name="Kreis"/>
            <p:cNvSpPr/>
            <p:nvPr/>
          </p:nvSpPr>
          <p:spPr>
            <a:xfrm>
              <a:off x="1244600" y="11430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42" name="Kreis"/>
            <p:cNvSpPr/>
            <p:nvPr/>
          </p:nvSpPr>
          <p:spPr>
            <a:xfrm>
              <a:off x="1245094" y="19812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43" name="Za"/>
            <p:cNvSpPr txBox="1"/>
            <p:nvPr/>
          </p:nvSpPr>
          <p:spPr>
            <a:xfrm>
              <a:off x="635000" y="1371600"/>
              <a:ext cx="4572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Z</a:t>
              </a:r>
              <a:r>
                <a:rPr baseline="-25000"/>
                <a:t>a</a:t>
              </a:r>
            </a:p>
          </p:txBody>
        </p:sp>
      </p:grpSp>
      <p:grpSp>
        <p:nvGrpSpPr>
          <p:cNvPr id="951" name="Gruppieren"/>
          <p:cNvGrpSpPr/>
          <p:nvPr/>
        </p:nvGrpSpPr>
        <p:grpSpPr>
          <a:xfrm>
            <a:off x="136185" y="755056"/>
            <a:ext cx="9305581" cy="835902"/>
            <a:chOff x="0" y="0"/>
            <a:chExt cx="9305579" cy="835900"/>
          </a:xfrm>
        </p:grpSpPr>
        <p:sp>
          <p:nvSpPr>
            <p:cNvPr id="945" name="Zb ="/>
            <p:cNvSpPr txBox="1"/>
            <p:nvPr/>
          </p:nvSpPr>
          <p:spPr>
            <a:xfrm>
              <a:off x="0" y="252166"/>
              <a:ext cx="591863" cy="423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929292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2000"/>
                <a:t>Z</a:t>
              </a:r>
              <a:r>
                <a:rPr baseline="-25000"/>
                <a:t>b</a:t>
              </a:r>
              <a:r>
                <a:t> =</a:t>
              </a:r>
            </a:p>
          </p:txBody>
        </p:sp>
        <p:sp>
          <p:nvSpPr>
            <p:cNvPr id="946" name="1+ rb"/>
            <p:cNvSpPr txBox="1"/>
            <p:nvPr/>
          </p:nvSpPr>
          <p:spPr>
            <a:xfrm>
              <a:off x="557873" y="0"/>
              <a:ext cx="684446" cy="4282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lnSpc>
                  <a:spcPct val="150000"/>
                </a:lnSpc>
                <a:spcBef>
                  <a:spcPts val="400"/>
                </a:spcBef>
                <a:buClr>
                  <a:srgbClr val="6F7C84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2000"/>
                <a:t>1+ r</a:t>
              </a:r>
              <a:r>
                <a:rPr baseline="-27111"/>
                <a:t>b</a:t>
              </a:r>
            </a:p>
          </p:txBody>
        </p:sp>
        <p:sp>
          <p:nvSpPr>
            <p:cNvPr id="947" name="1‑ rb"/>
            <p:cNvSpPr txBox="1"/>
            <p:nvPr/>
          </p:nvSpPr>
          <p:spPr>
            <a:xfrm>
              <a:off x="557873" y="399075"/>
              <a:ext cx="683082" cy="4368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lnSpc>
                  <a:spcPct val="150000"/>
                </a:lnSpc>
                <a:spcBef>
                  <a:spcPts val="400"/>
                </a:spcBef>
                <a:buClr>
                  <a:srgbClr val="6F7C84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2000"/>
                <a:t>1‑ r</a:t>
              </a:r>
              <a:r>
                <a:rPr baseline="-27111"/>
                <a:t>b</a:t>
              </a:r>
            </a:p>
          </p:txBody>
        </p:sp>
        <p:sp>
          <p:nvSpPr>
            <p:cNvPr id="948" name="Linie"/>
            <p:cNvSpPr/>
            <p:nvPr/>
          </p:nvSpPr>
          <p:spPr>
            <a:xfrm flipV="1">
              <a:off x="604912" y="437883"/>
              <a:ext cx="592403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49" name="(3.21)"/>
            <p:cNvSpPr txBox="1"/>
            <p:nvPr/>
          </p:nvSpPr>
          <p:spPr>
            <a:xfrm>
              <a:off x="8512514" y="233348"/>
              <a:ext cx="793066" cy="3599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marL="40639" marR="40639" defTabSz="914400">
                <a:lnSpc>
                  <a:spcPct val="150000"/>
                </a:lnSpc>
                <a:spcBef>
                  <a:spcPts val="400"/>
                </a:spcBef>
                <a:buClr>
                  <a:srgbClr val="6F7C84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>
                <a:defRPr sz="1800"/>
              </a:pPr>
              <a:r>
                <a:rPr sz="2000"/>
                <a:t>(3.21)</a:t>
              </a:r>
            </a:p>
          </p:txBody>
        </p:sp>
        <p:sp>
          <p:nvSpPr>
            <p:cNvPr id="950" name="RW"/>
            <p:cNvSpPr txBox="1"/>
            <p:nvPr/>
          </p:nvSpPr>
          <p:spPr>
            <a:xfrm>
              <a:off x="1298914" y="248243"/>
              <a:ext cx="482214" cy="428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lnSpc>
                  <a:spcPct val="150000"/>
                </a:lnSpc>
                <a:spcBef>
                  <a:spcPts val="400"/>
                </a:spcBef>
                <a:buClr>
                  <a:srgbClr val="6F7C84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2000"/>
                <a:t>R</a:t>
              </a:r>
              <a:r>
                <a:rPr baseline="-27111"/>
                <a:t>W</a:t>
              </a:r>
            </a:p>
          </p:txBody>
        </p:sp>
      </p:grpSp>
      <p:grpSp>
        <p:nvGrpSpPr>
          <p:cNvPr id="958" name="Gruppieren"/>
          <p:cNvGrpSpPr/>
          <p:nvPr/>
        </p:nvGrpSpPr>
        <p:grpSpPr>
          <a:xfrm>
            <a:off x="126999" y="1612900"/>
            <a:ext cx="9305581" cy="835901"/>
            <a:chOff x="0" y="0"/>
            <a:chExt cx="9305579" cy="835900"/>
          </a:xfrm>
        </p:grpSpPr>
        <p:sp>
          <p:nvSpPr>
            <p:cNvPr id="952" name="Za ="/>
            <p:cNvSpPr txBox="1"/>
            <p:nvPr/>
          </p:nvSpPr>
          <p:spPr>
            <a:xfrm>
              <a:off x="0" y="252166"/>
              <a:ext cx="591863" cy="4234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929292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2000"/>
                <a:t>Z</a:t>
              </a:r>
              <a:r>
                <a:rPr baseline="-25000"/>
                <a:t>a</a:t>
              </a:r>
              <a:r>
                <a:t> =</a:t>
              </a:r>
            </a:p>
          </p:txBody>
        </p:sp>
        <p:sp>
          <p:nvSpPr>
            <p:cNvPr id="953" name="1+ ra"/>
            <p:cNvSpPr txBox="1"/>
            <p:nvPr/>
          </p:nvSpPr>
          <p:spPr>
            <a:xfrm>
              <a:off x="557873" y="0"/>
              <a:ext cx="684446" cy="4282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lnSpc>
                  <a:spcPct val="150000"/>
                </a:lnSpc>
                <a:spcBef>
                  <a:spcPts val="400"/>
                </a:spcBef>
                <a:buClr>
                  <a:srgbClr val="6F7C84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2000"/>
                <a:t>1+ r</a:t>
              </a:r>
              <a:r>
                <a:rPr baseline="-27111"/>
                <a:t>a</a:t>
              </a:r>
            </a:p>
          </p:txBody>
        </p:sp>
        <p:sp>
          <p:nvSpPr>
            <p:cNvPr id="954" name="1‑ ra"/>
            <p:cNvSpPr txBox="1"/>
            <p:nvPr/>
          </p:nvSpPr>
          <p:spPr>
            <a:xfrm>
              <a:off x="557873" y="399075"/>
              <a:ext cx="683082" cy="4368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lnSpc>
                  <a:spcPct val="150000"/>
                </a:lnSpc>
                <a:spcBef>
                  <a:spcPts val="400"/>
                </a:spcBef>
                <a:buClr>
                  <a:srgbClr val="6F7C84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2000"/>
                <a:t>1‑ r</a:t>
              </a:r>
              <a:r>
                <a:rPr baseline="-27111"/>
                <a:t>a</a:t>
              </a:r>
            </a:p>
          </p:txBody>
        </p:sp>
        <p:sp>
          <p:nvSpPr>
            <p:cNvPr id="955" name="Linie"/>
            <p:cNvSpPr/>
            <p:nvPr/>
          </p:nvSpPr>
          <p:spPr>
            <a:xfrm flipV="1">
              <a:off x="604912" y="437883"/>
              <a:ext cx="592403" cy="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56" name="(3.22)"/>
            <p:cNvSpPr txBox="1"/>
            <p:nvPr/>
          </p:nvSpPr>
          <p:spPr>
            <a:xfrm>
              <a:off x="8512514" y="233348"/>
              <a:ext cx="793066" cy="3599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marL="40639" marR="40639" defTabSz="914400">
                <a:lnSpc>
                  <a:spcPct val="150000"/>
                </a:lnSpc>
                <a:spcBef>
                  <a:spcPts val="400"/>
                </a:spcBef>
                <a:buClr>
                  <a:srgbClr val="6F7C84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>
                <a:defRPr sz="1800"/>
              </a:pPr>
              <a:r>
                <a:rPr sz="2000"/>
                <a:t>(3.22)</a:t>
              </a:r>
            </a:p>
          </p:txBody>
        </p:sp>
        <p:sp>
          <p:nvSpPr>
            <p:cNvPr id="957" name="RW"/>
            <p:cNvSpPr txBox="1"/>
            <p:nvPr/>
          </p:nvSpPr>
          <p:spPr>
            <a:xfrm>
              <a:off x="1298914" y="248243"/>
              <a:ext cx="482214" cy="4282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lnSpc>
                  <a:spcPct val="150000"/>
                </a:lnSpc>
                <a:spcBef>
                  <a:spcPts val="400"/>
                </a:spcBef>
                <a:buClr>
                  <a:srgbClr val="6F7C84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2000"/>
                <a:t>R</a:t>
              </a:r>
              <a:r>
                <a:rPr baseline="-27111"/>
                <a:t>W</a:t>
              </a:r>
            </a:p>
          </p:txBody>
        </p:sp>
      </p:grpSp>
      <p:grpSp>
        <p:nvGrpSpPr>
          <p:cNvPr id="985" name="Gruppieren"/>
          <p:cNvGrpSpPr/>
          <p:nvPr/>
        </p:nvGrpSpPr>
        <p:grpSpPr>
          <a:xfrm>
            <a:off x="1663700" y="5246687"/>
            <a:ext cx="5958274" cy="2043113"/>
            <a:chOff x="0" y="0"/>
            <a:chExt cx="5958273" cy="2043112"/>
          </a:xfrm>
        </p:grpSpPr>
        <p:sp>
          <p:nvSpPr>
            <p:cNvPr id="959" name="Linie"/>
            <p:cNvSpPr/>
            <p:nvPr/>
          </p:nvSpPr>
          <p:spPr>
            <a:xfrm flipH="1">
              <a:off x="5218112" y="11112"/>
              <a:ext cx="1" cy="2032001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60" name="Linie"/>
            <p:cNvSpPr/>
            <p:nvPr/>
          </p:nvSpPr>
          <p:spPr>
            <a:xfrm>
              <a:off x="711200" y="1679575"/>
              <a:ext cx="4595815" cy="63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61" name="Linie"/>
            <p:cNvSpPr/>
            <p:nvPr/>
          </p:nvSpPr>
          <p:spPr>
            <a:xfrm flipV="1">
              <a:off x="711200" y="821317"/>
              <a:ext cx="4559300" cy="2596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62" name="RW"/>
            <p:cNvSpPr txBox="1"/>
            <p:nvPr/>
          </p:nvSpPr>
          <p:spPr>
            <a:xfrm>
              <a:off x="2457450" y="1019175"/>
              <a:ext cx="46387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963" name="Linie"/>
            <p:cNvSpPr/>
            <p:nvPr/>
          </p:nvSpPr>
          <p:spPr>
            <a:xfrm>
              <a:off x="5548312" y="811212"/>
              <a:ext cx="1588" cy="862014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64" name="Linie"/>
            <p:cNvSpPr/>
            <p:nvPr/>
          </p:nvSpPr>
          <p:spPr>
            <a:xfrm>
              <a:off x="5281612" y="815015"/>
              <a:ext cx="268375" cy="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65" name="Linie"/>
            <p:cNvSpPr/>
            <p:nvPr/>
          </p:nvSpPr>
          <p:spPr>
            <a:xfrm>
              <a:off x="5294313" y="1675437"/>
              <a:ext cx="253999" cy="5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66" name="Rechteck"/>
            <p:cNvSpPr/>
            <p:nvPr/>
          </p:nvSpPr>
          <p:spPr>
            <a:xfrm rot="5400000">
              <a:off x="5311773" y="1044575"/>
              <a:ext cx="508001" cy="3175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67" name="Zb"/>
            <p:cNvSpPr txBox="1"/>
            <p:nvPr/>
          </p:nvSpPr>
          <p:spPr>
            <a:xfrm>
              <a:off x="5356197" y="1014412"/>
              <a:ext cx="45720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Z</a:t>
              </a:r>
              <a:r>
                <a:rPr baseline="-25000"/>
                <a:t>b</a:t>
              </a:r>
            </a:p>
          </p:txBody>
        </p:sp>
        <p:sp>
          <p:nvSpPr>
            <p:cNvPr id="968" name="Kreis"/>
            <p:cNvSpPr/>
            <p:nvPr/>
          </p:nvSpPr>
          <p:spPr>
            <a:xfrm>
              <a:off x="5167312" y="773112"/>
              <a:ext cx="113807" cy="114527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69" name="Kreis"/>
            <p:cNvSpPr/>
            <p:nvPr/>
          </p:nvSpPr>
          <p:spPr>
            <a:xfrm>
              <a:off x="5167312" y="1611312"/>
              <a:ext cx="113807" cy="114527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70" name="Linie"/>
            <p:cNvSpPr/>
            <p:nvPr/>
          </p:nvSpPr>
          <p:spPr>
            <a:xfrm rot="10800000">
              <a:off x="5088845" y="444499"/>
              <a:ext cx="381001" cy="215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77" h="21344" fill="norm" stroke="1" extrusionOk="0">
                  <a:moveTo>
                    <a:pt x="18777" y="21159"/>
                  </a:moveTo>
                  <a:cubicBezTo>
                    <a:pt x="15309" y="21600"/>
                    <a:pt x="11722" y="21248"/>
                    <a:pt x="8585" y="20159"/>
                  </a:cubicBezTo>
                  <a:cubicBezTo>
                    <a:pt x="-452" y="17020"/>
                    <a:pt x="-2823" y="9038"/>
                    <a:pt x="3726" y="3797"/>
                  </a:cubicBezTo>
                  <a:cubicBezTo>
                    <a:pt x="6720" y="1402"/>
                    <a:pt x="11124" y="14"/>
                    <a:pt x="15771" y="0"/>
                  </a:cubicBez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71" name="Ub"/>
            <p:cNvSpPr txBox="1"/>
            <p:nvPr/>
          </p:nvSpPr>
          <p:spPr>
            <a:xfrm>
              <a:off x="4824412" y="1027112"/>
              <a:ext cx="349265" cy="3424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30428"/>
                <a:t>b</a:t>
              </a:r>
            </a:p>
          </p:txBody>
        </p:sp>
        <p:sp>
          <p:nvSpPr>
            <p:cNvPr id="972" name="Linie"/>
            <p:cNvSpPr/>
            <p:nvPr/>
          </p:nvSpPr>
          <p:spPr>
            <a:xfrm>
              <a:off x="5218112" y="1027112"/>
              <a:ext cx="1588" cy="45878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73" name="rb"/>
            <p:cNvSpPr txBox="1"/>
            <p:nvPr/>
          </p:nvSpPr>
          <p:spPr>
            <a:xfrm>
              <a:off x="4786312" y="328612"/>
              <a:ext cx="315824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b</a:t>
              </a:r>
            </a:p>
          </p:txBody>
        </p:sp>
        <p:sp>
          <p:nvSpPr>
            <p:cNvPr id="974" name="Linie"/>
            <p:cNvSpPr/>
            <p:nvPr/>
          </p:nvSpPr>
          <p:spPr>
            <a:xfrm>
              <a:off x="666750" y="0"/>
              <a:ext cx="1588" cy="182403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975" name="l = λ/4"/>
            <p:cNvSpPr txBox="1"/>
            <p:nvPr/>
          </p:nvSpPr>
          <p:spPr>
            <a:xfrm>
              <a:off x="2297112" y="227012"/>
              <a:ext cx="789946" cy="4035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>
                  <a:latin typeface="Bradley Hand ITC TT-Bold"/>
                  <a:ea typeface="Bradley Hand ITC TT-Bold"/>
                  <a:cs typeface="Bradley Hand ITC TT-Bold"/>
                  <a:sym typeface="Bradley Hand ITC TT-Bold"/>
                </a:rPr>
                <a:t>l </a:t>
              </a:r>
              <a:r>
                <a:t>= λ/4</a:t>
              </a:r>
            </a:p>
          </p:txBody>
        </p:sp>
        <p:sp>
          <p:nvSpPr>
            <p:cNvPr id="976" name="Linie"/>
            <p:cNvSpPr/>
            <p:nvPr/>
          </p:nvSpPr>
          <p:spPr>
            <a:xfrm>
              <a:off x="5383212" y="812003"/>
              <a:ext cx="141295" cy="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77" name="Ib"/>
            <p:cNvSpPr txBox="1"/>
            <p:nvPr/>
          </p:nvSpPr>
          <p:spPr>
            <a:xfrm>
              <a:off x="5688012" y="658812"/>
              <a:ext cx="270262" cy="3424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4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30428"/>
                <a:t>b</a:t>
              </a:r>
            </a:p>
          </p:txBody>
        </p:sp>
        <p:sp>
          <p:nvSpPr>
            <p:cNvPr id="978" name="ra"/>
            <p:cNvSpPr txBox="1"/>
            <p:nvPr/>
          </p:nvSpPr>
          <p:spPr>
            <a:xfrm>
              <a:off x="317500" y="328612"/>
              <a:ext cx="315824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a</a:t>
              </a:r>
            </a:p>
          </p:txBody>
        </p:sp>
        <p:grpSp>
          <p:nvGrpSpPr>
            <p:cNvPr id="981" name="Gruppieren"/>
            <p:cNvGrpSpPr/>
            <p:nvPr/>
          </p:nvGrpSpPr>
          <p:grpSpPr>
            <a:xfrm flipH="1" rot="10800000">
              <a:off x="495299" y="696912"/>
              <a:ext cx="321680" cy="584201"/>
              <a:chOff x="0" y="0"/>
              <a:chExt cx="321678" cy="584200"/>
            </a:xfrm>
          </p:grpSpPr>
          <p:sp>
            <p:nvSpPr>
              <p:cNvPr id="979" name="Linie"/>
              <p:cNvSpPr/>
              <p:nvPr/>
            </p:nvSpPr>
            <p:spPr>
              <a:xfrm flipH="1" flipV="1">
                <a:off x="0" y="9812"/>
                <a:ext cx="321679" cy="4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980" name="Linie"/>
              <p:cNvSpPr/>
              <p:nvPr/>
            </p:nvSpPr>
            <p:spPr>
              <a:xfrm flipH="1">
                <a:off x="12699" y="0"/>
                <a:ext cx="2" cy="584200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982" name="Kreis"/>
            <p:cNvSpPr/>
            <p:nvPr/>
          </p:nvSpPr>
          <p:spPr>
            <a:xfrm>
              <a:off x="609600" y="773112"/>
              <a:ext cx="113806" cy="114527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83" name="Kreis"/>
            <p:cNvSpPr/>
            <p:nvPr/>
          </p:nvSpPr>
          <p:spPr>
            <a:xfrm>
              <a:off x="610094" y="1611312"/>
              <a:ext cx="113807" cy="114527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984" name="Za"/>
            <p:cNvSpPr txBox="1"/>
            <p:nvPr/>
          </p:nvSpPr>
          <p:spPr>
            <a:xfrm>
              <a:off x="0" y="1001712"/>
              <a:ext cx="4572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Z</a:t>
              </a:r>
              <a:r>
                <a:rPr baseline="-25000"/>
                <a:t>a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Linie"/>
          <p:cNvSpPr/>
          <p:nvPr/>
        </p:nvSpPr>
        <p:spPr>
          <a:xfrm>
            <a:off x="6983412" y="1803400"/>
            <a:ext cx="1" cy="2032000"/>
          </a:xfrm>
          <a:prstGeom prst="line">
            <a:avLst/>
          </a:prstGeom>
          <a:ln w="12700">
            <a:solidFill>
              <a:srgbClr val="B51A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88" name="Linie"/>
          <p:cNvSpPr/>
          <p:nvPr/>
        </p:nvSpPr>
        <p:spPr>
          <a:xfrm>
            <a:off x="2476500" y="3471862"/>
            <a:ext cx="4595815" cy="64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89" name="Linie"/>
          <p:cNvSpPr/>
          <p:nvPr/>
        </p:nvSpPr>
        <p:spPr>
          <a:xfrm flipV="1">
            <a:off x="2476500" y="2613604"/>
            <a:ext cx="4559300" cy="2596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90" name="RW"/>
          <p:cNvSpPr txBox="1"/>
          <p:nvPr/>
        </p:nvSpPr>
        <p:spPr>
          <a:xfrm>
            <a:off x="4222750" y="2811462"/>
            <a:ext cx="46387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sp>
        <p:nvSpPr>
          <p:cNvPr id="991" name="Linie"/>
          <p:cNvSpPr/>
          <p:nvPr/>
        </p:nvSpPr>
        <p:spPr>
          <a:xfrm>
            <a:off x="7313612" y="2603500"/>
            <a:ext cx="1588" cy="86201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92" name="Linie"/>
          <p:cNvSpPr/>
          <p:nvPr/>
        </p:nvSpPr>
        <p:spPr>
          <a:xfrm>
            <a:off x="7046912" y="2607303"/>
            <a:ext cx="268375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93" name="Linie"/>
          <p:cNvSpPr/>
          <p:nvPr/>
        </p:nvSpPr>
        <p:spPr>
          <a:xfrm>
            <a:off x="7059613" y="3467725"/>
            <a:ext cx="253999" cy="5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994" name="Rechteck"/>
          <p:cNvSpPr/>
          <p:nvPr/>
        </p:nvSpPr>
        <p:spPr>
          <a:xfrm rot="5400000">
            <a:off x="7077073" y="2836862"/>
            <a:ext cx="508001" cy="317501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995" name="Zb"/>
          <p:cNvSpPr txBox="1"/>
          <p:nvPr/>
        </p:nvSpPr>
        <p:spPr>
          <a:xfrm>
            <a:off x="7121497" y="2806700"/>
            <a:ext cx="45720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Z</a:t>
            </a:r>
            <a:r>
              <a:rPr baseline="-25000"/>
              <a:t>b</a:t>
            </a:r>
          </a:p>
        </p:txBody>
      </p:sp>
      <p:sp>
        <p:nvSpPr>
          <p:cNvPr id="996" name="Kreis"/>
          <p:cNvSpPr/>
          <p:nvPr/>
        </p:nvSpPr>
        <p:spPr>
          <a:xfrm>
            <a:off x="6932612" y="2565400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997" name="Kreis"/>
          <p:cNvSpPr/>
          <p:nvPr/>
        </p:nvSpPr>
        <p:spPr>
          <a:xfrm>
            <a:off x="6932612" y="3403600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998" name="Linie"/>
          <p:cNvSpPr/>
          <p:nvPr/>
        </p:nvSpPr>
        <p:spPr>
          <a:xfrm rot="10800000">
            <a:off x="6854145" y="2236786"/>
            <a:ext cx="381001" cy="2159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777" h="21344" fill="norm" stroke="1" extrusionOk="0">
                <a:moveTo>
                  <a:pt x="18777" y="21159"/>
                </a:moveTo>
                <a:cubicBezTo>
                  <a:pt x="15309" y="21600"/>
                  <a:pt x="11722" y="21248"/>
                  <a:pt x="8585" y="20159"/>
                </a:cubicBezTo>
                <a:cubicBezTo>
                  <a:pt x="-452" y="17020"/>
                  <a:pt x="-2823" y="9038"/>
                  <a:pt x="3726" y="3797"/>
                </a:cubicBezTo>
                <a:cubicBezTo>
                  <a:pt x="6720" y="1402"/>
                  <a:pt x="11124" y="14"/>
                  <a:pt x="15771" y="0"/>
                </a:cubicBezTo>
              </a:path>
            </a:pathLst>
          </a:custGeom>
          <a:ln>
            <a:solidFill>
              <a:srgbClr val="000000"/>
            </a:solidFill>
            <a:head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999" name="Ub"/>
          <p:cNvSpPr txBox="1"/>
          <p:nvPr/>
        </p:nvSpPr>
        <p:spPr>
          <a:xfrm>
            <a:off x="6589712" y="2819400"/>
            <a:ext cx="349265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30428"/>
              <a:t>b</a:t>
            </a:r>
          </a:p>
        </p:txBody>
      </p:sp>
      <p:sp>
        <p:nvSpPr>
          <p:cNvPr id="1000" name="Linie"/>
          <p:cNvSpPr/>
          <p:nvPr/>
        </p:nvSpPr>
        <p:spPr>
          <a:xfrm>
            <a:off x="6983412" y="2819400"/>
            <a:ext cx="1588" cy="458788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001" name="rb"/>
          <p:cNvSpPr txBox="1"/>
          <p:nvPr/>
        </p:nvSpPr>
        <p:spPr>
          <a:xfrm>
            <a:off x="6551612" y="2120900"/>
            <a:ext cx="315824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b</a:t>
            </a:r>
          </a:p>
        </p:txBody>
      </p:sp>
      <p:sp>
        <p:nvSpPr>
          <p:cNvPr id="1002" name="Linie"/>
          <p:cNvSpPr/>
          <p:nvPr/>
        </p:nvSpPr>
        <p:spPr>
          <a:xfrm>
            <a:off x="2432050" y="1792287"/>
            <a:ext cx="1588" cy="1824038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003" name="l = λ/2"/>
          <p:cNvSpPr txBox="1"/>
          <p:nvPr/>
        </p:nvSpPr>
        <p:spPr>
          <a:xfrm>
            <a:off x="4062412" y="2019300"/>
            <a:ext cx="789946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>
                <a:latin typeface="Bradley Hand ITC TT-Bold"/>
                <a:ea typeface="Bradley Hand ITC TT-Bold"/>
                <a:cs typeface="Bradley Hand ITC TT-Bold"/>
                <a:sym typeface="Bradley Hand ITC TT-Bold"/>
              </a:rPr>
              <a:t>l </a:t>
            </a:r>
            <a:r>
              <a:t>= λ/2</a:t>
            </a:r>
          </a:p>
        </p:txBody>
      </p:sp>
      <p:sp>
        <p:nvSpPr>
          <p:cNvPr id="1004" name="Linie"/>
          <p:cNvSpPr/>
          <p:nvPr/>
        </p:nvSpPr>
        <p:spPr>
          <a:xfrm>
            <a:off x="7148512" y="2604291"/>
            <a:ext cx="141295" cy="6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005" name="Ib"/>
          <p:cNvSpPr txBox="1"/>
          <p:nvPr/>
        </p:nvSpPr>
        <p:spPr>
          <a:xfrm>
            <a:off x="7453312" y="2451100"/>
            <a:ext cx="270262" cy="35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</a:t>
            </a:r>
            <a:r>
              <a:rPr baseline="-30428"/>
              <a:t>b</a:t>
            </a:r>
          </a:p>
        </p:txBody>
      </p:sp>
      <p:sp>
        <p:nvSpPr>
          <p:cNvPr id="1006" name="ra"/>
          <p:cNvSpPr txBox="1"/>
          <p:nvPr/>
        </p:nvSpPr>
        <p:spPr>
          <a:xfrm>
            <a:off x="2082800" y="2120900"/>
            <a:ext cx="315824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5999"/>
              <a:t>a</a:t>
            </a:r>
          </a:p>
        </p:txBody>
      </p:sp>
      <p:grpSp>
        <p:nvGrpSpPr>
          <p:cNvPr id="1009" name="Gruppieren"/>
          <p:cNvGrpSpPr/>
          <p:nvPr/>
        </p:nvGrpSpPr>
        <p:grpSpPr>
          <a:xfrm flipH="1" rot="10800000">
            <a:off x="2260599" y="2489200"/>
            <a:ext cx="321680" cy="584200"/>
            <a:chOff x="0" y="0"/>
            <a:chExt cx="321678" cy="584200"/>
          </a:xfrm>
        </p:grpSpPr>
        <p:sp>
          <p:nvSpPr>
            <p:cNvPr id="1007" name="Linie"/>
            <p:cNvSpPr/>
            <p:nvPr/>
          </p:nvSpPr>
          <p:spPr>
            <a:xfrm flipH="1" flipV="1">
              <a:off x="0" y="9812"/>
              <a:ext cx="321679" cy="4"/>
            </a:xfrm>
            <a:prstGeom prst="line">
              <a:avLst/>
            </a:prstGeom>
            <a:noFill/>
            <a:ln w="25400" cap="flat">
              <a:solidFill>
                <a:srgbClr val="B51A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08" name="Linie"/>
            <p:cNvSpPr/>
            <p:nvPr/>
          </p:nvSpPr>
          <p:spPr>
            <a:xfrm flipH="1">
              <a:off x="12699" y="0"/>
              <a:ext cx="2" cy="584200"/>
            </a:xfrm>
            <a:prstGeom prst="line">
              <a:avLst/>
            </a:prstGeom>
            <a:noFill/>
            <a:ln w="25400" cap="flat">
              <a:solidFill>
                <a:srgbClr val="B51A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1010" name="Kreis"/>
          <p:cNvSpPr/>
          <p:nvPr/>
        </p:nvSpPr>
        <p:spPr>
          <a:xfrm>
            <a:off x="2374900" y="25654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011" name="Kreis"/>
          <p:cNvSpPr/>
          <p:nvPr/>
        </p:nvSpPr>
        <p:spPr>
          <a:xfrm>
            <a:off x="2375394" y="3403600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012" name="Za"/>
          <p:cNvSpPr txBox="1"/>
          <p:nvPr/>
        </p:nvSpPr>
        <p:spPr>
          <a:xfrm>
            <a:off x="1765300" y="2794000"/>
            <a:ext cx="45720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Z</a:t>
            </a:r>
            <a:r>
              <a:rPr baseline="-25000"/>
              <a:t>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4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01800" y="1066800"/>
            <a:ext cx="6134100" cy="62611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2" name="Gruppieren"/>
          <p:cNvGrpSpPr/>
          <p:nvPr/>
        </p:nvGrpSpPr>
        <p:grpSpPr>
          <a:xfrm>
            <a:off x="212385" y="1174156"/>
            <a:ext cx="9127781" cy="784467"/>
            <a:chOff x="0" y="0"/>
            <a:chExt cx="9127779" cy="784465"/>
          </a:xfrm>
        </p:grpSpPr>
        <p:grpSp>
          <p:nvGrpSpPr>
            <p:cNvPr id="1020" name="Gruppieren"/>
            <p:cNvGrpSpPr/>
            <p:nvPr/>
          </p:nvGrpSpPr>
          <p:grpSpPr>
            <a:xfrm>
              <a:off x="-1" y="0"/>
              <a:ext cx="1585394" cy="784466"/>
              <a:chOff x="0" y="0"/>
              <a:chExt cx="1585392" cy="784465"/>
            </a:xfrm>
          </p:grpSpPr>
          <p:sp>
            <p:nvSpPr>
              <p:cNvPr id="1016" name="r ="/>
              <p:cNvSpPr txBox="1"/>
              <p:nvPr/>
            </p:nvSpPr>
            <p:spPr>
              <a:xfrm>
                <a:off x="0" y="252166"/>
                <a:ext cx="436536" cy="3853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929292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rPr sz="2000"/>
                  <a:t>r</a:t>
                </a:r>
                <a:r>
                  <a:t> =</a:t>
                </a:r>
              </a:p>
            </p:txBody>
          </p:sp>
          <p:sp>
            <p:nvSpPr>
              <p:cNvPr id="1017" name="z - 1"/>
              <p:cNvSpPr txBox="1"/>
              <p:nvPr/>
            </p:nvSpPr>
            <p:spPr>
              <a:xfrm>
                <a:off x="557873" y="0"/>
                <a:ext cx="648926" cy="3853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>
                <a:lvl1pPr marL="40639" marR="40639" defTabSz="914400">
                  <a:lnSpc>
                    <a:spcPct val="150000"/>
                  </a:lnSpc>
                  <a:spcBef>
                    <a:spcPts val="400"/>
                  </a:spcBef>
                  <a:buClr>
                    <a:srgbClr val="6F7C84"/>
                  </a:buClr>
                  <a:buFont typeface="Arial"/>
                  <a:defRPr sz="20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>
                  <a:defRPr sz="1800"/>
                </a:pPr>
                <a:r>
                  <a:rPr sz="2000"/>
                  <a:t>z - 1</a:t>
                </a:r>
              </a:p>
            </p:txBody>
          </p:sp>
          <p:sp>
            <p:nvSpPr>
              <p:cNvPr id="1018" name="z + 1"/>
              <p:cNvSpPr txBox="1"/>
              <p:nvPr/>
            </p:nvSpPr>
            <p:spPr>
              <a:xfrm>
                <a:off x="557873" y="399075"/>
                <a:ext cx="712674" cy="3853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>
                <a:lvl1pPr marL="40639" marR="40639" defTabSz="914400">
                  <a:lnSpc>
                    <a:spcPct val="150000"/>
                  </a:lnSpc>
                  <a:spcBef>
                    <a:spcPts val="400"/>
                  </a:spcBef>
                  <a:buClr>
                    <a:srgbClr val="6F7C84"/>
                  </a:buClr>
                  <a:buFont typeface="Arial"/>
                  <a:defRPr sz="20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>
                  <a:defRPr sz="1800"/>
                </a:pPr>
                <a:r>
                  <a:rPr sz="2000"/>
                  <a:t>z + 1</a:t>
                </a:r>
              </a:p>
            </p:txBody>
          </p:sp>
          <p:sp>
            <p:nvSpPr>
              <p:cNvPr id="1019" name="Linie"/>
              <p:cNvSpPr/>
              <p:nvPr/>
            </p:nvSpPr>
            <p:spPr>
              <a:xfrm flipV="1">
                <a:off x="604912" y="437882"/>
                <a:ext cx="980481" cy="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021" name="(3.26)"/>
            <p:cNvSpPr txBox="1"/>
            <p:nvPr/>
          </p:nvSpPr>
          <p:spPr>
            <a:xfrm>
              <a:off x="8334714" y="233348"/>
              <a:ext cx="793066" cy="3599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marL="40639" marR="40639" defTabSz="914400">
                <a:lnSpc>
                  <a:spcPct val="150000"/>
                </a:lnSpc>
                <a:spcBef>
                  <a:spcPts val="400"/>
                </a:spcBef>
                <a:buClr>
                  <a:srgbClr val="6F7C84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>
                <a:defRPr sz="1800"/>
              </a:pPr>
              <a:r>
                <a:rPr sz="2000"/>
                <a:t>(3.26)</a:t>
              </a:r>
            </a:p>
          </p:txBody>
        </p:sp>
      </p:grpSp>
      <p:grpSp>
        <p:nvGrpSpPr>
          <p:cNvPr id="1045" name="Gruppieren"/>
          <p:cNvGrpSpPr/>
          <p:nvPr/>
        </p:nvGrpSpPr>
        <p:grpSpPr>
          <a:xfrm>
            <a:off x="590887" y="4718050"/>
            <a:ext cx="3548926" cy="1759892"/>
            <a:chOff x="0" y="0"/>
            <a:chExt cx="3548924" cy="1759891"/>
          </a:xfrm>
        </p:grpSpPr>
        <p:grpSp>
          <p:nvGrpSpPr>
            <p:cNvPr id="1041" name="Gruppieren"/>
            <p:cNvGrpSpPr/>
            <p:nvPr/>
          </p:nvGrpSpPr>
          <p:grpSpPr>
            <a:xfrm>
              <a:off x="2837" y="0"/>
              <a:ext cx="3541714" cy="1335088"/>
              <a:chOff x="0" y="0"/>
              <a:chExt cx="3541713" cy="1335087"/>
            </a:xfrm>
          </p:grpSpPr>
          <p:sp>
            <p:nvSpPr>
              <p:cNvPr id="1023" name="Linie"/>
              <p:cNvSpPr/>
              <p:nvPr/>
            </p:nvSpPr>
            <p:spPr>
              <a:xfrm>
                <a:off x="2470150" y="469900"/>
                <a:ext cx="1589" cy="863601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24" name="Linie"/>
              <p:cNvSpPr/>
              <p:nvPr/>
            </p:nvSpPr>
            <p:spPr>
              <a:xfrm flipV="1">
                <a:off x="2970212" y="857250"/>
                <a:ext cx="344488" cy="1588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25" name="Linie"/>
              <p:cNvSpPr/>
              <p:nvPr/>
            </p:nvSpPr>
            <p:spPr>
              <a:xfrm flipV="1">
                <a:off x="2970212" y="923924"/>
                <a:ext cx="344488" cy="1589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26" name="Linie"/>
              <p:cNvSpPr/>
              <p:nvPr/>
            </p:nvSpPr>
            <p:spPr>
              <a:xfrm>
                <a:off x="3136900" y="490537"/>
                <a:ext cx="1588" cy="366713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27" name="Linie"/>
              <p:cNvSpPr/>
              <p:nvPr/>
            </p:nvSpPr>
            <p:spPr>
              <a:xfrm flipH="1">
                <a:off x="3136899" y="923925"/>
                <a:ext cx="4764" cy="409576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28" name="Linie"/>
              <p:cNvSpPr/>
              <p:nvPr/>
            </p:nvSpPr>
            <p:spPr>
              <a:xfrm>
                <a:off x="1404938" y="361949"/>
                <a:ext cx="234952" cy="111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8"/>
                      <a:pt x="5521" y="2529"/>
                    </a:cubicBezTo>
                    <a:cubicBezTo>
                      <a:pt x="8667" y="-742"/>
                      <a:pt x="12479" y="-846"/>
                      <a:pt x="15675" y="2251"/>
                    </a:cubicBezTo>
                    <a:cubicBezTo>
                      <a:pt x="19236" y="5704"/>
                      <a:pt x="21472" y="12582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029" name="Linie"/>
              <p:cNvSpPr/>
              <p:nvPr/>
            </p:nvSpPr>
            <p:spPr>
              <a:xfrm>
                <a:off x="1639888" y="369887"/>
                <a:ext cx="234952" cy="111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8"/>
                      <a:pt x="5521" y="2529"/>
                    </a:cubicBezTo>
                    <a:cubicBezTo>
                      <a:pt x="8667" y="-742"/>
                      <a:pt x="12479" y="-846"/>
                      <a:pt x="15675" y="2251"/>
                    </a:cubicBezTo>
                    <a:cubicBezTo>
                      <a:pt x="19236" y="5704"/>
                      <a:pt x="21472" y="12582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030" name="Linie"/>
              <p:cNvSpPr/>
              <p:nvPr/>
            </p:nvSpPr>
            <p:spPr>
              <a:xfrm>
                <a:off x="1865313" y="369888"/>
                <a:ext cx="236538" cy="1115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1" h="20763" fill="norm" stroke="1" extrusionOk="0">
                    <a:moveTo>
                      <a:pt x="6" y="20763"/>
                    </a:moveTo>
                    <a:cubicBezTo>
                      <a:pt x="-129" y="13210"/>
                      <a:pt x="2012" y="6154"/>
                      <a:pt x="5548" y="2501"/>
                    </a:cubicBezTo>
                    <a:cubicBezTo>
                      <a:pt x="8680" y="-734"/>
                      <a:pt x="12467" y="-837"/>
                      <a:pt x="15648" y="2227"/>
                    </a:cubicBezTo>
                    <a:cubicBezTo>
                      <a:pt x="19224" y="5670"/>
                      <a:pt x="21471" y="12565"/>
                      <a:pt x="21471" y="20091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031" name="Linie"/>
              <p:cNvSpPr/>
              <p:nvPr/>
            </p:nvSpPr>
            <p:spPr>
              <a:xfrm>
                <a:off x="1169988" y="369887"/>
                <a:ext cx="234952" cy="1115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2" h="20754" fill="norm" stroke="1" extrusionOk="0">
                    <a:moveTo>
                      <a:pt x="6" y="20754"/>
                    </a:moveTo>
                    <a:cubicBezTo>
                      <a:pt x="-128" y="13225"/>
                      <a:pt x="2001" y="6188"/>
                      <a:pt x="5521" y="2529"/>
                    </a:cubicBezTo>
                    <a:cubicBezTo>
                      <a:pt x="8667" y="-742"/>
                      <a:pt x="12479" y="-846"/>
                      <a:pt x="15675" y="2251"/>
                    </a:cubicBezTo>
                    <a:cubicBezTo>
                      <a:pt x="19236" y="5704"/>
                      <a:pt x="21472" y="12582"/>
                      <a:pt x="21472" y="20087"/>
                    </a:cubicBezTo>
                  </a:path>
                </a:pathLst>
              </a:cu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032" name="Linie"/>
              <p:cNvSpPr/>
              <p:nvPr/>
            </p:nvSpPr>
            <p:spPr>
              <a:xfrm>
                <a:off x="0" y="477837"/>
                <a:ext cx="1163638" cy="1589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33" name="Linie"/>
              <p:cNvSpPr/>
              <p:nvPr/>
            </p:nvSpPr>
            <p:spPr>
              <a:xfrm flipV="1">
                <a:off x="2101850" y="469900"/>
                <a:ext cx="1439864" cy="1589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34" name="Linie"/>
              <p:cNvSpPr/>
              <p:nvPr/>
            </p:nvSpPr>
            <p:spPr>
              <a:xfrm>
                <a:off x="0" y="1333500"/>
                <a:ext cx="3541713" cy="1588"/>
              </a:xfrm>
              <a:prstGeom prst="line">
                <a:avLst/>
              </a:prstGeom>
              <a:noFill/>
              <a:ln w="28575" cap="flat">
                <a:solidFill>
                  <a:srgbClr val="323333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35" name="Rechteck"/>
              <p:cNvSpPr/>
              <p:nvPr/>
            </p:nvSpPr>
            <p:spPr>
              <a:xfrm>
                <a:off x="331813" y="332144"/>
                <a:ext cx="585078" cy="274523"/>
              </a:xfrm>
              <a:prstGeom prst="rect">
                <a:avLst/>
              </a:prstGeom>
              <a:solidFill>
                <a:srgbClr val="FFFFFF"/>
              </a:solidFill>
              <a:ln w="285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036" name="Rechteck"/>
              <p:cNvSpPr/>
              <p:nvPr/>
            </p:nvSpPr>
            <p:spPr>
              <a:xfrm rot="5400000">
                <a:off x="2177898" y="786624"/>
                <a:ext cx="585142" cy="274493"/>
              </a:xfrm>
              <a:prstGeom prst="rect">
                <a:avLst/>
              </a:prstGeom>
              <a:solidFill>
                <a:srgbClr val="FFFFFF"/>
              </a:solidFill>
              <a:ln w="285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037" name="L‘"/>
              <p:cNvSpPr txBox="1"/>
              <p:nvPr/>
            </p:nvSpPr>
            <p:spPr>
              <a:xfrm>
                <a:off x="1457325" y="0"/>
                <a:ext cx="332865" cy="360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L‘</a:t>
                </a:r>
              </a:p>
            </p:txBody>
          </p:sp>
          <p:sp>
            <p:nvSpPr>
              <p:cNvPr id="1038" name="C‘"/>
              <p:cNvSpPr txBox="1"/>
              <p:nvPr/>
            </p:nvSpPr>
            <p:spPr>
              <a:xfrm>
                <a:off x="2724150" y="500063"/>
                <a:ext cx="370816" cy="360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C‘</a:t>
                </a:r>
              </a:p>
            </p:txBody>
          </p:sp>
          <p:sp>
            <p:nvSpPr>
              <p:cNvPr id="1039" name="R‘"/>
              <p:cNvSpPr txBox="1"/>
              <p:nvPr/>
            </p:nvSpPr>
            <p:spPr>
              <a:xfrm>
                <a:off x="442912" y="0"/>
                <a:ext cx="370817" cy="360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R‘</a:t>
                </a:r>
              </a:p>
            </p:txBody>
          </p:sp>
          <p:sp>
            <p:nvSpPr>
              <p:cNvPr id="1040" name="G‘"/>
              <p:cNvSpPr txBox="1"/>
              <p:nvPr/>
            </p:nvSpPr>
            <p:spPr>
              <a:xfrm>
                <a:off x="1878013" y="673099"/>
                <a:ext cx="383541" cy="360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/>
                <a:r>
                  <a:t>G‘</a:t>
                </a:r>
              </a:p>
            </p:txBody>
          </p:sp>
        </p:grpSp>
        <p:sp>
          <p:nvSpPr>
            <p:cNvPr id="1042" name="Linie"/>
            <p:cNvSpPr/>
            <p:nvPr/>
          </p:nvSpPr>
          <p:spPr>
            <a:xfrm>
              <a:off x="0" y="147944"/>
              <a:ext cx="1588" cy="1489119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43" name="Linie"/>
            <p:cNvSpPr/>
            <p:nvPr/>
          </p:nvSpPr>
          <p:spPr>
            <a:xfrm>
              <a:off x="3547336" y="144419"/>
              <a:ext cx="1589" cy="1489119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44" name="dz"/>
            <p:cNvSpPr txBox="1"/>
            <p:nvPr/>
          </p:nvSpPr>
          <p:spPr>
            <a:xfrm>
              <a:off x="1387756" y="1399069"/>
              <a:ext cx="396377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dz</a:t>
              </a:r>
            </a:p>
          </p:txBody>
        </p:sp>
      </p:grpSp>
      <p:grpSp>
        <p:nvGrpSpPr>
          <p:cNvPr id="1054" name="Gruppieren"/>
          <p:cNvGrpSpPr/>
          <p:nvPr/>
        </p:nvGrpSpPr>
        <p:grpSpPr>
          <a:xfrm>
            <a:off x="228599" y="2816900"/>
            <a:ext cx="9111567" cy="751800"/>
            <a:chOff x="0" y="0"/>
            <a:chExt cx="9111565" cy="751799"/>
          </a:xfrm>
        </p:grpSpPr>
        <p:grpSp>
          <p:nvGrpSpPr>
            <p:cNvPr id="1052" name="Gruppieren"/>
            <p:cNvGrpSpPr/>
            <p:nvPr/>
          </p:nvGrpSpPr>
          <p:grpSpPr>
            <a:xfrm>
              <a:off x="-1" y="0"/>
              <a:ext cx="2325689" cy="751800"/>
              <a:chOff x="0" y="0"/>
              <a:chExt cx="2325687" cy="751799"/>
            </a:xfrm>
          </p:grpSpPr>
          <p:sp>
            <p:nvSpPr>
              <p:cNvPr id="1046" name="Linie"/>
              <p:cNvSpPr/>
              <p:nvPr/>
            </p:nvSpPr>
            <p:spPr>
              <a:xfrm>
                <a:off x="1059131" y="350086"/>
                <a:ext cx="1131869" cy="158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47" name="√"/>
              <p:cNvSpPr txBox="1"/>
              <p:nvPr/>
            </p:nvSpPr>
            <p:spPr>
              <a:xfrm>
                <a:off x="619124" y="40599"/>
                <a:ext cx="489507" cy="7112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>
                <a:lvl1pPr marL="40639" marR="40639" defTabSz="912812">
                  <a:lnSpc>
                    <a:spcPct val="150000"/>
                  </a:lnSpc>
                  <a:spcBef>
                    <a:spcPts val="400"/>
                  </a:spcBef>
                  <a:buClr>
                    <a:srgbClr val="6F7C84"/>
                  </a:buClr>
                  <a:buFont typeface="Symbol"/>
                  <a:defRPr sz="4800">
                    <a:uFill>
                      <a:solidFill>
                        <a:srgbClr val="000000"/>
                      </a:solidFill>
                    </a:uFill>
                    <a:latin typeface="Symbol"/>
                    <a:ea typeface="Symbol"/>
                    <a:cs typeface="Symbol"/>
                    <a:sym typeface="Symbol"/>
                  </a:defRPr>
                </a:lvl1pPr>
              </a:lstStyle>
              <a:p>
                <a:pPr/>
                <a:r>
                  <a:t>Ö</a:t>
                </a:r>
              </a:p>
            </p:txBody>
          </p:sp>
          <p:sp>
            <p:nvSpPr>
              <p:cNvPr id="1048" name="R‘ + jωL‘"/>
              <p:cNvSpPr txBox="1"/>
              <p:nvPr/>
            </p:nvSpPr>
            <p:spPr>
              <a:xfrm>
                <a:off x="1060901" y="0"/>
                <a:ext cx="1112650" cy="40746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6F7C84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rPr sz="2000"/>
                  <a:t>R‘ + j</a:t>
                </a:r>
                <a:r>
                  <a:rPr sz="2000">
                    <a:latin typeface="Symbol"/>
                    <a:ea typeface="Symbol"/>
                    <a:cs typeface="Symbol"/>
                    <a:sym typeface="Symbol"/>
                  </a:rPr>
                  <a:t>w</a:t>
                </a:r>
                <a:r>
                  <a:rPr sz="2000"/>
                  <a:t>L‘</a:t>
                </a:r>
              </a:p>
            </p:txBody>
          </p:sp>
          <p:sp>
            <p:nvSpPr>
              <p:cNvPr id="1049" name="G‘ + jωC‘"/>
              <p:cNvSpPr txBox="1"/>
              <p:nvPr/>
            </p:nvSpPr>
            <p:spPr>
              <a:xfrm>
                <a:off x="1054082" y="340406"/>
                <a:ext cx="1168957" cy="40746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6F7C84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rPr sz="2000"/>
                  <a:t>G‘ + j</a:t>
                </a:r>
                <a:r>
                  <a:rPr sz="2000">
                    <a:latin typeface="Symbol"/>
                    <a:ea typeface="Symbol"/>
                    <a:cs typeface="Symbol"/>
                    <a:sym typeface="Symbol"/>
                  </a:rPr>
                  <a:t>w</a:t>
                </a:r>
                <a:r>
                  <a:rPr sz="2000"/>
                  <a:t>C‘</a:t>
                </a:r>
              </a:p>
            </p:txBody>
          </p:sp>
          <p:sp>
            <p:nvSpPr>
              <p:cNvPr id="1050" name="Linie"/>
              <p:cNvSpPr/>
              <p:nvPr/>
            </p:nvSpPr>
            <p:spPr>
              <a:xfrm>
                <a:off x="1053341" y="47953"/>
                <a:ext cx="1272347" cy="158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051" name="Zw="/>
              <p:cNvSpPr txBox="1"/>
              <p:nvPr/>
            </p:nvSpPr>
            <p:spPr>
              <a:xfrm>
                <a:off x="0" y="159662"/>
                <a:ext cx="651282" cy="43365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6F7C84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rPr sz="2000"/>
                  <a:t>Z</a:t>
                </a:r>
                <a:r>
                  <a:rPr baseline="-25000" sz="2000"/>
                  <a:t>w</a:t>
                </a:r>
                <a:r>
                  <a:rPr sz="2000"/>
                  <a:t>= </a:t>
                </a:r>
              </a:p>
            </p:txBody>
          </p:sp>
        </p:grpSp>
        <p:sp>
          <p:nvSpPr>
            <p:cNvPr id="1053" name="(3.34)"/>
            <p:cNvSpPr txBox="1"/>
            <p:nvPr/>
          </p:nvSpPr>
          <p:spPr>
            <a:xfrm>
              <a:off x="8318500" y="203503"/>
              <a:ext cx="793066" cy="3599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marL="40639" marR="40639" defTabSz="914400">
                <a:lnSpc>
                  <a:spcPct val="150000"/>
                </a:lnSpc>
                <a:spcBef>
                  <a:spcPts val="400"/>
                </a:spcBef>
                <a:buClr>
                  <a:srgbClr val="6F7C84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>
                <a:defRPr sz="1800"/>
              </a:pPr>
              <a:r>
                <a:rPr sz="2000"/>
                <a:t>(3.34)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4" name="Gruppieren"/>
          <p:cNvGrpSpPr/>
          <p:nvPr/>
        </p:nvGrpSpPr>
        <p:grpSpPr>
          <a:xfrm>
            <a:off x="965199" y="444500"/>
            <a:ext cx="2638425" cy="1303338"/>
            <a:chOff x="0" y="0"/>
            <a:chExt cx="2638423" cy="1303337"/>
          </a:xfrm>
        </p:grpSpPr>
        <p:sp>
          <p:nvSpPr>
            <p:cNvPr id="1056" name="Linie"/>
            <p:cNvSpPr/>
            <p:nvPr/>
          </p:nvSpPr>
          <p:spPr>
            <a:xfrm>
              <a:off x="2435224" y="384175"/>
              <a:ext cx="1589" cy="862014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57" name="Linie"/>
            <p:cNvSpPr/>
            <p:nvPr/>
          </p:nvSpPr>
          <p:spPr>
            <a:xfrm>
              <a:off x="585787" y="382586"/>
              <a:ext cx="14288" cy="855664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58" name="Oval"/>
            <p:cNvSpPr/>
            <p:nvPr/>
          </p:nvSpPr>
          <p:spPr>
            <a:xfrm>
              <a:off x="398462" y="588961"/>
              <a:ext cx="374651" cy="38417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59" name="Linie"/>
            <p:cNvSpPr/>
            <p:nvPr/>
          </p:nvSpPr>
          <p:spPr>
            <a:xfrm flipV="1">
              <a:off x="585787" y="390525"/>
              <a:ext cx="1855788" cy="158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60" name="Kreis"/>
            <p:cNvSpPr/>
            <p:nvPr/>
          </p:nvSpPr>
          <p:spPr>
            <a:xfrm>
              <a:off x="1528937" y="318367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61" name="~"/>
            <p:cNvSpPr txBox="1"/>
            <p:nvPr/>
          </p:nvSpPr>
          <p:spPr>
            <a:xfrm>
              <a:off x="441031" y="589014"/>
              <a:ext cx="28844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~</a:t>
              </a:r>
            </a:p>
          </p:txBody>
        </p:sp>
        <p:grpSp>
          <p:nvGrpSpPr>
            <p:cNvPr id="1064" name="Gruppieren"/>
            <p:cNvGrpSpPr/>
            <p:nvPr/>
          </p:nvGrpSpPr>
          <p:grpSpPr>
            <a:xfrm>
              <a:off x="835025" y="190899"/>
              <a:ext cx="503239" cy="404256"/>
              <a:chOff x="0" y="0"/>
              <a:chExt cx="503237" cy="404255"/>
            </a:xfrm>
          </p:grpSpPr>
          <p:sp>
            <p:nvSpPr>
              <p:cNvPr id="1062" name="Rechteck"/>
              <p:cNvSpPr/>
              <p:nvPr/>
            </p:nvSpPr>
            <p:spPr>
              <a:xfrm>
                <a:off x="0" y="45637"/>
                <a:ext cx="503238" cy="296864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063" name="Rw"/>
              <p:cNvSpPr txBox="1"/>
              <p:nvPr/>
            </p:nvSpPr>
            <p:spPr>
              <a:xfrm>
                <a:off x="16057" y="0"/>
                <a:ext cx="430087" cy="404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5000"/>
                  <a:t>w</a:t>
                </a:r>
              </a:p>
            </p:txBody>
          </p:sp>
        </p:grpSp>
        <p:sp>
          <p:nvSpPr>
            <p:cNvPr id="1065" name="uq"/>
            <p:cNvSpPr txBox="1"/>
            <p:nvPr/>
          </p:nvSpPr>
          <p:spPr>
            <a:xfrm>
              <a:off x="0" y="560361"/>
              <a:ext cx="366835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q</a:t>
              </a:r>
            </a:p>
          </p:txBody>
        </p:sp>
        <p:sp>
          <p:nvSpPr>
            <p:cNvPr id="1066" name="Linie"/>
            <p:cNvSpPr/>
            <p:nvPr/>
          </p:nvSpPr>
          <p:spPr>
            <a:xfrm flipV="1">
              <a:off x="600074" y="1249362"/>
              <a:ext cx="1841501" cy="3176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67" name="Kreis"/>
            <p:cNvSpPr/>
            <p:nvPr/>
          </p:nvSpPr>
          <p:spPr>
            <a:xfrm>
              <a:off x="1528937" y="1188811"/>
              <a:ext cx="113807" cy="114527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68" name="Rechteck"/>
            <p:cNvSpPr/>
            <p:nvPr/>
          </p:nvSpPr>
          <p:spPr>
            <a:xfrm rot="5400000">
              <a:off x="2189955" y="577057"/>
              <a:ext cx="504825" cy="39211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69" name="Rb"/>
            <p:cNvSpPr txBox="1"/>
            <p:nvPr/>
          </p:nvSpPr>
          <p:spPr>
            <a:xfrm>
              <a:off x="2188313" y="578846"/>
              <a:ext cx="41312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b</a:t>
              </a:r>
            </a:p>
          </p:txBody>
        </p:sp>
        <p:sp>
          <p:nvSpPr>
            <p:cNvPr id="1070" name="Linie"/>
            <p:cNvSpPr/>
            <p:nvPr/>
          </p:nvSpPr>
          <p:spPr>
            <a:xfrm>
              <a:off x="1770722" y="242980"/>
              <a:ext cx="314326" cy="158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71" name="i0"/>
            <p:cNvSpPr txBox="1"/>
            <p:nvPr/>
          </p:nvSpPr>
          <p:spPr>
            <a:xfrm>
              <a:off x="1425502" y="0"/>
              <a:ext cx="290486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25000"/>
                <a:t>0</a:t>
              </a:r>
            </a:p>
          </p:txBody>
        </p:sp>
        <p:sp>
          <p:nvSpPr>
            <p:cNvPr id="1072" name="Linie"/>
            <p:cNvSpPr/>
            <p:nvPr/>
          </p:nvSpPr>
          <p:spPr>
            <a:xfrm>
              <a:off x="1653079" y="560361"/>
              <a:ext cx="1589" cy="45862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73" name="u0"/>
            <p:cNvSpPr txBox="1"/>
            <p:nvPr/>
          </p:nvSpPr>
          <p:spPr>
            <a:xfrm>
              <a:off x="1203325" y="590898"/>
              <a:ext cx="366835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0</a:t>
              </a:r>
            </a:p>
          </p:txBody>
        </p:sp>
      </p:grpSp>
      <p:grpSp>
        <p:nvGrpSpPr>
          <p:cNvPr id="1099" name="Gruppieren"/>
          <p:cNvGrpSpPr/>
          <p:nvPr/>
        </p:nvGrpSpPr>
        <p:grpSpPr>
          <a:xfrm>
            <a:off x="892174" y="2524125"/>
            <a:ext cx="4638996" cy="1354138"/>
            <a:chOff x="0" y="0"/>
            <a:chExt cx="4638994" cy="1354137"/>
          </a:xfrm>
        </p:grpSpPr>
        <p:sp>
          <p:nvSpPr>
            <p:cNvPr id="1075" name="Linie"/>
            <p:cNvSpPr/>
            <p:nvPr/>
          </p:nvSpPr>
          <p:spPr>
            <a:xfrm flipV="1">
              <a:off x="1587500" y="1289050"/>
              <a:ext cx="2714625" cy="1588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76" name="Linie"/>
            <p:cNvSpPr/>
            <p:nvPr/>
          </p:nvSpPr>
          <p:spPr>
            <a:xfrm flipV="1">
              <a:off x="1547812" y="431800"/>
              <a:ext cx="2719388" cy="3175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77" name="RW"/>
            <p:cNvSpPr txBox="1"/>
            <p:nvPr/>
          </p:nvSpPr>
          <p:spPr>
            <a:xfrm>
              <a:off x="1643062" y="668337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1078" name="Linie"/>
            <p:cNvSpPr/>
            <p:nvPr/>
          </p:nvSpPr>
          <p:spPr>
            <a:xfrm>
              <a:off x="585787" y="434974"/>
              <a:ext cx="14288" cy="854076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79" name="Oval"/>
            <p:cNvSpPr/>
            <p:nvPr/>
          </p:nvSpPr>
          <p:spPr>
            <a:xfrm>
              <a:off x="398463" y="641349"/>
              <a:ext cx="374651" cy="382589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80" name="Linie"/>
            <p:cNvSpPr/>
            <p:nvPr/>
          </p:nvSpPr>
          <p:spPr>
            <a:xfrm flipV="1">
              <a:off x="585787" y="434974"/>
              <a:ext cx="1000126" cy="635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81" name="Kreis"/>
            <p:cNvSpPr/>
            <p:nvPr/>
          </p:nvSpPr>
          <p:spPr>
            <a:xfrm>
              <a:off x="1529234" y="370219"/>
              <a:ext cx="113829" cy="11440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82" name="~"/>
            <p:cNvSpPr txBox="1"/>
            <p:nvPr/>
          </p:nvSpPr>
          <p:spPr>
            <a:xfrm>
              <a:off x="441117" y="640577"/>
              <a:ext cx="28844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~</a:t>
              </a:r>
            </a:p>
          </p:txBody>
        </p:sp>
        <p:sp>
          <p:nvSpPr>
            <p:cNvPr id="1083" name="Rechteck"/>
            <p:cNvSpPr/>
            <p:nvPr/>
          </p:nvSpPr>
          <p:spPr>
            <a:xfrm>
              <a:off x="835024" y="288924"/>
              <a:ext cx="503239" cy="295276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84" name="Rw"/>
            <p:cNvSpPr txBox="1"/>
            <p:nvPr/>
          </p:nvSpPr>
          <p:spPr>
            <a:xfrm>
              <a:off x="851248" y="242887"/>
              <a:ext cx="430087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</a:t>
              </a:r>
            </a:p>
          </p:txBody>
        </p:sp>
        <p:sp>
          <p:nvSpPr>
            <p:cNvPr id="1085" name="uq"/>
            <p:cNvSpPr txBox="1"/>
            <p:nvPr/>
          </p:nvSpPr>
          <p:spPr>
            <a:xfrm>
              <a:off x="0" y="611954"/>
              <a:ext cx="366835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q</a:t>
              </a:r>
            </a:p>
          </p:txBody>
        </p:sp>
        <p:sp>
          <p:nvSpPr>
            <p:cNvPr id="1086" name="Linie"/>
            <p:cNvSpPr/>
            <p:nvPr/>
          </p:nvSpPr>
          <p:spPr>
            <a:xfrm flipV="1">
              <a:off x="600075" y="1296987"/>
              <a:ext cx="1001713" cy="635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87" name="Kreis"/>
            <p:cNvSpPr/>
            <p:nvPr/>
          </p:nvSpPr>
          <p:spPr>
            <a:xfrm>
              <a:off x="1529234" y="1239733"/>
              <a:ext cx="113829" cy="11440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88" name="Linie"/>
            <p:cNvSpPr/>
            <p:nvPr/>
          </p:nvSpPr>
          <p:spPr>
            <a:xfrm>
              <a:off x="1565275" y="641350"/>
              <a:ext cx="1588" cy="45878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89" name="Linie"/>
            <p:cNvSpPr/>
            <p:nvPr/>
          </p:nvSpPr>
          <p:spPr>
            <a:xfrm>
              <a:off x="1658937" y="225425"/>
              <a:ext cx="314326" cy="158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90" name="u0"/>
            <p:cNvSpPr txBox="1"/>
            <p:nvPr/>
          </p:nvSpPr>
          <p:spPr>
            <a:xfrm>
              <a:off x="1149350" y="700087"/>
              <a:ext cx="366835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0</a:t>
              </a:r>
            </a:p>
          </p:txBody>
        </p:sp>
        <p:sp>
          <p:nvSpPr>
            <p:cNvPr id="1091" name="i0"/>
            <p:cNvSpPr txBox="1"/>
            <p:nvPr/>
          </p:nvSpPr>
          <p:spPr>
            <a:xfrm>
              <a:off x="1385887" y="0"/>
              <a:ext cx="290486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25000"/>
                <a:t>0</a:t>
              </a:r>
            </a:p>
          </p:txBody>
        </p:sp>
        <p:sp>
          <p:nvSpPr>
            <p:cNvPr id="1092" name="Linie"/>
            <p:cNvSpPr/>
            <p:nvPr/>
          </p:nvSpPr>
          <p:spPr>
            <a:xfrm>
              <a:off x="4429125" y="422275"/>
              <a:ext cx="1588" cy="86201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93" name="Linie"/>
            <p:cNvSpPr/>
            <p:nvPr/>
          </p:nvSpPr>
          <p:spPr>
            <a:xfrm>
              <a:off x="4263773" y="426078"/>
              <a:ext cx="167026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94" name="Linie"/>
            <p:cNvSpPr/>
            <p:nvPr/>
          </p:nvSpPr>
          <p:spPr>
            <a:xfrm>
              <a:off x="4251984" y="1286502"/>
              <a:ext cx="177143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095" name="Rechteck"/>
            <p:cNvSpPr/>
            <p:nvPr/>
          </p:nvSpPr>
          <p:spPr>
            <a:xfrm rot="5400000">
              <a:off x="4182267" y="618331"/>
              <a:ext cx="504826" cy="39211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96" name="RW"/>
            <p:cNvSpPr txBox="1"/>
            <p:nvPr/>
          </p:nvSpPr>
          <p:spPr>
            <a:xfrm>
              <a:off x="4175125" y="625475"/>
              <a:ext cx="46387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1097" name="Kreis"/>
            <p:cNvSpPr/>
            <p:nvPr/>
          </p:nvSpPr>
          <p:spPr>
            <a:xfrm>
              <a:off x="4149725" y="384175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098" name="Kreis"/>
            <p:cNvSpPr/>
            <p:nvPr/>
          </p:nvSpPr>
          <p:spPr>
            <a:xfrm>
              <a:off x="4175125" y="1222375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grpSp>
        <p:nvGrpSpPr>
          <p:cNvPr id="1119" name="Gruppieren"/>
          <p:cNvGrpSpPr/>
          <p:nvPr/>
        </p:nvGrpSpPr>
        <p:grpSpPr>
          <a:xfrm>
            <a:off x="6414499" y="2012950"/>
            <a:ext cx="3069281" cy="2008475"/>
            <a:chOff x="0" y="0"/>
            <a:chExt cx="3069280" cy="2008474"/>
          </a:xfrm>
        </p:grpSpPr>
        <p:sp>
          <p:nvSpPr>
            <p:cNvPr id="1100" name="Linie"/>
            <p:cNvSpPr/>
            <p:nvPr/>
          </p:nvSpPr>
          <p:spPr>
            <a:xfrm>
              <a:off x="2296113" y="501649"/>
              <a:ext cx="1588" cy="144938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01" name="Rechteck"/>
            <p:cNvSpPr/>
            <p:nvPr/>
          </p:nvSpPr>
          <p:spPr>
            <a:xfrm rot="5400000">
              <a:off x="2029411" y="1050926"/>
              <a:ext cx="504827" cy="29210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102" name="Linie"/>
            <p:cNvSpPr/>
            <p:nvPr/>
          </p:nvSpPr>
          <p:spPr>
            <a:xfrm>
              <a:off x="529225" y="501649"/>
              <a:ext cx="1589" cy="144938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03" name="Oval"/>
            <p:cNvSpPr/>
            <p:nvPr/>
          </p:nvSpPr>
          <p:spPr>
            <a:xfrm>
              <a:off x="299037" y="1004888"/>
              <a:ext cx="431801" cy="44450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104" name="Linie"/>
            <p:cNvSpPr/>
            <p:nvPr/>
          </p:nvSpPr>
          <p:spPr>
            <a:xfrm>
              <a:off x="529225" y="504825"/>
              <a:ext cx="1766890" cy="158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05" name="Linie"/>
            <p:cNvSpPr/>
            <p:nvPr/>
          </p:nvSpPr>
          <p:spPr>
            <a:xfrm>
              <a:off x="514938" y="1951038"/>
              <a:ext cx="1766888" cy="1588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06" name="Rechteck"/>
            <p:cNvSpPr/>
            <p:nvPr/>
          </p:nvSpPr>
          <p:spPr>
            <a:xfrm>
              <a:off x="894349" y="369888"/>
              <a:ext cx="503239" cy="295276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107" name="Kreis"/>
            <p:cNvSpPr/>
            <p:nvPr/>
          </p:nvSpPr>
          <p:spPr>
            <a:xfrm>
              <a:off x="1690440" y="448055"/>
              <a:ext cx="113832" cy="114487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108" name="Kreis"/>
            <p:cNvSpPr/>
            <p:nvPr/>
          </p:nvSpPr>
          <p:spPr>
            <a:xfrm>
              <a:off x="1690439" y="1893988"/>
              <a:ext cx="113832" cy="114487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109" name="~"/>
            <p:cNvSpPr txBox="1"/>
            <p:nvPr/>
          </p:nvSpPr>
          <p:spPr>
            <a:xfrm>
              <a:off x="355405" y="1041890"/>
              <a:ext cx="288440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~</a:t>
              </a:r>
            </a:p>
          </p:txBody>
        </p:sp>
        <p:sp>
          <p:nvSpPr>
            <p:cNvPr id="1110" name="8 Ω"/>
            <p:cNvSpPr txBox="1"/>
            <p:nvPr/>
          </p:nvSpPr>
          <p:spPr>
            <a:xfrm>
              <a:off x="879530" y="332450"/>
              <a:ext cx="514807" cy="3806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8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 W</a:t>
              </a:r>
            </a:p>
          </p:txBody>
        </p:sp>
        <p:sp>
          <p:nvSpPr>
            <p:cNvPr id="1111" name="4 Ω…"/>
            <p:cNvSpPr txBox="1"/>
            <p:nvPr/>
          </p:nvSpPr>
          <p:spPr>
            <a:xfrm>
              <a:off x="2427337" y="562541"/>
              <a:ext cx="641944" cy="10605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4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 W</a:t>
              </a:r>
              <a:endParaRPr>
                <a:latin typeface="Symbol"/>
                <a:ea typeface="Symbol"/>
                <a:cs typeface="Symbol"/>
                <a:sym typeface="Symbol"/>
              </a:endParaRPr>
            </a:p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8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 W</a:t>
              </a:r>
              <a:endParaRPr>
                <a:latin typeface="Symbol"/>
                <a:ea typeface="Symbol"/>
                <a:cs typeface="Symbol"/>
                <a:sym typeface="Symbol"/>
              </a:endParaRPr>
            </a:p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16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 W</a:t>
              </a:r>
            </a:p>
          </p:txBody>
        </p:sp>
        <p:sp>
          <p:nvSpPr>
            <p:cNvPr id="1112" name="R1"/>
            <p:cNvSpPr txBox="1"/>
            <p:nvPr/>
          </p:nvSpPr>
          <p:spPr>
            <a:xfrm>
              <a:off x="894121" y="0"/>
              <a:ext cx="404786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1</a:t>
              </a:r>
            </a:p>
          </p:txBody>
        </p:sp>
        <p:sp>
          <p:nvSpPr>
            <p:cNvPr id="1113" name="R2"/>
            <p:cNvSpPr txBox="1"/>
            <p:nvPr/>
          </p:nvSpPr>
          <p:spPr>
            <a:xfrm>
              <a:off x="1655673" y="944633"/>
              <a:ext cx="404786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2</a:t>
              </a:r>
            </a:p>
          </p:txBody>
        </p:sp>
        <p:sp>
          <p:nvSpPr>
            <p:cNvPr id="1114" name="u1"/>
            <p:cNvSpPr txBox="1"/>
            <p:nvPr/>
          </p:nvSpPr>
          <p:spPr>
            <a:xfrm>
              <a:off x="0" y="649889"/>
              <a:ext cx="366835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5999"/>
                <a:t>1</a:t>
              </a:r>
            </a:p>
          </p:txBody>
        </p:sp>
        <p:grpSp>
          <p:nvGrpSpPr>
            <p:cNvPr id="1118" name="Gruppieren"/>
            <p:cNvGrpSpPr/>
            <p:nvPr/>
          </p:nvGrpSpPr>
          <p:grpSpPr>
            <a:xfrm>
              <a:off x="2042113" y="885825"/>
              <a:ext cx="506414" cy="811214"/>
              <a:chOff x="0" y="0"/>
              <a:chExt cx="506413" cy="811212"/>
            </a:xfrm>
          </p:grpSpPr>
          <p:sp>
            <p:nvSpPr>
              <p:cNvPr id="1115" name="Linie"/>
              <p:cNvSpPr/>
              <p:nvPr/>
            </p:nvSpPr>
            <p:spPr>
              <a:xfrm flipV="1">
                <a:off x="4763" y="403224"/>
                <a:ext cx="1588" cy="40798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16" name="Linie"/>
              <p:cNvSpPr/>
              <p:nvPr/>
            </p:nvSpPr>
            <p:spPr>
              <a:xfrm>
                <a:off x="0" y="804863"/>
                <a:ext cx="255589" cy="1588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17" name="Linie"/>
              <p:cNvSpPr/>
              <p:nvPr/>
            </p:nvSpPr>
            <p:spPr>
              <a:xfrm flipV="1">
                <a:off x="4763" y="0"/>
                <a:ext cx="501651" cy="40798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120" name="Linie"/>
          <p:cNvSpPr/>
          <p:nvPr/>
        </p:nvSpPr>
        <p:spPr>
          <a:xfrm flipV="1">
            <a:off x="2476500" y="5619750"/>
            <a:ext cx="2714625" cy="1588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21" name="Linie"/>
          <p:cNvSpPr/>
          <p:nvPr/>
        </p:nvSpPr>
        <p:spPr>
          <a:xfrm flipV="1">
            <a:off x="2436812" y="4762500"/>
            <a:ext cx="2719388" cy="3175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22" name="RW,"/>
          <p:cNvSpPr txBox="1"/>
          <p:nvPr/>
        </p:nvSpPr>
        <p:spPr>
          <a:xfrm>
            <a:off x="2532062" y="4999037"/>
            <a:ext cx="54014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W, </a:t>
            </a:r>
          </a:p>
        </p:txBody>
      </p:sp>
      <p:sp>
        <p:nvSpPr>
          <p:cNvPr id="1123" name="Linie"/>
          <p:cNvSpPr/>
          <p:nvPr/>
        </p:nvSpPr>
        <p:spPr>
          <a:xfrm flipV="1">
            <a:off x="1474787" y="4765674"/>
            <a:ext cx="1000126" cy="635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24" name="Kreis"/>
          <p:cNvSpPr/>
          <p:nvPr/>
        </p:nvSpPr>
        <p:spPr>
          <a:xfrm>
            <a:off x="2418234" y="4700919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125" name="Rechteck"/>
          <p:cNvSpPr/>
          <p:nvPr/>
        </p:nvSpPr>
        <p:spPr>
          <a:xfrm>
            <a:off x="1724024" y="4619624"/>
            <a:ext cx="503239" cy="295276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126" name="jXs"/>
          <p:cNvSpPr txBox="1"/>
          <p:nvPr/>
        </p:nvSpPr>
        <p:spPr>
          <a:xfrm>
            <a:off x="1740248" y="4573587"/>
            <a:ext cx="43440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jX</a:t>
            </a:r>
            <a:r>
              <a:rPr baseline="-25000"/>
              <a:t>s</a:t>
            </a:r>
          </a:p>
        </p:txBody>
      </p:sp>
      <p:sp>
        <p:nvSpPr>
          <p:cNvPr id="1127" name="Linie"/>
          <p:cNvSpPr/>
          <p:nvPr/>
        </p:nvSpPr>
        <p:spPr>
          <a:xfrm flipV="1">
            <a:off x="1489075" y="5627687"/>
            <a:ext cx="1001713" cy="635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28" name="Kreis"/>
          <p:cNvSpPr/>
          <p:nvPr/>
        </p:nvSpPr>
        <p:spPr>
          <a:xfrm>
            <a:off x="2418234" y="5570433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129" name="Linie"/>
          <p:cNvSpPr/>
          <p:nvPr/>
        </p:nvSpPr>
        <p:spPr>
          <a:xfrm>
            <a:off x="5318125" y="4752975"/>
            <a:ext cx="1588" cy="86201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30" name="Linie"/>
          <p:cNvSpPr/>
          <p:nvPr/>
        </p:nvSpPr>
        <p:spPr>
          <a:xfrm>
            <a:off x="5152773" y="4756778"/>
            <a:ext cx="16702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31" name="Linie"/>
          <p:cNvSpPr/>
          <p:nvPr/>
        </p:nvSpPr>
        <p:spPr>
          <a:xfrm>
            <a:off x="5140984" y="5617202"/>
            <a:ext cx="177143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132" name="Rechteck"/>
          <p:cNvSpPr/>
          <p:nvPr/>
        </p:nvSpPr>
        <p:spPr>
          <a:xfrm rot="5400000">
            <a:off x="5071267" y="4949031"/>
            <a:ext cx="504826" cy="39211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133" name="Zb"/>
          <p:cNvSpPr txBox="1"/>
          <p:nvPr/>
        </p:nvSpPr>
        <p:spPr>
          <a:xfrm>
            <a:off x="5114925" y="4956175"/>
            <a:ext cx="379336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Z</a:t>
            </a:r>
            <a:r>
              <a:rPr baseline="-25000"/>
              <a:t>b</a:t>
            </a:r>
          </a:p>
        </p:txBody>
      </p:sp>
      <p:sp>
        <p:nvSpPr>
          <p:cNvPr id="1134" name="Kreis"/>
          <p:cNvSpPr/>
          <p:nvPr/>
        </p:nvSpPr>
        <p:spPr>
          <a:xfrm>
            <a:off x="5038725" y="4714875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135" name="Kreis"/>
          <p:cNvSpPr/>
          <p:nvPr/>
        </p:nvSpPr>
        <p:spPr>
          <a:xfrm>
            <a:off x="5064125" y="5553075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136" name="Kreis"/>
          <p:cNvSpPr/>
          <p:nvPr/>
        </p:nvSpPr>
        <p:spPr>
          <a:xfrm>
            <a:off x="1485900" y="55753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137" name="Kreis"/>
          <p:cNvSpPr/>
          <p:nvPr/>
        </p:nvSpPr>
        <p:spPr>
          <a:xfrm>
            <a:off x="1460500" y="47117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138" name="l"/>
          <p:cNvSpPr txBox="1"/>
          <p:nvPr/>
        </p:nvSpPr>
        <p:spPr>
          <a:xfrm>
            <a:off x="3035300" y="5016500"/>
            <a:ext cx="22969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rPr>
                <a:latin typeface="Bradley Hand ITC TT-Bold"/>
                <a:ea typeface="Bradley Hand ITC TT-Bold"/>
                <a:cs typeface="Bradley Hand ITC TT-Bold"/>
                <a:sym typeface="Bradley Hand ITC TT-Bold"/>
              </a:rPr>
              <a:t>l</a:t>
            </a:r>
          </a:p>
        </p:txBody>
      </p:sp>
      <p:grpSp>
        <p:nvGrpSpPr>
          <p:cNvPr id="1141" name="Gruppieren"/>
          <p:cNvGrpSpPr/>
          <p:nvPr/>
        </p:nvGrpSpPr>
        <p:grpSpPr>
          <a:xfrm>
            <a:off x="1231899" y="5219700"/>
            <a:ext cx="321680" cy="584200"/>
            <a:chOff x="0" y="0"/>
            <a:chExt cx="321678" cy="584200"/>
          </a:xfrm>
        </p:grpSpPr>
        <p:sp>
          <p:nvSpPr>
            <p:cNvPr id="1139" name="Linie"/>
            <p:cNvSpPr/>
            <p:nvPr/>
          </p:nvSpPr>
          <p:spPr>
            <a:xfrm flipH="1" flipV="1">
              <a:off x="0" y="9812"/>
              <a:ext cx="321679" cy="4"/>
            </a:xfrm>
            <a:prstGeom prst="line">
              <a:avLst/>
            </a:prstGeom>
            <a:noFill/>
            <a:ln w="25400" cap="flat">
              <a:solidFill>
                <a:srgbClr val="B51A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40" name="Linie"/>
            <p:cNvSpPr/>
            <p:nvPr/>
          </p:nvSpPr>
          <p:spPr>
            <a:xfrm flipH="1">
              <a:off x="12699" y="0"/>
              <a:ext cx="2" cy="584200"/>
            </a:xfrm>
            <a:prstGeom prst="line">
              <a:avLst/>
            </a:prstGeom>
            <a:noFill/>
            <a:ln w="25400" cap="flat">
              <a:solidFill>
                <a:srgbClr val="B51A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1142" name="Za"/>
          <p:cNvSpPr txBox="1"/>
          <p:nvPr/>
        </p:nvSpPr>
        <p:spPr>
          <a:xfrm>
            <a:off x="1066800" y="5867400"/>
            <a:ext cx="379336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Z</a:t>
            </a:r>
            <a:r>
              <a:rPr baseline="-25000"/>
              <a:t>a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7" dur="500"/>
                                        <p:tgtEl>
                                          <p:spTgt spid="1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1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ruppieren"/>
          <p:cNvGrpSpPr/>
          <p:nvPr/>
        </p:nvGrpSpPr>
        <p:grpSpPr>
          <a:xfrm>
            <a:off x="900151" y="626374"/>
            <a:ext cx="7812049" cy="5634726"/>
            <a:chOff x="0" y="0"/>
            <a:chExt cx="7812048" cy="5634725"/>
          </a:xfrm>
        </p:grpSpPr>
        <p:pic>
          <p:nvPicPr>
            <p:cNvPr id="179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21325"/>
              <a:ext cx="7812049" cy="5613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0" name="y = y(t)"/>
            <p:cNvSpPr txBox="1"/>
            <p:nvPr/>
          </p:nvSpPr>
          <p:spPr>
            <a:xfrm>
              <a:off x="508884" y="0"/>
              <a:ext cx="720738" cy="2931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defTabSz="450000">
                <a:lnSpc>
                  <a:spcPct val="120000"/>
                </a:lnSpc>
                <a:defRPr sz="1400"/>
              </a:lvl1pPr>
            </a:lstStyle>
            <a:p>
              <a:pPr/>
              <a:r>
                <a:t>y = y(t)</a:t>
              </a:r>
            </a:p>
          </p:txBody>
        </p:sp>
        <p:sp>
          <p:nvSpPr>
            <p:cNvPr id="181" name="y = e-δt"/>
            <p:cNvSpPr txBox="1"/>
            <p:nvPr/>
          </p:nvSpPr>
          <p:spPr>
            <a:xfrm>
              <a:off x="2185948" y="1284658"/>
              <a:ext cx="1003301" cy="4080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0000">
                <a:lnSpc>
                  <a:spcPct val="120000"/>
                </a:lnSpc>
                <a:defRPr sz="1400"/>
              </a:pPr>
              <a:r>
                <a:t>y = e</a:t>
              </a:r>
              <a:r>
                <a:rPr baseline="31999"/>
                <a:t>-δt</a:t>
              </a:r>
            </a:p>
          </p:txBody>
        </p:sp>
        <p:sp>
          <p:nvSpPr>
            <p:cNvPr id="182" name="t"/>
            <p:cNvSpPr txBox="1"/>
            <p:nvPr/>
          </p:nvSpPr>
          <p:spPr>
            <a:xfrm>
              <a:off x="5411748" y="3139707"/>
              <a:ext cx="686901" cy="2794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 defTabSz="450000">
                <a:lnSpc>
                  <a:spcPct val="120000"/>
                </a:lnSpc>
                <a:defRPr sz="1400"/>
              </a:lvl1pPr>
            </a:lstStyle>
            <a:p>
              <a:pPr/>
              <a:r>
                <a:t>t</a:t>
              </a:r>
            </a:p>
          </p:txBody>
        </p:sp>
        <p:grpSp>
          <p:nvGrpSpPr>
            <p:cNvPr id="187" name="Gruppieren"/>
            <p:cNvGrpSpPr/>
            <p:nvPr/>
          </p:nvGrpSpPr>
          <p:grpSpPr>
            <a:xfrm>
              <a:off x="2414548" y="3403851"/>
              <a:ext cx="2730501" cy="1110647"/>
              <a:chOff x="0" y="0"/>
              <a:chExt cx="2730500" cy="1110645"/>
            </a:xfrm>
          </p:grpSpPr>
          <p:sp>
            <p:nvSpPr>
              <p:cNvPr id="183" name="y = e-δt sin(             t +    ),"/>
              <p:cNvSpPr txBox="1"/>
              <p:nvPr/>
            </p:nvSpPr>
            <p:spPr>
              <a:xfrm>
                <a:off x="0" y="0"/>
                <a:ext cx="2730500" cy="11106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1" indent="0" defTabSz="450000">
                  <a:lnSpc>
                    <a:spcPct val="120000"/>
                  </a:lnSpc>
                  <a:defRPr sz="1400"/>
                </a:pPr>
                <a:r>
                  <a:t>y = e</a:t>
                </a:r>
                <a:r>
                  <a:rPr baseline="31999"/>
                  <a:t>-δt </a:t>
                </a:r>
                <a:r>
                  <a:t>sin(             t +    ),</a:t>
                </a:r>
              </a:p>
            </p:txBody>
          </p:sp>
          <p:pic>
            <p:nvPicPr>
              <p:cNvPr id="184" name="droppedImage.pdf" descr="droppedImage.pdf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876300" y="462484"/>
                <a:ext cx="596900" cy="19359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85" name="droppedImage.pdf" descr="droppedImage.pdf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1739900" y="402073"/>
                <a:ext cx="211016" cy="3048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86" name="0"/>
              <p:cNvSpPr txBox="1"/>
              <p:nvPr/>
            </p:nvSpPr>
            <p:spPr>
              <a:xfrm>
                <a:off x="1104900" y="465573"/>
                <a:ext cx="135988" cy="228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/>
              <a:p>
                <a:pPr lvl="1" indent="0" defTabSz="450000">
                  <a:lnSpc>
                    <a:spcPct val="120000"/>
                  </a:lnSpc>
                  <a:defRPr sz="1000"/>
                </a:pPr>
                <a:r>
                  <a:rPr baseline="-5999"/>
                  <a:t>0</a:t>
                </a:r>
              </a:p>
            </p:txBody>
          </p:sp>
        </p:grpSp>
        <p:sp>
          <p:nvSpPr>
            <p:cNvPr id="188" name="ω0=2π, δ=π/2"/>
            <p:cNvSpPr txBox="1"/>
            <p:nvPr/>
          </p:nvSpPr>
          <p:spPr>
            <a:xfrm>
              <a:off x="3329996" y="4225025"/>
              <a:ext cx="1308101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algn="ctr"/>
              <a:r>
                <a:t>ω</a:t>
              </a:r>
              <a:r>
                <a:rPr baseline="-5999"/>
                <a:t>0</a:t>
              </a:r>
              <a:r>
                <a:t>=2π, δ=π/2</a:t>
              </a:r>
            </a:p>
          </p:txBody>
        </p:sp>
        <p:grpSp>
          <p:nvGrpSpPr>
            <p:cNvPr id="193" name="Gruppieren"/>
            <p:cNvGrpSpPr/>
            <p:nvPr/>
          </p:nvGrpSpPr>
          <p:grpSpPr>
            <a:xfrm>
              <a:off x="1258848" y="1960948"/>
              <a:ext cx="1803401" cy="609601"/>
              <a:chOff x="0" y="0"/>
              <a:chExt cx="1803400" cy="609600"/>
            </a:xfrm>
          </p:grpSpPr>
          <p:grpSp>
            <p:nvGrpSpPr>
              <p:cNvPr id="191" name="Gruppieren"/>
              <p:cNvGrpSpPr/>
              <p:nvPr/>
            </p:nvGrpSpPr>
            <p:grpSpPr>
              <a:xfrm>
                <a:off x="0" y="0"/>
                <a:ext cx="1498690" cy="609600"/>
                <a:chOff x="0" y="0"/>
                <a:chExt cx="1498689" cy="609600"/>
              </a:xfrm>
            </p:grpSpPr>
            <p:sp>
              <p:nvSpPr>
                <p:cNvPr id="189" name="y = e-δt sin(   ),"/>
                <p:cNvSpPr txBox="1"/>
                <p:nvPr/>
              </p:nvSpPr>
              <p:spPr>
                <a:xfrm>
                  <a:off x="0" y="0"/>
                  <a:ext cx="1498690" cy="6096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lvl="1" indent="0" defTabSz="450000">
                    <a:lnSpc>
                      <a:spcPct val="120000"/>
                    </a:lnSpc>
                    <a:defRPr sz="1400"/>
                  </a:pPr>
                  <a:r>
                    <a:t>y = e</a:t>
                  </a:r>
                  <a:r>
                    <a:rPr baseline="31999"/>
                    <a:t>-δt </a:t>
                  </a:r>
                  <a:r>
                    <a:t>sin(   ), </a:t>
                  </a:r>
                </a:p>
              </p:txBody>
            </p:sp>
            <p:pic>
              <p:nvPicPr>
                <p:cNvPr id="190" name="droppedImage.pdf" descr="droppedImage.pdf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tretch>
                  <a:fillRect/>
                </a:stretch>
              </p:blipFill>
              <p:spPr>
                <a:xfrm>
                  <a:off x="850900" y="151551"/>
                  <a:ext cx="211016" cy="3048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192" name="δ=ω0"/>
              <p:cNvSpPr txBox="1"/>
              <p:nvPr/>
            </p:nvSpPr>
            <p:spPr>
              <a:xfrm>
                <a:off x="1079500" y="181277"/>
                <a:ext cx="723900" cy="2540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spAutoFit/>
              </a:bodyPr>
              <a:lstStyle/>
              <a:p>
                <a:pPr algn="ctr"/>
                <a:r>
                  <a:t>δ=ω</a:t>
                </a:r>
                <a:r>
                  <a:rPr baseline="-5999"/>
                  <a:t>0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Pfeil"/>
          <p:cNvSpPr/>
          <p:nvPr/>
        </p:nvSpPr>
        <p:spPr>
          <a:xfrm rot="5400000">
            <a:off x="4387850" y="2813050"/>
            <a:ext cx="812800" cy="647700"/>
          </a:xfrm>
          <a:prstGeom prst="rightArrow">
            <a:avLst>
              <a:gd name="adj1" fmla="val 66513"/>
              <a:gd name="adj2" fmla="val 79218"/>
            </a:avLst>
          </a:prstGeom>
          <a:solidFill>
            <a:srgbClr val="FFECD5"/>
          </a:solidFill>
          <a:ln w="12700">
            <a:solidFill>
              <a:srgbClr val="B51A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1185" name="Gruppieren"/>
          <p:cNvGrpSpPr/>
          <p:nvPr/>
        </p:nvGrpSpPr>
        <p:grpSpPr>
          <a:xfrm>
            <a:off x="2546349" y="558800"/>
            <a:ext cx="4491979" cy="2029856"/>
            <a:chOff x="0" y="0"/>
            <a:chExt cx="4491977" cy="2029855"/>
          </a:xfrm>
        </p:grpSpPr>
        <p:sp>
          <p:nvSpPr>
            <p:cNvPr id="1145" name="RW1"/>
            <p:cNvSpPr txBox="1"/>
            <p:nvPr/>
          </p:nvSpPr>
          <p:spPr>
            <a:xfrm>
              <a:off x="0" y="1096962"/>
              <a:ext cx="548628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W1</a:t>
              </a:r>
            </a:p>
          </p:txBody>
        </p:sp>
        <p:sp>
          <p:nvSpPr>
            <p:cNvPr id="1146" name="Linie"/>
            <p:cNvSpPr/>
            <p:nvPr/>
          </p:nvSpPr>
          <p:spPr>
            <a:xfrm flipH="1">
              <a:off x="1017587" y="371905"/>
              <a:ext cx="7575" cy="158072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47" name="Linie"/>
            <p:cNvSpPr/>
            <p:nvPr/>
          </p:nvSpPr>
          <p:spPr>
            <a:xfrm>
              <a:off x="1147762" y="673891"/>
              <a:ext cx="141295" cy="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150" name="Gruppieren"/>
            <p:cNvGrpSpPr/>
            <p:nvPr/>
          </p:nvGrpSpPr>
          <p:grpSpPr>
            <a:xfrm flipH="1" rot="10800000">
              <a:off x="552449" y="444500"/>
              <a:ext cx="321680" cy="584200"/>
              <a:chOff x="0" y="0"/>
              <a:chExt cx="321678" cy="584200"/>
            </a:xfrm>
          </p:grpSpPr>
          <p:sp>
            <p:nvSpPr>
              <p:cNvPr id="1148" name="Linie"/>
              <p:cNvSpPr/>
              <p:nvPr/>
            </p:nvSpPr>
            <p:spPr>
              <a:xfrm flipH="1" flipV="1">
                <a:off x="0" y="9812"/>
                <a:ext cx="321679" cy="4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49" name="Linie"/>
              <p:cNvSpPr/>
              <p:nvPr/>
            </p:nvSpPr>
            <p:spPr>
              <a:xfrm flipH="1">
                <a:off x="12699" y="0"/>
                <a:ext cx="2" cy="584200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151" name="Z1"/>
            <p:cNvSpPr txBox="1"/>
            <p:nvPr/>
          </p:nvSpPr>
          <p:spPr>
            <a:xfrm>
              <a:off x="298450" y="2540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Z</a:t>
              </a:r>
              <a:r>
                <a:rPr baseline="-25000"/>
                <a:t>1</a:t>
              </a:r>
            </a:p>
          </p:txBody>
        </p:sp>
        <p:grpSp>
          <p:nvGrpSpPr>
            <p:cNvPr id="1158" name="Gruppieren"/>
            <p:cNvGrpSpPr/>
            <p:nvPr/>
          </p:nvGrpSpPr>
          <p:grpSpPr>
            <a:xfrm rot="10800000">
              <a:off x="95249" y="660400"/>
              <a:ext cx="1232762" cy="851126"/>
              <a:chOff x="0" y="0"/>
              <a:chExt cx="1232760" cy="851125"/>
            </a:xfrm>
          </p:grpSpPr>
          <p:sp>
            <p:nvSpPr>
              <p:cNvPr id="1152" name="Linie"/>
              <p:cNvSpPr/>
              <p:nvPr/>
            </p:nvSpPr>
            <p:spPr>
              <a:xfrm flipV="1">
                <a:off x="242887" y="800100"/>
                <a:ext cx="989874" cy="2"/>
              </a:xfrm>
              <a:prstGeom prst="line">
                <a:avLst/>
              </a:prstGeom>
              <a:noFill/>
              <a:ln w="28575" cap="flat">
                <a:solidFill>
                  <a:srgbClr val="4349AA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53" name="Linie"/>
              <p:cNvSpPr/>
              <p:nvPr/>
            </p:nvSpPr>
            <p:spPr>
              <a:xfrm flipV="1">
                <a:off x="242887" y="55560"/>
                <a:ext cx="989874" cy="3"/>
              </a:xfrm>
              <a:prstGeom prst="line">
                <a:avLst/>
              </a:prstGeom>
              <a:noFill/>
              <a:ln w="28575" cap="flat">
                <a:solidFill>
                  <a:srgbClr val="4349AA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54" name="Linie"/>
              <p:cNvSpPr/>
              <p:nvPr/>
            </p:nvSpPr>
            <p:spPr>
              <a:xfrm>
                <a:off x="0" y="791203"/>
                <a:ext cx="268374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55" name="Linie"/>
              <p:cNvSpPr/>
              <p:nvPr/>
            </p:nvSpPr>
            <p:spPr>
              <a:xfrm>
                <a:off x="12701" y="64125"/>
                <a:ext cx="253999" cy="5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56" name="Kreis"/>
              <p:cNvSpPr/>
              <p:nvPr/>
            </p:nvSpPr>
            <p:spPr>
              <a:xfrm>
                <a:off x="254000" y="736600"/>
                <a:ext cx="113806" cy="114526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157" name="Kreis"/>
              <p:cNvSpPr/>
              <p:nvPr/>
            </p:nvSpPr>
            <p:spPr>
              <a:xfrm>
                <a:off x="254000" y="0"/>
                <a:ext cx="113806" cy="114526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  <p:sp>
          <p:nvSpPr>
            <p:cNvPr id="1159" name="l1"/>
            <p:cNvSpPr txBox="1"/>
            <p:nvPr/>
          </p:nvSpPr>
          <p:spPr>
            <a:xfrm>
              <a:off x="107949" y="1612900"/>
              <a:ext cx="31445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>
                  <a:latin typeface="Bradley Hand ITC TT-Bold"/>
                  <a:ea typeface="Bradley Hand ITC TT-Bold"/>
                  <a:cs typeface="Bradley Hand ITC TT-Bold"/>
                  <a:sym typeface="Bradley Hand ITC TT-Bold"/>
                </a:rPr>
                <a:t>l</a:t>
              </a:r>
              <a:r>
                <a:rPr baseline="-25000"/>
                <a:t>1</a:t>
              </a:r>
            </a:p>
          </p:txBody>
        </p:sp>
        <p:sp>
          <p:nvSpPr>
            <p:cNvPr id="1160" name="Linie"/>
            <p:cNvSpPr/>
            <p:nvPr/>
          </p:nvSpPr>
          <p:spPr>
            <a:xfrm flipH="1">
              <a:off x="80962" y="1626393"/>
              <a:ext cx="936560" cy="555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161" name="Linie"/>
            <p:cNvSpPr/>
            <p:nvPr/>
          </p:nvSpPr>
          <p:spPr>
            <a:xfrm flipH="1">
              <a:off x="942710" y="800100"/>
              <a:ext cx="200" cy="56052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162" name="U1"/>
            <p:cNvSpPr txBox="1"/>
            <p:nvPr/>
          </p:nvSpPr>
          <p:spPr>
            <a:xfrm>
              <a:off x="971550" y="87630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1</a:t>
              </a:r>
            </a:p>
          </p:txBody>
        </p:sp>
        <p:sp>
          <p:nvSpPr>
            <p:cNvPr id="1163" name="I1"/>
            <p:cNvSpPr txBox="1"/>
            <p:nvPr/>
          </p:nvSpPr>
          <p:spPr>
            <a:xfrm>
              <a:off x="1022350" y="29210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25000"/>
                <a:t>1</a:t>
              </a:r>
            </a:p>
          </p:txBody>
        </p:sp>
        <p:grpSp>
          <p:nvGrpSpPr>
            <p:cNvPr id="1182" name="Gruppieren"/>
            <p:cNvGrpSpPr/>
            <p:nvPr/>
          </p:nvGrpSpPr>
          <p:grpSpPr>
            <a:xfrm>
              <a:off x="3143250" y="0"/>
              <a:ext cx="1348728" cy="2029856"/>
              <a:chOff x="0" y="0"/>
              <a:chExt cx="1348727" cy="2029855"/>
            </a:xfrm>
          </p:grpSpPr>
          <p:sp>
            <p:nvSpPr>
              <p:cNvPr id="1164" name="Linie"/>
              <p:cNvSpPr/>
              <p:nvPr/>
            </p:nvSpPr>
            <p:spPr>
              <a:xfrm>
                <a:off x="356758" y="364496"/>
                <a:ext cx="430" cy="1561142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dash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65" name="Linie"/>
              <p:cNvSpPr/>
              <p:nvPr/>
            </p:nvSpPr>
            <p:spPr>
              <a:xfrm flipV="1">
                <a:off x="292100" y="1447800"/>
                <a:ext cx="989873" cy="2"/>
              </a:xfrm>
              <a:prstGeom prst="line">
                <a:avLst/>
              </a:prstGeom>
              <a:noFill/>
              <a:ln w="28575" cap="flat">
                <a:solidFill>
                  <a:srgbClr val="4349AA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66" name="Linie"/>
              <p:cNvSpPr/>
              <p:nvPr/>
            </p:nvSpPr>
            <p:spPr>
              <a:xfrm flipV="1">
                <a:off x="292100" y="703260"/>
                <a:ext cx="989873" cy="3"/>
              </a:xfrm>
              <a:prstGeom prst="line">
                <a:avLst/>
              </a:prstGeom>
              <a:noFill/>
              <a:ln w="28575" cap="flat">
                <a:solidFill>
                  <a:srgbClr val="4349AA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67" name="Linie"/>
              <p:cNvSpPr/>
              <p:nvPr/>
            </p:nvSpPr>
            <p:spPr>
              <a:xfrm>
                <a:off x="49212" y="1438903"/>
                <a:ext cx="268375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68" name="Linie"/>
              <p:cNvSpPr/>
              <p:nvPr/>
            </p:nvSpPr>
            <p:spPr>
              <a:xfrm>
                <a:off x="61914" y="711825"/>
                <a:ext cx="253998" cy="5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69" name="Kreis"/>
              <p:cNvSpPr/>
              <p:nvPr/>
            </p:nvSpPr>
            <p:spPr>
              <a:xfrm>
                <a:off x="303212" y="1384300"/>
                <a:ext cx="113807" cy="114526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170" name="Kreis"/>
              <p:cNvSpPr/>
              <p:nvPr/>
            </p:nvSpPr>
            <p:spPr>
              <a:xfrm>
                <a:off x="303212" y="647700"/>
                <a:ext cx="113807" cy="114526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171" name="Linie"/>
              <p:cNvSpPr/>
              <p:nvPr/>
            </p:nvSpPr>
            <p:spPr>
              <a:xfrm flipV="1">
                <a:off x="355600" y="1612900"/>
                <a:ext cx="936559" cy="5555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172" name="RW2"/>
              <p:cNvSpPr txBox="1"/>
              <p:nvPr/>
            </p:nvSpPr>
            <p:spPr>
              <a:xfrm>
                <a:off x="800100" y="1066800"/>
                <a:ext cx="548628" cy="404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85CC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rPr b="1">
                    <a:solidFill>
                      <a:srgbClr val="0085CC"/>
                    </a:solidFill>
                    <a:uFill>
                      <a:solidFill>
                        <a:srgbClr val="0085CC"/>
                      </a:solidFill>
                    </a:uFill>
                  </a:rPr>
                  <a:t>R</a:t>
                </a:r>
                <a:r>
                  <a:rPr b="1" baseline="-25000">
                    <a:solidFill>
                      <a:srgbClr val="0085CC"/>
                    </a:solidFill>
                    <a:uFill>
                      <a:solidFill>
                        <a:srgbClr val="0085CC"/>
                      </a:solidFill>
                    </a:uFill>
                  </a:rPr>
                  <a:t>W2</a:t>
                </a:r>
              </a:p>
            </p:txBody>
          </p:sp>
          <p:grpSp>
            <p:nvGrpSpPr>
              <p:cNvPr id="1175" name="Gruppieren"/>
              <p:cNvGrpSpPr/>
              <p:nvPr/>
            </p:nvGrpSpPr>
            <p:grpSpPr>
              <a:xfrm rot="10800000">
                <a:off x="482600" y="419100"/>
                <a:ext cx="321679" cy="584200"/>
                <a:chOff x="0" y="0"/>
                <a:chExt cx="321678" cy="584200"/>
              </a:xfrm>
            </p:grpSpPr>
            <p:sp>
              <p:nvSpPr>
                <p:cNvPr id="1173" name="Linie"/>
                <p:cNvSpPr/>
                <p:nvPr/>
              </p:nvSpPr>
              <p:spPr>
                <a:xfrm flipH="1" flipV="1">
                  <a:off x="0" y="9812"/>
                  <a:ext cx="321679" cy="4"/>
                </a:xfrm>
                <a:prstGeom prst="line">
                  <a:avLst/>
                </a:prstGeom>
                <a:noFill/>
                <a:ln w="25400" cap="flat">
                  <a:solidFill>
                    <a:srgbClr val="B51A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174" name="Linie"/>
                <p:cNvSpPr/>
                <p:nvPr/>
              </p:nvSpPr>
              <p:spPr>
                <a:xfrm flipH="1">
                  <a:off x="12699" y="0"/>
                  <a:ext cx="2" cy="584200"/>
                </a:xfrm>
                <a:prstGeom prst="line">
                  <a:avLst/>
                </a:prstGeom>
                <a:noFill/>
                <a:ln w="254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1176" name="Z2"/>
              <p:cNvSpPr txBox="1"/>
              <p:nvPr/>
            </p:nvSpPr>
            <p:spPr>
              <a:xfrm>
                <a:off x="558800" y="0"/>
                <a:ext cx="533400" cy="404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85CC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Z</a:t>
                </a:r>
                <a:r>
                  <a:rPr baseline="-25000"/>
                  <a:t>2</a:t>
                </a:r>
              </a:p>
            </p:txBody>
          </p:sp>
          <p:sp>
            <p:nvSpPr>
              <p:cNvPr id="1177" name="U2"/>
              <p:cNvSpPr txBox="1"/>
              <p:nvPr/>
            </p:nvSpPr>
            <p:spPr>
              <a:xfrm>
                <a:off x="0" y="850900"/>
                <a:ext cx="533400" cy="404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85CC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U</a:t>
                </a:r>
                <a:r>
                  <a:rPr baseline="-25000"/>
                  <a:t>2</a:t>
                </a:r>
              </a:p>
            </p:txBody>
          </p:sp>
          <p:sp>
            <p:nvSpPr>
              <p:cNvPr id="1178" name="Linie"/>
              <p:cNvSpPr/>
              <p:nvPr/>
            </p:nvSpPr>
            <p:spPr>
              <a:xfrm flipH="1">
                <a:off x="431800" y="800100"/>
                <a:ext cx="199" cy="56052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179" name="I2"/>
              <p:cNvSpPr txBox="1"/>
              <p:nvPr/>
            </p:nvSpPr>
            <p:spPr>
              <a:xfrm>
                <a:off x="50800" y="266700"/>
                <a:ext cx="533400" cy="404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85CC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I</a:t>
                </a:r>
                <a:r>
                  <a:rPr baseline="-25000"/>
                  <a:t>2</a:t>
                </a:r>
              </a:p>
            </p:txBody>
          </p:sp>
          <p:sp>
            <p:nvSpPr>
              <p:cNvPr id="1180" name="Linie"/>
              <p:cNvSpPr/>
              <p:nvPr/>
            </p:nvSpPr>
            <p:spPr>
              <a:xfrm flipH="1" flipV="1">
                <a:off x="101601" y="647699"/>
                <a:ext cx="141292" cy="97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181" name="l2"/>
              <p:cNvSpPr txBox="1"/>
              <p:nvPr/>
            </p:nvSpPr>
            <p:spPr>
              <a:xfrm>
                <a:off x="952500" y="1625600"/>
                <a:ext cx="314450" cy="404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rPr>
                    <a:latin typeface="Bradley Hand ITC TT-Bold"/>
                    <a:ea typeface="Bradley Hand ITC TT-Bold"/>
                    <a:cs typeface="Bradley Hand ITC TT-Bold"/>
                    <a:sym typeface="Bradley Hand ITC TT-Bold"/>
                  </a:rPr>
                  <a:t>l</a:t>
                </a:r>
                <a:r>
                  <a:rPr baseline="-25000"/>
                  <a:t>2</a:t>
                </a:r>
              </a:p>
            </p:txBody>
          </p:sp>
        </p:grpSp>
        <p:sp>
          <p:nvSpPr>
            <p:cNvPr id="1183" name="Rechteck"/>
            <p:cNvSpPr/>
            <p:nvPr/>
          </p:nvSpPr>
          <p:spPr>
            <a:xfrm>
              <a:off x="1327150" y="444500"/>
              <a:ext cx="1879600" cy="1270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184" name="Zweitor"/>
            <p:cNvSpPr txBox="1"/>
            <p:nvPr/>
          </p:nvSpPr>
          <p:spPr>
            <a:xfrm>
              <a:off x="1806612" y="863599"/>
              <a:ext cx="838325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Zweitor</a:t>
              </a:r>
            </a:p>
          </p:txBody>
        </p:sp>
      </p:grpSp>
      <p:grpSp>
        <p:nvGrpSpPr>
          <p:cNvPr id="1220" name="Gruppieren"/>
          <p:cNvGrpSpPr/>
          <p:nvPr/>
        </p:nvGrpSpPr>
        <p:grpSpPr>
          <a:xfrm>
            <a:off x="1968500" y="3543300"/>
            <a:ext cx="5753100" cy="1952626"/>
            <a:chOff x="0" y="0"/>
            <a:chExt cx="5753100" cy="1952625"/>
          </a:xfrm>
        </p:grpSpPr>
        <p:sp>
          <p:nvSpPr>
            <p:cNvPr id="1186" name="r1"/>
            <p:cNvSpPr txBox="1"/>
            <p:nvPr/>
          </p:nvSpPr>
          <p:spPr>
            <a:xfrm>
              <a:off x="1327150" y="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1</a:t>
              </a:r>
            </a:p>
          </p:txBody>
        </p:sp>
        <p:sp>
          <p:nvSpPr>
            <p:cNvPr id="1187" name="r2"/>
            <p:cNvSpPr txBox="1"/>
            <p:nvPr/>
          </p:nvSpPr>
          <p:spPr>
            <a:xfrm>
              <a:off x="4057650" y="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2</a:t>
              </a:r>
            </a:p>
          </p:txBody>
        </p:sp>
        <p:sp>
          <p:nvSpPr>
            <p:cNvPr id="1188" name="RW1"/>
            <p:cNvSpPr txBox="1"/>
            <p:nvPr/>
          </p:nvSpPr>
          <p:spPr>
            <a:xfrm>
              <a:off x="850900" y="1452562"/>
              <a:ext cx="548628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W1</a:t>
              </a:r>
            </a:p>
          </p:txBody>
        </p:sp>
        <p:sp>
          <p:nvSpPr>
            <p:cNvPr id="1189" name="Linie"/>
            <p:cNvSpPr/>
            <p:nvPr/>
          </p:nvSpPr>
          <p:spPr>
            <a:xfrm flipH="1">
              <a:off x="1589087" y="371905"/>
              <a:ext cx="7575" cy="158072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90" name="Linie"/>
            <p:cNvSpPr/>
            <p:nvPr/>
          </p:nvSpPr>
          <p:spPr>
            <a:xfrm flipV="1">
              <a:off x="478597" y="908711"/>
              <a:ext cx="698600" cy="36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193" name="Gruppieren"/>
            <p:cNvGrpSpPr/>
            <p:nvPr/>
          </p:nvGrpSpPr>
          <p:grpSpPr>
            <a:xfrm>
              <a:off x="1479549" y="444500"/>
              <a:ext cx="321680" cy="584200"/>
              <a:chOff x="0" y="0"/>
              <a:chExt cx="321678" cy="584200"/>
            </a:xfrm>
          </p:grpSpPr>
          <p:sp>
            <p:nvSpPr>
              <p:cNvPr id="1191" name="Linie"/>
              <p:cNvSpPr/>
              <p:nvPr/>
            </p:nvSpPr>
            <p:spPr>
              <a:xfrm flipH="1">
                <a:off x="0" y="574384"/>
                <a:ext cx="321679" cy="4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192" name="Linie"/>
              <p:cNvSpPr/>
              <p:nvPr/>
            </p:nvSpPr>
            <p:spPr>
              <a:xfrm flipV="1">
                <a:off x="12699" y="0"/>
                <a:ext cx="2" cy="584200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194" name="Linie"/>
            <p:cNvSpPr/>
            <p:nvPr/>
          </p:nvSpPr>
          <p:spPr>
            <a:xfrm flipH="1">
              <a:off x="666750" y="711424"/>
              <a:ext cx="989873" cy="3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95" name="Linie"/>
            <p:cNvSpPr/>
            <p:nvPr/>
          </p:nvSpPr>
          <p:spPr>
            <a:xfrm flipH="1">
              <a:off x="666750" y="1455963"/>
              <a:ext cx="989873" cy="3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96" name="Linie"/>
            <p:cNvSpPr/>
            <p:nvPr/>
          </p:nvSpPr>
          <p:spPr>
            <a:xfrm flipH="1" flipV="1">
              <a:off x="1631136" y="707622"/>
              <a:ext cx="268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97" name="Linie"/>
            <p:cNvSpPr/>
            <p:nvPr/>
          </p:nvSpPr>
          <p:spPr>
            <a:xfrm flipH="1" flipV="1">
              <a:off x="1632811" y="1447396"/>
              <a:ext cx="253998" cy="5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198" name="Kreis"/>
            <p:cNvSpPr/>
            <p:nvPr/>
          </p:nvSpPr>
          <p:spPr>
            <a:xfrm rot="10800000">
              <a:off x="1544404" y="6604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199" name="Kreis"/>
            <p:cNvSpPr/>
            <p:nvPr/>
          </p:nvSpPr>
          <p:spPr>
            <a:xfrm rot="10800000">
              <a:off x="1531704" y="13970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00" name="Linie"/>
            <p:cNvSpPr/>
            <p:nvPr/>
          </p:nvSpPr>
          <p:spPr>
            <a:xfrm>
              <a:off x="4071508" y="364496"/>
              <a:ext cx="430" cy="156114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201" name="Linie"/>
            <p:cNvSpPr/>
            <p:nvPr/>
          </p:nvSpPr>
          <p:spPr>
            <a:xfrm flipV="1">
              <a:off x="4006850" y="1447800"/>
              <a:ext cx="989873" cy="2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202" name="Linie"/>
            <p:cNvSpPr/>
            <p:nvPr/>
          </p:nvSpPr>
          <p:spPr>
            <a:xfrm flipV="1">
              <a:off x="4006850" y="703260"/>
              <a:ext cx="989873" cy="3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203" name="Linie"/>
            <p:cNvSpPr/>
            <p:nvPr/>
          </p:nvSpPr>
          <p:spPr>
            <a:xfrm>
              <a:off x="3763962" y="1451603"/>
              <a:ext cx="268375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204" name="Linie"/>
            <p:cNvSpPr/>
            <p:nvPr/>
          </p:nvSpPr>
          <p:spPr>
            <a:xfrm>
              <a:off x="3776663" y="699125"/>
              <a:ext cx="253999" cy="5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205" name="Kreis"/>
            <p:cNvSpPr/>
            <p:nvPr/>
          </p:nvSpPr>
          <p:spPr>
            <a:xfrm>
              <a:off x="4017962" y="13843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06" name="Kreis"/>
            <p:cNvSpPr/>
            <p:nvPr/>
          </p:nvSpPr>
          <p:spPr>
            <a:xfrm>
              <a:off x="4017962" y="6477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07" name="RW2"/>
            <p:cNvSpPr txBox="1"/>
            <p:nvPr/>
          </p:nvSpPr>
          <p:spPr>
            <a:xfrm>
              <a:off x="4273550" y="1435100"/>
              <a:ext cx="548628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W2</a:t>
              </a:r>
            </a:p>
          </p:txBody>
        </p:sp>
        <p:grpSp>
          <p:nvGrpSpPr>
            <p:cNvPr id="1210" name="Gruppieren"/>
            <p:cNvGrpSpPr/>
            <p:nvPr/>
          </p:nvGrpSpPr>
          <p:grpSpPr>
            <a:xfrm rot="10800000">
              <a:off x="3917950" y="444500"/>
              <a:ext cx="321679" cy="584200"/>
              <a:chOff x="0" y="0"/>
              <a:chExt cx="321678" cy="584200"/>
            </a:xfrm>
          </p:grpSpPr>
          <p:sp>
            <p:nvSpPr>
              <p:cNvPr id="1208" name="Linie"/>
              <p:cNvSpPr/>
              <p:nvPr/>
            </p:nvSpPr>
            <p:spPr>
              <a:xfrm flipH="1" flipV="1">
                <a:off x="0" y="9812"/>
                <a:ext cx="321679" cy="4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09" name="Linie"/>
              <p:cNvSpPr/>
              <p:nvPr/>
            </p:nvSpPr>
            <p:spPr>
              <a:xfrm flipH="1">
                <a:off x="12699" y="0"/>
                <a:ext cx="2" cy="584200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211" name="Rechteck"/>
            <p:cNvSpPr/>
            <p:nvPr/>
          </p:nvSpPr>
          <p:spPr>
            <a:xfrm>
              <a:off x="1898650" y="444500"/>
              <a:ext cx="1879600" cy="1270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212" name="Zweitor"/>
            <p:cNvSpPr txBox="1"/>
            <p:nvPr/>
          </p:nvSpPr>
          <p:spPr>
            <a:xfrm>
              <a:off x="2378112" y="863599"/>
              <a:ext cx="838325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Zweitor</a:t>
              </a:r>
            </a:p>
          </p:txBody>
        </p:sp>
        <p:sp>
          <p:nvSpPr>
            <p:cNvPr id="1213" name="Linie"/>
            <p:cNvSpPr/>
            <p:nvPr/>
          </p:nvSpPr>
          <p:spPr>
            <a:xfrm flipV="1">
              <a:off x="4356099" y="1259723"/>
              <a:ext cx="698600" cy="3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14" name="Linie"/>
            <p:cNvSpPr/>
            <p:nvPr/>
          </p:nvSpPr>
          <p:spPr>
            <a:xfrm flipH="1">
              <a:off x="584199" y="1259723"/>
              <a:ext cx="698601" cy="3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15" name="Linie"/>
            <p:cNvSpPr/>
            <p:nvPr/>
          </p:nvSpPr>
          <p:spPr>
            <a:xfrm flipH="1">
              <a:off x="4444999" y="904123"/>
              <a:ext cx="698600" cy="36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16" name="a1"/>
            <p:cNvSpPr txBox="1"/>
            <p:nvPr/>
          </p:nvSpPr>
          <p:spPr>
            <a:xfrm>
              <a:off x="0" y="69850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a</a:t>
              </a:r>
              <a:r>
                <a:rPr baseline="-25000"/>
                <a:t>1</a:t>
              </a:r>
            </a:p>
          </p:txBody>
        </p:sp>
        <p:sp>
          <p:nvSpPr>
            <p:cNvPr id="1217" name="b1"/>
            <p:cNvSpPr txBox="1"/>
            <p:nvPr/>
          </p:nvSpPr>
          <p:spPr>
            <a:xfrm>
              <a:off x="114300" y="105410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b</a:t>
              </a:r>
              <a:r>
                <a:rPr baseline="-25000"/>
                <a:t>1</a:t>
              </a:r>
            </a:p>
          </p:txBody>
        </p:sp>
        <p:sp>
          <p:nvSpPr>
            <p:cNvPr id="1218" name="a2"/>
            <p:cNvSpPr txBox="1"/>
            <p:nvPr/>
          </p:nvSpPr>
          <p:spPr>
            <a:xfrm>
              <a:off x="5219700" y="69850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a</a:t>
              </a:r>
              <a:r>
                <a:rPr baseline="-25000"/>
                <a:t>2</a:t>
              </a:r>
            </a:p>
          </p:txBody>
        </p:sp>
        <p:sp>
          <p:nvSpPr>
            <p:cNvPr id="1219" name="b2"/>
            <p:cNvSpPr txBox="1"/>
            <p:nvPr/>
          </p:nvSpPr>
          <p:spPr>
            <a:xfrm>
              <a:off x="5080000" y="105410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b</a:t>
              </a:r>
              <a:r>
                <a:rPr baseline="-25000"/>
                <a:t>2</a:t>
              </a:r>
            </a:p>
          </p:txBody>
        </p:sp>
      </p:grpSp>
      <p:sp>
        <p:nvSpPr>
          <p:cNvPr id="1221" name="Wellengrößen"/>
          <p:cNvSpPr txBox="1"/>
          <p:nvPr/>
        </p:nvSpPr>
        <p:spPr>
          <a:xfrm>
            <a:off x="3099463" y="2914650"/>
            <a:ext cx="1192598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Wellengrößen</a:t>
            </a:r>
          </a:p>
        </p:txBody>
      </p:sp>
      <p:sp>
        <p:nvSpPr>
          <p:cNvPr id="1222" name="a1, b1, a2, b2"/>
          <p:cNvSpPr txBox="1"/>
          <p:nvPr/>
        </p:nvSpPr>
        <p:spPr>
          <a:xfrm>
            <a:off x="5369940" y="2921000"/>
            <a:ext cx="1044518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ctr">
              <a:defRPr sz="1400"/>
            </a:pPr>
            <a:r>
              <a:t>a</a:t>
            </a:r>
            <a:r>
              <a:rPr baseline="-5999"/>
              <a:t>1</a:t>
            </a:r>
            <a:r>
              <a:t>, b</a:t>
            </a:r>
            <a:r>
              <a:rPr baseline="-5999"/>
              <a:t>1</a:t>
            </a:r>
            <a:r>
              <a:t>, a</a:t>
            </a:r>
            <a:r>
              <a:rPr baseline="-5999"/>
              <a:t>2</a:t>
            </a:r>
            <a:r>
              <a:t>, b</a:t>
            </a:r>
            <a:r>
              <a:rPr baseline="-5999"/>
              <a:t>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9" name="Gruppieren"/>
          <p:cNvGrpSpPr/>
          <p:nvPr/>
        </p:nvGrpSpPr>
        <p:grpSpPr>
          <a:xfrm>
            <a:off x="2184400" y="577850"/>
            <a:ext cx="5295900" cy="1952068"/>
            <a:chOff x="0" y="0"/>
            <a:chExt cx="5295900" cy="1952067"/>
          </a:xfrm>
        </p:grpSpPr>
        <p:sp>
          <p:nvSpPr>
            <p:cNvPr id="1224" name="RW1"/>
            <p:cNvSpPr txBox="1"/>
            <p:nvPr/>
          </p:nvSpPr>
          <p:spPr>
            <a:xfrm>
              <a:off x="698500" y="1547812"/>
              <a:ext cx="548628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W1</a:t>
              </a:r>
            </a:p>
          </p:txBody>
        </p:sp>
        <p:sp>
          <p:nvSpPr>
            <p:cNvPr id="1225" name="Linie"/>
            <p:cNvSpPr/>
            <p:nvPr/>
          </p:nvSpPr>
          <p:spPr>
            <a:xfrm flipV="1">
              <a:off x="618297" y="546761"/>
              <a:ext cx="698600" cy="36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26" name="Rechteck"/>
            <p:cNvSpPr/>
            <p:nvPr/>
          </p:nvSpPr>
          <p:spPr>
            <a:xfrm>
              <a:off x="1657350" y="336550"/>
              <a:ext cx="1879600" cy="13589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227" name="Zweitor"/>
            <p:cNvSpPr txBox="1"/>
            <p:nvPr/>
          </p:nvSpPr>
          <p:spPr>
            <a:xfrm>
              <a:off x="2258181" y="0"/>
              <a:ext cx="671786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Zweitor</a:t>
              </a:r>
            </a:p>
          </p:txBody>
        </p:sp>
        <p:sp>
          <p:nvSpPr>
            <p:cNvPr id="1228" name="Linie"/>
            <p:cNvSpPr/>
            <p:nvPr/>
          </p:nvSpPr>
          <p:spPr>
            <a:xfrm flipV="1">
              <a:off x="3835399" y="554873"/>
              <a:ext cx="698600" cy="36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29" name="Linie"/>
            <p:cNvSpPr/>
            <p:nvPr/>
          </p:nvSpPr>
          <p:spPr>
            <a:xfrm flipH="1">
              <a:off x="622299" y="1393073"/>
              <a:ext cx="698601" cy="3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30" name="Linie"/>
            <p:cNvSpPr/>
            <p:nvPr/>
          </p:nvSpPr>
          <p:spPr>
            <a:xfrm flipH="1">
              <a:off x="3873499" y="1393073"/>
              <a:ext cx="698600" cy="3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231" name="a1"/>
            <p:cNvSpPr txBox="1"/>
            <p:nvPr/>
          </p:nvSpPr>
          <p:spPr>
            <a:xfrm>
              <a:off x="0" y="34925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a</a:t>
              </a:r>
              <a:r>
                <a:rPr baseline="-25000"/>
                <a:t>1</a:t>
              </a:r>
            </a:p>
          </p:txBody>
        </p:sp>
        <p:sp>
          <p:nvSpPr>
            <p:cNvPr id="1232" name="b1"/>
            <p:cNvSpPr txBox="1"/>
            <p:nvPr/>
          </p:nvSpPr>
          <p:spPr>
            <a:xfrm>
              <a:off x="0" y="118745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b</a:t>
              </a:r>
              <a:r>
                <a:rPr baseline="-25000"/>
                <a:t>1</a:t>
              </a:r>
            </a:p>
          </p:txBody>
        </p:sp>
        <p:sp>
          <p:nvSpPr>
            <p:cNvPr id="1233" name="a2"/>
            <p:cNvSpPr txBox="1"/>
            <p:nvPr/>
          </p:nvSpPr>
          <p:spPr>
            <a:xfrm>
              <a:off x="4762500" y="118745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a</a:t>
              </a:r>
              <a:r>
                <a:rPr baseline="-25000"/>
                <a:t>2</a:t>
              </a:r>
            </a:p>
          </p:txBody>
        </p:sp>
        <p:sp>
          <p:nvSpPr>
            <p:cNvPr id="1234" name="b2"/>
            <p:cNvSpPr txBox="1"/>
            <p:nvPr/>
          </p:nvSpPr>
          <p:spPr>
            <a:xfrm>
              <a:off x="4660900" y="34925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b</a:t>
              </a:r>
              <a:r>
                <a:rPr baseline="-25000"/>
                <a:t>2</a:t>
              </a:r>
            </a:p>
          </p:txBody>
        </p:sp>
        <p:grpSp>
          <p:nvGrpSpPr>
            <p:cNvPr id="1239" name="Gruppieren"/>
            <p:cNvGrpSpPr/>
            <p:nvPr/>
          </p:nvGrpSpPr>
          <p:grpSpPr>
            <a:xfrm>
              <a:off x="1790683" y="561964"/>
              <a:ext cx="1612901" cy="825502"/>
              <a:chOff x="0" y="0"/>
              <a:chExt cx="1612899" cy="825500"/>
            </a:xfrm>
          </p:grpSpPr>
          <p:sp>
            <p:nvSpPr>
              <p:cNvPr id="1235" name="Linie"/>
              <p:cNvSpPr/>
              <p:nvPr/>
            </p:nvSpPr>
            <p:spPr>
              <a:xfrm flipH="1" rot="10800000">
                <a:off x="1003320" y="3325"/>
                <a:ext cx="469910" cy="822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777" h="21344" fill="norm" stroke="1" extrusionOk="0">
                    <a:moveTo>
                      <a:pt x="18777" y="21159"/>
                    </a:moveTo>
                    <a:cubicBezTo>
                      <a:pt x="15309" y="21600"/>
                      <a:pt x="11722" y="21248"/>
                      <a:pt x="8585" y="20159"/>
                    </a:cubicBezTo>
                    <a:cubicBezTo>
                      <a:pt x="-452" y="17020"/>
                      <a:pt x="-2823" y="9038"/>
                      <a:pt x="3726" y="3797"/>
                    </a:cubicBezTo>
                    <a:cubicBezTo>
                      <a:pt x="6720" y="1402"/>
                      <a:pt x="11124" y="14"/>
                      <a:pt x="15771" y="0"/>
                    </a:cubicBezTo>
                  </a:path>
                </a:pathLst>
              </a:custGeom>
              <a:noFill/>
              <a:ln w="9525" cap="flat">
                <a:solidFill>
                  <a:srgbClr val="B51A00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236" name="Linie"/>
              <p:cNvSpPr/>
              <p:nvPr/>
            </p:nvSpPr>
            <p:spPr>
              <a:xfrm flipH="1">
                <a:off x="183789" y="0"/>
                <a:ext cx="444510" cy="8221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777" h="21344" fill="norm" stroke="1" extrusionOk="0">
                    <a:moveTo>
                      <a:pt x="18777" y="21159"/>
                    </a:moveTo>
                    <a:cubicBezTo>
                      <a:pt x="15309" y="21600"/>
                      <a:pt x="11722" y="21248"/>
                      <a:pt x="8585" y="20159"/>
                    </a:cubicBezTo>
                    <a:cubicBezTo>
                      <a:pt x="-452" y="17020"/>
                      <a:pt x="-2823" y="9038"/>
                      <a:pt x="3726" y="3797"/>
                    </a:cubicBezTo>
                    <a:cubicBezTo>
                      <a:pt x="6720" y="1402"/>
                      <a:pt x="11124" y="14"/>
                      <a:pt x="15771" y="0"/>
                    </a:cubicBezTo>
                  </a:path>
                </a:pathLst>
              </a:custGeom>
              <a:noFill/>
              <a:ln w="9525" cap="flat">
                <a:solidFill>
                  <a:srgbClr val="0042AA"/>
                </a:solidFill>
                <a:prstDash val="solid"/>
                <a:round/>
                <a:head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237" name="Linie"/>
              <p:cNvSpPr/>
              <p:nvPr/>
            </p:nvSpPr>
            <p:spPr>
              <a:xfrm flipV="1">
                <a:off x="0" y="824919"/>
                <a:ext cx="1612900" cy="581"/>
              </a:xfrm>
              <a:prstGeom prst="line">
                <a:avLst/>
              </a:prstGeom>
              <a:noFill/>
              <a:ln w="12700" cap="flat">
                <a:solidFill>
                  <a:srgbClr val="0042AA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38" name="Linie"/>
              <p:cNvSpPr/>
              <p:nvPr/>
            </p:nvSpPr>
            <p:spPr>
              <a:xfrm flipH="1">
                <a:off x="0" y="3325"/>
                <a:ext cx="1612900" cy="581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246" name="Gruppieren"/>
            <p:cNvGrpSpPr/>
            <p:nvPr/>
          </p:nvGrpSpPr>
          <p:grpSpPr>
            <a:xfrm>
              <a:off x="374650" y="819149"/>
              <a:ext cx="1296261" cy="266702"/>
              <a:chOff x="0" y="0"/>
              <a:chExt cx="1296260" cy="266700"/>
            </a:xfrm>
          </p:grpSpPr>
          <p:sp>
            <p:nvSpPr>
              <p:cNvPr id="1240" name="Linie"/>
              <p:cNvSpPr/>
              <p:nvPr/>
            </p:nvSpPr>
            <p:spPr>
              <a:xfrm flipH="1" flipV="1">
                <a:off x="1027886" y="34522"/>
                <a:ext cx="268375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41" name="Linie"/>
              <p:cNvSpPr/>
              <p:nvPr/>
            </p:nvSpPr>
            <p:spPr>
              <a:xfrm flipH="1">
                <a:off x="0" y="224063"/>
                <a:ext cx="989873" cy="3"/>
              </a:xfrm>
              <a:prstGeom prst="line">
                <a:avLst/>
              </a:prstGeom>
              <a:noFill/>
              <a:ln w="28575" cap="flat">
                <a:solidFill>
                  <a:srgbClr val="4349AA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42" name="Linie"/>
              <p:cNvSpPr/>
              <p:nvPr/>
            </p:nvSpPr>
            <p:spPr>
              <a:xfrm flipH="1">
                <a:off x="0" y="38324"/>
                <a:ext cx="989873" cy="3"/>
              </a:xfrm>
              <a:prstGeom prst="line">
                <a:avLst/>
              </a:prstGeom>
              <a:noFill/>
              <a:ln w="28575" cap="flat">
                <a:solidFill>
                  <a:srgbClr val="4349AA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43" name="Kreis"/>
              <p:cNvSpPr/>
              <p:nvPr/>
            </p:nvSpPr>
            <p:spPr>
              <a:xfrm rot="10800000">
                <a:off x="953360" y="0"/>
                <a:ext cx="76201" cy="76200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244" name="Linie"/>
              <p:cNvSpPr/>
              <p:nvPr/>
            </p:nvSpPr>
            <p:spPr>
              <a:xfrm flipH="1" flipV="1">
                <a:off x="1022350" y="228109"/>
                <a:ext cx="268374" cy="2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45" name="Kreis"/>
              <p:cNvSpPr/>
              <p:nvPr/>
            </p:nvSpPr>
            <p:spPr>
              <a:xfrm rot="10800000">
                <a:off x="946150" y="190500"/>
                <a:ext cx="76200" cy="76200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  <p:grpSp>
          <p:nvGrpSpPr>
            <p:cNvPr id="1253" name="Gruppieren"/>
            <p:cNvGrpSpPr/>
            <p:nvPr/>
          </p:nvGrpSpPr>
          <p:grpSpPr>
            <a:xfrm flipH="1">
              <a:off x="3543300" y="819149"/>
              <a:ext cx="1296261" cy="266702"/>
              <a:chOff x="0" y="0"/>
              <a:chExt cx="1296260" cy="266700"/>
            </a:xfrm>
          </p:grpSpPr>
          <p:sp>
            <p:nvSpPr>
              <p:cNvPr id="1247" name="Linie"/>
              <p:cNvSpPr/>
              <p:nvPr/>
            </p:nvSpPr>
            <p:spPr>
              <a:xfrm flipH="1" flipV="1">
                <a:off x="1027886" y="34522"/>
                <a:ext cx="268375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48" name="Linie"/>
              <p:cNvSpPr/>
              <p:nvPr/>
            </p:nvSpPr>
            <p:spPr>
              <a:xfrm flipH="1">
                <a:off x="0" y="224063"/>
                <a:ext cx="989873" cy="3"/>
              </a:xfrm>
              <a:prstGeom prst="line">
                <a:avLst/>
              </a:prstGeom>
              <a:noFill/>
              <a:ln w="28575" cap="flat">
                <a:solidFill>
                  <a:srgbClr val="4349AA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49" name="Linie"/>
              <p:cNvSpPr/>
              <p:nvPr/>
            </p:nvSpPr>
            <p:spPr>
              <a:xfrm flipH="1">
                <a:off x="0" y="38324"/>
                <a:ext cx="989873" cy="3"/>
              </a:xfrm>
              <a:prstGeom prst="line">
                <a:avLst/>
              </a:prstGeom>
              <a:noFill/>
              <a:ln w="28575" cap="flat">
                <a:solidFill>
                  <a:srgbClr val="4349AA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50" name="Kreis"/>
              <p:cNvSpPr/>
              <p:nvPr/>
            </p:nvSpPr>
            <p:spPr>
              <a:xfrm rot="10800000">
                <a:off x="953360" y="0"/>
                <a:ext cx="76201" cy="76200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251" name="Linie"/>
              <p:cNvSpPr/>
              <p:nvPr/>
            </p:nvSpPr>
            <p:spPr>
              <a:xfrm flipH="1" flipV="1">
                <a:off x="1022350" y="228109"/>
                <a:ext cx="268374" cy="2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252" name="Kreis"/>
              <p:cNvSpPr/>
              <p:nvPr/>
            </p:nvSpPr>
            <p:spPr>
              <a:xfrm rot="10800000">
                <a:off x="946150" y="190500"/>
                <a:ext cx="76200" cy="76200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  <p:sp>
          <p:nvSpPr>
            <p:cNvPr id="1254" name="s12"/>
            <p:cNvSpPr txBox="1"/>
            <p:nvPr/>
          </p:nvSpPr>
          <p:spPr>
            <a:xfrm>
              <a:off x="2336800" y="130175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i="1"/>
                <a:t>s</a:t>
              </a:r>
              <a:r>
                <a:rPr baseline="-25000"/>
                <a:t>12</a:t>
              </a:r>
            </a:p>
          </p:txBody>
        </p:sp>
        <p:sp>
          <p:nvSpPr>
            <p:cNvPr id="1255" name="s21"/>
            <p:cNvSpPr txBox="1"/>
            <p:nvPr/>
          </p:nvSpPr>
          <p:spPr>
            <a:xfrm>
              <a:off x="2374900" y="47625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i="1"/>
                <a:t>s</a:t>
              </a:r>
              <a:r>
                <a:rPr baseline="-25000"/>
                <a:t>21</a:t>
              </a:r>
            </a:p>
          </p:txBody>
        </p:sp>
        <p:sp>
          <p:nvSpPr>
            <p:cNvPr id="1256" name="s22"/>
            <p:cNvSpPr txBox="1"/>
            <p:nvPr/>
          </p:nvSpPr>
          <p:spPr>
            <a:xfrm>
              <a:off x="3009900" y="75565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i="1"/>
                <a:t>s</a:t>
              </a:r>
              <a:r>
                <a:rPr baseline="-25000"/>
                <a:t>22</a:t>
              </a:r>
            </a:p>
          </p:txBody>
        </p:sp>
        <p:sp>
          <p:nvSpPr>
            <p:cNvPr id="1257" name="s11"/>
            <p:cNvSpPr txBox="1"/>
            <p:nvPr/>
          </p:nvSpPr>
          <p:spPr>
            <a:xfrm>
              <a:off x="1739900" y="78105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i="1"/>
                <a:t>s</a:t>
              </a:r>
              <a:r>
                <a:rPr baseline="-25000"/>
                <a:t>11</a:t>
              </a:r>
            </a:p>
          </p:txBody>
        </p:sp>
        <p:sp>
          <p:nvSpPr>
            <p:cNvPr id="1258" name="RW2"/>
            <p:cNvSpPr txBox="1"/>
            <p:nvPr/>
          </p:nvSpPr>
          <p:spPr>
            <a:xfrm>
              <a:off x="3905250" y="1536700"/>
              <a:ext cx="548628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W2</a:t>
              </a:r>
            </a:p>
          </p:txBody>
        </p:sp>
      </p:grpSp>
      <p:grpSp>
        <p:nvGrpSpPr>
          <p:cNvPr id="1301" name="Gruppieren"/>
          <p:cNvGrpSpPr/>
          <p:nvPr/>
        </p:nvGrpSpPr>
        <p:grpSpPr>
          <a:xfrm>
            <a:off x="685800" y="2971800"/>
            <a:ext cx="8293100" cy="1707022"/>
            <a:chOff x="0" y="25400"/>
            <a:chExt cx="8293100" cy="1707021"/>
          </a:xfrm>
        </p:grpSpPr>
        <p:grpSp>
          <p:nvGrpSpPr>
            <p:cNvPr id="1294" name="Gruppieren"/>
            <p:cNvGrpSpPr/>
            <p:nvPr/>
          </p:nvGrpSpPr>
          <p:grpSpPr>
            <a:xfrm>
              <a:off x="0" y="25400"/>
              <a:ext cx="3835400" cy="1295400"/>
              <a:chOff x="0" y="25400"/>
              <a:chExt cx="3835400" cy="1295399"/>
            </a:xfrm>
          </p:grpSpPr>
          <p:sp>
            <p:nvSpPr>
              <p:cNvPr id="1260" name="="/>
              <p:cNvSpPr txBox="1"/>
              <p:nvPr/>
            </p:nvSpPr>
            <p:spPr>
              <a:xfrm>
                <a:off x="882650" y="495300"/>
                <a:ext cx="288439" cy="360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>
                <a:lvl1pPr marL="40639" marR="40639" defTabSz="914400">
                  <a:spcBef>
                    <a:spcPts val="400"/>
                  </a:spcBef>
                  <a:buClr>
                    <a:srgbClr val="0085CC"/>
                  </a:buClr>
                  <a:buFont typeface="Arial"/>
                  <a:defRPr b="1"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lvl1pPr>
              </a:lstStyle>
              <a:p>
                <a:pPr>
                  <a:defRPr b="0"/>
                </a:pPr>
                <a:r>
                  <a:rPr b="1"/>
                  <a:t>=</a:t>
                </a:r>
              </a:p>
            </p:txBody>
          </p:sp>
          <p:sp>
            <p:nvSpPr>
              <p:cNvPr id="1261" name="a1"/>
              <p:cNvSpPr txBox="1"/>
              <p:nvPr/>
            </p:nvSpPr>
            <p:spPr>
              <a:xfrm>
                <a:off x="3162300" y="184150"/>
                <a:ext cx="533400" cy="404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85CC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a</a:t>
                </a:r>
                <a:r>
                  <a:rPr baseline="-25000"/>
                  <a:t>1</a:t>
                </a:r>
              </a:p>
            </p:txBody>
          </p:sp>
          <p:sp>
            <p:nvSpPr>
              <p:cNvPr id="1262" name="b1"/>
              <p:cNvSpPr txBox="1"/>
              <p:nvPr/>
            </p:nvSpPr>
            <p:spPr>
              <a:xfrm>
                <a:off x="279400" y="184150"/>
                <a:ext cx="533400" cy="404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85CC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b</a:t>
                </a:r>
                <a:r>
                  <a:rPr baseline="-25000"/>
                  <a:t>1</a:t>
                </a:r>
              </a:p>
            </p:txBody>
          </p:sp>
          <p:sp>
            <p:nvSpPr>
              <p:cNvPr id="1263" name="a2"/>
              <p:cNvSpPr txBox="1"/>
              <p:nvPr/>
            </p:nvSpPr>
            <p:spPr>
              <a:xfrm>
                <a:off x="3162300" y="704850"/>
                <a:ext cx="533400" cy="404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85CC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a</a:t>
                </a:r>
                <a:r>
                  <a:rPr baseline="-25000"/>
                  <a:t>2</a:t>
                </a:r>
              </a:p>
            </p:txBody>
          </p:sp>
          <p:sp>
            <p:nvSpPr>
              <p:cNvPr id="1264" name="b2"/>
              <p:cNvSpPr txBox="1"/>
              <p:nvPr/>
            </p:nvSpPr>
            <p:spPr>
              <a:xfrm>
                <a:off x="279400" y="704850"/>
                <a:ext cx="533400" cy="404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85CC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b</a:t>
                </a:r>
                <a:r>
                  <a:rPr baseline="-25000"/>
                  <a:t>2</a:t>
                </a:r>
              </a:p>
            </p:txBody>
          </p:sp>
          <p:grpSp>
            <p:nvGrpSpPr>
              <p:cNvPr id="1277" name="Gruppieren"/>
              <p:cNvGrpSpPr/>
              <p:nvPr/>
            </p:nvGrpSpPr>
            <p:grpSpPr>
              <a:xfrm>
                <a:off x="1181100" y="25400"/>
                <a:ext cx="1676400" cy="1295400"/>
                <a:chOff x="0" y="25400"/>
                <a:chExt cx="1676400" cy="1295399"/>
              </a:xfrm>
            </p:grpSpPr>
            <p:grpSp>
              <p:nvGrpSpPr>
                <p:cNvPr id="1268" name="Gruppieren"/>
                <p:cNvGrpSpPr/>
                <p:nvPr/>
              </p:nvGrpSpPr>
              <p:grpSpPr>
                <a:xfrm>
                  <a:off x="0" y="25400"/>
                  <a:ext cx="495300" cy="1295400"/>
                  <a:chOff x="0" y="25400"/>
                  <a:chExt cx="495300" cy="1295399"/>
                </a:xfrm>
              </p:grpSpPr>
              <p:sp>
                <p:nvSpPr>
                  <p:cNvPr id="1265" name="⎩"/>
                  <p:cNvSpPr txBox="1"/>
                  <p:nvPr/>
                </p:nvSpPr>
                <p:spPr>
                  <a:xfrm>
                    <a:off x="0" y="838200"/>
                    <a:ext cx="495300" cy="48260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none" lIns="38100" tIns="38100" rIns="38100" bIns="38100" numCol="1" anchor="ctr">
                    <a:spAutoFit/>
                  </a:bodyPr>
                  <a:lstStyle>
                    <a:lvl1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lvl1pPr>
                  </a:lstStyle>
                  <a:p>
                    <a:pPr/>
                    <a:r>
                      <a:t>⎩</a:t>
                    </a:r>
                  </a:p>
                </p:txBody>
              </p:sp>
              <p:sp>
                <p:nvSpPr>
                  <p:cNvPr id="1266" name="⎧"/>
                  <p:cNvSpPr txBox="1"/>
                  <p:nvPr/>
                </p:nvSpPr>
                <p:spPr>
                  <a:xfrm>
                    <a:off x="0" y="25400"/>
                    <a:ext cx="495300" cy="48260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none" lIns="38100" tIns="38100" rIns="38100" bIns="38100" numCol="1" anchor="ctr">
                    <a:spAutoFit/>
                  </a:bodyPr>
                  <a:lstStyle>
                    <a:lvl1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lvl1pPr>
                  </a:lstStyle>
                  <a:p>
                    <a:pPr/>
                    <a:r>
                      <a:t>⎧</a:t>
                    </a:r>
                  </a:p>
                </p:txBody>
              </p:sp>
              <p:sp>
                <p:nvSpPr>
                  <p:cNvPr id="1267" name="⎪"/>
                  <p:cNvSpPr txBox="1"/>
                  <p:nvPr/>
                </p:nvSpPr>
                <p:spPr>
                  <a:xfrm>
                    <a:off x="0" y="431800"/>
                    <a:ext cx="495300" cy="48260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none" lIns="38100" tIns="38100" rIns="38100" bIns="38100" numCol="1" anchor="ctr">
                    <a:spAutoFit/>
                  </a:bodyPr>
                  <a:lstStyle>
                    <a:lvl1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lvl1pPr>
                  </a:lstStyle>
                  <a:p>
                    <a:pPr/>
                    <a:r>
                      <a:t>⎪</a:t>
                    </a:r>
                  </a:p>
                </p:txBody>
              </p:sp>
            </p:grpSp>
            <p:grpSp>
              <p:nvGrpSpPr>
                <p:cNvPr id="1272" name="Gruppieren"/>
                <p:cNvGrpSpPr/>
                <p:nvPr/>
              </p:nvGrpSpPr>
              <p:grpSpPr>
                <a:xfrm>
                  <a:off x="1181100" y="25400"/>
                  <a:ext cx="495300" cy="1295400"/>
                  <a:chOff x="0" y="25400"/>
                  <a:chExt cx="495300" cy="1295399"/>
                </a:xfrm>
              </p:grpSpPr>
              <p:sp>
                <p:nvSpPr>
                  <p:cNvPr id="1269" name="⎭"/>
                  <p:cNvSpPr txBox="1"/>
                  <p:nvPr/>
                </p:nvSpPr>
                <p:spPr>
                  <a:xfrm>
                    <a:off x="0" y="838200"/>
                    <a:ext cx="495300" cy="48260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none" lIns="38100" tIns="38100" rIns="38100" bIns="38100" numCol="1" anchor="ctr">
                    <a:spAutoFit/>
                  </a:bodyPr>
                  <a:lstStyle>
                    <a:lvl1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lvl1pPr>
                  </a:lstStyle>
                  <a:p>
                    <a:pPr/>
                    <a:r>
                      <a:t>⎭</a:t>
                    </a:r>
                  </a:p>
                </p:txBody>
              </p:sp>
              <p:sp>
                <p:nvSpPr>
                  <p:cNvPr id="1270" name="⎫"/>
                  <p:cNvSpPr txBox="1"/>
                  <p:nvPr/>
                </p:nvSpPr>
                <p:spPr>
                  <a:xfrm>
                    <a:off x="0" y="25400"/>
                    <a:ext cx="495300" cy="48260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none" lIns="38100" tIns="38100" rIns="38100" bIns="38100" numCol="1" anchor="ctr">
                    <a:spAutoFit/>
                  </a:bodyPr>
                  <a:lstStyle>
                    <a:lvl1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lvl1pPr>
                  </a:lstStyle>
                  <a:p>
                    <a:pPr/>
                    <a:r>
                      <a:t>⎫</a:t>
                    </a:r>
                  </a:p>
                </p:txBody>
              </p:sp>
              <p:sp>
                <p:nvSpPr>
                  <p:cNvPr id="1271" name="⎪"/>
                  <p:cNvSpPr txBox="1"/>
                  <p:nvPr/>
                </p:nvSpPr>
                <p:spPr>
                  <a:xfrm>
                    <a:off x="0" y="431800"/>
                    <a:ext cx="495300" cy="48260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none" lIns="38100" tIns="38100" rIns="38100" bIns="38100" numCol="1" anchor="ctr">
                    <a:spAutoFit/>
                  </a:bodyPr>
                  <a:lstStyle>
                    <a:lvl1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lvl1pPr>
                  </a:lstStyle>
                  <a:p>
                    <a:pPr/>
                    <a:r>
                      <a:t>⎪</a:t>
                    </a:r>
                  </a:p>
                </p:txBody>
              </p:sp>
            </p:grpSp>
            <p:sp>
              <p:nvSpPr>
                <p:cNvPr id="1273" name="s12"/>
                <p:cNvSpPr txBox="1"/>
                <p:nvPr/>
              </p:nvSpPr>
              <p:spPr>
                <a:xfrm>
                  <a:off x="863600" y="184150"/>
                  <a:ext cx="533400" cy="40425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buClr>
                      <a:srgbClr val="0085CC"/>
                    </a:buClr>
                    <a:buFont typeface="Arial"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r>
                    <a:rPr i="1"/>
                    <a:t>s</a:t>
                  </a:r>
                  <a:r>
                    <a:rPr baseline="-25000"/>
                    <a:t>12</a:t>
                  </a:r>
                </a:p>
              </p:txBody>
            </p:sp>
            <p:sp>
              <p:nvSpPr>
                <p:cNvPr id="1274" name="s21"/>
                <p:cNvSpPr txBox="1"/>
                <p:nvPr/>
              </p:nvSpPr>
              <p:spPr>
                <a:xfrm>
                  <a:off x="279400" y="704850"/>
                  <a:ext cx="533400" cy="40425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buClr>
                      <a:srgbClr val="0085CC"/>
                    </a:buClr>
                    <a:buFont typeface="Arial"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r>
                    <a:rPr i="1"/>
                    <a:t>s</a:t>
                  </a:r>
                  <a:r>
                    <a:rPr baseline="-25000"/>
                    <a:t>21</a:t>
                  </a:r>
                </a:p>
              </p:txBody>
            </p:sp>
            <p:sp>
              <p:nvSpPr>
                <p:cNvPr id="1275" name="s22"/>
                <p:cNvSpPr txBox="1"/>
                <p:nvPr/>
              </p:nvSpPr>
              <p:spPr>
                <a:xfrm>
                  <a:off x="863600" y="704850"/>
                  <a:ext cx="533400" cy="40425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buClr>
                      <a:srgbClr val="0085CC"/>
                    </a:buClr>
                    <a:buFont typeface="Arial"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r>
                    <a:rPr i="1"/>
                    <a:t>s</a:t>
                  </a:r>
                  <a:r>
                    <a:rPr baseline="-25000"/>
                    <a:t>22</a:t>
                  </a:r>
                </a:p>
              </p:txBody>
            </p:sp>
            <p:sp>
              <p:nvSpPr>
                <p:cNvPr id="1276" name="s11"/>
                <p:cNvSpPr txBox="1"/>
                <p:nvPr/>
              </p:nvSpPr>
              <p:spPr>
                <a:xfrm>
                  <a:off x="279400" y="184150"/>
                  <a:ext cx="533400" cy="40425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sp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buClr>
                      <a:srgbClr val="0085CC"/>
                    </a:buClr>
                    <a:buFont typeface="Arial"/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  <a:r>
                    <a:rPr i="1"/>
                    <a:t>s</a:t>
                  </a:r>
                  <a:r>
                    <a:rPr baseline="-25000"/>
                    <a:t>11</a:t>
                  </a:r>
                </a:p>
              </p:txBody>
            </p:sp>
          </p:grpSp>
          <p:grpSp>
            <p:nvGrpSpPr>
              <p:cNvPr id="1281" name="Gruppieren"/>
              <p:cNvGrpSpPr/>
              <p:nvPr/>
            </p:nvGrpSpPr>
            <p:grpSpPr>
              <a:xfrm>
                <a:off x="3340100" y="25400"/>
                <a:ext cx="495300" cy="1295400"/>
                <a:chOff x="0" y="25400"/>
                <a:chExt cx="495300" cy="1295399"/>
              </a:xfrm>
            </p:grpSpPr>
            <p:sp>
              <p:nvSpPr>
                <p:cNvPr id="1278" name="⎭"/>
                <p:cNvSpPr txBox="1"/>
                <p:nvPr/>
              </p:nvSpPr>
              <p:spPr>
                <a:xfrm>
                  <a:off x="0" y="838200"/>
                  <a:ext cx="495300" cy="4826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3200">
                      <a:latin typeface="+mj-lt"/>
                      <a:ea typeface="+mj-ea"/>
                      <a:cs typeface="+mj-cs"/>
                      <a:sym typeface="Gill Sans"/>
                    </a:defRPr>
                  </a:lvl1pPr>
                </a:lstStyle>
                <a:p>
                  <a:pPr/>
                  <a:r>
                    <a:t>⎭</a:t>
                  </a:r>
                </a:p>
              </p:txBody>
            </p:sp>
            <p:sp>
              <p:nvSpPr>
                <p:cNvPr id="1279" name="⎫"/>
                <p:cNvSpPr txBox="1"/>
                <p:nvPr/>
              </p:nvSpPr>
              <p:spPr>
                <a:xfrm>
                  <a:off x="0" y="25400"/>
                  <a:ext cx="495300" cy="4826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3200">
                      <a:latin typeface="+mj-lt"/>
                      <a:ea typeface="+mj-ea"/>
                      <a:cs typeface="+mj-cs"/>
                      <a:sym typeface="Gill Sans"/>
                    </a:defRPr>
                  </a:lvl1pPr>
                </a:lstStyle>
                <a:p>
                  <a:pPr/>
                  <a:r>
                    <a:t>⎫</a:t>
                  </a:r>
                </a:p>
              </p:txBody>
            </p:sp>
            <p:sp>
              <p:nvSpPr>
                <p:cNvPr id="1280" name="⎪"/>
                <p:cNvSpPr txBox="1"/>
                <p:nvPr/>
              </p:nvSpPr>
              <p:spPr>
                <a:xfrm>
                  <a:off x="0" y="431800"/>
                  <a:ext cx="495300" cy="4826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3200">
                      <a:latin typeface="+mj-lt"/>
                      <a:ea typeface="+mj-ea"/>
                      <a:cs typeface="+mj-cs"/>
                      <a:sym typeface="Gill Sans"/>
                    </a:defRPr>
                  </a:lvl1pPr>
                </a:lstStyle>
                <a:p>
                  <a:pPr/>
                  <a:r>
                    <a:t>⎪</a:t>
                  </a:r>
                </a:p>
              </p:txBody>
            </p:sp>
          </p:grpSp>
          <p:grpSp>
            <p:nvGrpSpPr>
              <p:cNvPr id="1285" name="Gruppieren"/>
              <p:cNvGrpSpPr/>
              <p:nvPr/>
            </p:nvGrpSpPr>
            <p:grpSpPr>
              <a:xfrm>
                <a:off x="2870200" y="25400"/>
                <a:ext cx="495300" cy="1295400"/>
                <a:chOff x="0" y="25400"/>
                <a:chExt cx="495300" cy="1295399"/>
              </a:xfrm>
            </p:grpSpPr>
            <p:sp>
              <p:nvSpPr>
                <p:cNvPr id="1282" name="⎩"/>
                <p:cNvSpPr txBox="1"/>
                <p:nvPr/>
              </p:nvSpPr>
              <p:spPr>
                <a:xfrm>
                  <a:off x="0" y="838200"/>
                  <a:ext cx="495300" cy="4826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3200">
                      <a:latin typeface="+mj-lt"/>
                      <a:ea typeface="+mj-ea"/>
                      <a:cs typeface="+mj-cs"/>
                      <a:sym typeface="Gill Sans"/>
                    </a:defRPr>
                  </a:lvl1pPr>
                </a:lstStyle>
                <a:p>
                  <a:pPr/>
                  <a:r>
                    <a:t>⎩</a:t>
                  </a:r>
                </a:p>
              </p:txBody>
            </p:sp>
            <p:sp>
              <p:nvSpPr>
                <p:cNvPr id="1283" name="⎧"/>
                <p:cNvSpPr txBox="1"/>
                <p:nvPr/>
              </p:nvSpPr>
              <p:spPr>
                <a:xfrm>
                  <a:off x="0" y="25400"/>
                  <a:ext cx="495300" cy="4826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3200">
                      <a:latin typeface="+mj-lt"/>
                      <a:ea typeface="+mj-ea"/>
                      <a:cs typeface="+mj-cs"/>
                      <a:sym typeface="Gill Sans"/>
                    </a:defRPr>
                  </a:lvl1pPr>
                </a:lstStyle>
                <a:p>
                  <a:pPr/>
                  <a:r>
                    <a:t>⎧</a:t>
                  </a:r>
                </a:p>
              </p:txBody>
            </p:sp>
            <p:sp>
              <p:nvSpPr>
                <p:cNvPr id="1284" name="⎪"/>
                <p:cNvSpPr txBox="1"/>
                <p:nvPr/>
              </p:nvSpPr>
              <p:spPr>
                <a:xfrm>
                  <a:off x="0" y="431800"/>
                  <a:ext cx="495300" cy="4826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3200">
                      <a:latin typeface="+mj-lt"/>
                      <a:ea typeface="+mj-ea"/>
                      <a:cs typeface="+mj-cs"/>
                      <a:sym typeface="Gill Sans"/>
                    </a:defRPr>
                  </a:lvl1pPr>
                </a:lstStyle>
                <a:p>
                  <a:pPr/>
                  <a:r>
                    <a:t>⎪</a:t>
                  </a:r>
                </a:p>
              </p:txBody>
            </p:sp>
          </p:grpSp>
          <p:grpSp>
            <p:nvGrpSpPr>
              <p:cNvPr id="1289" name="Gruppieren"/>
              <p:cNvGrpSpPr/>
              <p:nvPr/>
            </p:nvGrpSpPr>
            <p:grpSpPr>
              <a:xfrm>
                <a:off x="0" y="25400"/>
                <a:ext cx="495300" cy="1295400"/>
                <a:chOff x="0" y="25400"/>
                <a:chExt cx="495300" cy="1295399"/>
              </a:xfrm>
            </p:grpSpPr>
            <p:sp>
              <p:nvSpPr>
                <p:cNvPr id="1286" name="⎩"/>
                <p:cNvSpPr txBox="1"/>
                <p:nvPr/>
              </p:nvSpPr>
              <p:spPr>
                <a:xfrm>
                  <a:off x="0" y="838200"/>
                  <a:ext cx="495300" cy="4826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3200">
                      <a:latin typeface="+mj-lt"/>
                      <a:ea typeface="+mj-ea"/>
                      <a:cs typeface="+mj-cs"/>
                      <a:sym typeface="Gill Sans"/>
                    </a:defRPr>
                  </a:lvl1pPr>
                </a:lstStyle>
                <a:p>
                  <a:pPr/>
                  <a:r>
                    <a:t>⎩</a:t>
                  </a:r>
                </a:p>
              </p:txBody>
            </p:sp>
            <p:sp>
              <p:nvSpPr>
                <p:cNvPr id="1287" name="⎧"/>
                <p:cNvSpPr txBox="1"/>
                <p:nvPr/>
              </p:nvSpPr>
              <p:spPr>
                <a:xfrm>
                  <a:off x="0" y="25400"/>
                  <a:ext cx="495300" cy="4826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3200">
                      <a:latin typeface="+mj-lt"/>
                      <a:ea typeface="+mj-ea"/>
                      <a:cs typeface="+mj-cs"/>
                      <a:sym typeface="Gill Sans"/>
                    </a:defRPr>
                  </a:lvl1pPr>
                </a:lstStyle>
                <a:p>
                  <a:pPr/>
                  <a:r>
                    <a:t>⎧</a:t>
                  </a:r>
                </a:p>
              </p:txBody>
            </p:sp>
            <p:sp>
              <p:nvSpPr>
                <p:cNvPr id="1288" name="⎪"/>
                <p:cNvSpPr txBox="1"/>
                <p:nvPr/>
              </p:nvSpPr>
              <p:spPr>
                <a:xfrm>
                  <a:off x="0" y="431800"/>
                  <a:ext cx="495300" cy="4826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3200">
                      <a:latin typeface="+mj-lt"/>
                      <a:ea typeface="+mj-ea"/>
                      <a:cs typeface="+mj-cs"/>
                      <a:sym typeface="Gill Sans"/>
                    </a:defRPr>
                  </a:lvl1pPr>
                </a:lstStyle>
                <a:p>
                  <a:pPr/>
                  <a:r>
                    <a:t>⎪</a:t>
                  </a:r>
                </a:p>
              </p:txBody>
            </p:sp>
          </p:grpSp>
          <p:grpSp>
            <p:nvGrpSpPr>
              <p:cNvPr id="1293" name="Gruppieren"/>
              <p:cNvGrpSpPr/>
              <p:nvPr/>
            </p:nvGrpSpPr>
            <p:grpSpPr>
              <a:xfrm>
                <a:off x="469900" y="25400"/>
                <a:ext cx="495300" cy="1295400"/>
                <a:chOff x="0" y="25400"/>
                <a:chExt cx="495300" cy="1295399"/>
              </a:xfrm>
            </p:grpSpPr>
            <p:sp>
              <p:nvSpPr>
                <p:cNvPr id="1290" name="⎭"/>
                <p:cNvSpPr txBox="1"/>
                <p:nvPr/>
              </p:nvSpPr>
              <p:spPr>
                <a:xfrm>
                  <a:off x="0" y="838200"/>
                  <a:ext cx="495300" cy="4826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3200">
                      <a:latin typeface="+mj-lt"/>
                      <a:ea typeface="+mj-ea"/>
                      <a:cs typeface="+mj-cs"/>
                      <a:sym typeface="Gill Sans"/>
                    </a:defRPr>
                  </a:lvl1pPr>
                </a:lstStyle>
                <a:p>
                  <a:pPr/>
                  <a:r>
                    <a:t>⎭</a:t>
                  </a:r>
                </a:p>
              </p:txBody>
            </p:sp>
            <p:sp>
              <p:nvSpPr>
                <p:cNvPr id="1291" name="⎫"/>
                <p:cNvSpPr txBox="1"/>
                <p:nvPr/>
              </p:nvSpPr>
              <p:spPr>
                <a:xfrm>
                  <a:off x="0" y="25400"/>
                  <a:ext cx="495300" cy="4826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3200">
                      <a:latin typeface="+mj-lt"/>
                      <a:ea typeface="+mj-ea"/>
                      <a:cs typeface="+mj-cs"/>
                      <a:sym typeface="Gill Sans"/>
                    </a:defRPr>
                  </a:lvl1pPr>
                </a:lstStyle>
                <a:p>
                  <a:pPr/>
                  <a:r>
                    <a:t>⎫</a:t>
                  </a:r>
                </a:p>
              </p:txBody>
            </p:sp>
            <p:sp>
              <p:nvSpPr>
                <p:cNvPr id="1292" name="⎪"/>
                <p:cNvSpPr txBox="1"/>
                <p:nvPr/>
              </p:nvSpPr>
              <p:spPr>
                <a:xfrm>
                  <a:off x="0" y="431800"/>
                  <a:ext cx="495300" cy="4826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38100" tIns="38100" rIns="38100" bIns="38100" numCol="1" anchor="ctr">
                  <a:spAutoFit/>
                </a:bodyPr>
                <a:lstStyle>
                  <a:lvl1pPr algn="ctr">
                    <a:defRPr sz="3200">
                      <a:latin typeface="+mj-lt"/>
                      <a:ea typeface="+mj-ea"/>
                      <a:cs typeface="+mj-cs"/>
                      <a:sym typeface="Gill Sans"/>
                    </a:defRPr>
                  </a:lvl1pPr>
                </a:lstStyle>
                <a:p>
                  <a:pPr/>
                  <a:r>
                    <a:t>⎪</a:t>
                  </a:r>
                </a:p>
              </p:txBody>
            </p:sp>
          </p:grpSp>
        </p:grpSp>
        <p:grpSp>
          <p:nvGrpSpPr>
            <p:cNvPr id="1298" name="Gruppieren"/>
            <p:cNvGrpSpPr/>
            <p:nvPr/>
          </p:nvGrpSpPr>
          <p:grpSpPr>
            <a:xfrm rot="5400000">
              <a:off x="1739900" y="673100"/>
              <a:ext cx="495301" cy="1282700"/>
              <a:chOff x="0" y="25400"/>
              <a:chExt cx="495300" cy="1282699"/>
            </a:xfrm>
          </p:grpSpPr>
          <p:sp>
            <p:nvSpPr>
              <p:cNvPr id="1295" name="⎬"/>
              <p:cNvSpPr txBox="1"/>
              <p:nvPr/>
            </p:nvSpPr>
            <p:spPr>
              <a:xfrm>
                <a:off x="0" y="431800"/>
                <a:ext cx="495300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32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/>
                <a:r>
                  <a:t>⎬</a:t>
                </a:r>
              </a:p>
            </p:txBody>
          </p:sp>
          <p:sp>
            <p:nvSpPr>
              <p:cNvPr id="1296" name="⎫"/>
              <p:cNvSpPr txBox="1"/>
              <p:nvPr/>
            </p:nvSpPr>
            <p:spPr>
              <a:xfrm>
                <a:off x="0" y="25400"/>
                <a:ext cx="495300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32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/>
                <a:r>
                  <a:t>⎫</a:t>
                </a:r>
              </a:p>
            </p:txBody>
          </p:sp>
          <p:sp>
            <p:nvSpPr>
              <p:cNvPr id="1297" name="⎭"/>
              <p:cNvSpPr txBox="1"/>
              <p:nvPr/>
            </p:nvSpPr>
            <p:spPr>
              <a:xfrm>
                <a:off x="0" y="825500"/>
                <a:ext cx="495300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32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/>
                <a:r>
                  <a:t>⎭</a:t>
                </a:r>
              </a:p>
            </p:txBody>
          </p:sp>
        </p:grpSp>
        <p:sp>
          <p:nvSpPr>
            <p:cNvPr id="1299" name="S"/>
            <p:cNvSpPr txBox="1"/>
            <p:nvPr/>
          </p:nvSpPr>
          <p:spPr>
            <a:xfrm>
              <a:off x="1828800" y="1371600"/>
              <a:ext cx="53340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S</a:t>
              </a:r>
            </a:p>
          </p:txBody>
        </p:sp>
        <p:sp>
          <p:nvSpPr>
            <p:cNvPr id="1300" name="(4.13)"/>
            <p:cNvSpPr txBox="1"/>
            <p:nvPr/>
          </p:nvSpPr>
          <p:spPr>
            <a:xfrm>
              <a:off x="7429500" y="495300"/>
              <a:ext cx="86360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(4.13)</a:t>
              </a:r>
            </a:p>
          </p:txBody>
        </p:sp>
      </p:grpSp>
      <p:grpSp>
        <p:nvGrpSpPr>
          <p:cNvPr id="1317" name="Gruppieren"/>
          <p:cNvGrpSpPr/>
          <p:nvPr/>
        </p:nvGrpSpPr>
        <p:grpSpPr>
          <a:xfrm>
            <a:off x="876300" y="5321300"/>
            <a:ext cx="8102600" cy="1295400"/>
            <a:chOff x="0" y="25400"/>
            <a:chExt cx="8102600" cy="1295399"/>
          </a:xfrm>
        </p:grpSpPr>
        <p:sp>
          <p:nvSpPr>
            <p:cNvPr id="1302" name="="/>
            <p:cNvSpPr txBox="1"/>
            <p:nvPr/>
          </p:nvSpPr>
          <p:spPr>
            <a:xfrm>
              <a:off x="539750" y="495300"/>
              <a:ext cx="288439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b="1"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>
                <a:defRPr b="0"/>
              </a:pPr>
              <a:r>
                <a:rPr b="1"/>
                <a:t>=</a:t>
              </a:r>
            </a:p>
          </p:txBody>
        </p:sp>
        <p:grpSp>
          <p:nvGrpSpPr>
            <p:cNvPr id="1306" name="Gruppieren"/>
            <p:cNvGrpSpPr/>
            <p:nvPr/>
          </p:nvGrpSpPr>
          <p:grpSpPr>
            <a:xfrm>
              <a:off x="787400" y="25400"/>
              <a:ext cx="495300" cy="1295400"/>
              <a:chOff x="0" y="25400"/>
              <a:chExt cx="495300" cy="1295399"/>
            </a:xfrm>
          </p:grpSpPr>
          <p:sp>
            <p:nvSpPr>
              <p:cNvPr id="1303" name="⎩"/>
              <p:cNvSpPr txBox="1"/>
              <p:nvPr/>
            </p:nvSpPr>
            <p:spPr>
              <a:xfrm>
                <a:off x="0" y="838200"/>
                <a:ext cx="495300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32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/>
                <a:r>
                  <a:t>⎩</a:t>
                </a:r>
              </a:p>
            </p:txBody>
          </p:sp>
          <p:sp>
            <p:nvSpPr>
              <p:cNvPr id="1304" name="⎧"/>
              <p:cNvSpPr txBox="1"/>
              <p:nvPr/>
            </p:nvSpPr>
            <p:spPr>
              <a:xfrm>
                <a:off x="0" y="25400"/>
                <a:ext cx="495300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32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/>
                <a:r>
                  <a:t>⎧</a:t>
                </a:r>
              </a:p>
            </p:txBody>
          </p:sp>
          <p:sp>
            <p:nvSpPr>
              <p:cNvPr id="1305" name="⎪"/>
              <p:cNvSpPr txBox="1"/>
              <p:nvPr/>
            </p:nvSpPr>
            <p:spPr>
              <a:xfrm>
                <a:off x="0" y="431800"/>
                <a:ext cx="495300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32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/>
                <a:r>
                  <a:t>⎪</a:t>
                </a:r>
              </a:p>
            </p:txBody>
          </p:sp>
        </p:grpSp>
        <p:grpSp>
          <p:nvGrpSpPr>
            <p:cNvPr id="1310" name="Gruppieren"/>
            <p:cNvGrpSpPr/>
            <p:nvPr/>
          </p:nvGrpSpPr>
          <p:grpSpPr>
            <a:xfrm>
              <a:off x="2019300" y="25400"/>
              <a:ext cx="495300" cy="1295400"/>
              <a:chOff x="0" y="25400"/>
              <a:chExt cx="495300" cy="1295399"/>
            </a:xfrm>
          </p:grpSpPr>
          <p:sp>
            <p:nvSpPr>
              <p:cNvPr id="1307" name="⎭"/>
              <p:cNvSpPr txBox="1"/>
              <p:nvPr/>
            </p:nvSpPr>
            <p:spPr>
              <a:xfrm>
                <a:off x="0" y="838200"/>
                <a:ext cx="495300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32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/>
                <a:r>
                  <a:t>⎭</a:t>
                </a:r>
              </a:p>
            </p:txBody>
          </p:sp>
          <p:sp>
            <p:nvSpPr>
              <p:cNvPr id="1308" name="⎫"/>
              <p:cNvSpPr txBox="1"/>
              <p:nvPr/>
            </p:nvSpPr>
            <p:spPr>
              <a:xfrm>
                <a:off x="0" y="25400"/>
                <a:ext cx="495300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32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/>
                <a:r>
                  <a:t>⎫</a:t>
                </a:r>
              </a:p>
            </p:txBody>
          </p:sp>
          <p:sp>
            <p:nvSpPr>
              <p:cNvPr id="1309" name="⎪"/>
              <p:cNvSpPr txBox="1"/>
              <p:nvPr/>
            </p:nvSpPr>
            <p:spPr>
              <a:xfrm>
                <a:off x="0" y="431800"/>
                <a:ext cx="495300" cy="4826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3200">
                    <a:latin typeface="+mj-lt"/>
                    <a:ea typeface="+mj-ea"/>
                    <a:cs typeface="+mj-cs"/>
                    <a:sym typeface="Gill Sans"/>
                  </a:defRPr>
                </a:lvl1pPr>
              </a:lstStyle>
              <a:p>
                <a:pPr/>
                <a:r>
                  <a:t>⎪</a:t>
                </a:r>
              </a:p>
            </p:txBody>
          </p:sp>
        </p:grpSp>
        <p:sp>
          <p:nvSpPr>
            <p:cNvPr id="1311" name="e-jβℓ"/>
            <p:cNvSpPr txBox="1"/>
            <p:nvPr/>
          </p:nvSpPr>
          <p:spPr>
            <a:xfrm>
              <a:off x="1651000" y="146050"/>
              <a:ext cx="647700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>
                  <a:latin typeface="Helvetica"/>
                  <a:ea typeface="Helvetica"/>
                  <a:cs typeface="Helvetica"/>
                  <a:sym typeface="Helvetica"/>
                </a:rPr>
                <a:t>e</a:t>
              </a:r>
              <a:r>
                <a:rPr baseline="31999">
                  <a:latin typeface="Helvetica"/>
                  <a:ea typeface="Helvetica"/>
                  <a:cs typeface="Helvetica"/>
                  <a:sym typeface="Helvetica"/>
                </a:rPr>
                <a:t>-jβ</a:t>
              </a:r>
              <a:r>
                <a:rPr baseline="31999">
                  <a:latin typeface="Times New Roman"/>
                  <a:ea typeface="Times New Roman"/>
                  <a:cs typeface="Times New Roman"/>
                  <a:sym typeface="Times New Roman"/>
                </a:rPr>
                <a:t>ℓ</a:t>
              </a:r>
            </a:p>
          </p:txBody>
        </p:sp>
        <p:sp>
          <p:nvSpPr>
            <p:cNvPr id="1312" name="0"/>
            <p:cNvSpPr txBox="1"/>
            <p:nvPr/>
          </p:nvSpPr>
          <p:spPr>
            <a:xfrm>
              <a:off x="1701800" y="704850"/>
              <a:ext cx="53340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i="1"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>
                <a:defRPr i="0"/>
              </a:pPr>
              <a:r>
                <a:rPr i="1"/>
                <a:t>0</a:t>
              </a:r>
            </a:p>
          </p:txBody>
        </p:sp>
        <p:sp>
          <p:nvSpPr>
            <p:cNvPr id="1313" name="0"/>
            <p:cNvSpPr txBox="1"/>
            <p:nvPr/>
          </p:nvSpPr>
          <p:spPr>
            <a:xfrm>
              <a:off x="1117600" y="184150"/>
              <a:ext cx="53340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i="1"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>
                <a:defRPr i="0"/>
              </a:pPr>
              <a:r>
                <a:rPr i="1"/>
                <a:t>0</a:t>
              </a:r>
            </a:p>
          </p:txBody>
        </p:sp>
        <p:sp>
          <p:nvSpPr>
            <p:cNvPr id="1314" name="S"/>
            <p:cNvSpPr txBox="1"/>
            <p:nvPr/>
          </p:nvSpPr>
          <p:spPr>
            <a:xfrm>
              <a:off x="0" y="495300"/>
              <a:ext cx="53340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S</a:t>
              </a:r>
            </a:p>
          </p:txBody>
        </p:sp>
        <p:sp>
          <p:nvSpPr>
            <p:cNvPr id="1315" name="(4.27)"/>
            <p:cNvSpPr txBox="1"/>
            <p:nvPr/>
          </p:nvSpPr>
          <p:spPr>
            <a:xfrm>
              <a:off x="7239000" y="495300"/>
              <a:ext cx="86360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(4.27)</a:t>
              </a:r>
            </a:p>
          </p:txBody>
        </p:sp>
        <p:sp>
          <p:nvSpPr>
            <p:cNvPr id="1316" name="e-jβℓ"/>
            <p:cNvSpPr txBox="1"/>
            <p:nvPr/>
          </p:nvSpPr>
          <p:spPr>
            <a:xfrm>
              <a:off x="1130300" y="685800"/>
              <a:ext cx="647700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>
                  <a:latin typeface="Helvetica"/>
                  <a:ea typeface="Helvetica"/>
                  <a:cs typeface="Helvetica"/>
                  <a:sym typeface="Helvetica"/>
                </a:rPr>
                <a:t>e</a:t>
              </a:r>
              <a:r>
                <a:rPr baseline="31999">
                  <a:latin typeface="Helvetica"/>
                  <a:ea typeface="Helvetica"/>
                  <a:cs typeface="Helvetica"/>
                  <a:sym typeface="Helvetica"/>
                </a:rPr>
                <a:t>-jβ</a:t>
              </a:r>
              <a:r>
                <a:rPr baseline="31999">
                  <a:latin typeface="Times New Roman"/>
                  <a:ea typeface="Times New Roman"/>
                  <a:cs typeface="Times New Roman"/>
                  <a:sym typeface="Times New Roman"/>
                </a:rPr>
                <a:t>ℓ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" name="Linie"/>
          <p:cNvSpPr/>
          <p:nvPr/>
        </p:nvSpPr>
        <p:spPr>
          <a:xfrm flipV="1">
            <a:off x="2487723" y="1457188"/>
            <a:ext cx="2274386" cy="70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20" name="Linie"/>
          <p:cNvSpPr/>
          <p:nvPr/>
        </p:nvSpPr>
        <p:spPr>
          <a:xfrm>
            <a:off x="2502420" y="1472248"/>
            <a:ext cx="14327" cy="90102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21" name="Oval"/>
          <p:cNvSpPr/>
          <p:nvPr/>
        </p:nvSpPr>
        <p:spPr>
          <a:xfrm>
            <a:off x="2276491" y="1650535"/>
            <a:ext cx="457201" cy="444501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322" name="~"/>
          <p:cNvSpPr txBox="1"/>
          <p:nvPr/>
        </p:nvSpPr>
        <p:spPr>
          <a:xfrm>
            <a:off x="2420740" y="1703666"/>
            <a:ext cx="289217" cy="37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~</a:t>
            </a:r>
          </a:p>
        </p:txBody>
      </p:sp>
      <p:grpSp>
        <p:nvGrpSpPr>
          <p:cNvPr id="1325" name="Gruppieren"/>
          <p:cNvGrpSpPr/>
          <p:nvPr/>
        </p:nvGrpSpPr>
        <p:grpSpPr>
          <a:xfrm>
            <a:off x="2752330" y="1257699"/>
            <a:ext cx="504595" cy="427946"/>
            <a:chOff x="0" y="0"/>
            <a:chExt cx="504594" cy="427945"/>
          </a:xfrm>
        </p:grpSpPr>
        <p:sp>
          <p:nvSpPr>
            <p:cNvPr id="1323" name="Rechteck"/>
            <p:cNvSpPr/>
            <p:nvPr/>
          </p:nvSpPr>
          <p:spPr>
            <a:xfrm>
              <a:off x="0" y="48056"/>
              <a:ext cx="504595" cy="31260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324" name="Za"/>
            <p:cNvSpPr txBox="1"/>
            <p:nvPr/>
          </p:nvSpPr>
          <p:spPr>
            <a:xfrm>
              <a:off x="16101" y="0"/>
              <a:ext cx="380359" cy="4279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Z</a:t>
              </a:r>
              <a:r>
                <a:rPr baseline="-25000"/>
                <a:t>a</a:t>
              </a:r>
            </a:p>
          </p:txBody>
        </p:sp>
      </p:grpSp>
      <p:sp>
        <p:nvSpPr>
          <p:cNvPr id="1326" name="uq"/>
          <p:cNvSpPr txBox="1"/>
          <p:nvPr/>
        </p:nvSpPr>
        <p:spPr>
          <a:xfrm>
            <a:off x="1915054" y="1646747"/>
            <a:ext cx="367823" cy="427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q</a:t>
            </a:r>
          </a:p>
        </p:txBody>
      </p:sp>
      <p:sp>
        <p:nvSpPr>
          <p:cNvPr id="1327" name="Linie"/>
          <p:cNvSpPr/>
          <p:nvPr/>
        </p:nvSpPr>
        <p:spPr>
          <a:xfrm>
            <a:off x="2513557" y="2377782"/>
            <a:ext cx="2257382" cy="38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28" name="ra"/>
          <p:cNvSpPr txBox="1"/>
          <p:nvPr/>
        </p:nvSpPr>
        <p:spPr>
          <a:xfrm>
            <a:off x="3473450" y="812800"/>
            <a:ext cx="53340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a</a:t>
            </a:r>
          </a:p>
        </p:txBody>
      </p:sp>
      <p:sp>
        <p:nvSpPr>
          <p:cNvPr id="1329" name="rb"/>
          <p:cNvSpPr txBox="1"/>
          <p:nvPr/>
        </p:nvSpPr>
        <p:spPr>
          <a:xfrm>
            <a:off x="4044950" y="2578100"/>
            <a:ext cx="53340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b</a:t>
            </a:r>
          </a:p>
        </p:txBody>
      </p:sp>
      <p:sp>
        <p:nvSpPr>
          <p:cNvPr id="1330" name="RW"/>
          <p:cNvSpPr txBox="1"/>
          <p:nvPr/>
        </p:nvSpPr>
        <p:spPr>
          <a:xfrm>
            <a:off x="7988300" y="2836862"/>
            <a:ext cx="46387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sp>
        <p:nvSpPr>
          <p:cNvPr id="1331" name="Linie"/>
          <p:cNvSpPr/>
          <p:nvPr/>
        </p:nvSpPr>
        <p:spPr>
          <a:xfrm flipH="1">
            <a:off x="3887787" y="1121205"/>
            <a:ext cx="7575" cy="1580721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334" name="Gruppieren"/>
          <p:cNvGrpSpPr/>
          <p:nvPr/>
        </p:nvGrpSpPr>
        <p:grpSpPr>
          <a:xfrm flipH="1" rot="10800000">
            <a:off x="4146549" y="2006600"/>
            <a:ext cx="321680" cy="584200"/>
            <a:chOff x="0" y="0"/>
            <a:chExt cx="321678" cy="584200"/>
          </a:xfrm>
        </p:grpSpPr>
        <p:sp>
          <p:nvSpPr>
            <p:cNvPr id="1332" name="Linie"/>
            <p:cNvSpPr/>
            <p:nvPr/>
          </p:nvSpPr>
          <p:spPr>
            <a:xfrm flipH="1">
              <a:off x="0" y="574384"/>
              <a:ext cx="321679" cy="4"/>
            </a:xfrm>
            <a:prstGeom prst="line">
              <a:avLst/>
            </a:prstGeom>
            <a:noFill/>
            <a:ln w="25400" cap="flat">
              <a:solidFill>
                <a:srgbClr val="B51A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33" name="Linie"/>
            <p:cNvSpPr/>
            <p:nvPr/>
          </p:nvSpPr>
          <p:spPr>
            <a:xfrm flipV="1">
              <a:off x="12699" y="0"/>
              <a:ext cx="2" cy="584200"/>
            </a:xfrm>
            <a:prstGeom prst="line">
              <a:avLst/>
            </a:prstGeom>
            <a:noFill/>
            <a:ln w="25400" cap="flat">
              <a:solidFill>
                <a:srgbClr val="B51A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1335" name="RW"/>
          <p:cNvSpPr txBox="1"/>
          <p:nvPr/>
        </p:nvSpPr>
        <p:spPr>
          <a:xfrm>
            <a:off x="3435350" y="2616200"/>
            <a:ext cx="46387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grpSp>
        <p:nvGrpSpPr>
          <p:cNvPr id="1338" name="Gruppieren"/>
          <p:cNvGrpSpPr/>
          <p:nvPr/>
        </p:nvGrpSpPr>
        <p:grpSpPr>
          <a:xfrm rot="10800000">
            <a:off x="3359150" y="1257300"/>
            <a:ext cx="321679" cy="584200"/>
            <a:chOff x="0" y="0"/>
            <a:chExt cx="321678" cy="584200"/>
          </a:xfrm>
        </p:grpSpPr>
        <p:sp>
          <p:nvSpPr>
            <p:cNvPr id="1336" name="Linie"/>
            <p:cNvSpPr/>
            <p:nvPr/>
          </p:nvSpPr>
          <p:spPr>
            <a:xfrm flipH="1" flipV="1">
              <a:off x="0" y="9812"/>
              <a:ext cx="321679" cy="4"/>
            </a:xfrm>
            <a:prstGeom prst="line">
              <a:avLst/>
            </a:prstGeom>
            <a:noFill/>
            <a:ln w="25400" cap="flat">
              <a:solidFill>
                <a:srgbClr val="B51A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37" name="Linie"/>
            <p:cNvSpPr/>
            <p:nvPr/>
          </p:nvSpPr>
          <p:spPr>
            <a:xfrm flipH="1">
              <a:off x="12699" y="0"/>
              <a:ext cx="2" cy="584200"/>
            </a:xfrm>
            <a:prstGeom prst="line">
              <a:avLst/>
            </a:prstGeom>
            <a:noFill/>
            <a:ln w="25400" cap="flat">
              <a:solidFill>
                <a:srgbClr val="B51A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1339" name="Kreis"/>
          <p:cNvSpPr/>
          <p:nvPr/>
        </p:nvSpPr>
        <p:spPr>
          <a:xfrm>
            <a:off x="3829830" y="2308226"/>
            <a:ext cx="112964" cy="11747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1340" name="Kreis"/>
          <p:cNvSpPr/>
          <p:nvPr/>
        </p:nvSpPr>
        <p:spPr>
          <a:xfrm>
            <a:off x="3829830" y="1409700"/>
            <a:ext cx="112964" cy="11747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1344" name="Gruppieren"/>
          <p:cNvGrpSpPr/>
          <p:nvPr/>
        </p:nvGrpSpPr>
        <p:grpSpPr>
          <a:xfrm>
            <a:off x="4569814" y="1452959"/>
            <a:ext cx="453817" cy="920982"/>
            <a:chOff x="0" y="0"/>
            <a:chExt cx="453815" cy="920981"/>
          </a:xfrm>
        </p:grpSpPr>
        <p:sp>
          <p:nvSpPr>
            <p:cNvPr id="1341" name="Linie"/>
            <p:cNvSpPr/>
            <p:nvPr/>
          </p:nvSpPr>
          <p:spPr>
            <a:xfrm flipH="1">
              <a:off x="184880" y="0"/>
              <a:ext cx="1" cy="92098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42" name="Rechteck"/>
            <p:cNvSpPr/>
            <p:nvPr/>
          </p:nvSpPr>
          <p:spPr>
            <a:xfrm rot="5400000">
              <a:off x="-52514" y="291577"/>
              <a:ext cx="521076" cy="315151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343" name="Zb"/>
            <p:cNvSpPr txBox="1"/>
            <p:nvPr/>
          </p:nvSpPr>
          <p:spPr>
            <a:xfrm>
              <a:off x="0" y="255377"/>
              <a:ext cx="453816" cy="4168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Z</a:t>
              </a:r>
              <a:r>
                <a:rPr baseline="-25000"/>
                <a:t>b</a:t>
              </a:r>
            </a:p>
          </p:txBody>
        </p:sp>
      </p:grpSp>
      <p:sp>
        <p:nvSpPr>
          <p:cNvPr id="1345" name="Pfeil"/>
          <p:cNvSpPr/>
          <p:nvPr/>
        </p:nvSpPr>
        <p:spPr>
          <a:xfrm>
            <a:off x="2298700" y="3810000"/>
            <a:ext cx="6527800" cy="990600"/>
          </a:xfrm>
          <a:prstGeom prst="rightArrow">
            <a:avLst>
              <a:gd name="adj1" fmla="val 61932"/>
              <a:gd name="adj2" fmla="val 67251"/>
            </a:avLst>
          </a:prstGeom>
          <a:solidFill>
            <a:srgbClr val="7A7A7A"/>
          </a:soli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346" name="Rechteck"/>
          <p:cNvSpPr/>
          <p:nvPr/>
        </p:nvSpPr>
        <p:spPr>
          <a:xfrm>
            <a:off x="2286000" y="4000500"/>
            <a:ext cx="3365500" cy="1016000"/>
          </a:xfrm>
          <a:prstGeom prst="rect">
            <a:avLst/>
          </a:prstGeom>
          <a:solidFill>
            <a:srgbClr val="7A7A7A"/>
          </a:soli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347" name="Rechteck"/>
          <p:cNvSpPr/>
          <p:nvPr/>
        </p:nvSpPr>
        <p:spPr>
          <a:xfrm>
            <a:off x="1676400" y="4000500"/>
            <a:ext cx="2070100" cy="1524000"/>
          </a:xfrm>
          <a:prstGeom prst="rect">
            <a:avLst/>
          </a:prstGeom>
          <a:solidFill>
            <a:srgbClr val="7A7A7A"/>
          </a:soli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348" name="Pfeil"/>
          <p:cNvSpPr/>
          <p:nvPr/>
        </p:nvSpPr>
        <p:spPr>
          <a:xfrm flipH="1" rot="14631738">
            <a:off x="4919981" y="4810778"/>
            <a:ext cx="2336801" cy="1016001"/>
          </a:xfrm>
          <a:prstGeom prst="rightArrow">
            <a:avLst>
              <a:gd name="adj1" fmla="val 61932"/>
              <a:gd name="adj2" fmla="val 65570"/>
            </a:avLst>
          </a:prstGeom>
          <a:solidFill>
            <a:srgbClr val="7A7A7A"/>
          </a:soli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349" name="Pfeil"/>
          <p:cNvSpPr/>
          <p:nvPr/>
        </p:nvSpPr>
        <p:spPr>
          <a:xfrm flipH="1" rot="17069572">
            <a:off x="2541732" y="5187884"/>
            <a:ext cx="1790701" cy="1066801"/>
          </a:xfrm>
          <a:prstGeom prst="rightArrow">
            <a:avLst>
              <a:gd name="adj1" fmla="val 61932"/>
              <a:gd name="adj2" fmla="val 62447"/>
            </a:avLst>
          </a:prstGeom>
          <a:solidFill>
            <a:srgbClr val="7A7A7A"/>
          </a:solidFill>
          <a:ln w="25400">
            <a:solidFill>
              <a:srgbClr val="000000">
                <a:alpha val="0"/>
              </a:srgbClr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350" name="Übertragene…"/>
          <p:cNvSpPr txBox="1"/>
          <p:nvPr/>
        </p:nvSpPr>
        <p:spPr>
          <a:xfrm>
            <a:off x="6814554" y="3975100"/>
            <a:ext cx="1642047" cy="685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algn="r">
              <a:defRPr sz="2000">
                <a:solidFill>
                  <a:srgbClr val="FFFFFF"/>
                </a:solidFill>
              </a:defRPr>
            </a:pPr>
            <a:r>
              <a:t>Übertragene </a:t>
            </a:r>
          </a:p>
          <a:p>
            <a:pPr algn="r">
              <a:defRPr sz="2000">
                <a:solidFill>
                  <a:srgbClr val="FFFFFF"/>
                </a:solidFill>
              </a:defRPr>
            </a:pPr>
            <a:r>
              <a:t>Leistung</a:t>
            </a:r>
          </a:p>
        </p:txBody>
      </p:sp>
      <p:sp>
        <p:nvSpPr>
          <p:cNvPr id="1351" name="Einfügedämpfung"/>
          <p:cNvSpPr txBox="1"/>
          <p:nvPr/>
        </p:nvSpPr>
        <p:spPr>
          <a:xfrm>
            <a:off x="4037917" y="4578350"/>
            <a:ext cx="2080098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/>
            <a:r>
              <a:t>Einfügedämpfung</a:t>
            </a:r>
          </a:p>
        </p:txBody>
      </p:sp>
      <p:sp>
        <p:nvSpPr>
          <p:cNvPr id="1352" name="Reflexion"/>
          <p:cNvSpPr txBox="1"/>
          <p:nvPr/>
        </p:nvSpPr>
        <p:spPr>
          <a:xfrm>
            <a:off x="2510159" y="5060950"/>
            <a:ext cx="1147814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/>
            <a:r>
              <a:t>Reflexion</a:t>
            </a:r>
          </a:p>
        </p:txBody>
      </p:sp>
      <p:sp>
        <p:nvSpPr>
          <p:cNvPr id="1353" name="Linie"/>
          <p:cNvSpPr/>
          <p:nvPr/>
        </p:nvSpPr>
        <p:spPr>
          <a:xfrm flipH="1">
            <a:off x="6788844" y="3797300"/>
            <a:ext cx="530" cy="2662734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54" name="Linie"/>
          <p:cNvSpPr/>
          <p:nvPr/>
        </p:nvSpPr>
        <p:spPr>
          <a:xfrm flipH="1">
            <a:off x="3975100" y="3810000"/>
            <a:ext cx="529" cy="2662734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355" name="Zweitor"/>
          <p:cNvSpPr txBox="1"/>
          <p:nvPr/>
        </p:nvSpPr>
        <p:spPr>
          <a:xfrm>
            <a:off x="4648200" y="5511799"/>
            <a:ext cx="838325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800"/>
            </a:lvl1pPr>
          </a:lstStyle>
          <a:p>
            <a:pPr/>
            <a:r>
              <a:t>Zweitor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6" name="Gruppieren"/>
          <p:cNvGrpSpPr/>
          <p:nvPr/>
        </p:nvGrpSpPr>
        <p:grpSpPr>
          <a:xfrm>
            <a:off x="340254" y="863600"/>
            <a:ext cx="3108577" cy="2207656"/>
            <a:chOff x="0" y="0"/>
            <a:chExt cx="3108576" cy="2207655"/>
          </a:xfrm>
        </p:grpSpPr>
        <p:sp>
          <p:nvSpPr>
            <p:cNvPr id="1357" name="Linie"/>
            <p:cNvSpPr/>
            <p:nvPr/>
          </p:nvSpPr>
          <p:spPr>
            <a:xfrm flipV="1">
              <a:off x="572669" y="644388"/>
              <a:ext cx="2274386" cy="70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58" name="Linie"/>
            <p:cNvSpPr/>
            <p:nvPr/>
          </p:nvSpPr>
          <p:spPr>
            <a:xfrm>
              <a:off x="587366" y="659448"/>
              <a:ext cx="14327" cy="90102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59" name="Oval"/>
            <p:cNvSpPr/>
            <p:nvPr/>
          </p:nvSpPr>
          <p:spPr>
            <a:xfrm>
              <a:off x="361437" y="837735"/>
              <a:ext cx="457201" cy="44450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360" name="~"/>
            <p:cNvSpPr txBox="1"/>
            <p:nvPr/>
          </p:nvSpPr>
          <p:spPr>
            <a:xfrm>
              <a:off x="505686" y="890866"/>
              <a:ext cx="289217" cy="37445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~</a:t>
              </a:r>
            </a:p>
          </p:txBody>
        </p:sp>
        <p:grpSp>
          <p:nvGrpSpPr>
            <p:cNvPr id="1363" name="Gruppieren"/>
            <p:cNvGrpSpPr/>
            <p:nvPr/>
          </p:nvGrpSpPr>
          <p:grpSpPr>
            <a:xfrm>
              <a:off x="837276" y="444899"/>
              <a:ext cx="504595" cy="427946"/>
              <a:chOff x="0" y="0"/>
              <a:chExt cx="504594" cy="427945"/>
            </a:xfrm>
          </p:grpSpPr>
          <p:sp>
            <p:nvSpPr>
              <p:cNvPr id="1361" name="Rechteck"/>
              <p:cNvSpPr/>
              <p:nvPr/>
            </p:nvSpPr>
            <p:spPr>
              <a:xfrm>
                <a:off x="0" y="48056"/>
                <a:ext cx="504595" cy="312603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362" name="Za"/>
              <p:cNvSpPr txBox="1"/>
              <p:nvPr/>
            </p:nvSpPr>
            <p:spPr>
              <a:xfrm>
                <a:off x="16101" y="0"/>
                <a:ext cx="380359" cy="4279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Z</a:t>
                </a:r>
                <a:r>
                  <a:rPr baseline="-25000"/>
                  <a:t>a</a:t>
                </a:r>
              </a:p>
            </p:txBody>
          </p:sp>
        </p:grpSp>
        <p:sp>
          <p:nvSpPr>
            <p:cNvPr id="1364" name="uq"/>
            <p:cNvSpPr txBox="1"/>
            <p:nvPr/>
          </p:nvSpPr>
          <p:spPr>
            <a:xfrm>
              <a:off x="0" y="833947"/>
              <a:ext cx="367823" cy="4279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q</a:t>
              </a:r>
            </a:p>
          </p:txBody>
        </p:sp>
        <p:sp>
          <p:nvSpPr>
            <p:cNvPr id="1365" name="Linie"/>
            <p:cNvSpPr/>
            <p:nvPr/>
          </p:nvSpPr>
          <p:spPr>
            <a:xfrm>
              <a:off x="598503" y="1564982"/>
              <a:ext cx="2257382" cy="38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66" name="ra"/>
            <p:cNvSpPr txBox="1"/>
            <p:nvPr/>
          </p:nvSpPr>
          <p:spPr>
            <a:xfrm>
              <a:off x="1558395" y="0"/>
              <a:ext cx="53340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a</a:t>
              </a:r>
            </a:p>
          </p:txBody>
        </p:sp>
        <p:sp>
          <p:nvSpPr>
            <p:cNvPr id="1367" name="rb"/>
            <p:cNvSpPr txBox="1"/>
            <p:nvPr/>
          </p:nvSpPr>
          <p:spPr>
            <a:xfrm>
              <a:off x="2129895" y="1765300"/>
              <a:ext cx="53340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b</a:t>
              </a:r>
            </a:p>
          </p:txBody>
        </p:sp>
        <p:sp>
          <p:nvSpPr>
            <p:cNvPr id="1368" name="Linie"/>
            <p:cNvSpPr/>
            <p:nvPr/>
          </p:nvSpPr>
          <p:spPr>
            <a:xfrm flipH="1">
              <a:off x="1972733" y="308405"/>
              <a:ext cx="7575" cy="158072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69" name="RW"/>
            <p:cNvSpPr txBox="1"/>
            <p:nvPr/>
          </p:nvSpPr>
          <p:spPr>
            <a:xfrm>
              <a:off x="1520295" y="1803400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1370" name="Kreis"/>
            <p:cNvSpPr/>
            <p:nvPr/>
          </p:nvSpPr>
          <p:spPr>
            <a:xfrm>
              <a:off x="1914776" y="1495426"/>
              <a:ext cx="112964" cy="11747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371" name="Kreis"/>
            <p:cNvSpPr/>
            <p:nvPr/>
          </p:nvSpPr>
          <p:spPr>
            <a:xfrm>
              <a:off x="1914776" y="596900"/>
              <a:ext cx="112964" cy="11747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1375" name="Gruppieren"/>
            <p:cNvGrpSpPr/>
            <p:nvPr/>
          </p:nvGrpSpPr>
          <p:grpSpPr>
            <a:xfrm>
              <a:off x="2654760" y="640159"/>
              <a:ext cx="453817" cy="920982"/>
              <a:chOff x="0" y="0"/>
              <a:chExt cx="453815" cy="920981"/>
            </a:xfrm>
          </p:grpSpPr>
          <p:sp>
            <p:nvSpPr>
              <p:cNvPr id="1372" name="Linie"/>
              <p:cNvSpPr/>
              <p:nvPr/>
            </p:nvSpPr>
            <p:spPr>
              <a:xfrm flipH="1">
                <a:off x="184880" y="0"/>
                <a:ext cx="1" cy="920982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373" name="Rechteck"/>
              <p:cNvSpPr/>
              <p:nvPr/>
            </p:nvSpPr>
            <p:spPr>
              <a:xfrm rot="5400000">
                <a:off x="-52514" y="291577"/>
                <a:ext cx="521076" cy="315151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374" name="Zb"/>
              <p:cNvSpPr txBox="1"/>
              <p:nvPr/>
            </p:nvSpPr>
            <p:spPr>
              <a:xfrm>
                <a:off x="0" y="255377"/>
                <a:ext cx="453816" cy="4168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85CC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Z</a:t>
                </a:r>
                <a:r>
                  <a:rPr baseline="-25000"/>
                  <a:t>b</a:t>
                </a:r>
              </a:p>
            </p:txBody>
          </p:sp>
        </p:grpSp>
      </p:grpSp>
      <p:grpSp>
        <p:nvGrpSpPr>
          <p:cNvPr id="1412" name="Gruppieren"/>
          <p:cNvGrpSpPr/>
          <p:nvPr/>
        </p:nvGrpSpPr>
        <p:grpSpPr>
          <a:xfrm>
            <a:off x="3199922" y="2374900"/>
            <a:ext cx="6020278" cy="2148918"/>
            <a:chOff x="0" y="0"/>
            <a:chExt cx="6020277" cy="2148917"/>
          </a:xfrm>
        </p:grpSpPr>
        <p:sp>
          <p:nvSpPr>
            <p:cNvPr id="1377" name="Linie"/>
            <p:cNvSpPr/>
            <p:nvPr/>
          </p:nvSpPr>
          <p:spPr>
            <a:xfrm flipH="1">
              <a:off x="737077" y="685800"/>
              <a:ext cx="1" cy="76200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78" name="Linie"/>
            <p:cNvSpPr/>
            <p:nvPr/>
          </p:nvSpPr>
          <p:spPr>
            <a:xfrm>
              <a:off x="737066" y="689552"/>
              <a:ext cx="4257200" cy="167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79" name="Linie"/>
            <p:cNvSpPr/>
            <p:nvPr/>
          </p:nvSpPr>
          <p:spPr>
            <a:xfrm>
              <a:off x="737066" y="1452475"/>
              <a:ext cx="4257200" cy="167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80" name="Z1"/>
            <p:cNvSpPr txBox="1"/>
            <p:nvPr/>
          </p:nvSpPr>
          <p:spPr>
            <a:xfrm>
              <a:off x="1594327" y="0"/>
              <a:ext cx="53340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Z</a:t>
              </a:r>
              <a:r>
                <a:rPr baseline="-25000"/>
                <a:t>1</a:t>
              </a:r>
            </a:p>
          </p:txBody>
        </p:sp>
        <p:sp>
          <p:nvSpPr>
            <p:cNvPr id="1381" name="Z2"/>
            <p:cNvSpPr txBox="1"/>
            <p:nvPr/>
          </p:nvSpPr>
          <p:spPr>
            <a:xfrm>
              <a:off x="4324827" y="0"/>
              <a:ext cx="53340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Z</a:t>
              </a:r>
              <a:r>
                <a:rPr baseline="-25000"/>
                <a:t>2</a:t>
              </a:r>
            </a:p>
          </p:txBody>
        </p:sp>
        <p:sp>
          <p:nvSpPr>
            <p:cNvPr id="1382" name="RW1"/>
            <p:cNvSpPr txBox="1"/>
            <p:nvPr/>
          </p:nvSpPr>
          <p:spPr>
            <a:xfrm>
              <a:off x="1918177" y="1744662"/>
              <a:ext cx="548628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W1</a:t>
              </a:r>
            </a:p>
          </p:txBody>
        </p:sp>
        <p:sp>
          <p:nvSpPr>
            <p:cNvPr id="1383" name="Linie"/>
            <p:cNvSpPr/>
            <p:nvPr/>
          </p:nvSpPr>
          <p:spPr>
            <a:xfrm flipH="1">
              <a:off x="1856264" y="371905"/>
              <a:ext cx="7575" cy="158072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1386" name="Gruppieren"/>
            <p:cNvGrpSpPr/>
            <p:nvPr/>
          </p:nvGrpSpPr>
          <p:grpSpPr>
            <a:xfrm>
              <a:off x="1708627" y="469900"/>
              <a:ext cx="321680" cy="584200"/>
              <a:chOff x="0" y="0"/>
              <a:chExt cx="321678" cy="584200"/>
            </a:xfrm>
          </p:grpSpPr>
          <p:sp>
            <p:nvSpPr>
              <p:cNvPr id="1384" name="Linie"/>
              <p:cNvSpPr/>
              <p:nvPr/>
            </p:nvSpPr>
            <p:spPr>
              <a:xfrm flipH="1">
                <a:off x="0" y="574384"/>
                <a:ext cx="321679" cy="4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385" name="Linie"/>
              <p:cNvSpPr/>
              <p:nvPr/>
            </p:nvSpPr>
            <p:spPr>
              <a:xfrm flipV="1">
                <a:off x="12699" y="0"/>
                <a:ext cx="2" cy="584200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387" name="Linie"/>
            <p:cNvSpPr/>
            <p:nvPr/>
          </p:nvSpPr>
          <p:spPr>
            <a:xfrm flipH="1">
              <a:off x="1861024" y="695912"/>
              <a:ext cx="2478690" cy="2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88" name="Linie"/>
            <p:cNvSpPr/>
            <p:nvPr/>
          </p:nvSpPr>
          <p:spPr>
            <a:xfrm flipH="1">
              <a:off x="1810227" y="1456134"/>
              <a:ext cx="2583458" cy="6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89" name="Kreis"/>
            <p:cNvSpPr/>
            <p:nvPr/>
          </p:nvSpPr>
          <p:spPr>
            <a:xfrm rot="10800000">
              <a:off x="1811581" y="6477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390" name="Kreis"/>
            <p:cNvSpPr/>
            <p:nvPr/>
          </p:nvSpPr>
          <p:spPr>
            <a:xfrm rot="10800000">
              <a:off x="1798881" y="13970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391" name="Linie"/>
            <p:cNvSpPr/>
            <p:nvPr/>
          </p:nvSpPr>
          <p:spPr>
            <a:xfrm>
              <a:off x="4338685" y="364496"/>
              <a:ext cx="431" cy="156114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392" name="Kreis"/>
            <p:cNvSpPr/>
            <p:nvPr/>
          </p:nvSpPr>
          <p:spPr>
            <a:xfrm>
              <a:off x="4285139" y="13970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393" name="Kreis"/>
            <p:cNvSpPr/>
            <p:nvPr/>
          </p:nvSpPr>
          <p:spPr>
            <a:xfrm>
              <a:off x="4285139" y="6350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394" name="RW2"/>
            <p:cNvSpPr txBox="1"/>
            <p:nvPr/>
          </p:nvSpPr>
          <p:spPr>
            <a:xfrm>
              <a:off x="3727927" y="1739900"/>
              <a:ext cx="548628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W2</a:t>
              </a:r>
            </a:p>
          </p:txBody>
        </p:sp>
        <p:grpSp>
          <p:nvGrpSpPr>
            <p:cNvPr id="1397" name="Gruppieren"/>
            <p:cNvGrpSpPr/>
            <p:nvPr/>
          </p:nvGrpSpPr>
          <p:grpSpPr>
            <a:xfrm rot="10800000">
              <a:off x="4185127" y="444500"/>
              <a:ext cx="321680" cy="584200"/>
              <a:chOff x="0" y="0"/>
              <a:chExt cx="321678" cy="584200"/>
            </a:xfrm>
          </p:grpSpPr>
          <p:sp>
            <p:nvSpPr>
              <p:cNvPr id="1395" name="Linie"/>
              <p:cNvSpPr/>
              <p:nvPr/>
            </p:nvSpPr>
            <p:spPr>
              <a:xfrm flipH="1" flipV="1">
                <a:off x="0" y="9812"/>
                <a:ext cx="321679" cy="4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396" name="Linie"/>
              <p:cNvSpPr/>
              <p:nvPr/>
            </p:nvSpPr>
            <p:spPr>
              <a:xfrm flipH="1">
                <a:off x="12699" y="0"/>
                <a:ext cx="2" cy="584200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398" name="Rechteck"/>
            <p:cNvSpPr/>
            <p:nvPr/>
          </p:nvSpPr>
          <p:spPr>
            <a:xfrm>
              <a:off x="2165827" y="444500"/>
              <a:ext cx="1879601" cy="1270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399" name="Zweitor"/>
            <p:cNvSpPr txBox="1"/>
            <p:nvPr/>
          </p:nvSpPr>
          <p:spPr>
            <a:xfrm>
              <a:off x="2645289" y="863599"/>
              <a:ext cx="838325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Zweitor</a:t>
              </a:r>
            </a:p>
          </p:txBody>
        </p:sp>
        <p:sp>
          <p:nvSpPr>
            <p:cNvPr id="1400" name="Linie"/>
            <p:cNvSpPr/>
            <p:nvPr/>
          </p:nvSpPr>
          <p:spPr>
            <a:xfrm>
              <a:off x="4991577" y="685800"/>
              <a:ext cx="1" cy="76200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1403" name="Gruppieren"/>
            <p:cNvGrpSpPr/>
            <p:nvPr/>
          </p:nvGrpSpPr>
          <p:grpSpPr>
            <a:xfrm>
              <a:off x="4712177" y="823802"/>
              <a:ext cx="584201" cy="520701"/>
              <a:chOff x="0" y="0"/>
              <a:chExt cx="584200" cy="520700"/>
            </a:xfrm>
          </p:grpSpPr>
          <p:sp>
            <p:nvSpPr>
              <p:cNvPr id="1401" name="Rechteck"/>
              <p:cNvSpPr/>
              <p:nvPr/>
            </p:nvSpPr>
            <p:spPr>
              <a:xfrm rot="5400000">
                <a:off x="31399" y="31750"/>
                <a:ext cx="520701" cy="457200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402" name="RW2"/>
              <p:cNvSpPr txBox="1"/>
              <p:nvPr/>
            </p:nvSpPr>
            <p:spPr>
              <a:xfrm>
                <a:off x="0" y="65455"/>
                <a:ext cx="584200" cy="4191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85CC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5000"/>
                  <a:t>W2</a:t>
                </a:r>
              </a:p>
            </p:txBody>
          </p:sp>
        </p:grpSp>
        <p:sp>
          <p:nvSpPr>
            <p:cNvPr id="1404" name="Oval"/>
            <p:cNvSpPr/>
            <p:nvPr/>
          </p:nvSpPr>
          <p:spPr>
            <a:xfrm>
              <a:off x="508477" y="850900"/>
              <a:ext cx="457201" cy="44450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405" name="~"/>
            <p:cNvSpPr txBox="1"/>
            <p:nvPr/>
          </p:nvSpPr>
          <p:spPr>
            <a:xfrm>
              <a:off x="660877" y="901700"/>
              <a:ext cx="289217" cy="3744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~</a:t>
              </a:r>
            </a:p>
          </p:txBody>
        </p:sp>
        <p:grpSp>
          <p:nvGrpSpPr>
            <p:cNvPr id="1408" name="Gruppieren"/>
            <p:cNvGrpSpPr/>
            <p:nvPr/>
          </p:nvGrpSpPr>
          <p:grpSpPr>
            <a:xfrm>
              <a:off x="918278" y="493372"/>
              <a:ext cx="609601" cy="431801"/>
              <a:chOff x="0" y="0"/>
              <a:chExt cx="609600" cy="431800"/>
            </a:xfrm>
          </p:grpSpPr>
          <p:sp>
            <p:nvSpPr>
              <p:cNvPr id="1406" name="Rechteck"/>
              <p:cNvSpPr/>
              <p:nvPr/>
            </p:nvSpPr>
            <p:spPr>
              <a:xfrm>
                <a:off x="0" y="49984"/>
                <a:ext cx="573026" cy="312602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407" name="RW1"/>
              <p:cNvSpPr txBox="1"/>
              <p:nvPr/>
            </p:nvSpPr>
            <p:spPr>
              <a:xfrm>
                <a:off x="18284" y="0"/>
                <a:ext cx="591317" cy="4318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5000"/>
                  <a:t>W1</a:t>
                </a:r>
              </a:p>
            </p:txBody>
          </p:sp>
        </p:grpSp>
        <p:sp>
          <p:nvSpPr>
            <p:cNvPr id="1409" name="U01"/>
            <p:cNvSpPr txBox="1"/>
            <p:nvPr/>
          </p:nvSpPr>
          <p:spPr>
            <a:xfrm>
              <a:off x="0" y="887072"/>
              <a:ext cx="520700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01</a:t>
              </a:r>
            </a:p>
          </p:txBody>
        </p:sp>
        <p:sp>
          <p:nvSpPr>
            <p:cNvPr id="1410" name="Linie"/>
            <p:cNvSpPr/>
            <p:nvPr/>
          </p:nvSpPr>
          <p:spPr>
            <a:xfrm flipH="1">
              <a:off x="5456647" y="738815"/>
              <a:ext cx="365" cy="7244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411" name="U2"/>
            <p:cNvSpPr txBox="1"/>
            <p:nvPr/>
          </p:nvSpPr>
          <p:spPr>
            <a:xfrm>
              <a:off x="5499577" y="889000"/>
              <a:ext cx="520701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2</a:t>
              </a:r>
            </a:p>
          </p:txBody>
        </p:sp>
      </p:grpSp>
      <p:grpSp>
        <p:nvGrpSpPr>
          <p:cNvPr id="1442" name="Gruppieren"/>
          <p:cNvGrpSpPr/>
          <p:nvPr/>
        </p:nvGrpSpPr>
        <p:grpSpPr>
          <a:xfrm>
            <a:off x="660400" y="5232400"/>
            <a:ext cx="5232878" cy="1752600"/>
            <a:chOff x="0" y="0"/>
            <a:chExt cx="5232877" cy="1752600"/>
          </a:xfrm>
        </p:grpSpPr>
        <p:sp>
          <p:nvSpPr>
            <p:cNvPr id="1413" name="Linie"/>
            <p:cNvSpPr/>
            <p:nvPr/>
          </p:nvSpPr>
          <p:spPr>
            <a:xfrm flipH="1">
              <a:off x="737077" y="419100"/>
              <a:ext cx="1" cy="76200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414" name="Linie"/>
            <p:cNvSpPr/>
            <p:nvPr/>
          </p:nvSpPr>
          <p:spPr>
            <a:xfrm>
              <a:off x="737066" y="422852"/>
              <a:ext cx="4257200" cy="167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415" name="Linie"/>
            <p:cNvSpPr/>
            <p:nvPr/>
          </p:nvSpPr>
          <p:spPr>
            <a:xfrm>
              <a:off x="737066" y="1185775"/>
              <a:ext cx="4257200" cy="167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416" name="RW"/>
            <p:cNvSpPr txBox="1"/>
            <p:nvPr/>
          </p:nvSpPr>
          <p:spPr>
            <a:xfrm>
              <a:off x="2807177" y="703262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1417" name="Linie"/>
            <p:cNvSpPr/>
            <p:nvPr/>
          </p:nvSpPr>
          <p:spPr>
            <a:xfrm flipH="1">
              <a:off x="1856264" y="105205"/>
              <a:ext cx="7575" cy="158072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418" name="Linie"/>
            <p:cNvSpPr/>
            <p:nvPr/>
          </p:nvSpPr>
          <p:spPr>
            <a:xfrm flipH="1">
              <a:off x="1861025" y="429212"/>
              <a:ext cx="2478689" cy="2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419" name="Linie"/>
            <p:cNvSpPr/>
            <p:nvPr/>
          </p:nvSpPr>
          <p:spPr>
            <a:xfrm flipH="1">
              <a:off x="1810227" y="1189434"/>
              <a:ext cx="2583458" cy="6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420" name="Kreis"/>
            <p:cNvSpPr/>
            <p:nvPr/>
          </p:nvSpPr>
          <p:spPr>
            <a:xfrm rot="10800000">
              <a:off x="1798881" y="3683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421" name="Kreis"/>
            <p:cNvSpPr/>
            <p:nvPr/>
          </p:nvSpPr>
          <p:spPr>
            <a:xfrm rot="10800000">
              <a:off x="1798881" y="11303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422" name="Linie"/>
            <p:cNvSpPr/>
            <p:nvPr/>
          </p:nvSpPr>
          <p:spPr>
            <a:xfrm>
              <a:off x="4338685" y="97796"/>
              <a:ext cx="431" cy="156114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423" name="Kreis"/>
            <p:cNvSpPr/>
            <p:nvPr/>
          </p:nvSpPr>
          <p:spPr>
            <a:xfrm>
              <a:off x="4285139" y="11303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424" name="Kreis"/>
            <p:cNvSpPr/>
            <p:nvPr/>
          </p:nvSpPr>
          <p:spPr>
            <a:xfrm>
              <a:off x="4285139" y="3683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425" name="Linie"/>
            <p:cNvSpPr/>
            <p:nvPr/>
          </p:nvSpPr>
          <p:spPr>
            <a:xfrm>
              <a:off x="4991577" y="419100"/>
              <a:ext cx="1" cy="76200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1428" name="Gruppieren"/>
            <p:cNvGrpSpPr/>
            <p:nvPr/>
          </p:nvGrpSpPr>
          <p:grpSpPr>
            <a:xfrm>
              <a:off x="4737577" y="557102"/>
              <a:ext cx="495301" cy="520701"/>
              <a:chOff x="0" y="0"/>
              <a:chExt cx="495300" cy="520700"/>
            </a:xfrm>
          </p:grpSpPr>
          <p:sp>
            <p:nvSpPr>
              <p:cNvPr id="1426" name="Rechteck"/>
              <p:cNvSpPr/>
              <p:nvPr/>
            </p:nvSpPr>
            <p:spPr>
              <a:xfrm rot="5400000">
                <a:off x="-12998" y="66536"/>
                <a:ext cx="520701" cy="387628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427" name="RW"/>
              <p:cNvSpPr txBox="1"/>
              <p:nvPr/>
            </p:nvSpPr>
            <p:spPr>
              <a:xfrm>
                <a:off x="0" y="65455"/>
                <a:ext cx="495301" cy="4191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85CC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5000"/>
                  <a:t>W</a:t>
                </a:r>
              </a:p>
            </p:txBody>
          </p:sp>
        </p:grpSp>
        <p:sp>
          <p:nvSpPr>
            <p:cNvPr id="1429" name="Oval"/>
            <p:cNvSpPr/>
            <p:nvPr/>
          </p:nvSpPr>
          <p:spPr>
            <a:xfrm>
              <a:off x="508477" y="584200"/>
              <a:ext cx="457201" cy="44450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430" name="~"/>
            <p:cNvSpPr txBox="1"/>
            <p:nvPr/>
          </p:nvSpPr>
          <p:spPr>
            <a:xfrm>
              <a:off x="648177" y="635000"/>
              <a:ext cx="289217" cy="3744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~</a:t>
              </a:r>
            </a:p>
          </p:txBody>
        </p:sp>
        <p:grpSp>
          <p:nvGrpSpPr>
            <p:cNvPr id="1433" name="Gruppieren"/>
            <p:cNvGrpSpPr/>
            <p:nvPr/>
          </p:nvGrpSpPr>
          <p:grpSpPr>
            <a:xfrm>
              <a:off x="918278" y="226672"/>
              <a:ext cx="609601" cy="431801"/>
              <a:chOff x="0" y="0"/>
              <a:chExt cx="609600" cy="431800"/>
            </a:xfrm>
          </p:grpSpPr>
          <p:sp>
            <p:nvSpPr>
              <p:cNvPr id="1431" name="Rechteck"/>
              <p:cNvSpPr/>
              <p:nvPr/>
            </p:nvSpPr>
            <p:spPr>
              <a:xfrm>
                <a:off x="0" y="49984"/>
                <a:ext cx="573026" cy="312602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432" name="RW"/>
              <p:cNvSpPr txBox="1"/>
              <p:nvPr/>
            </p:nvSpPr>
            <p:spPr>
              <a:xfrm>
                <a:off x="18284" y="0"/>
                <a:ext cx="591317" cy="4318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5000"/>
                  <a:t>W</a:t>
                </a:r>
              </a:p>
            </p:txBody>
          </p:sp>
        </p:grpSp>
        <p:sp>
          <p:nvSpPr>
            <p:cNvPr id="1434" name="U01"/>
            <p:cNvSpPr txBox="1"/>
            <p:nvPr/>
          </p:nvSpPr>
          <p:spPr>
            <a:xfrm>
              <a:off x="0" y="620372"/>
              <a:ext cx="520700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01</a:t>
              </a:r>
            </a:p>
          </p:txBody>
        </p:sp>
        <p:sp>
          <p:nvSpPr>
            <p:cNvPr id="1435" name="U2"/>
            <p:cNvSpPr txBox="1"/>
            <p:nvPr/>
          </p:nvSpPr>
          <p:spPr>
            <a:xfrm>
              <a:off x="3962877" y="584200"/>
              <a:ext cx="520701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2</a:t>
              </a:r>
            </a:p>
          </p:txBody>
        </p:sp>
        <p:sp>
          <p:nvSpPr>
            <p:cNvPr id="1436" name="U1"/>
            <p:cNvSpPr txBox="1"/>
            <p:nvPr/>
          </p:nvSpPr>
          <p:spPr>
            <a:xfrm>
              <a:off x="1828800" y="596900"/>
              <a:ext cx="520700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1</a:t>
              </a:r>
            </a:p>
          </p:txBody>
        </p:sp>
        <p:sp>
          <p:nvSpPr>
            <p:cNvPr id="1437" name="Linie"/>
            <p:cNvSpPr/>
            <p:nvPr/>
          </p:nvSpPr>
          <p:spPr>
            <a:xfrm flipH="1">
              <a:off x="1777921" y="533400"/>
              <a:ext cx="80" cy="53340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438" name="l"/>
            <p:cNvSpPr txBox="1"/>
            <p:nvPr/>
          </p:nvSpPr>
          <p:spPr>
            <a:xfrm>
              <a:off x="3454400" y="1371600"/>
              <a:ext cx="229693" cy="381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r>
                <a:rPr>
                  <a:latin typeface="Bradley Hand ITC TT-Bold"/>
                  <a:ea typeface="Bradley Hand ITC TT-Bold"/>
                  <a:cs typeface="Bradley Hand ITC TT-Bold"/>
                  <a:sym typeface="Bradley Hand ITC TT-Bold"/>
                </a:rPr>
                <a:t>l</a:t>
              </a:r>
            </a:p>
          </p:txBody>
        </p:sp>
        <p:sp>
          <p:nvSpPr>
            <p:cNvPr id="1439" name="Linie"/>
            <p:cNvSpPr/>
            <p:nvPr/>
          </p:nvSpPr>
          <p:spPr>
            <a:xfrm>
              <a:off x="1860186" y="1419919"/>
              <a:ext cx="2470514" cy="236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440" name="Linie"/>
            <p:cNvSpPr/>
            <p:nvPr/>
          </p:nvSpPr>
          <p:spPr>
            <a:xfrm flipH="1">
              <a:off x="4416192" y="520700"/>
              <a:ext cx="80" cy="53340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441" name="Zweitor"/>
            <p:cNvSpPr txBox="1"/>
            <p:nvPr/>
          </p:nvSpPr>
          <p:spPr>
            <a:xfrm>
              <a:off x="2679700" y="0"/>
              <a:ext cx="838325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Zweitor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4" name="Linie"/>
          <p:cNvSpPr/>
          <p:nvPr/>
        </p:nvSpPr>
        <p:spPr>
          <a:xfrm flipH="1">
            <a:off x="6753389" y="2249589"/>
            <a:ext cx="2" cy="257413"/>
          </a:xfrm>
          <a:prstGeom prst="line">
            <a:avLst/>
          </a:prstGeom>
          <a:ln w="12700">
            <a:solidFill>
              <a:srgbClr val="B51A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45" name="Linie"/>
          <p:cNvSpPr/>
          <p:nvPr/>
        </p:nvSpPr>
        <p:spPr>
          <a:xfrm flipH="1">
            <a:off x="6631052" y="2247900"/>
            <a:ext cx="2" cy="257413"/>
          </a:xfrm>
          <a:prstGeom prst="line">
            <a:avLst/>
          </a:prstGeom>
          <a:ln w="12700">
            <a:solidFill>
              <a:srgbClr val="B51A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46" name="Linie"/>
          <p:cNvSpPr/>
          <p:nvPr/>
        </p:nvSpPr>
        <p:spPr>
          <a:xfrm flipH="1">
            <a:off x="6504052" y="2247900"/>
            <a:ext cx="2" cy="257413"/>
          </a:xfrm>
          <a:prstGeom prst="line">
            <a:avLst/>
          </a:prstGeom>
          <a:ln w="12700">
            <a:solidFill>
              <a:srgbClr val="B51A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47" name="Linie"/>
          <p:cNvSpPr/>
          <p:nvPr/>
        </p:nvSpPr>
        <p:spPr>
          <a:xfrm flipH="1">
            <a:off x="6377053" y="2247900"/>
            <a:ext cx="1" cy="257413"/>
          </a:xfrm>
          <a:prstGeom prst="line">
            <a:avLst/>
          </a:prstGeom>
          <a:ln w="12700">
            <a:solidFill>
              <a:srgbClr val="B51A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48" name="Linie"/>
          <p:cNvSpPr/>
          <p:nvPr/>
        </p:nvSpPr>
        <p:spPr>
          <a:xfrm flipH="1">
            <a:off x="6262753" y="2247900"/>
            <a:ext cx="1" cy="257413"/>
          </a:xfrm>
          <a:prstGeom prst="line">
            <a:avLst/>
          </a:prstGeom>
          <a:ln w="12700">
            <a:solidFill>
              <a:srgbClr val="B51A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49" name="Linie"/>
          <p:cNvSpPr/>
          <p:nvPr/>
        </p:nvSpPr>
        <p:spPr>
          <a:xfrm flipH="1">
            <a:off x="6135753" y="2247900"/>
            <a:ext cx="1" cy="257413"/>
          </a:xfrm>
          <a:prstGeom prst="line">
            <a:avLst/>
          </a:prstGeom>
          <a:ln w="12700">
            <a:solidFill>
              <a:srgbClr val="B51A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50" name="Linie"/>
          <p:cNvSpPr/>
          <p:nvPr/>
        </p:nvSpPr>
        <p:spPr>
          <a:xfrm>
            <a:off x="3845440" y="1695569"/>
            <a:ext cx="1814862" cy="25860"/>
          </a:xfrm>
          <a:prstGeom prst="line">
            <a:avLst/>
          </a:prstGeom>
          <a:ln w="12700">
            <a:solidFill>
              <a:srgbClr val="0042AA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457" name="Gruppieren"/>
          <p:cNvGrpSpPr/>
          <p:nvPr/>
        </p:nvGrpSpPr>
        <p:grpSpPr>
          <a:xfrm flipH="1" rot="10800000">
            <a:off x="7162800" y="1358900"/>
            <a:ext cx="596900" cy="2019300"/>
            <a:chOff x="0" y="0"/>
            <a:chExt cx="596900" cy="2019300"/>
          </a:xfrm>
        </p:grpSpPr>
        <p:sp>
          <p:nvSpPr>
            <p:cNvPr id="1451" name="Oval"/>
            <p:cNvSpPr/>
            <p:nvPr/>
          </p:nvSpPr>
          <p:spPr>
            <a:xfrm>
              <a:off x="0" y="0"/>
              <a:ext cx="228600" cy="2019300"/>
            </a:xfrm>
            <a:prstGeom prst="ellipse">
              <a:avLst/>
            </a:prstGeom>
            <a:noFill/>
            <a:ln w="12700" cap="flat">
              <a:solidFill>
                <a:srgbClr val="0042A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452" name="Linie"/>
            <p:cNvSpPr/>
            <p:nvPr/>
          </p:nvSpPr>
          <p:spPr>
            <a:xfrm flipH="1">
              <a:off x="298655" y="111553"/>
              <a:ext cx="19" cy="1815045"/>
            </a:xfrm>
            <a:prstGeom prst="line">
              <a:avLst/>
            </a:prstGeom>
            <a:noFill/>
            <a:ln w="12700" cap="flat">
              <a:solidFill>
                <a:srgbClr val="0042AA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1455" name="Gruppieren"/>
            <p:cNvGrpSpPr/>
            <p:nvPr/>
          </p:nvGrpSpPr>
          <p:grpSpPr>
            <a:xfrm>
              <a:off x="368300" y="0"/>
              <a:ext cx="228600" cy="2019300"/>
              <a:chOff x="0" y="0"/>
              <a:chExt cx="228600" cy="2019300"/>
            </a:xfrm>
          </p:grpSpPr>
          <p:sp>
            <p:nvSpPr>
              <p:cNvPr id="1453" name="Oval"/>
              <p:cNvSpPr/>
              <p:nvPr/>
            </p:nvSpPr>
            <p:spPr>
              <a:xfrm>
                <a:off x="0" y="0"/>
                <a:ext cx="228600" cy="2019300"/>
              </a:xfrm>
              <a:prstGeom prst="ellipse">
                <a:avLst/>
              </a:prstGeom>
              <a:noFill/>
              <a:ln w="12700" cap="flat">
                <a:solidFill>
                  <a:srgbClr val="0042A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454" name="Linie"/>
              <p:cNvSpPr/>
              <p:nvPr/>
            </p:nvSpPr>
            <p:spPr>
              <a:xfrm flipH="1">
                <a:off x="30060" y="178236"/>
                <a:ext cx="16511" cy="134464"/>
              </a:xfrm>
              <a:prstGeom prst="line">
                <a:avLst/>
              </a:prstGeom>
              <a:noFill/>
              <a:ln w="12700" cap="flat">
                <a:solidFill>
                  <a:srgbClr val="0042AA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456" name="Linie"/>
            <p:cNvSpPr/>
            <p:nvPr/>
          </p:nvSpPr>
          <p:spPr>
            <a:xfrm>
              <a:off x="177351" y="191034"/>
              <a:ext cx="17408" cy="134350"/>
            </a:xfrm>
            <a:prstGeom prst="line">
              <a:avLst/>
            </a:prstGeom>
            <a:noFill/>
            <a:ln w="12700" cap="flat">
              <a:solidFill>
                <a:srgbClr val="0042AA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464" name="Gruppieren"/>
          <p:cNvGrpSpPr/>
          <p:nvPr/>
        </p:nvGrpSpPr>
        <p:grpSpPr>
          <a:xfrm>
            <a:off x="4169818" y="2917155"/>
            <a:ext cx="617581" cy="326462"/>
            <a:chOff x="1650" y="0"/>
            <a:chExt cx="617579" cy="326461"/>
          </a:xfrm>
        </p:grpSpPr>
        <p:sp>
          <p:nvSpPr>
            <p:cNvPr id="1458" name="Linie"/>
            <p:cNvSpPr/>
            <p:nvPr/>
          </p:nvSpPr>
          <p:spPr>
            <a:xfrm flipH="1" flipV="1">
              <a:off x="1650" y="0"/>
              <a:ext cx="979" cy="324333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459" name="Linie"/>
            <p:cNvSpPr/>
            <p:nvPr/>
          </p:nvSpPr>
          <p:spPr>
            <a:xfrm flipH="1" flipV="1">
              <a:off x="123782" y="2128"/>
              <a:ext cx="979" cy="324334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460" name="Linie"/>
            <p:cNvSpPr/>
            <p:nvPr/>
          </p:nvSpPr>
          <p:spPr>
            <a:xfrm flipH="1" flipV="1">
              <a:off x="250569" y="2128"/>
              <a:ext cx="979" cy="324334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461" name="Linie"/>
            <p:cNvSpPr/>
            <p:nvPr/>
          </p:nvSpPr>
          <p:spPr>
            <a:xfrm flipH="1" flipV="1">
              <a:off x="377356" y="2128"/>
              <a:ext cx="979" cy="324334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462" name="Linie"/>
            <p:cNvSpPr/>
            <p:nvPr/>
          </p:nvSpPr>
          <p:spPr>
            <a:xfrm flipH="1" flipV="1">
              <a:off x="491464" y="2128"/>
              <a:ext cx="979" cy="324334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463" name="Linie"/>
            <p:cNvSpPr/>
            <p:nvPr/>
          </p:nvSpPr>
          <p:spPr>
            <a:xfrm flipH="1" flipV="1">
              <a:off x="618252" y="2128"/>
              <a:ext cx="979" cy="324334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1465" name="Rechteck"/>
          <p:cNvSpPr/>
          <p:nvPr/>
        </p:nvSpPr>
        <p:spPr>
          <a:xfrm>
            <a:off x="1955800" y="1981200"/>
            <a:ext cx="684650" cy="30403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466" name="Rechteck"/>
          <p:cNvSpPr/>
          <p:nvPr/>
        </p:nvSpPr>
        <p:spPr>
          <a:xfrm rot="20297111">
            <a:off x="1949652" y="1741467"/>
            <a:ext cx="684650" cy="30403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467" name="Rechteck"/>
          <p:cNvSpPr/>
          <p:nvPr/>
        </p:nvSpPr>
        <p:spPr>
          <a:xfrm flipH="1" rot="1086947">
            <a:off x="1922599" y="2219806"/>
            <a:ext cx="684650" cy="30403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1480" name="Gruppieren"/>
          <p:cNvGrpSpPr/>
          <p:nvPr/>
        </p:nvGrpSpPr>
        <p:grpSpPr>
          <a:xfrm>
            <a:off x="1676400" y="1625600"/>
            <a:ext cx="898520" cy="1019154"/>
            <a:chOff x="0" y="0"/>
            <a:chExt cx="898519" cy="1019153"/>
          </a:xfrm>
        </p:grpSpPr>
        <p:grpSp>
          <p:nvGrpSpPr>
            <p:cNvPr id="1471" name="Gruppieren"/>
            <p:cNvGrpSpPr/>
            <p:nvPr/>
          </p:nvGrpSpPr>
          <p:grpSpPr>
            <a:xfrm rot="5667281">
              <a:off x="87871" y="224995"/>
              <a:ext cx="977901" cy="569163"/>
              <a:chOff x="0" y="0"/>
              <a:chExt cx="977900" cy="569162"/>
            </a:xfrm>
          </p:grpSpPr>
          <p:sp>
            <p:nvSpPr>
              <p:cNvPr id="1468" name="Oval"/>
              <p:cNvSpPr/>
              <p:nvPr/>
            </p:nvSpPr>
            <p:spPr>
              <a:xfrm flipH="1" rot="16241032">
                <a:off x="251513" y="-204146"/>
                <a:ext cx="498094" cy="917298"/>
              </a:xfrm>
              <a:prstGeom prst="ellips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469" name="Rechteck"/>
              <p:cNvSpPr/>
              <p:nvPr/>
            </p:nvSpPr>
            <p:spPr>
              <a:xfrm>
                <a:off x="0" y="179733"/>
                <a:ext cx="977901" cy="38943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470" name="Linie"/>
              <p:cNvSpPr/>
              <p:nvPr/>
            </p:nvSpPr>
            <p:spPr>
              <a:xfrm flipV="1">
                <a:off x="18984" y="174750"/>
                <a:ext cx="57592" cy="34940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475" name="Gruppieren"/>
            <p:cNvGrpSpPr/>
            <p:nvPr/>
          </p:nvGrpSpPr>
          <p:grpSpPr>
            <a:xfrm rot="5667281">
              <a:off x="14332" y="243042"/>
              <a:ext cx="863601" cy="555529"/>
              <a:chOff x="0" y="0"/>
              <a:chExt cx="863600" cy="555527"/>
            </a:xfrm>
          </p:grpSpPr>
          <p:sp>
            <p:nvSpPr>
              <p:cNvPr id="1472" name="Oval"/>
              <p:cNvSpPr/>
              <p:nvPr/>
            </p:nvSpPr>
            <p:spPr>
              <a:xfrm flipH="1" rot="16237061">
                <a:off x="198544" y="-157192"/>
                <a:ext cx="487018" cy="810107"/>
              </a:xfrm>
              <a:prstGeom prst="ellips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473" name="Rechteck"/>
              <p:cNvSpPr/>
              <p:nvPr/>
            </p:nvSpPr>
            <p:spPr>
              <a:xfrm>
                <a:off x="0" y="174752"/>
                <a:ext cx="863600" cy="38077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474" name="Linie"/>
              <p:cNvSpPr/>
              <p:nvPr/>
            </p:nvSpPr>
            <p:spPr>
              <a:xfrm flipV="1">
                <a:off x="14895" y="171577"/>
                <a:ext cx="53396" cy="30909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479" name="Gruppieren"/>
            <p:cNvGrpSpPr/>
            <p:nvPr/>
          </p:nvGrpSpPr>
          <p:grpSpPr>
            <a:xfrm rot="5667281">
              <a:off x="-16507" y="245834"/>
              <a:ext cx="647701" cy="566091"/>
              <a:chOff x="0" y="0"/>
              <a:chExt cx="647700" cy="566089"/>
            </a:xfrm>
          </p:grpSpPr>
          <p:sp>
            <p:nvSpPr>
              <p:cNvPr id="1476" name="Oval"/>
              <p:cNvSpPr/>
              <p:nvPr/>
            </p:nvSpPr>
            <p:spPr>
              <a:xfrm flipH="1" rot="16227180">
                <a:off x="82503" y="-52406"/>
                <a:ext cx="498074" cy="607674"/>
              </a:xfrm>
              <a:prstGeom prst="ellips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477" name="Rechteck"/>
              <p:cNvSpPr/>
              <p:nvPr/>
            </p:nvSpPr>
            <p:spPr>
              <a:xfrm>
                <a:off x="0" y="176660"/>
                <a:ext cx="647701" cy="38943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478" name="Linie"/>
              <p:cNvSpPr/>
              <p:nvPr/>
            </p:nvSpPr>
            <p:spPr>
              <a:xfrm flipV="1">
                <a:off x="5717" y="177247"/>
                <a:ext cx="46640" cy="24174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481" name="Linie"/>
          <p:cNvSpPr/>
          <p:nvPr/>
        </p:nvSpPr>
        <p:spPr>
          <a:xfrm flipV="1">
            <a:off x="1854318" y="1498600"/>
            <a:ext cx="663293" cy="27312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482" name="Linie"/>
          <p:cNvSpPr/>
          <p:nvPr/>
        </p:nvSpPr>
        <p:spPr>
          <a:xfrm>
            <a:off x="1867000" y="2489199"/>
            <a:ext cx="679585" cy="229599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494" name="Gruppieren"/>
          <p:cNvGrpSpPr/>
          <p:nvPr/>
        </p:nvGrpSpPr>
        <p:grpSpPr>
          <a:xfrm>
            <a:off x="1092200" y="4076700"/>
            <a:ext cx="1628333" cy="1270000"/>
            <a:chOff x="0" y="0"/>
            <a:chExt cx="1628332" cy="1270000"/>
          </a:xfrm>
        </p:grpSpPr>
        <p:sp>
          <p:nvSpPr>
            <p:cNvPr id="1483" name="Kreis"/>
            <p:cNvSpPr/>
            <p:nvPr/>
          </p:nvSpPr>
          <p:spPr>
            <a:xfrm>
              <a:off x="0" y="0"/>
              <a:ext cx="1270000" cy="1270000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484" name="Rechteck"/>
            <p:cNvSpPr/>
            <p:nvPr/>
          </p:nvSpPr>
          <p:spPr>
            <a:xfrm>
              <a:off x="914400" y="520700"/>
              <a:ext cx="685800" cy="2413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grpSp>
          <p:nvGrpSpPr>
            <p:cNvPr id="1491" name="Gruppieren"/>
            <p:cNvGrpSpPr/>
            <p:nvPr/>
          </p:nvGrpSpPr>
          <p:grpSpPr>
            <a:xfrm>
              <a:off x="958816" y="493610"/>
              <a:ext cx="617638" cy="259102"/>
              <a:chOff x="1653" y="0"/>
              <a:chExt cx="617637" cy="259101"/>
            </a:xfrm>
          </p:grpSpPr>
          <p:sp>
            <p:nvSpPr>
              <p:cNvPr id="1485" name="Linie"/>
              <p:cNvSpPr/>
              <p:nvPr/>
            </p:nvSpPr>
            <p:spPr>
              <a:xfrm flipV="1">
                <a:off x="1653" y="0"/>
                <a:ext cx="1" cy="257412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486" name="Linie"/>
              <p:cNvSpPr/>
              <p:nvPr/>
            </p:nvSpPr>
            <p:spPr>
              <a:xfrm flipV="1">
                <a:off x="123989" y="1689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487" name="Linie"/>
              <p:cNvSpPr/>
              <p:nvPr/>
            </p:nvSpPr>
            <p:spPr>
              <a:xfrm flipV="1">
                <a:off x="250989" y="1689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488" name="Linie"/>
              <p:cNvSpPr/>
              <p:nvPr/>
            </p:nvSpPr>
            <p:spPr>
              <a:xfrm flipV="1">
                <a:off x="377989" y="1689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489" name="Linie"/>
              <p:cNvSpPr/>
              <p:nvPr/>
            </p:nvSpPr>
            <p:spPr>
              <a:xfrm flipV="1">
                <a:off x="492289" y="1689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490" name="Linie"/>
              <p:cNvSpPr/>
              <p:nvPr/>
            </p:nvSpPr>
            <p:spPr>
              <a:xfrm flipV="1">
                <a:off x="619289" y="1689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492" name="Linie"/>
            <p:cNvSpPr/>
            <p:nvPr/>
          </p:nvSpPr>
          <p:spPr>
            <a:xfrm flipV="1">
              <a:off x="909806" y="511557"/>
              <a:ext cx="718527" cy="25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493" name="Linie"/>
            <p:cNvSpPr/>
            <p:nvPr/>
          </p:nvSpPr>
          <p:spPr>
            <a:xfrm flipV="1">
              <a:off x="905488" y="779028"/>
              <a:ext cx="718527" cy="249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1495" name="Rechteck"/>
          <p:cNvSpPr/>
          <p:nvPr/>
        </p:nvSpPr>
        <p:spPr>
          <a:xfrm>
            <a:off x="4532365" y="4602284"/>
            <a:ext cx="684650" cy="30403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496" name="Rechteck"/>
          <p:cNvSpPr/>
          <p:nvPr/>
        </p:nvSpPr>
        <p:spPr>
          <a:xfrm rot="20297111">
            <a:off x="4533900" y="4356099"/>
            <a:ext cx="684650" cy="30403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497" name="Rechteck"/>
          <p:cNvSpPr/>
          <p:nvPr/>
        </p:nvSpPr>
        <p:spPr>
          <a:xfrm flipH="1" rot="1086947">
            <a:off x="4502041" y="4835658"/>
            <a:ext cx="684650" cy="30403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498" name="Oval"/>
          <p:cNvSpPr/>
          <p:nvPr/>
        </p:nvSpPr>
        <p:spPr>
          <a:xfrm>
            <a:off x="3619500" y="3946202"/>
            <a:ext cx="1267871" cy="1600202"/>
          </a:xfrm>
          <a:prstGeom prst="ellips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1511" name="Gruppieren"/>
          <p:cNvGrpSpPr/>
          <p:nvPr/>
        </p:nvGrpSpPr>
        <p:grpSpPr>
          <a:xfrm>
            <a:off x="4254708" y="4236563"/>
            <a:ext cx="898521" cy="1019154"/>
            <a:chOff x="0" y="0"/>
            <a:chExt cx="898519" cy="1019153"/>
          </a:xfrm>
        </p:grpSpPr>
        <p:grpSp>
          <p:nvGrpSpPr>
            <p:cNvPr id="1502" name="Gruppieren"/>
            <p:cNvGrpSpPr/>
            <p:nvPr/>
          </p:nvGrpSpPr>
          <p:grpSpPr>
            <a:xfrm rot="5667281">
              <a:off x="87871" y="224995"/>
              <a:ext cx="977901" cy="569163"/>
              <a:chOff x="0" y="0"/>
              <a:chExt cx="977900" cy="569162"/>
            </a:xfrm>
          </p:grpSpPr>
          <p:sp>
            <p:nvSpPr>
              <p:cNvPr id="1499" name="Oval"/>
              <p:cNvSpPr/>
              <p:nvPr/>
            </p:nvSpPr>
            <p:spPr>
              <a:xfrm flipH="1" rot="16241032">
                <a:off x="251513" y="-204146"/>
                <a:ext cx="498094" cy="917298"/>
              </a:xfrm>
              <a:prstGeom prst="ellips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500" name="Rechteck"/>
              <p:cNvSpPr/>
              <p:nvPr/>
            </p:nvSpPr>
            <p:spPr>
              <a:xfrm>
                <a:off x="0" y="179733"/>
                <a:ext cx="977901" cy="38943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501" name="Linie"/>
              <p:cNvSpPr/>
              <p:nvPr/>
            </p:nvSpPr>
            <p:spPr>
              <a:xfrm flipV="1">
                <a:off x="18984" y="174750"/>
                <a:ext cx="57592" cy="34940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506" name="Gruppieren"/>
            <p:cNvGrpSpPr/>
            <p:nvPr/>
          </p:nvGrpSpPr>
          <p:grpSpPr>
            <a:xfrm rot="5667281">
              <a:off x="14332" y="243042"/>
              <a:ext cx="863601" cy="555529"/>
              <a:chOff x="0" y="0"/>
              <a:chExt cx="863600" cy="555527"/>
            </a:xfrm>
          </p:grpSpPr>
          <p:sp>
            <p:nvSpPr>
              <p:cNvPr id="1503" name="Oval"/>
              <p:cNvSpPr/>
              <p:nvPr/>
            </p:nvSpPr>
            <p:spPr>
              <a:xfrm flipH="1" rot="16237061">
                <a:off x="198544" y="-157192"/>
                <a:ext cx="487018" cy="810107"/>
              </a:xfrm>
              <a:prstGeom prst="ellips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504" name="Rechteck"/>
              <p:cNvSpPr/>
              <p:nvPr/>
            </p:nvSpPr>
            <p:spPr>
              <a:xfrm>
                <a:off x="0" y="174752"/>
                <a:ext cx="863600" cy="38077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505" name="Linie"/>
              <p:cNvSpPr/>
              <p:nvPr/>
            </p:nvSpPr>
            <p:spPr>
              <a:xfrm flipV="1">
                <a:off x="14895" y="171577"/>
                <a:ext cx="53396" cy="30909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510" name="Gruppieren"/>
            <p:cNvGrpSpPr/>
            <p:nvPr/>
          </p:nvGrpSpPr>
          <p:grpSpPr>
            <a:xfrm rot="5667281">
              <a:off x="-16507" y="245834"/>
              <a:ext cx="647701" cy="566091"/>
              <a:chOff x="0" y="0"/>
              <a:chExt cx="647700" cy="566089"/>
            </a:xfrm>
          </p:grpSpPr>
          <p:sp>
            <p:nvSpPr>
              <p:cNvPr id="1507" name="Oval"/>
              <p:cNvSpPr/>
              <p:nvPr/>
            </p:nvSpPr>
            <p:spPr>
              <a:xfrm flipH="1" rot="16227180">
                <a:off x="82503" y="-52406"/>
                <a:ext cx="498074" cy="607674"/>
              </a:xfrm>
              <a:prstGeom prst="ellips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508" name="Rechteck"/>
              <p:cNvSpPr/>
              <p:nvPr/>
            </p:nvSpPr>
            <p:spPr>
              <a:xfrm>
                <a:off x="0" y="176660"/>
                <a:ext cx="647701" cy="38943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509" name="Linie"/>
              <p:cNvSpPr/>
              <p:nvPr/>
            </p:nvSpPr>
            <p:spPr>
              <a:xfrm flipV="1">
                <a:off x="5717" y="177247"/>
                <a:ext cx="46640" cy="24174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512" name="Linie"/>
          <p:cNvSpPr/>
          <p:nvPr/>
        </p:nvSpPr>
        <p:spPr>
          <a:xfrm flipV="1">
            <a:off x="4427795" y="4111461"/>
            <a:ext cx="663292" cy="27312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513" name="Linie"/>
          <p:cNvSpPr/>
          <p:nvPr/>
        </p:nvSpPr>
        <p:spPr>
          <a:xfrm>
            <a:off x="4449672" y="5101761"/>
            <a:ext cx="679586" cy="229598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1523" name="Gruppieren"/>
          <p:cNvGrpSpPr/>
          <p:nvPr/>
        </p:nvGrpSpPr>
        <p:grpSpPr>
          <a:xfrm rot="21360000">
            <a:off x="7033341" y="3735971"/>
            <a:ext cx="1385600" cy="2261148"/>
            <a:chOff x="0" y="0"/>
            <a:chExt cx="1385598" cy="2261146"/>
          </a:xfrm>
        </p:grpSpPr>
        <p:sp>
          <p:nvSpPr>
            <p:cNvPr id="1514" name="Oval"/>
            <p:cNvSpPr/>
            <p:nvPr/>
          </p:nvSpPr>
          <p:spPr>
            <a:xfrm flipH="1" rot="504571">
              <a:off x="538574" y="126207"/>
              <a:ext cx="697566" cy="2095195"/>
            </a:xfrm>
            <a:prstGeom prst="ellips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515" name="Rechteck"/>
            <p:cNvSpPr/>
            <p:nvPr/>
          </p:nvSpPr>
          <p:spPr>
            <a:xfrm rot="5562773">
              <a:off x="-436388" y="855416"/>
              <a:ext cx="2232039" cy="54447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516" name="Linie"/>
            <p:cNvSpPr/>
            <p:nvPr/>
          </p:nvSpPr>
          <p:spPr>
            <a:xfrm>
              <a:off x="849997" y="102896"/>
              <a:ext cx="169263" cy="12184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517" name="Oval"/>
            <p:cNvSpPr/>
            <p:nvPr/>
          </p:nvSpPr>
          <p:spPr>
            <a:xfrm flipH="1" rot="498153">
              <a:off x="359089" y="271473"/>
              <a:ext cx="681940" cy="1850383"/>
            </a:xfrm>
            <a:prstGeom prst="ellips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518" name="Rechteck"/>
            <p:cNvSpPr/>
            <p:nvPr/>
          </p:nvSpPr>
          <p:spPr>
            <a:xfrm rot="5562773">
              <a:off x="-484279" y="887588"/>
              <a:ext cx="1971150" cy="53237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519" name="Linie"/>
            <p:cNvSpPr/>
            <p:nvPr/>
          </p:nvSpPr>
          <p:spPr>
            <a:xfrm>
              <a:off x="710499" y="234617"/>
              <a:ext cx="128696" cy="61173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520" name="Oval"/>
            <p:cNvSpPr/>
            <p:nvPr/>
          </p:nvSpPr>
          <p:spPr>
            <a:xfrm flipH="1" rot="482131">
              <a:off x="150064" y="516277"/>
              <a:ext cx="697128" cy="1387960"/>
            </a:xfrm>
            <a:prstGeom prst="ellips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521" name="Rechteck"/>
            <p:cNvSpPr/>
            <p:nvPr/>
          </p:nvSpPr>
          <p:spPr>
            <a:xfrm rot="5562773">
              <a:off x="-432264" y="899831"/>
              <a:ext cx="1478365" cy="54447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522" name="Linie"/>
            <p:cNvSpPr/>
            <p:nvPr/>
          </p:nvSpPr>
          <p:spPr>
            <a:xfrm>
              <a:off x="580585" y="470101"/>
              <a:ext cx="43247" cy="89163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530" name="Gruppieren"/>
          <p:cNvGrpSpPr/>
          <p:nvPr/>
        </p:nvGrpSpPr>
        <p:grpSpPr>
          <a:xfrm>
            <a:off x="571499" y="4368800"/>
            <a:ext cx="1111852" cy="675922"/>
            <a:chOff x="0" y="0"/>
            <a:chExt cx="1111850" cy="675921"/>
          </a:xfrm>
        </p:grpSpPr>
        <p:grpSp>
          <p:nvGrpSpPr>
            <p:cNvPr id="1526" name="Gruppieren"/>
            <p:cNvGrpSpPr/>
            <p:nvPr/>
          </p:nvGrpSpPr>
          <p:grpSpPr>
            <a:xfrm>
              <a:off x="12699" y="0"/>
              <a:ext cx="1099152" cy="510822"/>
              <a:chOff x="0" y="0"/>
              <a:chExt cx="1099150" cy="510821"/>
            </a:xfrm>
          </p:grpSpPr>
          <p:sp>
            <p:nvSpPr>
              <p:cNvPr id="1524" name="Oval"/>
              <p:cNvSpPr/>
              <p:nvPr/>
            </p:nvSpPr>
            <p:spPr>
              <a:xfrm rot="5350986">
                <a:off x="301925" y="-290690"/>
                <a:ext cx="495301" cy="1092201"/>
              </a:xfrm>
              <a:prstGeom prst="ellipse">
                <a:avLst/>
              </a:prstGeom>
              <a:noFill/>
              <a:ln w="12700" cap="flat">
                <a:solidFill>
                  <a:srgbClr val="0042A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525" name="Linie"/>
              <p:cNvSpPr/>
              <p:nvPr/>
            </p:nvSpPr>
            <p:spPr>
              <a:xfrm flipH="1">
                <a:off x="774994" y="438631"/>
                <a:ext cx="130734" cy="35519"/>
              </a:xfrm>
              <a:prstGeom prst="line">
                <a:avLst/>
              </a:prstGeom>
              <a:noFill/>
              <a:ln w="12700" cap="flat">
                <a:solidFill>
                  <a:srgbClr val="0042AA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529" name="Gruppieren"/>
            <p:cNvGrpSpPr/>
            <p:nvPr/>
          </p:nvGrpSpPr>
          <p:grpSpPr>
            <a:xfrm>
              <a:off x="-1" y="165100"/>
              <a:ext cx="1099152" cy="510822"/>
              <a:chOff x="0" y="0"/>
              <a:chExt cx="1099150" cy="510821"/>
            </a:xfrm>
          </p:grpSpPr>
          <p:sp>
            <p:nvSpPr>
              <p:cNvPr id="1527" name="Oval"/>
              <p:cNvSpPr/>
              <p:nvPr/>
            </p:nvSpPr>
            <p:spPr>
              <a:xfrm rot="5350986">
                <a:off x="301925" y="-290690"/>
                <a:ext cx="495301" cy="1092201"/>
              </a:xfrm>
              <a:prstGeom prst="ellipse">
                <a:avLst/>
              </a:prstGeom>
              <a:noFill/>
              <a:ln w="12700" cap="flat">
                <a:solidFill>
                  <a:srgbClr val="0042A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528" name="Linie"/>
              <p:cNvSpPr/>
              <p:nvPr/>
            </p:nvSpPr>
            <p:spPr>
              <a:xfrm flipH="1">
                <a:off x="774994" y="438631"/>
                <a:ext cx="130734" cy="35519"/>
              </a:xfrm>
              <a:prstGeom prst="line">
                <a:avLst/>
              </a:prstGeom>
              <a:noFill/>
              <a:ln w="12700" cap="flat">
                <a:solidFill>
                  <a:srgbClr val="0042AA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537" name="Gruppieren"/>
          <p:cNvGrpSpPr/>
          <p:nvPr/>
        </p:nvGrpSpPr>
        <p:grpSpPr>
          <a:xfrm>
            <a:off x="3111499" y="4419600"/>
            <a:ext cx="1111852" cy="675922"/>
            <a:chOff x="0" y="0"/>
            <a:chExt cx="1111850" cy="675921"/>
          </a:xfrm>
        </p:grpSpPr>
        <p:grpSp>
          <p:nvGrpSpPr>
            <p:cNvPr id="1533" name="Gruppieren"/>
            <p:cNvGrpSpPr/>
            <p:nvPr/>
          </p:nvGrpSpPr>
          <p:grpSpPr>
            <a:xfrm>
              <a:off x="12699" y="0"/>
              <a:ext cx="1099152" cy="510822"/>
              <a:chOff x="0" y="0"/>
              <a:chExt cx="1099150" cy="510821"/>
            </a:xfrm>
          </p:grpSpPr>
          <p:sp>
            <p:nvSpPr>
              <p:cNvPr id="1531" name="Oval"/>
              <p:cNvSpPr/>
              <p:nvPr/>
            </p:nvSpPr>
            <p:spPr>
              <a:xfrm rot="5350986">
                <a:off x="301925" y="-290690"/>
                <a:ext cx="495301" cy="1092201"/>
              </a:xfrm>
              <a:prstGeom prst="ellipse">
                <a:avLst/>
              </a:prstGeom>
              <a:noFill/>
              <a:ln w="12700" cap="flat">
                <a:solidFill>
                  <a:srgbClr val="0042A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532" name="Linie"/>
              <p:cNvSpPr/>
              <p:nvPr/>
            </p:nvSpPr>
            <p:spPr>
              <a:xfrm flipH="1">
                <a:off x="774994" y="438631"/>
                <a:ext cx="130734" cy="35519"/>
              </a:xfrm>
              <a:prstGeom prst="line">
                <a:avLst/>
              </a:prstGeom>
              <a:noFill/>
              <a:ln w="12700" cap="flat">
                <a:solidFill>
                  <a:srgbClr val="0042AA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536" name="Gruppieren"/>
            <p:cNvGrpSpPr/>
            <p:nvPr/>
          </p:nvGrpSpPr>
          <p:grpSpPr>
            <a:xfrm>
              <a:off x="-1" y="165100"/>
              <a:ext cx="1099152" cy="510822"/>
              <a:chOff x="0" y="0"/>
              <a:chExt cx="1099150" cy="510821"/>
            </a:xfrm>
          </p:grpSpPr>
          <p:sp>
            <p:nvSpPr>
              <p:cNvPr id="1534" name="Oval"/>
              <p:cNvSpPr/>
              <p:nvPr/>
            </p:nvSpPr>
            <p:spPr>
              <a:xfrm rot="5350986">
                <a:off x="301925" y="-290690"/>
                <a:ext cx="495301" cy="1092201"/>
              </a:xfrm>
              <a:prstGeom prst="ellipse">
                <a:avLst/>
              </a:prstGeom>
              <a:noFill/>
              <a:ln w="12700" cap="flat">
                <a:solidFill>
                  <a:srgbClr val="0042A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535" name="Linie"/>
              <p:cNvSpPr/>
              <p:nvPr/>
            </p:nvSpPr>
            <p:spPr>
              <a:xfrm flipH="1">
                <a:off x="774994" y="438631"/>
                <a:ext cx="130734" cy="35519"/>
              </a:xfrm>
              <a:prstGeom prst="line">
                <a:avLst/>
              </a:prstGeom>
              <a:noFill/>
              <a:ln w="12700" cap="flat">
                <a:solidFill>
                  <a:srgbClr val="0042AA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grpSp>
        <p:nvGrpSpPr>
          <p:cNvPr id="1547" name="Gruppieren"/>
          <p:cNvGrpSpPr/>
          <p:nvPr/>
        </p:nvGrpSpPr>
        <p:grpSpPr>
          <a:xfrm flipH="1" rot="300000">
            <a:off x="5713545" y="3725963"/>
            <a:ext cx="1274341" cy="2254879"/>
            <a:chOff x="0" y="0"/>
            <a:chExt cx="1274339" cy="2254878"/>
          </a:xfrm>
        </p:grpSpPr>
        <p:sp>
          <p:nvSpPr>
            <p:cNvPr id="1538" name="Oval"/>
            <p:cNvSpPr/>
            <p:nvPr/>
          </p:nvSpPr>
          <p:spPr>
            <a:xfrm flipH="1" rot="562617">
              <a:off x="481864" y="124677"/>
              <a:ext cx="626140" cy="2093179"/>
            </a:xfrm>
            <a:prstGeom prst="ellips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539" name="Rechteck"/>
            <p:cNvSpPr/>
            <p:nvPr/>
          </p:nvSpPr>
          <p:spPr>
            <a:xfrm rot="5545741">
              <a:off x="-506800" y="880913"/>
              <a:ext cx="2231541" cy="48840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540" name="Linie"/>
            <p:cNvSpPr/>
            <p:nvPr/>
          </p:nvSpPr>
          <p:spPr>
            <a:xfrm>
              <a:off x="760308" y="103045"/>
              <a:ext cx="152635" cy="6756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541" name="Oval"/>
            <p:cNvSpPr/>
            <p:nvPr/>
          </p:nvSpPr>
          <p:spPr>
            <a:xfrm flipH="1" rot="555513">
              <a:off x="321229" y="269839"/>
              <a:ext cx="612074" cy="1848580"/>
            </a:xfrm>
            <a:prstGeom prst="ellips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542" name="Rechteck"/>
            <p:cNvSpPr/>
            <p:nvPr/>
          </p:nvSpPr>
          <p:spPr>
            <a:xfrm rot="5545741">
              <a:off x="-536037" y="912462"/>
              <a:ext cx="1970711" cy="47755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543" name="Linie"/>
            <p:cNvSpPr/>
            <p:nvPr/>
          </p:nvSpPr>
          <p:spPr>
            <a:xfrm>
              <a:off x="632886" y="237649"/>
              <a:ext cx="121355" cy="49619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544" name="Oval"/>
            <p:cNvSpPr/>
            <p:nvPr/>
          </p:nvSpPr>
          <p:spPr>
            <a:xfrm flipH="1" rot="537704">
              <a:off x="134136" y="514440"/>
              <a:ext cx="625604" cy="1386560"/>
            </a:xfrm>
            <a:prstGeom prst="ellips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545" name="Rechteck"/>
            <p:cNvSpPr/>
            <p:nvPr/>
          </p:nvSpPr>
          <p:spPr>
            <a:xfrm rot="5545741">
              <a:off x="-463713" y="925329"/>
              <a:ext cx="1478036" cy="48840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546" name="Linie"/>
            <p:cNvSpPr/>
            <p:nvPr/>
          </p:nvSpPr>
          <p:spPr>
            <a:xfrm>
              <a:off x="518204" y="471279"/>
              <a:ext cx="43082" cy="85472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1554" name="Gruppieren"/>
          <p:cNvGrpSpPr/>
          <p:nvPr/>
        </p:nvGrpSpPr>
        <p:grpSpPr>
          <a:xfrm>
            <a:off x="6502399" y="4533900"/>
            <a:ext cx="1111852" cy="675922"/>
            <a:chOff x="0" y="0"/>
            <a:chExt cx="1111850" cy="675921"/>
          </a:xfrm>
        </p:grpSpPr>
        <p:grpSp>
          <p:nvGrpSpPr>
            <p:cNvPr id="1550" name="Gruppieren"/>
            <p:cNvGrpSpPr/>
            <p:nvPr/>
          </p:nvGrpSpPr>
          <p:grpSpPr>
            <a:xfrm>
              <a:off x="12699" y="0"/>
              <a:ext cx="1099152" cy="510822"/>
              <a:chOff x="0" y="0"/>
              <a:chExt cx="1099150" cy="510821"/>
            </a:xfrm>
          </p:grpSpPr>
          <p:sp>
            <p:nvSpPr>
              <p:cNvPr id="1548" name="Oval"/>
              <p:cNvSpPr/>
              <p:nvPr/>
            </p:nvSpPr>
            <p:spPr>
              <a:xfrm rot="5350986">
                <a:off x="301925" y="-290690"/>
                <a:ext cx="495301" cy="1092201"/>
              </a:xfrm>
              <a:prstGeom prst="ellipse">
                <a:avLst/>
              </a:prstGeom>
              <a:noFill/>
              <a:ln w="12700" cap="flat">
                <a:solidFill>
                  <a:srgbClr val="0042A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549" name="Linie"/>
              <p:cNvSpPr/>
              <p:nvPr/>
            </p:nvSpPr>
            <p:spPr>
              <a:xfrm flipH="1">
                <a:off x="774994" y="438631"/>
                <a:ext cx="130734" cy="35519"/>
              </a:xfrm>
              <a:prstGeom prst="line">
                <a:avLst/>
              </a:prstGeom>
              <a:noFill/>
              <a:ln w="12700" cap="flat">
                <a:solidFill>
                  <a:srgbClr val="0042AA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553" name="Gruppieren"/>
            <p:cNvGrpSpPr/>
            <p:nvPr/>
          </p:nvGrpSpPr>
          <p:grpSpPr>
            <a:xfrm>
              <a:off x="-1" y="165100"/>
              <a:ext cx="1099152" cy="510822"/>
              <a:chOff x="0" y="0"/>
              <a:chExt cx="1099150" cy="510821"/>
            </a:xfrm>
          </p:grpSpPr>
          <p:sp>
            <p:nvSpPr>
              <p:cNvPr id="1551" name="Oval"/>
              <p:cNvSpPr/>
              <p:nvPr/>
            </p:nvSpPr>
            <p:spPr>
              <a:xfrm rot="5350986">
                <a:off x="301925" y="-290690"/>
                <a:ext cx="495301" cy="1092201"/>
              </a:xfrm>
              <a:prstGeom prst="ellipse">
                <a:avLst/>
              </a:prstGeom>
              <a:noFill/>
              <a:ln w="12700" cap="flat">
                <a:solidFill>
                  <a:srgbClr val="0042AA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552" name="Linie"/>
              <p:cNvSpPr/>
              <p:nvPr/>
            </p:nvSpPr>
            <p:spPr>
              <a:xfrm flipH="1">
                <a:off x="774994" y="438631"/>
                <a:ext cx="130734" cy="35519"/>
              </a:xfrm>
              <a:prstGeom prst="line">
                <a:avLst/>
              </a:prstGeom>
              <a:noFill/>
              <a:ln w="12700" cap="flat">
                <a:solidFill>
                  <a:srgbClr val="0042AA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  <p:sp>
        <p:nvSpPr>
          <p:cNvPr id="1555" name="Linie"/>
          <p:cNvSpPr/>
          <p:nvPr/>
        </p:nvSpPr>
        <p:spPr>
          <a:xfrm flipH="1">
            <a:off x="7055280" y="3848298"/>
            <a:ext cx="364" cy="2004848"/>
          </a:xfrm>
          <a:prstGeom prst="line">
            <a:avLst/>
          </a:prstGeom>
          <a:ln w="381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71" name="Gruppieren"/>
          <p:cNvGrpSpPr/>
          <p:nvPr/>
        </p:nvGrpSpPr>
        <p:grpSpPr>
          <a:xfrm>
            <a:off x="0" y="520700"/>
            <a:ext cx="9349933" cy="4718050"/>
            <a:chOff x="0" y="0"/>
            <a:chExt cx="9349932" cy="4718050"/>
          </a:xfrm>
        </p:grpSpPr>
        <p:sp>
          <p:nvSpPr>
            <p:cNvPr id="1557" name="Rechteck"/>
            <p:cNvSpPr/>
            <p:nvPr/>
          </p:nvSpPr>
          <p:spPr>
            <a:xfrm>
              <a:off x="0" y="1130300"/>
              <a:ext cx="9258300" cy="9906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grpSp>
          <p:nvGrpSpPr>
            <p:cNvPr id="1692" name="Gruppieren"/>
            <p:cNvGrpSpPr/>
            <p:nvPr/>
          </p:nvGrpSpPr>
          <p:grpSpPr>
            <a:xfrm>
              <a:off x="287285" y="0"/>
              <a:ext cx="9062648" cy="2019300"/>
              <a:chOff x="0" y="0"/>
              <a:chExt cx="9062646" cy="2019300"/>
            </a:xfrm>
          </p:grpSpPr>
          <p:grpSp>
            <p:nvGrpSpPr>
              <p:cNvPr id="1584" name="Gruppieren"/>
              <p:cNvGrpSpPr/>
              <p:nvPr/>
            </p:nvGrpSpPr>
            <p:grpSpPr>
              <a:xfrm>
                <a:off x="-1" y="364460"/>
                <a:ext cx="1945834" cy="1301747"/>
                <a:chOff x="0" y="1"/>
                <a:chExt cx="1945832" cy="1301746"/>
              </a:xfrm>
            </p:grpSpPr>
            <p:sp>
              <p:nvSpPr>
                <p:cNvPr id="1558" name="Linie"/>
                <p:cNvSpPr/>
                <p:nvPr/>
              </p:nvSpPr>
              <p:spPr>
                <a:xfrm>
                  <a:off x="199911" y="2901"/>
                  <a:ext cx="1389205" cy="845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578" name="Gruppieren"/>
                <p:cNvGrpSpPr/>
                <p:nvPr/>
              </p:nvGrpSpPr>
              <p:grpSpPr>
                <a:xfrm>
                  <a:off x="0" y="1"/>
                  <a:ext cx="401003" cy="1281788"/>
                  <a:chOff x="0" y="1"/>
                  <a:chExt cx="401002" cy="1281786"/>
                </a:xfrm>
              </p:grpSpPr>
              <p:grpSp>
                <p:nvGrpSpPr>
                  <p:cNvPr id="1576" name="Gruppieren"/>
                  <p:cNvGrpSpPr/>
                  <p:nvPr/>
                </p:nvGrpSpPr>
                <p:grpSpPr>
                  <a:xfrm>
                    <a:off x="12936" y="1"/>
                    <a:ext cx="388067" cy="1281788"/>
                    <a:chOff x="0" y="1"/>
                    <a:chExt cx="388066" cy="1281786"/>
                  </a:xfrm>
                </p:grpSpPr>
                <p:grpSp>
                  <p:nvGrpSpPr>
                    <p:cNvPr id="1565" name="Gruppieren"/>
                    <p:cNvGrpSpPr/>
                    <p:nvPr/>
                  </p:nvGrpSpPr>
                  <p:grpSpPr>
                    <a:xfrm>
                      <a:off x="21400" y="156401"/>
                      <a:ext cx="366667" cy="969693"/>
                      <a:chOff x="0" y="0"/>
                      <a:chExt cx="366665" cy="969692"/>
                    </a:xfrm>
                  </p:grpSpPr>
                  <p:sp>
                    <p:nvSpPr>
                      <p:cNvPr id="1559" name="Oval"/>
                      <p:cNvSpPr/>
                      <p:nvPr/>
                    </p:nvSpPr>
                    <p:spPr>
                      <a:xfrm>
                        <a:off x="0" y="0"/>
                        <a:ext cx="366666" cy="267871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560" name="Oval"/>
                      <p:cNvSpPr/>
                      <p:nvPr/>
                    </p:nvSpPr>
                    <p:spPr>
                      <a:xfrm>
                        <a:off x="0" y="281264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561" name="Oval"/>
                      <p:cNvSpPr/>
                      <p:nvPr/>
                    </p:nvSpPr>
                    <p:spPr>
                      <a:xfrm>
                        <a:off x="0" y="139292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562" name="Oval"/>
                      <p:cNvSpPr/>
                      <p:nvPr/>
                    </p:nvSpPr>
                    <p:spPr>
                      <a:xfrm>
                        <a:off x="0" y="420557"/>
                        <a:ext cx="366666" cy="267871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563" name="Oval"/>
                      <p:cNvSpPr/>
                      <p:nvPr/>
                    </p:nvSpPr>
                    <p:spPr>
                      <a:xfrm>
                        <a:off x="0" y="701821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564" name="Oval"/>
                      <p:cNvSpPr/>
                      <p:nvPr/>
                    </p:nvSpPr>
                    <p:spPr>
                      <a:xfrm>
                        <a:off x="0" y="559850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</p:grpSp>
                <p:sp>
                  <p:nvSpPr>
                    <p:cNvPr id="1566" name="Form"/>
                    <p:cNvSpPr/>
                    <p:nvPr/>
                  </p:nvSpPr>
                  <p:spPr>
                    <a:xfrm>
                      <a:off x="12891" y="766650"/>
                      <a:ext cx="35585" cy="15355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567" name="Form"/>
                    <p:cNvSpPr/>
                    <p:nvPr/>
                  </p:nvSpPr>
                  <p:spPr>
                    <a:xfrm>
                      <a:off x="12272" y="623330"/>
                      <a:ext cx="35585" cy="15355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568" name="Form"/>
                    <p:cNvSpPr/>
                    <p:nvPr/>
                  </p:nvSpPr>
                  <p:spPr>
                    <a:xfrm>
                      <a:off x="12272" y="492522"/>
                      <a:ext cx="35585" cy="14787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569" name="Form"/>
                    <p:cNvSpPr/>
                    <p:nvPr/>
                  </p:nvSpPr>
                  <p:spPr>
                    <a:xfrm>
                      <a:off x="13819" y="358869"/>
                      <a:ext cx="35585" cy="13934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570" name="Form"/>
                    <p:cNvSpPr/>
                    <p:nvPr/>
                  </p:nvSpPr>
                  <p:spPr>
                    <a:xfrm>
                      <a:off x="0" y="909971"/>
                      <a:ext cx="47829" cy="21167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571" name="Form"/>
                    <p:cNvSpPr/>
                    <p:nvPr/>
                  </p:nvSpPr>
                  <p:spPr>
                    <a:xfrm>
                      <a:off x="13665" y="216118"/>
                      <a:ext cx="35584" cy="13934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572" name="Rechteck"/>
                    <p:cNvSpPr/>
                    <p:nvPr/>
                  </p:nvSpPr>
                  <p:spPr>
                    <a:xfrm>
                      <a:off x="35324" y="1049311"/>
                      <a:ext cx="163995" cy="10806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573" name="Rechteck"/>
                    <p:cNvSpPr/>
                    <p:nvPr/>
                  </p:nvSpPr>
                  <p:spPr>
                    <a:xfrm>
                      <a:off x="41513" y="122277"/>
                      <a:ext cx="163994" cy="10806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574" name="Linie"/>
                    <p:cNvSpPr/>
                    <p:nvPr/>
                  </p:nvSpPr>
                  <p:spPr>
                    <a:xfrm flipH="1" flipV="1">
                      <a:off x="200302" y="1123247"/>
                      <a:ext cx="792" cy="158542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575" name="Linie"/>
                    <p:cNvSpPr/>
                    <p:nvPr/>
                  </p:nvSpPr>
                  <p:spPr>
                    <a:xfrm flipH="1" flipV="1">
                      <a:off x="203896" y="1"/>
                      <a:ext cx="793" cy="158542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  <p:sp>
                <p:nvSpPr>
                  <p:cNvPr id="1577" name="Rechteck"/>
                  <p:cNvSpPr/>
                  <p:nvPr/>
                </p:nvSpPr>
                <p:spPr>
                  <a:xfrm>
                    <a:off x="0" y="61698"/>
                    <a:ext cx="35279" cy="117595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</p:grpSp>
            <p:sp>
              <p:nvSpPr>
                <p:cNvPr id="1579" name="Linie"/>
                <p:cNvSpPr/>
                <p:nvPr/>
              </p:nvSpPr>
              <p:spPr>
                <a:xfrm>
                  <a:off x="199911" y="1284687"/>
                  <a:ext cx="1389205" cy="845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80" name="Linie"/>
                <p:cNvSpPr/>
                <p:nvPr/>
              </p:nvSpPr>
              <p:spPr>
                <a:xfrm flipV="1">
                  <a:off x="1227306" y="511557"/>
                  <a:ext cx="718527" cy="24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81" name="Linie"/>
                <p:cNvSpPr/>
                <p:nvPr/>
              </p:nvSpPr>
              <p:spPr>
                <a:xfrm flipV="1">
                  <a:off x="1222988" y="779028"/>
                  <a:ext cx="718527" cy="24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82" name="Linie"/>
                <p:cNvSpPr/>
                <p:nvPr/>
              </p:nvSpPr>
              <p:spPr>
                <a:xfrm>
                  <a:off x="1587100" y="793267"/>
                  <a:ext cx="4" cy="50848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583" name="Linie"/>
                <p:cNvSpPr/>
                <p:nvPr/>
              </p:nvSpPr>
              <p:spPr>
                <a:xfrm>
                  <a:off x="1590184" y="2901"/>
                  <a:ext cx="4" cy="50848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1611" name="Gruppieren"/>
              <p:cNvGrpSpPr/>
              <p:nvPr/>
            </p:nvGrpSpPr>
            <p:grpSpPr>
              <a:xfrm>
                <a:off x="2373536" y="364460"/>
                <a:ext cx="1945834" cy="1301747"/>
                <a:chOff x="0" y="1"/>
                <a:chExt cx="1945832" cy="1301746"/>
              </a:xfrm>
            </p:grpSpPr>
            <p:sp>
              <p:nvSpPr>
                <p:cNvPr id="1585" name="Linie"/>
                <p:cNvSpPr/>
                <p:nvPr/>
              </p:nvSpPr>
              <p:spPr>
                <a:xfrm>
                  <a:off x="199911" y="2901"/>
                  <a:ext cx="1389205" cy="845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605" name="Gruppieren"/>
                <p:cNvGrpSpPr/>
                <p:nvPr/>
              </p:nvGrpSpPr>
              <p:grpSpPr>
                <a:xfrm>
                  <a:off x="0" y="1"/>
                  <a:ext cx="401003" cy="1281788"/>
                  <a:chOff x="0" y="1"/>
                  <a:chExt cx="401002" cy="1281786"/>
                </a:xfrm>
              </p:grpSpPr>
              <p:grpSp>
                <p:nvGrpSpPr>
                  <p:cNvPr id="1603" name="Gruppieren"/>
                  <p:cNvGrpSpPr/>
                  <p:nvPr/>
                </p:nvGrpSpPr>
                <p:grpSpPr>
                  <a:xfrm>
                    <a:off x="12936" y="1"/>
                    <a:ext cx="388067" cy="1281788"/>
                    <a:chOff x="0" y="1"/>
                    <a:chExt cx="388066" cy="1281786"/>
                  </a:xfrm>
                </p:grpSpPr>
                <p:grpSp>
                  <p:nvGrpSpPr>
                    <p:cNvPr id="1592" name="Gruppieren"/>
                    <p:cNvGrpSpPr/>
                    <p:nvPr/>
                  </p:nvGrpSpPr>
                  <p:grpSpPr>
                    <a:xfrm>
                      <a:off x="21400" y="156401"/>
                      <a:ext cx="366667" cy="969693"/>
                      <a:chOff x="0" y="0"/>
                      <a:chExt cx="366665" cy="969692"/>
                    </a:xfrm>
                  </p:grpSpPr>
                  <p:sp>
                    <p:nvSpPr>
                      <p:cNvPr id="1586" name="Oval"/>
                      <p:cNvSpPr/>
                      <p:nvPr/>
                    </p:nvSpPr>
                    <p:spPr>
                      <a:xfrm>
                        <a:off x="0" y="0"/>
                        <a:ext cx="366666" cy="267871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587" name="Oval"/>
                      <p:cNvSpPr/>
                      <p:nvPr/>
                    </p:nvSpPr>
                    <p:spPr>
                      <a:xfrm>
                        <a:off x="0" y="281264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588" name="Oval"/>
                      <p:cNvSpPr/>
                      <p:nvPr/>
                    </p:nvSpPr>
                    <p:spPr>
                      <a:xfrm>
                        <a:off x="0" y="139292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589" name="Oval"/>
                      <p:cNvSpPr/>
                      <p:nvPr/>
                    </p:nvSpPr>
                    <p:spPr>
                      <a:xfrm>
                        <a:off x="0" y="420557"/>
                        <a:ext cx="366666" cy="267871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590" name="Oval"/>
                      <p:cNvSpPr/>
                      <p:nvPr/>
                    </p:nvSpPr>
                    <p:spPr>
                      <a:xfrm>
                        <a:off x="0" y="701821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591" name="Oval"/>
                      <p:cNvSpPr/>
                      <p:nvPr/>
                    </p:nvSpPr>
                    <p:spPr>
                      <a:xfrm>
                        <a:off x="0" y="559850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</p:grpSp>
                <p:sp>
                  <p:nvSpPr>
                    <p:cNvPr id="1593" name="Form"/>
                    <p:cNvSpPr/>
                    <p:nvPr/>
                  </p:nvSpPr>
                  <p:spPr>
                    <a:xfrm>
                      <a:off x="12891" y="766650"/>
                      <a:ext cx="35585" cy="15355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594" name="Form"/>
                    <p:cNvSpPr/>
                    <p:nvPr/>
                  </p:nvSpPr>
                  <p:spPr>
                    <a:xfrm>
                      <a:off x="12272" y="623330"/>
                      <a:ext cx="35585" cy="15355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595" name="Form"/>
                    <p:cNvSpPr/>
                    <p:nvPr/>
                  </p:nvSpPr>
                  <p:spPr>
                    <a:xfrm>
                      <a:off x="12272" y="492522"/>
                      <a:ext cx="35585" cy="14787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596" name="Form"/>
                    <p:cNvSpPr/>
                    <p:nvPr/>
                  </p:nvSpPr>
                  <p:spPr>
                    <a:xfrm>
                      <a:off x="13819" y="358869"/>
                      <a:ext cx="35585" cy="13934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597" name="Form"/>
                    <p:cNvSpPr/>
                    <p:nvPr/>
                  </p:nvSpPr>
                  <p:spPr>
                    <a:xfrm>
                      <a:off x="0" y="909971"/>
                      <a:ext cx="47829" cy="21167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598" name="Form"/>
                    <p:cNvSpPr/>
                    <p:nvPr/>
                  </p:nvSpPr>
                  <p:spPr>
                    <a:xfrm>
                      <a:off x="13665" y="216118"/>
                      <a:ext cx="35584" cy="13934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599" name="Rechteck"/>
                    <p:cNvSpPr/>
                    <p:nvPr/>
                  </p:nvSpPr>
                  <p:spPr>
                    <a:xfrm>
                      <a:off x="35324" y="1049311"/>
                      <a:ext cx="163995" cy="10806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00" name="Rechteck"/>
                    <p:cNvSpPr/>
                    <p:nvPr/>
                  </p:nvSpPr>
                  <p:spPr>
                    <a:xfrm>
                      <a:off x="41513" y="122277"/>
                      <a:ext cx="163994" cy="10806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01" name="Linie"/>
                    <p:cNvSpPr/>
                    <p:nvPr/>
                  </p:nvSpPr>
                  <p:spPr>
                    <a:xfrm flipH="1" flipV="1">
                      <a:off x="200302" y="1123247"/>
                      <a:ext cx="792" cy="158542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602" name="Linie"/>
                    <p:cNvSpPr/>
                    <p:nvPr/>
                  </p:nvSpPr>
                  <p:spPr>
                    <a:xfrm flipH="1" flipV="1">
                      <a:off x="203896" y="1"/>
                      <a:ext cx="793" cy="158542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  <p:sp>
                <p:nvSpPr>
                  <p:cNvPr id="1604" name="Rechteck"/>
                  <p:cNvSpPr/>
                  <p:nvPr/>
                </p:nvSpPr>
                <p:spPr>
                  <a:xfrm>
                    <a:off x="0" y="61698"/>
                    <a:ext cx="35279" cy="117595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</p:grpSp>
            <p:sp>
              <p:nvSpPr>
                <p:cNvPr id="1606" name="Linie"/>
                <p:cNvSpPr/>
                <p:nvPr/>
              </p:nvSpPr>
              <p:spPr>
                <a:xfrm>
                  <a:off x="199911" y="1284687"/>
                  <a:ext cx="1389205" cy="845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07" name="Linie"/>
                <p:cNvSpPr/>
                <p:nvPr/>
              </p:nvSpPr>
              <p:spPr>
                <a:xfrm flipV="1">
                  <a:off x="1227306" y="511557"/>
                  <a:ext cx="718527" cy="24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08" name="Linie"/>
                <p:cNvSpPr/>
                <p:nvPr/>
              </p:nvSpPr>
              <p:spPr>
                <a:xfrm flipV="1">
                  <a:off x="1222988" y="779028"/>
                  <a:ext cx="718527" cy="24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09" name="Linie"/>
                <p:cNvSpPr/>
                <p:nvPr/>
              </p:nvSpPr>
              <p:spPr>
                <a:xfrm>
                  <a:off x="1587100" y="793267"/>
                  <a:ext cx="4" cy="50848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10" name="Linie"/>
                <p:cNvSpPr/>
                <p:nvPr/>
              </p:nvSpPr>
              <p:spPr>
                <a:xfrm>
                  <a:off x="1590184" y="2901"/>
                  <a:ext cx="4" cy="50848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1638" name="Gruppieren"/>
              <p:cNvGrpSpPr/>
              <p:nvPr/>
            </p:nvGrpSpPr>
            <p:grpSpPr>
              <a:xfrm>
                <a:off x="4747073" y="364460"/>
                <a:ext cx="1945834" cy="1301747"/>
                <a:chOff x="0" y="1"/>
                <a:chExt cx="1945832" cy="1301746"/>
              </a:xfrm>
            </p:grpSpPr>
            <p:sp>
              <p:nvSpPr>
                <p:cNvPr id="1612" name="Linie"/>
                <p:cNvSpPr/>
                <p:nvPr/>
              </p:nvSpPr>
              <p:spPr>
                <a:xfrm>
                  <a:off x="199911" y="2901"/>
                  <a:ext cx="1389205" cy="845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632" name="Gruppieren"/>
                <p:cNvGrpSpPr/>
                <p:nvPr/>
              </p:nvGrpSpPr>
              <p:grpSpPr>
                <a:xfrm>
                  <a:off x="0" y="1"/>
                  <a:ext cx="401003" cy="1281788"/>
                  <a:chOff x="0" y="1"/>
                  <a:chExt cx="401002" cy="1281786"/>
                </a:xfrm>
              </p:grpSpPr>
              <p:grpSp>
                <p:nvGrpSpPr>
                  <p:cNvPr id="1630" name="Gruppieren"/>
                  <p:cNvGrpSpPr/>
                  <p:nvPr/>
                </p:nvGrpSpPr>
                <p:grpSpPr>
                  <a:xfrm>
                    <a:off x="12936" y="1"/>
                    <a:ext cx="388067" cy="1281788"/>
                    <a:chOff x="0" y="1"/>
                    <a:chExt cx="388066" cy="1281786"/>
                  </a:xfrm>
                </p:grpSpPr>
                <p:grpSp>
                  <p:nvGrpSpPr>
                    <p:cNvPr id="1619" name="Gruppieren"/>
                    <p:cNvGrpSpPr/>
                    <p:nvPr/>
                  </p:nvGrpSpPr>
                  <p:grpSpPr>
                    <a:xfrm>
                      <a:off x="21400" y="156401"/>
                      <a:ext cx="366667" cy="969693"/>
                      <a:chOff x="0" y="0"/>
                      <a:chExt cx="366665" cy="969692"/>
                    </a:xfrm>
                  </p:grpSpPr>
                  <p:sp>
                    <p:nvSpPr>
                      <p:cNvPr id="1613" name="Oval"/>
                      <p:cNvSpPr/>
                      <p:nvPr/>
                    </p:nvSpPr>
                    <p:spPr>
                      <a:xfrm>
                        <a:off x="0" y="0"/>
                        <a:ext cx="366666" cy="267871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614" name="Oval"/>
                      <p:cNvSpPr/>
                      <p:nvPr/>
                    </p:nvSpPr>
                    <p:spPr>
                      <a:xfrm>
                        <a:off x="0" y="281264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615" name="Oval"/>
                      <p:cNvSpPr/>
                      <p:nvPr/>
                    </p:nvSpPr>
                    <p:spPr>
                      <a:xfrm>
                        <a:off x="0" y="139292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616" name="Oval"/>
                      <p:cNvSpPr/>
                      <p:nvPr/>
                    </p:nvSpPr>
                    <p:spPr>
                      <a:xfrm>
                        <a:off x="0" y="420557"/>
                        <a:ext cx="366666" cy="267871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617" name="Oval"/>
                      <p:cNvSpPr/>
                      <p:nvPr/>
                    </p:nvSpPr>
                    <p:spPr>
                      <a:xfrm>
                        <a:off x="0" y="701821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618" name="Oval"/>
                      <p:cNvSpPr/>
                      <p:nvPr/>
                    </p:nvSpPr>
                    <p:spPr>
                      <a:xfrm>
                        <a:off x="0" y="559850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</p:grpSp>
                <p:sp>
                  <p:nvSpPr>
                    <p:cNvPr id="1620" name="Form"/>
                    <p:cNvSpPr/>
                    <p:nvPr/>
                  </p:nvSpPr>
                  <p:spPr>
                    <a:xfrm>
                      <a:off x="12891" y="766650"/>
                      <a:ext cx="35585" cy="15355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21" name="Form"/>
                    <p:cNvSpPr/>
                    <p:nvPr/>
                  </p:nvSpPr>
                  <p:spPr>
                    <a:xfrm>
                      <a:off x="12272" y="623330"/>
                      <a:ext cx="35585" cy="15355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22" name="Form"/>
                    <p:cNvSpPr/>
                    <p:nvPr/>
                  </p:nvSpPr>
                  <p:spPr>
                    <a:xfrm>
                      <a:off x="12272" y="492522"/>
                      <a:ext cx="35585" cy="14787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23" name="Form"/>
                    <p:cNvSpPr/>
                    <p:nvPr/>
                  </p:nvSpPr>
                  <p:spPr>
                    <a:xfrm>
                      <a:off x="13819" y="358869"/>
                      <a:ext cx="35585" cy="13934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24" name="Form"/>
                    <p:cNvSpPr/>
                    <p:nvPr/>
                  </p:nvSpPr>
                  <p:spPr>
                    <a:xfrm>
                      <a:off x="0" y="909971"/>
                      <a:ext cx="47829" cy="21167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25" name="Form"/>
                    <p:cNvSpPr/>
                    <p:nvPr/>
                  </p:nvSpPr>
                  <p:spPr>
                    <a:xfrm>
                      <a:off x="13665" y="216118"/>
                      <a:ext cx="35584" cy="13934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26" name="Rechteck"/>
                    <p:cNvSpPr/>
                    <p:nvPr/>
                  </p:nvSpPr>
                  <p:spPr>
                    <a:xfrm>
                      <a:off x="35324" y="1049311"/>
                      <a:ext cx="163995" cy="10806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27" name="Rechteck"/>
                    <p:cNvSpPr/>
                    <p:nvPr/>
                  </p:nvSpPr>
                  <p:spPr>
                    <a:xfrm>
                      <a:off x="41513" y="122277"/>
                      <a:ext cx="163994" cy="10806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28" name="Linie"/>
                    <p:cNvSpPr/>
                    <p:nvPr/>
                  </p:nvSpPr>
                  <p:spPr>
                    <a:xfrm flipH="1" flipV="1">
                      <a:off x="200302" y="1123247"/>
                      <a:ext cx="792" cy="158542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629" name="Linie"/>
                    <p:cNvSpPr/>
                    <p:nvPr/>
                  </p:nvSpPr>
                  <p:spPr>
                    <a:xfrm flipH="1" flipV="1">
                      <a:off x="203896" y="1"/>
                      <a:ext cx="793" cy="158542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  <p:sp>
                <p:nvSpPr>
                  <p:cNvPr id="1631" name="Rechteck"/>
                  <p:cNvSpPr/>
                  <p:nvPr/>
                </p:nvSpPr>
                <p:spPr>
                  <a:xfrm>
                    <a:off x="0" y="61698"/>
                    <a:ext cx="35279" cy="117595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</p:grpSp>
            <p:sp>
              <p:nvSpPr>
                <p:cNvPr id="1633" name="Linie"/>
                <p:cNvSpPr/>
                <p:nvPr/>
              </p:nvSpPr>
              <p:spPr>
                <a:xfrm>
                  <a:off x="199911" y="1284687"/>
                  <a:ext cx="1389205" cy="845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34" name="Linie"/>
                <p:cNvSpPr/>
                <p:nvPr/>
              </p:nvSpPr>
              <p:spPr>
                <a:xfrm flipV="1">
                  <a:off x="1227306" y="511557"/>
                  <a:ext cx="718527" cy="24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35" name="Linie"/>
                <p:cNvSpPr/>
                <p:nvPr/>
              </p:nvSpPr>
              <p:spPr>
                <a:xfrm flipV="1">
                  <a:off x="1222988" y="779028"/>
                  <a:ext cx="718527" cy="24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36" name="Linie"/>
                <p:cNvSpPr/>
                <p:nvPr/>
              </p:nvSpPr>
              <p:spPr>
                <a:xfrm>
                  <a:off x="1587100" y="793267"/>
                  <a:ext cx="4" cy="50848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37" name="Linie"/>
                <p:cNvSpPr/>
                <p:nvPr/>
              </p:nvSpPr>
              <p:spPr>
                <a:xfrm>
                  <a:off x="1590184" y="2901"/>
                  <a:ext cx="4" cy="50848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1665" name="Gruppieren"/>
              <p:cNvGrpSpPr/>
              <p:nvPr/>
            </p:nvGrpSpPr>
            <p:grpSpPr>
              <a:xfrm>
                <a:off x="7116814" y="368301"/>
                <a:ext cx="1945833" cy="1301748"/>
                <a:chOff x="0" y="1"/>
                <a:chExt cx="1945832" cy="1301746"/>
              </a:xfrm>
            </p:grpSpPr>
            <p:sp>
              <p:nvSpPr>
                <p:cNvPr id="1639" name="Linie"/>
                <p:cNvSpPr/>
                <p:nvPr/>
              </p:nvSpPr>
              <p:spPr>
                <a:xfrm>
                  <a:off x="199911" y="2901"/>
                  <a:ext cx="1389205" cy="845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659" name="Gruppieren"/>
                <p:cNvGrpSpPr/>
                <p:nvPr/>
              </p:nvGrpSpPr>
              <p:grpSpPr>
                <a:xfrm>
                  <a:off x="0" y="1"/>
                  <a:ext cx="401003" cy="1281788"/>
                  <a:chOff x="0" y="1"/>
                  <a:chExt cx="401002" cy="1281786"/>
                </a:xfrm>
              </p:grpSpPr>
              <p:grpSp>
                <p:nvGrpSpPr>
                  <p:cNvPr id="1657" name="Gruppieren"/>
                  <p:cNvGrpSpPr/>
                  <p:nvPr/>
                </p:nvGrpSpPr>
                <p:grpSpPr>
                  <a:xfrm>
                    <a:off x="12936" y="1"/>
                    <a:ext cx="388067" cy="1281788"/>
                    <a:chOff x="0" y="1"/>
                    <a:chExt cx="388066" cy="1281786"/>
                  </a:xfrm>
                </p:grpSpPr>
                <p:grpSp>
                  <p:nvGrpSpPr>
                    <p:cNvPr id="1646" name="Gruppieren"/>
                    <p:cNvGrpSpPr/>
                    <p:nvPr/>
                  </p:nvGrpSpPr>
                  <p:grpSpPr>
                    <a:xfrm>
                      <a:off x="21400" y="156401"/>
                      <a:ext cx="366667" cy="969693"/>
                      <a:chOff x="0" y="0"/>
                      <a:chExt cx="366665" cy="969692"/>
                    </a:xfrm>
                  </p:grpSpPr>
                  <p:sp>
                    <p:nvSpPr>
                      <p:cNvPr id="1640" name="Oval"/>
                      <p:cNvSpPr/>
                      <p:nvPr/>
                    </p:nvSpPr>
                    <p:spPr>
                      <a:xfrm>
                        <a:off x="0" y="0"/>
                        <a:ext cx="366666" cy="267871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641" name="Oval"/>
                      <p:cNvSpPr/>
                      <p:nvPr/>
                    </p:nvSpPr>
                    <p:spPr>
                      <a:xfrm>
                        <a:off x="0" y="281264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642" name="Oval"/>
                      <p:cNvSpPr/>
                      <p:nvPr/>
                    </p:nvSpPr>
                    <p:spPr>
                      <a:xfrm>
                        <a:off x="0" y="139292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643" name="Oval"/>
                      <p:cNvSpPr/>
                      <p:nvPr/>
                    </p:nvSpPr>
                    <p:spPr>
                      <a:xfrm>
                        <a:off x="0" y="420557"/>
                        <a:ext cx="366666" cy="267871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644" name="Oval"/>
                      <p:cNvSpPr/>
                      <p:nvPr/>
                    </p:nvSpPr>
                    <p:spPr>
                      <a:xfrm>
                        <a:off x="0" y="701821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1645" name="Oval"/>
                      <p:cNvSpPr/>
                      <p:nvPr/>
                    </p:nvSpPr>
                    <p:spPr>
                      <a:xfrm>
                        <a:off x="0" y="559850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</p:grpSp>
                <p:sp>
                  <p:nvSpPr>
                    <p:cNvPr id="1647" name="Form"/>
                    <p:cNvSpPr/>
                    <p:nvPr/>
                  </p:nvSpPr>
                  <p:spPr>
                    <a:xfrm>
                      <a:off x="12891" y="766650"/>
                      <a:ext cx="35585" cy="15355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48" name="Form"/>
                    <p:cNvSpPr/>
                    <p:nvPr/>
                  </p:nvSpPr>
                  <p:spPr>
                    <a:xfrm>
                      <a:off x="12272" y="623330"/>
                      <a:ext cx="35585" cy="15355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49" name="Form"/>
                    <p:cNvSpPr/>
                    <p:nvPr/>
                  </p:nvSpPr>
                  <p:spPr>
                    <a:xfrm>
                      <a:off x="12272" y="492522"/>
                      <a:ext cx="35585" cy="14787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50" name="Form"/>
                    <p:cNvSpPr/>
                    <p:nvPr/>
                  </p:nvSpPr>
                  <p:spPr>
                    <a:xfrm>
                      <a:off x="13819" y="358869"/>
                      <a:ext cx="35585" cy="13934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51" name="Form"/>
                    <p:cNvSpPr/>
                    <p:nvPr/>
                  </p:nvSpPr>
                  <p:spPr>
                    <a:xfrm>
                      <a:off x="0" y="909971"/>
                      <a:ext cx="47829" cy="21167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52" name="Form"/>
                    <p:cNvSpPr/>
                    <p:nvPr/>
                  </p:nvSpPr>
                  <p:spPr>
                    <a:xfrm>
                      <a:off x="13665" y="216118"/>
                      <a:ext cx="35584" cy="13934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53" name="Rechteck"/>
                    <p:cNvSpPr/>
                    <p:nvPr/>
                  </p:nvSpPr>
                  <p:spPr>
                    <a:xfrm>
                      <a:off x="35324" y="1049311"/>
                      <a:ext cx="163995" cy="10806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54" name="Rechteck"/>
                    <p:cNvSpPr/>
                    <p:nvPr/>
                  </p:nvSpPr>
                  <p:spPr>
                    <a:xfrm>
                      <a:off x="41513" y="122277"/>
                      <a:ext cx="163994" cy="10806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1655" name="Linie"/>
                    <p:cNvSpPr/>
                    <p:nvPr/>
                  </p:nvSpPr>
                  <p:spPr>
                    <a:xfrm flipH="1" flipV="1">
                      <a:off x="200302" y="1123247"/>
                      <a:ext cx="792" cy="158542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1656" name="Linie"/>
                    <p:cNvSpPr/>
                    <p:nvPr/>
                  </p:nvSpPr>
                  <p:spPr>
                    <a:xfrm flipH="1" flipV="1">
                      <a:off x="203896" y="1"/>
                      <a:ext cx="793" cy="158542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  <p:sp>
                <p:nvSpPr>
                  <p:cNvPr id="1658" name="Rechteck"/>
                  <p:cNvSpPr/>
                  <p:nvPr/>
                </p:nvSpPr>
                <p:spPr>
                  <a:xfrm>
                    <a:off x="0" y="61698"/>
                    <a:ext cx="35279" cy="117595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</p:grpSp>
            <p:sp>
              <p:nvSpPr>
                <p:cNvPr id="1660" name="Linie"/>
                <p:cNvSpPr/>
                <p:nvPr/>
              </p:nvSpPr>
              <p:spPr>
                <a:xfrm>
                  <a:off x="199911" y="1284687"/>
                  <a:ext cx="1389205" cy="845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61" name="Linie"/>
                <p:cNvSpPr/>
                <p:nvPr/>
              </p:nvSpPr>
              <p:spPr>
                <a:xfrm flipV="1">
                  <a:off x="1227306" y="511557"/>
                  <a:ext cx="718527" cy="24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62" name="Linie"/>
                <p:cNvSpPr/>
                <p:nvPr/>
              </p:nvSpPr>
              <p:spPr>
                <a:xfrm flipV="1">
                  <a:off x="1222988" y="779028"/>
                  <a:ext cx="718527" cy="24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63" name="Linie"/>
                <p:cNvSpPr/>
                <p:nvPr/>
              </p:nvSpPr>
              <p:spPr>
                <a:xfrm>
                  <a:off x="1587100" y="793267"/>
                  <a:ext cx="4" cy="50848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664" name="Linie"/>
                <p:cNvSpPr/>
                <p:nvPr/>
              </p:nvSpPr>
              <p:spPr>
                <a:xfrm>
                  <a:off x="1590184" y="2901"/>
                  <a:ext cx="4" cy="50848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1666" name="Linie"/>
              <p:cNvSpPr/>
              <p:nvPr/>
            </p:nvSpPr>
            <p:spPr>
              <a:xfrm flipV="1">
                <a:off x="1268431" y="887310"/>
                <a:ext cx="1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67" name="Linie"/>
              <p:cNvSpPr/>
              <p:nvPr/>
            </p:nvSpPr>
            <p:spPr>
              <a:xfrm flipV="1">
                <a:off x="1390767" y="888999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68" name="Linie"/>
              <p:cNvSpPr/>
              <p:nvPr/>
            </p:nvSpPr>
            <p:spPr>
              <a:xfrm flipV="1">
                <a:off x="1517767" y="888999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69" name="Linie"/>
              <p:cNvSpPr/>
              <p:nvPr/>
            </p:nvSpPr>
            <p:spPr>
              <a:xfrm flipV="1">
                <a:off x="1644767" y="888999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70" name="Linie"/>
              <p:cNvSpPr/>
              <p:nvPr/>
            </p:nvSpPr>
            <p:spPr>
              <a:xfrm flipV="1">
                <a:off x="1759067" y="888999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71" name="Linie"/>
              <p:cNvSpPr/>
              <p:nvPr/>
            </p:nvSpPr>
            <p:spPr>
              <a:xfrm flipV="1">
                <a:off x="1886067" y="888999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72" name="Linie"/>
              <p:cNvSpPr/>
              <p:nvPr/>
            </p:nvSpPr>
            <p:spPr>
              <a:xfrm flipH="1">
                <a:off x="6643904" y="890689"/>
                <a:ext cx="1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73" name="Linie"/>
              <p:cNvSpPr/>
              <p:nvPr/>
            </p:nvSpPr>
            <p:spPr>
              <a:xfrm flipH="1">
                <a:off x="6521567" y="889000"/>
                <a:ext cx="1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74" name="Linie"/>
              <p:cNvSpPr/>
              <p:nvPr/>
            </p:nvSpPr>
            <p:spPr>
              <a:xfrm flipH="1">
                <a:off x="6394567" y="889000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75" name="Linie"/>
              <p:cNvSpPr/>
              <p:nvPr/>
            </p:nvSpPr>
            <p:spPr>
              <a:xfrm flipH="1">
                <a:off x="6267567" y="889000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76" name="Linie"/>
              <p:cNvSpPr/>
              <p:nvPr/>
            </p:nvSpPr>
            <p:spPr>
              <a:xfrm flipH="1">
                <a:off x="6153267" y="889000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677" name="Linie"/>
              <p:cNvSpPr/>
              <p:nvPr/>
            </p:nvSpPr>
            <p:spPr>
              <a:xfrm flipH="1">
                <a:off x="6026267" y="889000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1684" name="Gruppieren"/>
              <p:cNvGrpSpPr/>
              <p:nvPr/>
            </p:nvGrpSpPr>
            <p:grpSpPr>
              <a:xfrm>
                <a:off x="2278114" y="0"/>
                <a:ext cx="596901" cy="2019300"/>
                <a:chOff x="0" y="0"/>
                <a:chExt cx="596900" cy="2019300"/>
              </a:xfrm>
            </p:grpSpPr>
            <p:sp>
              <p:nvSpPr>
                <p:cNvPr id="1678" name="Oval"/>
                <p:cNvSpPr/>
                <p:nvPr/>
              </p:nvSpPr>
              <p:spPr>
                <a:xfrm>
                  <a:off x="0" y="0"/>
                  <a:ext cx="228600" cy="2019300"/>
                </a:xfrm>
                <a:prstGeom prst="ellips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679" name="Linie"/>
                <p:cNvSpPr/>
                <p:nvPr/>
              </p:nvSpPr>
              <p:spPr>
                <a:xfrm flipH="1">
                  <a:off x="298655" y="111553"/>
                  <a:ext cx="19" cy="1815045"/>
                </a:xfrm>
                <a:prstGeom prst="lin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682" name="Gruppieren"/>
                <p:cNvGrpSpPr/>
                <p:nvPr/>
              </p:nvGrpSpPr>
              <p:grpSpPr>
                <a:xfrm>
                  <a:off x="368300" y="0"/>
                  <a:ext cx="228600" cy="2019300"/>
                  <a:chOff x="0" y="0"/>
                  <a:chExt cx="228600" cy="2019300"/>
                </a:xfrm>
              </p:grpSpPr>
              <p:sp>
                <p:nvSpPr>
                  <p:cNvPr id="1680" name="Oval"/>
                  <p:cNvSpPr/>
                  <p:nvPr/>
                </p:nvSpPr>
                <p:spPr>
                  <a:xfrm>
                    <a:off x="0" y="0"/>
                    <a:ext cx="228600" cy="2019300"/>
                  </a:xfrm>
                  <a:prstGeom prst="ellipse">
                    <a:avLst/>
                  </a:prstGeom>
                  <a:noFill/>
                  <a:ln w="12700" cap="flat">
                    <a:solidFill>
                      <a:srgbClr val="0042AA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1681" name="Linie"/>
                  <p:cNvSpPr/>
                  <p:nvPr/>
                </p:nvSpPr>
                <p:spPr>
                  <a:xfrm flipH="1">
                    <a:off x="30060" y="178236"/>
                    <a:ext cx="16511" cy="134464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42AA"/>
                    </a:solidFill>
                    <a:prstDash val="solid"/>
                    <a:miter lim="400000"/>
                    <a:headEnd type="arrow" w="med" len="med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/>
                  </a:p>
                </p:txBody>
              </p:sp>
            </p:grpSp>
            <p:sp>
              <p:nvSpPr>
                <p:cNvPr id="1683" name="Linie"/>
                <p:cNvSpPr/>
                <p:nvPr/>
              </p:nvSpPr>
              <p:spPr>
                <a:xfrm>
                  <a:off x="177351" y="191034"/>
                  <a:ext cx="17408" cy="134350"/>
                </a:xfrm>
                <a:prstGeom prst="lin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1691" name="Gruppieren"/>
              <p:cNvGrpSpPr/>
              <p:nvPr/>
            </p:nvGrpSpPr>
            <p:grpSpPr>
              <a:xfrm flipH="1" rot="10800000">
                <a:off x="7053314" y="0"/>
                <a:ext cx="596901" cy="2019300"/>
                <a:chOff x="0" y="0"/>
                <a:chExt cx="596900" cy="2019300"/>
              </a:xfrm>
            </p:grpSpPr>
            <p:sp>
              <p:nvSpPr>
                <p:cNvPr id="1685" name="Oval"/>
                <p:cNvSpPr/>
                <p:nvPr/>
              </p:nvSpPr>
              <p:spPr>
                <a:xfrm>
                  <a:off x="0" y="0"/>
                  <a:ext cx="228600" cy="2019300"/>
                </a:xfrm>
                <a:prstGeom prst="ellips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686" name="Linie"/>
                <p:cNvSpPr/>
                <p:nvPr/>
              </p:nvSpPr>
              <p:spPr>
                <a:xfrm flipH="1">
                  <a:off x="298655" y="111553"/>
                  <a:ext cx="19" cy="1815045"/>
                </a:xfrm>
                <a:prstGeom prst="lin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1689" name="Gruppieren"/>
                <p:cNvGrpSpPr/>
                <p:nvPr/>
              </p:nvGrpSpPr>
              <p:grpSpPr>
                <a:xfrm>
                  <a:off x="368300" y="0"/>
                  <a:ext cx="228600" cy="2019300"/>
                  <a:chOff x="0" y="0"/>
                  <a:chExt cx="228600" cy="2019300"/>
                </a:xfrm>
              </p:grpSpPr>
              <p:sp>
                <p:nvSpPr>
                  <p:cNvPr id="1687" name="Oval"/>
                  <p:cNvSpPr/>
                  <p:nvPr/>
                </p:nvSpPr>
                <p:spPr>
                  <a:xfrm>
                    <a:off x="0" y="0"/>
                    <a:ext cx="228600" cy="2019300"/>
                  </a:xfrm>
                  <a:prstGeom prst="ellipse">
                    <a:avLst/>
                  </a:prstGeom>
                  <a:noFill/>
                  <a:ln w="12700" cap="flat">
                    <a:solidFill>
                      <a:srgbClr val="0042AA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1688" name="Linie"/>
                  <p:cNvSpPr/>
                  <p:nvPr/>
                </p:nvSpPr>
                <p:spPr>
                  <a:xfrm flipH="1">
                    <a:off x="30060" y="178236"/>
                    <a:ext cx="16511" cy="134464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42AA"/>
                    </a:solidFill>
                    <a:prstDash val="solid"/>
                    <a:miter lim="400000"/>
                    <a:headEnd type="arrow" w="med" len="med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/>
                  </a:p>
                </p:txBody>
              </p:sp>
            </p:grpSp>
            <p:sp>
              <p:nvSpPr>
                <p:cNvPr id="1690" name="Linie"/>
                <p:cNvSpPr/>
                <p:nvPr/>
              </p:nvSpPr>
              <p:spPr>
                <a:xfrm>
                  <a:off x="177351" y="191034"/>
                  <a:ext cx="17408" cy="134350"/>
                </a:xfrm>
                <a:prstGeom prst="lin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  <p:grpSp>
          <p:nvGrpSpPr>
            <p:cNvPr id="1700" name="Gruppieren"/>
            <p:cNvGrpSpPr/>
            <p:nvPr/>
          </p:nvGrpSpPr>
          <p:grpSpPr>
            <a:xfrm>
              <a:off x="3009899" y="2489398"/>
              <a:ext cx="1111852" cy="2004848"/>
              <a:chOff x="0" y="0"/>
              <a:chExt cx="1111850" cy="2004847"/>
            </a:xfrm>
          </p:grpSpPr>
          <p:grpSp>
            <p:nvGrpSpPr>
              <p:cNvPr id="1695" name="Gruppieren"/>
              <p:cNvGrpSpPr/>
              <p:nvPr/>
            </p:nvGrpSpPr>
            <p:grpSpPr>
              <a:xfrm>
                <a:off x="12699" y="685601"/>
                <a:ext cx="1099152" cy="510822"/>
                <a:chOff x="0" y="0"/>
                <a:chExt cx="1099150" cy="510821"/>
              </a:xfrm>
            </p:grpSpPr>
            <p:sp>
              <p:nvSpPr>
                <p:cNvPr id="1693" name="Oval"/>
                <p:cNvSpPr/>
                <p:nvPr/>
              </p:nvSpPr>
              <p:spPr>
                <a:xfrm rot="5350986">
                  <a:off x="301925" y="-290690"/>
                  <a:ext cx="495301" cy="1092201"/>
                </a:xfrm>
                <a:prstGeom prst="ellips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694" name="Linie"/>
                <p:cNvSpPr/>
                <p:nvPr/>
              </p:nvSpPr>
              <p:spPr>
                <a:xfrm flipH="1">
                  <a:off x="774994" y="438631"/>
                  <a:ext cx="130734" cy="35519"/>
                </a:xfrm>
                <a:prstGeom prst="lin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1698" name="Gruppieren"/>
              <p:cNvGrpSpPr/>
              <p:nvPr/>
            </p:nvGrpSpPr>
            <p:grpSpPr>
              <a:xfrm>
                <a:off x="-1" y="850701"/>
                <a:ext cx="1099152" cy="510822"/>
                <a:chOff x="0" y="0"/>
                <a:chExt cx="1099150" cy="510821"/>
              </a:xfrm>
            </p:grpSpPr>
            <p:sp>
              <p:nvSpPr>
                <p:cNvPr id="1696" name="Oval"/>
                <p:cNvSpPr/>
                <p:nvPr/>
              </p:nvSpPr>
              <p:spPr>
                <a:xfrm rot="5350986">
                  <a:off x="301925" y="-290690"/>
                  <a:ext cx="495301" cy="1092201"/>
                </a:xfrm>
                <a:prstGeom prst="ellips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697" name="Linie"/>
                <p:cNvSpPr/>
                <p:nvPr/>
              </p:nvSpPr>
              <p:spPr>
                <a:xfrm flipH="1">
                  <a:off x="774994" y="438631"/>
                  <a:ext cx="130734" cy="35519"/>
                </a:xfrm>
                <a:prstGeom prst="lin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1699" name="Linie"/>
              <p:cNvSpPr/>
              <p:nvPr/>
            </p:nvSpPr>
            <p:spPr>
              <a:xfrm flipH="1">
                <a:off x="552880" y="0"/>
                <a:ext cx="364" cy="2004848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722" name="Gruppieren"/>
            <p:cNvGrpSpPr/>
            <p:nvPr/>
          </p:nvGrpSpPr>
          <p:grpSpPr>
            <a:xfrm>
              <a:off x="232745" y="2441160"/>
              <a:ext cx="1956871" cy="2091513"/>
              <a:chOff x="0" y="0"/>
              <a:chExt cx="1956870" cy="2091511"/>
            </a:xfrm>
          </p:grpSpPr>
          <p:grpSp>
            <p:nvGrpSpPr>
              <p:cNvPr id="1710" name="Gruppieren"/>
              <p:cNvGrpSpPr/>
              <p:nvPr/>
            </p:nvGrpSpPr>
            <p:grpSpPr>
              <a:xfrm rot="10800000">
                <a:off x="0" y="18759"/>
                <a:ext cx="1197451" cy="2072753"/>
                <a:chOff x="0" y="0"/>
                <a:chExt cx="1197450" cy="2072752"/>
              </a:xfrm>
            </p:grpSpPr>
            <p:sp>
              <p:nvSpPr>
                <p:cNvPr id="1701" name="Oval"/>
                <p:cNvSpPr/>
                <p:nvPr/>
              </p:nvSpPr>
              <p:spPr>
                <a:xfrm flipH="1" rot="264571">
                  <a:off x="479580" y="97741"/>
                  <a:ext cx="644417" cy="1935557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02" name="Rechteck"/>
                <p:cNvSpPr/>
                <p:nvPr/>
              </p:nvSpPr>
              <p:spPr>
                <a:xfrm rot="5322773">
                  <a:off x="-423603" y="784881"/>
                  <a:ext cx="2061975" cy="50299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03" name="Linie"/>
                <p:cNvSpPr/>
                <p:nvPr/>
              </p:nvSpPr>
              <p:spPr>
                <a:xfrm>
                  <a:off x="698349" y="81024"/>
                  <a:ext cx="156770" cy="322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04" name="Oval"/>
                <p:cNvSpPr/>
                <p:nvPr/>
              </p:nvSpPr>
              <p:spPr>
                <a:xfrm flipH="1" rot="258153">
                  <a:off x="315666" y="243958"/>
                  <a:ext cx="629982" cy="1709399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05" name="Rechteck"/>
                <p:cNvSpPr/>
                <p:nvPr/>
              </p:nvSpPr>
              <p:spPr>
                <a:xfrm rot="5322773">
                  <a:off x="-465761" y="826035"/>
                  <a:ext cx="1820964" cy="49181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06" name="Linie"/>
                <p:cNvSpPr/>
                <p:nvPr/>
              </p:nvSpPr>
              <p:spPr>
                <a:xfrm>
                  <a:off x="578280" y="211402"/>
                  <a:ext cx="122543" cy="48081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07" name="Oval"/>
                <p:cNvSpPr/>
                <p:nvPr/>
              </p:nvSpPr>
              <p:spPr>
                <a:xfrm flipH="1" rot="242131">
                  <a:off x="123896" y="483059"/>
                  <a:ext cx="644012" cy="1282206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08" name="Rechteck"/>
                <p:cNvSpPr/>
                <p:nvPr/>
              </p:nvSpPr>
              <p:spPr>
                <a:xfrm rot="5322773">
                  <a:off x="-416092" y="849829"/>
                  <a:ext cx="1365724" cy="50299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09" name="Linie"/>
                <p:cNvSpPr/>
                <p:nvPr/>
              </p:nvSpPr>
              <p:spPr>
                <a:xfrm>
                  <a:off x="473732" y="436786"/>
                  <a:ext cx="45601" cy="79382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1720" name="Gruppieren"/>
              <p:cNvGrpSpPr/>
              <p:nvPr/>
            </p:nvGrpSpPr>
            <p:grpSpPr>
              <a:xfrm flipH="1" rot="10800000">
                <a:off x="759419" y="-1"/>
                <a:ext cx="1197452" cy="2072754"/>
                <a:chOff x="0" y="0"/>
                <a:chExt cx="1197450" cy="2072752"/>
              </a:xfrm>
            </p:grpSpPr>
            <p:sp>
              <p:nvSpPr>
                <p:cNvPr id="1711" name="Oval"/>
                <p:cNvSpPr/>
                <p:nvPr/>
              </p:nvSpPr>
              <p:spPr>
                <a:xfrm flipH="1" rot="264571">
                  <a:off x="479580" y="97741"/>
                  <a:ext cx="644417" cy="1935557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12" name="Rechteck"/>
                <p:cNvSpPr/>
                <p:nvPr/>
              </p:nvSpPr>
              <p:spPr>
                <a:xfrm rot="5322773">
                  <a:off x="-423603" y="784881"/>
                  <a:ext cx="2061975" cy="50299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13" name="Linie"/>
                <p:cNvSpPr/>
                <p:nvPr/>
              </p:nvSpPr>
              <p:spPr>
                <a:xfrm>
                  <a:off x="698349" y="81024"/>
                  <a:ext cx="156770" cy="322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14" name="Oval"/>
                <p:cNvSpPr/>
                <p:nvPr/>
              </p:nvSpPr>
              <p:spPr>
                <a:xfrm flipH="1" rot="258153">
                  <a:off x="315666" y="243958"/>
                  <a:ext cx="629982" cy="1709399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15" name="Rechteck"/>
                <p:cNvSpPr/>
                <p:nvPr/>
              </p:nvSpPr>
              <p:spPr>
                <a:xfrm rot="5322773">
                  <a:off x="-465761" y="826035"/>
                  <a:ext cx="1820964" cy="49181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16" name="Linie"/>
                <p:cNvSpPr/>
                <p:nvPr/>
              </p:nvSpPr>
              <p:spPr>
                <a:xfrm>
                  <a:off x="578280" y="211402"/>
                  <a:ext cx="122543" cy="48081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17" name="Oval"/>
                <p:cNvSpPr/>
                <p:nvPr/>
              </p:nvSpPr>
              <p:spPr>
                <a:xfrm flipH="1" rot="242131">
                  <a:off x="123896" y="483059"/>
                  <a:ext cx="644012" cy="1282206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18" name="Rechteck"/>
                <p:cNvSpPr/>
                <p:nvPr/>
              </p:nvSpPr>
              <p:spPr>
                <a:xfrm rot="5322773">
                  <a:off x="-416092" y="849829"/>
                  <a:ext cx="1365724" cy="50299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19" name="Linie"/>
                <p:cNvSpPr/>
                <p:nvPr/>
              </p:nvSpPr>
              <p:spPr>
                <a:xfrm>
                  <a:off x="473732" y="436786"/>
                  <a:ext cx="45601" cy="79382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1721" name="Linie"/>
              <p:cNvSpPr/>
              <p:nvPr/>
            </p:nvSpPr>
            <p:spPr>
              <a:xfrm flipH="1">
                <a:off x="970102" y="40380"/>
                <a:ext cx="365" cy="2004848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744" name="Gruppieren"/>
            <p:cNvGrpSpPr/>
            <p:nvPr/>
          </p:nvGrpSpPr>
          <p:grpSpPr>
            <a:xfrm flipH="1" rot="10800000">
              <a:off x="4944445" y="2447220"/>
              <a:ext cx="1956871" cy="2091513"/>
              <a:chOff x="0" y="0"/>
              <a:chExt cx="1956870" cy="2091511"/>
            </a:xfrm>
          </p:grpSpPr>
          <p:grpSp>
            <p:nvGrpSpPr>
              <p:cNvPr id="1732" name="Gruppieren"/>
              <p:cNvGrpSpPr/>
              <p:nvPr/>
            </p:nvGrpSpPr>
            <p:grpSpPr>
              <a:xfrm rot="10800000">
                <a:off x="0" y="18759"/>
                <a:ext cx="1197451" cy="2072753"/>
                <a:chOff x="0" y="0"/>
                <a:chExt cx="1197450" cy="2072752"/>
              </a:xfrm>
            </p:grpSpPr>
            <p:sp>
              <p:nvSpPr>
                <p:cNvPr id="1723" name="Oval"/>
                <p:cNvSpPr/>
                <p:nvPr/>
              </p:nvSpPr>
              <p:spPr>
                <a:xfrm flipH="1" rot="264571">
                  <a:off x="479580" y="97741"/>
                  <a:ext cx="644417" cy="1935557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24" name="Rechteck"/>
                <p:cNvSpPr/>
                <p:nvPr/>
              </p:nvSpPr>
              <p:spPr>
                <a:xfrm rot="5322773">
                  <a:off x="-423603" y="784881"/>
                  <a:ext cx="2061975" cy="50299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25" name="Linie"/>
                <p:cNvSpPr/>
                <p:nvPr/>
              </p:nvSpPr>
              <p:spPr>
                <a:xfrm>
                  <a:off x="698349" y="81024"/>
                  <a:ext cx="156770" cy="322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26" name="Oval"/>
                <p:cNvSpPr/>
                <p:nvPr/>
              </p:nvSpPr>
              <p:spPr>
                <a:xfrm flipH="1" rot="258153">
                  <a:off x="315666" y="243958"/>
                  <a:ext cx="629982" cy="1709399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27" name="Rechteck"/>
                <p:cNvSpPr/>
                <p:nvPr/>
              </p:nvSpPr>
              <p:spPr>
                <a:xfrm rot="5322773">
                  <a:off x="-465761" y="826035"/>
                  <a:ext cx="1820964" cy="49181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28" name="Linie"/>
                <p:cNvSpPr/>
                <p:nvPr/>
              </p:nvSpPr>
              <p:spPr>
                <a:xfrm>
                  <a:off x="578280" y="211402"/>
                  <a:ext cx="122543" cy="48081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29" name="Oval"/>
                <p:cNvSpPr/>
                <p:nvPr/>
              </p:nvSpPr>
              <p:spPr>
                <a:xfrm flipH="1" rot="242131">
                  <a:off x="123896" y="483059"/>
                  <a:ext cx="644012" cy="1282206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30" name="Rechteck"/>
                <p:cNvSpPr/>
                <p:nvPr/>
              </p:nvSpPr>
              <p:spPr>
                <a:xfrm rot="5322773">
                  <a:off x="-416092" y="849829"/>
                  <a:ext cx="1365724" cy="50299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31" name="Linie"/>
                <p:cNvSpPr/>
                <p:nvPr/>
              </p:nvSpPr>
              <p:spPr>
                <a:xfrm>
                  <a:off x="473732" y="436786"/>
                  <a:ext cx="45601" cy="79382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1742" name="Gruppieren"/>
              <p:cNvGrpSpPr/>
              <p:nvPr/>
            </p:nvGrpSpPr>
            <p:grpSpPr>
              <a:xfrm flipH="1" rot="10800000">
                <a:off x="759419" y="-1"/>
                <a:ext cx="1197452" cy="2072754"/>
                <a:chOff x="0" y="0"/>
                <a:chExt cx="1197450" cy="2072752"/>
              </a:xfrm>
            </p:grpSpPr>
            <p:sp>
              <p:nvSpPr>
                <p:cNvPr id="1733" name="Oval"/>
                <p:cNvSpPr/>
                <p:nvPr/>
              </p:nvSpPr>
              <p:spPr>
                <a:xfrm flipH="1" rot="264571">
                  <a:off x="479580" y="97741"/>
                  <a:ext cx="644417" cy="1935557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34" name="Rechteck"/>
                <p:cNvSpPr/>
                <p:nvPr/>
              </p:nvSpPr>
              <p:spPr>
                <a:xfrm rot="5322773">
                  <a:off x="-423603" y="784881"/>
                  <a:ext cx="2061975" cy="50299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35" name="Linie"/>
                <p:cNvSpPr/>
                <p:nvPr/>
              </p:nvSpPr>
              <p:spPr>
                <a:xfrm>
                  <a:off x="698349" y="81024"/>
                  <a:ext cx="156770" cy="322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36" name="Oval"/>
                <p:cNvSpPr/>
                <p:nvPr/>
              </p:nvSpPr>
              <p:spPr>
                <a:xfrm flipH="1" rot="258153">
                  <a:off x="315666" y="243958"/>
                  <a:ext cx="629982" cy="1709399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37" name="Rechteck"/>
                <p:cNvSpPr/>
                <p:nvPr/>
              </p:nvSpPr>
              <p:spPr>
                <a:xfrm rot="5322773">
                  <a:off x="-465761" y="826035"/>
                  <a:ext cx="1820964" cy="491812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38" name="Linie"/>
                <p:cNvSpPr/>
                <p:nvPr/>
              </p:nvSpPr>
              <p:spPr>
                <a:xfrm>
                  <a:off x="578280" y="211402"/>
                  <a:ext cx="122543" cy="48081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39" name="Oval"/>
                <p:cNvSpPr/>
                <p:nvPr/>
              </p:nvSpPr>
              <p:spPr>
                <a:xfrm flipH="1" rot="242131">
                  <a:off x="123896" y="483059"/>
                  <a:ext cx="644012" cy="1282206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40" name="Rechteck"/>
                <p:cNvSpPr/>
                <p:nvPr/>
              </p:nvSpPr>
              <p:spPr>
                <a:xfrm rot="5322773">
                  <a:off x="-416092" y="849829"/>
                  <a:ext cx="1365724" cy="50299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41" name="Linie"/>
                <p:cNvSpPr/>
                <p:nvPr/>
              </p:nvSpPr>
              <p:spPr>
                <a:xfrm>
                  <a:off x="473732" y="436786"/>
                  <a:ext cx="45601" cy="79382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1743" name="Linie"/>
              <p:cNvSpPr/>
              <p:nvPr/>
            </p:nvSpPr>
            <p:spPr>
              <a:xfrm flipH="1">
                <a:off x="970102" y="40380"/>
                <a:ext cx="365" cy="2004848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752" name="Gruppieren"/>
            <p:cNvGrpSpPr/>
            <p:nvPr/>
          </p:nvGrpSpPr>
          <p:grpSpPr>
            <a:xfrm flipH="1">
              <a:off x="7721599" y="2489200"/>
              <a:ext cx="1111852" cy="2004848"/>
              <a:chOff x="0" y="0"/>
              <a:chExt cx="1111850" cy="2004847"/>
            </a:xfrm>
          </p:grpSpPr>
          <p:grpSp>
            <p:nvGrpSpPr>
              <p:cNvPr id="1747" name="Gruppieren"/>
              <p:cNvGrpSpPr/>
              <p:nvPr/>
            </p:nvGrpSpPr>
            <p:grpSpPr>
              <a:xfrm>
                <a:off x="12699" y="685601"/>
                <a:ext cx="1099152" cy="510822"/>
                <a:chOff x="0" y="0"/>
                <a:chExt cx="1099150" cy="510821"/>
              </a:xfrm>
            </p:grpSpPr>
            <p:sp>
              <p:nvSpPr>
                <p:cNvPr id="1745" name="Oval"/>
                <p:cNvSpPr/>
                <p:nvPr/>
              </p:nvSpPr>
              <p:spPr>
                <a:xfrm rot="5350986">
                  <a:off x="301925" y="-290690"/>
                  <a:ext cx="495301" cy="1092201"/>
                </a:xfrm>
                <a:prstGeom prst="ellips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46" name="Linie"/>
                <p:cNvSpPr/>
                <p:nvPr/>
              </p:nvSpPr>
              <p:spPr>
                <a:xfrm flipH="1">
                  <a:off x="774994" y="438631"/>
                  <a:ext cx="130734" cy="35519"/>
                </a:xfrm>
                <a:prstGeom prst="lin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1750" name="Gruppieren"/>
              <p:cNvGrpSpPr/>
              <p:nvPr/>
            </p:nvGrpSpPr>
            <p:grpSpPr>
              <a:xfrm>
                <a:off x="-1" y="850701"/>
                <a:ext cx="1099152" cy="510822"/>
                <a:chOff x="0" y="0"/>
                <a:chExt cx="1099150" cy="510821"/>
              </a:xfrm>
            </p:grpSpPr>
            <p:sp>
              <p:nvSpPr>
                <p:cNvPr id="1748" name="Oval"/>
                <p:cNvSpPr/>
                <p:nvPr/>
              </p:nvSpPr>
              <p:spPr>
                <a:xfrm rot="5350986">
                  <a:off x="301925" y="-290690"/>
                  <a:ext cx="495301" cy="1092201"/>
                </a:xfrm>
                <a:prstGeom prst="ellips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49" name="Linie"/>
                <p:cNvSpPr/>
                <p:nvPr/>
              </p:nvSpPr>
              <p:spPr>
                <a:xfrm flipH="1">
                  <a:off x="774994" y="438631"/>
                  <a:ext cx="130734" cy="35519"/>
                </a:xfrm>
                <a:prstGeom prst="lin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1751" name="Linie"/>
              <p:cNvSpPr/>
              <p:nvPr/>
            </p:nvSpPr>
            <p:spPr>
              <a:xfrm flipH="1">
                <a:off x="552880" y="0"/>
                <a:ext cx="364" cy="2004848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755" name="Gruppieren"/>
            <p:cNvGrpSpPr/>
            <p:nvPr/>
          </p:nvGrpSpPr>
          <p:grpSpPr>
            <a:xfrm>
              <a:off x="989669" y="4425950"/>
              <a:ext cx="148110" cy="292100"/>
              <a:chOff x="0" y="0"/>
              <a:chExt cx="148108" cy="292100"/>
            </a:xfrm>
          </p:grpSpPr>
          <p:sp>
            <p:nvSpPr>
              <p:cNvPr id="1753" name="Kreis"/>
              <p:cNvSpPr/>
              <p:nvPr/>
            </p:nvSpPr>
            <p:spPr>
              <a:xfrm>
                <a:off x="930" y="95250"/>
                <a:ext cx="139701" cy="139700"/>
              </a:xfrm>
              <a:prstGeom prst="ellipse">
                <a:avLst/>
              </a:prstGeom>
              <a:noFill/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1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754" name="-"/>
              <p:cNvSpPr txBox="1"/>
              <p:nvPr/>
            </p:nvSpPr>
            <p:spPr>
              <a:xfrm>
                <a:off x="0" y="0"/>
                <a:ext cx="148109" cy="2921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400"/>
                </a:lvl1pPr>
              </a:lstStyle>
              <a:p>
                <a:pPr/>
                <a:r>
                  <a:t>-</a:t>
                </a:r>
              </a:p>
            </p:txBody>
          </p:sp>
        </p:grpSp>
        <p:grpSp>
          <p:nvGrpSpPr>
            <p:cNvPr id="1758" name="Gruppieren"/>
            <p:cNvGrpSpPr/>
            <p:nvPr/>
          </p:nvGrpSpPr>
          <p:grpSpPr>
            <a:xfrm>
              <a:off x="1282700" y="4216400"/>
              <a:ext cx="148109" cy="292100"/>
              <a:chOff x="0" y="0"/>
              <a:chExt cx="148108" cy="292100"/>
            </a:xfrm>
          </p:grpSpPr>
          <p:sp>
            <p:nvSpPr>
              <p:cNvPr id="1756" name="Kreis"/>
              <p:cNvSpPr/>
              <p:nvPr/>
            </p:nvSpPr>
            <p:spPr>
              <a:xfrm>
                <a:off x="930" y="95250"/>
                <a:ext cx="139701" cy="139700"/>
              </a:xfrm>
              <a:prstGeom prst="ellipse">
                <a:avLst/>
              </a:prstGeom>
              <a:noFill/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1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757" name="-"/>
              <p:cNvSpPr txBox="1"/>
              <p:nvPr/>
            </p:nvSpPr>
            <p:spPr>
              <a:xfrm>
                <a:off x="0" y="0"/>
                <a:ext cx="148109" cy="2921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400"/>
                </a:lvl1pPr>
              </a:lstStyle>
              <a:p>
                <a:pPr/>
                <a:r>
                  <a:t>-</a:t>
                </a:r>
              </a:p>
            </p:txBody>
          </p:sp>
        </p:grpSp>
        <p:grpSp>
          <p:nvGrpSpPr>
            <p:cNvPr id="1761" name="Gruppieren"/>
            <p:cNvGrpSpPr/>
            <p:nvPr/>
          </p:nvGrpSpPr>
          <p:grpSpPr>
            <a:xfrm>
              <a:off x="990600" y="4089400"/>
              <a:ext cx="148109" cy="292100"/>
              <a:chOff x="0" y="0"/>
              <a:chExt cx="148108" cy="292100"/>
            </a:xfrm>
          </p:grpSpPr>
          <p:sp>
            <p:nvSpPr>
              <p:cNvPr id="1759" name="Kreis"/>
              <p:cNvSpPr/>
              <p:nvPr/>
            </p:nvSpPr>
            <p:spPr>
              <a:xfrm>
                <a:off x="930" y="95250"/>
                <a:ext cx="139701" cy="139700"/>
              </a:xfrm>
              <a:prstGeom prst="ellipse">
                <a:avLst/>
              </a:prstGeom>
              <a:noFill/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1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760" name="-"/>
              <p:cNvSpPr txBox="1"/>
              <p:nvPr/>
            </p:nvSpPr>
            <p:spPr>
              <a:xfrm>
                <a:off x="0" y="0"/>
                <a:ext cx="148109" cy="2921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400"/>
                </a:lvl1pPr>
              </a:lstStyle>
              <a:p>
                <a:pPr/>
                <a:r>
                  <a:t>-</a:t>
                </a:r>
              </a:p>
            </p:txBody>
          </p:sp>
        </p:grpSp>
        <p:grpSp>
          <p:nvGrpSpPr>
            <p:cNvPr id="1764" name="Gruppieren"/>
            <p:cNvGrpSpPr/>
            <p:nvPr/>
          </p:nvGrpSpPr>
          <p:grpSpPr>
            <a:xfrm>
              <a:off x="5689600" y="2260600"/>
              <a:ext cx="148109" cy="292100"/>
              <a:chOff x="0" y="0"/>
              <a:chExt cx="148108" cy="292100"/>
            </a:xfrm>
          </p:grpSpPr>
          <p:sp>
            <p:nvSpPr>
              <p:cNvPr id="1762" name="Kreis"/>
              <p:cNvSpPr/>
              <p:nvPr/>
            </p:nvSpPr>
            <p:spPr>
              <a:xfrm>
                <a:off x="930" y="95250"/>
                <a:ext cx="139701" cy="139700"/>
              </a:xfrm>
              <a:prstGeom prst="ellipse">
                <a:avLst/>
              </a:prstGeom>
              <a:noFill/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1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763" name="-"/>
              <p:cNvSpPr txBox="1"/>
              <p:nvPr/>
            </p:nvSpPr>
            <p:spPr>
              <a:xfrm>
                <a:off x="0" y="0"/>
                <a:ext cx="148109" cy="2921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400"/>
                </a:lvl1pPr>
              </a:lstStyle>
              <a:p>
                <a:pPr/>
                <a:r>
                  <a:t>-</a:t>
                </a:r>
              </a:p>
            </p:txBody>
          </p:sp>
        </p:grpSp>
        <p:grpSp>
          <p:nvGrpSpPr>
            <p:cNvPr id="1767" name="Gruppieren"/>
            <p:cNvGrpSpPr/>
            <p:nvPr/>
          </p:nvGrpSpPr>
          <p:grpSpPr>
            <a:xfrm>
              <a:off x="5689600" y="2489200"/>
              <a:ext cx="148109" cy="292100"/>
              <a:chOff x="0" y="0"/>
              <a:chExt cx="148108" cy="292100"/>
            </a:xfrm>
          </p:grpSpPr>
          <p:sp>
            <p:nvSpPr>
              <p:cNvPr id="1765" name="Kreis"/>
              <p:cNvSpPr/>
              <p:nvPr/>
            </p:nvSpPr>
            <p:spPr>
              <a:xfrm>
                <a:off x="930" y="95250"/>
                <a:ext cx="139701" cy="139700"/>
              </a:xfrm>
              <a:prstGeom prst="ellipse">
                <a:avLst/>
              </a:prstGeom>
              <a:noFill/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1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766" name="-"/>
              <p:cNvSpPr txBox="1"/>
              <p:nvPr/>
            </p:nvSpPr>
            <p:spPr>
              <a:xfrm>
                <a:off x="0" y="0"/>
                <a:ext cx="148109" cy="2921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400"/>
                </a:lvl1pPr>
              </a:lstStyle>
              <a:p>
                <a:pPr/>
                <a:r>
                  <a:t>-</a:t>
                </a:r>
              </a:p>
            </p:txBody>
          </p:sp>
        </p:grpSp>
        <p:grpSp>
          <p:nvGrpSpPr>
            <p:cNvPr id="1770" name="Gruppieren"/>
            <p:cNvGrpSpPr/>
            <p:nvPr/>
          </p:nvGrpSpPr>
          <p:grpSpPr>
            <a:xfrm>
              <a:off x="6083300" y="2387600"/>
              <a:ext cx="148109" cy="292100"/>
              <a:chOff x="0" y="0"/>
              <a:chExt cx="148108" cy="292100"/>
            </a:xfrm>
          </p:grpSpPr>
          <p:sp>
            <p:nvSpPr>
              <p:cNvPr id="1768" name="Kreis"/>
              <p:cNvSpPr/>
              <p:nvPr/>
            </p:nvSpPr>
            <p:spPr>
              <a:xfrm>
                <a:off x="930" y="95250"/>
                <a:ext cx="139701" cy="139700"/>
              </a:xfrm>
              <a:prstGeom prst="ellipse">
                <a:avLst/>
              </a:prstGeom>
              <a:noFill/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1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769" name="-"/>
              <p:cNvSpPr txBox="1"/>
              <p:nvPr/>
            </p:nvSpPr>
            <p:spPr>
              <a:xfrm>
                <a:off x="0" y="0"/>
                <a:ext cx="148109" cy="2921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38100" tIns="38100" rIns="38100" bIns="38100" numCol="1" anchor="ctr">
                <a:spAutoFit/>
              </a:bodyPr>
              <a:lstStyle>
                <a:lvl1pPr algn="ctr">
                  <a:defRPr sz="1400"/>
                </a:lvl1pPr>
              </a:lstStyle>
              <a:p>
                <a:pPr/>
                <a:r>
                  <a:t>-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4" name="Gruppieren"/>
          <p:cNvGrpSpPr/>
          <p:nvPr/>
        </p:nvGrpSpPr>
        <p:grpSpPr>
          <a:xfrm>
            <a:off x="-75767" y="1573284"/>
            <a:ext cx="7377688" cy="3538304"/>
            <a:chOff x="0" y="0"/>
            <a:chExt cx="7377687" cy="3538303"/>
          </a:xfrm>
        </p:grpSpPr>
        <p:grpSp>
          <p:nvGrpSpPr>
            <p:cNvPr id="1779" name="Gruppieren"/>
            <p:cNvGrpSpPr/>
            <p:nvPr/>
          </p:nvGrpSpPr>
          <p:grpSpPr>
            <a:xfrm>
              <a:off x="5788596" y="-1"/>
              <a:ext cx="1589092" cy="3538304"/>
              <a:chOff x="0" y="0"/>
              <a:chExt cx="1589090" cy="3538303"/>
            </a:xfrm>
          </p:grpSpPr>
          <p:sp>
            <p:nvSpPr>
              <p:cNvPr id="1773" name="Oval"/>
              <p:cNvSpPr/>
              <p:nvPr/>
            </p:nvSpPr>
            <p:spPr>
              <a:xfrm flipH="1" rot="353275">
                <a:off x="172585" y="54757"/>
                <a:ext cx="1243920" cy="3428789"/>
              </a:xfrm>
              <a:prstGeom prst="ellips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774" name="Oval"/>
              <p:cNvSpPr/>
              <p:nvPr/>
            </p:nvSpPr>
            <p:spPr>
              <a:xfrm flipH="1" rot="344740">
                <a:off x="305740" y="284143"/>
                <a:ext cx="907438" cy="3017804"/>
              </a:xfrm>
              <a:prstGeom prst="ellips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775" name="Oval"/>
              <p:cNvSpPr/>
              <p:nvPr/>
            </p:nvSpPr>
            <p:spPr>
              <a:xfrm flipH="1" rot="323434">
                <a:off x="439786" y="545877"/>
                <a:ext cx="587712" cy="2559878"/>
              </a:xfrm>
              <a:prstGeom prst="ellips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776" name="Linie"/>
              <p:cNvSpPr/>
              <p:nvPr/>
            </p:nvSpPr>
            <p:spPr>
              <a:xfrm flipH="1" flipV="1">
                <a:off x="478573" y="227039"/>
                <a:ext cx="17061" cy="160325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77" name="Linie"/>
              <p:cNvSpPr/>
              <p:nvPr/>
            </p:nvSpPr>
            <p:spPr>
              <a:xfrm flipH="1" flipV="1">
                <a:off x="562738" y="382618"/>
                <a:ext cx="17061" cy="160325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778" name="Linie"/>
              <p:cNvSpPr/>
              <p:nvPr/>
            </p:nvSpPr>
            <p:spPr>
              <a:xfrm flipH="1" flipV="1">
                <a:off x="583876" y="669531"/>
                <a:ext cx="47832" cy="151286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arrow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801" name="Gruppieren"/>
            <p:cNvGrpSpPr/>
            <p:nvPr/>
          </p:nvGrpSpPr>
          <p:grpSpPr>
            <a:xfrm>
              <a:off x="424922" y="839918"/>
              <a:ext cx="1409890" cy="1884684"/>
              <a:chOff x="0" y="0"/>
              <a:chExt cx="1409888" cy="1884683"/>
            </a:xfrm>
          </p:grpSpPr>
          <p:grpSp>
            <p:nvGrpSpPr>
              <p:cNvPr id="1789" name="Gruppieren"/>
              <p:cNvGrpSpPr/>
              <p:nvPr/>
            </p:nvGrpSpPr>
            <p:grpSpPr>
              <a:xfrm rot="10800000">
                <a:off x="0" y="16943"/>
                <a:ext cx="854434" cy="1867741"/>
                <a:chOff x="0" y="0"/>
                <a:chExt cx="854433" cy="1867740"/>
              </a:xfrm>
            </p:grpSpPr>
            <p:sp>
              <p:nvSpPr>
                <p:cNvPr id="1780" name="Oval"/>
                <p:cNvSpPr/>
                <p:nvPr/>
              </p:nvSpPr>
              <p:spPr>
                <a:xfrm flipH="1" rot="350121">
                  <a:off x="326572" y="86243"/>
                  <a:ext cx="440148" cy="1747905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81" name="Rechteck"/>
                <p:cNvSpPr/>
                <p:nvPr/>
              </p:nvSpPr>
              <p:spPr>
                <a:xfrm rot="5341725">
                  <a:off x="-516934" y="762263"/>
                  <a:ext cx="1862191" cy="343214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82" name="Linie"/>
                <p:cNvSpPr/>
                <p:nvPr/>
              </p:nvSpPr>
              <p:spPr>
                <a:xfrm flipV="1">
                  <a:off x="474732" y="68333"/>
                  <a:ext cx="107510" cy="5581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83" name="Oval"/>
                <p:cNvSpPr/>
                <p:nvPr/>
              </p:nvSpPr>
              <p:spPr>
                <a:xfrm flipH="1" rot="341671">
                  <a:off x="214903" y="218296"/>
                  <a:ext cx="430241" cy="1543657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84" name="Rechteck"/>
                <p:cNvSpPr/>
                <p:nvPr/>
              </p:nvSpPr>
              <p:spPr>
                <a:xfrm rot="5341725">
                  <a:off x="-518960" y="798200"/>
                  <a:ext cx="1644533" cy="335587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85" name="Linie"/>
                <p:cNvSpPr/>
                <p:nvPr/>
              </p:nvSpPr>
              <p:spPr>
                <a:xfrm>
                  <a:off x="388530" y="198650"/>
                  <a:ext cx="92223" cy="22923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86" name="Oval"/>
                <p:cNvSpPr/>
                <p:nvPr/>
              </p:nvSpPr>
              <p:spPr>
                <a:xfrm flipH="1" rot="320522">
                  <a:off x="84259" y="434231"/>
                  <a:ext cx="439710" cy="1157858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87" name="Rechteck"/>
                <p:cNvSpPr/>
                <p:nvPr/>
              </p:nvSpPr>
              <p:spPr>
                <a:xfrm rot="5341725">
                  <a:off x="-434665" y="820926"/>
                  <a:ext cx="1233400" cy="343213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88" name="Linie"/>
                <p:cNvSpPr/>
                <p:nvPr/>
              </p:nvSpPr>
              <p:spPr>
                <a:xfrm>
                  <a:off x="318156" y="400565"/>
                  <a:ext cx="41506" cy="61987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1799" name="Gruppieren"/>
              <p:cNvGrpSpPr/>
              <p:nvPr/>
            </p:nvGrpSpPr>
            <p:grpSpPr>
              <a:xfrm flipH="1" rot="10800000">
                <a:off x="555455" y="-1"/>
                <a:ext cx="854434" cy="1867742"/>
                <a:chOff x="0" y="0"/>
                <a:chExt cx="854433" cy="1867740"/>
              </a:xfrm>
            </p:grpSpPr>
            <p:sp>
              <p:nvSpPr>
                <p:cNvPr id="1790" name="Oval"/>
                <p:cNvSpPr/>
                <p:nvPr/>
              </p:nvSpPr>
              <p:spPr>
                <a:xfrm flipH="1" rot="350121">
                  <a:off x="326572" y="86243"/>
                  <a:ext cx="440148" cy="1747905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91" name="Rechteck"/>
                <p:cNvSpPr/>
                <p:nvPr/>
              </p:nvSpPr>
              <p:spPr>
                <a:xfrm rot="5341725">
                  <a:off x="-516934" y="762263"/>
                  <a:ext cx="1862191" cy="343214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92" name="Linie"/>
                <p:cNvSpPr/>
                <p:nvPr/>
              </p:nvSpPr>
              <p:spPr>
                <a:xfrm flipV="1">
                  <a:off x="474732" y="68333"/>
                  <a:ext cx="107510" cy="5581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93" name="Oval"/>
                <p:cNvSpPr/>
                <p:nvPr/>
              </p:nvSpPr>
              <p:spPr>
                <a:xfrm flipH="1" rot="341671">
                  <a:off x="214903" y="218296"/>
                  <a:ext cx="430241" cy="1543657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94" name="Rechteck"/>
                <p:cNvSpPr/>
                <p:nvPr/>
              </p:nvSpPr>
              <p:spPr>
                <a:xfrm rot="5341725">
                  <a:off x="-518960" y="798200"/>
                  <a:ext cx="1644533" cy="335587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95" name="Linie"/>
                <p:cNvSpPr/>
                <p:nvPr/>
              </p:nvSpPr>
              <p:spPr>
                <a:xfrm>
                  <a:off x="388530" y="198650"/>
                  <a:ext cx="92223" cy="22923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1796" name="Oval"/>
                <p:cNvSpPr/>
                <p:nvPr/>
              </p:nvSpPr>
              <p:spPr>
                <a:xfrm flipH="1" rot="320522">
                  <a:off x="84259" y="434231"/>
                  <a:ext cx="439710" cy="1157858"/>
                </a:xfrm>
                <a:prstGeom prst="ellips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97" name="Rechteck"/>
                <p:cNvSpPr/>
                <p:nvPr/>
              </p:nvSpPr>
              <p:spPr>
                <a:xfrm rot="5341725">
                  <a:off x="-434665" y="820926"/>
                  <a:ext cx="1233400" cy="343213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798" name="Linie"/>
                <p:cNvSpPr/>
                <p:nvPr/>
              </p:nvSpPr>
              <p:spPr>
                <a:xfrm>
                  <a:off x="318156" y="400565"/>
                  <a:ext cx="41506" cy="61987"/>
                </a:xfrm>
                <a:prstGeom prst="line">
                  <a:avLst/>
                </a:prstGeom>
                <a:noFill/>
                <a:ln w="12700" cap="flat">
                  <a:solidFill>
                    <a:srgbClr val="B51A00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1800" name="Linie"/>
              <p:cNvSpPr/>
              <p:nvPr/>
            </p:nvSpPr>
            <p:spPr>
              <a:xfrm flipH="1">
                <a:off x="699265" y="34280"/>
                <a:ext cx="249" cy="1810793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grpSp>
          <p:nvGrpSpPr>
            <p:cNvPr id="1804" name="Gruppieren"/>
            <p:cNvGrpSpPr/>
            <p:nvPr/>
          </p:nvGrpSpPr>
          <p:grpSpPr>
            <a:xfrm>
              <a:off x="930553" y="2389260"/>
              <a:ext cx="127001" cy="254001"/>
              <a:chOff x="0" y="0"/>
              <a:chExt cx="127000" cy="254000"/>
            </a:xfrm>
          </p:grpSpPr>
          <p:sp>
            <p:nvSpPr>
              <p:cNvPr id="1802" name="Oval"/>
              <p:cNvSpPr/>
              <p:nvPr/>
            </p:nvSpPr>
            <p:spPr>
              <a:xfrm>
                <a:off x="797" y="108225"/>
                <a:ext cx="119791" cy="121480"/>
              </a:xfrm>
              <a:prstGeom prst="ellipse">
                <a:avLst/>
              </a:prstGeom>
              <a:noFill/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1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803" name="-"/>
              <p:cNvSpPr txBox="1"/>
              <p:nvPr/>
            </p:nvSpPr>
            <p:spPr>
              <a:xfrm>
                <a:off x="0" y="0"/>
                <a:ext cx="127001" cy="254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1400"/>
                </a:lvl1pPr>
              </a:lstStyle>
              <a:p>
                <a:pPr/>
                <a:r>
                  <a:t>-</a:t>
                </a:r>
              </a:p>
            </p:txBody>
          </p:sp>
        </p:grpSp>
        <p:grpSp>
          <p:nvGrpSpPr>
            <p:cNvPr id="1807" name="Gruppieren"/>
            <p:cNvGrpSpPr/>
            <p:nvPr/>
          </p:nvGrpSpPr>
          <p:grpSpPr>
            <a:xfrm>
              <a:off x="1142566" y="2592315"/>
              <a:ext cx="127001" cy="254001"/>
              <a:chOff x="0" y="0"/>
              <a:chExt cx="127000" cy="254000"/>
            </a:xfrm>
          </p:grpSpPr>
          <p:sp>
            <p:nvSpPr>
              <p:cNvPr id="1805" name="Oval"/>
              <p:cNvSpPr/>
              <p:nvPr/>
            </p:nvSpPr>
            <p:spPr>
              <a:xfrm>
                <a:off x="797" y="108225"/>
                <a:ext cx="119791" cy="121480"/>
              </a:xfrm>
              <a:prstGeom prst="ellipse">
                <a:avLst/>
              </a:prstGeom>
              <a:noFill/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1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806" name="-"/>
              <p:cNvSpPr txBox="1"/>
              <p:nvPr/>
            </p:nvSpPr>
            <p:spPr>
              <a:xfrm>
                <a:off x="0" y="0"/>
                <a:ext cx="127001" cy="254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1400"/>
                </a:lvl1pPr>
              </a:lstStyle>
              <a:p>
                <a:pPr/>
                <a:r>
                  <a:t>-</a:t>
                </a:r>
              </a:p>
            </p:txBody>
          </p:sp>
        </p:grpSp>
        <p:grpSp>
          <p:nvGrpSpPr>
            <p:cNvPr id="1810" name="Gruppieren"/>
            <p:cNvGrpSpPr/>
            <p:nvPr/>
          </p:nvGrpSpPr>
          <p:grpSpPr>
            <a:xfrm>
              <a:off x="1180666" y="2338315"/>
              <a:ext cx="127001" cy="254001"/>
              <a:chOff x="0" y="0"/>
              <a:chExt cx="127000" cy="254000"/>
            </a:xfrm>
          </p:grpSpPr>
          <p:sp>
            <p:nvSpPr>
              <p:cNvPr id="1808" name="Oval"/>
              <p:cNvSpPr/>
              <p:nvPr/>
            </p:nvSpPr>
            <p:spPr>
              <a:xfrm>
                <a:off x="797" y="108225"/>
                <a:ext cx="119791" cy="121480"/>
              </a:xfrm>
              <a:prstGeom prst="ellipse">
                <a:avLst/>
              </a:prstGeom>
              <a:noFill/>
              <a:ln w="63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1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809" name="-"/>
              <p:cNvSpPr txBox="1"/>
              <p:nvPr/>
            </p:nvSpPr>
            <p:spPr>
              <a:xfrm>
                <a:off x="0" y="0"/>
                <a:ext cx="127001" cy="254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>
                <a:lvl1pPr algn="ctr">
                  <a:defRPr sz="1400"/>
                </a:lvl1pPr>
              </a:lstStyle>
              <a:p>
                <a:pPr/>
                <a:r>
                  <a:t>-</a:t>
                </a:r>
              </a:p>
            </p:txBody>
          </p:sp>
        </p:grpSp>
        <p:sp>
          <p:nvSpPr>
            <p:cNvPr id="1811" name="E"/>
            <p:cNvSpPr txBox="1"/>
            <p:nvPr/>
          </p:nvSpPr>
          <p:spPr>
            <a:xfrm>
              <a:off x="7038281" y="134865"/>
              <a:ext cx="207492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>
                  <a:solidFill>
                    <a:srgbClr val="B51A00"/>
                  </a:solidFill>
                </a:defRPr>
              </a:lvl1pPr>
            </a:lstStyle>
            <a:p>
              <a:pPr/>
              <a:r>
                <a:t>E</a:t>
              </a:r>
            </a:p>
          </p:txBody>
        </p:sp>
        <p:sp>
          <p:nvSpPr>
            <p:cNvPr id="1812" name="E"/>
            <p:cNvSpPr txBox="1"/>
            <p:nvPr/>
          </p:nvSpPr>
          <p:spPr>
            <a:xfrm>
              <a:off x="1764866" y="2058915"/>
              <a:ext cx="207493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>
                  <a:solidFill>
                    <a:srgbClr val="B51A00"/>
                  </a:solidFill>
                </a:defRPr>
              </a:lvl1pPr>
            </a:lstStyle>
            <a:p>
              <a:pPr/>
              <a:r>
                <a:t>E</a:t>
              </a:r>
            </a:p>
          </p:txBody>
        </p:sp>
        <p:grpSp>
          <p:nvGrpSpPr>
            <p:cNvPr id="1819" name="Gruppieren"/>
            <p:cNvGrpSpPr/>
            <p:nvPr/>
          </p:nvGrpSpPr>
          <p:grpSpPr>
            <a:xfrm>
              <a:off x="-1" y="1438448"/>
              <a:ext cx="2259735" cy="670839"/>
              <a:chOff x="0" y="0"/>
              <a:chExt cx="2259733" cy="670838"/>
            </a:xfrm>
          </p:grpSpPr>
          <p:grpSp>
            <p:nvGrpSpPr>
              <p:cNvPr id="1815" name="Gruppieren"/>
              <p:cNvGrpSpPr/>
              <p:nvPr/>
            </p:nvGrpSpPr>
            <p:grpSpPr>
              <a:xfrm>
                <a:off x="-1" y="0"/>
                <a:ext cx="2259734" cy="570421"/>
                <a:chOff x="0" y="0"/>
                <a:chExt cx="2259732" cy="570420"/>
              </a:xfrm>
            </p:grpSpPr>
            <p:sp>
              <p:nvSpPr>
                <p:cNvPr id="1813" name="Oval"/>
                <p:cNvSpPr/>
                <p:nvPr/>
              </p:nvSpPr>
              <p:spPr>
                <a:xfrm rot="5301356">
                  <a:off x="876773" y="-837857"/>
                  <a:ext cx="506186" cy="2246135"/>
                </a:xfrm>
                <a:prstGeom prst="ellips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814" name="Linie"/>
                <p:cNvSpPr/>
                <p:nvPr/>
              </p:nvSpPr>
              <p:spPr>
                <a:xfrm flipH="1">
                  <a:off x="1606006" y="431770"/>
                  <a:ext cx="245354" cy="117024"/>
                </a:xfrm>
                <a:prstGeom prst="lin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1818" name="Gruppieren"/>
              <p:cNvGrpSpPr/>
              <p:nvPr/>
            </p:nvGrpSpPr>
            <p:grpSpPr>
              <a:xfrm>
                <a:off x="1" y="100417"/>
                <a:ext cx="2259733" cy="570422"/>
                <a:chOff x="0" y="0"/>
                <a:chExt cx="2259732" cy="570420"/>
              </a:xfrm>
            </p:grpSpPr>
            <p:sp>
              <p:nvSpPr>
                <p:cNvPr id="1816" name="Oval"/>
                <p:cNvSpPr/>
                <p:nvPr/>
              </p:nvSpPr>
              <p:spPr>
                <a:xfrm rot="5301356">
                  <a:off x="876773" y="-837857"/>
                  <a:ext cx="506186" cy="2246135"/>
                </a:xfrm>
                <a:prstGeom prst="ellips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817" name="Linie"/>
                <p:cNvSpPr/>
                <p:nvPr/>
              </p:nvSpPr>
              <p:spPr>
                <a:xfrm flipH="1">
                  <a:off x="1606006" y="431770"/>
                  <a:ext cx="245354" cy="117024"/>
                </a:xfrm>
                <a:prstGeom prst="lin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  <p:sp>
          <p:nvSpPr>
            <p:cNvPr id="1820" name="B"/>
            <p:cNvSpPr txBox="1"/>
            <p:nvPr/>
          </p:nvSpPr>
          <p:spPr>
            <a:xfrm>
              <a:off x="5447866" y="2084315"/>
              <a:ext cx="207492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>
                  <a:solidFill>
                    <a:srgbClr val="0042AA"/>
                  </a:solidFill>
                </a:defRPr>
              </a:lvl1pPr>
            </a:lstStyle>
            <a:p>
              <a:pPr/>
              <a:r>
                <a:t>B</a:t>
              </a:r>
            </a:p>
          </p:txBody>
        </p:sp>
        <p:sp>
          <p:nvSpPr>
            <p:cNvPr id="1821" name="rot E = - ∂B/∂t"/>
            <p:cNvSpPr txBox="1"/>
            <p:nvPr/>
          </p:nvSpPr>
          <p:spPr>
            <a:xfrm>
              <a:off x="4482666" y="249165"/>
              <a:ext cx="1578122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indent="360000" algn="just" defTabSz="450000">
                <a:lnSpc>
                  <a:spcPct val="120000"/>
                </a:lnSpc>
                <a:spcBef>
                  <a:spcPts val="600"/>
                </a:spcBef>
                <a:defRPr sz="1400"/>
              </a:lvl1pPr>
            </a:lstStyle>
            <a:p>
              <a:pPr/>
              <a:r>
                <a:t>rot E = - ∂B/∂t </a:t>
              </a:r>
            </a:p>
          </p:txBody>
        </p:sp>
        <p:pic>
          <p:nvPicPr>
            <p:cNvPr id="1822" name="droppedImage.pdf" descr="droppedImage.pdf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 flipH="1">
              <a:off x="120216" y="1194231"/>
              <a:ext cx="7048501" cy="11811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23" name="..."/>
            <p:cNvSpPr txBox="1"/>
            <p:nvPr/>
          </p:nvSpPr>
          <p:spPr>
            <a:xfrm>
              <a:off x="3271770" y="2376415"/>
              <a:ext cx="205842" cy="279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/>
              <a:r>
                <a:t>...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9" name="Gruppieren"/>
          <p:cNvGrpSpPr/>
          <p:nvPr/>
        </p:nvGrpSpPr>
        <p:grpSpPr>
          <a:xfrm>
            <a:off x="825500" y="431800"/>
            <a:ext cx="6502400" cy="3108325"/>
            <a:chOff x="0" y="0"/>
            <a:chExt cx="6502400" cy="3108325"/>
          </a:xfrm>
        </p:grpSpPr>
        <p:sp>
          <p:nvSpPr>
            <p:cNvPr id="1826" name="Linie"/>
            <p:cNvSpPr/>
            <p:nvPr/>
          </p:nvSpPr>
          <p:spPr>
            <a:xfrm>
              <a:off x="4513262" y="2843212"/>
              <a:ext cx="765176" cy="1588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827" name="L‘ dz"/>
            <p:cNvSpPr txBox="1"/>
            <p:nvPr/>
          </p:nvSpPr>
          <p:spPr>
            <a:xfrm>
              <a:off x="4652962" y="660400"/>
              <a:ext cx="637814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L‘ dz</a:t>
              </a:r>
            </a:p>
          </p:txBody>
        </p:sp>
        <p:sp>
          <p:nvSpPr>
            <p:cNvPr id="1828" name="z"/>
            <p:cNvSpPr txBox="1"/>
            <p:nvPr/>
          </p:nvSpPr>
          <p:spPr>
            <a:xfrm>
              <a:off x="6207125" y="2341562"/>
              <a:ext cx="26924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z</a:t>
              </a:r>
            </a:p>
          </p:txBody>
        </p:sp>
        <p:sp>
          <p:nvSpPr>
            <p:cNvPr id="1829" name="dz"/>
            <p:cNvSpPr txBox="1"/>
            <p:nvPr/>
          </p:nvSpPr>
          <p:spPr>
            <a:xfrm>
              <a:off x="4716462" y="2179637"/>
              <a:ext cx="396377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dz</a:t>
              </a:r>
            </a:p>
          </p:txBody>
        </p:sp>
        <p:sp>
          <p:nvSpPr>
            <p:cNvPr id="1830" name="Linie"/>
            <p:cNvSpPr/>
            <p:nvPr/>
          </p:nvSpPr>
          <p:spPr>
            <a:xfrm>
              <a:off x="4303712" y="2190750"/>
              <a:ext cx="1292226" cy="1588"/>
            </a:xfrm>
            <a:prstGeom prst="line">
              <a:avLst/>
            </a:prstGeom>
            <a:noFill/>
            <a:ln w="9525" cap="flat">
              <a:solidFill>
                <a:srgbClr val="323333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pic>
          <p:nvPicPr>
            <p:cNvPr id="1831" name="image.png" descr="image.png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15912" y="317500"/>
              <a:ext cx="5838826" cy="27908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32" name="Linie"/>
            <p:cNvSpPr/>
            <p:nvPr/>
          </p:nvSpPr>
          <p:spPr>
            <a:xfrm>
              <a:off x="931862" y="1130300"/>
              <a:ext cx="5570538" cy="1193801"/>
            </a:xfrm>
            <a:prstGeom prst="line">
              <a:avLst/>
            </a:prstGeom>
            <a:noFill/>
            <a:ln w="9525" cap="flat">
              <a:solidFill>
                <a:srgbClr val="60606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833" name="E"/>
            <p:cNvSpPr txBox="1"/>
            <p:nvPr/>
          </p:nvSpPr>
          <p:spPr>
            <a:xfrm>
              <a:off x="3784600" y="654050"/>
              <a:ext cx="307415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EA2221"/>
                </a:buClr>
                <a:buFont typeface="Arial"/>
                <a:defRPr sz="1800">
                  <a:solidFill>
                    <a:srgbClr val="B51A00"/>
                  </a:solidFill>
                  <a:uFill>
                    <a:solidFill>
                      <a:srgbClr val="B51A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E</a:t>
              </a:r>
            </a:p>
          </p:txBody>
        </p:sp>
        <p:sp>
          <p:nvSpPr>
            <p:cNvPr id="1834" name="B"/>
            <p:cNvSpPr txBox="1"/>
            <p:nvPr/>
          </p:nvSpPr>
          <p:spPr>
            <a:xfrm>
              <a:off x="2120900" y="1862137"/>
              <a:ext cx="307415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2F73"/>
                </a:buClr>
                <a:buFont typeface="Arial"/>
                <a:defRPr sz="1800">
                  <a:solidFill>
                    <a:srgbClr val="002F73"/>
                  </a:solidFill>
                  <a:uFill>
                    <a:solidFill>
                      <a:srgbClr val="002F73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B</a:t>
              </a:r>
            </a:p>
          </p:txBody>
        </p:sp>
        <p:sp>
          <p:nvSpPr>
            <p:cNvPr id="1835" name="Linie"/>
            <p:cNvSpPr/>
            <p:nvPr/>
          </p:nvSpPr>
          <p:spPr>
            <a:xfrm flipH="1" flipV="1">
              <a:off x="990932" y="87577"/>
              <a:ext cx="12368" cy="2417002"/>
            </a:xfrm>
            <a:prstGeom prst="line">
              <a:avLst/>
            </a:prstGeom>
            <a:noFill/>
            <a:ln w="9525" cap="flat">
              <a:solidFill>
                <a:srgbClr val="444444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836" name="Linie"/>
            <p:cNvSpPr/>
            <p:nvPr/>
          </p:nvSpPr>
          <p:spPr>
            <a:xfrm flipH="1">
              <a:off x="0" y="977900"/>
              <a:ext cx="1892135" cy="380999"/>
            </a:xfrm>
            <a:prstGeom prst="line">
              <a:avLst/>
            </a:prstGeom>
            <a:noFill/>
            <a:ln w="9525" cap="flat">
              <a:solidFill>
                <a:srgbClr val="60606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837" name="x"/>
            <p:cNvSpPr txBox="1"/>
            <p:nvPr/>
          </p:nvSpPr>
          <p:spPr>
            <a:xfrm>
              <a:off x="1117600" y="0"/>
              <a:ext cx="26924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x</a:t>
              </a:r>
            </a:p>
          </p:txBody>
        </p:sp>
        <p:sp>
          <p:nvSpPr>
            <p:cNvPr id="1838" name="y"/>
            <p:cNvSpPr txBox="1"/>
            <p:nvPr/>
          </p:nvSpPr>
          <p:spPr>
            <a:xfrm>
              <a:off x="50800" y="1320800"/>
              <a:ext cx="26924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y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1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0981" y="666884"/>
            <a:ext cx="5412442" cy="5524501"/>
          </a:xfrm>
          <a:prstGeom prst="rect">
            <a:avLst/>
          </a:prstGeom>
          <a:ln w="12700">
            <a:miter lim="400000"/>
          </a:ln>
        </p:spPr>
      </p:pic>
      <p:sp>
        <p:nvSpPr>
          <p:cNvPr id="1842" name="Kreis"/>
          <p:cNvSpPr/>
          <p:nvPr/>
        </p:nvSpPr>
        <p:spPr>
          <a:xfrm>
            <a:off x="1955800" y="2038350"/>
            <a:ext cx="2705100" cy="2705100"/>
          </a:xfrm>
          <a:prstGeom prst="ellipse">
            <a:avLst/>
          </a:prstGeom>
          <a:ln w="12700">
            <a:solidFill>
              <a:srgbClr val="669C35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43" name="Stern"/>
          <p:cNvSpPr/>
          <p:nvPr/>
        </p:nvSpPr>
        <p:spPr>
          <a:xfrm>
            <a:off x="4594157" y="3340100"/>
            <a:ext cx="120786" cy="114873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rgbClr val="9929BD"/>
          </a:solidFill>
          <a:ln w="12700">
            <a:solidFill>
              <a:srgbClr val="7B219F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844" name="Stehwellenverhältnis…"/>
          <p:cNvSpPr txBox="1"/>
          <p:nvPr/>
        </p:nvSpPr>
        <p:spPr>
          <a:xfrm>
            <a:off x="6048795" y="1390650"/>
            <a:ext cx="1769059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defRPr sz="1400"/>
            </a:pPr>
            <a:r>
              <a:t>Stehwellenverhältnis</a:t>
            </a:r>
          </a:p>
          <a:p>
            <a:pPr>
              <a:defRPr sz="1400"/>
            </a:pPr>
          </a:p>
          <a:p>
            <a:pPr>
              <a:defRPr sz="1400"/>
            </a:pPr>
            <a:r>
              <a:t>s = 3,8</a:t>
            </a:r>
          </a:p>
        </p:txBody>
      </p:sp>
      <p:sp>
        <p:nvSpPr>
          <p:cNvPr id="1845" name="Kreis"/>
          <p:cNvSpPr/>
          <p:nvPr/>
        </p:nvSpPr>
        <p:spPr>
          <a:xfrm>
            <a:off x="6235700" y="2857500"/>
            <a:ext cx="1117600" cy="1117600"/>
          </a:xfrm>
          <a:prstGeom prst="ellipse">
            <a:avLst/>
          </a:prstGeom>
          <a:ln w="12700">
            <a:solidFill>
              <a:srgbClr val="669C35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46" name="zugehöriger Reflexionsfaktor"/>
          <p:cNvSpPr txBox="1"/>
          <p:nvPr/>
        </p:nvSpPr>
        <p:spPr>
          <a:xfrm>
            <a:off x="6531395" y="3168650"/>
            <a:ext cx="2171701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zugehöriger Reflexionsfaktor</a:t>
            </a:r>
          </a:p>
        </p:txBody>
      </p:sp>
      <p:sp>
        <p:nvSpPr>
          <p:cNvPr id="1847" name="Stern"/>
          <p:cNvSpPr/>
          <p:nvPr/>
        </p:nvSpPr>
        <p:spPr>
          <a:xfrm>
            <a:off x="5883207" y="1460500"/>
            <a:ext cx="120786" cy="114873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rgbClr val="9929BD"/>
          </a:solidFill>
          <a:ln w="12700">
            <a:solidFill>
              <a:srgbClr val="7B219F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9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0981" y="666884"/>
            <a:ext cx="5412442" cy="5524501"/>
          </a:xfrm>
          <a:prstGeom prst="rect">
            <a:avLst/>
          </a:prstGeom>
          <a:ln w="12700">
            <a:miter lim="400000"/>
          </a:ln>
        </p:spPr>
      </p:pic>
      <p:sp>
        <p:nvSpPr>
          <p:cNvPr id="1850" name="Kreis"/>
          <p:cNvSpPr/>
          <p:nvPr/>
        </p:nvSpPr>
        <p:spPr>
          <a:xfrm>
            <a:off x="2425700" y="2533650"/>
            <a:ext cx="1765300" cy="1765300"/>
          </a:xfrm>
          <a:prstGeom prst="ellipse">
            <a:avLst/>
          </a:prstGeom>
          <a:ln w="12700">
            <a:solidFill>
              <a:srgbClr val="669C35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51" name="Stern"/>
          <p:cNvSpPr/>
          <p:nvPr/>
        </p:nvSpPr>
        <p:spPr>
          <a:xfrm>
            <a:off x="2647950" y="4013200"/>
            <a:ext cx="127000" cy="127000"/>
          </a:xfrm>
          <a:prstGeom prst="star4">
            <a:avLst>
              <a:gd name="adj" fmla="val 25000"/>
            </a:avLst>
          </a:prstGeom>
          <a:solidFill>
            <a:srgbClr val="E32400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1854" name="Gruppieren"/>
          <p:cNvGrpSpPr/>
          <p:nvPr/>
        </p:nvGrpSpPr>
        <p:grpSpPr>
          <a:xfrm>
            <a:off x="5943600" y="1466850"/>
            <a:ext cx="1529969" cy="723901"/>
            <a:chOff x="0" y="0"/>
            <a:chExt cx="1529968" cy="723900"/>
          </a:xfrm>
        </p:grpSpPr>
        <p:sp>
          <p:nvSpPr>
            <p:cNvPr id="1852" name="Startpunkt:…"/>
            <p:cNvSpPr txBox="1"/>
            <p:nvPr/>
          </p:nvSpPr>
          <p:spPr>
            <a:xfrm>
              <a:off x="194095" y="0"/>
              <a:ext cx="1335874" cy="723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>
                <a:defRPr sz="1400"/>
              </a:pPr>
              <a:r>
                <a:t>Startpunkt:</a:t>
              </a:r>
            </a:p>
            <a:p>
              <a:pPr>
                <a:defRPr sz="1400"/>
              </a:pPr>
            </a:p>
            <a:p>
              <a:pPr>
                <a:defRPr sz="1400"/>
              </a:pPr>
              <a:r>
                <a:t>z</a:t>
              </a:r>
              <a:r>
                <a:rPr baseline="-5999"/>
                <a:t>b</a:t>
              </a:r>
              <a:r>
                <a:t> = 0,5  - j 0,33</a:t>
              </a:r>
            </a:p>
          </p:txBody>
        </p:sp>
        <p:sp>
          <p:nvSpPr>
            <p:cNvPr id="1853" name="Stern"/>
            <p:cNvSpPr/>
            <p:nvPr/>
          </p:nvSpPr>
          <p:spPr>
            <a:xfrm>
              <a:off x="0" y="107950"/>
              <a:ext cx="127000" cy="127000"/>
            </a:xfrm>
            <a:prstGeom prst="star4">
              <a:avLst>
                <a:gd name="adj" fmla="val 25000"/>
              </a:avLst>
            </a:prstGeom>
            <a:solidFill>
              <a:srgbClr val="E32400"/>
            </a:solidFill>
            <a:ln w="12700" cap="flat">
              <a:solidFill>
                <a:srgbClr val="E324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</p:grpSp>
      <p:sp>
        <p:nvSpPr>
          <p:cNvPr id="1855" name="Stern"/>
          <p:cNvSpPr/>
          <p:nvPr/>
        </p:nvSpPr>
        <p:spPr>
          <a:xfrm>
            <a:off x="4124257" y="3352800"/>
            <a:ext cx="120786" cy="114873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rgbClr val="9929BD"/>
          </a:solidFill>
          <a:ln w="12700">
            <a:solidFill>
              <a:srgbClr val="7B219F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856" name="Kreis"/>
          <p:cNvSpPr/>
          <p:nvPr/>
        </p:nvSpPr>
        <p:spPr>
          <a:xfrm>
            <a:off x="6235700" y="2857500"/>
            <a:ext cx="1117600" cy="1117600"/>
          </a:xfrm>
          <a:prstGeom prst="ellipse">
            <a:avLst/>
          </a:prstGeom>
          <a:ln w="12700">
            <a:solidFill>
              <a:srgbClr val="669C35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57" name="zugehöriger Reflexionsfaktor"/>
          <p:cNvSpPr txBox="1"/>
          <p:nvPr/>
        </p:nvSpPr>
        <p:spPr>
          <a:xfrm>
            <a:off x="6531395" y="3168650"/>
            <a:ext cx="2171701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zugehöriger Reflexionsfaktor</a:t>
            </a:r>
          </a:p>
        </p:txBody>
      </p:sp>
      <p:sp>
        <p:nvSpPr>
          <p:cNvPr id="1858" name="Stehwellenverhältnis…"/>
          <p:cNvSpPr txBox="1"/>
          <p:nvPr/>
        </p:nvSpPr>
        <p:spPr>
          <a:xfrm>
            <a:off x="6163095" y="5149850"/>
            <a:ext cx="1769059" cy="723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>
              <a:defRPr sz="1400"/>
            </a:pPr>
            <a:r>
              <a:t>Stehwellenverhältnis</a:t>
            </a:r>
          </a:p>
          <a:p>
            <a:pPr>
              <a:defRPr sz="1400"/>
            </a:pPr>
          </a:p>
          <a:p>
            <a:pPr>
              <a:defRPr sz="1400"/>
            </a:pPr>
            <a:r>
              <a:t>s = 2,2</a:t>
            </a:r>
          </a:p>
        </p:txBody>
      </p:sp>
      <p:sp>
        <p:nvSpPr>
          <p:cNvPr id="1859" name="Stern"/>
          <p:cNvSpPr/>
          <p:nvPr/>
        </p:nvSpPr>
        <p:spPr>
          <a:xfrm>
            <a:off x="5889557" y="5232400"/>
            <a:ext cx="120786" cy="114873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rgbClr val="9929BD"/>
          </a:solidFill>
          <a:ln w="12700">
            <a:solidFill>
              <a:srgbClr val="7B219F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0" name="Gruppieren"/>
          <p:cNvGrpSpPr/>
          <p:nvPr/>
        </p:nvGrpSpPr>
        <p:grpSpPr>
          <a:xfrm>
            <a:off x="1143000" y="482600"/>
            <a:ext cx="1820733" cy="2019301"/>
            <a:chOff x="0" y="0"/>
            <a:chExt cx="1820732" cy="2019299"/>
          </a:xfrm>
        </p:grpSpPr>
        <p:sp>
          <p:nvSpPr>
            <p:cNvPr id="196" name="Linie"/>
            <p:cNvSpPr/>
            <p:nvPr/>
          </p:nvSpPr>
          <p:spPr>
            <a:xfrm flipV="1">
              <a:off x="25400" y="1777304"/>
              <a:ext cx="1431449" cy="69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97" name="Oval"/>
            <p:cNvSpPr/>
            <p:nvPr/>
          </p:nvSpPr>
          <p:spPr>
            <a:xfrm>
              <a:off x="482600" y="1524000"/>
              <a:ext cx="520700" cy="495300"/>
            </a:xfrm>
            <a:prstGeom prst="ellipse">
              <a:avLst/>
            </a:prstGeom>
            <a:solidFill>
              <a:srgbClr val="929292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grpSp>
          <p:nvGrpSpPr>
            <p:cNvPr id="215" name="Gruppieren"/>
            <p:cNvGrpSpPr/>
            <p:nvPr/>
          </p:nvGrpSpPr>
          <p:grpSpPr>
            <a:xfrm>
              <a:off x="372158" y="161966"/>
              <a:ext cx="721313" cy="1384301"/>
              <a:chOff x="0" y="0"/>
              <a:chExt cx="721312" cy="1384299"/>
            </a:xfrm>
          </p:grpSpPr>
          <p:grpSp>
            <p:nvGrpSpPr>
              <p:cNvPr id="204" name="Gruppieren"/>
              <p:cNvGrpSpPr/>
              <p:nvPr/>
            </p:nvGrpSpPr>
            <p:grpSpPr>
              <a:xfrm>
                <a:off x="39778" y="168909"/>
                <a:ext cx="681535" cy="1047241"/>
                <a:chOff x="0" y="0"/>
                <a:chExt cx="681534" cy="1047240"/>
              </a:xfrm>
            </p:grpSpPr>
            <p:sp>
              <p:nvSpPr>
                <p:cNvPr id="198" name="Oval"/>
                <p:cNvSpPr/>
                <p:nvPr/>
              </p:nvSpPr>
              <p:spPr>
                <a:xfrm>
                  <a:off x="0" y="0"/>
                  <a:ext cx="681535" cy="289293"/>
                </a:xfrm>
                <a:prstGeom prst="ellips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199" name="Oval"/>
                <p:cNvSpPr/>
                <p:nvPr/>
              </p:nvSpPr>
              <p:spPr>
                <a:xfrm>
                  <a:off x="0" y="303757"/>
                  <a:ext cx="681535" cy="289294"/>
                </a:xfrm>
                <a:prstGeom prst="ellips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200" name="Oval"/>
                <p:cNvSpPr/>
                <p:nvPr/>
              </p:nvSpPr>
              <p:spPr>
                <a:xfrm>
                  <a:off x="0" y="150432"/>
                  <a:ext cx="681535" cy="289293"/>
                </a:xfrm>
                <a:prstGeom prst="ellips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201" name="Oval"/>
                <p:cNvSpPr/>
                <p:nvPr/>
              </p:nvSpPr>
              <p:spPr>
                <a:xfrm>
                  <a:off x="0" y="454190"/>
                  <a:ext cx="681535" cy="289293"/>
                </a:xfrm>
                <a:prstGeom prst="ellips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202" name="Oval"/>
                <p:cNvSpPr/>
                <p:nvPr/>
              </p:nvSpPr>
              <p:spPr>
                <a:xfrm>
                  <a:off x="0" y="757947"/>
                  <a:ext cx="681535" cy="289294"/>
                </a:xfrm>
                <a:prstGeom prst="ellips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203" name="Oval"/>
                <p:cNvSpPr/>
                <p:nvPr/>
              </p:nvSpPr>
              <p:spPr>
                <a:xfrm>
                  <a:off x="0" y="604622"/>
                  <a:ext cx="681535" cy="289294"/>
                </a:xfrm>
                <a:prstGeom prst="ellips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</p:grpSp>
          <p:sp>
            <p:nvSpPr>
              <p:cNvPr id="205" name="Form"/>
              <p:cNvSpPr/>
              <p:nvPr/>
            </p:nvSpPr>
            <p:spPr>
              <a:xfrm>
                <a:off x="23962" y="827963"/>
                <a:ext cx="66141" cy="1658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200"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206" name="Form"/>
              <p:cNvSpPr/>
              <p:nvPr/>
            </p:nvSpPr>
            <p:spPr>
              <a:xfrm>
                <a:off x="22811" y="673180"/>
                <a:ext cx="66142" cy="1658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200"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207" name="Form"/>
              <p:cNvSpPr/>
              <p:nvPr/>
            </p:nvSpPr>
            <p:spPr>
              <a:xfrm>
                <a:off x="22811" y="531911"/>
                <a:ext cx="66142" cy="1596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200"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208" name="Form"/>
              <p:cNvSpPr/>
              <p:nvPr/>
            </p:nvSpPr>
            <p:spPr>
              <a:xfrm>
                <a:off x="25687" y="387570"/>
                <a:ext cx="66141" cy="1504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200"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209" name="Form"/>
              <p:cNvSpPr/>
              <p:nvPr/>
            </p:nvSpPr>
            <p:spPr>
              <a:xfrm>
                <a:off x="0" y="982745"/>
                <a:ext cx="88900" cy="2286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200"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210" name="Form"/>
              <p:cNvSpPr/>
              <p:nvPr/>
            </p:nvSpPr>
            <p:spPr>
              <a:xfrm>
                <a:off x="25399" y="233402"/>
                <a:ext cx="66142" cy="1504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20855" y="21600"/>
                    </a:moveTo>
                    <a:lnTo>
                      <a:pt x="21600" y="366"/>
                    </a:lnTo>
                    <a:lnTo>
                      <a:pt x="5959" y="0"/>
                    </a:lnTo>
                    <a:lnTo>
                      <a:pt x="2234" y="1831"/>
                    </a:lnTo>
                    <a:lnTo>
                      <a:pt x="0" y="5125"/>
                    </a:lnTo>
                    <a:lnTo>
                      <a:pt x="0" y="9519"/>
                    </a:lnTo>
                    <a:lnTo>
                      <a:pt x="1490" y="14278"/>
                    </a:lnTo>
                    <a:lnTo>
                      <a:pt x="2979" y="17939"/>
                    </a:lnTo>
                    <a:lnTo>
                      <a:pt x="7448" y="19403"/>
                    </a:lnTo>
                    <a:lnTo>
                      <a:pt x="12662" y="21600"/>
                    </a:lnTo>
                    <a:lnTo>
                      <a:pt x="20855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381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200"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211" name="Rechteck"/>
              <p:cNvSpPr/>
              <p:nvPr/>
            </p:nvSpPr>
            <p:spPr>
              <a:xfrm>
                <a:off x="65659" y="1133228"/>
                <a:ext cx="304822" cy="116702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212" name="Rechteck"/>
              <p:cNvSpPr/>
              <p:nvPr/>
            </p:nvSpPr>
            <p:spPr>
              <a:xfrm>
                <a:off x="77162" y="132056"/>
                <a:ext cx="304821" cy="116702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213" name="Linie"/>
              <p:cNvSpPr/>
              <p:nvPr/>
            </p:nvSpPr>
            <p:spPr>
              <a:xfrm flipH="1" flipV="1">
                <a:off x="373002" y="1213076"/>
                <a:ext cx="87" cy="17122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4" name="Linie"/>
              <p:cNvSpPr/>
              <p:nvPr/>
            </p:nvSpPr>
            <p:spPr>
              <a:xfrm flipH="1" flipV="1">
                <a:off x="379683" y="0"/>
                <a:ext cx="87" cy="17122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216" name="Linie"/>
            <p:cNvSpPr/>
            <p:nvPr/>
          </p:nvSpPr>
          <p:spPr>
            <a:xfrm>
              <a:off x="0" y="152399"/>
              <a:ext cx="1500307" cy="91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225" name="Gruppieren"/>
            <p:cNvGrpSpPr/>
            <p:nvPr/>
          </p:nvGrpSpPr>
          <p:grpSpPr>
            <a:xfrm>
              <a:off x="50601" y="0"/>
              <a:ext cx="1625601" cy="165100"/>
              <a:chOff x="0" y="0"/>
              <a:chExt cx="1625600" cy="165099"/>
            </a:xfrm>
          </p:grpSpPr>
          <p:sp>
            <p:nvSpPr>
              <p:cNvPr id="217" name="Linie"/>
              <p:cNvSpPr/>
              <p:nvPr/>
            </p:nvSpPr>
            <p:spPr>
              <a:xfrm flipV="1">
                <a:off x="381093" y="10853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8" name="Linie"/>
              <p:cNvSpPr/>
              <p:nvPr/>
            </p:nvSpPr>
            <p:spPr>
              <a:xfrm flipV="1">
                <a:off x="0" y="6114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9" name="Linie"/>
              <p:cNvSpPr/>
              <p:nvPr/>
            </p:nvSpPr>
            <p:spPr>
              <a:xfrm flipV="1">
                <a:off x="571639" y="6114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0" name="Linie"/>
              <p:cNvSpPr/>
              <p:nvPr/>
            </p:nvSpPr>
            <p:spPr>
              <a:xfrm flipV="1">
                <a:off x="190546" y="0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1" name="Linie"/>
              <p:cNvSpPr/>
              <p:nvPr/>
            </p:nvSpPr>
            <p:spPr>
              <a:xfrm flipV="1">
                <a:off x="1333825" y="6114"/>
                <a:ext cx="291776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2" name="Linie"/>
              <p:cNvSpPr/>
              <p:nvPr/>
            </p:nvSpPr>
            <p:spPr>
              <a:xfrm flipV="1">
                <a:off x="952732" y="0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3" name="Linie"/>
              <p:cNvSpPr/>
              <p:nvPr/>
            </p:nvSpPr>
            <p:spPr>
              <a:xfrm flipV="1">
                <a:off x="1143279" y="6114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24" name="Linie"/>
              <p:cNvSpPr/>
              <p:nvPr/>
            </p:nvSpPr>
            <p:spPr>
              <a:xfrm flipV="1">
                <a:off x="762186" y="0"/>
                <a:ext cx="291775" cy="15424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226" name="Linie"/>
            <p:cNvSpPr/>
            <p:nvPr/>
          </p:nvSpPr>
          <p:spPr>
            <a:xfrm flipH="1">
              <a:off x="1420572" y="1308092"/>
              <a:ext cx="4" cy="43360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27" name="y(t)"/>
            <p:cNvSpPr txBox="1"/>
            <p:nvPr/>
          </p:nvSpPr>
          <p:spPr>
            <a:xfrm>
              <a:off x="1475116" y="136525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/>
              </a:lvl1pPr>
            </a:lstStyle>
            <a:p>
              <a:pPr/>
              <a:r>
                <a:t>y(t)</a:t>
              </a:r>
            </a:p>
          </p:txBody>
        </p:sp>
        <p:sp>
          <p:nvSpPr>
            <p:cNvPr id="228" name="k"/>
            <p:cNvSpPr txBox="1"/>
            <p:nvPr/>
          </p:nvSpPr>
          <p:spPr>
            <a:xfrm>
              <a:off x="1330424" y="615949"/>
              <a:ext cx="17780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/>
              </a:lvl1pPr>
            </a:lstStyle>
            <a:p>
              <a:pPr/>
              <a:r>
                <a:t>k</a:t>
              </a:r>
            </a:p>
          </p:txBody>
        </p:sp>
        <p:sp>
          <p:nvSpPr>
            <p:cNvPr id="229" name="m"/>
            <p:cNvSpPr txBox="1"/>
            <p:nvPr/>
          </p:nvSpPr>
          <p:spPr>
            <a:xfrm>
              <a:off x="135495" y="1409700"/>
              <a:ext cx="237010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/>
              </a:lvl1pPr>
            </a:lstStyle>
            <a:p>
              <a:pPr/>
              <a:r>
                <a:t>m</a:t>
              </a:r>
            </a:p>
          </p:txBody>
        </p:sp>
      </p:grpSp>
      <p:grpSp>
        <p:nvGrpSpPr>
          <p:cNvPr id="267" name="Gruppieren"/>
          <p:cNvGrpSpPr/>
          <p:nvPr/>
        </p:nvGrpSpPr>
        <p:grpSpPr>
          <a:xfrm>
            <a:off x="3657600" y="393700"/>
            <a:ext cx="3266617" cy="1694825"/>
            <a:chOff x="0" y="0"/>
            <a:chExt cx="3266616" cy="1694824"/>
          </a:xfrm>
        </p:grpSpPr>
        <p:sp>
          <p:nvSpPr>
            <p:cNvPr id="231" name="q(t)"/>
            <p:cNvSpPr txBox="1"/>
            <p:nvPr/>
          </p:nvSpPr>
          <p:spPr>
            <a:xfrm>
              <a:off x="2389516" y="113665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/>
              </a:lvl1pPr>
            </a:lstStyle>
            <a:p>
              <a:pPr/>
              <a:r>
                <a:t>q(t)</a:t>
              </a:r>
            </a:p>
          </p:txBody>
        </p:sp>
        <p:sp>
          <p:nvSpPr>
            <p:cNvPr id="232" name="C"/>
            <p:cNvSpPr txBox="1"/>
            <p:nvPr/>
          </p:nvSpPr>
          <p:spPr>
            <a:xfrm>
              <a:off x="2422624" y="501650"/>
              <a:ext cx="177801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/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233" name="L"/>
            <p:cNvSpPr txBox="1"/>
            <p:nvPr/>
          </p:nvSpPr>
          <p:spPr>
            <a:xfrm>
              <a:off x="1075295" y="508000"/>
              <a:ext cx="237010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/>
              </a:lvl1pPr>
            </a:lstStyle>
            <a:p>
              <a:pPr/>
              <a:r>
                <a:t>L</a:t>
              </a:r>
            </a:p>
          </p:txBody>
        </p:sp>
        <p:grpSp>
          <p:nvGrpSpPr>
            <p:cNvPr id="260" name="Gruppieren"/>
            <p:cNvGrpSpPr/>
            <p:nvPr/>
          </p:nvGrpSpPr>
          <p:grpSpPr>
            <a:xfrm>
              <a:off x="533400" y="288968"/>
              <a:ext cx="2101454" cy="1405857"/>
              <a:chOff x="0" y="1"/>
              <a:chExt cx="2101453" cy="1405855"/>
            </a:xfrm>
          </p:grpSpPr>
          <p:sp>
            <p:nvSpPr>
              <p:cNvPr id="234" name="Linie"/>
              <p:cNvSpPr/>
              <p:nvPr/>
            </p:nvSpPr>
            <p:spPr>
              <a:xfrm>
                <a:off x="215900" y="3133"/>
                <a:ext cx="1500307" cy="913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254" name="Gruppieren"/>
              <p:cNvGrpSpPr/>
              <p:nvPr/>
            </p:nvGrpSpPr>
            <p:grpSpPr>
              <a:xfrm>
                <a:off x="0" y="1"/>
                <a:ext cx="433072" cy="1384297"/>
                <a:chOff x="0" y="1"/>
                <a:chExt cx="433071" cy="1384295"/>
              </a:xfrm>
            </p:grpSpPr>
            <p:grpSp>
              <p:nvGrpSpPr>
                <p:cNvPr id="252" name="Gruppieren"/>
                <p:cNvGrpSpPr/>
                <p:nvPr/>
              </p:nvGrpSpPr>
              <p:grpSpPr>
                <a:xfrm>
                  <a:off x="13970" y="1"/>
                  <a:ext cx="419102" cy="1384297"/>
                  <a:chOff x="0" y="1"/>
                  <a:chExt cx="419100" cy="1384295"/>
                </a:xfrm>
              </p:grpSpPr>
              <p:grpSp>
                <p:nvGrpSpPr>
                  <p:cNvPr id="241" name="Gruppieren"/>
                  <p:cNvGrpSpPr/>
                  <p:nvPr/>
                </p:nvGrpSpPr>
                <p:grpSpPr>
                  <a:xfrm>
                    <a:off x="23112" y="168909"/>
                    <a:ext cx="395989" cy="1047242"/>
                    <a:chOff x="0" y="0"/>
                    <a:chExt cx="395988" cy="1047241"/>
                  </a:xfrm>
                </p:grpSpPr>
                <p:sp>
                  <p:nvSpPr>
                    <p:cNvPr id="235" name="Oval"/>
                    <p:cNvSpPr/>
                    <p:nvPr/>
                  </p:nvSpPr>
                  <p:spPr>
                    <a:xfrm>
                      <a:off x="0" y="0"/>
                      <a:ext cx="395989" cy="289293"/>
                    </a:xfrm>
                    <a:prstGeom prst="ellips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236" name="Oval"/>
                    <p:cNvSpPr/>
                    <p:nvPr/>
                  </p:nvSpPr>
                  <p:spPr>
                    <a:xfrm>
                      <a:off x="0" y="303758"/>
                      <a:ext cx="395989" cy="289293"/>
                    </a:xfrm>
                    <a:prstGeom prst="ellips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237" name="Oval"/>
                    <p:cNvSpPr/>
                    <p:nvPr/>
                  </p:nvSpPr>
                  <p:spPr>
                    <a:xfrm>
                      <a:off x="0" y="150432"/>
                      <a:ext cx="395989" cy="289294"/>
                    </a:xfrm>
                    <a:prstGeom prst="ellips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238" name="Oval"/>
                    <p:cNvSpPr/>
                    <p:nvPr/>
                  </p:nvSpPr>
                  <p:spPr>
                    <a:xfrm>
                      <a:off x="0" y="454190"/>
                      <a:ext cx="395989" cy="289294"/>
                    </a:xfrm>
                    <a:prstGeom prst="ellips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239" name="Oval"/>
                    <p:cNvSpPr/>
                    <p:nvPr/>
                  </p:nvSpPr>
                  <p:spPr>
                    <a:xfrm>
                      <a:off x="0" y="757948"/>
                      <a:ext cx="395989" cy="289294"/>
                    </a:xfrm>
                    <a:prstGeom prst="ellips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240" name="Oval"/>
                    <p:cNvSpPr/>
                    <p:nvPr/>
                  </p:nvSpPr>
                  <p:spPr>
                    <a:xfrm>
                      <a:off x="0" y="604623"/>
                      <a:ext cx="395989" cy="289293"/>
                    </a:xfrm>
                    <a:prstGeom prst="ellips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</p:grpSp>
              <p:sp>
                <p:nvSpPr>
                  <p:cNvPr id="242" name="Form"/>
                  <p:cNvSpPr/>
                  <p:nvPr/>
                </p:nvSpPr>
                <p:spPr>
                  <a:xfrm>
                    <a:off x="13922" y="827963"/>
                    <a:ext cx="38430" cy="16583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243" name="Form"/>
                  <p:cNvSpPr/>
                  <p:nvPr/>
                </p:nvSpPr>
                <p:spPr>
                  <a:xfrm>
                    <a:off x="13254" y="673180"/>
                    <a:ext cx="38430" cy="16584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244" name="Form"/>
                  <p:cNvSpPr/>
                  <p:nvPr/>
                </p:nvSpPr>
                <p:spPr>
                  <a:xfrm>
                    <a:off x="13254" y="531911"/>
                    <a:ext cx="38430" cy="15969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245" name="Form"/>
                  <p:cNvSpPr/>
                  <p:nvPr/>
                </p:nvSpPr>
                <p:spPr>
                  <a:xfrm>
                    <a:off x="14925" y="387570"/>
                    <a:ext cx="38430" cy="15048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246" name="Form"/>
                  <p:cNvSpPr/>
                  <p:nvPr/>
                </p:nvSpPr>
                <p:spPr>
                  <a:xfrm>
                    <a:off x="0" y="982745"/>
                    <a:ext cx="51654" cy="228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247" name="Form"/>
                  <p:cNvSpPr/>
                  <p:nvPr/>
                </p:nvSpPr>
                <p:spPr>
                  <a:xfrm>
                    <a:off x="14757" y="233402"/>
                    <a:ext cx="38431" cy="15048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248" name="Rechteck"/>
                  <p:cNvSpPr/>
                  <p:nvPr/>
                </p:nvSpPr>
                <p:spPr>
                  <a:xfrm>
                    <a:off x="38149" y="1133228"/>
                    <a:ext cx="177109" cy="116703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249" name="Rechteck"/>
                  <p:cNvSpPr/>
                  <p:nvPr/>
                </p:nvSpPr>
                <p:spPr>
                  <a:xfrm>
                    <a:off x="44832" y="132056"/>
                    <a:ext cx="177110" cy="116702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250" name="Linie"/>
                  <p:cNvSpPr/>
                  <p:nvPr/>
                </p:nvSpPr>
                <p:spPr>
                  <a:xfrm flipH="1" flipV="1">
                    <a:off x="216321" y="1213078"/>
                    <a:ext cx="855" cy="171220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51" name="Linie"/>
                  <p:cNvSpPr/>
                  <p:nvPr/>
                </p:nvSpPr>
                <p:spPr>
                  <a:xfrm flipH="1" flipV="1">
                    <a:off x="220203" y="1"/>
                    <a:ext cx="855" cy="17122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/>
                  </a:p>
                </p:txBody>
              </p:sp>
            </p:grpSp>
            <p:sp>
              <p:nvSpPr>
                <p:cNvPr id="253" name="Rechteck"/>
                <p:cNvSpPr/>
                <p:nvPr/>
              </p:nvSpPr>
              <p:spPr>
                <a:xfrm>
                  <a:off x="0" y="66633"/>
                  <a:ext cx="38100" cy="127000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</p:grpSp>
          <p:sp>
            <p:nvSpPr>
              <p:cNvPr id="255" name="Linie"/>
              <p:cNvSpPr/>
              <p:nvPr/>
            </p:nvSpPr>
            <p:spPr>
              <a:xfrm>
                <a:off x="215900" y="1387433"/>
                <a:ext cx="1500307" cy="913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56" name="Linie"/>
              <p:cNvSpPr/>
              <p:nvPr/>
            </p:nvSpPr>
            <p:spPr>
              <a:xfrm flipV="1">
                <a:off x="1325463" y="552470"/>
                <a:ext cx="775991" cy="26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57" name="Linie"/>
              <p:cNvSpPr/>
              <p:nvPr/>
            </p:nvSpPr>
            <p:spPr>
              <a:xfrm flipV="1">
                <a:off x="1320800" y="841333"/>
                <a:ext cx="775990" cy="26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58" name="Linie"/>
              <p:cNvSpPr/>
              <p:nvPr/>
            </p:nvSpPr>
            <p:spPr>
              <a:xfrm>
                <a:off x="1714032" y="856710"/>
                <a:ext cx="4" cy="54914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59" name="Linie"/>
              <p:cNvSpPr/>
              <p:nvPr/>
            </p:nvSpPr>
            <p:spPr>
              <a:xfrm>
                <a:off x="1717362" y="3133"/>
                <a:ext cx="5" cy="54914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261" name="Linie"/>
            <p:cNvSpPr/>
            <p:nvPr/>
          </p:nvSpPr>
          <p:spPr>
            <a:xfrm>
              <a:off x="345116" y="442712"/>
              <a:ext cx="10" cy="1070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2" name="Linie"/>
            <p:cNvSpPr/>
            <p:nvPr/>
          </p:nvSpPr>
          <p:spPr>
            <a:xfrm flipH="1" flipV="1">
              <a:off x="2920999" y="457235"/>
              <a:ext cx="12316" cy="107032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3" name="Linie"/>
            <p:cNvSpPr/>
            <p:nvPr/>
          </p:nvSpPr>
          <p:spPr>
            <a:xfrm flipH="1" flipV="1">
              <a:off x="1422367" y="293720"/>
              <a:ext cx="198486" cy="171"/>
            </a:xfrm>
            <a:prstGeom prst="line">
              <a:avLst/>
            </a:prstGeom>
            <a:noFill/>
            <a:ln w="15875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4" name="uC"/>
            <p:cNvSpPr txBox="1"/>
            <p:nvPr/>
          </p:nvSpPr>
          <p:spPr>
            <a:xfrm>
              <a:off x="2921000" y="82550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1400"/>
              </a:pPr>
              <a:r>
                <a:t>u</a:t>
              </a:r>
              <a:r>
                <a:rPr baseline="-5999"/>
                <a:t>C</a:t>
              </a:r>
            </a:p>
          </p:txBody>
        </p:sp>
        <p:sp>
          <p:nvSpPr>
            <p:cNvPr id="265" name="uL"/>
            <p:cNvSpPr txBox="1"/>
            <p:nvPr/>
          </p:nvSpPr>
          <p:spPr>
            <a:xfrm>
              <a:off x="0" y="83820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1400"/>
              </a:pPr>
              <a:r>
                <a:t>u</a:t>
              </a:r>
              <a:r>
                <a:rPr baseline="-5999"/>
                <a:t>L</a:t>
              </a:r>
            </a:p>
          </p:txBody>
        </p:sp>
        <p:sp>
          <p:nvSpPr>
            <p:cNvPr id="266" name="i"/>
            <p:cNvSpPr txBox="1"/>
            <p:nvPr/>
          </p:nvSpPr>
          <p:spPr>
            <a:xfrm>
              <a:off x="1346200" y="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/>
              </a:lvl1pPr>
            </a:lstStyle>
            <a:p>
              <a:pPr/>
              <a:r>
                <a:t>i</a:t>
              </a:r>
            </a:p>
          </p:txBody>
        </p:sp>
      </p:grpSp>
      <p:grpSp>
        <p:nvGrpSpPr>
          <p:cNvPr id="308" name="Gruppieren"/>
          <p:cNvGrpSpPr/>
          <p:nvPr/>
        </p:nvGrpSpPr>
        <p:grpSpPr>
          <a:xfrm>
            <a:off x="2755900" y="3175000"/>
            <a:ext cx="3063417" cy="1961525"/>
            <a:chOff x="0" y="0"/>
            <a:chExt cx="3063416" cy="1961524"/>
          </a:xfrm>
        </p:grpSpPr>
        <p:sp>
          <p:nvSpPr>
            <p:cNvPr id="268" name="q(t)"/>
            <p:cNvSpPr txBox="1"/>
            <p:nvPr/>
          </p:nvSpPr>
          <p:spPr>
            <a:xfrm>
              <a:off x="2313316" y="140335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/>
              </a:lvl1pPr>
            </a:lstStyle>
            <a:p>
              <a:pPr/>
              <a:r>
                <a:t>q(t)</a:t>
              </a:r>
            </a:p>
          </p:txBody>
        </p:sp>
        <p:sp>
          <p:nvSpPr>
            <p:cNvPr id="269" name="C"/>
            <p:cNvSpPr txBox="1"/>
            <p:nvPr/>
          </p:nvSpPr>
          <p:spPr>
            <a:xfrm>
              <a:off x="2346424" y="806450"/>
              <a:ext cx="177801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/>
              </a:lvl1pPr>
            </a:lstStyle>
            <a:p>
              <a:pPr/>
              <a:r>
                <a:t>C</a:t>
              </a:r>
            </a:p>
          </p:txBody>
        </p:sp>
        <p:sp>
          <p:nvSpPr>
            <p:cNvPr id="270" name="L"/>
            <p:cNvSpPr txBox="1"/>
            <p:nvPr/>
          </p:nvSpPr>
          <p:spPr>
            <a:xfrm>
              <a:off x="922895" y="1333500"/>
              <a:ext cx="237010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/>
              </a:lvl1pPr>
            </a:lstStyle>
            <a:p>
              <a:pPr/>
              <a:r>
                <a:t>L</a:t>
              </a:r>
            </a:p>
          </p:txBody>
        </p:sp>
        <p:grpSp>
          <p:nvGrpSpPr>
            <p:cNvPr id="297" name="Gruppieren"/>
            <p:cNvGrpSpPr/>
            <p:nvPr/>
          </p:nvGrpSpPr>
          <p:grpSpPr>
            <a:xfrm>
              <a:off x="457200" y="555668"/>
              <a:ext cx="2101454" cy="1405857"/>
              <a:chOff x="0" y="1"/>
              <a:chExt cx="2101453" cy="1405855"/>
            </a:xfrm>
          </p:grpSpPr>
          <p:sp>
            <p:nvSpPr>
              <p:cNvPr id="271" name="Linie"/>
              <p:cNvSpPr/>
              <p:nvPr/>
            </p:nvSpPr>
            <p:spPr>
              <a:xfrm>
                <a:off x="215900" y="3133"/>
                <a:ext cx="1500307" cy="913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291" name="Gruppieren"/>
              <p:cNvGrpSpPr/>
              <p:nvPr/>
            </p:nvGrpSpPr>
            <p:grpSpPr>
              <a:xfrm>
                <a:off x="0" y="1"/>
                <a:ext cx="433072" cy="1384297"/>
                <a:chOff x="0" y="1"/>
                <a:chExt cx="433071" cy="1384295"/>
              </a:xfrm>
            </p:grpSpPr>
            <p:grpSp>
              <p:nvGrpSpPr>
                <p:cNvPr id="289" name="Gruppieren"/>
                <p:cNvGrpSpPr/>
                <p:nvPr/>
              </p:nvGrpSpPr>
              <p:grpSpPr>
                <a:xfrm>
                  <a:off x="13970" y="1"/>
                  <a:ext cx="419102" cy="1384297"/>
                  <a:chOff x="0" y="1"/>
                  <a:chExt cx="419100" cy="1384295"/>
                </a:xfrm>
              </p:grpSpPr>
              <p:grpSp>
                <p:nvGrpSpPr>
                  <p:cNvPr id="278" name="Gruppieren"/>
                  <p:cNvGrpSpPr/>
                  <p:nvPr/>
                </p:nvGrpSpPr>
                <p:grpSpPr>
                  <a:xfrm>
                    <a:off x="23112" y="168909"/>
                    <a:ext cx="395989" cy="1047242"/>
                    <a:chOff x="0" y="0"/>
                    <a:chExt cx="395988" cy="1047241"/>
                  </a:xfrm>
                </p:grpSpPr>
                <p:sp>
                  <p:nvSpPr>
                    <p:cNvPr id="272" name="Oval"/>
                    <p:cNvSpPr/>
                    <p:nvPr/>
                  </p:nvSpPr>
                  <p:spPr>
                    <a:xfrm>
                      <a:off x="0" y="0"/>
                      <a:ext cx="395989" cy="289293"/>
                    </a:xfrm>
                    <a:prstGeom prst="ellips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273" name="Oval"/>
                    <p:cNvSpPr/>
                    <p:nvPr/>
                  </p:nvSpPr>
                  <p:spPr>
                    <a:xfrm>
                      <a:off x="0" y="303758"/>
                      <a:ext cx="395989" cy="289293"/>
                    </a:xfrm>
                    <a:prstGeom prst="ellips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274" name="Oval"/>
                    <p:cNvSpPr/>
                    <p:nvPr/>
                  </p:nvSpPr>
                  <p:spPr>
                    <a:xfrm>
                      <a:off x="0" y="150432"/>
                      <a:ext cx="395989" cy="289294"/>
                    </a:xfrm>
                    <a:prstGeom prst="ellips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275" name="Oval"/>
                    <p:cNvSpPr/>
                    <p:nvPr/>
                  </p:nvSpPr>
                  <p:spPr>
                    <a:xfrm>
                      <a:off x="0" y="454190"/>
                      <a:ext cx="395989" cy="289294"/>
                    </a:xfrm>
                    <a:prstGeom prst="ellips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276" name="Oval"/>
                    <p:cNvSpPr/>
                    <p:nvPr/>
                  </p:nvSpPr>
                  <p:spPr>
                    <a:xfrm>
                      <a:off x="0" y="757948"/>
                      <a:ext cx="395989" cy="289294"/>
                    </a:xfrm>
                    <a:prstGeom prst="ellips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277" name="Oval"/>
                    <p:cNvSpPr/>
                    <p:nvPr/>
                  </p:nvSpPr>
                  <p:spPr>
                    <a:xfrm>
                      <a:off x="0" y="604623"/>
                      <a:ext cx="395989" cy="289293"/>
                    </a:xfrm>
                    <a:prstGeom prst="ellips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</p:grpSp>
              <p:sp>
                <p:nvSpPr>
                  <p:cNvPr id="279" name="Form"/>
                  <p:cNvSpPr/>
                  <p:nvPr/>
                </p:nvSpPr>
                <p:spPr>
                  <a:xfrm>
                    <a:off x="13922" y="827963"/>
                    <a:ext cx="38430" cy="16583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280" name="Form"/>
                  <p:cNvSpPr/>
                  <p:nvPr/>
                </p:nvSpPr>
                <p:spPr>
                  <a:xfrm>
                    <a:off x="13254" y="673180"/>
                    <a:ext cx="38430" cy="16584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281" name="Form"/>
                  <p:cNvSpPr/>
                  <p:nvPr/>
                </p:nvSpPr>
                <p:spPr>
                  <a:xfrm>
                    <a:off x="13254" y="531911"/>
                    <a:ext cx="38430" cy="15969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282" name="Form"/>
                  <p:cNvSpPr/>
                  <p:nvPr/>
                </p:nvSpPr>
                <p:spPr>
                  <a:xfrm>
                    <a:off x="14925" y="387570"/>
                    <a:ext cx="38430" cy="15048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283" name="Form"/>
                  <p:cNvSpPr/>
                  <p:nvPr/>
                </p:nvSpPr>
                <p:spPr>
                  <a:xfrm>
                    <a:off x="0" y="982745"/>
                    <a:ext cx="51654" cy="228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284" name="Form"/>
                  <p:cNvSpPr/>
                  <p:nvPr/>
                </p:nvSpPr>
                <p:spPr>
                  <a:xfrm>
                    <a:off x="14757" y="233402"/>
                    <a:ext cx="38431" cy="15048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fill="norm" stroke="1" extrusionOk="0">
                        <a:moveTo>
                          <a:pt x="20855" y="21600"/>
                        </a:moveTo>
                        <a:lnTo>
                          <a:pt x="21600" y="366"/>
                        </a:lnTo>
                        <a:lnTo>
                          <a:pt x="5959" y="0"/>
                        </a:lnTo>
                        <a:lnTo>
                          <a:pt x="2234" y="1831"/>
                        </a:lnTo>
                        <a:lnTo>
                          <a:pt x="0" y="5125"/>
                        </a:lnTo>
                        <a:lnTo>
                          <a:pt x="0" y="9519"/>
                        </a:lnTo>
                        <a:lnTo>
                          <a:pt x="1490" y="14278"/>
                        </a:lnTo>
                        <a:lnTo>
                          <a:pt x="2979" y="17939"/>
                        </a:lnTo>
                        <a:lnTo>
                          <a:pt x="7448" y="19403"/>
                        </a:lnTo>
                        <a:lnTo>
                          <a:pt x="12662" y="21600"/>
                        </a:lnTo>
                        <a:lnTo>
                          <a:pt x="20855" y="2160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81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200"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285" name="Rechteck"/>
                  <p:cNvSpPr/>
                  <p:nvPr/>
                </p:nvSpPr>
                <p:spPr>
                  <a:xfrm>
                    <a:off x="38149" y="1133228"/>
                    <a:ext cx="177109" cy="116703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286" name="Rechteck"/>
                  <p:cNvSpPr/>
                  <p:nvPr/>
                </p:nvSpPr>
                <p:spPr>
                  <a:xfrm>
                    <a:off x="44832" y="132056"/>
                    <a:ext cx="177110" cy="116702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000000">
                        <a:alpha val="0"/>
                      </a:srgbClr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287" name="Linie"/>
                  <p:cNvSpPr/>
                  <p:nvPr/>
                </p:nvSpPr>
                <p:spPr>
                  <a:xfrm flipH="1" flipV="1">
                    <a:off x="216321" y="1213078"/>
                    <a:ext cx="855" cy="171220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/>
                  </a:p>
                </p:txBody>
              </p:sp>
              <p:sp>
                <p:nvSpPr>
                  <p:cNvPr id="288" name="Linie"/>
                  <p:cNvSpPr/>
                  <p:nvPr/>
                </p:nvSpPr>
                <p:spPr>
                  <a:xfrm flipH="1" flipV="1">
                    <a:off x="220203" y="1"/>
                    <a:ext cx="855" cy="171221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00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/>
                  </a:p>
                </p:txBody>
              </p:sp>
            </p:grpSp>
            <p:sp>
              <p:nvSpPr>
                <p:cNvPr id="290" name="Rechteck"/>
                <p:cNvSpPr/>
                <p:nvPr/>
              </p:nvSpPr>
              <p:spPr>
                <a:xfrm>
                  <a:off x="0" y="66633"/>
                  <a:ext cx="38100" cy="127000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</p:grpSp>
          <p:sp>
            <p:nvSpPr>
              <p:cNvPr id="292" name="Linie"/>
              <p:cNvSpPr/>
              <p:nvPr/>
            </p:nvSpPr>
            <p:spPr>
              <a:xfrm>
                <a:off x="215900" y="1387433"/>
                <a:ext cx="1500307" cy="913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3" name="Linie"/>
              <p:cNvSpPr/>
              <p:nvPr/>
            </p:nvSpPr>
            <p:spPr>
              <a:xfrm flipV="1">
                <a:off x="1325463" y="552470"/>
                <a:ext cx="775991" cy="26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4" name="Linie"/>
              <p:cNvSpPr/>
              <p:nvPr/>
            </p:nvSpPr>
            <p:spPr>
              <a:xfrm flipV="1">
                <a:off x="1320800" y="841333"/>
                <a:ext cx="775990" cy="269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5" name="Linie"/>
              <p:cNvSpPr/>
              <p:nvPr/>
            </p:nvSpPr>
            <p:spPr>
              <a:xfrm>
                <a:off x="1714032" y="856710"/>
                <a:ext cx="4" cy="54914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96" name="Linie"/>
              <p:cNvSpPr/>
              <p:nvPr/>
            </p:nvSpPr>
            <p:spPr>
              <a:xfrm>
                <a:off x="1717362" y="3133"/>
                <a:ext cx="5" cy="549148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298" name="Linie"/>
            <p:cNvSpPr/>
            <p:nvPr/>
          </p:nvSpPr>
          <p:spPr>
            <a:xfrm>
              <a:off x="345116" y="709412"/>
              <a:ext cx="10" cy="107039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99" name="Linie"/>
            <p:cNvSpPr/>
            <p:nvPr/>
          </p:nvSpPr>
          <p:spPr>
            <a:xfrm flipH="1" flipV="1">
              <a:off x="2717799" y="723935"/>
              <a:ext cx="12315" cy="107032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300" name="Linie"/>
            <p:cNvSpPr/>
            <p:nvPr/>
          </p:nvSpPr>
          <p:spPr>
            <a:xfrm flipV="1">
              <a:off x="1409674" y="1943577"/>
              <a:ext cx="198471" cy="2457"/>
            </a:xfrm>
            <a:prstGeom prst="line">
              <a:avLst/>
            </a:prstGeom>
            <a:noFill/>
            <a:ln w="15875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301" name="uC"/>
            <p:cNvSpPr txBox="1"/>
            <p:nvPr/>
          </p:nvSpPr>
          <p:spPr>
            <a:xfrm>
              <a:off x="2717800" y="109220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1400"/>
              </a:pPr>
              <a:r>
                <a:t>u</a:t>
              </a:r>
              <a:r>
                <a:rPr baseline="-5999"/>
                <a:t>C</a:t>
              </a:r>
            </a:p>
          </p:txBody>
        </p:sp>
        <p:sp>
          <p:nvSpPr>
            <p:cNvPr id="302" name="uL"/>
            <p:cNvSpPr txBox="1"/>
            <p:nvPr/>
          </p:nvSpPr>
          <p:spPr>
            <a:xfrm>
              <a:off x="0" y="110490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1400"/>
              </a:pPr>
              <a:r>
                <a:t>u</a:t>
              </a:r>
              <a:r>
                <a:rPr baseline="-5999"/>
                <a:t>L</a:t>
              </a:r>
            </a:p>
          </p:txBody>
        </p:sp>
        <p:sp>
          <p:nvSpPr>
            <p:cNvPr id="303" name="i"/>
            <p:cNvSpPr txBox="1"/>
            <p:nvPr/>
          </p:nvSpPr>
          <p:spPr>
            <a:xfrm>
              <a:off x="1384300" y="161290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/>
              </a:lvl1pPr>
            </a:lstStyle>
            <a:p>
              <a:pPr/>
              <a:r>
                <a:t>i</a:t>
              </a:r>
            </a:p>
          </p:txBody>
        </p:sp>
        <p:sp>
          <p:nvSpPr>
            <p:cNvPr id="304" name="Rechteck"/>
            <p:cNvSpPr/>
            <p:nvPr/>
          </p:nvSpPr>
          <p:spPr>
            <a:xfrm>
              <a:off x="1130300" y="444500"/>
              <a:ext cx="609600" cy="21590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305" name="R"/>
            <p:cNvSpPr txBox="1"/>
            <p:nvPr/>
          </p:nvSpPr>
          <p:spPr>
            <a:xfrm>
              <a:off x="1320800" y="673100"/>
              <a:ext cx="237009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ctr">
                <a:defRPr sz="1400"/>
              </a:lvl1pPr>
            </a:lstStyle>
            <a:p>
              <a:pPr/>
              <a:r>
                <a:t>R</a:t>
              </a:r>
            </a:p>
          </p:txBody>
        </p:sp>
        <p:sp>
          <p:nvSpPr>
            <p:cNvPr id="306" name="Linie"/>
            <p:cNvSpPr/>
            <p:nvPr/>
          </p:nvSpPr>
          <p:spPr>
            <a:xfrm flipH="1" flipV="1">
              <a:off x="1004882" y="309250"/>
              <a:ext cx="873400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307" name="uR"/>
            <p:cNvSpPr txBox="1"/>
            <p:nvPr/>
          </p:nvSpPr>
          <p:spPr>
            <a:xfrm>
              <a:off x="1270000" y="0"/>
              <a:ext cx="34561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1400"/>
              </a:pPr>
              <a:r>
                <a:t>u</a:t>
              </a:r>
              <a:r>
                <a:rPr baseline="-5999"/>
                <a:t>R</a:t>
              </a:r>
            </a:p>
          </p:txBody>
        </p:sp>
      </p:grpSp>
      <p:sp>
        <p:nvSpPr>
          <p:cNvPr id="309" name="uR = R i(t)"/>
          <p:cNvSpPr txBox="1"/>
          <p:nvPr/>
        </p:nvSpPr>
        <p:spPr>
          <a:xfrm>
            <a:off x="5842000" y="3810000"/>
            <a:ext cx="1110814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indent="360000" defTabSz="450000">
              <a:lnSpc>
                <a:spcPct val="120000"/>
              </a:lnSpc>
              <a:spcBef>
                <a:spcPts val="600"/>
              </a:spcBef>
            </a:pPr>
            <a:r>
              <a:t>u</a:t>
            </a:r>
            <a:r>
              <a:rPr baseline="-5999"/>
              <a:t>R</a:t>
            </a:r>
            <a:r>
              <a:t> = R i(t)</a:t>
            </a:r>
          </a:p>
        </p:txBody>
      </p:sp>
      <p:grpSp>
        <p:nvGrpSpPr>
          <p:cNvPr id="312" name="Gruppieren"/>
          <p:cNvGrpSpPr/>
          <p:nvPr/>
        </p:nvGrpSpPr>
        <p:grpSpPr>
          <a:xfrm>
            <a:off x="5842000" y="4241800"/>
            <a:ext cx="2032000" cy="330200"/>
            <a:chOff x="0" y="0"/>
            <a:chExt cx="2032000" cy="330200"/>
          </a:xfrm>
        </p:grpSpPr>
        <p:sp>
          <p:nvSpPr>
            <p:cNvPr id="310" name="uL = L        = jωL i(t)"/>
            <p:cNvSpPr txBox="1"/>
            <p:nvPr/>
          </p:nvSpPr>
          <p:spPr>
            <a:xfrm>
              <a:off x="0" y="25400"/>
              <a:ext cx="2032000" cy="254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 indent="360000" defTabSz="450000">
                <a:lnSpc>
                  <a:spcPct val="120000"/>
                </a:lnSpc>
                <a:spcBef>
                  <a:spcPts val="600"/>
                </a:spcBef>
              </a:pPr>
              <a:r>
                <a:t>u</a:t>
              </a:r>
              <a:r>
                <a:rPr baseline="-5999"/>
                <a:t>L</a:t>
              </a:r>
              <a:r>
                <a:t> = L        = jωL i(t)</a:t>
              </a:r>
            </a:p>
          </p:txBody>
        </p:sp>
        <p:pic>
          <p:nvPicPr>
            <p:cNvPr id="311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800100" y="0"/>
              <a:ext cx="254000" cy="330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13" name="i = iC = C        = jωC uC(t)"/>
          <p:cNvSpPr txBox="1"/>
          <p:nvPr/>
        </p:nvSpPr>
        <p:spPr>
          <a:xfrm>
            <a:off x="5892800" y="4775200"/>
            <a:ext cx="2171700" cy="25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 indent="360000" defTabSz="450000">
              <a:lnSpc>
                <a:spcPct val="120000"/>
              </a:lnSpc>
              <a:spcBef>
                <a:spcPts val="600"/>
              </a:spcBef>
            </a:pPr>
            <a:r>
              <a:t>i = i</a:t>
            </a:r>
            <a:r>
              <a:rPr baseline="-5999"/>
              <a:t>C</a:t>
            </a:r>
            <a:r>
              <a:t> = C        = jωC u</a:t>
            </a:r>
            <a:r>
              <a:rPr baseline="-5999"/>
              <a:t>C</a:t>
            </a:r>
            <a:r>
              <a:t>(t)</a:t>
            </a:r>
          </a:p>
        </p:txBody>
      </p:sp>
      <p:pic>
        <p:nvPicPr>
          <p:cNvPr id="314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83400" y="4749800"/>
            <a:ext cx="279400" cy="330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1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0981" y="666884"/>
            <a:ext cx="5412442" cy="5524501"/>
          </a:xfrm>
          <a:prstGeom prst="rect">
            <a:avLst/>
          </a:prstGeom>
          <a:ln w="12700">
            <a:miter lim="400000"/>
          </a:ln>
        </p:spPr>
      </p:pic>
      <p:sp>
        <p:nvSpPr>
          <p:cNvPr id="1862" name="Kreis"/>
          <p:cNvSpPr/>
          <p:nvPr/>
        </p:nvSpPr>
        <p:spPr>
          <a:xfrm>
            <a:off x="3321050" y="2273300"/>
            <a:ext cx="2273300" cy="2273300"/>
          </a:xfrm>
          <a:prstGeom prst="ellipse">
            <a:avLst/>
          </a:prstGeom>
          <a:ln w="1905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863" name="Stern"/>
          <p:cNvSpPr/>
          <p:nvPr/>
        </p:nvSpPr>
        <p:spPr>
          <a:xfrm>
            <a:off x="2647950" y="4013200"/>
            <a:ext cx="127000" cy="127000"/>
          </a:xfrm>
          <a:prstGeom prst="star4">
            <a:avLst>
              <a:gd name="adj" fmla="val 25000"/>
            </a:avLst>
          </a:prstGeom>
          <a:solidFill>
            <a:srgbClr val="E32400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1866" name="Gruppieren"/>
          <p:cNvGrpSpPr/>
          <p:nvPr/>
        </p:nvGrpSpPr>
        <p:grpSpPr>
          <a:xfrm>
            <a:off x="6324600" y="3067050"/>
            <a:ext cx="1529969" cy="723901"/>
            <a:chOff x="0" y="0"/>
            <a:chExt cx="1529968" cy="723900"/>
          </a:xfrm>
        </p:grpSpPr>
        <p:sp>
          <p:nvSpPr>
            <p:cNvPr id="1864" name="Startpunkt:…"/>
            <p:cNvSpPr txBox="1"/>
            <p:nvPr/>
          </p:nvSpPr>
          <p:spPr>
            <a:xfrm>
              <a:off x="194095" y="0"/>
              <a:ext cx="1335874" cy="723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>
                <a:defRPr sz="1400"/>
              </a:pPr>
              <a:r>
                <a:t>Startpunkt:</a:t>
              </a:r>
            </a:p>
            <a:p>
              <a:pPr>
                <a:defRPr sz="1400"/>
              </a:pPr>
            </a:p>
            <a:p>
              <a:pPr>
                <a:defRPr sz="1400"/>
              </a:pPr>
              <a:r>
                <a:t>z</a:t>
              </a:r>
              <a:r>
                <a:rPr baseline="-5999"/>
                <a:t>b</a:t>
              </a:r>
              <a:r>
                <a:t> = 0,5  - j 0,33</a:t>
              </a:r>
            </a:p>
          </p:txBody>
        </p:sp>
        <p:sp>
          <p:nvSpPr>
            <p:cNvPr id="1865" name="Stern"/>
            <p:cNvSpPr/>
            <p:nvPr/>
          </p:nvSpPr>
          <p:spPr>
            <a:xfrm>
              <a:off x="0" y="107950"/>
              <a:ext cx="127000" cy="127000"/>
            </a:xfrm>
            <a:prstGeom prst="star4">
              <a:avLst>
                <a:gd name="adj" fmla="val 25000"/>
              </a:avLst>
            </a:prstGeom>
            <a:solidFill>
              <a:srgbClr val="E32400"/>
            </a:solidFill>
            <a:ln w="12700" cap="flat">
              <a:solidFill>
                <a:srgbClr val="E324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</p:grpSp>
      <p:grpSp>
        <p:nvGrpSpPr>
          <p:cNvPr id="1869" name="Gruppieren"/>
          <p:cNvGrpSpPr/>
          <p:nvPr/>
        </p:nvGrpSpPr>
        <p:grpSpPr>
          <a:xfrm>
            <a:off x="6353107" y="4349750"/>
            <a:ext cx="1353615" cy="292101"/>
            <a:chOff x="3107" y="0"/>
            <a:chExt cx="1353613" cy="292100"/>
          </a:xfrm>
        </p:grpSpPr>
        <p:sp>
          <p:nvSpPr>
            <p:cNvPr id="1867" name="Ziel:     za = 1"/>
            <p:cNvSpPr txBox="1"/>
            <p:nvPr/>
          </p:nvSpPr>
          <p:spPr>
            <a:xfrm>
              <a:off x="228600" y="0"/>
              <a:ext cx="1128122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>
                <a:defRPr sz="1400"/>
              </a:pPr>
              <a:r>
                <a:t>Ziel:     z</a:t>
              </a:r>
              <a:r>
                <a:rPr baseline="-5999"/>
                <a:t>a</a:t>
              </a:r>
              <a:r>
                <a:t> = 1</a:t>
              </a:r>
            </a:p>
          </p:txBody>
        </p:sp>
        <p:sp>
          <p:nvSpPr>
            <p:cNvPr id="1868" name="Stern"/>
            <p:cNvSpPr/>
            <p:nvPr/>
          </p:nvSpPr>
          <p:spPr>
            <a:xfrm>
              <a:off x="3107" y="82550"/>
              <a:ext cx="120786" cy="114873"/>
            </a:xfrm>
            <a:prstGeom prst="star5">
              <a:avLst>
                <a:gd name="adj" fmla="val 25000"/>
                <a:gd name="hf" fmla="val 105146"/>
                <a:gd name="vf" fmla="val 110557"/>
              </a:avLst>
            </a:prstGeom>
            <a:solidFill>
              <a:srgbClr val="0056D6"/>
            </a:solidFill>
            <a:ln w="12700" cap="flat">
              <a:solidFill>
                <a:srgbClr val="0056D6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</p:grpSp>
      <p:sp>
        <p:nvSpPr>
          <p:cNvPr id="1870" name="Stern"/>
          <p:cNvSpPr/>
          <p:nvPr/>
        </p:nvSpPr>
        <p:spPr>
          <a:xfrm>
            <a:off x="3254307" y="3352800"/>
            <a:ext cx="120786" cy="114873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rgbClr val="0056D6"/>
          </a:solidFill>
          <a:ln w="12700">
            <a:solidFill>
              <a:srgbClr val="0056D6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871" name="Anpasskreis: Re (Zb) = RW"/>
          <p:cNvSpPr txBox="1"/>
          <p:nvPr/>
        </p:nvSpPr>
        <p:spPr>
          <a:xfrm>
            <a:off x="6226594" y="895350"/>
            <a:ext cx="31750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Anpasskreis: Re (Z</a:t>
            </a:r>
            <a:r>
              <a:rPr baseline="-5999"/>
              <a:t>b</a:t>
            </a:r>
            <a:r>
              <a:t>) = R</a:t>
            </a:r>
            <a:r>
              <a:rPr baseline="-5999"/>
              <a:t>W</a:t>
            </a:r>
          </a:p>
        </p:txBody>
      </p:sp>
      <p:sp>
        <p:nvSpPr>
          <p:cNvPr id="1872" name="Kreis"/>
          <p:cNvSpPr/>
          <p:nvPr/>
        </p:nvSpPr>
        <p:spPr>
          <a:xfrm>
            <a:off x="6248400" y="1320800"/>
            <a:ext cx="1117600" cy="1117600"/>
          </a:xfrm>
          <a:prstGeom prst="ellipse">
            <a:avLst/>
          </a:prstGeom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4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0981" y="666884"/>
            <a:ext cx="5412442" cy="5524501"/>
          </a:xfrm>
          <a:prstGeom prst="rect">
            <a:avLst/>
          </a:prstGeom>
          <a:ln w="12700">
            <a:miter lim="400000"/>
          </a:ln>
        </p:spPr>
      </p:pic>
      <p:sp>
        <p:nvSpPr>
          <p:cNvPr id="1875" name="Kreis"/>
          <p:cNvSpPr/>
          <p:nvPr/>
        </p:nvSpPr>
        <p:spPr>
          <a:xfrm>
            <a:off x="3321050" y="2273300"/>
            <a:ext cx="2273300" cy="2273300"/>
          </a:xfrm>
          <a:prstGeom prst="ellipse">
            <a:avLst/>
          </a:prstGeom>
          <a:ln w="1905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76" name="Schritt (1): durch Leitungstransformation auf den Anpasskreis"/>
          <p:cNvSpPr txBox="1"/>
          <p:nvPr/>
        </p:nvSpPr>
        <p:spPr>
          <a:xfrm>
            <a:off x="5540794" y="889000"/>
            <a:ext cx="3873501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/>
            </a:lvl1pPr>
          </a:lstStyle>
          <a:p>
            <a:pPr/>
            <a:r>
              <a:t>Schritt (1): durch Leitungstransformation auf den Anpasskreis</a:t>
            </a:r>
          </a:p>
        </p:txBody>
      </p:sp>
      <p:sp>
        <p:nvSpPr>
          <p:cNvPr id="1877" name="Stern"/>
          <p:cNvSpPr/>
          <p:nvPr/>
        </p:nvSpPr>
        <p:spPr>
          <a:xfrm>
            <a:off x="2647950" y="4013200"/>
            <a:ext cx="127000" cy="127000"/>
          </a:xfrm>
          <a:prstGeom prst="star4">
            <a:avLst>
              <a:gd name="adj" fmla="val 25000"/>
            </a:avLst>
          </a:prstGeom>
          <a:solidFill>
            <a:srgbClr val="E32400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878" name="Stern"/>
          <p:cNvSpPr/>
          <p:nvPr/>
        </p:nvSpPr>
        <p:spPr>
          <a:xfrm>
            <a:off x="3254307" y="3352800"/>
            <a:ext cx="120786" cy="114873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rgbClr val="0056D6"/>
          </a:solidFill>
          <a:ln w="12700">
            <a:solidFill>
              <a:srgbClr val="0056D6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879" name="Kreis"/>
          <p:cNvSpPr/>
          <p:nvPr/>
        </p:nvSpPr>
        <p:spPr>
          <a:xfrm>
            <a:off x="2425700" y="2527300"/>
            <a:ext cx="1778000" cy="1778000"/>
          </a:xfrm>
          <a:prstGeom prst="ellipse">
            <a:avLst/>
          </a:prstGeom>
          <a:ln w="19050">
            <a:solidFill>
              <a:srgbClr val="4F7A28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880" name="Stern"/>
          <p:cNvSpPr/>
          <p:nvPr/>
        </p:nvSpPr>
        <p:spPr>
          <a:xfrm>
            <a:off x="3589907" y="2540000"/>
            <a:ext cx="109986" cy="127000"/>
          </a:xfrm>
          <a:prstGeom prst="star6">
            <a:avLst>
              <a:gd name="adj" fmla="val 25000"/>
              <a:gd name="hf" fmla="val 115470"/>
            </a:avLst>
          </a:prstGeom>
          <a:solidFill>
            <a:srgbClr val="4F7A28"/>
          </a:solidFill>
          <a:ln w="12700">
            <a:solidFill>
              <a:srgbClr val="4F7A28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881" name="Stern"/>
          <p:cNvSpPr/>
          <p:nvPr/>
        </p:nvSpPr>
        <p:spPr>
          <a:xfrm rot="10800000">
            <a:off x="3602607" y="4197350"/>
            <a:ext cx="109986" cy="95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6200" y="10800"/>
                </a:lnTo>
                <a:lnTo>
                  <a:pt x="21600" y="21600"/>
                </a:lnTo>
                <a:lnTo>
                  <a:pt x="10800" y="21600"/>
                </a:lnTo>
                <a:lnTo>
                  <a:pt x="0" y="21600"/>
                </a:lnTo>
                <a:lnTo>
                  <a:pt x="5400" y="10800"/>
                </a:lnTo>
                <a:close/>
              </a:path>
            </a:pathLst>
          </a:custGeom>
          <a:solidFill>
            <a:srgbClr val="4F7A28"/>
          </a:solidFill>
          <a:ln w="12700">
            <a:solidFill>
              <a:srgbClr val="4F7A28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882" name="Ergebnis:…"/>
          <p:cNvSpPr txBox="1"/>
          <p:nvPr/>
        </p:nvSpPr>
        <p:spPr>
          <a:xfrm>
            <a:off x="5397500" y="5156200"/>
            <a:ext cx="3479800" cy="508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Ergebnis: </a:t>
            </a:r>
          </a:p>
          <a:p>
            <a:pPr>
              <a:defRPr sz="1400"/>
            </a:pPr>
            <a:r>
              <a:t>Re (z plus Leitungstransformation) = 1</a:t>
            </a:r>
          </a:p>
        </p:txBody>
      </p:sp>
      <p:sp>
        <p:nvSpPr>
          <p:cNvPr id="1883" name="Linie"/>
          <p:cNvSpPr/>
          <p:nvPr/>
        </p:nvSpPr>
        <p:spPr>
          <a:xfrm flipH="1" rot="17805553">
            <a:off x="1899868" y="2695731"/>
            <a:ext cx="1892042" cy="952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35" y="19372"/>
                </a:lnTo>
                <a:lnTo>
                  <a:pt x="139" y="17348"/>
                </a:lnTo>
                <a:lnTo>
                  <a:pt x="416" y="15525"/>
                </a:lnTo>
                <a:lnTo>
                  <a:pt x="693" y="13838"/>
                </a:lnTo>
                <a:lnTo>
                  <a:pt x="1075" y="12150"/>
                </a:lnTo>
                <a:lnTo>
                  <a:pt x="1491" y="10597"/>
                </a:lnTo>
                <a:lnTo>
                  <a:pt x="1942" y="9180"/>
                </a:lnTo>
                <a:lnTo>
                  <a:pt x="2427" y="8033"/>
                </a:lnTo>
                <a:lnTo>
                  <a:pt x="3016" y="6682"/>
                </a:lnTo>
                <a:lnTo>
                  <a:pt x="3571" y="5670"/>
                </a:lnTo>
                <a:lnTo>
                  <a:pt x="4161" y="4590"/>
                </a:lnTo>
                <a:lnTo>
                  <a:pt x="4854" y="3712"/>
                </a:lnTo>
                <a:lnTo>
                  <a:pt x="5513" y="2835"/>
                </a:lnTo>
                <a:lnTo>
                  <a:pt x="6310" y="2025"/>
                </a:lnTo>
                <a:lnTo>
                  <a:pt x="7038" y="1417"/>
                </a:lnTo>
                <a:lnTo>
                  <a:pt x="7836" y="877"/>
                </a:lnTo>
                <a:lnTo>
                  <a:pt x="8529" y="540"/>
                </a:lnTo>
                <a:lnTo>
                  <a:pt x="9223" y="270"/>
                </a:lnTo>
                <a:lnTo>
                  <a:pt x="9951" y="67"/>
                </a:lnTo>
                <a:lnTo>
                  <a:pt x="10644" y="0"/>
                </a:lnTo>
                <a:lnTo>
                  <a:pt x="11441" y="67"/>
                </a:lnTo>
                <a:lnTo>
                  <a:pt x="12204" y="67"/>
                </a:lnTo>
                <a:cubicBezTo>
                  <a:pt x="12204" y="67"/>
                  <a:pt x="12747" y="263"/>
                  <a:pt x="12828" y="270"/>
                </a:cubicBezTo>
                <a:cubicBezTo>
                  <a:pt x="12910" y="277"/>
                  <a:pt x="13522" y="607"/>
                  <a:pt x="13522" y="607"/>
                </a:cubicBezTo>
                <a:lnTo>
                  <a:pt x="14076" y="877"/>
                </a:lnTo>
                <a:lnTo>
                  <a:pt x="14700" y="1282"/>
                </a:lnTo>
                <a:lnTo>
                  <a:pt x="15325" y="1755"/>
                </a:lnTo>
                <a:lnTo>
                  <a:pt x="15914" y="2295"/>
                </a:lnTo>
                <a:lnTo>
                  <a:pt x="16365" y="2700"/>
                </a:lnTo>
                <a:lnTo>
                  <a:pt x="16885" y="3375"/>
                </a:lnTo>
                <a:lnTo>
                  <a:pt x="17543" y="4253"/>
                </a:lnTo>
                <a:lnTo>
                  <a:pt x="18168" y="5130"/>
                </a:lnTo>
                <a:lnTo>
                  <a:pt x="18688" y="6008"/>
                </a:lnTo>
                <a:lnTo>
                  <a:pt x="19208" y="7020"/>
                </a:lnTo>
                <a:lnTo>
                  <a:pt x="19762" y="8168"/>
                </a:lnTo>
                <a:lnTo>
                  <a:pt x="20248" y="9652"/>
                </a:lnTo>
                <a:lnTo>
                  <a:pt x="20699" y="11138"/>
                </a:lnTo>
                <a:lnTo>
                  <a:pt x="21080" y="12758"/>
                </a:lnTo>
                <a:lnTo>
                  <a:pt x="21427" y="14175"/>
                </a:lnTo>
                <a:lnTo>
                  <a:pt x="21600" y="15323"/>
                </a:lnTo>
              </a:path>
            </a:pathLst>
          </a:custGeom>
          <a:ln w="12700">
            <a:solidFill>
              <a:srgbClr val="4F7A28"/>
            </a:solidFill>
            <a:custDash>
              <a:ds d="200000" sp="200000"/>
            </a:custDash>
            <a:miter lim="400000"/>
            <a:headEnd type="arrow"/>
          </a:ln>
        </p:spPr>
        <p:txBody>
          <a:bodyPr lIns="38100" tIns="38100" rIns="38100" bIns="38100" anchor="ctr"/>
          <a:lstStyle/>
          <a:p>
            <a:pPr algn="ctr">
              <a:defRPr sz="3200"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884" name="Stern"/>
          <p:cNvSpPr/>
          <p:nvPr/>
        </p:nvSpPr>
        <p:spPr>
          <a:xfrm>
            <a:off x="2647950" y="4013200"/>
            <a:ext cx="127000" cy="127000"/>
          </a:xfrm>
          <a:prstGeom prst="star4">
            <a:avLst>
              <a:gd name="adj" fmla="val 25000"/>
            </a:avLst>
          </a:prstGeom>
          <a:solidFill>
            <a:srgbClr val="E32400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1891" name="Gruppieren"/>
          <p:cNvGrpSpPr/>
          <p:nvPr/>
        </p:nvGrpSpPr>
        <p:grpSpPr>
          <a:xfrm>
            <a:off x="6324599" y="1316481"/>
            <a:ext cx="2671078" cy="2150619"/>
            <a:chOff x="0" y="0"/>
            <a:chExt cx="2671076" cy="2150618"/>
          </a:xfrm>
        </p:grpSpPr>
        <p:sp>
          <p:nvSpPr>
            <p:cNvPr id="1885" name="Stern"/>
            <p:cNvSpPr/>
            <p:nvPr/>
          </p:nvSpPr>
          <p:spPr>
            <a:xfrm>
              <a:off x="1672207" y="423418"/>
              <a:ext cx="109986" cy="127001"/>
            </a:xfrm>
            <a:prstGeom prst="star6">
              <a:avLst>
                <a:gd name="adj" fmla="val 25000"/>
                <a:gd name="hf" fmla="val 115470"/>
              </a:avLst>
            </a:prstGeom>
            <a:solidFill>
              <a:srgbClr val="4F7A28"/>
            </a:solidFill>
            <a:ln w="12700" cap="flat">
              <a:solidFill>
                <a:srgbClr val="4F7A28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grpSp>
          <p:nvGrpSpPr>
            <p:cNvPr id="1890" name="Gruppieren"/>
            <p:cNvGrpSpPr/>
            <p:nvPr/>
          </p:nvGrpSpPr>
          <p:grpSpPr>
            <a:xfrm>
              <a:off x="-1" y="-1"/>
              <a:ext cx="2671078" cy="2150620"/>
              <a:chOff x="0" y="0"/>
              <a:chExt cx="2671076" cy="2150619"/>
            </a:xfrm>
          </p:grpSpPr>
          <p:sp>
            <p:nvSpPr>
              <p:cNvPr id="1886" name="Linie"/>
              <p:cNvSpPr/>
              <p:nvPr/>
            </p:nvSpPr>
            <p:spPr>
              <a:xfrm flipH="1" rot="17805553">
                <a:off x="-94836" y="612604"/>
                <a:ext cx="1892042" cy="952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35" y="19372"/>
                    </a:lnTo>
                    <a:lnTo>
                      <a:pt x="139" y="17348"/>
                    </a:lnTo>
                    <a:lnTo>
                      <a:pt x="416" y="15525"/>
                    </a:lnTo>
                    <a:lnTo>
                      <a:pt x="693" y="13838"/>
                    </a:lnTo>
                    <a:lnTo>
                      <a:pt x="1075" y="12150"/>
                    </a:lnTo>
                    <a:lnTo>
                      <a:pt x="1491" y="10597"/>
                    </a:lnTo>
                    <a:lnTo>
                      <a:pt x="1942" y="9180"/>
                    </a:lnTo>
                    <a:lnTo>
                      <a:pt x="2427" y="8033"/>
                    </a:lnTo>
                    <a:lnTo>
                      <a:pt x="3016" y="6682"/>
                    </a:lnTo>
                    <a:lnTo>
                      <a:pt x="3571" y="5670"/>
                    </a:lnTo>
                    <a:lnTo>
                      <a:pt x="4161" y="4590"/>
                    </a:lnTo>
                    <a:lnTo>
                      <a:pt x="4854" y="3712"/>
                    </a:lnTo>
                    <a:lnTo>
                      <a:pt x="5513" y="2835"/>
                    </a:lnTo>
                    <a:lnTo>
                      <a:pt x="6310" y="2025"/>
                    </a:lnTo>
                    <a:lnTo>
                      <a:pt x="7038" y="1417"/>
                    </a:lnTo>
                    <a:lnTo>
                      <a:pt x="7836" y="877"/>
                    </a:lnTo>
                    <a:lnTo>
                      <a:pt x="8529" y="540"/>
                    </a:lnTo>
                    <a:lnTo>
                      <a:pt x="9223" y="270"/>
                    </a:lnTo>
                    <a:lnTo>
                      <a:pt x="9951" y="67"/>
                    </a:lnTo>
                    <a:lnTo>
                      <a:pt x="10644" y="0"/>
                    </a:lnTo>
                    <a:lnTo>
                      <a:pt x="11441" y="67"/>
                    </a:lnTo>
                    <a:lnTo>
                      <a:pt x="12204" y="67"/>
                    </a:lnTo>
                    <a:cubicBezTo>
                      <a:pt x="12204" y="67"/>
                      <a:pt x="12747" y="263"/>
                      <a:pt x="12828" y="270"/>
                    </a:cubicBezTo>
                    <a:cubicBezTo>
                      <a:pt x="12910" y="277"/>
                      <a:pt x="13522" y="607"/>
                      <a:pt x="13522" y="607"/>
                    </a:cubicBezTo>
                    <a:lnTo>
                      <a:pt x="14076" y="877"/>
                    </a:lnTo>
                    <a:lnTo>
                      <a:pt x="14700" y="1282"/>
                    </a:lnTo>
                    <a:lnTo>
                      <a:pt x="15325" y="1755"/>
                    </a:lnTo>
                    <a:lnTo>
                      <a:pt x="15914" y="2295"/>
                    </a:lnTo>
                    <a:lnTo>
                      <a:pt x="16365" y="2700"/>
                    </a:lnTo>
                    <a:lnTo>
                      <a:pt x="16885" y="3375"/>
                    </a:lnTo>
                    <a:lnTo>
                      <a:pt x="17543" y="4253"/>
                    </a:lnTo>
                    <a:lnTo>
                      <a:pt x="18168" y="5130"/>
                    </a:lnTo>
                    <a:lnTo>
                      <a:pt x="18688" y="6008"/>
                    </a:lnTo>
                    <a:lnTo>
                      <a:pt x="19208" y="7020"/>
                    </a:lnTo>
                    <a:lnTo>
                      <a:pt x="19762" y="8168"/>
                    </a:lnTo>
                    <a:lnTo>
                      <a:pt x="20248" y="9652"/>
                    </a:lnTo>
                    <a:lnTo>
                      <a:pt x="20699" y="11138"/>
                    </a:lnTo>
                    <a:lnTo>
                      <a:pt x="21080" y="12758"/>
                    </a:lnTo>
                    <a:lnTo>
                      <a:pt x="21427" y="14175"/>
                    </a:lnTo>
                    <a:lnTo>
                      <a:pt x="21600" y="15323"/>
                    </a:lnTo>
                  </a:path>
                </a:pathLst>
              </a:custGeom>
              <a:noFill/>
              <a:ln w="12700" cap="flat">
                <a:solidFill>
                  <a:srgbClr val="4F7A28"/>
                </a:solidFill>
                <a:custDash>
                  <a:ds d="200000" sp="200000"/>
                </a:custDash>
                <a:miter lim="400000"/>
                <a:headEnd type="arrow" w="med" len="med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200"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887" name="Linie"/>
              <p:cNvSpPr/>
              <p:nvPr/>
            </p:nvSpPr>
            <p:spPr>
              <a:xfrm flipH="1" rot="2926104">
                <a:off x="743365" y="549104"/>
                <a:ext cx="1892042" cy="952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0" y="21600"/>
                    </a:moveTo>
                    <a:lnTo>
                      <a:pt x="35" y="19372"/>
                    </a:lnTo>
                    <a:lnTo>
                      <a:pt x="139" y="17348"/>
                    </a:lnTo>
                    <a:lnTo>
                      <a:pt x="416" y="15525"/>
                    </a:lnTo>
                    <a:lnTo>
                      <a:pt x="693" y="13838"/>
                    </a:lnTo>
                    <a:lnTo>
                      <a:pt x="1075" y="12150"/>
                    </a:lnTo>
                    <a:lnTo>
                      <a:pt x="1491" y="10597"/>
                    </a:lnTo>
                    <a:lnTo>
                      <a:pt x="1942" y="9180"/>
                    </a:lnTo>
                    <a:lnTo>
                      <a:pt x="2427" y="8033"/>
                    </a:lnTo>
                    <a:lnTo>
                      <a:pt x="3016" y="6682"/>
                    </a:lnTo>
                    <a:lnTo>
                      <a:pt x="3571" y="5670"/>
                    </a:lnTo>
                    <a:lnTo>
                      <a:pt x="4161" y="4590"/>
                    </a:lnTo>
                    <a:lnTo>
                      <a:pt x="4854" y="3712"/>
                    </a:lnTo>
                    <a:lnTo>
                      <a:pt x="5513" y="2835"/>
                    </a:lnTo>
                    <a:lnTo>
                      <a:pt x="6310" y="2025"/>
                    </a:lnTo>
                    <a:lnTo>
                      <a:pt x="7038" y="1417"/>
                    </a:lnTo>
                    <a:lnTo>
                      <a:pt x="7836" y="877"/>
                    </a:lnTo>
                    <a:lnTo>
                      <a:pt x="8529" y="540"/>
                    </a:lnTo>
                    <a:lnTo>
                      <a:pt x="9223" y="270"/>
                    </a:lnTo>
                    <a:lnTo>
                      <a:pt x="9951" y="67"/>
                    </a:lnTo>
                    <a:lnTo>
                      <a:pt x="10644" y="0"/>
                    </a:lnTo>
                    <a:lnTo>
                      <a:pt x="11441" y="67"/>
                    </a:lnTo>
                    <a:lnTo>
                      <a:pt x="12204" y="67"/>
                    </a:lnTo>
                    <a:cubicBezTo>
                      <a:pt x="12204" y="67"/>
                      <a:pt x="12747" y="263"/>
                      <a:pt x="12828" y="270"/>
                    </a:cubicBezTo>
                    <a:cubicBezTo>
                      <a:pt x="12910" y="277"/>
                      <a:pt x="13522" y="607"/>
                      <a:pt x="13522" y="607"/>
                    </a:cubicBezTo>
                    <a:lnTo>
                      <a:pt x="14076" y="877"/>
                    </a:lnTo>
                    <a:lnTo>
                      <a:pt x="14700" y="1282"/>
                    </a:lnTo>
                    <a:lnTo>
                      <a:pt x="15325" y="1755"/>
                    </a:lnTo>
                    <a:lnTo>
                      <a:pt x="15914" y="2295"/>
                    </a:lnTo>
                    <a:lnTo>
                      <a:pt x="16365" y="2700"/>
                    </a:lnTo>
                    <a:lnTo>
                      <a:pt x="16885" y="3375"/>
                    </a:lnTo>
                    <a:lnTo>
                      <a:pt x="17543" y="4253"/>
                    </a:lnTo>
                    <a:lnTo>
                      <a:pt x="18168" y="5130"/>
                    </a:lnTo>
                    <a:lnTo>
                      <a:pt x="18688" y="6008"/>
                    </a:lnTo>
                    <a:lnTo>
                      <a:pt x="19208" y="7020"/>
                    </a:lnTo>
                    <a:lnTo>
                      <a:pt x="19762" y="8168"/>
                    </a:lnTo>
                    <a:lnTo>
                      <a:pt x="20248" y="9652"/>
                    </a:lnTo>
                    <a:lnTo>
                      <a:pt x="20699" y="11138"/>
                    </a:lnTo>
                    <a:lnTo>
                      <a:pt x="21080" y="12758"/>
                    </a:lnTo>
                    <a:lnTo>
                      <a:pt x="21427" y="14175"/>
                    </a:lnTo>
                    <a:lnTo>
                      <a:pt x="21600" y="15323"/>
                    </a:lnTo>
                  </a:path>
                </a:pathLst>
              </a:custGeom>
              <a:noFill/>
              <a:ln w="12700" cap="flat">
                <a:solidFill>
                  <a:srgbClr val="4F7A28"/>
                </a:solidFill>
                <a:custDash>
                  <a:ds d="200000" sp="200000"/>
                </a:custDash>
                <a:miter lim="400000"/>
                <a:headEnd type="arrow" w="med" len="med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200"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888" name="Stern"/>
              <p:cNvSpPr/>
              <p:nvPr/>
            </p:nvSpPr>
            <p:spPr>
              <a:xfrm rot="10800000">
                <a:off x="1850007" y="2055368"/>
                <a:ext cx="109986" cy="952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fill="norm" stroke="1" extrusionOk="0">
                    <a:moveTo>
                      <a:pt x="10800" y="0"/>
                    </a:moveTo>
                    <a:lnTo>
                      <a:pt x="16200" y="10800"/>
                    </a:lnTo>
                    <a:lnTo>
                      <a:pt x="21600" y="21600"/>
                    </a:lnTo>
                    <a:lnTo>
                      <a:pt x="10800" y="21600"/>
                    </a:lnTo>
                    <a:lnTo>
                      <a:pt x="0" y="21600"/>
                    </a:lnTo>
                    <a:lnTo>
                      <a:pt x="5400" y="10800"/>
                    </a:lnTo>
                    <a:close/>
                  </a:path>
                </a:pathLst>
              </a:custGeom>
              <a:solidFill>
                <a:srgbClr val="4F7A28"/>
              </a:solidFill>
              <a:ln w="12700" cap="flat">
                <a:solidFill>
                  <a:srgbClr val="4F7A28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  <p:sp>
            <p:nvSpPr>
              <p:cNvPr id="1889" name="Stern"/>
              <p:cNvSpPr/>
              <p:nvPr/>
            </p:nvSpPr>
            <p:spPr>
              <a:xfrm>
                <a:off x="571500" y="2023618"/>
                <a:ext cx="127000" cy="127001"/>
              </a:xfrm>
              <a:prstGeom prst="star4">
                <a:avLst>
                  <a:gd name="adj" fmla="val 25000"/>
                </a:avLst>
              </a:prstGeom>
              <a:solidFill>
                <a:srgbClr val="E32400"/>
              </a:solidFill>
              <a:ln w="12700" cap="flat">
                <a:solidFill>
                  <a:srgbClr val="E32400"/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algn="ctr">
                  <a:defRPr sz="3000">
                    <a:solidFill>
                      <a:srgbClr val="FFFFFF"/>
                    </a:solidFill>
                    <a:effectLst>
                      <a:outerShdw sx="100000" sy="100000" kx="0" ky="0" algn="b" rotWithShape="0" blurRad="38100" dist="12700" dir="5400000">
                        <a:srgbClr val="000000">
                          <a:alpha val="50000"/>
                        </a:srgbClr>
                      </a:outerShdw>
                    </a:effectLst>
                    <a:latin typeface="+mj-lt"/>
                    <a:ea typeface="+mj-ea"/>
                    <a:cs typeface="+mj-cs"/>
                    <a:sym typeface="Gill Sans"/>
                  </a:defRPr>
                </a:pPr>
              </a:p>
            </p:txBody>
          </p:sp>
        </p:grpSp>
      </p:grpSp>
      <p:sp>
        <p:nvSpPr>
          <p:cNvPr id="1892" name="Leitungslängen:…"/>
          <p:cNvSpPr txBox="1"/>
          <p:nvPr/>
        </p:nvSpPr>
        <p:spPr>
          <a:xfrm>
            <a:off x="6540500" y="3676650"/>
            <a:ext cx="3479800" cy="1155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Leitungslängen:</a:t>
            </a:r>
          </a:p>
          <a:p>
            <a:pPr>
              <a:defRPr sz="1400"/>
            </a:pPr>
          </a:p>
          <a:p>
            <a:pPr lvl="1" indent="266700">
              <a:defRPr sz="1400"/>
            </a:pPr>
            <a:r>
              <a:t>l/λ = 0,066 + 0,156</a:t>
            </a:r>
          </a:p>
          <a:p>
            <a:pPr>
              <a:defRPr sz="1400"/>
            </a:pPr>
          </a:p>
          <a:p>
            <a:pPr lvl="1" indent="266700">
              <a:defRPr sz="1400"/>
            </a:pPr>
            <a:r>
              <a:t>l/λ = 0,066 + 0,343</a:t>
            </a:r>
          </a:p>
        </p:txBody>
      </p:sp>
      <p:sp>
        <p:nvSpPr>
          <p:cNvPr id="1893" name="Stern"/>
          <p:cNvSpPr/>
          <p:nvPr/>
        </p:nvSpPr>
        <p:spPr>
          <a:xfrm>
            <a:off x="6612507" y="4216400"/>
            <a:ext cx="109986" cy="127000"/>
          </a:xfrm>
          <a:prstGeom prst="star6">
            <a:avLst>
              <a:gd name="adj" fmla="val 25000"/>
              <a:gd name="hf" fmla="val 115470"/>
            </a:avLst>
          </a:prstGeom>
          <a:solidFill>
            <a:srgbClr val="4F7A28"/>
          </a:solidFill>
          <a:ln w="12700">
            <a:solidFill>
              <a:srgbClr val="4F7A28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94" name="Stern"/>
          <p:cNvSpPr/>
          <p:nvPr/>
        </p:nvSpPr>
        <p:spPr>
          <a:xfrm rot="10800000">
            <a:off x="6612507" y="4641850"/>
            <a:ext cx="109986" cy="95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6200" y="10800"/>
                </a:lnTo>
                <a:lnTo>
                  <a:pt x="21600" y="21600"/>
                </a:lnTo>
                <a:lnTo>
                  <a:pt x="10800" y="21600"/>
                </a:lnTo>
                <a:lnTo>
                  <a:pt x="0" y="21600"/>
                </a:lnTo>
                <a:lnTo>
                  <a:pt x="5400" y="10800"/>
                </a:lnTo>
                <a:close/>
              </a:path>
            </a:pathLst>
          </a:custGeom>
          <a:solidFill>
            <a:srgbClr val="4F7A28"/>
          </a:solidFill>
          <a:ln w="12700">
            <a:solidFill>
              <a:srgbClr val="4F7A28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1895" name="Linie"/>
          <p:cNvSpPr/>
          <p:nvPr/>
        </p:nvSpPr>
        <p:spPr>
          <a:xfrm flipH="1">
            <a:off x="1278962" y="3407337"/>
            <a:ext cx="2054821" cy="2235300"/>
          </a:xfrm>
          <a:prstGeom prst="line">
            <a:avLst/>
          </a:prstGeom>
          <a:ln w="12700">
            <a:solidFill>
              <a:srgbClr val="4F7A28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96" name="Linie"/>
          <p:cNvSpPr/>
          <p:nvPr/>
        </p:nvSpPr>
        <p:spPr>
          <a:xfrm flipH="1" flipV="1">
            <a:off x="3317056" y="3418036"/>
            <a:ext cx="1147317" cy="2664620"/>
          </a:xfrm>
          <a:prstGeom prst="line">
            <a:avLst/>
          </a:prstGeom>
          <a:ln w="12700">
            <a:solidFill>
              <a:srgbClr val="4F7A28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97" name="Linie"/>
          <p:cNvSpPr/>
          <p:nvPr/>
        </p:nvSpPr>
        <p:spPr>
          <a:xfrm flipH="1">
            <a:off x="3302000" y="611452"/>
            <a:ext cx="1163142" cy="2843048"/>
          </a:xfrm>
          <a:prstGeom prst="line">
            <a:avLst/>
          </a:prstGeom>
          <a:ln w="12700">
            <a:solidFill>
              <a:srgbClr val="4F7A28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9" name="Stern"/>
          <p:cNvSpPr/>
          <p:nvPr/>
        </p:nvSpPr>
        <p:spPr>
          <a:xfrm>
            <a:off x="6607107" y="2730500"/>
            <a:ext cx="120786" cy="114873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rgbClr val="0056D6"/>
          </a:solidFill>
          <a:ln w="12700">
            <a:solidFill>
              <a:srgbClr val="0056D6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pic>
        <p:nvPicPr>
          <p:cNvPr id="1900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0981" y="666884"/>
            <a:ext cx="5412442" cy="5524501"/>
          </a:xfrm>
          <a:prstGeom prst="rect">
            <a:avLst/>
          </a:prstGeom>
          <a:ln w="12700">
            <a:miter lim="400000"/>
          </a:ln>
        </p:spPr>
      </p:pic>
      <p:sp>
        <p:nvSpPr>
          <p:cNvPr id="1901" name="Kreis"/>
          <p:cNvSpPr/>
          <p:nvPr/>
        </p:nvSpPr>
        <p:spPr>
          <a:xfrm>
            <a:off x="3321050" y="2273300"/>
            <a:ext cx="2273300" cy="2273300"/>
          </a:xfrm>
          <a:prstGeom prst="ellipse">
            <a:avLst/>
          </a:prstGeom>
          <a:ln w="1905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902" name="Schritt (2): durch Serienreaktanz zu r=1"/>
          <p:cNvSpPr txBox="1"/>
          <p:nvPr/>
        </p:nvSpPr>
        <p:spPr>
          <a:xfrm>
            <a:off x="5540794" y="1003300"/>
            <a:ext cx="3200401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/>
            <a:r>
              <a:t>Schritt (2): durch Serienreaktanz zu r=1</a:t>
            </a:r>
          </a:p>
        </p:txBody>
      </p:sp>
      <p:sp>
        <p:nvSpPr>
          <p:cNvPr id="1903" name="Stern"/>
          <p:cNvSpPr/>
          <p:nvPr/>
        </p:nvSpPr>
        <p:spPr>
          <a:xfrm>
            <a:off x="2647950" y="4013200"/>
            <a:ext cx="127000" cy="127000"/>
          </a:xfrm>
          <a:prstGeom prst="star4">
            <a:avLst>
              <a:gd name="adj" fmla="val 25000"/>
            </a:avLst>
          </a:prstGeom>
          <a:solidFill>
            <a:srgbClr val="E32400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904" name="Stern"/>
          <p:cNvSpPr/>
          <p:nvPr/>
        </p:nvSpPr>
        <p:spPr>
          <a:xfrm>
            <a:off x="3254307" y="3352800"/>
            <a:ext cx="120786" cy="114873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rgbClr val="0056D6"/>
          </a:solidFill>
          <a:ln w="12700">
            <a:solidFill>
              <a:srgbClr val="0056D6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905" name="Kreis"/>
          <p:cNvSpPr/>
          <p:nvPr/>
        </p:nvSpPr>
        <p:spPr>
          <a:xfrm>
            <a:off x="2425700" y="2527300"/>
            <a:ext cx="1778000" cy="1778000"/>
          </a:xfrm>
          <a:prstGeom prst="ellipse">
            <a:avLst/>
          </a:prstGeom>
          <a:ln w="6350">
            <a:solidFill>
              <a:srgbClr val="4F7A28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906" name="Stern"/>
          <p:cNvSpPr/>
          <p:nvPr/>
        </p:nvSpPr>
        <p:spPr>
          <a:xfrm>
            <a:off x="3589907" y="2540000"/>
            <a:ext cx="109986" cy="127000"/>
          </a:xfrm>
          <a:prstGeom prst="star6">
            <a:avLst>
              <a:gd name="adj" fmla="val 25000"/>
              <a:gd name="hf" fmla="val 115470"/>
            </a:avLst>
          </a:prstGeom>
          <a:solidFill>
            <a:srgbClr val="4F7A28"/>
          </a:solidFill>
          <a:ln w="12700">
            <a:solidFill>
              <a:srgbClr val="4F7A28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907" name="Stern"/>
          <p:cNvSpPr/>
          <p:nvPr/>
        </p:nvSpPr>
        <p:spPr>
          <a:xfrm rot="10800000">
            <a:off x="3602607" y="4197350"/>
            <a:ext cx="109986" cy="95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6200" y="10800"/>
                </a:lnTo>
                <a:lnTo>
                  <a:pt x="21600" y="21600"/>
                </a:lnTo>
                <a:lnTo>
                  <a:pt x="10800" y="21600"/>
                </a:lnTo>
                <a:lnTo>
                  <a:pt x="0" y="21600"/>
                </a:lnTo>
                <a:lnTo>
                  <a:pt x="5400" y="10800"/>
                </a:lnTo>
                <a:close/>
              </a:path>
            </a:pathLst>
          </a:custGeom>
          <a:solidFill>
            <a:srgbClr val="4F7A28"/>
          </a:solidFill>
          <a:ln w="12700">
            <a:solidFill>
              <a:srgbClr val="4F7A28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908" name="Stern"/>
          <p:cNvSpPr/>
          <p:nvPr/>
        </p:nvSpPr>
        <p:spPr>
          <a:xfrm>
            <a:off x="2647950" y="4013200"/>
            <a:ext cx="127000" cy="127000"/>
          </a:xfrm>
          <a:prstGeom prst="star4">
            <a:avLst>
              <a:gd name="adj" fmla="val 25000"/>
            </a:avLst>
          </a:prstGeom>
          <a:solidFill>
            <a:srgbClr val="E32400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909" name="Stern"/>
          <p:cNvSpPr/>
          <p:nvPr/>
        </p:nvSpPr>
        <p:spPr>
          <a:xfrm>
            <a:off x="7044307" y="1752600"/>
            <a:ext cx="109986" cy="127000"/>
          </a:xfrm>
          <a:prstGeom prst="star6">
            <a:avLst>
              <a:gd name="adj" fmla="val 25000"/>
              <a:gd name="hf" fmla="val 115470"/>
            </a:avLst>
          </a:prstGeom>
          <a:solidFill>
            <a:srgbClr val="4F7A28"/>
          </a:solidFill>
          <a:ln w="12700">
            <a:solidFill>
              <a:srgbClr val="4F7A28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910" name="Stern"/>
          <p:cNvSpPr/>
          <p:nvPr/>
        </p:nvSpPr>
        <p:spPr>
          <a:xfrm rot="10800000">
            <a:off x="7069707" y="3727450"/>
            <a:ext cx="109986" cy="95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16200" y="10800"/>
                </a:lnTo>
                <a:lnTo>
                  <a:pt x="21600" y="21600"/>
                </a:lnTo>
                <a:lnTo>
                  <a:pt x="10800" y="21600"/>
                </a:lnTo>
                <a:lnTo>
                  <a:pt x="0" y="21600"/>
                </a:lnTo>
                <a:lnTo>
                  <a:pt x="5400" y="10800"/>
                </a:lnTo>
                <a:close/>
              </a:path>
            </a:pathLst>
          </a:custGeom>
          <a:solidFill>
            <a:srgbClr val="4F7A28"/>
          </a:solidFill>
          <a:ln w="12700">
            <a:solidFill>
              <a:srgbClr val="4F7A28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911" name="Linie"/>
          <p:cNvSpPr/>
          <p:nvPr/>
        </p:nvSpPr>
        <p:spPr>
          <a:xfrm>
            <a:off x="3318933" y="2599266"/>
            <a:ext cx="338667" cy="804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17550" y="1705"/>
                </a:lnTo>
                <a:lnTo>
                  <a:pt x="14580" y="3297"/>
                </a:lnTo>
                <a:lnTo>
                  <a:pt x="11340" y="5229"/>
                </a:lnTo>
                <a:lnTo>
                  <a:pt x="8640" y="7048"/>
                </a:lnTo>
                <a:lnTo>
                  <a:pt x="6750" y="8981"/>
                </a:lnTo>
                <a:lnTo>
                  <a:pt x="4590" y="10686"/>
                </a:lnTo>
                <a:lnTo>
                  <a:pt x="3240" y="12619"/>
                </a:lnTo>
                <a:lnTo>
                  <a:pt x="1620" y="14893"/>
                </a:lnTo>
                <a:lnTo>
                  <a:pt x="1080" y="16598"/>
                </a:lnTo>
                <a:lnTo>
                  <a:pt x="540" y="18758"/>
                </a:lnTo>
                <a:lnTo>
                  <a:pt x="270" y="20463"/>
                </a:lnTo>
                <a:lnTo>
                  <a:pt x="0" y="21600"/>
                </a:lnTo>
              </a:path>
            </a:pathLst>
          </a:custGeom>
          <a:ln w="19050">
            <a:solidFill>
              <a:srgbClr val="0056D6"/>
            </a:solidFill>
            <a:miter lim="400000"/>
            <a:tailEnd type="arrow"/>
          </a:ln>
        </p:spPr>
        <p:txBody>
          <a:bodyPr lIns="38100" tIns="38100" rIns="38100" bIns="38100" anchor="ctr"/>
          <a:lstStyle/>
          <a:p>
            <a:pPr algn="ctr">
              <a:defRPr sz="3200"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912" name="Linie"/>
          <p:cNvSpPr/>
          <p:nvPr/>
        </p:nvSpPr>
        <p:spPr>
          <a:xfrm>
            <a:off x="3314700" y="3429000"/>
            <a:ext cx="351367" cy="804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17696" y="19895"/>
                </a:lnTo>
                <a:lnTo>
                  <a:pt x="13012" y="17280"/>
                </a:lnTo>
                <a:lnTo>
                  <a:pt x="8588" y="14438"/>
                </a:lnTo>
                <a:lnTo>
                  <a:pt x="5205" y="11368"/>
                </a:lnTo>
                <a:lnTo>
                  <a:pt x="2602" y="8072"/>
                </a:lnTo>
                <a:lnTo>
                  <a:pt x="1561" y="5229"/>
                </a:lnTo>
                <a:lnTo>
                  <a:pt x="520" y="3069"/>
                </a:lnTo>
                <a:lnTo>
                  <a:pt x="0" y="0"/>
                </a:lnTo>
              </a:path>
            </a:pathLst>
          </a:custGeom>
          <a:ln w="19050">
            <a:solidFill>
              <a:srgbClr val="7B219F"/>
            </a:solidFill>
            <a:miter lim="400000"/>
            <a:tailEnd type="arrow"/>
          </a:ln>
        </p:spPr>
        <p:txBody>
          <a:bodyPr lIns="38100" tIns="38100" rIns="38100" bIns="38100" anchor="ctr"/>
          <a:lstStyle/>
          <a:p>
            <a:pPr algn="ctr">
              <a:defRPr sz="3200"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913" name="Linie"/>
          <p:cNvSpPr/>
          <p:nvPr/>
        </p:nvSpPr>
        <p:spPr>
          <a:xfrm>
            <a:off x="6667500" y="1879600"/>
            <a:ext cx="338667" cy="804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17550" y="1705"/>
                </a:lnTo>
                <a:lnTo>
                  <a:pt x="14580" y="3297"/>
                </a:lnTo>
                <a:lnTo>
                  <a:pt x="11340" y="5229"/>
                </a:lnTo>
                <a:lnTo>
                  <a:pt x="8640" y="7048"/>
                </a:lnTo>
                <a:lnTo>
                  <a:pt x="6750" y="8981"/>
                </a:lnTo>
                <a:lnTo>
                  <a:pt x="4590" y="10686"/>
                </a:lnTo>
                <a:lnTo>
                  <a:pt x="3240" y="12619"/>
                </a:lnTo>
                <a:lnTo>
                  <a:pt x="1620" y="14893"/>
                </a:lnTo>
                <a:lnTo>
                  <a:pt x="1080" y="16598"/>
                </a:lnTo>
                <a:lnTo>
                  <a:pt x="540" y="18758"/>
                </a:lnTo>
                <a:lnTo>
                  <a:pt x="270" y="20463"/>
                </a:lnTo>
                <a:lnTo>
                  <a:pt x="0" y="21600"/>
                </a:lnTo>
              </a:path>
            </a:pathLst>
          </a:custGeom>
          <a:ln w="19050">
            <a:solidFill>
              <a:srgbClr val="0056D6"/>
            </a:solidFill>
            <a:miter lim="400000"/>
            <a:tailEnd type="arrow"/>
          </a:ln>
        </p:spPr>
        <p:txBody>
          <a:bodyPr lIns="38100" tIns="38100" rIns="38100" bIns="38100" anchor="ctr"/>
          <a:lstStyle/>
          <a:p>
            <a:pPr algn="ctr">
              <a:defRPr sz="3200"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914" name="Linie"/>
          <p:cNvSpPr/>
          <p:nvPr/>
        </p:nvSpPr>
        <p:spPr>
          <a:xfrm>
            <a:off x="6667500" y="2895600"/>
            <a:ext cx="351367" cy="804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lnTo>
                  <a:pt x="17696" y="19895"/>
                </a:lnTo>
                <a:lnTo>
                  <a:pt x="13012" y="17280"/>
                </a:lnTo>
                <a:lnTo>
                  <a:pt x="8588" y="14438"/>
                </a:lnTo>
                <a:lnTo>
                  <a:pt x="5205" y="11368"/>
                </a:lnTo>
                <a:lnTo>
                  <a:pt x="2602" y="8072"/>
                </a:lnTo>
                <a:lnTo>
                  <a:pt x="1561" y="5229"/>
                </a:lnTo>
                <a:lnTo>
                  <a:pt x="520" y="3069"/>
                </a:lnTo>
                <a:lnTo>
                  <a:pt x="0" y="0"/>
                </a:lnTo>
              </a:path>
            </a:pathLst>
          </a:custGeom>
          <a:ln w="19050">
            <a:solidFill>
              <a:srgbClr val="7B219F"/>
            </a:solidFill>
            <a:miter lim="400000"/>
            <a:tailEnd type="arrow"/>
          </a:ln>
        </p:spPr>
        <p:txBody>
          <a:bodyPr lIns="38100" tIns="38100" rIns="38100" bIns="38100" anchor="ctr"/>
          <a:lstStyle/>
          <a:p>
            <a:pPr algn="ctr">
              <a:defRPr sz="3200"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1915" name="x = - 0,85"/>
          <p:cNvSpPr txBox="1"/>
          <p:nvPr/>
        </p:nvSpPr>
        <p:spPr>
          <a:xfrm>
            <a:off x="7035800" y="2146300"/>
            <a:ext cx="160020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/>
            <a:r>
              <a:t>x = - 0,85</a:t>
            </a:r>
          </a:p>
        </p:txBody>
      </p:sp>
      <p:sp>
        <p:nvSpPr>
          <p:cNvPr id="1916" name="x = + 0,85"/>
          <p:cNvSpPr txBox="1"/>
          <p:nvPr/>
        </p:nvSpPr>
        <p:spPr>
          <a:xfrm>
            <a:off x="7035800" y="3111500"/>
            <a:ext cx="160020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>
              <a:defRPr sz="14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/>
            <a:r>
              <a:t>x = + 0,85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Linie"/>
          <p:cNvSpPr/>
          <p:nvPr/>
        </p:nvSpPr>
        <p:spPr>
          <a:xfrm>
            <a:off x="7319433" y="499533"/>
            <a:ext cx="1992950" cy="1003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35" y="19372"/>
                </a:lnTo>
                <a:lnTo>
                  <a:pt x="139" y="17348"/>
                </a:lnTo>
                <a:lnTo>
                  <a:pt x="416" y="15525"/>
                </a:lnTo>
                <a:lnTo>
                  <a:pt x="693" y="13837"/>
                </a:lnTo>
                <a:lnTo>
                  <a:pt x="1075" y="12150"/>
                </a:lnTo>
                <a:lnTo>
                  <a:pt x="1491" y="10598"/>
                </a:lnTo>
                <a:lnTo>
                  <a:pt x="1942" y="9180"/>
                </a:lnTo>
                <a:lnTo>
                  <a:pt x="2427" y="8032"/>
                </a:lnTo>
                <a:lnTo>
                  <a:pt x="3016" y="6682"/>
                </a:lnTo>
                <a:lnTo>
                  <a:pt x="3571" y="5670"/>
                </a:lnTo>
                <a:lnTo>
                  <a:pt x="4161" y="4590"/>
                </a:lnTo>
                <a:lnTo>
                  <a:pt x="4854" y="3713"/>
                </a:lnTo>
                <a:lnTo>
                  <a:pt x="5513" y="2835"/>
                </a:lnTo>
                <a:lnTo>
                  <a:pt x="6310" y="2025"/>
                </a:lnTo>
                <a:lnTo>
                  <a:pt x="7038" y="1417"/>
                </a:lnTo>
                <a:lnTo>
                  <a:pt x="7836" y="877"/>
                </a:lnTo>
                <a:lnTo>
                  <a:pt x="8529" y="540"/>
                </a:lnTo>
                <a:lnTo>
                  <a:pt x="9222" y="270"/>
                </a:lnTo>
                <a:lnTo>
                  <a:pt x="9951" y="67"/>
                </a:lnTo>
                <a:lnTo>
                  <a:pt x="10644" y="0"/>
                </a:lnTo>
                <a:lnTo>
                  <a:pt x="11441" y="67"/>
                </a:lnTo>
                <a:lnTo>
                  <a:pt x="12204" y="67"/>
                </a:lnTo>
                <a:cubicBezTo>
                  <a:pt x="12204" y="67"/>
                  <a:pt x="12747" y="263"/>
                  <a:pt x="12828" y="270"/>
                </a:cubicBezTo>
                <a:cubicBezTo>
                  <a:pt x="12910" y="277"/>
                  <a:pt x="13522" y="607"/>
                  <a:pt x="13522" y="607"/>
                </a:cubicBezTo>
                <a:lnTo>
                  <a:pt x="14076" y="877"/>
                </a:lnTo>
                <a:lnTo>
                  <a:pt x="14700" y="1282"/>
                </a:lnTo>
                <a:lnTo>
                  <a:pt x="15325" y="1755"/>
                </a:lnTo>
                <a:lnTo>
                  <a:pt x="15914" y="2295"/>
                </a:lnTo>
                <a:lnTo>
                  <a:pt x="16365" y="2700"/>
                </a:lnTo>
                <a:lnTo>
                  <a:pt x="16885" y="3375"/>
                </a:lnTo>
                <a:lnTo>
                  <a:pt x="17543" y="4253"/>
                </a:lnTo>
                <a:lnTo>
                  <a:pt x="18168" y="5130"/>
                </a:lnTo>
                <a:lnTo>
                  <a:pt x="18688" y="6007"/>
                </a:lnTo>
                <a:lnTo>
                  <a:pt x="19208" y="7020"/>
                </a:lnTo>
                <a:lnTo>
                  <a:pt x="19762" y="8168"/>
                </a:lnTo>
                <a:lnTo>
                  <a:pt x="20248" y="9652"/>
                </a:lnTo>
                <a:lnTo>
                  <a:pt x="20699" y="11138"/>
                </a:lnTo>
                <a:lnTo>
                  <a:pt x="21080" y="12757"/>
                </a:lnTo>
                <a:lnTo>
                  <a:pt x="21427" y="14175"/>
                </a:lnTo>
                <a:lnTo>
                  <a:pt x="21600" y="15323"/>
                </a:lnTo>
              </a:path>
            </a:pathLst>
          </a:custGeom>
          <a:ln w="12700">
            <a:solidFill>
              <a:srgbClr val="4F7A28"/>
            </a:solidFill>
            <a:miter lim="400000"/>
            <a:headEnd type="arrow"/>
          </a:ln>
        </p:spPr>
        <p:txBody>
          <a:bodyPr lIns="38100" tIns="38100" rIns="38100" bIns="38100" anchor="ctr"/>
          <a:lstStyle/>
          <a:p>
            <a:pPr algn="ctr">
              <a:defRPr sz="3200"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1954" name="Gruppieren"/>
          <p:cNvGrpSpPr/>
          <p:nvPr/>
        </p:nvGrpSpPr>
        <p:grpSpPr>
          <a:xfrm>
            <a:off x="1079022" y="0"/>
            <a:ext cx="6020278" cy="2148918"/>
            <a:chOff x="0" y="0"/>
            <a:chExt cx="6020277" cy="2148917"/>
          </a:xfrm>
        </p:grpSpPr>
        <p:sp>
          <p:nvSpPr>
            <p:cNvPr id="1919" name="Linie"/>
            <p:cNvSpPr/>
            <p:nvPr/>
          </p:nvSpPr>
          <p:spPr>
            <a:xfrm flipH="1">
              <a:off x="737077" y="685800"/>
              <a:ext cx="1" cy="76200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920" name="Linie"/>
            <p:cNvSpPr/>
            <p:nvPr/>
          </p:nvSpPr>
          <p:spPr>
            <a:xfrm>
              <a:off x="737066" y="689552"/>
              <a:ext cx="4257200" cy="167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921" name="Linie"/>
            <p:cNvSpPr/>
            <p:nvPr/>
          </p:nvSpPr>
          <p:spPr>
            <a:xfrm>
              <a:off x="737066" y="1452475"/>
              <a:ext cx="4257200" cy="1672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922" name="Z1"/>
            <p:cNvSpPr txBox="1"/>
            <p:nvPr/>
          </p:nvSpPr>
          <p:spPr>
            <a:xfrm>
              <a:off x="1594327" y="0"/>
              <a:ext cx="53340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Z</a:t>
              </a:r>
              <a:r>
                <a:rPr baseline="-25000"/>
                <a:t>1</a:t>
              </a:r>
            </a:p>
          </p:txBody>
        </p:sp>
        <p:sp>
          <p:nvSpPr>
            <p:cNvPr id="1923" name="Z2"/>
            <p:cNvSpPr txBox="1"/>
            <p:nvPr/>
          </p:nvSpPr>
          <p:spPr>
            <a:xfrm>
              <a:off x="4324827" y="0"/>
              <a:ext cx="53340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Z</a:t>
              </a:r>
              <a:r>
                <a:rPr baseline="-25000"/>
                <a:t>2</a:t>
              </a:r>
            </a:p>
          </p:txBody>
        </p:sp>
        <p:sp>
          <p:nvSpPr>
            <p:cNvPr id="1924" name="RW1"/>
            <p:cNvSpPr txBox="1"/>
            <p:nvPr/>
          </p:nvSpPr>
          <p:spPr>
            <a:xfrm>
              <a:off x="1918177" y="1744662"/>
              <a:ext cx="548628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W1</a:t>
              </a:r>
            </a:p>
          </p:txBody>
        </p:sp>
        <p:sp>
          <p:nvSpPr>
            <p:cNvPr id="1925" name="Linie"/>
            <p:cNvSpPr/>
            <p:nvPr/>
          </p:nvSpPr>
          <p:spPr>
            <a:xfrm flipH="1">
              <a:off x="1856264" y="371905"/>
              <a:ext cx="7575" cy="158072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1928" name="Gruppieren"/>
            <p:cNvGrpSpPr/>
            <p:nvPr/>
          </p:nvGrpSpPr>
          <p:grpSpPr>
            <a:xfrm>
              <a:off x="1708627" y="469900"/>
              <a:ext cx="321680" cy="584200"/>
              <a:chOff x="0" y="0"/>
              <a:chExt cx="321678" cy="584200"/>
            </a:xfrm>
          </p:grpSpPr>
          <p:sp>
            <p:nvSpPr>
              <p:cNvPr id="1926" name="Linie"/>
              <p:cNvSpPr/>
              <p:nvPr/>
            </p:nvSpPr>
            <p:spPr>
              <a:xfrm flipH="1">
                <a:off x="0" y="574384"/>
                <a:ext cx="321679" cy="4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27" name="Linie"/>
              <p:cNvSpPr/>
              <p:nvPr/>
            </p:nvSpPr>
            <p:spPr>
              <a:xfrm flipV="1">
                <a:off x="12699" y="0"/>
                <a:ext cx="2" cy="584200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929" name="Linie"/>
            <p:cNvSpPr/>
            <p:nvPr/>
          </p:nvSpPr>
          <p:spPr>
            <a:xfrm flipH="1">
              <a:off x="1861024" y="695912"/>
              <a:ext cx="2478690" cy="2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930" name="Linie"/>
            <p:cNvSpPr/>
            <p:nvPr/>
          </p:nvSpPr>
          <p:spPr>
            <a:xfrm flipH="1">
              <a:off x="1810227" y="1456134"/>
              <a:ext cx="2583458" cy="6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931" name="Kreis"/>
            <p:cNvSpPr/>
            <p:nvPr/>
          </p:nvSpPr>
          <p:spPr>
            <a:xfrm rot="10800000">
              <a:off x="1811581" y="6477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32" name="Kreis"/>
            <p:cNvSpPr/>
            <p:nvPr/>
          </p:nvSpPr>
          <p:spPr>
            <a:xfrm rot="10800000">
              <a:off x="1798881" y="13970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33" name="Linie"/>
            <p:cNvSpPr/>
            <p:nvPr/>
          </p:nvSpPr>
          <p:spPr>
            <a:xfrm>
              <a:off x="4338685" y="364496"/>
              <a:ext cx="431" cy="156114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934" name="Kreis"/>
            <p:cNvSpPr/>
            <p:nvPr/>
          </p:nvSpPr>
          <p:spPr>
            <a:xfrm>
              <a:off x="4285139" y="13970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35" name="Kreis"/>
            <p:cNvSpPr/>
            <p:nvPr/>
          </p:nvSpPr>
          <p:spPr>
            <a:xfrm>
              <a:off x="4285139" y="6350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36" name="RW2"/>
            <p:cNvSpPr txBox="1"/>
            <p:nvPr/>
          </p:nvSpPr>
          <p:spPr>
            <a:xfrm>
              <a:off x="3727927" y="1739900"/>
              <a:ext cx="548628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W2</a:t>
              </a:r>
            </a:p>
          </p:txBody>
        </p:sp>
        <p:grpSp>
          <p:nvGrpSpPr>
            <p:cNvPr id="1939" name="Gruppieren"/>
            <p:cNvGrpSpPr/>
            <p:nvPr/>
          </p:nvGrpSpPr>
          <p:grpSpPr>
            <a:xfrm rot="10800000">
              <a:off x="4185127" y="444500"/>
              <a:ext cx="321680" cy="584200"/>
              <a:chOff x="0" y="0"/>
              <a:chExt cx="321678" cy="584200"/>
            </a:xfrm>
          </p:grpSpPr>
          <p:sp>
            <p:nvSpPr>
              <p:cNvPr id="1937" name="Linie"/>
              <p:cNvSpPr/>
              <p:nvPr/>
            </p:nvSpPr>
            <p:spPr>
              <a:xfrm flipH="1" flipV="1">
                <a:off x="0" y="9812"/>
                <a:ext cx="321679" cy="4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38" name="Linie"/>
              <p:cNvSpPr/>
              <p:nvPr/>
            </p:nvSpPr>
            <p:spPr>
              <a:xfrm flipH="1">
                <a:off x="12699" y="0"/>
                <a:ext cx="2" cy="584200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1940" name="Rechteck"/>
            <p:cNvSpPr/>
            <p:nvPr/>
          </p:nvSpPr>
          <p:spPr>
            <a:xfrm>
              <a:off x="2165827" y="444500"/>
              <a:ext cx="1879601" cy="1270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941" name="Zweitor"/>
            <p:cNvSpPr txBox="1"/>
            <p:nvPr/>
          </p:nvSpPr>
          <p:spPr>
            <a:xfrm>
              <a:off x="2645289" y="863599"/>
              <a:ext cx="838325" cy="355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Zweitor</a:t>
              </a:r>
            </a:p>
          </p:txBody>
        </p:sp>
        <p:sp>
          <p:nvSpPr>
            <p:cNvPr id="1942" name="Linie"/>
            <p:cNvSpPr/>
            <p:nvPr/>
          </p:nvSpPr>
          <p:spPr>
            <a:xfrm>
              <a:off x="4991577" y="685800"/>
              <a:ext cx="1" cy="762000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1945" name="Gruppieren"/>
            <p:cNvGrpSpPr/>
            <p:nvPr/>
          </p:nvGrpSpPr>
          <p:grpSpPr>
            <a:xfrm>
              <a:off x="4712177" y="823802"/>
              <a:ext cx="584201" cy="520701"/>
              <a:chOff x="0" y="0"/>
              <a:chExt cx="584200" cy="520700"/>
            </a:xfrm>
          </p:grpSpPr>
          <p:sp>
            <p:nvSpPr>
              <p:cNvPr id="1943" name="Rechteck"/>
              <p:cNvSpPr/>
              <p:nvPr/>
            </p:nvSpPr>
            <p:spPr>
              <a:xfrm rot="5400000">
                <a:off x="31399" y="31750"/>
                <a:ext cx="520701" cy="457200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944" name="RW2"/>
              <p:cNvSpPr txBox="1"/>
              <p:nvPr/>
            </p:nvSpPr>
            <p:spPr>
              <a:xfrm>
                <a:off x="0" y="65455"/>
                <a:ext cx="584200" cy="4191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85CC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5000"/>
                  <a:t>W2</a:t>
                </a:r>
              </a:p>
            </p:txBody>
          </p:sp>
        </p:grpSp>
        <p:sp>
          <p:nvSpPr>
            <p:cNvPr id="1946" name="Oval"/>
            <p:cNvSpPr/>
            <p:nvPr/>
          </p:nvSpPr>
          <p:spPr>
            <a:xfrm>
              <a:off x="508477" y="850900"/>
              <a:ext cx="457201" cy="44450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47" name="~"/>
            <p:cNvSpPr txBox="1"/>
            <p:nvPr/>
          </p:nvSpPr>
          <p:spPr>
            <a:xfrm>
              <a:off x="660877" y="901700"/>
              <a:ext cx="289217" cy="3744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~</a:t>
              </a:r>
            </a:p>
          </p:txBody>
        </p:sp>
        <p:grpSp>
          <p:nvGrpSpPr>
            <p:cNvPr id="1950" name="Gruppieren"/>
            <p:cNvGrpSpPr/>
            <p:nvPr/>
          </p:nvGrpSpPr>
          <p:grpSpPr>
            <a:xfrm>
              <a:off x="918278" y="493372"/>
              <a:ext cx="609601" cy="431801"/>
              <a:chOff x="0" y="0"/>
              <a:chExt cx="609600" cy="431800"/>
            </a:xfrm>
          </p:grpSpPr>
          <p:sp>
            <p:nvSpPr>
              <p:cNvPr id="1948" name="Rechteck"/>
              <p:cNvSpPr/>
              <p:nvPr/>
            </p:nvSpPr>
            <p:spPr>
              <a:xfrm>
                <a:off x="0" y="49984"/>
                <a:ext cx="573026" cy="312602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949" name="RW1"/>
              <p:cNvSpPr txBox="1"/>
              <p:nvPr/>
            </p:nvSpPr>
            <p:spPr>
              <a:xfrm>
                <a:off x="18284" y="0"/>
                <a:ext cx="591317" cy="4318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5000"/>
                  <a:t>W1</a:t>
                </a:r>
              </a:p>
            </p:txBody>
          </p:sp>
        </p:grpSp>
        <p:sp>
          <p:nvSpPr>
            <p:cNvPr id="1951" name="U01"/>
            <p:cNvSpPr txBox="1"/>
            <p:nvPr/>
          </p:nvSpPr>
          <p:spPr>
            <a:xfrm>
              <a:off x="0" y="887072"/>
              <a:ext cx="520700" cy="431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01</a:t>
              </a:r>
            </a:p>
          </p:txBody>
        </p:sp>
        <p:sp>
          <p:nvSpPr>
            <p:cNvPr id="1952" name="Linie"/>
            <p:cNvSpPr/>
            <p:nvPr/>
          </p:nvSpPr>
          <p:spPr>
            <a:xfrm flipH="1">
              <a:off x="5456647" y="738815"/>
              <a:ext cx="365" cy="7244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53" name="U2"/>
            <p:cNvSpPr txBox="1"/>
            <p:nvPr/>
          </p:nvSpPr>
          <p:spPr>
            <a:xfrm>
              <a:off x="5499577" y="889000"/>
              <a:ext cx="520701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5000"/>
                <a:t>2</a:t>
              </a:r>
            </a:p>
          </p:txBody>
        </p:sp>
      </p:grpSp>
      <p:grpSp>
        <p:nvGrpSpPr>
          <p:cNvPr id="1983" name="Gruppieren"/>
          <p:cNvGrpSpPr/>
          <p:nvPr/>
        </p:nvGrpSpPr>
        <p:grpSpPr>
          <a:xfrm>
            <a:off x="1333500" y="2432050"/>
            <a:ext cx="5499100" cy="1952068"/>
            <a:chOff x="0" y="0"/>
            <a:chExt cx="5499100" cy="1952067"/>
          </a:xfrm>
        </p:grpSpPr>
        <p:sp>
          <p:nvSpPr>
            <p:cNvPr id="1955" name="RW1"/>
            <p:cNvSpPr txBox="1"/>
            <p:nvPr/>
          </p:nvSpPr>
          <p:spPr>
            <a:xfrm>
              <a:off x="825500" y="1547812"/>
              <a:ext cx="548628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W1</a:t>
              </a:r>
            </a:p>
          </p:txBody>
        </p:sp>
        <p:sp>
          <p:nvSpPr>
            <p:cNvPr id="1956" name="Linie"/>
            <p:cNvSpPr/>
            <p:nvPr/>
          </p:nvSpPr>
          <p:spPr>
            <a:xfrm flipV="1">
              <a:off x="745297" y="546761"/>
              <a:ext cx="698600" cy="36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57" name="Rechteck"/>
            <p:cNvSpPr/>
            <p:nvPr/>
          </p:nvSpPr>
          <p:spPr>
            <a:xfrm>
              <a:off x="1784350" y="336550"/>
              <a:ext cx="1879600" cy="13589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958" name="Zweitor"/>
            <p:cNvSpPr txBox="1"/>
            <p:nvPr/>
          </p:nvSpPr>
          <p:spPr>
            <a:xfrm>
              <a:off x="2385181" y="0"/>
              <a:ext cx="671786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Zweitor</a:t>
              </a:r>
            </a:p>
          </p:txBody>
        </p:sp>
        <p:sp>
          <p:nvSpPr>
            <p:cNvPr id="1959" name="Linie"/>
            <p:cNvSpPr/>
            <p:nvPr/>
          </p:nvSpPr>
          <p:spPr>
            <a:xfrm flipV="1">
              <a:off x="3962399" y="554873"/>
              <a:ext cx="698600" cy="36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60" name="Linie"/>
            <p:cNvSpPr/>
            <p:nvPr/>
          </p:nvSpPr>
          <p:spPr>
            <a:xfrm flipH="1">
              <a:off x="749299" y="1393073"/>
              <a:ext cx="698601" cy="36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61" name="Pa1"/>
            <p:cNvSpPr txBox="1"/>
            <p:nvPr/>
          </p:nvSpPr>
          <p:spPr>
            <a:xfrm>
              <a:off x="25400" y="349250"/>
              <a:ext cx="6350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P</a:t>
              </a:r>
              <a:r>
                <a:rPr baseline="-5999"/>
                <a:t>a</a:t>
              </a:r>
              <a:r>
                <a:rPr baseline="-25000"/>
                <a:t>1</a:t>
              </a:r>
            </a:p>
          </p:txBody>
        </p:sp>
        <p:sp>
          <p:nvSpPr>
            <p:cNvPr id="1962" name="Pb1"/>
            <p:cNvSpPr txBox="1"/>
            <p:nvPr/>
          </p:nvSpPr>
          <p:spPr>
            <a:xfrm>
              <a:off x="0" y="1187450"/>
              <a:ext cx="660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P</a:t>
              </a:r>
              <a:r>
                <a:rPr baseline="-5999"/>
                <a:t>b</a:t>
              </a:r>
              <a:r>
                <a:rPr baseline="-25000"/>
                <a:t>1</a:t>
              </a:r>
            </a:p>
          </p:txBody>
        </p:sp>
        <p:sp>
          <p:nvSpPr>
            <p:cNvPr id="1963" name="Pb2"/>
            <p:cNvSpPr txBox="1"/>
            <p:nvPr/>
          </p:nvSpPr>
          <p:spPr>
            <a:xfrm>
              <a:off x="4787900" y="349250"/>
              <a:ext cx="7112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P</a:t>
              </a:r>
              <a:r>
                <a:rPr baseline="-5999"/>
                <a:t>b</a:t>
              </a:r>
              <a:r>
                <a:rPr baseline="-25000"/>
                <a:t>2</a:t>
              </a:r>
            </a:p>
          </p:txBody>
        </p:sp>
        <p:sp>
          <p:nvSpPr>
            <p:cNvPr id="1964" name="Linie"/>
            <p:cNvSpPr/>
            <p:nvPr/>
          </p:nvSpPr>
          <p:spPr>
            <a:xfrm flipH="1">
              <a:off x="2101473" y="561964"/>
              <a:ext cx="444510" cy="822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777" h="21344" fill="norm" stroke="1" extrusionOk="0">
                  <a:moveTo>
                    <a:pt x="18777" y="21159"/>
                  </a:moveTo>
                  <a:cubicBezTo>
                    <a:pt x="15309" y="21600"/>
                    <a:pt x="11722" y="21248"/>
                    <a:pt x="8585" y="20159"/>
                  </a:cubicBezTo>
                  <a:cubicBezTo>
                    <a:pt x="-452" y="17020"/>
                    <a:pt x="-2823" y="9038"/>
                    <a:pt x="3726" y="3797"/>
                  </a:cubicBezTo>
                  <a:cubicBezTo>
                    <a:pt x="6720" y="1402"/>
                    <a:pt x="11124" y="14"/>
                    <a:pt x="15771" y="0"/>
                  </a:cubicBezTo>
                </a:path>
              </a:pathLst>
            </a:custGeom>
            <a:noFill/>
            <a:ln w="9525" cap="flat">
              <a:solidFill>
                <a:srgbClr val="0042AA"/>
              </a:solidFill>
              <a:prstDash val="solid"/>
              <a:round/>
              <a:head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65" name="Linie"/>
            <p:cNvSpPr/>
            <p:nvPr/>
          </p:nvSpPr>
          <p:spPr>
            <a:xfrm flipH="1">
              <a:off x="1917683" y="565290"/>
              <a:ext cx="1612901" cy="581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grpSp>
          <p:nvGrpSpPr>
            <p:cNvPr id="1972" name="Gruppieren"/>
            <p:cNvGrpSpPr/>
            <p:nvPr/>
          </p:nvGrpSpPr>
          <p:grpSpPr>
            <a:xfrm>
              <a:off x="501650" y="819149"/>
              <a:ext cx="1296261" cy="266702"/>
              <a:chOff x="0" y="0"/>
              <a:chExt cx="1296260" cy="266700"/>
            </a:xfrm>
          </p:grpSpPr>
          <p:sp>
            <p:nvSpPr>
              <p:cNvPr id="1966" name="Linie"/>
              <p:cNvSpPr/>
              <p:nvPr/>
            </p:nvSpPr>
            <p:spPr>
              <a:xfrm flipH="1" flipV="1">
                <a:off x="1027886" y="34522"/>
                <a:ext cx="268375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67" name="Linie"/>
              <p:cNvSpPr/>
              <p:nvPr/>
            </p:nvSpPr>
            <p:spPr>
              <a:xfrm flipH="1">
                <a:off x="0" y="224063"/>
                <a:ext cx="989873" cy="3"/>
              </a:xfrm>
              <a:prstGeom prst="line">
                <a:avLst/>
              </a:prstGeom>
              <a:noFill/>
              <a:ln w="28575" cap="flat">
                <a:solidFill>
                  <a:srgbClr val="4349AA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68" name="Linie"/>
              <p:cNvSpPr/>
              <p:nvPr/>
            </p:nvSpPr>
            <p:spPr>
              <a:xfrm flipH="1">
                <a:off x="0" y="38324"/>
                <a:ext cx="989873" cy="3"/>
              </a:xfrm>
              <a:prstGeom prst="line">
                <a:avLst/>
              </a:prstGeom>
              <a:noFill/>
              <a:ln w="28575" cap="flat">
                <a:solidFill>
                  <a:srgbClr val="4349AA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69" name="Kreis"/>
              <p:cNvSpPr/>
              <p:nvPr/>
            </p:nvSpPr>
            <p:spPr>
              <a:xfrm rot="10800000">
                <a:off x="953360" y="0"/>
                <a:ext cx="76201" cy="76200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970" name="Linie"/>
              <p:cNvSpPr/>
              <p:nvPr/>
            </p:nvSpPr>
            <p:spPr>
              <a:xfrm flipH="1" flipV="1">
                <a:off x="1022350" y="228109"/>
                <a:ext cx="268374" cy="2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71" name="Kreis"/>
              <p:cNvSpPr/>
              <p:nvPr/>
            </p:nvSpPr>
            <p:spPr>
              <a:xfrm rot="10800000">
                <a:off x="946150" y="190500"/>
                <a:ext cx="76200" cy="76200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  <p:grpSp>
          <p:nvGrpSpPr>
            <p:cNvPr id="1979" name="Gruppieren"/>
            <p:cNvGrpSpPr/>
            <p:nvPr/>
          </p:nvGrpSpPr>
          <p:grpSpPr>
            <a:xfrm flipH="1">
              <a:off x="3670300" y="819149"/>
              <a:ext cx="1296261" cy="266702"/>
              <a:chOff x="0" y="0"/>
              <a:chExt cx="1296260" cy="266700"/>
            </a:xfrm>
          </p:grpSpPr>
          <p:sp>
            <p:nvSpPr>
              <p:cNvPr id="1973" name="Linie"/>
              <p:cNvSpPr/>
              <p:nvPr/>
            </p:nvSpPr>
            <p:spPr>
              <a:xfrm flipH="1" flipV="1">
                <a:off x="1027886" y="34522"/>
                <a:ext cx="268375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74" name="Linie"/>
              <p:cNvSpPr/>
              <p:nvPr/>
            </p:nvSpPr>
            <p:spPr>
              <a:xfrm flipH="1">
                <a:off x="0" y="224063"/>
                <a:ext cx="989873" cy="3"/>
              </a:xfrm>
              <a:prstGeom prst="line">
                <a:avLst/>
              </a:prstGeom>
              <a:noFill/>
              <a:ln w="28575" cap="flat">
                <a:solidFill>
                  <a:srgbClr val="4349AA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75" name="Linie"/>
              <p:cNvSpPr/>
              <p:nvPr/>
            </p:nvSpPr>
            <p:spPr>
              <a:xfrm flipH="1">
                <a:off x="0" y="38324"/>
                <a:ext cx="989873" cy="3"/>
              </a:xfrm>
              <a:prstGeom prst="line">
                <a:avLst/>
              </a:prstGeom>
              <a:noFill/>
              <a:ln w="28575" cap="flat">
                <a:solidFill>
                  <a:srgbClr val="4349AA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76" name="Kreis"/>
              <p:cNvSpPr/>
              <p:nvPr/>
            </p:nvSpPr>
            <p:spPr>
              <a:xfrm rot="10800000">
                <a:off x="953360" y="0"/>
                <a:ext cx="76201" cy="76200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1977" name="Linie"/>
              <p:cNvSpPr/>
              <p:nvPr/>
            </p:nvSpPr>
            <p:spPr>
              <a:xfrm flipH="1" flipV="1">
                <a:off x="1022350" y="228109"/>
                <a:ext cx="268374" cy="2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1978" name="Kreis"/>
              <p:cNvSpPr/>
              <p:nvPr/>
            </p:nvSpPr>
            <p:spPr>
              <a:xfrm rot="10800000">
                <a:off x="946150" y="190500"/>
                <a:ext cx="76200" cy="76200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</p:grpSp>
        <p:sp>
          <p:nvSpPr>
            <p:cNvPr id="1980" name="s21"/>
            <p:cNvSpPr txBox="1"/>
            <p:nvPr/>
          </p:nvSpPr>
          <p:spPr>
            <a:xfrm>
              <a:off x="2501900" y="47625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i="1"/>
                <a:t>s</a:t>
              </a:r>
              <a:r>
                <a:rPr baseline="-25000"/>
                <a:t>21</a:t>
              </a:r>
            </a:p>
          </p:txBody>
        </p:sp>
        <p:sp>
          <p:nvSpPr>
            <p:cNvPr id="1981" name="s11"/>
            <p:cNvSpPr txBox="1"/>
            <p:nvPr/>
          </p:nvSpPr>
          <p:spPr>
            <a:xfrm>
              <a:off x="1866900" y="781050"/>
              <a:ext cx="53340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i="1"/>
                <a:t>s</a:t>
              </a:r>
              <a:r>
                <a:rPr baseline="-25000"/>
                <a:t>11</a:t>
              </a:r>
            </a:p>
          </p:txBody>
        </p:sp>
        <p:sp>
          <p:nvSpPr>
            <p:cNvPr id="1982" name="RW2"/>
            <p:cNvSpPr txBox="1"/>
            <p:nvPr/>
          </p:nvSpPr>
          <p:spPr>
            <a:xfrm>
              <a:off x="4032250" y="1536700"/>
              <a:ext cx="548628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W2</a:t>
              </a:r>
            </a:p>
          </p:txBody>
        </p:sp>
      </p:grpSp>
      <p:grpSp>
        <p:nvGrpSpPr>
          <p:cNvPr id="1999" name="Gruppieren"/>
          <p:cNvGrpSpPr/>
          <p:nvPr/>
        </p:nvGrpSpPr>
        <p:grpSpPr>
          <a:xfrm>
            <a:off x="7005881" y="2336800"/>
            <a:ext cx="2600065" cy="2148918"/>
            <a:chOff x="0" y="0"/>
            <a:chExt cx="2600063" cy="2148917"/>
          </a:xfrm>
        </p:grpSpPr>
        <p:sp>
          <p:nvSpPr>
            <p:cNvPr id="1984" name="Zweitor"/>
            <p:cNvSpPr txBox="1"/>
            <p:nvPr/>
          </p:nvSpPr>
          <p:spPr>
            <a:xfrm>
              <a:off x="865699" y="0"/>
              <a:ext cx="67178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Zweitor</a:t>
              </a:r>
            </a:p>
          </p:txBody>
        </p:sp>
        <p:sp>
          <p:nvSpPr>
            <p:cNvPr id="1985" name="RW"/>
            <p:cNvSpPr txBox="1"/>
            <p:nvPr/>
          </p:nvSpPr>
          <p:spPr>
            <a:xfrm>
              <a:off x="119295" y="1744662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1986" name="Linie"/>
            <p:cNvSpPr/>
            <p:nvPr/>
          </p:nvSpPr>
          <p:spPr>
            <a:xfrm flipH="1">
              <a:off x="57382" y="371905"/>
              <a:ext cx="7575" cy="158072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987" name="Linie"/>
            <p:cNvSpPr/>
            <p:nvPr/>
          </p:nvSpPr>
          <p:spPr>
            <a:xfrm>
              <a:off x="2539803" y="364496"/>
              <a:ext cx="431" cy="156114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988" name="RW"/>
            <p:cNvSpPr txBox="1"/>
            <p:nvPr/>
          </p:nvSpPr>
          <p:spPr>
            <a:xfrm>
              <a:off x="1929045" y="1739900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1989" name="Rechteck"/>
            <p:cNvSpPr/>
            <p:nvPr/>
          </p:nvSpPr>
          <p:spPr>
            <a:xfrm>
              <a:off x="366945" y="444500"/>
              <a:ext cx="1879601" cy="1270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1990" name="Linie"/>
            <p:cNvSpPr/>
            <p:nvPr/>
          </p:nvSpPr>
          <p:spPr>
            <a:xfrm flipH="1">
              <a:off x="11345" y="1456134"/>
              <a:ext cx="2583459" cy="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991" name="Linie"/>
            <p:cNvSpPr/>
            <p:nvPr/>
          </p:nvSpPr>
          <p:spPr>
            <a:xfrm flipH="1">
              <a:off x="62143" y="695912"/>
              <a:ext cx="2478690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992" name="Kreis"/>
            <p:cNvSpPr/>
            <p:nvPr/>
          </p:nvSpPr>
          <p:spPr>
            <a:xfrm>
              <a:off x="2486257" y="6350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93" name="Kreis"/>
            <p:cNvSpPr/>
            <p:nvPr/>
          </p:nvSpPr>
          <p:spPr>
            <a:xfrm>
              <a:off x="2486257" y="13970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94" name="Kreis"/>
            <p:cNvSpPr/>
            <p:nvPr/>
          </p:nvSpPr>
          <p:spPr>
            <a:xfrm rot="10800000">
              <a:off x="12700" y="6477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95" name="Kreis"/>
            <p:cNvSpPr/>
            <p:nvPr/>
          </p:nvSpPr>
          <p:spPr>
            <a:xfrm rot="10800000">
              <a:off x="0" y="13970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96" name="Linie"/>
            <p:cNvSpPr/>
            <p:nvPr/>
          </p:nvSpPr>
          <p:spPr>
            <a:xfrm>
              <a:off x="1304631" y="701823"/>
              <a:ext cx="7988" cy="7586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1997" name="Rechteck"/>
            <p:cNvSpPr/>
            <p:nvPr/>
          </p:nvSpPr>
          <p:spPr>
            <a:xfrm rot="5400000">
              <a:off x="1064332" y="965200"/>
              <a:ext cx="482601" cy="228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1998" name="Z"/>
            <p:cNvSpPr txBox="1"/>
            <p:nvPr/>
          </p:nvSpPr>
          <p:spPr>
            <a:xfrm>
              <a:off x="1446445" y="838200"/>
              <a:ext cx="53340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Z</a:t>
              </a:r>
            </a:p>
          </p:txBody>
        </p:sp>
      </p:grpSp>
      <p:sp>
        <p:nvSpPr>
          <p:cNvPr id="2000" name="RW,"/>
          <p:cNvSpPr txBox="1"/>
          <p:nvPr/>
        </p:nvSpPr>
        <p:spPr>
          <a:xfrm>
            <a:off x="614362" y="4275137"/>
            <a:ext cx="54014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W, </a:t>
            </a:r>
          </a:p>
        </p:txBody>
      </p:sp>
      <p:grpSp>
        <p:nvGrpSpPr>
          <p:cNvPr id="2029" name="Gruppieren"/>
          <p:cNvGrpSpPr/>
          <p:nvPr/>
        </p:nvGrpSpPr>
        <p:grpSpPr>
          <a:xfrm>
            <a:off x="2692399" y="4965700"/>
            <a:ext cx="5622665" cy="2148918"/>
            <a:chOff x="0" y="0"/>
            <a:chExt cx="5622663" cy="2148917"/>
          </a:xfrm>
        </p:grpSpPr>
        <p:sp>
          <p:nvSpPr>
            <p:cNvPr id="2001" name="Zweitor A"/>
            <p:cNvSpPr txBox="1"/>
            <p:nvPr/>
          </p:nvSpPr>
          <p:spPr>
            <a:xfrm>
              <a:off x="3809166" y="0"/>
              <a:ext cx="830053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Zweitor A</a:t>
              </a:r>
            </a:p>
          </p:txBody>
        </p:sp>
        <p:sp>
          <p:nvSpPr>
            <p:cNvPr id="2002" name="RW"/>
            <p:cNvSpPr txBox="1"/>
            <p:nvPr/>
          </p:nvSpPr>
          <p:spPr>
            <a:xfrm>
              <a:off x="3141895" y="1744662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2003" name="Linie"/>
            <p:cNvSpPr/>
            <p:nvPr/>
          </p:nvSpPr>
          <p:spPr>
            <a:xfrm flipH="1">
              <a:off x="3079982" y="371905"/>
              <a:ext cx="7575" cy="158072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04" name="Linie"/>
            <p:cNvSpPr/>
            <p:nvPr/>
          </p:nvSpPr>
          <p:spPr>
            <a:xfrm>
              <a:off x="5562403" y="364496"/>
              <a:ext cx="430" cy="156114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05" name="RW"/>
            <p:cNvSpPr txBox="1"/>
            <p:nvPr/>
          </p:nvSpPr>
          <p:spPr>
            <a:xfrm>
              <a:off x="4951645" y="1739900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2006" name="Rechteck"/>
            <p:cNvSpPr/>
            <p:nvPr/>
          </p:nvSpPr>
          <p:spPr>
            <a:xfrm>
              <a:off x="3389545" y="444500"/>
              <a:ext cx="1879601" cy="1270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007" name="Linie"/>
            <p:cNvSpPr/>
            <p:nvPr/>
          </p:nvSpPr>
          <p:spPr>
            <a:xfrm flipH="1">
              <a:off x="3033945" y="1456134"/>
              <a:ext cx="2583458" cy="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08" name="Linie"/>
            <p:cNvSpPr/>
            <p:nvPr/>
          </p:nvSpPr>
          <p:spPr>
            <a:xfrm flipH="1">
              <a:off x="3084743" y="695912"/>
              <a:ext cx="2478690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09" name="Kreis"/>
            <p:cNvSpPr/>
            <p:nvPr/>
          </p:nvSpPr>
          <p:spPr>
            <a:xfrm>
              <a:off x="5508857" y="6350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010" name="Kreis"/>
            <p:cNvSpPr/>
            <p:nvPr/>
          </p:nvSpPr>
          <p:spPr>
            <a:xfrm>
              <a:off x="5508857" y="13970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011" name="Kreis"/>
            <p:cNvSpPr/>
            <p:nvPr/>
          </p:nvSpPr>
          <p:spPr>
            <a:xfrm rot="10800000">
              <a:off x="3035300" y="6477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012" name="Kreis"/>
            <p:cNvSpPr/>
            <p:nvPr/>
          </p:nvSpPr>
          <p:spPr>
            <a:xfrm rot="10800000">
              <a:off x="3022600" y="13970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013" name="Rechteck"/>
            <p:cNvSpPr/>
            <p:nvPr/>
          </p:nvSpPr>
          <p:spPr>
            <a:xfrm>
              <a:off x="4048832" y="584200"/>
              <a:ext cx="482601" cy="228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014" name="Z"/>
            <p:cNvSpPr txBox="1"/>
            <p:nvPr/>
          </p:nvSpPr>
          <p:spPr>
            <a:xfrm>
              <a:off x="4062645" y="838200"/>
              <a:ext cx="53340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Z</a:t>
              </a:r>
            </a:p>
          </p:txBody>
        </p:sp>
        <p:sp>
          <p:nvSpPr>
            <p:cNvPr id="2015" name="Zweitor B"/>
            <p:cNvSpPr txBox="1"/>
            <p:nvPr/>
          </p:nvSpPr>
          <p:spPr>
            <a:xfrm>
              <a:off x="782538" y="0"/>
              <a:ext cx="839776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Zweitor B</a:t>
              </a:r>
            </a:p>
          </p:txBody>
        </p:sp>
        <p:sp>
          <p:nvSpPr>
            <p:cNvPr id="2016" name="RW"/>
            <p:cNvSpPr txBox="1"/>
            <p:nvPr/>
          </p:nvSpPr>
          <p:spPr>
            <a:xfrm>
              <a:off x="114300" y="1739900"/>
              <a:ext cx="46387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2017" name="Linie"/>
            <p:cNvSpPr/>
            <p:nvPr/>
          </p:nvSpPr>
          <p:spPr>
            <a:xfrm flipH="1">
              <a:off x="63500" y="368300"/>
              <a:ext cx="7574" cy="158072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18" name="Linie"/>
            <p:cNvSpPr/>
            <p:nvPr/>
          </p:nvSpPr>
          <p:spPr>
            <a:xfrm>
              <a:off x="2540000" y="368300"/>
              <a:ext cx="430" cy="156114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19" name="RW"/>
            <p:cNvSpPr txBox="1"/>
            <p:nvPr/>
          </p:nvSpPr>
          <p:spPr>
            <a:xfrm>
              <a:off x="1930400" y="1739900"/>
              <a:ext cx="46387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2020" name="Rechteck"/>
            <p:cNvSpPr/>
            <p:nvPr/>
          </p:nvSpPr>
          <p:spPr>
            <a:xfrm>
              <a:off x="368300" y="444500"/>
              <a:ext cx="1879600" cy="1270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021" name="RW"/>
            <p:cNvSpPr txBox="1"/>
            <p:nvPr/>
          </p:nvSpPr>
          <p:spPr>
            <a:xfrm>
              <a:off x="952500" y="876300"/>
              <a:ext cx="463870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2022" name="Linie"/>
            <p:cNvSpPr/>
            <p:nvPr/>
          </p:nvSpPr>
          <p:spPr>
            <a:xfrm>
              <a:off x="63500" y="1455737"/>
              <a:ext cx="2453928" cy="851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23" name="l"/>
            <p:cNvSpPr txBox="1"/>
            <p:nvPr/>
          </p:nvSpPr>
          <p:spPr>
            <a:xfrm>
              <a:off x="1473200" y="876300"/>
              <a:ext cx="229693" cy="381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r>
                <a:rPr>
                  <a:latin typeface="Bradley Hand ITC TT-Bold"/>
                  <a:ea typeface="Bradley Hand ITC TT-Bold"/>
                  <a:cs typeface="Bradley Hand ITC TT-Bold"/>
                  <a:sym typeface="Bradley Hand ITC TT-Bold"/>
                </a:rPr>
                <a:t>l</a:t>
              </a:r>
            </a:p>
          </p:txBody>
        </p:sp>
        <p:sp>
          <p:nvSpPr>
            <p:cNvPr id="2024" name="Linie"/>
            <p:cNvSpPr/>
            <p:nvPr/>
          </p:nvSpPr>
          <p:spPr>
            <a:xfrm>
              <a:off x="76200" y="698500"/>
              <a:ext cx="2453928" cy="851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25" name="Kreis"/>
            <p:cNvSpPr/>
            <p:nvPr/>
          </p:nvSpPr>
          <p:spPr>
            <a:xfrm rot="10800000">
              <a:off x="12700" y="6477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026" name="Kreis"/>
            <p:cNvSpPr/>
            <p:nvPr/>
          </p:nvSpPr>
          <p:spPr>
            <a:xfrm rot="10800000">
              <a:off x="0" y="13970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027" name="Kreis"/>
            <p:cNvSpPr/>
            <p:nvPr/>
          </p:nvSpPr>
          <p:spPr>
            <a:xfrm>
              <a:off x="2489200" y="6350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028" name="Kreis"/>
            <p:cNvSpPr/>
            <p:nvPr/>
          </p:nvSpPr>
          <p:spPr>
            <a:xfrm>
              <a:off x="2489200" y="13970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6" name="Gruppieren"/>
          <p:cNvGrpSpPr/>
          <p:nvPr/>
        </p:nvGrpSpPr>
        <p:grpSpPr>
          <a:xfrm>
            <a:off x="1092199" y="1358900"/>
            <a:ext cx="7517508" cy="3306730"/>
            <a:chOff x="0" y="0"/>
            <a:chExt cx="7517506" cy="3306729"/>
          </a:xfrm>
        </p:grpSpPr>
        <p:sp>
          <p:nvSpPr>
            <p:cNvPr id="2031" name="Form"/>
            <p:cNvSpPr/>
            <p:nvPr/>
          </p:nvSpPr>
          <p:spPr>
            <a:xfrm>
              <a:off x="3738033" y="770466"/>
              <a:ext cx="1016001" cy="175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5635"/>
                  </a:moveTo>
                  <a:lnTo>
                    <a:pt x="21600" y="0"/>
                  </a:lnTo>
                  <a:lnTo>
                    <a:pt x="21420" y="15965"/>
                  </a:lnTo>
                  <a:lnTo>
                    <a:pt x="180" y="21600"/>
                  </a:lnTo>
                  <a:lnTo>
                    <a:pt x="0" y="5635"/>
                  </a:lnTo>
                  <a:close/>
                </a:path>
              </a:pathLst>
            </a:custGeom>
            <a:solidFill>
              <a:srgbClr val="AAAAAA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200"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032" name="x"/>
            <p:cNvSpPr txBox="1"/>
            <p:nvPr/>
          </p:nvSpPr>
          <p:spPr>
            <a:xfrm>
              <a:off x="4927600" y="1726511"/>
              <a:ext cx="269240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x</a:t>
              </a:r>
            </a:p>
          </p:txBody>
        </p:sp>
        <p:sp>
          <p:nvSpPr>
            <p:cNvPr id="2033" name="y"/>
            <p:cNvSpPr txBox="1"/>
            <p:nvPr/>
          </p:nvSpPr>
          <p:spPr>
            <a:xfrm>
              <a:off x="3422254" y="1899417"/>
              <a:ext cx="26924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y</a:t>
              </a:r>
            </a:p>
          </p:txBody>
        </p:sp>
        <p:grpSp>
          <p:nvGrpSpPr>
            <p:cNvPr id="2041" name="Gruppieren"/>
            <p:cNvGrpSpPr/>
            <p:nvPr/>
          </p:nvGrpSpPr>
          <p:grpSpPr>
            <a:xfrm>
              <a:off x="-1" y="227359"/>
              <a:ext cx="1485008" cy="1255825"/>
              <a:chOff x="0" y="0"/>
              <a:chExt cx="1485006" cy="1255824"/>
            </a:xfrm>
          </p:grpSpPr>
          <p:sp>
            <p:nvSpPr>
              <p:cNvPr id="2034" name="Sh"/>
              <p:cNvSpPr txBox="1"/>
              <p:nvPr/>
            </p:nvSpPr>
            <p:spPr>
              <a:xfrm>
                <a:off x="1038225" y="895002"/>
                <a:ext cx="392173" cy="360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S</a:t>
                </a:r>
                <a:r>
                  <a:rPr baseline="-5999"/>
                  <a:t>h</a:t>
                </a:r>
              </a:p>
            </p:txBody>
          </p:sp>
          <p:sp>
            <p:nvSpPr>
              <p:cNvPr id="2035" name="Eh"/>
              <p:cNvSpPr txBox="1"/>
              <p:nvPr/>
            </p:nvSpPr>
            <p:spPr>
              <a:xfrm>
                <a:off x="863600" y="83790"/>
                <a:ext cx="392173" cy="360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EA2221"/>
                  </a:buClr>
                  <a:buFont typeface="Arial"/>
                  <a:defRPr sz="1800">
                    <a:solidFill>
                      <a:srgbClr val="B51A00"/>
                    </a:solidFill>
                    <a:uFill>
                      <a:solidFill>
                        <a:srgbClr val="B51A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E</a:t>
                </a:r>
                <a:r>
                  <a:rPr baseline="-5999"/>
                  <a:t>h</a:t>
                </a:r>
              </a:p>
            </p:txBody>
          </p:sp>
          <p:sp>
            <p:nvSpPr>
              <p:cNvPr id="2036" name="Hh"/>
              <p:cNvSpPr txBox="1"/>
              <p:nvPr/>
            </p:nvSpPr>
            <p:spPr>
              <a:xfrm>
                <a:off x="0" y="618777"/>
                <a:ext cx="404786" cy="360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2F73"/>
                  </a:buClr>
                  <a:buFont typeface="Arial"/>
                  <a:defRPr sz="1800">
                    <a:solidFill>
                      <a:srgbClr val="0056D6"/>
                    </a:solidFill>
                    <a:uFill>
                      <a:solidFill>
                        <a:srgbClr val="0056D6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H</a:t>
                </a:r>
                <a:r>
                  <a:rPr baseline="-5999"/>
                  <a:t>h</a:t>
                </a:r>
              </a:p>
            </p:txBody>
          </p:sp>
          <p:grpSp>
            <p:nvGrpSpPr>
              <p:cNvPr id="2040" name="Gruppieren"/>
              <p:cNvGrpSpPr/>
              <p:nvPr/>
            </p:nvGrpSpPr>
            <p:grpSpPr>
              <a:xfrm>
                <a:off x="76894" y="-1"/>
                <a:ext cx="1408113" cy="1086894"/>
                <a:chOff x="0" y="0"/>
                <a:chExt cx="1408112" cy="1086892"/>
              </a:xfrm>
            </p:grpSpPr>
            <p:sp>
              <p:nvSpPr>
                <p:cNvPr id="2037" name="Linie"/>
                <p:cNvSpPr/>
                <p:nvPr/>
              </p:nvSpPr>
              <p:spPr>
                <a:xfrm flipH="1" flipV="1">
                  <a:off x="671165" y="0"/>
                  <a:ext cx="547" cy="827435"/>
                </a:xfrm>
                <a:prstGeom prst="line">
                  <a:avLst/>
                </a:prstGeom>
                <a:noFill/>
                <a:ln w="19050" cap="flat">
                  <a:solidFill>
                    <a:srgbClr val="B51A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</a:p>
              </p:txBody>
            </p:sp>
            <p:sp>
              <p:nvSpPr>
                <p:cNvPr id="2038" name="Linie"/>
                <p:cNvSpPr/>
                <p:nvPr/>
              </p:nvSpPr>
              <p:spPr>
                <a:xfrm flipH="1">
                  <a:off x="0" y="802183"/>
                  <a:ext cx="674341" cy="284710"/>
                </a:xfrm>
                <a:prstGeom prst="line">
                  <a:avLst/>
                </a:prstGeom>
                <a:noFill/>
                <a:ln w="19050" cap="flat">
                  <a:solidFill>
                    <a:srgbClr val="0056D6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</a:p>
              </p:txBody>
            </p:sp>
            <p:sp>
              <p:nvSpPr>
                <p:cNvPr id="2039" name="Linie"/>
                <p:cNvSpPr/>
                <p:nvPr/>
              </p:nvSpPr>
              <p:spPr>
                <a:xfrm>
                  <a:off x="679797" y="819298"/>
                  <a:ext cx="728316" cy="158949"/>
                </a:xfrm>
                <a:prstGeom prst="line">
                  <a:avLst/>
                </a:prstGeom>
                <a:noFill/>
                <a:ln w="19050" cap="flat">
                  <a:solidFill>
                    <a:srgbClr val="60606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</a:p>
              </p:txBody>
            </p:sp>
          </p:grpSp>
        </p:grpSp>
        <p:sp>
          <p:nvSpPr>
            <p:cNvPr id="2042" name="Linie"/>
            <p:cNvSpPr/>
            <p:nvPr/>
          </p:nvSpPr>
          <p:spPr>
            <a:xfrm>
              <a:off x="3739885" y="947770"/>
              <a:ext cx="6616" cy="164303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43" name="Linie"/>
            <p:cNvSpPr/>
            <p:nvPr/>
          </p:nvSpPr>
          <p:spPr>
            <a:xfrm flipH="1" flipV="1">
              <a:off x="3653730" y="2498824"/>
              <a:ext cx="1498105" cy="33337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44" name="Linie"/>
            <p:cNvSpPr/>
            <p:nvPr/>
          </p:nvSpPr>
          <p:spPr>
            <a:xfrm flipH="1">
              <a:off x="3653598" y="2000812"/>
              <a:ext cx="1232959" cy="56538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45" name="z"/>
            <p:cNvSpPr txBox="1"/>
            <p:nvPr/>
          </p:nvSpPr>
          <p:spPr>
            <a:xfrm>
              <a:off x="4660900" y="2717800"/>
              <a:ext cx="26924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z</a:t>
              </a:r>
            </a:p>
          </p:txBody>
        </p:sp>
        <p:grpSp>
          <p:nvGrpSpPr>
            <p:cNvPr id="2053" name="Gruppieren"/>
            <p:cNvGrpSpPr/>
            <p:nvPr/>
          </p:nvGrpSpPr>
          <p:grpSpPr>
            <a:xfrm>
              <a:off x="6032499" y="1460499"/>
              <a:ext cx="1485008" cy="1255826"/>
              <a:chOff x="0" y="0"/>
              <a:chExt cx="1485006" cy="1255824"/>
            </a:xfrm>
          </p:grpSpPr>
          <p:sp>
            <p:nvSpPr>
              <p:cNvPr id="2046" name="St"/>
              <p:cNvSpPr txBox="1"/>
              <p:nvPr/>
            </p:nvSpPr>
            <p:spPr>
              <a:xfrm>
                <a:off x="1038225" y="895002"/>
                <a:ext cx="349757" cy="360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S</a:t>
                </a:r>
                <a:r>
                  <a:rPr baseline="-5999"/>
                  <a:t>t</a:t>
                </a:r>
              </a:p>
            </p:txBody>
          </p:sp>
          <p:sp>
            <p:nvSpPr>
              <p:cNvPr id="2047" name="Et"/>
              <p:cNvSpPr txBox="1"/>
              <p:nvPr/>
            </p:nvSpPr>
            <p:spPr>
              <a:xfrm>
                <a:off x="863600" y="83790"/>
                <a:ext cx="349757" cy="360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EA2221"/>
                  </a:buClr>
                  <a:buFont typeface="Arial"/>
                  <a:defRPr sz="1800">
                    <a:solidFill>
                      <a:srgbClr val="B51A00"/>
                    </a:solidFill>
                    <a:uFill>
                      <a:solidFill>
                        <a:srgbClr val="B51A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E</a:t>
                </a:r>
                <a:r>
                  <a:rPr baseline="-5999"/>
                  <a:t>t</a:t>
                </a:r>
              </a:p>
            </p:txBody>
          </p:sp>
          <p:sp>
            <p:nvSpPr>
              <p:cNvPr id="2048" name="Ht"/>
              <p:cNvSpPr txBox="1"/>
              <p:nvPr/>
            </p:nvSpPr>
            <p:spPr>
              <a:xfrm>
                <a:off x="0" y="618777"/>
                <a:ext cx="362370" cy="36082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2F73"/>
                  </a:buClr>
                  <a:buFont typeface="Arial"/>
                  <a:defRPr sz="1800">
                    <a:solidFill>
                      <a:srgbClr val="0056D6"/>
                    </a:solidFill>
                    <a:uFill>
                      <a:solidFill>
                        <a:srgbClr val="0056D6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H</a:t>
                </a:r>
                <a:r>
                  <a:rPr baseline="-5999"/>
                  <a:t>t</a:t>
                </a:r>
              </a:p>
            </p:txBody>
          </p:sp>
          <p:grpSp>
            <p:nvGrpSpPr>
              <p:cNvPr id="2052" name="Gruppieren"/>
              <p:cNvGrpSpPr/>
              <p:nvPr/>
            </p:nvGrpSpPr>
            <p:grpSpPr>
              <a:xfrm>
                <a:off x="76894" y="-1"/>
                <a:ext cx="1408113" cy="1086894"/>
                <a:chOff x="0" y="0"/>
                <a:chExt cx="1408112" cy="1086892"/>
              </a:xfrm>
            </p:grpSpPr>
            <p:sp>
              <p:nvSpPr>
                <p:cNvPr id="2049" name="Linie"/>
                <p:cNvSpPr/>
                <p:nvPr/>
              </p:nvSpPr>
              <p:spPr>
                <a:xfrm flipH="1" flipV="1">
                  <a:off x="671165" y="0"/>
                  <a:ext cx="547" cy="827435"/>
                </a:xfrm>
                <a:prstGeom prst="line">
                  <a:avLst/>
                </a:prstGeom>
                <a:noFill/>
                <a:ln w="19050" cap="flat">
                  <a:solidFill>
                    <a:srgbClr val="B51A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</a:p>
              </p:txBody>
            </p:sp>
            <p:sp>
              <p:nvSpPr>
                <p:cNvPr id="2050" name="Linie"/>
                <p:cNvSpPr/>
                <p:nvPr/>
              </p:nvSpPr>
              <p:spPr>
                <a:xfrm flipH="1">
                  <a:off x="0" y="802183"/>
                  <a:ext cx="674341" cy="284710"/>
                </a:xfrm>
                <a:prstGeom prst="line">
                  <a:avLst/>
                </a:prstGeom>
                <a:noFill/>
                <a:ln w="19050" cap="flat">
                  <a:solidFill>
                    <a:srgbClr val="0056D6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</a:p>
              </p:txBody>
            </p:sp>
            <p:sp>
              <p:nvSpPr>
                <p:cNvPr id="2051" name="Linie"/>
                <p:cNvSpPr/>
                <p:nvPr/>
              </p:nvSpPr>
              <p:spPr>
                <a:xfrm>
                  <a:off x="679797" y="819298"/>
                  <a:ext cx="728316" cy="158949"/>
                </a:xfrm>
                <a:prstGeom prst="line">
                  <a:avLst/>
                </a:prstGeom>
                <a:noFill/>
                <a:ln w="19050" cap="flat">
                  <a:solidFill>
                    <a:srgbClr val="60606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</a:p>
              </p:txBody>
            </p:sp>
          </p:grpSp>
        </p:grpSp>
        <p:grpSp>
          <p:nvGrpSpPr>
            <p:cNvPr id="2061" name="Gruppieren"/>
            <p:cNvGrpSpPr/>
            <p:nvPr/>
          </p:nvGrpSpPr>
          <p:grpSpPr>
            <a:xfrm>
              <a:off x="1117599" y="1282700"/>
              <a:ext cx="1752436" cy="983826"/>
              <a:chOff x="0" y="0"/>
              <a:chExt cx="1752434" cy="983825"/>
            </a:xfrm>
          </p:grpSpPr>
          <p:grpSp>
            <p:nvGrpSpPr>
              <p:cNvPr id="2057" name="Gruppieren"/>
              <p:cNvGrpSpPr/>
              <p:nvPr/>
            </p:nvGrpSpPr>
            <p:grpSpPr>
              <a:xfrm>
                <a:off x="357022" y="156545"/>
                <a:ext cx="1395413" cy="827281"/>
                <a:chOff x="1422" y="77"/>
                <a:chExt cx="1395412" cy="827280"/>
              </a:xfrm>
            </p:grpSpPr>
            <p:sp>
              <p:nvSpPr>
                <p:cNvPr id="2054" name="Linie"/>
                <p:cNvSpPr/>
                <p:nvPr/>
              </p:nvSpPr>
              <p:spPr>
                <a:xfrm flipV="1">
                  <a:off x="730089" y="77"/>
                  <a:ext cx="16015" cy="827281"/>
                </a:xfrm>
                <a:prstGeom prst="line">
                  <a:avLst/>
                </a:prstGeom>
                <a:noFill/>
                <a:ln w="19050" cap="flat">
                  <a:solidFill>
                    <a:srgbClr val="B51A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</a:p>
              </p:txBody>
            </p:sp>
            <p:sp>
              <p:nvSpPr>
                <p:cNvPr id="2055" name="Linie"/>
                <p:cNvSpPr/>
                <p:nvPr/>
              </p:nvSpPr>
              <p:spPr>
                <a:xfrm flipV="1">
                  <a:off x="722494" y="527942"/>
                  <a:ext cx="674341" cy="284710"/>
                </a:xfrm>
                <a:prstGeom prst="line">
                  <a:avLst/>
                </a:prstGeom>
                <a:noFill/>
                <a:ln w="19050" cap="flat">
                  <a:solidFill>
                    <a:srgbClr val="0056D6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</a:p>
              </p:txBody>
            </p:sp>
            <p:sp>
              <p:nvSpPr>
                <p:cNvPr id="2056" name="Linie"/>
                <p:cNvSpPr/>
                <p:nvPr/>
              </p:nvSpPr>
              <p:spPr>
                <a:xfrm flipH="1" flipV="1">
                  <a:off x="1422" y="649287"/>
                  <a:ext cx="728316" cy="158949"/>
                </a:xfrm>
                <a:prstGeom prst="line">
                  <a:avLst/>
                </a:prstGeom>
                <a:noFill/>
                <a:ln w="19050" cap="flat">
                  <a:solidFill>
                    <a:srgbClr val="60606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 marL="40639" marR="40639" defTabSz="914400">
                    <a:spcBef>
                      <a:spcPts val="400"/>
                    </a:spcBef>
                    <a:defRPr sz="1800">
                      <a:uFill>
                        <a:solidFill>
                          <a:srgbClr val="000000"/>
                        </a:solidFill>
                      </a:uFill>
                      <a:latin typeface="+mn-lt"/>
                      <a:ea typeface="+mn-ea"/>
                      <a:cs typeface="+mn-cs"/>
                      <a:sym typeface="Arial"/>
                    </a:defRPr>
                  </a:pPr>
                </a:p>
              </p:txBody>
            </p:sp>
          </p:grpSp>
          <p:sp>
            <p:nvSpPr>
              <p:cNvPr id="2058" name="Sr"/>
              <p:cNvSpPr txBox="1"/>
              <p:nvPr/>
            </p:nvSpPr>
            <p:spPr>
              <a:xfrm>
                <a:off x="0" y="558800"/>
                <a:ext cx="358165" cy="360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S</a:t>
                </a:r>
                <a:r>
                  <a:rPr baseline="-5999"/>
                  <a:t>r</a:t>
                </a:r>
              </a:p>
            </p:txBody>
          </p:sp>
          <p:sp>
            <p:nvSpPr>
              <p:cNvPr id="2059" name="Hr"/>
              <p:cNvSpPr txBox="1"/>
              <p:nvPr/>
            </p:nvSpPr>
            <p:spPr>
              <a:xfrm>
                <a:off x="1308100" y="393700"/>
                <a:ext cx="370778" cy="360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2F73"/>
                  </a:buClr>
                  <a:buFont typeface="Arial"/>
                  <a:defRPr sz="1800">
                    <a:solidFill>
                      <a:srgbClr val="0056D6"/>
                    </a:solidFill>
                    <a:uFill>
                      <a:solidFill>
                        <a:srgbClr val="0056D6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H</a:t>
                </a:r>
                <a:r>
                  <a:rPr baseline="-5999"/>
                  <a:t>r</a:t>
                </a:r>
              </a:p>
            </p:txBody>
          </p:sp>
          <p:sp>
            <p:nvSpPr>
              <p:cNvPr id="2060" name="Er"/>
              <p:cNvSpPr txBox="1"/>
              <p:nvPr/>
            </p:nvSpPr>
            <p:spPr>
              <a:xfrm>
                <a:off x="685800" y="0"/>
                <a:ext cx="358165" cy="3608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EA2221"/>
                  </a:buClr>
                  <a:buFont typeface="Arial"/>
                  <a:defRPr sz="1800">
                    <a:solidFill>
                      <a:srgbClr val="B51A00"/>
                    </a:solidFill>
                    <a:uFill>
                      <a:solidFill>
                        <a:srgbClr val="B51A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E</a:t>
                </a:r>
                <a:r>
                  <a:rPr baseline="-5999"/>
                  <a:t>r</a:t>
                </a:r>
              </a:p>
            </p:txBody>
          </p:sp>
        </p:grpSp>
        <p:sp>
          <p:nvSpPr>
            <p:cNvPr id="2062" name="Grenzfläche"/>
            <p:cNvSpPr txBox="1"/>
            <p:nvPr/>
          </p:nvSpPr>
          <p:spPr>
            <a:xfrm>
              <a:off x="3324014" y="0"/>
              <a:ext cx="1321421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Grenzfläche</a:t>
              </a:r>
            </a:p>
          </p:txBody>
        </p:sp>
        <p:sp>
          <p:nvSpPr>
            <p:cNvPr id="2063" name="εr1, μr1, σ1"/>
            <p:cNvSpPr txBox="1"/>
            <p:nvPr/>
          </p:nvSpPr>
          <p:spPr>
            <a:xfrm>
              <a:off x="838200" y="2832100"/>
              <a:ext cx="1139476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ε</a:t>
              </a:r>
              <a:r>
                <a:rPr baseline="-5999"/>
                <a:t>r1</a:t>
              </a:r>
              <a:r>
                <a:t>, μ</a:t>
              </a:r>
              <a:r>
                <a:rPr baseline="-5999"/>
                <a:t>r1</a:t>
              </a:r>
              <a:r>
                <a:t>, σ</a:t>
              </a:r>
              <a:r>
                <a:rPr baseline="-5999"/>
                <a:t>1</a:t>
              </a:r>
            </a:p>
          </p:txBody>
        </p:sp>
        <p:sp>
          <p:nvSpPr>
            <p:cNvPr id="2064" name="εr2, μr2, σ2"/>
            <p:cNvSpPr txBox="1"/>
            <p:nvPr/>
          </p:nvSpPr>
          <p:spPr>
            <a:xfrm>
              <a:off x="5803900" y="2832100"/>
              <a:ext cx="1139476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ε</a:t>
              </a:r>
              <a:r>
                <a:rPr baseline="-5999"/>
                <a:t>r2</a:t>
              </a:r>
              <a:r>
                <a:t>, μ</a:t>
              </a:r>
              <a:r>
                <a:rPr baseline="-5999"/>
                <a:t>r2</a:t>
              </a:r>
              <a:r>
                <a:t>, σ</a:t>
              </a:r>
              <a:r>
                <a:rPr baseline="-5999"/>
                <a:t>2</a:t>
              </a:r>
            </a:p>
          </p:txBody>
        </p:sp>
        <p:sp>
          <p:nvSpPr>
            <p:cNvPr id="2065" name="Linie"/>
            <p:cNvSpPr/>
            <p:nvPr/>
          </p:nvSpPr>
          <p:spPr>
            <a:xfrm>
              <a:off x="3695700" y="406400"/>
              <a:ext cx="12710" cy="290033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" name="reflect_1.mov" descr="reflect_1.mov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447800" y="317500"/>
            <a:ext cx="2844800" cy="2032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9" name="reflect_2.mov" descr="reflect_2.mov"/>
          <p:cNvPicPr>
            <a:picLocks noChangeAspect="0"/>
          </p:cNvPicPr>
          <p:nvPr>
            <a:videoFile r:link="rId5"/>
            <p:extLst>
              <p:ext uri="{DAA4B4D4-6D71-4841-9C94-3DE7FCFB9230}">
                <p14:media xmlns:p14="http://schemas.microsoft.com/office/powerpoint/2010/main" r:embed="rId6"/>
              </p:ext>
            </p:extLst>
          </p:nvPr>
        </p:nvPicPr>
        <p:blipFill>
          <a:blip r:embed="rId7">
            <a:extLst/>
          </a:blip>
          <a:stretch>
            <a:fillRect/>
          </a:stretch>
        </p:blipFill>
        <p:spPr>
          <a:xfrm>
            <a:off x="5410200" y="317500"/>
            <a:ext cx="2844800" cy="2032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0" name="reflect_3.mov" descr="reflect_3.mov"/>
          <p:cNvPicPr>
            <a:picLocks noChangeAspect="0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0">
            <a:extLst/>
          </a:blip>
          <a:stretch>
            <a:fillRect/>
          </a:stretch>
        </p:blipFill>
        <p:spPr>
          <a:xfrm>
            <a:off x="2971800" y="2844800"/>
            <a:ext cx="3860800" cy="1219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1" name="reflect_4.mov" descr="reflect_4.mov"/>
          <p:cNvPicPr>
            <a:picLocks noChangeAspect="0"/>
          </p:cNvPicPr>
          <p:nvPr>
            <a:videoFile r:link="rId11"/>
            <p:extLst>
              <p:ext uri="{DAA4B4D4-6D71-4841-9C94-3DE7FCFB9230}">
                <p14:media xmlns:p14="http://schemas.microsoft.com/office/powerpoint/2010/main" r:embed="rId12"/>
              </p:ext>
            </p:extLst>
          </p:nvPr>
        </p:nvPicPr>
        <p:blipFill>
          <a:blip r:embed="rId13">
            <a:extLst/>
          </a:blip>
          <a:stretch>
            <a:fillRect/>
          </a:stretch>
        </p:blipFill>
        <p:spPr>
          <a:xfrm>
            <a:off x="2768600" y="4559300"/>
            <a:ext cx="4267200" cy="10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6" fill="hold"/>
                                        <p:tgtEl>
                                          <p:spTgt spid="20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66"/>
                            </p:stCondLst>
                            <p:childTnLst>
                              <p:par>
                                <p:cTn id="8" presetClass="mediacall" nodeType="afterEffect" presetSubtype="0" presetID="1" grp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766" fill="hold"/>
                                        <p:tgtEl>
                                          <p:spTgt spid="20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332"/>
                            </p:stCondLst>
                            <p:childTnLst>
                              <p:par>
                                <p:cTn id="11" presetClass="mediacall" nodeType="afterEffect" presetSubtype="0" presetID="1" grpId="3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33" fill="hold"/>
                                        <p:tgtEl>
                                          <p:spTgt spid="20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65"/>
                            </p:stCondLst>
                            <p:childTnLst>
                              <p:par>
                                <p:cTn id="14" presetClass="mediacall" nodeType="afterEffect" presetSubtype="0" presetID="1" grpId="4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766" fill="hold"/>
                                        <p:tgtEl>
                                          <p:spTgt spid="20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16" fill="hold" display="0">
                  <p:stCondLst>
                    <p:cond delay="indefinite"/>
                  </p:stCondLst>
                </p:cTn>
                <p:tgtEl>
                  <p:spTgt spid="2071"/>
                </p:tgtEl>
              </p:cMediaNode>
            </p:video>
            <p:video fullScrn="0">
              <p:cMediaNode mute="0" showWhenStopped="1" numSld="1" vol="100000">
                <p:cTn id="17" fill="hold" display="0">
                  <p:stCondLst>
                    <p:cond delay="indefinite"/>
                  </p:stCondLst>
                </p:cTn>
                <p:tgtEl>
                  <p:spTgt spid="2069"/>
                </p:tgtEl>
              </p:cMediaNode>
            </p:video>
            <p:video fullScrn="0">
              <p:cMediaNode mute="0" showWhenStopped="1" numSld="1" vol="100000">
                <p:cTn id="18" fill="hold" display="0">
                  <p:stCondLst>
                    <p:cond delay="indefinite"/>
                  </p:stCondLst>
                </p:cTn>
                <p:tgtEl>
                  <p:spTgt spid="2070"/>
                </p:tgtEl>
              </p:cMediaNode>
            </p:video>
            <p:video fullScrn="0">
              <p:cMediaNode mute="0" showWhenStopped="1" numSld="1" vol="100000">
                <p:cTn id="19" fill="hold" display="0">
                  <p:stCondLst>
                    <p:cond delay="indefinite"/>
                  </p:stCondLst>
                </p:cTn>
                <p:tgtEl>
                  <p:spTgt spid="2068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0981" y="654184"/>
            <a:ext cx="5412442" cy="5524501"/>
          </a:xfrm>
          <a:prstGeom prst="rect">
            <a:avLst/>
          </a:prstGeom>
          <a:ln w="12700">
            <a:miter lim="400000"/>
          </a:ln>
        </p:spPr>
      </p:pic>
      <p:sp>
        <p:nvSpPr>
          <p:cNvPr id="2074" name="Kreis"/>
          <p:cNvSpPr/>
          <p:nvPr/>
        </p:nvSpPr>
        <p:spPr>
          <a:xfrm>
            <a:off x="3321050" y="2273300"/>
            <a:ext cx="2273300" cy="2273300"/>
          </a:xfrm>
          <a:prstGeom prst="ellipse">
            <a:avLst/>
          </a:prstGeom>
          <a:ln w="1905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075" name="Stern"/>
          <p:cNvSpPr/>
          <p:nvPr/>
        </p:nvSpPr>
        <p:spPr>
          <a:xfrm>
            <a:off x="2800350" y="2425700"/>
            <a:ext cx="127000" cy="127000"/>
          </a:xfrm>
          <a:prstGeom prst="star4">
            <a:avLst>
              <a:gd name="adj" fmla="val 25000"/>
            </a:avLst>
          </a:prstGeom>
          <a:solidFill>
            <a:srgbClr val="E32400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2078" name="Gruppieren"/>
          <p:cNvGrpSpPr/>
          <p:nvPr/>
        </p:nvGrpSpPr>
        <p:grpSpPr>
          <a:xfrm>
            <a:off x="6324600" y="3067050"/>
            <a:ext cx="1475708" cy="723901"/>
            <a:chOff x="0" y="0"/>
            <a:chExt cx="1475707" cy="723900"/>
          </a:xfrm>
        </p:grpSpPr>
        <p:sp>
          <p:nvSpPr>
            <p:cNvPr id="2076" name="Startpunkt:…"/>
            <p:cNvSpPr txBox="1"/>
            <p:nvPr/>
          </p:nvSpPr>
          <p:spPr>
            <a:xfrm>
              <a:off x="194095" y="0"/>
              <a:ext cx="1281613" cy="723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>
                <a:defRPr sz="1400"/>
              </a:pPr>
              <a:r>
                <a:t>Startpunkt:</a:t>
              </a:r>
            </a:p>
            <a:p>
              <a:pPr>
                <a:defRPr sz="1400"/>
              </a:pPr>
            </a:p>
            <a:p>
              <a:pPr>
                <a:defRPr sz="1400"/>
              </a:pPr>
              <a:r>
                <a:t>z</a:t>
              </a:r>
              <a:r>
                <a:rPr baseline="-5999"/>
                <a:t>b</a:t>
              </a:r>
              <a:r>
                <a:t> = 0,5  + j 0,5</a:t>
              </a:r>
            </a:p>
          </p:txBody>
        </p:sp>
        <p:sp>
          <p:nvSpPr>
            <p:cNvPr id="2077" name="Stern"/>
            <p:cNvSpPr/>
            <p:nvPr/>
          </p:nvSpPr>
          <p:spPr>
            <a:xfrm>
              <a:off x="0" y="107950"/>
              <a:ext cx="127000" cy="127000"/>
            </a:xfrm>
            <a:prstGeom prst="star4">
              <a:avLst>
                <a:gd name="adj" fmla="val 25000"/>
              </a:avLst>
            </a:prstGeom>
            <a:solidFill>
              <a:srgbClr val="E32400"/>
            </a:solidFill>
            <a:ln w="12700" cap="flat">
              <a:solidFill>
                <a:srgbClr val="E324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</p:grpSp>
      <p:grpSp>
        <p:nvGrpSpPr>
          <p:cNvPr id="2081" name="Gruppieren"/>
          <p:cNvGrpSpPr/>
          <p:nvPr/>
        </p:nvGrpSpPr>
        <p:grpSpPr>
          <a:xfrm>
            <a:off x="6353107" y="4349750"/>
            <a:ext cx="1353615" cy="292101"/>
            <a:chOff x="3107" y="0"/>
            <a:chExt cx="1353613" cy="292100"/>
          </a:xfrm>
        </p:grpSpPr>
        <p:sp>
          <p:nvSpPr>
            <p:cNvPr id="2079" name="Ziel:     za = 1"/>
            <p:cNvSpPr txBox="1"/>
            <p:nvPr/>
          </p:nvSpPr>
          <p:spPr>
            <a:xfrm>
              <a:off x="228600" y="0"/>
              <a:ext cx="1128122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>
                <a:defRPr sz="1400"/>
              </a:pPr>
              <a:r>
                <a:t>Ziel:     z</a:t>
              </a:r>
              <a:r>
                <a:rPr baseline="-5999"/>
                <a:t>a</a:t>
              </a:r>
              <a:r>
                <a:t> = 1</a:t>
              </a:r>
            </a:p>
          </p:txBody>
        </p:sp>
        <p:sp>
          <p:nvSpPr>
            <p:cNvPr id="2080" name="Stern"/>
            <p:cNvSpPr/>
            <p:nvPr/>
          </p:nvSpPr>
          <p:spPr>
            <a:xfrm>
              <a:off x="3107" y="82550"/>
              <a:ext cx="120786" cy="114873"/>
            </a:xfrm>
            <a:prstGeom prst="star5">
              <a:avLst>
                <a:gd name="adj" fmla="val 25000"/>
                <a:gd name="hf" fmla="val 105146"/>
                <a:gd name="vf" fmla="val 110557"/>
              </a:avLst>
            </a:prstGeom>
            <a:solidFill>
              <a:srgbClr val="0056D6"/>
            </a:solidFill>
            <a:ln w="12700" cap="flat">
              <a:solidFill>
                <a:srgbClr val="0056D6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</p:grpSp>
      <p:sp>
        <p:nvSpPr>
          <p:cNvPr id="2082" name="Stern"/>
          <p:cNvSpPr/>
          <p:nvPr/>
        </p:nvSpPr>
        <p:spPr>
          <a:xfrm>
            <a:off x="3254307" y="3352800"/>
            <a:ext cx="120786" cy="114873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rgbClr val="0056D6"/>
          </a:solidFill>
          <a:ln w="12700">
            <a:solidFill>
              <a:srgbClr val="0056D6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083" name="Anpasskreis: Re (Zb) = RW"/>
          <p:cNvSpPr txBox="1"/>
          <p:nvPr/>
        </p:nvSpPr>
        <p:spPr>
          <a:xfrm>
            <a:off x="6226594" y="895350"/>
            <a:ext cx="31750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Anpasskreis: Re (Z</a:t>
            </a:r>
            <a:r>
              <a:rPr baseline="-5999"/>
              <a:t>b</a:t>
            </a:r>
            <a:r>
              <a:t>) = R</a:t>
            </a:r>
            <a:r>
              <a:rPr baseline="-5999"/>
              <a:t>W</a:t>
            </a:r>
          </a:p>
        </p:txBody>
      </p:sp>
      <p:sp>
        <p:nvSpPr>
          <p:cNvPr id="2084" name="Kreis"/>
          <p:cNvSpPr/>
          <p:nvPr/>
        </p:nvSpPr>
        <p:spPr>
          <a:xfrm>
            <a:off x="6248400" y="1320800"/>
            <a:ext cx="1117600" cy="1117600"/>
          </a:xfrm>
          <a:prstGeom prst="ellipse">
            <a:avLst/>
          </a:prstGeom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98" name="Gruppieren"/>
          <p:cNvGrpSpPr/>
          <p:nvPr/>
        </p:nvGrpSpPr>
        <p:grpSpPr>
          <a:xfrm>
            <a:off x="547481" y="768484"/>
            <a:ext cx="9053719" cy="5524501"/>
            <a:chOff x="0" y="0"/>
            <a:chExt cx="9053718" cy="5524500"/>
          </a:xfrm>
        </p:grpSpPr>
        <p:pic>
          <p:nvPicPr>
            <p:cNvPr id="2086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412441" cy="5524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087" name="Linie"/>
            <p:cNvSpPr/>
            <p:nvPr/>
          </p:nvSpPr>
          <p:spPr>
            <a:xfrm flipH="1" flipV="1">
              <a:off x="2709242" y="2737227"/>
              <a:ext cx="1336882" cy="2660635"/>
            </a:xfrm>
            <a:prstGeom prst="line">
              <a:avLst/>
            </a:prstGeom>
            <a:noFill/>
            <a:ln w="12700" cap="flat">
              <a:solidFill>
                <a:srgbClr val="4F7A28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88" name="Linie"/>
            <p:cNvSpPr/>
            <p:nvPr/>
          </p:nvSpPr>
          <p:spPr>
            <a:xfrm flipH="1">
              <a:off x="2677790" y="31019"/>
              <a:ext cx="1388831" cy="2778937"/>
            </a:xfrm>
            <a:prstGeom prst="line">
              <a:avLst/>
            </a:prstGeom>
            <a:noFill/>
            <a:ln w="12700" cap="flat">
              <a:solidFill>
                <a:srgbClr val="4F7A28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89" name="Linie"/>
            <p:cNvSpPr/>
            <p:nvPr/>
          </p:nvSpPr>
          <p:spPr>
            <a:xfrm flipH="1" flipV="1">
              <a:off x="1448526" y="219808"/>
              <a:ext cx="1269894" cy="2539182"/>
            </a:xfrm>
            <a:prstGeom prst="line">
              <a:avLst/>
            </a:prstGeom>
            <a:noFill/>
            <a:ln w="12700" cap="flat">
              <a:solidFill>
                <a:srgbClr val="4F7A28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090" name="Kreis"/>
            <p:cNvSpPr/>
            <p:nvPr/>
          </p:nvSpPr>
          <p:spPr>
            <a:xfrm>
              <a:off x="1687718" y="1720715"/>
              <a:ext cx="2032001" cy="2032001"/>
            </a:xfrm>
            <a:prstGeom prst="ellipse">
              <a:avLst/>
            </a:prstGeom>
            <a:noFill/>
            <a:ln w="19050" cap="flat">
              <a:solidFill>
                <a:srgbClr val="4F7A28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091" name="Stern"/>
            <p:cNvSpPr/>
            <p:nvPr/>
          </p:nvSpPr>
          <p:spPr>
            <a:xfrm>
              <a:off x="2189368" y="1771515"/>
              <a:ext cx="127001" cy="127001"/>
            </a:xfrm>
            <a:prstGeom prst="star4">
              <a:avLst>
                <a:gd name="adj" fmla="val 25000"/>
              </a:avLst>
            </a:prstGeom>
            <a:solidFill>
              <a:srgbClr val="E32400"/>
            </a:solidFill>
            <a:ln w="12700" cap="flat">
              <a:solidFill>
                <a:srgbClr val="E324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092" name="Kreis"/>
            <p:cNvSpPr/>
            <p:nvPr/>
          </p:nvSpPr>
          <p:spPr>
            <a:xfrm>
              <a:off x="2710068" y="1619115"/>
              <a:ext cx="2273301" cy="2273301"/>
            </a:xfrm>
            <a:prstGeom prst="ellipse">
              <a:avLst/>
            </a:prstGeom>
            <a:noFill/>
            <a:ln w="19050" cap="flat">
              <a:solidFill>
                <a:srgbClr val="E324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093" name="Stern"/>
            <p:cNvSpPr/>
            <p:nvPr/>
          </p:nvSpPr>
          <p:spPr>
            <a:xfrm>
              <a:off x="2643326" y="2698615"/>
              <a:ext cx="120785" cy="114873"/>
            </a:xfrm>
            <a:prstGeom prst="star5">
              <a:avLst>
                <a:gd name="adj" fmla="val 25000"/>
                <a:gd name="hf" fmla="val 105146"/>
                <a:gd name="vf" fmla="val 110557"/>
              </a:avLst>
            </a:prstGeom>
            <a:solidFill>
              <a:srgbClr val="0056D6"/>
            </a:solidFill>
            <a:ln w="12700" cap="flat">
              <a:solidFill>
                <a:srgbClr val="0056D6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094" name="Anpasskreis: Re (Zb) = RW"/>
            <p:cNvSpPr txBox="1"/>
            <p:nvPr/>
          </p:nvSpPr>
          <p:spPr>
            <a:xfrm>
              <a:off x="5615613" y="241165"/>
              <a:ext cx="317500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>
                <a:defRPr sz="1400"/>
              </a:pPr>
              <a:r>
                <a:t>Anpasskreis: Re (Z</a:t>
              </a:r>
              <a:r>
                <a:rPr baseline="-5999"/>
                <a:t>b</a:t>
              </a:r>
              <a:r>
                <a:t>) = R</a:t>
              </a:r>
              <a:r>
                <a:rPr baseline="-5999"/>
                <a:t>W</a:t>
              </a:r>
            </a:p>
          </p:txBody>
        </p:sp>
        <p:sp>
          <p:nvSpPr>
            <p:cNvPr id="2095" name="Kreis"/>
            <p:cNvSpPr/>
            <p:nvPr/>
          </p:nvSpPr>
          <p:spPr>
            <a:xfrm>
              <a:off x="5637418" y="666615"/>
              <a:ext cx="1117601" cy="1117601"/>
            </a:xfrm>
            <a:prstGeom prst="ellipse">
              <a:avLst/>
            </a:prstGeom>
            <a:noFill/>
            <a:ln w="12700" cap="flat">
              <a:solidFill>
                <a:srgbClr val="E324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096" name="Leitungslängen:…"/>
            <p:cNvSpPr txBox="1"/>
            <p:nvPr/>
          </p:nvSpPr>
          <p:spPr>
            <a:xfrm>
              <a:off x="5573918" y="2285865"/>
              <a:ext cx="3479801" cy="1155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>
                <a:defRPr sz="1400"/>
              </a:pPr>
              <a:r>
                <a:t>Leitungslängen:</a:t>
              </a:r>
            </a:p>
            <a:p>
              <a:pPr>
                <a:defRPr sz="1400"/>
              </a:pPr>
            </a:p>
            <a:p>
              <a:pPr lvl="1" indent="266700">
                <a:defRPr sz="1400"/>
              </a:pPr>
              <a:r>
                <a:t>(1) l/λ = 0,162 - 0,088</a:t>
              </a:r>
            </a:p>
            <a:p>
              <a:pPr>
                <a:defRPr sz="1400"/>
              </a:pPr>
            </a:p>
            <a:p>
              <a:pPr lvl="1" indent="266700">
                <a:defRPr sz="1400"/>
              </a:pPr>
              <a:r>
                <a:t>(2) l/λ = 0,338 - 0,088</a:t>
              </a:r>
            </a:p>
          </p:txBody>
        </p:sp>
        <p:sp>
          <p:nvSpPr>
            <p:cNvPr id="2097" name="Ergebnis:…"/>
            <p:cNvSpPr txBox="1"/>
            <p:nvPr/>
          </p:nvSpPr>
          <p:spPr>
            <a:xfrm>
              <a:off x="4786518" y="4502015"/>
              <a:ext cx="3479801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>
                <a:defRPr sz="1400"/>
              </a:pPr>
              <a:r>
                <a:t>Ergebnis: </a:t>
              </a:r>
            </a:p>
            <a:p>
              <a:pPr>
                <a:defRPr sz="1400"/>
              </a:pPr>
              <a:r>
                <a:t>Re </a:t>
              </a:r>
              <a:r>
                <a:t>{</a:t>
              </a:r>
              <a:r>
                <a:rPr sz="1000">
                  <a:solidFill>
                    <a:srgbClr val="B51A00"/>
                  </a:solidFill>
                </a:rPr>
                <a:t> </a:t>
              </a:r>
              <a:r>
                <a:t>z</a:t>
              </a:r>
              <a:r>
                <a:rPr baseline="-5999"/>
                <a:t>b</a:t>
              </a:r>
              <a:r>
                <a:t> plus Leitungstransformation</a:t>
              </a:r>
              <a:r>
                <a:t>}</a:t>
              </a:r>
              <a:r>
                <a:t> = 1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9" name="Gruppieren"/>
          <p:cNvGrpSpPr/>
          <p:nvPr/>
        </p:nvGrpSpPr>
        <p:grpSpPr>
          <a:xfrm>
            <a:off x="782881" y="317500"/>
            <a:ext cx="2600065" cy="2060018"/>
            <a:chOff x="0" y="0"/>
            <a:chExt cx="2600063" cy="2060017"/>
          </a:xfrm>
        </p:grpSpPr>
        <p:sp>
          <p:nvSpPr>
            <p:cNvPr id="2100" name="Zweitor"/>
            <p:cNvSpPr txBox="1"/>
            <p:nvPr/>
          </p:nvSpPr>
          <p:spPr>
            <a:xfrm>
              <a:off x="954599" y="0"/>
              <a:ext cx="67178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Zweitor</a:t>
              </a:r>
            </a:p>
          </p:txBody>
        </p:sp>
        <p:sp>
          <p:nvSpPr>
            <p:cNvPr id="2101" name="RW"/>
            <p:cNvSpPr txBox="1"/>
            <p:nvPr/>
          </p:nvSpPr>
          <p:spPr>
            <a:xfrm>
              <a:off x="119295" y="1655762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2102" name="Linie"/>
            <p:cNvSpPr/>
            <p:nvPr/>
          </p:nvSpPr>
          <p:spPr>
            <a:xfrm flipH="1">
              <a:off x="57382" y="283005"/>
              <a:ext cx="7575" cy="158072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03" name="Linie"/>
            <p:cNvSpPr/>
            <p:nvPr/>
          </p:nvSpPr>
          <p:spPr>
            <a:xfrm>
              <a:off x="2539803" y="275596"/>
              <a:ext cx="431" cy="156114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04" name="RW"/>
            <p:cNvSpPr txBox="1"/>
            <p:nvPr/>
          </p:nvSpPr>
          <p:spPr>
            <a:xfrm>
              <a:off x="1929045" y="1651000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2105" name="Rechteck"/>
            <p:cNvSpPr/>
            <p:nvPr/>
          </p:nvSpPr>
          <p:spPr>
            <a:xfrm>
              <a:off x="366945" y="355600"/>
              <a:ext cx="1879601" cy="1270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106" name="Linie"/>
            <p:cNvSpPr/>
            <p:nvPr/>
          </p:nvSpPr>
          <p:spPr>
            <a:xfrm flipH="1">
              <a:off x="11345" y="1367234"/>
              <a:ext cx="2583459" cy="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07" name="Linie"/>
            <p:cNvSpPr/>
            <p:nvPr/>
          </p:nvSpPr>
          <p:spPr>
            <a:xfrm flipH="1">
              <a:off x="62143" y="607012"/>
              <a:ext cx="2478690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08" name="Kreis"/>
            <p:cNvSpPr/>
            <p:nvPr/>
          </p:nvSpPr>
          <p:spPr>
            <a:xfrm>
              <a:off x="2486257" y="5461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09" name="Kreis"/>
            <p:cNvSpPr/>
            <p:nvPr/>
          </p:nvSpPr>
          <p:spPr>
            <a:xfrm>
              <a:off x="2486257" y="13081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10" name="Kreis"/>
            <p:cNvSpPr/>
            <p:nvPr/>
          </p:nvSpPr>
          <p:spPr>
            <a:xfrm rot="10800000">
              <a:off x="12700" y="5588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11" name="Kreis"/>
            <p:cNvSpPr/>
            <p:nvPr/>
          </p:nvSpPr>
          <p:spPr>
            <a:xfrm rot="10800000">
              <a:off x="0" y="13081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12" name="Linie"/>
            <p:cNvSpPr/>
            <p:nvPr/>
          </p:nvSpPr>
          <p:spPr>
            <a:xfrm>
              <a:off x="1304631" y="612923"/>
              <a:ext cx="7988" cy="7586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13" name="R"/>
            <p:cNvSpPr txBox="1"/>
            <p:nvPr/>
          </p:nvSpPr>
          <p:spPr>
            <a:xfrm>
              <a:off x="532045" y="685800"/>
              <a:ext cx="53340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  <p:sp>
          <p:nvSpPr>
            <p:cNvPr id="2114" name="Rechteck"/>
            <p:cNvSpPr/>
            <p:nvPr/>
          </p:nvSpPr>
          <p:spPr>
            <a:xfrm>
              <a:off x="576018" y="508000"/>
              <a:ext cx="482601" cy="228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15" name="Rechteck"/>
            <p:cNvSpPr/>
            <p:nvPr/>
          </p:nvSpPr>
          <p:spPr>
            <a:xfrm rot="5400000">
              <a:off x="1242132" y="800100"/>
              <a:ext cx="127001" cy="355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16" name="Linie"/>
            <p:cNvSpPr/>
            <p:nvPr/>
          </p:nvSpPr>
          <p:spPr>
            <a:xfrm flipV="1">
              <a:off x="1134744" y="920425"/>
              <a:ext cx="342975" cy="1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17" name="Linie"/>
            <p:cNvSpPr/>
            <p:nvPr/>
          </p:nvSpPr>
          <p:spPr>
            <a:xfrm flipV="1">
              <a:off x="1134818" y="1048860"/>
              <a:ext cx="342975" cy="1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18" name="C"/>
            <p:cNvSpPr txBox="1"/>
            <p:nvPr/>
          </p:nvSpPr>
          <p:spPr>
            <a:xfrm>
              <a:off x="1350718" y="1064189"/>
              <a:ext cx="294628" cy="3354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C</a:t>
              </a:r>
            </a:p>
          </p:txBody>
        </p:sp>
      </p:grpSp>
      <p:grpSp>
        <p:nvGrpSpPr>
          <p:cNvPr id="2163" name="Gruppieren"/>
          <p:cNvGrpSpPr/>
          <p:nvPr/>
        </p:nvGrpSpPr>
        <p:grpSpPr>
          <a:xfrm>
            <a:off x="457199" y="3098800"/>
            <a:ext cx="6818313" cy="2297440"/>
            <a:chOff x="0" y="0"/>
            <a:chExt cx="6818311" cy="2297439"/>
          </a:xfrm>
        </p:grpSpPr>
        <p:sp>
          <p:nvSpPr>
            <p:cNvPr id="2120" name="Linie"/>
            <p:cNvSpPr/>
            <p:nvPr/>
          </p:nvSpPr>
          <p:spPr>
            <a:xfrm>
              <a:off x="3619500" y="76200"/>
              <a:ext cx="1588" cy="86201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21" name="RW,"/>
            <p:cNvSpPr txBox="1"/>
            <p:nvPr/>
          </p:nvSpPr>
          <p:spPr>
            <a:xfrm>
              <a:off x="1795462" y="287337"/>
              <a:ext cx="540145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W, </a:t>
              </a:r>
            </a:p>
          </p:txBody>
        </p:sp>
        <p:sp>
          <p:nvSpPr>
            <p:cNvPr id="2122" name="Linie"/>
            <p:cNvSpPr/>
            <p:nvPr/>
          </p:nvSpPr>
          <p:spPr>
            <a:xfrm flipV="1">
              <a:off x="2973387" y="79374"/>
              <a:ext cx="1000126" cy="635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23" name="Linie"/>
            <p:cNvSpPr/>
            <p:nvPr/>
          </p:nvSpPr>
          <p:spPr>
            <a:xfrm flipV="1">
              <a:off x="3025775" y="928687"/>
              <a:ext cx="1001713" cy="635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24" name="Linie"/>
            <p:cNvSpPr/>
            <p:nvPr/>
          </p:nvSpPr>
          <p:spPr>
            <a:xfrm flipV="1">
              <a:off x="571500" y="933450"/>
              <a:ext cx="2714625" cy="1588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25" name="Linie"/>
            <p:cNvSpPr/>
            <p:nvPr/>
          </p:nvSpPr>
          <p:spPr>
            <a:xfrm flipV="1">
              <a:off x="569912" y="76200"/>
              <a:ext cx="2719388" cy="3175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26" name="Linie"/>
            <p:cNvSpPr/>
            <p:nvPr/>
          </p:nvSpPr>
          <p:spPr>
            <a:xfrm>
              <a:off x="4213225" y="66675"/>
              <a:ext cx="1588" cy="86201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27" name="Linie"/>
            <p:cNvSpPr/>
            <p:nvPr/>
          </p:nvSpPr>
          <p:spPr>
            <a:xfrm>
              <a:off x="4047873" y="70478"/>
              <a:ext cx="167026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28" name="Linie"/>
            <p:cNvSpPr/>
            <p:nvPr/>
          </p:nvSpPr>
          <p:spPr>
            <a:xfrm>
              <a:off x="4036084" y="930902"/>
              <a:ext cx="177143" cy="1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29" name="Rechteck"/>
            <p:cNvSpPr/>
            <p:nvPr/>
          </p:nvSpPr>
          <p:spPr>
            <a:xfrm rot="5400000">
              <a:off x="3966367" y="262731"/>
              <a:ext cx="504826" cy="39211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30" name="Zb"/>
            <p:cNvSpPr txBox="1"/>
            <p:nvPr/>
          </p:nvSpPr>
          <p:spPr>
            <a:xfrm>
              <a:off x="4010025" y="269875"/>
              <a:ext cx="379336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Z</a:t>
              </a:r>
              <a:r>
                <a:rPr baseline="-25000"/>
                <a:t>b</a:t>
              </a:r>
            </a:p>
          </p:txBody>
        </p:sp>
        <p:sp>
          <p:nvSpPr>
            <p:cNvPr id="2131" name="Kreis"/>
            <p:cNvSpPr/>
            <p:nvPr/>
          </p:nvSpPr>
          <p:spPr>
            <a:xfrm>
              <a:off x="3933825" y="28575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32" name="Kreis"/>
            <p:cNvSpPr/>
            <p:nvPr/>
          </p:nvSpPr>
          <p:spPr>
            <a:xfrm>
              <a:off x="3959225" y="866775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33" name="Kreis"/>
            <p:cNvSpPr/>
            <p:nvPr/>
          </p:nvSpPr>
          <p:spPr>
            <a:xfrm>
              <a:off x="3175000" y="876300"/>
              <a:ext cx="113828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34" name="Kreis"/>
            <p:cNvSpPr/>
            <p:nvPr/>
          </p:nvSpPr>
          <p:spPr>
            <a:xfrm>
              <a:off x="3162300" y="25400"/>
              <a:ext cx="113828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35" name="l"/>
            <p:cNvSpPr txBox="1"/>
            <p:nvPr/>
          </p:nvSpPr>
          <p:spPr>
            <a:xfrm>
              <a:off x="2298699" y="304800"/>
              <a:ext cx="229694" cy="381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Bradley Hand ITC TT-Bold"/>
                  <a:ea typeface="Bradley Hand ITC TT-Bold"/>
                  <a:cs typeface="Bradley Hand ITC TT-Bold"/>
                  <a:sym typeface="Bradley Hand ITC TT-Bold"/>
                </a:defRPr>
              </a:lvl1pPr>
            </a:lstStyle>
            <a:p>
              <a:pPr>
                <a:defRPr>
                  <a:latin typeface="+mn-lt"/>
                  <a:ea typeface="+mn-ea"/>
                  <a:cs typeface="+mn-cs"/>
                  <a:sym typeface="Arial"/>
                </a:defRPr>
              </a:pPr>
              <a:r>
                <a:rPr>
                  <a:latin typeface="Bradley Hand ITC TT-Bold"/>
                  <a:ea typeface="Bradley Hand ITC TT-Bold"/>
                  <a:cs typeface="Bradley Hand ITC TT-Bold"/>
                  <a:sym typeface="Bradley Hand ITC TT-Bold"/>
                </a:rPr>
                <a:t>l</a:t>
              </a:r>
            </a:p>
          </p:txBody>
        </p:sp>
        <p:grpSp>
          <p:nvGrpSpPr>
            <p:cNvPr id="2138" name="Gruppieren"/>
            <p:cNvGrpSpPr/>
            <p:nvPr/>
          </p:nvGrpSpPr>
          <p:grpSpPr>
            <a:xfrm>
              <a:off x="165099" y="495300"/>
              <a:ext cx="321680" cy="584200"/>
              <a:chOff x="0" y="0"/>
              <a:chExt cx="321678" cy="584200"/>
            </a:xfrm>
          </p:grpSpPr>
          <p:sp>
            <p:nvSpPr>
              <p:cNvPr id="2136" name="Linie"/>
              <p:cNvSpPr/>
              <p:nvPr/>
            </p:nvSpPr>
            <p:spPr>
              <a:xfrm flipH="1" flipV="1">
                <a:off x="0" y="9812"/>
                <a:ext cx="321679" cy="4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37" name="Linie"/>
              <p:cNvSpPr/>
              <p:nvPr/>
            </p:nvSpPr>
            <p:spPr>
              <a:xfrm flipH="1">
                <a:off x="12699" y="0"/>
                <a:ext cx="2" cy="584200"/>
              </a:xfrm>
              <a:prstGeom prst="line">
                <a:avLst/>
              </a:prstGeom>
              <a:noFill/>
              <a:ln w="25400" cap="flat">
                <a:solidFill>
                  <a:srgbClr val="B51A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  <p:sp>
          <p:nvSpPr>
            <p:cNvPr id="2139" name="Za"/>
            <p:cNvSpPr txBox="1"/>
            <p:nvPr/>
          </p:nvSpPr>
          <p:spPr>
            <a:xfrm>
              <a:off x="0" y="1143000"/>
              <a:ext cx="379336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Z</a:t>
              </a:r>
              <a:r>
                <a:rPr baseline="-25000"/>
                <a:t>a</a:t>
              </a:r>
            </a:p>
          </p:txBody>
        </p:sp>
        <p:sp>
          <p:nvSpPr>
            <p:cNvPr id="2140" name="Rechteck"/>
            <p:cNvSpPr/>
            <p:nvPr/>
          </p:nvSpPr>
          <p:spPr>
            <a:xfrm rot="5400000">
              <a:off x="3372643" y="272256"/>
              <a:ext cx="504826" cy="392113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41" name="Yp"/>
            <p:cNvSpPr txBox="1"/>
            <p:nvPr/>
          </p:nvSpPr>
          <p:spPr>
            <a:xfrm>
              <a:off x="3441700" y="279400"/>
              <a:ext cx="392173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Y</a:t>
              </a:r>
              <a:r>
                <a:rPr baseline="-25000"/>
                <a:t>p</a:t>
              </a:r>
            </a:p>
          </p:txBody>
        </p:sp>
        <p:sp>
          <p:nvSpPr>
            <p:cNvPr id="2142" name="Kreis"/>
            <p:cNvSpPr/>
            <p:nvPr/>
          </p:nvSpPr>
          <p:spPr>
            <a:xfrm>
              <a:off x="500534" y="14619"/>
              <a:ext cx="113829" cy="11440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43" name="Kreis"/>
            <p:cNvSpPr/>
            <p:nvPr/>
          </p:nvSpPr>
          <p:spPr>
            <a:xfrm>
              <a:off x="500534" y="884133"/>
              <a:ext cx="113829" cy="114405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44" name="Kreis"/>
            <p:cNvSpPr/>
            <p:nvPr/>
          </p:nvSpPr>
          <p:spPr>
            <a:xfrm>
              <a:off x="3568700" y="25400"/>
              <a:ext cx="113828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45" name="Kreis"/>
            <p:cNvSpPr/>
            <p:nvPr/>
          </p:nvSpPr>
          <p:spPr>
            <a:xfrm>
              <a:off x="3568700" y="876300"/>
              <a:ext cx="113828" cy="11440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162" name="Gruppieren"/>
            <p:cNvGrpSpPr/>
            <p:nvPr/>
          </p:nvGrpSpPr>
          <p:grpSpPr>
            <a:xfrm>
              <a:off x="4902199" y="0"/>
              <a:ext cx="1916113" cy="2297440"/>
              <a:chOff x="0" y="0"/>
              <a:chExt cx="1916111" cy="2297439"/>
            </a:xfrm>
          </p:grpSpPr>
          <p:sp>
            <p:nvSpPr>
              <p:cNvPr id="2146" name="Linie"/>
              <p:cNvSpPr/>
              <p:nvPr/>
            </p:nvSpPr>
            <p:spPr>
              <a:xfrm flipV="1">
                <a:off x="469900" y="50800"/>
                <a:ext cx="1000125" cy="635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47" name="Linie"/>
              <p:cNvSpPr/>
              <p:nvPr/>
            </p:nvSpPr>
            <p:spPr>
              <a:xfrm flipV="1">
                <a:off x="520700" y="901700"/>
                <a:ext cx="1001713" cy="635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48" name="Linie"/>
              <p:cNvSpPr/>
              <p:nvPr/>
            </p:nvSpPr>
            <p:spPr>
              <a:xfrm>
                <a:off x="1714500" y="38100"/>
                <a:ext cx="1588" cy="862013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49" name="Linie"/>
              <p:cNvSpPr/>
              <p:nvPr/>
            </p:nvSpPr>
            <p:spPr>
              <a:xfrm>
                <a:off x="1549399" y="45699"/>
                <a:ext cx="167027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50" name="Linie"/>
              <p:cNvSpPr/>
              <p:nvPr/>
            </p:nvSpPr>
            <p:spPr>
              <a:xfrm>
                <a:off x="1536699" y="902957"/>
                <a:ext cx="177144" cy="1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151" name="Rechteck"/>
              <p:cNvSpPr/>
              <p:nvPr/>
            </p:nvSpPr>
            <p:spPr>
              <a:xfrm rot="5400000">
                <a:off x="1467643" y="234156"/>
                <a:ext cx="504826" cy="392113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2152" name="Zb"/>
              <p:cNvSpPr txBox="1"/>
              <p:nvPr/>
            </p:nvSpPr>
            <p:spPr>
              <a:xfrm>
                <a:off x="1511300" y="241300"/>
                <a:ext cx="379336" cy="404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85CC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Z</a:t>
                </a:r>
                <a:r>
                  <a:rPr baseline="-25000"/>
                  <a:t>b</a:t>
                </a:r>
              </a:p>
            </p:txBody>
          </p:sp>
          <p:sp>
            <p:nvSpPr>
              <p:cNvPr id="2153" name="Kreis"/>
              <p:cNvSpPr/>
              <p:nvPr/>
            </p:nvSpPr>
            <p:spPr>
              <a:xfrm>
                <a:off x="1435100" y="0"/>
                <a:ext cx="113806" cy="114526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2154" name="Kreis"/>
              <p:cNvSpPr/>
              <p:nvPr/>
            </p:nvSpPr>
            <p:spPr>
              <a:xfrm>
                <a:off x="1460500" y="838200"/>
                <a:ext cx="113806" cy="114526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2155" name="Yp"/>
              <p:cNvSpPr txBox="1"/>
              <p:nvPr/>
            </p:nvSpPr>
            <p:spPr>
              <a:xfrm>
                <a:off x="0" y="1485900"/>
                <a:ext cx="392173" cy="4042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0639" marR="40639" defTabSz="914400">
                  <a:spcBef>
                    <a:spcPts val="400"/>
                  </a:spcBef>
                  <a:buClr>
                    <a:srgbClr val="0085CC"/>
                  </a:buClr>
                  <a:buFont typeface="Arial"/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Y</a:t>
                </a:r>
                <a:r>
                  <a:rPr baseline="-25000"/>
                  <a:t>p</a:t>
                </a:r>
              </a:p>
            </p:txBody>
          </p:sp>
          <p:sp>
            <p:nvSpPr>
              <p:cNvPr id="2156" name="Kreis"/>
              <p:cNvSpPr/>
              <p:nvPr/>
            </p:nvSpPr>
            <p:spPr>
              <a:xfrm>
                <a:off x="1066800" y="0"/>
                <a:ext cx="113828" cy="114404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2157" name="Kreis"/>
              <p:cNvSpPr/>
              <p:nvPr/>
            </p:nvSpPr>
            <p:spPr>
              <a:xfrm>
                <a:off x="1066800" y="850900"/>
                <a:ext cx="113828" cy="114404"/>
              </a:xfrm>
              <a:prstGeom prst="ellipse">
                <a:avLst/>
              </a:prstGeom>
              <a:solidFill>
                <a:srgbClr val="FFFFFF"/>
              </a:solidFill>
              <a:ln w="19050" cap="flat">
                <a:solidFill>
                  <a:srgbClr val="FF2600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0639" marR="40639" defTabSz="914400">
                  <a:spcBef>
                    <a:spcPts val="400"/>
                  </a:spcBef>
                  <a:defRPr sz="18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grpSp>
            <p:nvGrpSpPr>
              <p:cNvPr id="2161" name="Gruppieren"/>
              <p:cNvGrpSpPr/>
              <p:nvPr/>
            </p:nvGrpSpPr>
            <p:grpSpPr>
              <a:xfrm>
                <a:off x="483666" y="53975"/>
                <a:ext cx="645567" cy="2243465"/>
                <a:chOff x="1901" y="0"/>
                <a:chExt cx="645566" cy="2243464"/>
              </a:xfrm>
            </p:grpSpPr>
            <p:sp>
              <p:nvSpPr>
                <p:cNvPr id="2158" name="Linie"/>
                <p:cNvSpPr/>
                <p:nvPr/>
              </p:nvSpPr>
              <p:spPr>
                <a:xfrm flipH="1">
                  <a:off x="1901" y="0"/>
                  <a:ext cx="633935" cy="1354634"/>
                </a:xfrm>
                <a:prstGeom prst="line">
                  <a:avLst/>
                </a:prstGeom>
                <a:noFill/>
                <a:ln w="28575" cap="flat">
                  <a:solidFill>
                    <a:srgbClr val="4349AA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59" name="Linie"/>
                <p:cNvSpPr/>
                <p:nvPr/>
              </p:nvSpPr>
              <p:spPr>
                <a:xfrm flipH="1">
                  <a:off x="13535" y="860425"/>
                  <a:ext cx="633934" cy="1354634"/>
                </a:xfrm>
                <a:prstGeom prst="line">
                  <a:avLst/>
                </a:prstGeom>
                <a:noFill/>
                <a:ln w="28575" cap="flat">
                  <a:solidFill>
                    <a:srgbClr val="4349AA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2160" name="Linie"/>
                <p:cNvSpPr/>
                <p:nvPr/>
              </p:nvSpPr>
              <p:spPr>
                <a:xfrm flipH="1">
                  <a:off x="4142" y="1318662"/>
                  <a:ext cx="9" cy="924803"/>
                </a:xfrm>
                <a:prstGeom prst="line">
                  <a:avLst/>
                </a:prstGeom>
                <a:noFill/>
                <a:ln w="28575" cap="flat">
                  <a:solidFill>
                    <a:srgbClr val="4349AA"/>
                  </a:solidFill>
                  <a:prstDash val="solid"/>
                  <a:round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72" name="Gruppieren"/>
          <p:cNvGrpSpPr/>
          <p:nvPr/>
        </p:nvGrpSpPr>
        <p:grpSpPr>
          <a:xfrm>
            <a:off x="165100" y="546693"/>
            <a:ext cx="7670800" cy="5900197"/>
            <a:chOff x="0" y="0"/>
            <a:chExt cx="7670800" cy="5900196"/>
          </a:xfrm>
        </p:grpSpPr>
        <p:pic>
          <p:nvPicPr>
            <p:cNvPr id="2165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118981" y="221791"/>
              <a:ext cx="5412442" cy="55245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66" name="Linie"/>
            <p:cNvSpPr/>
            <p:nvPr/>
          </p:nvSpPr>
          <p:spPr>
            <a:xfrm flipV="1">
              <a:off x="3832248" y="-1"/>
              <a:ext cx="29" cy="5900198"/>
            </a:xfrm>
            <a:prstGeom prst="line">
              <a:avLst/>
            </a:prstGeom>
            <a:noFill/>
            <a:ln w="12700" cap="flat">
              <a:solidFill>
                <a:srgbClr val="4F7A28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67" name="Linie"/>
            <p:cNvSpPr/>
            <p:nvPr/>
          </p:nvSpPr>
          <p:spPr>
            <a:xfrm flipH="1" rot="2068929">
              <a:off x="6464301" y="3022005"/>
              <a:ext cx="338667" cy="804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0"/>
                  </a:moveTo>
                  <a:lnTo>
                    <a:pt x="17550" y="1705"/>
                  </a:lnTo>
                  <a:lnTo>
                    <a:pt x="14580" y="3297"/>
                  </a:lnTo>
                  <a:lnTo>
                    <a:pt x="11340" y="5229"/>
                  </a:lnTo>
                  <a:lnTo>
                    <a:pt x="8640" y="7048"/>
                  </a:lnTo>
                  <a:lnTo>
                    <a:pt x="6750" y="8981"/>
                  </a:lnTo>
                  <a:lnTo>
                    <a:pt x="4590" y="10686"/>
                  </a:lnTo>
                  <a:lnTo>
                    <a:pt x="3240" y="12619"/>
                  </a:lnTo>
                  <a:lnTo>
                    <a:pt x="1620" y="14893"/>
                  </a:lnTo>
                  <a:lnTo>
                    <a:pt x="1080" y="16598"/>
                  </a:lnTo>
                  <a:lnTo>
                    <a:pt x="540" y="18758"/>
                  </a:lnTo>
                  <a:lnTo>
                    <a:pt x="270" y="20463"/>
                  </a:lnTo>
                  <a:lnTo>
                    <a:pt x="0" y="21600"/>
                  </a:lnTo>
                </a:path>
              </a:pathLst>
            </a:custGeom>
            <a:noFill/>
            <a:ln w="19050" cap="flat">
              <a:solidFill>
                <a:srgbClr val="0056D6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200"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168" name="Linie"/>
            <p:cNvSpPr/>
            <p:nvPr/>
          </p:nvSpPr>
          <p:spPr>
            <a:xfrm rot="2232301">
              <a:off x="889000" y="2107606"/>
              <a:ext cx="351367" cy="804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7696" y="19895"/>
                  </a:lnTo>
                  <a:lnTo>
                    <a:pt x="13012" y="17280"/>
                  </a:lnTo>
                  <a:lnTo>
                    <a:pt x="8588" y="14438"/>
                  </a:lnTo>
                  <a:lnTo>
                    <a:pt x="5205" y="11368"/>
                  </a:lnTo>
                  <a:lnTo>
                    <a:pt x="2602" y="8072"/>
                  </a:lnTo>
                  <a:lnTo>
                    <a:pt x="1561" y="5229"/>
                  </a:lnTo>
                  <a:lnTo>
                    <a:pt x="520" y="3069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7B219F"/>
              </a:solidFill>
              <a:prstDash val="solid"/>
              <a:miter lim="400000"/>
              <a:tailEnd type="arrow" w="med" len="med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200"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169" name="Linie"/>
            <p:cNvSpPr/>
            <p:nvPr/>
          </p:nvSpPr>
          <p:spPr>
            <a:xfrm flipH="1" flipV="1">
              <a:off x="939769" y="2954872"/>
              <a:ext cx="5900179" cy="14662"/>
            </a:xfrm>
            <a:prstGeom prst="line">
              <a:avLst/>
            </a:prstGeom>
            <a:noFill/>
            <a:ln w="12700" cap="flat">
              <a:solidFill>
                <a:srgbClr val="444444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70" name="offene Leitung"/>
            <p:cNvSpPr txBox="1"/>
            <p:nvPr/>
          </p:nvSpPr>
          <p:spPr>
            <a:xfrm>
              <a:off x="6337300" y="3955456"/>
              <a:ext cx="1333500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>
                <a:defRPr sz="1400"/>
              </a:lvl1pPr>
            </a:lstStyle>
            <a:p>
              <a:pPr/>
              <a:r>
                <a:t>offene Leitung</a:t>
              </a:r>
            </a:p>
          </p:txBody>
        </p:sp>
        <p:sp>
          <p:nvSpPr>
            <p:cNvPr id="2171" name="kurzgeschlossene Leitung"/>
            <p:cNvSpPr txBox="1"/>
            <p:nvPr/>
          </p:nvSpPr>
          <p:spPr>
            <a:xfrm>
              <a:off x="0" y="958256"/>
              <a:ext cx="1600200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algn="r">
                <a:defRPr sz="1400"/>
              </a:lvl1pPr>
            </a:lstStyle>
            <a:p>
              <a:pPr/>
              <a:r>
                <a:t>kurzgeschlossene Leitung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4" name="Gruppieren"/>
          <p:cNvGrpSpPr/>
          <p:nvPr/>
        </p:nvGrpSpPr>
        <p:grpSpPr>
          <a:xfrm>
            <a:off x="2247900" y="1129835"/>
            <a:ext cx="4495800" cy="3810465"/>
            <a:chOff x="0" y="0"/>
            <a:chExt cx="4495800" cy="3810464"/>
          </a:xfrm>
        </p:grpSpPr>
        <p:pic>
          <p:nvPicPr>
            <p:cNvPr id="316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4495800" cy="38104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17" name="Ê"/>
            <p:cNvSpPr txBox="1"/>
            <p:nvPr/>
          </p:nvSpPr>
          <p:spPr>
            <a:xfrm>
              <a:off x="707191" y="425914"/>
              <a:ext cx="35560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>
              <a:lvl1pPr indent="360000" algn="just" defTabSz="450000">
                <a:lnSpc>
                  <a:spcPct val="120000"/>
                </a:lnSpc>
                <a:spcBef>
                  <a:spcPts val="600"/>
                </a:spcBef>
                <a:defRPr sz="1400"/>
              </a:lvl1pPr>
            </a:lstStyle>
            <a:p>
              <a:pPr/>
              <a:r>
                <a:t>Ê</a:t>
              </a:r>
            </a:p>
          </p:txBody>
        </p:sp>
        <p:sp>
          <p:nvSpPr>
            <p:cNvPr id="318" name="Linie"/>
            <p:cNvSpPr/>
            <p:nvPr/>
          </p:nvSpPr>
          <p:spPr>
            <a:xfrm>
              <a:off x="482600" y="698964"/>
              <a:ext cx="1673689" cy="1207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319" name="Ek"/>
            <p:cNvSpPr txBox="1"/>
            <p:nvPr/>
          </p:nvSpPr>
          <p:spPr>
            <a:xfrm>
              <a:off x="1311345" y="1289514"/>
              <a:ext cx="266759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algn="ctr">
                <a:defRPr sz="1400">
                  <a:solidFill>
                    <a:srgbClr val="0042AA"/>
                  </a:solidFill>
                </a:defRPr>
              </a:pPr>
              <a:r>
                <a:t>E</a:t>
              </a:r>
              <a:r>
                <a:rPr baseline="-5999"/>
                <a:t>k</a:t>
              </a:r>
            </a:p>
          </p:txBody>
        </p:sp>
        <p:sp>
          <p:nvSpPr>
            <p:cNvPr id="320" name="Ep"/>
            <p:cNvSpPr txBox="1"/>
            <p:nvPr/>
          </p:nvSpPr>
          <p:spPr>
            <a:xfrm>
              <a:off x="504671" y="1295864"/>
              <a:ext cx="273415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 algn="ctr">
                <a:defRPr sz="1400">
                  <a:solidFill>
                    <a:srgbClr val="B51A00"/>
                  </a:solidFill>
                </a:defRPr>
              </a:pPr>
              <a:r>
                <a:t>E</a:t>
              </a:r>
              <a:r>
                <a:rPr baseline="-5999"/>
                <a:t>p</a:t>
              </a:r>
            </a:p>
          </p:txBody>
        </p:sp>
        <p:sp>
          <p:nvSpPr>
            <p:cNvPr id="321" name="T/2 = π"/>
            <p:cNvSpPr txBox="1"/>
            <p:nvPr/>
          </p:nvSpPr>
          <p:spPr>
            <a:xfrm>
              <a:off x="1683222" y="3245268"/>
              <a:ext cx="525460" cy="2294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defTabSz="450000">
                <a:lnSpc>
                  <a:spcPct val="120000"/>
                </a:lnSpc>
                <a:defRPr sz="1000"/>
              </a:lvl1pPr>
            </a:lstStyle>
            <a:p>
              <a:pPr/>
              <a:r>
                <a:t>T/2 = π </a:t>
              </a:r>
            </a:p>
          </p:txBody>
        </p:sp>
        <p:sp>
          <p:nvSpPr>
            <p:cNvPr id="322" name="T = 2 π"/>
            <p:cNvSpPr txBox="1"/>
            <p:nvPr/>
          </p:nvSpPr>
          <p:spPr>
            <a:xfrm>
              <a:off x="3356442" y="3245268"/>
              <a:ext cx="523213" cy="2294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defTabSz="450000">
                <a:lnSpc>
                  <a:spcPct val="120000"/>
                </a:lnSpc>
                <a:defRPr sz="1000"/>
              </a:lvl1pPr>
            </a:lstStyle>
            <a:p>
              <a:pPr/>
              <a:r>
                <a:t>T = 2 π </a:t>
              </a:r>
            </a:p>
          </p:txBody>
        </p:sp>
        <p:sp>
          <p:nvSpPr>
            <p:cNvPr id="323" name="φ"/>
            <p:cNvSpPr txBox="1"/>
            <p:nvPr/>
          </p:nvSpPr>
          <p:spPr>
            <a:xfrm>
              <a:off x="2969903" y="3092174"/>
              <a:ext cx="218694" cy="29316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defTabSz="450000">
                <a:lnSpc>
                  <a:spcPct val="120000"/>
                </a:lnSpc>
                <a:defRPr sz="1400"/>
              </a:lvl1pPr>
            </a:lstStyle>
            <a:p>
              <a:pPr/>
              <a:r>
                <a:t>φ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4" name="Linie"/>
          <p:cNvSpPr/>
          <p:nvPr/>
        </p:nvSpPr>
        <p:spPr>
          <a:xfrm flipH="1">
            <a:off x="1600199" y="1066800"/>
            <a:ext cx="1" cy="7620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75" name="Linie"/>
          <p:cNvSpPr/>
          <p:nvPr/>
        </p:nvSpPr>
        <p:spPr>
          <a:xfrm>
            <a:off x="1600189" y="1070552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76" name="Linie"/>
          <p:cNvSpPr/>
          <p:nvPr/>
        </p:nvSpPr>
        <p:spPr>
          <a:xfrm>
            <a:off x="1600189" y="1833475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77" name="Linie"/>
          <p:cNvSpPr/>
          <p:nvPr/>
        </p:nvSpPr>
        <p:spPr>
          <a:xfrm>
            <a:off x="5854700" y="1066800"/>
            <a:ext cx="0" cy="7620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180" name="Gruppieren"/>
          <p:cNvGrpSpPr/>
          <p:nvPr/>
        </p:nvGrpSpPr>
        <p:grpSpPr>
          <a:xfrm>
            <a:off x="5575300" y="1204802"/>
            <a:ext cx="584200" cy="520701"/>
            <a:chOff x="0" y="0"/>
            <a:chExt cx="584200" cy="520700"/>
          </a:xfrm>
        </p:grpSpPr>
        <p:sp>
          <p:nvSpPr>
            <p:cNvPr id="2178" name="Rechteck"/>
            <p:cNvSpPr/>
            <p:nvPr/>
          </p:nvSpPr>
          <p:spPr>
            <a:xfrm rot="5400000">
              <a:off x="-6701" y="69850"/>
              <a:ext cx="520701" cy="381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79" name="RW"/>
            <p:cNvSpPr txBox="1"/>
            <p:nvPr/>
          </p:nvSpPr>
          <p:spPr>
            <a:xfrm>
              <a:off x="0" y="65455"/>
              <a:ext cx="584200" cy="41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</a:t>
              </a:r>
            </a:p>
          </p:txBody>
        </p:sp>
      </p:grpSp>
      <p:sp>
        <p:nvSpPr>
          <p:cNvPr id="2181" name="Oval"/>
          <p:cNvSpPr/>
          <p:nvPr/>
        </p:nvSpPr>
        <p:spPr>
          <a:xfrm>
            <a:off x="1371600" y="1231900"/>
            <a:ext cx="457200" cy="4445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182" name="~"/>
          <p:cNvSpPr txBox="1"/>
          <p:nvPr/>
        </p:nvSpPr>
        <p:spPr>
          <a:xfrm>
            <a:off x="1511300" y="1282700"/>
            <a:ext cx="289217" cy="3744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~</a:t>
            </a:r>
          </a:p>
        </p:txBody>
      </p:sp>
      <p:grpSp>
        <p:nvGrpSpPr>
          <p:cNvPr id="2185" name="Gruppieren"/>
          <p:cNvGrpSpPr/>
          <p:nvPr/>
        </p:nvGrpSpPr>
        <p:grpSpPr>
          <a:xfrm>
            <a:off x="1781400" y="874372"/>
            <a:ext cx="609602" cy="431801"/>
            <a:chOff x="0" y="0"/>
            <a:chExt cx="609600" cy="431800"/>
          </a:xfrm>
        </p:grpSpPr>
        <p:sp>
          <p:nvSpPr>
            <p:cNvPr id="2183" name="Rechteck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84" name="RW"/>
            <p:cNvSpPr txBox="1"/>
            <p:nvPr/>
          </p:nvSpPr>
          <p:spPr>
            <a:xfrm>
              <a:off x="18284" y="0"/>
              <a:ext cx="591317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</a:t>
              </a:r>
            </a:p>
          </p:txBody>
        </p:sp>
      </p:grpSp>
      <p:sp>
        <p:nvSpPr>
          <p:cNvPr id="2186" name="U01"/>
          <p:cNvSpPr txBox="1"/>
          <p:nvPr/>
        </p:nvSpPr>
        <p:spPr>
          <a:xfrm>
            <a:off x="863122" y="1268072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01</a:t>
            </a:r>
          </a:p>
        </p:txBody>
      </p:sp>
      <p:sp>
        <p:nvSpPr>
          <p:cNvPr id="2187" name="Linie"/>
          <p:cNvSpPr/>
          <p:nvPr/>
        </p:nvSpPr>
        <p:spPr>
          <a:xfrm flipH="1">
            <a:off x="6154670" y="1119815"/>
            <a:ext cx="365" cy="724464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188" name="U2"/>
          <p:cNvSpPr txBox="1"/>
          <p:nvPr/>
        </p:nvSpPr>
        <p:spPr>
          <a:xfrm>
            <a:off x="6197600" y="1270000"/>
            <a:ext cx="520700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2</a:t>
            </a:r>
          </a:p>
        </p:txBody>
      </p:sp>
      <p:grpSp>
        <p:nvGrpSpPr>
          <p:cNvPr id="2208" name="Gruppieren"/>
          <p:cNvGrpSpPr/>
          <p:nvPr/>
        </p:nvGrpSpPr>
        <p:grpSpPr>
          <a:xfrm>
            <a:off x="2687881" y="457200"/>
            <a:ext cx="2600065" cy="2060018"/>
            <a:chOff x="0" y="0"/>
            <a:chExt cx="2600063" cy="2060017"/>
          </a:xfrm>
        </p:grpSpPr>
        <p:sp>
          <p:nvSpPr>
            <p:cNvPr id="2189" name="Zweitor"/>
            <p:cNvSpPr txBox="1"/>
            <p:nvPr/>
          </p:nvSpPr>
          <p:spPr>
            <a:xfrm>
              <a:off x="954599" y="0"/>
              <a:ext cx="67178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Zweitor</a:t>
              </a:r>
            </a:p>
          </p:txBody>
        </p:sp>
        <p:sp>
          <p:nvSpPr>
            <p:cNvPr id="2190" name="RW"/>
            <p:cNvSpPr txBox="1"/>
            <p:nvPr/>
          </p:nvSpPr>
          <p:spPr>
            <a:xfrm>
              <a:off x="119295" y="1655762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2191" name="Linie"/>
            <p:cNvSpPr/>
            <p:nvPr/>
          </p:nvSpPr>
          <p:spPr>
            <a:xfrm flipH="1">
              <a:off x="57382" y="283005"/>
              <a:ext cx="7575" cy="158072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92" name="Linie"/>
            <p:cNvSpPr/>
            <p:nvPr/>
          </p:nvSpPr>
          <p:spPr>
            <a:xfrm>
              <a:off x="2539803" y="275596"/>
              <a:ext cx="431" cy="156114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93" name="RW"/>
            <p:cNvSpPr txBox="1"/>
            <p:nvPr/>
          </p:nvSpPr>
          <p:spPr>
            <a:xfrm>
              <a:off x="1929045" y="1651000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2194" name="Rechteck"/>
            <p:cNvSpPr/>
            <p:nvPr/>
          </p:nvSpPr>
          <p:spPr>
            <a:xfrm>
              <a:off x="366945" y="355600"/>
              <a:ext cx="1879601" cy="1270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195" name="Linie"/>
            <p:cNvSpPr/>
            <p:nvPr/>
          </p:nvSpPr>
          <p:spPr>
            <a:xfrm flipH="1">
              <a:off x="11345" y="1379934"/>
              <a:ext cx="2583459" cy="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96" name="Linie"/>
            <p:cNvSpPr/>
            <p:nvPr/>
          </p:nvSpPr>
          <p:spPr>
            <a:xfrm flipH="1">
              <a:off x="62143" y="607012"/>
              <a:ext cx="2478690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197" name="Kreis"/>
            <p:cNvSpPr/>
            <p:nvPr/>
          </p:nvSpPr>
          <p:spPr>
            <a:xfrm>
              <a:off x="2486257" y="5461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98" name="Kreis"/>
            <p:cNvSpPr/>
            <p:nvPr/>
          </p:nvSpPr>
          <p:spPr>
            <a:xfrm>
              <a:off x="2486257" y="13081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199" name="Kreis"/>
            <p:cNvSpPr/>
            <p:nvPr/>
          </p:nvSpPr>
          <p:spPr>
            <a:xfrm rot="10800000">
              <a:off x="12700" y="5588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00" name="Kreis"/>
            <p:cNvSpPr/>
            <p:nvPr/>
          </p:nvSpPr>
          <p:spPr>
            <a:xfrm rot="10800000">
              <a:off x="0" y="13081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01" name="Linie"/>
            <p:cNvSpPr/>
            <p:nvPr/>
          </p:nvSpPr>
          <p:spPr>
            <a:xfrm>
              <a:off x="1304631" y="612923"/>
              <a:ext cx="7988" cy="7586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202" name="R"/>
            <p:cNvSpPr txBox="1"/>
            <p:nvPr/>
          </p:nvSpPr>
          <p:spPr>
            <a:xfrm>
              <a:off x="532045" y="685800"/>
              <a:ext cx="53340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  <p:sp>
          <p:nvSpPr>
            <p:cNvPr id="2203" name="Rechteck"/>
            <p:cNvSpPr/>
            <p:nvPr/>
          </p:nvSpPr>
          <p:spPr>
            <a:xfrm>
              <a:off x="576018" y="508000"/>
              <a:ext cx="482601" cy="228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04" name="Rechteck"/>
            <p:cNvSpPr/>
            <p:nvPr/>
          </p:nvSpPr>
          <p:spPr>
            <a:xfrm rot="5400000">
              <a:off x="1242132" y="800100"/>
              <a:ext cx="127001" cy="355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05" name="Linie"/>
            <p:cNvSpPr/>
            <p:nvPr/>
          </p:nvSpPr>
          <p:spPr>
            <a:xfrm flipV="1">
              <a:off x="1134744" y="920425"/>
              <a:ext cx="342975" cy="1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206" name="Linie"/>
            <p:cNvSpPr/>
            <p:nvPr/>
          </p:nvSpPr>
          <p:spPr>
            <a:xfrm flipV="1">
              <a:off x="1134818" y="1048860"/>
              <a:ext cx="342975" cy="1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207" name="C"/>
            <p:cNvSpPr txBox="1"/>
            <p:nvPr/>
          </p:nvSpPr>
          <p:spPr>
            <a:xfrm>
              <a:off x="1350718" y="1064189"/>
              <a:ext cx="294628" cy="3354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C</a:t>
              </a:r>
            </a:p>
          </p:txBody>
        </p:sp>
      </p:grpSp>
      <p:sp>
        <p:nvSpPr>
          <p:cNvPr id="2209" name="Linie"/>
          <p:cNvSpPr/>
          <p:nvPr/>
        </p:nvSpPr>
        <p:spPr>
          <a:xfrm>
            <a:off x="2108200" y="3390900"/>
            <a:ext cx="0" cy="7620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10" name="Linie"/>
          <p:cNvSpPr/>
          <p:nvPr/>
        </p:nvSpPr>
        <p:spPr>
          <a:xfrm>
            <a:off x="2108189" y="3395575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11" name="Linie"/>
          <p:cNvSpPr/>
          <p:nvPr/>
        </p:nvSpPr>
        <p:spPr>
          <a:xfrm>
            <a:off x="2108189" y="4157575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12" name="Linie"/>
          <p:cNvSpPr/>
          <p:nvPr/>
        </p:nvSpPr>
        <p:spPr>
          <a:xfrm>
            <a:off x="6362700" y="3390900"/>
            <a:ext cx="0" cy="7620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215" name="Gruppieren"/>
          <p:cNvGrpSpPr/>
          <p:nvPr/>
        </p:nvGrpSpPr>
        <p:grpSpPr>
          <a:xfrm>
            <a:off x="1816100" y="3505200"/>
            <a:ext cx="584200" cy="520700"/>
            <a:chOff x="0" y="0"/>
            <a:chExt cx="584200" cy="520700"/>
          </a:xfrm>
        </p:grpSpPr>
        <p:sp>
          <p:nvSpPr>
            <p:cNvPr id="2213" name="Rechteck"/>
            <p:cNvSpPr/>
            <p:nvPr/>
          </p:nvSpPr>
          <p:spPr>
            <a:xfrm rot="5400000">
              <a:off x="-6701" y="69850"/>
              <a:ext cx="520701" cy="381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14" name="RW"/>
            <p:cNvSpPr txBox="1"/>
            <p:nvPr/>
          </p:nvSpPr>
          <p:spPr>
            <a:xfrm>
              <a:off x="0" y="65455"/>
              <a:ext cx="584200" cy="41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</a:t>
              </a:r>
            </a:p>
          </p:txBody>
        </p:sp>
      </p:grpSp>
      <p:sp>
        <p:nvSpPr>
          <p:cNvPr id="2216" name="Oval"/>
          <p:cNvSpPr/>
          <p:nvPr/>
        </p:nvSpPr>
        <p:spPr>
          <a:xfrm>
            <a:off x="6134100" y="3543300"/>
            <a:ext cx="457200" cy="4445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17" name="~"/>
          <p:cNvSpPr txBox="1"/>
          <p:nvPr/>
        </p:nvSpPr>
        <p:spPr>
          <a:xfrm>
            <a:off x="6273800" y="3594100"/>
            <a:ext cx="289217" cy="3744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~</a:t>
            </a:r>
          </a:p>
        </p:txBody>
      </p:sp>
      <p:grpSp>
        <p:nvGrpSpPr>
          <p:cNvPr id="2220" name="Gruppieren"/>
          <p:cNvGrpSpPr/>
          <p:nvPr/>
        </p:nvGrpSpPr>
        <p:grpSpPr>
          <a:xfrm>
            <a:off x="5435600" y="3187700"/>
            <a:ext cx="609601" cy="431800"/>
            <a:chOff x="0" y="0"/>
            <a:chExt cx="609600" cy="431800"/>
          </a:xfrm>
        </p:grpSpPr>
        <p:sp>
          <p:nvSpPr>
            <p:cNvPr id="2218" name="Rechteck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19" name="RW"/>
            <p:cNvSpPr txBox="1"/>
            <p:nvPr/>
          </p:nvSpPr>
          <p:spPr>
            <a:xfrm>
              <a:off x="18284" y="0"/>
              <a:ext cx="591317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</a:t>
              </a:r>
            </a:p>
          </p:txBody>
        </p:sp>
      </p:grpSp>
      <p:sp>
        <p:nvSpPr>
          <p:cNvPr id="2221" name="U02"/>
          <p:cNvSpPr txBox="1"/>
          <p:nvPr/>
        </p:nvSpPr>
        <p:spPr>
          <a:xfrm>
            <a:off x="6692900" y="3594100"/>
            <a:ext cx="520700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02</a:t>
            </a:r>
          </a:p>
        </p:txBody>
      </p:sp>
      <p:sp>
        <p:nvSpPr>
          <p:cNvPr id="2222" name="Linie"/>
          <p:cNvSpPr/>
          <p:nvPr/>
        </p:nvSpPr>
        <p:spPr>
          <a:xfrm flipH="1">
            <a:off x="1676321" y="3441699"/>
            <a:ext cx="365" cy="724464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23" name="U1"/>
          <p:cNvSpPr txBox="1"/>
          <p:nvPr/>
        </p:nvSpPr>
        <p:spPr>
          <a:xfrm>
            <a:off x="1181100" y="3556000"/>
            <a:ext cx="520700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1</a:t>
            </a:r>
          </a:p>
        </p:txBody>
      </p:sp>
      <p:grpSp>
        <p:nvGrpSpPr>
          <p:cNvPr id="2243" name="Gruppieren"/>
          <p:cNvGrpSpPr/>
          <p:nvPr/>
        </p:nvGrpSpPr>
        <p:grpSpPr>
          <a:xfrm>
            <a:off x="2679699" y="2781300"/>
            <a:ext cx="2600065" cy="2060018"/>
            <a:chOff x="0" y="0"/>
            <a:chExt cx="2600063" cy="2060017"/>
          </a:xfrm>
        </p:grpSpPr>
        <p:sp>
          <p:nvSpPr>
            <p:cNvPr id="2224" name="Zweitor"/>
            <p:cNvSpPr txBox="1"/>
            <p:nvPr/>
          </p:nvSpPr>
          <p:spPr>
            <a:xfrm>
              <a:off x="954599" y="0"/>
              <a:ext cx="67178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Zweitor</a:t>
              </a:r>
            </a:p>
          </p:txBody>
        </p:sp>
        <p:sp>
          <p:nvSpPr>
            <p:cNvPr id="2225" name="RW"/>
            <p:cNvSpPr txBox="1"/>
            <p:nvPr/>
          </p:nvSpPr>
          <p:spPr>
            <a:xfrm>
              <a:off x="119295" y="1655762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2226" name="Linie"/>
            <p:cNvSpPr/>
            <p:nvPr/>
          </p:nvSpPr>
          <p:spPr>
            <a:xfrm flipH="1">
              <a:off x="57382" y="283005"/>
              <a:ext cx="7575" cy="158072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227" name="Linie"/>
            <p:cNvSpPr/>
            <p:nvPr/>
          </p:nvSpPr>
          <p:spPr>
            <a:xfrm>
              <a:off x="2539803" y="275596"/>
              <a:ext cx="431" cy="156114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228" name="RW"/>
            <p:cNvSpPr txBox="1"/>
            <p:nvPr/>
          </p:nvSpPr>
          <p:spPr>
            <a:xfrm>
              <a:off x="1929045" y="1651000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2229" name="Rechteck"/>
            <p:cNvSpPr/>
            <p:nvPr/>
          </p:nvSpPr>
          <p:spPr>
            <a:xfrm>
              <a:off x="366945" y="355600"/>
              <a:ext cx="1879601" cy="1270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230" name="Linie"/>
            <p:cNvSpPr/>
            <p:nvPr/>
          </p:nvSpPr>
          <p:spPr>
            <a:xfrm flipH="1">
              <a:off x="11345" y="1379934"/>
              <a:ext cx="2583459" cy="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231" name="Linie"/>
            <p:cNvSpPr/>
            <p:nvPr/>
          </p:nvSpPr>
          <p:spPr>
            <a:xfrm flipH="1">
              <a:off x="62143" y="607012"/>
              <a:ext cx="2478690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232" name="Kreis"/>
            <p:cNvSpPr/>
            <p:nvPr/>
          </p:nvSpPr>
          <p:spPr>
            <a:xfrm>
              <a:off x="2486257" y="5461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33" name="Kreis"/>
            <p:cNvSpPr/>
            <p:nvPr/>
          </p:nvSpPr>
          <p:spPr>
            <a:xfrm>
              <a:off x="2486257" y="13081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34" name="Kreis"/>
            <p:cNvSpPr/>
            <p:nvPr/>
          </p:nvSpPr>
          <p:spPr>
            <a:xfrm rot="10800000">
              <a:off x="12700" y="5588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35" name="Kreis"/>
            <p:cNvSpPr/>
            <p:nvPr/>
          </p:nvSpPr>
          <p:spPr>
            <a:xfrm rot="10800000">
              <a:off x="0" y="13081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36" name="Linie"/>
            <p:cNvSpPr/>
            <p:nvPr/>
          </p:nvSpPr>
          <p:spPr>
            <a:xfrm>
              <a:off x="1304631" y="612923"/>
              <a:ext cx="7988" cy="7586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237" name="R"/>
            <p:cNvSpPr txBox="1"/>
            <p:nvPr/>
          </p:nvSpPr>
          <p:spPr>
            <a:xfrm>
              <a:off x="532045" y="685800"/>
              <a:ext cx="53340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  <p:sp>
          <p:nvSpPr>
            <p:cNvPr id="2238" name="Rechteck"/>
            <p:cNvSpPr/>
            <p:nvPr/>
          </p:nvSpPr>
          <p:spPr>
            <a:xfrm>
              <a:off x="576018" y="508000"/>
              <a:ext cx="482601" cy="228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39" name="Rechteck"/>
            <p:cNvSpPr/>
            <p:nvPr/>
          </p:nvSpPr>
          <p:spPr>
            <a:xfrm rot="5400000">
              <a:off x="1242132" y="800100"/>
              <a:ext cx="127001" cy="355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40" name="Linie"/>
            <p:cNvSpPr/>
            <p:nvPr/>
          </p:nvSpPr>
          <p:spPr>
            <a:xfrm flipV="1">
              <a:off x="1134744" y="920425"/>
              <a:ext cx="342975" cy="1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241" name="Linie"/>
            <p:cNvSpPr/>
            <p:nvPr/>
          </p:nvSpPr>
          <p:spPr>
            <a:xfrm flipV="1">
              <a:off x="1134818" y="1048860"/>
              <a:ext cx="342975" cy="1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242" name="C"/>
            <p:cNvSpPr txBox="1"/>
            <p:nvPr/>
          </p:nvSpPr>
          <p:spPr>
            <a:xfrm>
              <a:off x="1350718" y="1064189"/>
              <a:ext cx="294628" cy="3354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C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5" name="Linie"/>
          <p:cNvSpPr/>
          <p:nvPr/>
        </p:nvSpPr>
        <p:spPr>
          <a:xfrm flipH="1">
            <a:off x="1003299" y="1206500"/>
            <a:ext cx="1" cy="7620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46" name="Linie"/>
          <p:cNvSpPr/>
          <p:nvPr/>
        </p:nvSpPr>
        <p:spPr>
          <a:xfrm flipV="1">
            <a:off x="994026" y="1199219"/>
            <a:ext cx="6425474" cy="1201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47" name="Linie"/>
          <p:cNvSpPr/>
          <p:nvPr/>
        </p:nvSpPr>
        <p:spPr>
          <a:xfrm>
            <a:off x="3162289" y="1973175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48" name="Linie"/>
          <p:cNvSpPr/>
          <p:nvPr/>
        </p:nvSpPr>
        <p:spPr>
          <a:xfrm>
            <a:off x="7416800" y="1206500"/>
            <a:ext cx="0" cy="7620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251" name="Gruppieren"/>
          <p:cNvGrpSpPr/>
          <p:nvPr/>
        </p:nvGrpSpPr>
        <p:grpSpPr>
          <a:xfrm>
            <a:off x="7137400" y="1344502"/>
            <a:ext cx="584200" cy="520701"/>
            <a:chOff x="0" y="0"/>
            <a:chExt cx="584200" cy="520700"/>
          </a:xfrm>
        </p:grpSpPr>
        <p:sp>
          <p:nvSpPr>
            <p:cNvPr id="2249" name="Rechteck"/>
            <p:cNvSpPr/>
            <p:nvPr/>
          </p:nvSpPr>
          <p:spPr>
            <a:xfrm rot="5400000">
              <a:off x="-6701" y="69850"/>
              <a:ext cx="520701" cy="381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50" name="RW"/>
            <p:cNvSpPr txBox="1"/>
            <p:nvPr/>
          </p:nvSpPr>
          <p:spPr>
            <a:xfrm>
              <a:off x="0" y="65455"/>
              <a:ext cx="584200" cy="41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</a:t>
              </a:r>
            </a:p>
          </p:txBody>
        </p:sp>
      </p:grpSp>
      <p:sp>
        <p:nvSpPr>
          <p:cNvPr id="2252" name="Oval"/>
          <p:cNvSpPr/>
          <p:nvPr/>
        </p:nvSpPr>
        <p:spPr>
          <a:xfrm>
            <a:off x="762000" y="1397000"/>
            <a:ext cx="457200" cy="4445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53" name="~"/>
          <p:cNvSpPr txBox="1"/>
          <p:nvPr/>
        </p:nvSpPr>
        <p:spPr>
          <a:xfrm>
            <a:off x="901700" y="1447800"/>
            <a:ext cx="289217" cy="3744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~</a:t>
            </a:r>
          </a:p>
        </p:txBody>
      </p:sp>
      <p:grpSp>
        <p:nvGrpSpPr>
          <p:cNvPr id="2256" name="Gruppieren"/>
          <p:cNvGrpSpPr/>
          <p:nvPr/>
        </p:nvGrpSpPr>
        <p:grpSpPr>
          <a:xfrm>
            <a:off x="1146400" y="988672"/>
            <a:ext cx="609602" cy="431801"/>
            <a:chOff x="0" y="0"/>
            <a:chExt cx="609600" cy="431800"/>
          </a:xfrm>
        </p:grpSpPr>
        <p:sp>
          <p:nvSpPr>
            <p:cNvPr id="2254" name="Rechteck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255" name="RW"/>
            <p:cNvSpPr txBox="1"/>
            <p:nvPr/>
          </p:nvSpPr>
          <p:spPr>
            <a:xfrm>
              <a:off x="18284" y="0"/>
              <a:ext cx="591317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</a:t>
              </a:r>
            </a:p>
          </p:txBody>
        </p:sp>
      </p:grpSp>
      <p:sp>
        <p:nvSpPr>
          <p:cNvPr id="2257" name="U01"/>
          <p:cNvSpPr txBox="1"/>
          <p:nvPr/>
        </p:nvSpPr>
        <p:spPr>
          <a:xfrm>
            <a:off x="253522" y="1433172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01</a:t>
            </a:r>
          </a:p>
        </p:txBody>
      </p:sp>
      <p:sp>
        <p:nvSpPr>
          <p:cNvPr id="2258" name="Zweitor"/>
          <p:cNvSpPr txBox="1"/>
          <p:nvPr/>
        </p:nvSpPr>
        <p:spPr>
          <a:xfrm>
            <a:off x="5204581" y="596900"/>
            <a:ext cx="671786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Zweitor</a:t>
            </a:r>
          </a:p>
        </p:txBody>
      </p:sp>
      <p:sp>
        <p:nvSpPr>
          <p:cNvPr id="2259" name="RW"/>
          <p:cNvSpPr txBox="1"/>
          <p:nvPr/>
        </p:nvSpPr>
        <p:spPr>
          <a:xfrm>
            <a:off x="4585177" y="2252662"/>
            <a:ext cx="46387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sp>
        <p:nvSpPr>
          <p:cNvPr id="2260" name="Linie"/>
          <p:cNvSpPr/>
          <p:nvPr/>
        </p:nvSpPr>
        <p:spPr>
          <a:xfrm flipH="1">
            <a:off x="4307364" y="879905"/>
            <a:ext cx="7575" cy="1580721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61" name="Linie"/>
          <p:cNvSpPr/>
          <p:nvPr/>
        </p:nvSpPr>
        <p:spPr>
          <a:xfrm>
            <a:off x="6789785" y="872496"/>
            <a:ext cx="431" cy="156114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62" name="RW"/>
          <p:cNvSpPr txBox="1"/>
          <p:nvPr/>
        </p:nvSpPr>
        <p:spPr>
          <a:xfrm>
            <a:off x="6128227" y="2247900"/>
            <a:ext cx="46387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sp>
        <p:nvSpPr>
          <p:cNvPr id="2263" name="Rechteck"/>
          <p:cNvSpPr/>
          <p:nvPr/>
        </p:nvSpPr>
        <p:spPr>
          <a:xfrm>
            <a:off x="4616927" y="952500"/>
            <a:ext cx="1879601" cy="12700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264" name="Linie"/>
          <p:cNvSpPr/>
          <p:nvPr/>
        </p:nvSpPr>
        <p:spPr>
          <a:xfrm flipH="1">
            <a:off x="1002084" y="1964134"/>
            <a:ext cx="5842702" cy="3499"/>
          </a:xfrm>
          <a:prstGeom prst="line">
            <a:avLst/>
          </a:prstGeom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65" name="Linie"/>
          <p:cNvSpPr/>
          <p:nvPr/>
        </p:nvSpPr>
        <p:spPr>
          <a:xfrm flipH="1">
            <a:off x="4312125" y="1203912"/>
            <a:ext cx="2478690" cy="2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66" name="Kreis"/>
          <p:cNvSpPr/>
          <p:nvPr/>
        </p:nvSpPr>
        <p:spPr>
          <a:xfrm>
            <a:off x="6736239" y="1143000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67" name="Kreis"/>
          <p:cNvSpPr/>
          <p:nvPr/>
        </p:nvSpPr>
        <p:spPr>
          <a:xfrm>
            <a:off x="6736239" y="1905000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68" name="Linie"/>
          <p:cNvSpPr/>
          <p:nvPr/>
        </p:nvSpPr>
        <p:spPr>
          <a:xfrm>
            <a:off x="5554613" y="1209823"/>
            <a:ext cx="7987" cy="758678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69" name="R"/>
          <p:cNvSpPr txBox="1"/>
          <p:nvPr/>
        </p:nvSpPr>
        <p:spPr>
          <a:xfrm>
            <a:off x="4782027" y="1282700"/>
            <a:ext cx="53340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2270" name="Rechteck"/>
          <p:cNvSpPr/>
          <p:nvPr/>
        </p:nvSpPr>
        <p:spPr>
          <a:xfrm>
            <a:off x="4826000" y="1104900"/>
            <a:ext cx="482600" cy="2286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71" name="Rechteck"/>
          <p:cNvSpPr/>
          <p:nvPr/>
        </p:nvSpPr>
        <p:spPr>
          <a:xfrm rot="5400000">
            <a:off x="5492114" y="1397000"/>
            <a:ext cx="127001" cy="3556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>
                <a:alpha val="0"/>
              </a:srgbClr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72" name="Linie"/>
          <p:cNvSpPr/>
          <p:nvPr/>
        </p:nvSpPr>
        <p:spPr>
          <a:xfrm flipV="1">
            <a:off x="5384725" y="1517325"/>
            <a:ext cx="342975" cy="11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73" name="Linie"/>
          <p:cNvSpPr/>
          <p:nvPr/>
        </p:nvSpPr>
        <p:spPr>
          <a:xfrm flipV="1">
            <a:off x="5384799" y="1645760"/>
            <a:ext cx="342976" cy="12"/>
          </a:xfrm>
          <a:prstGeom prst="line">
            <a:avLst/>
          </a:prstGeom>
          <a:ln w="1905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74" name="C"/>
          <p:cNvSpPr txBox="1"/>
          <p:nvPr/>
        </p:nvSpPr>
        <p:spPr>
          <a:xfrm>
            <a:off x="5600700" y="1661089"/>
            <a:ext cx="294628" cy="335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C</a:t>
            </a:r>
          </a:p>
        </p:txBody>
      </p:sp>
      <p:sp>
        <p:nvSpPr>
          <p:cNvPr id="2275" name="Linie"/>
          <p:cNvSpPr/>
          <p:nvPr/>
        </p:nvSpPr>
        <p:spPr>
          <a:xfrm flipH="1">
            <a:off x="1855787" y="879905"/>
            <a:ext cx="7575" cy="1580721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278" name="Gruppieren"/>
          <p:cNvGrpSpPr/>
          <p:nvPr/>
        </p:nvGrpSpPr>
        <p:grpSpPr>
          <a:xfrm flipH="1" rot="10800000">
            <a:off x="4070349" y="1587500"/>
            <a:ext cx="321680" cy="584200"/>
            <a:chOff x="0" y="0"/>
            <a:chExt cx="321678" cy="584200"/>
          </a:xfrm>
        </p:grpSpPr>
        <p:sp>
          <p:nvSpPr>
            <p:cNvPr id="2276" name="Linie"/>
            <p:cNvSpPr/>
            <p:nvPr/>
          </p:nvSpPr>
          <p:spPr>
            <a:xfrm flipH="1">
              <a:off x="0" y="574384"/>
              <a:ext cx="321679" cy="4"/>
            </a:xfrm>
            <a:prstGeom prst="line">
              <a:avLst/>
            </a:prstGeom>
            <a:noFill/>
            <a:ln w="25400" cap="flat">
              <a:solidFill>
                <a:srgbClr val="B51A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277" name="Linie"/>
            <p:cNvSpPr/>
            <p:nvPr/>
          </p:nvSpPr>
          <p:spPr>
            <a:xfrm flipV="1">
              <a:off x="12699" y="0"/>
              <a:ext cx="2" cy="584200"/>
            </a:xfrm>
            <a:prstGeom prst="line">
              <a:avLst/>
            </a:prstGeom>
            <a:noFill/>
            <a:ln w="25400" cap="flat">
              <a:solidFill>
                <a:srgbClr val="B51A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2279" name="Linie"/>
          <p:cNvSpPr/>
          <p:nvPr/>
        </p:nvSpPr>
        <p:spPr>
          <a:xfrm flipH="1">
            <a:off x="1860547" y="1203912"/>
            <a:ext cx="2478690" cy="2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80" name="Linie"/>
          <p:cNvSpPr/>
          <p:nvPr/>
        </p:nvSpPr>
        <p:spPr>
          <a:xfrm flipH="1">
            <a:off x="1809750" y="1964134"/>
            <a:ext cx="2583458" cy="6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281" name="Kreis"/>
          <p:cNvSpPr/>
          <p:nvPr/>
        </p:nvSpPr>
        <p:spPr>
          <a:xfrm rot="10800000">
            <a:off x="1811104" y="1155700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82" name="Kreis"/>
          <p:cNvSpPr/>
          <p:nvPr/>
        </p:nvSpPr>
        <p:spPr>
          <a:xfrm rot="10800000">
            <a:off x="1798404" y="1905000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83" name="Kreis"/>
          <p:cNvSpPr/>
          <p:nvPr/>
        </p:nvSpPr>
        <p:spPr>
          <a:xfrm>
            <a:off x="4259262" y="1905000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84" name="Kreis"/>
          <p:cNvSpPr/>
          <p:nvPr/>
        </p:nvSpPr>
        <p:spPr>
          <a:xfrm>
            <a:off x="4259262" y="1143000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285" name="RW"/>
          <p:cNvSpPr txBox="1"/>
          <p:nvPr/>
        </p:nvSpPr>
        <p:spPr>
          <a:xfrm>
            <a:off x="2527300" y="1460500"/>
            <a:ext cx="46387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sp>
        <p:nvSpPr>
          <p:cNvPr id="2286" name="Zb"/>
          <p:cNvSpPr txBox="1"/>
          <p:nvPr/>
        </p:nvSpPr>
        <p:spPr>
          <a:xfrm>
            <a:off x="3937000" y="2247900"/>
            <a:ext cx="379336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Z</a:t>
            </a:r>
            <a:r>
              <a:rPr baseline="-25000"/>
              <a:t>b</a:t>
            </a:r>
          </a:p>
        </p:txBody>
      </p:sp>
      <p:sp>
        <p:nvSpPr>
          <p:cNvPr id="2287" name="l"/>
          <p:cNvSpPr txBox="1"/>
          <p:nvPr/>
        </p:nvSpPr>
        <p:spPr>
          <a:xfrm>
            <a:off x="3086100" y="1460500"/>
            <a:ext cx="22969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rgbClr val="008CB4"/>
                </a:solidFill>
                <a:uFill>
                  <a:solidFill>
                    <a:srgbClr val="008CB4"/>
                  </a:solidFill>
                </a:u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rPr>
                <a:latin typeface="Bradley Hand ITC TT-Bold"/>
                <a:ea typeface="Bradley Hand ITC TT-Bold"/>
                <a:cs typeface="Bradley Hand ITC TT-Bold"/>
                <a:sym typeface="Bradley Hand ITC TT-Bold"/>
              </a:rPr>
              <a:t>l</a:t>
            </a:r>
          </a:p>
        </p:txBody>
      </p:sp>
      <p:sp>
        <p:nvSpPr>
          <p:cNvPr id="2288" name="m"/>
          <p:cNvSpPr txBox="1"/>
          <p:nvPr/>
        </p:nvSpPr>
        <p:spPr>
          <a:xfrm>
            <a:off x="4927600" y="3822700"/>
            <a:ext cx="554693" cy="228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indent="360000" algn="just" defTabSz="450000">
              <a:lnSpc>
                <a:spcPct val="120000"/>
              </a:lnSpc>
              <a:spcBef>
                <a:spcPts val="600"/>
              </a:spcBef>
              <a:defRPr sz="1000">
                <a:solidFill>
                  <a:srgbClr val="B51A00"/>
                </a:solidFill>
              </a:defRPr>
            </a:lvl1pPr>
          </a:lstStyle>
          <a:p>
            <a:pPr/>
            <a:r>
              <a:t>m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0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0981" y="654184"/>
            <a:ext cx="5412442" cy="5524501"/>
          </a:xfrm>
          <a:prstGeom prst="rect">
            <a:avLst/>
          </a:prstGeom>
          <a:ln w="12700">
            <a:miter lim="400000"/>
          </a:ln>
        </p:spPr>
      </p:pic>
      <p:sp>
        <p:nvSpPr>
          <p:cNvPr id="2291" name="Kreis"/>
          <p:cNvSpPr/>
          <p:nvPr/>
        </p:nvSpPr>
        <p:spPr>
          <a:xfrm>
            <a:off x="2667000" y="2717800"/>
            <a:ext cx="1282700" cy="1282700"/>
          </a:xfrm>
          <a:prstGeom prst="ellipse">
            <a:avLst/>
          </a:prstGeom>
          <a:ln w="19050">
            <a:solidFill>
              <a:srgbClr val="4F7A28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292" name="Stern"/>
          <p:cNvSpPr/>
          <p:nvPr/>
        </p:nvSpPr>
        <p:spPr>
          <a:xfrm>
            <a:off x="3752850" y="3683000"/>
            <a:ext cx="127000" cy="127000"/>
          </a:xfrm>
          <a:prstGeom prst="star4">
            <a:avLst>
              <a:gd name="adj" fmla="val 25000"/>
            </a:avLst>
          </a:prstGeom>
          <a:solidFill>
            <a:srgbClr val="E32400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2297" name="Gruppieren"/>
          <p:cNvGrpSpPr/>
          <p:nvPr/>
        </p:nvGrpSpPr>
        <p:grpSpPr>
          <a:xfrm rot="15577460">
            <a:off x="5092699" y="516381"/>
            <a:ext cx="2671077" cy="2150620"/>
            <a:chOff x="0" y="0"/>
            <a:chExt cx="2671076" cy="2150619"/>
          </a:xfrm>
        </p:grpSpPr>
        <p:sp>
          <p:nvSpPr>
            <p:cNvPr id="2293" name="Linie"/>
            <p:cNvSpPr/>
            <p:nvPr/>
          </p:nvSpPr>
          <p:spPr>
            <a:xfrm flipH="1" rot="17805553">
              <a:off x="-94836" y="612604"/>
              <a:ext cx="1892042" cy="952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35" y="19372"/>
                  </a:lnTo>
                  <a:lnTo>
                    <a:pt x="139" y="17348"/>
                  </a:lnTo>
                  <a:lnTo>
                    <a:pt x="416" y="15525"/>
                  </a:lnTo>
                  <a:lnTo>
                    <a:pt x="693" y="13838"/>
                  </a:lnTo>
                  <a:lnTo>
                    <a:pt x="1075" y="12150"/>
                  </a:lnTo>
                  <a:lnTo>
                    <a:pt x="1491" y="10597"/>
                  </a:lnTo>
                  <a:lnTo>
                    <a:pt x="1942" y="9180"/>
                  </a:lnTo>
                  <a:lnTo>
                    <a:pt x="2427" y="8033"/>
                  </a:lnTo>
                  <a:lnTo>
                    <a:pt x="3016" y="6682"/>
                  </a:lnTo>
                  <a:lnTo>
                    <a:pt x="3571" y="5670"/>
                  </a:lnTo>
                  <a:lnTo>
                    <a:pt x="4161" y="4590"/>
                  </a:lnTo>
                  <a:lnTo>
                    <a:pt x="4854" y="3712"/>
                  </a:lnTo>
                  <a:lnTo>
                    <a:pt x="5513" y="2835"/>
                  </a:lnTo>
                  <a:lnTo>
                    <a:pt x="6310" y="2025"/>
                  </a:lnTo>
                  <a:lnTo>
                    <a:pt x="7038" y="1417"/>
                  </a:lnTo>
                  <a:lnTo>
                    <a:pt x="7836" y="877"/>
                  </a:lnTo>
                  <a:lnTo>
                    <a:pt x="8529" y="540"/>
                  </a:lnTo>
                  <a:lnTo>
                    <a:pt x="9223" y="270"/>
                  </a:lnTo>
                  <a:lnTo>
                    <a:pt x="9951" y="67"/>
                  </a:lnTo>
                  <a:lnTo>
                    <a:pt x="10644" y="0"/>
                  </a:lnTo>
                  <a:lnTo>
                    <a:pt x="11441" y="67"/>
                  </a:lnTo>
                  <a:lnTo>
                    <a:pt x="12204" y="67"/>
                  </a:lnTo>
                  <a:cubicBezTo>
                    <a:pt x="12204" y="67"/>
                    <a:pt x="12747" y="263"/>
                    <a:pt x="12828" y="270"/>
                  </a:cubicBezTo>
                  <a:cubicBezTo>
                    <a:pt x="12910" y="277"/>
                    <a:pt x="13522" y="607"/>
                    <a:pt x="13522" y="607"/>
                  </a:cubicBezTo>
                  <a:lnTo>
                    <a:pt x="14076" y="877"/>
                  </a:lnTo>
                  <a:lnTo>
                    <a:pt x="14700" y="1282"/>
                  </a:lnTo>
                  <a:lnTo>
                    <a:pt x="15325" y="1755"/>
                  </a:lnTo>
                  <a:lnTo>
                    <a:pt x="15914" y="2295"/>
                  </a:lnTo>
                  <a:lnTo>
                    <a:pt x="16365" y="2700"/>
                  </a:lnTo>
                  <a:lnTo>
                    <a:pt x="16885" y="3375"/>
                  </a:lnTo>
                  <a:lnTo>
                    <a:pt x="17543" y="4253"/>
                  </a:lnTo>
                  <a:lnTo>
                    <a:pt x="18168" y="5130"/>
                  </a:lnTo>
                  <a:lnTo>
                    <a:pt x="18688" y="6008"/>
                  </a:lnTo>
                  <a:lnTo>
                    <a:pt x="19208" y="7020"/>
                  </a:lnTo>
                  <a:lnTo>
                    <a:pt x="19762" y="8168"/>
                  </a:lnTo>
                  <a:lnTo>
                    <a:pt x="20248" y="9652"/>
                  </a:lnTo>
                  <a:lnTo>
                    <a:pt x="20699" y="11138"/>
                  </a:lnTo>
                  <a:lnTo>
                    <a:pt x="21080" y="12758"/>
                  </a:lnTo>
                  <a:lnTo>
                    <a:pt x="21427" y="14175"/>
                  </a:lnTo>
                  <a:lnTo>
                    <a:pt x="21600" y="15323"/>
                  </a:lnTo>
                </a:path>
              </a:pathLst>
            </a:custGeom>
            <a:noFill/>
            <a:ln w="12700" cap="flat">
              <a:solidFill>
                <a:srgbClr val="4F7A28"/>
              </a:solidFill>
              <a:custDash>
                <a:ds d="200000" sp="200000"/>
              </a:custDash>
              <a:miter lim="400000"/>
              <a:headEnd type="arrow" w="med" len="med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200"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294" name="Linie"/>
            <p:cNvSpPr/>
            <p:nvPr/>
          </p:nvSpPr>
          <p:spPr>
            <a:xfrm flipH="1" rot="2926104">
              <a:off x="743365" y="549104"/>
              <a:ext cx="1892042" cy="952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35" y="19372"/>
                  </a:lnTo>
                  <a:lnTo>
                    <a:pt x="139" y="17348"/>
                  </a:lnTo>
                  <a:lnTo>
                    <a:pt x="416" y="15525"/>
                  </a:lnTo>
                  <a:lnTo>
                    <a:pt x="693" y="13838"/>
                  </a:lnTo>
                  <a:lnTo>
                    <a:pt x="1075" y="12150"/>
                  </a:lnTo>
                  <a:lnTo>
                    <a:pt x="1491" y="10597"/>
                  </a:lnTo>
                  <a:lnTo>
                    <a:pt x="1942" y="9180"/>
                  </a:lnTo>
                  <a:lnTo>
                    <a:pt x="2427" y="8033"/>
                  </a:lnTo>
                  <a:lnTo>
                    <a:pt x="3016" y="6682"/>
                  </a:lnTo>
                  <a:lnTo>
                    <a:pt x="3571" y="5670"/>
                  </a:lnTo>
                  <a:lnTo>
                    <a:pt x="4161" y="4590"/>
                  </a:lnTo>
                  <a:lnTo>
                    <a:pt x="4854" y="3712"/>
                  </a:lnTo>
                  <a:lnTo>
                    <a:pt x="5513" y="2835"/>
                  </a:lnTo>
                  <a:lnTo>
                    <a:pt x="6310" y="2025"/>
                  </a:lnTo>
                  <a:lnTo>
                    <a:pt x="7038" y="1417"/>
                  </a:lnTo>
                  <a:lnTo>
                    <a:pt x="7836" y="877"/>
                  </a:lnTo>
                  <a:lnTo>
                    <a:pt x="8529" y="540"/>
                  </a:lnTo>
                  <a:lnTo>
                    <a:pt x="9223" y="270"/>
                  </a:lnTo>
                  <a:lnTo>
                    <a:pt x="9951" y="67"/>
                  </a:lnTo>
                  <a:lnTo>
                    <a:pt x="10644" y="0"/>
                  </a:lnTo>
                  <a:lnTo>
                    <a:pt x="11441" y="67"/>
                  </a:lnTo>
                  <a:lnTo>
                    <a:pt x="12204" y="67"/>
                  </a:lnTo>
                  <a:cubicBezTo>
                    <a:pt x="12204" y="67"/>
                    <a:pt x="12747" y="263"/>
                    <a:pt x="12828" y="270"/>
                  </a:cubicBezTo>
                  <a:cubicBezTo>
                    <a:pt x="12910" y="277"/>
                    <a:pt x="13522" y="607"/>
                    <a:pt x="13522" y="607"/>
                  </a:cubicBezTo>
                  <a:lnTo>
                    <a:pt x="14076" y="877"/>
                  </a:lnTo>
                  <a:lnTo>
                    <a:pt x="14700" y="1282"/>
                  </a:lnTo>
                  <a:lnTo>
                    <a:pt x="15325" y="1755"/>
                  </a:lnTo>
                  <a:lnTo>
                    <a:pt x="15914" y="2295"/>
                  </a:lnTo>
                  <a:lnTo>
                    <a:pt x="16365" y="2700"/>
                  </a:lnTo>
                  <a:lnTo>
                    <a:pt x="16885" y="3375"/>
                  </a:lnTo>
                  <a:lnTo>
                    <a:pt x="17543" y="4253"/>
                  </a:lnTo>
                  <a:lnTo>
                    <a:pt x="18168" y="5130"/>
                  </a:lnTo>
                  <a:lnTo>
                    <a:pt x="18688" y="6008"/>
                  </a:lnTo>
                  <a:lnTo>
                    <a:pt x="19208" y="7020"/>
                  </a:lnTo>
                  <a:lnTo>
                    <a:pt x="19762" y="8168"/>
                  </a:lnTo>
                  <a:lnTo>
                    <a:pt x="20248" y="9652"/>
                  </a:lnTo>
                  <a:lnTo>
                    <a:pt x="20699" y="11138"/>
                  </a:lnTo>
                  <a:lnTo>
                    <a:pt x="21080" y="12758"/>
                  </a:lnTo>
                  <a:lnTo>
                    <a:pt x="21427" y="14175"/>
                  </a:lnTo>
                  <a:lnTo>
                    <a:pt x="21600" y="15323"/>
                  </a:lnTo>
                </a:path>
              </a:pathLst>
            </a:custGeom>
            <a:noFill/>
            <a:ln w="12700" cap="flat">
              <a:solidFill>
                <a:srgbClr val="4F7A28"/>
              </a:solidFill>
              <a:custDash>
                <a:ds d="200000" sp="200000"/>
              </a:custDash>
              <a:miter lim="400000"/>
              <a:headEnd type="arrow" w="med" len="med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200"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295" name="Stern"/>
            <p:cNvSpPr/>
            <p:nvPr/>
          </p:nvSpPr>
          <p:spPr>
            <a:xfrm rot="10800000">
              <a:off x="1850007" y="2055368"/>
              <a:ext cx="109986" cy="95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16200" y="10800"/>
                  </a:lnTo>
                  <a:lnTo>
                    <a:pt x="21600" y="21600"/>
                  </a:lnTo>
                  <a:lnTo>
                    <a:pt x="10800" y="21600"/>
                  </a:lnTo>
                  <a:lnTo>
                    <a:pt x="0" y="21600"/>
                  </a:lnTo>
                  <a:lnTo>
                    <a:pt x="5400" y="10800"/>
                  </a:lnTo>
                  <a:close/>
                </a:path>
              </a:pathLst>
            </a:custGeom>
            <a:solidFill>
              <a:srgbClr val="4F7A28"/>
            </a:solidFill>
            <a:ln w="12700" cap="flat">
              <a:solidFill>
                <a:srgbClr val="4F7A28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296" name="Stern"/>
            <p:cNvSpPr/>
            <p:nvPr/>
          </p:nvSpPr>
          <p:spPr>
            <a:xfrm>
              <a:off x="571500" y="2023618"/>
              <a:ext cx="127000" cy="127001"/>
            </a:xfrm>
            <a:prstGeom prst="star4">
              <a:avLst>
                <a:gd name="adj" fmla="val 25000"/>
              </a:avLst>
            </a:prstGeom>
            <a:solidFill>
              <a:srgbClr val="E32400"/>
            </a:solidFill>
            <a:ln w="12700" cap="flat">
              <a:solidFill>
                <a:srgbClr val="E324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9" name="DHBW_d_Stuttgart_Folienmaster_RGB_090615.png" descr="DHBW_d_Stuttgart_Folienmaster_RGB_090615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2300" name="4. Semester, Nachrichtentechnik, 2012"/>
          <p:cNvSpPr txBox="1"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2301" name="Wellen und Leitungen, Übersicht, S. Rupp"/>
          <p:cNvSpPr txBox="1"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2302" name="Anpassu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Anpassung</a:t>
            </a:r>
          </a:p>
        </p:txBody>
      </p:sp>
      <p:sp>
        <p:nvSpPr>
          <p:cNvPr id="2303" name="Foliennummer"/>
          <p:cNvSpPr txBox="1"/>
          <p:nvPr>
            <p:ph type="sldNum" sz="quarter" idx="2"/>
          </p:nvPr>
        </p:nvSpPr>
        <p:spPr>
          <a:xfrm>
            <a:off x="4938092" y="7099300"/>
            <a:ext cx="283816" cy="279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2323" name="Gruppieren"/>
          <p:cNvGrpSpPr/>
          <p:nvPr/>
        </p:nvGrpSpPr>
        <p:grpSpPr>
          <a:xfrm>
            <a:off x="953332" y="1289864"/>
            <a:ext cx="3004246" cy="2059975"/>
            <a:chOff x="0" y="0"/>
            <a:chExt cx="3004245" cy="2059973"/>
          </a:xfrm>
        </p:grpSpPr>
        <p:sp>
          <p:nvSpPr>
            <p:cNvPr id="2304" name="Linie"/>
            <p:cNvSpPr/>
            <p:nvPr/>
          </p:nvSpPr>
          <p:spPr>
            <a:xfrm>
              <a:off x="2056324" y="513535"/>
              <a:ext cx="1635" cy="148655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05" name="Rechteck"/>
            <p:cNvSpPr/>
            <p:nvPr/>
          </p:nvSpPr>
          <p:spPr>
            <a:xfrm rot="5400000">
              <a:off x="1785344" y="1074669"/>
              <a:ext cx="517770" cy="305998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06" name="Linie"/>
            <p:cNvSpPr/>
            <p:nvPr/>
          </p:nvSpPr>
          <p:spPr>
            <a:xfrm>
              <a:off x="237017" y="513535"/>
              <a:ext cx="1635" cy="1486553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07" name="Oval"/>
            <p:cNvSpPr/>
            <p:nvPr/>
          </p:nvSpPr>
          <p:spPr>
            <a:xfrm>
              <a:off x="0" y="1030654"/>
              <a:ext cx="446246" cy="45720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08" name="Linie"/>
            <p:cNvSpPr/>
            <p:nvPr/>
          </p:nvSpPr>
          <p:spPr>
            <a:xfrm>
              <a:off x="237017" y="517769"/>
              <a:ext cx="1819312" cy="162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09" name="Linie"/>
            <p:cNvSpPr/>
            <p:nvPr/>
          </p:nvSpPr>
          <p:spPr>
            <a:xfrm>
              <a:off x="235005" y="1988365"/>
              <a:ext cx="1819312" cy="162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10" name="Rechteck"/>
            <p:cNvSpPr/>
            <p:nvPr/>
          </p:nvSpPr>
          <p:spPr>
            <a:xfrm>
              <a:off x="612974" y="379372"/>
              <a:ext cx="518171" cy="30284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11" name="Kreis"/>
            <p:cNvSpPr/>
            <p:nvPr/>
          </p:nvSpPr>
          <p:spPr>
            <a:xfrm>
              <a:off x="1432683" y="459543"/>
              <a:ext cx="117209" cy="1174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12" name="Kreis"/>
            <p:cNvSpPr/>
            <p:nvPr/>
          </p:nvSpPr>
          <p:spPr>
            <a:xfrm>
              <a:off x="1432682" y="1942551"/>
              <a:ext cx="117209" cy="11742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13" name="~"/>
            <p:cNvSpPr txBox="1"/>
            <p:nvPr/>
          </p:nvSpPr>
          <p:spPr>
            <a:xfrm>
              <a:off x="108841" y="1068606"/>
              <a:ext cx="308997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5155" marR="45155" defTabSz="10160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~</a:t>
              </a:r>
            </a:p>
          </p:txBody>
        </p:sp>
        <p:sp>
          <p:nvSpPr>
            <p:cNvPr id="2314" name="8 Ω"/>
            <p:cNvSpPr txBox="1"/>
            <p:nvPr/>
          </p:nvSpPr>
          <p:spPr>
            <a:xfrm>
              <a:off x="597714" y="340974"/>
              <a:ext cx="698501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8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 W</a:t>
              </a:r>
            </a:p>
          </p:txBody>
        </p:sp>
        <p:sp>
          <p:nvSpPr>
            <p:cNvPr id="2315" name="4 Ω…"/>
            <p:cNvSpPr txBox="1"/>
            <p:nvPr/>
          </p:nvSpPr>
          <p:spPr>
            <a:xfrm>
              <a:off x="2191445" y="576965"/>
              <a:ext cx="812801" cy="1155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4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 W</a:t>
              </a:r>
              <a:endParaRPr>
                <a:latin typeface="Symbol"/>
                <a:ea typeface="Symbol"/>
                <a:cs typeface="Symbol"/>
                <a:sym typeface="Symbol"/>
              </a:endParaRPr>
            </a:p>
            <a:p>
              <a:pPr marL="45155" marR="45155" defTabSz="10160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8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 W</a:t>
              </a:r>
              <a:endParaRPr>
                <a:latin typeface="Symbol"/>
                <a:ea typeface="Symbol"/>
                <a:cs typeface="Symbol"/>
                <a:sym typeface="Symbol"/>
              </a:endParaRPr>
            </a:p>
            <a:p>
              <a:pPr marL="45155" marR="45155" defTabSz="10160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16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 W</a:t>
              </a:r>
            </a:p>
          </p:txBody>
        </p:sp>
        <p:sp>
          <p:nvSpPr>
            <p:cNvPr id="2316" name="R1"/>
            <p:cNvSpPr txBox="1"/>
            <p:nvPr/>
          </p:nvSpPr>
          <p:spPr>
            <a:xfrm>
              <a:off x="612739" y="0"/>
              <a:ext cx="685801" cy="381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1</a:t>
              </a:r>
            </a:p>
          </p:txBody>
        </p:sp>
        <p:sp>
          <p:nvSpPr>
            <p:cNvPr id="2317" name="R2"/>
            <p:cNvSpPr txBox="1"/>
            <p:nvPr/>
          </p:nvSpPr>
          <p:spPr>
            <a:xfrm>
              <a:off x="1396886" y="968855"/>
              <a:ext cx="52070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5999"/>
                <a:t>2</a:t>
              </a:r>
            </a:p>
          </p:txBody>
        </p:sp>
        <p:sp>
          <p:nvSpPr>
            <p:cNvPr id="2318" name="u1"/>
            <p:cNvSpPr txBox="1"/>
            <p:nvPr/>
          </p:nvSpPr>
          <p:spPr>
            <a:xfrm>
              <a:off x="254393" y="692604"/>
              <a:ext cx="647701" cy="381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>
              <a:lvl1pPr marL="45155" marR="45155" defTabSz="10160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u1</a:t>
              </a:r>
            </a:p>
          </p:txBody>
        </p:sp>
        <p:grpSp>
          <p:nvGrpSpPr>
            <p:cNvPr id="2322" name="Gruppieren"/>
            <p:cNvGrpSpPr/>
            <p:nvPr/>
          </p:nvGrpSpPr>
          <p:grpSpPr>
            <a:xfrm>
              <a:off x="1794791" y="908539"/>
              <a:ext cx="521439" cy="836246"/>
              <a:chOff x="0" y="0"/>
              <a:chExt cx="521438" cy="836245"/>
            </a:xfrm>
          </p:grpSpPr>
          <p:sp>
            <p:nvSpPr>
              <p:cNvPr id="2319" name="Linie"/>
              <p:cNvSpPr/>
              <p:nvPr/>
            </p:nvSpPr>
            <p:spPr>
              <a:xfrm flipV="1">
                <a:off x="4904" y="417796"/>
                <a:ext cx="1636" cy="41845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20" name="Linie"/>
              <p:cNvSpPr/>
              <p:nvPr/>
            </p:nvSpPr>
            <p:spPr>
              <a:xfrm>
                <a:off x="0" y="825500"/>
                <a:ext cx="263172" cy="1629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2321" name="Linie"/>
              <p:cNvSpPr/>
              <p:nvPr/>
            </p:nvSpPr>
            <p:spPr>
              <a:xfrm flipV="1">
                <a:off x="4904" y="0"/>
                <a:ext cx="516535" cy="418450"/>
              </a:xfrm>
              <a:prstGeom prst="line">
                <a:avLst/>
              </a:prstGeom>
              <a:noFill/>
              <a:ln w="19050" cap="flat">
                <a:solidFill>
                  <a:srgbClr val="515151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5" name="DHBW_d_Stuttgart_Folienmaster_RGB_090615.png" descr="DHBW_d_Stuttgart_Folienmaster_RGB_090615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2326" name="4. Semester, Nachrichtentechnik, 2012"/>
          <p:cNvSpPr txBox="1"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2327" name="Wellen und Leitungen, Übersicht, S. Rupp"/>
          <p:cNvSpPr txBox="1"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2328" name="Wellenwiderstan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Wellenwiderstand</a:t>
            </a:r>
          </a:p>
        </p:txBody>
      </p:sp>
      <p:sp>
        <p:nvSpPr>
          <p:cNvPr id="2329" name="Foliennummer"/>
          <p:cNvSpPr txBox="1"/>
          <p:nvPr>
            <p:ph type="sldNum" sz="quarter" idx="2"/>
          </p:nvPr>
        </p:nvSpPr>
        <p:spPr>
          <a:xfrm>
            <a:off x="4938092" y="7099300"/>
            <a:ext cx="283816" cy="279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30" name="Linie"/>
          <p:cNvSpPr/>
          <p:nvPr/>
        </p:nvSpPr>
        <p:spPr>
          <a:xfrm flipV="1">
            <a:off x="2567679" y="3085394"/>
            <a:ext cx="2784232" cy="1765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31" name="Linie"/>
          <p:cNvSpPr/>
          <p:nvPr/>
        </p:nvSpPr>
        <p:spPr>
          <a:xfrm flipV="1">
            <a:off x="2488874" y="2183694"/>
            <a:ext cx="2789117" cy="3529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32" name="RW"/>
          <p:cNvSpPr txBox="1"/>
          <p:nvPr/>
        </p:nvSpPr>
        <p:spPr>
          <a:xfrm>
            <a:off x="4466166" y="2381602"/>
            <a:ext cx="502713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5155" marR="45155" defTabSz="1016000">
              <a:spcBef>
                <a:spcPts val="400"/>
              </a:spcBef>
              <a:buClr>
                <a:srgbClr val="0085CC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31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grpSp>
        <p:nvGrpSpPr>
          <p:cNvPr id="2343" name="Gruppieren"/>
          <p:cNvGrpSpPr/>
          <p:nvPr/>
        </p:nvGrpSpPr>
        <p:grpSpPr>
          <a:xfrm>
            <a:off x="875974" y="1996830"/>
            <a:ext cx="1685193" cy="1136708"/>
            <a:chOff x="0" y="0"/>
            <a:chExt cx="1685192" cy="1136706"/>
          </a:xfrm>
        </p:grpSpPr>
        <p:sp>
          <p:nvSpPr>
            <p:cNvPr id="2333" name="Linie"/>
            <p:cNvSpPr/>
            <p:nvPr/>
          </p:nvSpPr>
          <p:spPr>
            <a:xfrm>
              <a:off x="600807" y="200269"/>
              <a:ext cx="14654" cy="875975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34" name="Oval"/>
            <p:cNvSpPr/>
            <p:nvPr/>
          </p:nvSpPr>
          <p:spPr>
            <a:xfrm>
              <a:off x="408680" y="408678"/>
              <a:ext cx="384257" cy="392400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35" name="Linie"/>
            <p:cNvSpPr/>
            <p:nvPr/>
          </p:nvSpPr>
          <p:spPr>
            <a:xfrm flipV="1">
              <a:off x="600808" y="200269"/>
              <a:ext cx="1025769" cy="6514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36" name="Kreis"/>
            <p:cNvSpPr/>
            <p:nvPr/>
          </p:nvSpPr>
          <p:spPr>
            <a:xfrm>
              <a:off x="1568446" y="130596"/>
              <a:ext cx="116747" cy="11430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grpSp>
          <p:nvGrpSpPr>
            <p:cNvPr id="2339" name="Gruppieren"/>
            <p:cNvGrpSpPr/>
            <p:nvPr/>
          </p:nvGrpSpPr>
          <p:grpSpPr>
            <a:xfrm>
              <a:off x="851225" y="-1"/>
              <a:ext cx="516143" cy="428826"/>
              <a:chOff x="0" y="0"/>
              <a:chExt cx="516141" cy="428824"/>
            </a:xfrm>
          </p:grpSpPr>
          <p:sp>
            <p:nvSpPr>
              <p:cNvPr id="2337" name="Rechteck"/>
              <p:cNvSpPr/>
              <p:nvPr/>
            </p:nvSpPr>
            <p:spPr>
              <a:xfrm>
                <a:off x="0" y="47217"/>
                <a:ext cx="516142" cy="302847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5155" marR="45155" defTabSz="1016000">
                  <a:spcBef>
                    <a:spcPts val="400"/>
                  </a:spcBef>
                  <a:defRPr sz="20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2338" name="R1"/>
              <p:cNvSpPr txBox="1"/>
              <p:nvPr/>
            </p:nvSpPr>
            <p:spPr>
              <a:xfrm>
                <a:off x="21850" y="0"/>
                <a:ext cx="437062" cy="42882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5155" marR="45155" defTabSz="10160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20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3100"/>
                  <a:t>1</a:t>
                </a:r>
              </a:p>
            </p:txBody>
          </p:sp>
        </p:grpSp>
        <p:sp>
          <p:nvSpPr>
            <p:cNvPr id="2340" name="u1"/>
            <p:cNvSpPr txBox="1"/>
            <p:nvPr/>
          </p:nvSpPr>
          <p:spPr>
            <a:xfrm>
              <a:off x="0" y="378530"/>
              <a:ext cx="394894" cy="4288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5155" marR="45155" defTabSz="10160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3100"/>
                <a:t>1</a:t>
              </a:r>
            </a:p>
          </p:txBody>
        </p:sp>
        <p:sp>
          <p:nvSpPr>
            <p:cNvPr id="2341" name="Linie"/>
            <p:cNvSpPr/>
            <p:nvPr/>
          </p:nvSpPr>
          <p:spPr>
            <a:xfrm flipV="1">
              <a:off x="615461" y="1081128"/>
              <a:ext cx="1027399" cy="6514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42" name="Kreis"/>
            <p:cNvSpPr/>
            <p:nvPr/>
          </p:nvSpPr>
          <p:spPr>
            <a:xfrm>
              <a:off x="1568446" y="1022406"/>
              <a:ext cx="116747" cy="114301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sp>
        <p:nvSpPr>
          <p:cNvPr id="2344" name="Linie"/>
          <p:cNvSpPr/>
          <p:nvPr/>
        </p:nvSpPr>
        <p:spPr>
          <a:xfrm>
            <a:off x="2506784" y="2365727"/>
            <a:ext cx="1629" cy="509765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5155" marR="45155" defTabSz="1016000">
              <a:spcBef>
                <a:spcPts val="400"/>
              </a:spcBef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345" name="ua"/>
          <p:cNvSpPr txBox="1"/>
          <p:nvPr/>
        </p:nvSpPr>
        <p:spPr>
          <a:xfrm>
            <a:off x="2054794" y="2469091"/>
            <a:ext cx="394895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5155" marR="45155" defTabSz="10160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3100"/>
              <a:t>a</a:t>
            </a:r>
          </a:p>
        </p:txBody>
      </p:sp>
      <p:grpSp>
        <p:nvGrpSpPr>
          <p:cNvPr id="2364" name="Gruppieren"/>
          <p:cNvGrpSpPr/>
          <p:nvPr/>
        </p:nvGrpSpPr>
        <p:grpSpPr>
          <a:xfrm>
            <a:off x="918307" y="4712677"/>
            <a:ext cx="2747137" cy="1336758"/>
            <a:chOff x="0" y="0"/>
            <a:chExt cx="2747135" cy="1336757"/>
          </a:xfrm>
        </p:grpSpPr>
        <p:sp>
          <p:nvSpPr>
            <p:cNvPr id="2346" name="Linie"/>
            <p:cNvSpPr/>
            <p:nvPr/>
          </p:nvSpPr>
          <p:spPr>
            <a:xfrm>
              <a:off x="2497666" y="394026"/>
              <a:ext cx="1629" cy="88411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47" name="Linie"/>
            <p:cNvSpPr/>
            <p:nvPr/>
          </p:nvSpPr>
          <p:spPr>
            <a:xfrm>
              <a:off x="600808" y="392396"/>
              <a:ext cx="14654" cy="877604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48" name="Oval"/>
            <p:cNvSpPr/>
            <p:nvPr/>
          </p:nvSpPr>
          <p:spPr>
            <a:xfrm>
              <a:off x="408679" y="604063"/>
              <a:ext cx="384258" cy="394027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49" name="Linie"/>
            <p:cNvSpPr/>
            <p:nvPr/>
          </p:nvSpPr>
          <p:spPr>
            <a:xfrm flipV="1">
              <a:off x="600808" y="400538"/>
              <a:ext cx="1903372" cy="1629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50" name="Kreis"/>
            <p:cNvSpPr/>
            <p:nvPr/>
          </p:nvSpPr>
          <p:spPr>
            <a:xfrm>
              <a:off x="1568141" y="326530"/>
              <a:ext cx="116725" cy="117463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51" name="~"/>
            <p:cNvSpPr txBox="1"/>
            <p:nvPr/>
          </p:nvSpPr>
          <p:spPr>
            <a:xfrm>
              <a:off x="452340" y="604117"/>
              <a:ext cx="307789" cy="3853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5155" marR="45155" defTabSz="10160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~</a:t>
              </a:r>
            </a:p>
          </p:txBody>
        </p:sp>
        <p:grpSp>
          <p:nvGrpSpPr>
            <p:cNvPr id="2354" name="Gruppieren"/>
            <p:cNvGrpSpPr/>
            <p:nvPr/>
          </p:nvGrpSpPr>
          <p:grpSpPr>
            <a:xfrm>
              <a:off x="856436" y="195794"/>
              <a:ext cx="516142" cy="428826"/>
              <a:chOff x="0" y="0"/>
              <a:chExt cx="516141" cy="428824"/>
            </a:xfrm>
          </p:grpSpPr>
          <p:sp>
            <p:nvSpPr>
              <p:cNvPr id="2352" name="Rechteck"/>
              <p:cNvSpPr/>
              <p:nvPr/>
            </p:nvSpPr>
            <p:spPr>
              <a:xfrm>
                <a:off x="0" y="44528"/>
                <a:ext cx="516142" cy="304476"/>
              </a:xfrm>
              <a:prstGeom prst="rect">
                <a:avLst/>
              </a:prstGeom>
              <a:solidFill>
                <a:srgbClr val="FFFFFF"/>
              </a:solidFill>
              <a:ln w="19050" cap="flat">
                <a:solidFill>
                  <a:srgbClr val="515151"/>
                </a:solidFill>
                <a:prstDash val="solid"/>
                <a:round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marL="45155" marR="45155" defTabSz="1016000">
                  <a:spcBef>
                    <a:spcPts val="400"/>
                  </a:spcBef>
                  <a:defRPr sz="20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</a:p>
            </p:txBody>
          </p:sp>
          <p:sp>
            <p:nvSpPr>
              <p:cNvPr id="2353" name="Ri"/>
              <p:cNvSpPr txBox="1"/>
              <p:nvPr/>
            </p:nvSpPr>
            <p:spPr>
              <a:xfrm>
                <a:off x="16469" y="0"/>
                <a:ext cx="380508" cy="42882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t">
                <a:spAutoFit/>
              </a:bodyPr>
              <a:lstStyle/>
              <a:p>
                <a:pPr marL="45155" marR="45155" defTabSz="1016000">
                  <a:spcBef>
                    <a:spcPts val="400"/>
                  </a:spcBef>
                  <a:buClr>
                    <a:srgbClr val="000000"/>
                  </a:buClr>
                  <a:buFont typeface="Arial"/>
                  <a:defRPr sz="2000">
                    <a:uFill>
                      <a:solidFill>
                        <a:srgbClr val="000000"/>
                      </a:solidFill>
                    </a:uFill>
                    <a:latin typeface="+mn-lt"/>
                    <a:ea typeface="+mn-ea"/>
                    <a:cs typeface="+mn-cs"/>
                    <a:sym typeface="Arial"/>
                  </a:defRPr>
                </a:pPr>
                <a:r>
                  <a:t>R</a:t>
                </a:r>
                <a:r>
                  <a:rPr baseline="-23100"/>
                  <a:t>i</a:t>
                </a:r>
              </a:p>
            </p:txBody>
          </p:sp>
        </p:grpSp>
        <p:sp>
          <p:nvSpPr>
            <p:cNvPr id="2355" name="uq"/>
            <p:cNvSpPr txBox="1"/>
            <p:nvPr/>
          </p:nvSpPr>
          <p:spPr>
            <a:xfrm>
              <a:off x="0" y="574729"/>
              <a:ext cx="394894" cy="4288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5155" marR="45155" defTabSz="10160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3100"/>
                <a:t>q</a:t>
              </a:r>
            </a:p>
          </p:txBody>
        </p:sp>
        <p:sp>
          <p:nvSpPr>
            <p:cNvPr id="2356" name="Linie"/>
            <p:cNvSpPr/>
            <p:nvPr/>
          </p:nvSpPr>
          <p:spPr>
            <a:xfrm flipV="1">
              <a:off x="615461" y="1281398"/>
              <a:ext cx="1892301" cy="3257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57" name="Kreis"/>
            <p:cNvSpPr/>
            <p:nvPr/>
          </p:nvSpPr>
          <p:spPr>
            <a:xfrm>
              <a:off x="1568141" y="1219294"/>
              <a:ext cx="116725" cy="117464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58" name="Rechteck"/>
            <p:cNvSpPr/>
            <p:nvPr/>
          </p:nvSpPr>
          <p:spPr>
            <a:xfrm rot="5400000">
              <a:off x="2246107" y="591854"/>
              <a:ext cx="517770" cy="402167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59" name="RW"/>
            <p:cNvSpPr txBox="1"/>
            <p:nvPr/>
          </p:nvSpPr>
          <p:spPr>
            <a:xfrm>
              <a:off x="2244424" y="593688"/>
              <a:ext cx="502712" cy="42882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5155" marR="45155" defTabSz="1016000">
                <a:spcBef>
                  <a:spcPts val="400"/>
                </a:spcBef>
                <a:buClr>
                  <a:srgbClr val="0085CC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31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2360" name="Linie"/>
            <p:cNvSpPr/>
            <p:nvPr/>
          </p:nvSpPr>
          <p:spPr>
            <a:xfrm>
              <a:off x="1816125" y="249211"/>
              <a:ext cx="322386" cy="1629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61" name="ia"/>
            <p:cNvSpPr txBox="1"/>
            <p:nvPr/>
          </p:nvSpPr>
          <p:spPr>
            <a:xfrm>
              <a:off x="1462054" y="0"/>
              <a:ext cx="310062" cy="4288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5155" marR="45155" defTabSz="10160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rPr baseline="-23100"/>
                <a:t>a</a:t>
              </a:r>
            </a:p>
          </p:txBody>
        </p:sp>
        <p:sp>
          <p:nvSpPr>
            <p:cNvPr id="2362" name="Linie"/>
            <p:cNvSpPr/>
            <p:nvPr/>
          </p:nvSpPr>
          <p:spPr>
            <a:xfrm>
              <a:off x="1695466" y="574729"/>
              <a:ext cx="1629" cy="47038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5155" marR="45155" defTabSz="1016000">
                <a:spcBef>
                  <a:spcPts val="400"/>
                </a:spcBef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63" name="ua"/>
            <p:cNvSpPr txBox="1"/>
            <p:nvPr/>
          </p:nvSpPr>
          <p:spPr>
            <a:xfrm>
              <a:off x="1234179" y="606049"/>
              <a:ext cx="394894" cy="4288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5155" marR="45155" defTabSz="1016000">
                <a:spcBef>
                  <a:spcPts val="400"/>
                </a:spcBef>
                <a:buClr>
                  <a:srgbClr val="000000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rPr baseline="-23100"/>
                <a:t>a</a:t>
              </a:r>
            </a:p>
          </p:txBody>
        </p:sp>
      </p:grpSp>
      <p:sp>
        <p:nvSpPr>
          <p:cNvPr id="2365" name="Linie"/>
          <p:cNvSpPr/>
          <p:nvPr/>
        </p:nvSpPr>
        <p:spPr>
          <a:xfrm>
            <a:off x="6780586" y="3047769"/>
            <a:ext cx="852859" cy="1637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66" name="Linie"/>
          <p:cNvSpPr/>
          <p:nvPr/>
        </p:nvSpPr>
        <p:spPr>
          <a:xfrm>
            <a:off x="7652008" y="2167171"/>
            <a:ext cx="561092" cy="163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67" name="Linie"/>
          <p:cNvSpPr/>
          <p:nvPr/>
        </p:nvSpPr>
        <p:spPr>
          <a:xfrm>
            <a:off x="7629239" y="3048751"/>
            <a:ext cx="582235" cy="163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68" name="Linie"/>
          <p:cNvSpPr/>
          <p:nvPr/>
        </p:nvSpPr>
        <p:spPr>
          <a:xfrm flipH="1">
            <a:off x="8211473" y="2167171"/>
            <a:ext cx="1627" cy="88158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69" name="Rechteck"/>
          <p:cNvSpPr/>
          <p:nvPr/>
        </p:nvSpPr>
        <p:spPr>
          <a:xfrm rot="5400000">
            <a:off x="7990444" y="2421606"/>
            <a:ext cx="521751" cy="323644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5155" marR="45155" defTabSz="1016000">
              <a:spcBef>
                <a:spcPts val="400"/>
              </a:spcBef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370" name="RL"/>
          <p:cNvSpPr txBox="1"/>
          <p:nvPr/>
        </p:nvSpPr>
        <p:spPr>
          <a:xfrm>
            <a:off x="7996948" y="2368229"/>
            <a:ext cx="520108" cy="433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5155" marR="45155" algn="ctr" defTabSz="10160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3100"/>
              <a:t>L</a:t>
            </a:r>
          </a:p>
        </p:txBody>
      </p:sp>
      <p:sp>
        <p:nvSpPr>
          <p:cNvPr id="2371" name="Linie"/>
          <p:cNvSpPr/>
          <p:nvPr/>
        </p:nvSpPr>
        <p:spPr>
          <a:xfrm>
            <a:off x="6383455" y="2170604"/>
            <a:ext cx="317714" cy="1637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72" name="Linie"/>
          <p:cNvSpPr/>
          <p:nvPr/>
        </p:nvSpPr>
        <p:spPr>
          <a:xfrm>
            <a:off x="6383456" y="3058653"/>
            <a:ext cx="317714" cy="1637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73" name="Kreis"/>
          <p:cNvSpPr/>
          <p:nvPr/>
        </p:nvSpPr>
        <p:spPr>
          <a:xfrm>
            <a:off x="7557013" y="2983985"/>
            <a:ext cx="114170" cy="11481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5155" marR="45155" defTabSz="1016000">
              <a:spcBef>
                <a:spcPts val="400"/>
              </a:spcBef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374" name="Linie"/>
          <p:cNvSpPr/>
          <p:nvPr/>
        </p:nvSpPr>
        <p:spPr>
          <a:xfrm>
            <a:off x="6780586" y="2167332"/>
            <a:ext cx="852859" cy="1637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75" name="Kreis"/>
          <p:cNvSpPr/>
          <p:nvPr/>
        </p:nvSpPr>
        <p:spPr>
          <a:xfrm>
            <a:off x="7557013" y="2108429"/>
            <a:ext cx="114170" cy="114819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5155" marR="45155" defTabSz="1016000">
              <a:spcBef>
                <a:spcPts val="400"/>
              </a:spcBef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376" name="Linie"/>
          <p:cNvSpPr/>
          <p:nvPr/>
        </p:nvSpPr>
        <p:spPr>
          <a:xfrm>
            <a:off x="7719042" y="2335331"/>
            <a:ext cx="1628" cy="472857"/>
          </a:xfrm>
          <a:prstGeom prst="line">
            <a:avLst/>
          </a:prstGeom>
          <a:ln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5155" marR="45155" defTabSz="1016000">
              <a:spcBef>
                <a:spcPts val="400"/>
              </a:spcBef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377" name="ub"/>
          <p:cNvSpPr txBox="1"/>
          <p:nvPr/>
        </p:nvSpPr>
        <p:spPr>
          <a:xfrm>
            <a:off x="7304213" y="2382983"/>
            <a:ext cx="571501" cy="430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5155" marR="45155" defTabSz="1016000">
              <a:spcBef>
                <a:spcPts val="400"/>
              </a:spcBef>
              <a:buClr>
                <a:srgbClr val="000000"/>
              </a:buClr>
              <a:buFont typeface="Arial"/>
              <a:defRPr sz="2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3100"/>
              <a:t>b</a:t>
            </a:r>
          </a:p>
        </p:txBody>
      </p:sp>
      <p:grpSp>
        <p:nvGrpSpPr>
          <p:cNvPr id="2382" name="Gruppieren"/>
          <p:cNvGrpSpPr/>
          <p:nvPr/>
        </p:nvGrpSpPr>
        <p:grpSpPr>
          <a:xfrm>
            <a:off x="6580857" y="5075158"/>
            <a:ext cx="1732999" cy="880228"/>
            <a:chOff x="0" y="0"/>
            <a:chExt cx="1732998" cy="880227"/>
          </a:xfrm>
        </p:grpSpPr>
        <p:sp>
          <p:nvSpPr>
            <p:cNvPr id="2378" name="rL ="/>
            <p:cNvSpPr txBox="1"/>
            <p:nvPr/>
          </p:nvSpPr>
          <p:spPr>
            <a:xfrm>
              <a:off x="0" y="297709"/>
              <a:ext cx="557117" cy="4288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5155" marR="45155" defTabSz="1016000">
                <a:spcBef>
                  <a:spcPts val="400"/>
                </a:spcBef>
                <a:buClr>
                  <a:srgbClr val="929292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>
                  <a:solidFill>
                    <a:srgbClr val="929292"/>
                  </a:solidFill>
                  <a:uFill>
                    <a:solidFill>
                      <a:srgbClr val="929292"/>
                    </a:solidFill>
                  </a:uFill>
                </a:rPr>
                <a:t>r</a:t>
              </a:r>
              <a:r>
                <a:rPr baseline="-23100">
                  <a:solidFill>
                    <a:srgbClr val="929292"/>
                  </a:solidFill>
                  <a:uFill>
                    <a:solidFill>
                      <a:srgbClr val="929292"/>
                    </a:solidFill>
                  </a:uFill>
                </a:rPr>
                <a:t>L</a:t>
              </a:r>
              <a:r>
                <a:rPr>
                  <a:solidFill>
                    <a:srgbClr val="929292"/>
                  </a:solidFill>
                  <a:uFill>
                    <a:solidFill>
                      <a:srgbClr val="929292"/>
                    </a:solidFill>
                  </a:uFill>
                </a:rPr>
                <a:t> =</a:t>
              </a:r>
            </a:p>
          </p:txBody>
        </p:sp>
        <p:sp>
          <p:nvSpPr>
            <p:cNvPr id="2379" name="RL - RW"/>
            <p:cNvSpPr txBox="1"/>
            <p:nvPr/>
          </p:nvSpPr>
          <p:spPr>
            <a:xfrm>
              <a:off x="572177" y="0"/>
              <a:ext cx="1090699" cy="4709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5155" marR="45155" defTabSz="1016000">
                <a:lnSpc>
                  <a:spcPct val="150000"/>
                </a:lnSpc>
                <a:spcBef>
                  <a:spcPts val="400"/>
                </a:spcBef>
                <a:buClr>
                  <a:srgbClr val="6F7C84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2200">
                  <a:solidFill>
                    <a:srgbClr val="6F7C84"/>
                  </a:solidFill>
                  <a:uFill>
                    <a:solidFill>
                      <a:srgbClr val="6F7C84"/>
                    </a:solidFill>
                  </a:uFill>
                </a:rPr>
                <a:t>R</a:t>
              </a:r>
              <a:r>
                <a:rPr baseline="-23272" sz="2200">
                  <a:solidFill>
                    <a:srgbClr val="6F7C84"/>
                  </a:solidFill>
                  <a:uFill>
                    <a:solidFill>
                      <a:srgbClr val="6F7C84"/>
                    </a:solidFill>
                  </a:uFill>
                </a:rPr>
                <a:t>L</a:t>
              </a:r>
              <a:r>
                <a:rPr sz="2200">
                  <a:solidFill>
                    <a:srgbClr val="6F7C84"/>
                  </a:solidFill>
                  <a:uFill>
                    <a:solidFill>
                      <a:srgbClr val="6F7C84"/>
                    </a:solidFill>
                  </a:uFill>
                </a:rPr>
                <a:t> - R</a:t>
              </a:r>
              <a:r>
                <a:rPr baseline="-23272" sz="2200">
                  <a:solidFill>
                    <a:srgbClr val="6F7C84"/>
                  </a:solidFill>
                  <a:uFill>
                    <a:solidFill>
                      <a:srgbClr val="6F7C84"/>
                    </a:solidFill>
                  </a:uFill>
                </a:rPr>
                <a:t>W</a:t>
              </a:r>
            </a:p>
          </p:txBody>
        </p:sp>
        <p:sp>
          <p:nvSpPr>
            <p:cNvPr id="2380" name="RL + RW"/>
            <p:cNvSpPr txBox="1"/>
            <p:nvPr/>
          </p:nvSpPr>
          <p:spPr>
            <a:xfrm>
              <a:off x="572177" y="409307"/>
              <a:ext cx="1160822" cy="470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5155" marR="45155" defTabSz="1016000">
                <a:lnSpc>
                  <a:spcPct val="150000"/>
                </a:lnSpc>
                <a:spcBef>
                  <a:spcPts val="400"/>
                </a:spcBef>
                <a:buClr>
                  <a:srgbClr val="6F7C84"/>
                </a:buClr>
                <a:buFont typeface="Arial"/>
                <a:defRPr sz="20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sz="2200">
                  <a:solidFill>
                    <a:srgbClr val="6F7C84"/>
                  </a:solidFill>
                  <a:uFill>
                    <a:solidFill>
                      <a:srgbClr val="6F7C84"/>
                    </a:solidFill>
                  </a:uFill>
                </a:rPr>
                <a:t>R</a:t>
              </a:r>
              <a:r>
                <a:rPr baseline="-23272" sz="2200">
                  <a:solidFill>
                    <a:srgbClr val="6F7C84"/>
                  </a:solidFill>
                  <a:uFill>
                    <a:solidFill>
                      <a:srgbClr val="6F7C84"/>
                    </a:solidFill>
                  </a:uFill>
                </a:rPr>
                <a:t>L</a:t>
              </a:r>
              <a:r>
                <a:rPr sz="2200">
                  <a:solidFill>
                    <a:srgbClr val="6F7C84"/>
                  </a:solidFill>
                  <a:uFill>
                    <a:solidFill>
                      <a:srgbClr val="6F7C84"/>
                    </a:solidFill>
                  </a:uFill>
                </a:rPr>
                <a:t> + R</a:t>
              </a:r>
              <a:r>
                <a:rPr baseline="-23272" sz="2200">
                  <a:solidFill>
                    <a:srgbClr val="6F7C84"/>
                  </a:solidFill>
                  <a:uFill>
                    <a:solidFill>
                      <a:srgbClr val="6F7C84"/>
                    </a:solidFill>
                  </a:uFill>
                </a:rPr>
                <a:t>W</a:t>
              </a:r>
            </a:p>
          </p:txBody>
        </p:sp>
        <p:sp>
          <p:nvSpPr>
            <p:cNvPr id="2381" name="Linie"/>
            <p:cNvSpPr/>
            <p:nvPr/>
          </p:nvSpPr>
          <p:spPr>
            <a:xfrm>
              <a:off x="604884" y="487117"/>
              <a:ext cx="1021427" cy="22641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2386" name="Gruppieren"/>
          <p:cNvGrpSpPr/>
          <p:nvPr/>
        </p:nvGrpSpPr>
        <p:grpSpPr>
          <a:xfrm>
            <a:off x="1385436" y="2512428"/>
            <a:ext cx="215901" cy="177801"/>
            <a:chOff x="0" y="0"/>
            <a:chExt cx="215899" cy="177800"/>
          </a:xfrm>
        </p:grpSpPr>
        <p:sp>
          <p:nvSpPr>
            <p:cNvPr id="2383" name="Linie"/>
            <p:cNvSpPr/>
            <p:nvPr/>
          </p:nvSpPr>
          <p:spPr>
            <a:xfrm>
              <a:off x="107139" y="0"/>
              <a:ext cx="1622" cy="174843"/>
            </a:xfrm>
            <a:prstGeom prst="line">
              <a:avLst/>
            </a:prstGeom>
            <a:noFill/>
            <a:ln w="19050" cap="flat">
              <a:solidFill>
                <a:srgbClr val="B51A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84" name="Linie"/>
            <p:cNvSpPr/>
            <p:nvPr/>
          </p:nvSpPr>
          <p:spPr>
            <a:xfrm flipV="1">
              <a:off x="0" y="174843"/>
              <a:ext cx="108761" cy="2958"/>
            </a:xfrm>
            <a:prstGeom prst="line">
              <a:avLst/>
            </a:prstGeom>
            <a:noFill/>
            <a:ln w="19050" cap="flat">
              <a:solidFill>
                <a:srgbClr val="B51A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385" name="Linie"/>
            <p:cNvSpPr/>
            <p:nvPr/>
          </p:nvSpPr>
          <p:spPr>
            <a:xfrm flipV="1">
              <a:off x="107139" y="0"/>
              <a:ext cx="108761" cy="2958"/>
            </a:xfrm>
            <a:prstGeom prst="line">
              <a:avLst/>
            </a:prstGeom>
            <a:noFill/>
            <a:ln w="19050" cap="flat">
              <a:solidFill>
                <a:srgbClr val="B51A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7" dur="500"/>
                                        <p:tgtEl>
                                          <p:spTgt spid="2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64" grpId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8" name="Linie"/>
          <p:cNvSpPr/>
          <p:nvPr/>
        </p:nvSpPr>
        <p:spPr>
          <a:xfrm>
            <a:off x="3746500" y="5181600"/>
            <a:ext cx="3911600" cy="31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89" name="Linie"/>
          <p:cNvSpPr/>
          <p:nvPr/>
        </p:nvSpPr>
        <p:spPr>
          <a:xfrm>
            <a:off x="3733800" y="3606800"/>
            <a:ext cx="3937000" cy="31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90" name="Linie"/>
          <p:cNvSpPr/>
          <p:nvPr/>
        </p:nvSpPr>
        <p:spPr>
          <a:xfrm>
            <a:off x="5789013" y="787399"/>
            <a:ext cx="10" cy="158522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91" name="Linie"/>
          <p:cNvSpPr/>
          <p:nvPr/>
        </p:nvSpPr>
        <p:spPr>
          <a:xfrm>
            <a:off x="8710013" y="787399"/>
            <a:ext cx="10" cy="158522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92" name="Linie"/>
          <p:cNvSpPr/>
          <p:nvPr/>
        </p:nvSpPr>
        <p:spPr>
          <a:xfrm>
            <a:off x="1244600" y="2387600"/>
            <a:ext cx="2895600" cy="10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93" name="Linie"/>
          <p:cNvSpPr/>
          <p:nvPr/>
        </p:nvSpPr>
        <p:spPr>
          <a:xfrm>
            <a:off x="4142281" y="803258"/>
            <a:ext cx="10" cy="158522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94" name="Linie"/>
          <p:cNvSpPr/>
          <p:nvPr/>
        </p:nvSpPr>
        <p:spPr>
          <a:xfrm>
            <a:off x="1220787" y="811212"/>
            <a:ext cx="2919118" cy="100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395" name="Kreis"/>
          <p:cNvSpPr/>
          <p:nvPr/>
        </p:nvSpPr>
        <p:spPr>
          <a:xfrm>
            <a:off x="3560937" y="750167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398" name="Gruppieren"/>
          <p:cNvGrpSpPr/>
          <p:nvPr/>
        </p:nvGrpSpPr>
        <p:grpSpPr>
          <a:xfrm>
            <a:off x="1470025" y="609999"/>
            <a:ext cx="503239" cy="404256"/>
            <a:chOff x="0" y="0"/>
            <a:chExt cx="503237" cy="404255"/>
          </a:xfrm>
        </p:grpSpPr>
        <p:sp>
          <p:nvSpPr>
            <p:cNvPr id="2396" name="Rechteck"/>
            <p:cNvSpPr/>
            <p:nvPr/>
          </p:nvSpPr>
          <p:spPr>
            <a:xfrm>
              <a:off x="0" y="45637"/>
              <a:ext cx="503238" cy="29686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397" name="R0"/>
            <p:cNvSpPr txBox="1"/>
            <p:nvPr/>
          </p:nvSpPr>
          <p:spPr>
            <a:xfrm>
              <a:off x="16057" y="0"/>
              <a:ext cx="404786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0</a:t>
              </a:r>
            </a:p>
          </p:txBody>
        </p:sp>
      </p:grpSp>
      <p:sp>
        <p:nvSpPr>
          <p:cNvPr id="2399" name="u0"/>
          <p:cNvSpPr txBox="1"/>
          <p:nvPr/>
        </p:nvSpPr>
        <p:spPr>
          <a:xfrm>
            <a:off x="596900" y="1347761"/>
            <a:ext cx="36683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0</a:t>
            </a:r>
          </a:p>
        </p:txBody>
      </p:sp>
      <p:sp>
        <p:nvSpPr>
          <p:cNvPr id="2400" name="Kreis"/>
          <p:cNvSpPr/>
          <p:nvPr/>
        </p:nvSpPr>
        <p:spPr>
          <a:xfrm>
            <a:off x="3560937" y="2331811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01" name="Rechteck"/>
          <p:cNvSpPr/>
          <p:nvPr/>
        </p:nvSpPr>
        <p:spPr>
          <a:xfrm rot="5400000">
            <a:off x="3922711" y="1116013"/>
            <a:ext cx="444501" cy="241301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02" name="Rb"/>
          <p:cNvSpPr txBox="1"/>
          <p:nvPr/>
        </p:nvSpPr>
        <p:spPr>
          <a:xfrm>
            <a:off x="4296513" y="1086846"/>
            <a:ext cx="40478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b</a:t>
            </a:r>
          </a:p>
        </p:txBody>
      </p:sp>
      <p:sp>
        <p:nvSpPr>
          <p:cNvPr id="2403" name="Kreis"/>
          <p:cNvSpPr/>
          <p:nvPr/>
        </p:nvSpPr>
        <p:spPr>
          <a:xfrm>
            <a:off x="2374900" y="7493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04" name="x"/>
          <p:cNvSpPr txBox="1"/>
          <p:nvPr/>
        </p:nvSpPr>
        <p:spPr>
          <a:xfrm>
            <a:off x="2895600" y="609600"/>
            <a:ext cx="26924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2405" name="Rechteck"/>
          <p:cNvSpPr/>
          <p:nvPr/>
        </p:nvSpPr>
        <p:spPr>
          <a:xfrm rot="5400000">
            <a:off x="2559050" y="361950"/>
            <a:ext cx="342900" cy="863600"/>
          </a:xfrm>
          <a:prstGeom prst="rect">
            <a:avLst/>
          </a:prstGeom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06" name="Rechteck"/>
          <p:cNvSpPr/>
          <p:nvPr/>
        </p:nvSpPr>
        <p:spPr>
          <a:xfrm rot="5400000">
            <a:off x="3924300" y="1816100"/>
            <a:ext cx="444500" cy="241300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07" name="Lb"/>
          <p:cNvSpPr txBox="1"/>
          <p:nvPr/>
        </p:nvSpPr>
        <p:spPr>
          <a:xfrm>
            <a:off x="4305300" y="1790700"/>
            <a:ext cx="366835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L</a:t>
            </a:r>
            <a:r>
              <a:rPr baseline="-25000"/>
              <a:t>b</a:t>
            </a:r>
          </a:p>
        </p:txBody>
      </p:sp>
      <p:sp>
        <p:nvSpPr>
          <p:cNvPr id="2408" name="Leistungsschalter"/>
          <p:cNvSpPr txBox="1"/>
          <p:nvPr/>
        </p:nvSpPr>
        <p:spPr>
          <a:xfrm>
            <a:off x="2120900" y="342900"/>
            <a:ext cx="1143283" cy="24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Leistungsschalter</a:t>
            </a:r>
          </a:p>
        </p:txBody>
      </p:sp>
      <p:sp>
        <p:nvSpPr>
          <p:cNvPr id="2409" name="Linie"/>
          <p:cNvSpPr/>
          <p:nvPr/>
        </p:nvSpPr>
        <p:spPr>
          <a:xfrm>
            <a:off x="5791200" y="2362200"/>
            <a:ext cx="2908300" cy="10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10" name="Oval"/>
          <p:cNvSpPr/>
          <p:nvPr/>
        </p:nvSpPr>
        <p:spPr>
          <a:xfrm>
            <a:off x="5600700" y="1320800"/>
            <a:ext cx="374650" cy="38417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11" name="Linie"/>
          <p:cNvSpPr/>
          <p:nvPr/>
        </p:nvSpPr>
        <p:spPr>
          <a:xfrm>
            <a:off x="5778500" y="787400"/>
            <a:ext cx="2919117" cy="100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12" name="Kreis"/>
          <p:cNvSpPr/>
          <p:nvPr/>
        </p:nvSpPr>
        <p:spPr>
          <a:xfrm>
            <a:off x="8115300" y="7239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415" name="Gruppieren"/>
          <p:cNvGrpSpPr/>
          <p:nvPr/>
        </p:nvGrpSpPr>
        <p:grpSpPr>
          <a:xfrm>
            <a:off x="6032500" y="584200"/>
            <a:ext cx="503238" cy="404256"/>
            <a:chOff x="0" y="0"/>
            <a:chExt cx="503237" cy="404255"/>
          </a:xfrm>
        </p:grpSpPr>
        <p:sp>
          <p:nvSpPr>
            <p:cNvPr id="2413" name="Rechteck"/>
            <p:cNvSpPr/>
            <p:nvPr/>
          </p:nvSpPr>
          <p:spPr>
            <a:xfrm>
              <a:off x="0" y="45637"/>
              <a:ext cx="503238" cy="29686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414" name="R0"/>
            <p:cNvSpPr txBox="1"/>
            <p:nvPr/>
          </p:nvSpPr>
          <p:spPr>
            <a:xfrm>
              <a:off x="16057" y="0"/>
              <a:ext cx="404786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0</a:t>
              </a:r>
            </a:p>
          </p:txBody>
        </p:sp>
      </p:grpSp>
      <p:sp>
        <p:nvSpPr>
          <p:cNvPr id="2416" name="u0"/>
          <p:cNvSpPr txBox="1"/>
          <p:nvPr/>
        </p:nvSpPr>
        <p:spPr>
          <a:xfrm>
            <a:off x="5156200" y="1320800"/>
            <a:ext cx="366835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0</a:t>
            </a:r>
          </a:p>
        </p:txBody>
      </p:sp>
      <p:sp>
        <p:nvSpPr>
          <p:cNvPr id="2417" name="Kreis"/>
          <p:cNvSpPr/>
          <p:nvPr/>
        </p:nvSpPr>
        <p:spPr>
          <a:xfrm>
            <a:off x="8115300" y="23114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18" name="Rechteck"/>
          <p:cNvSpPr/>
          <p:nvPr/>
        </p:nvSpPr>
        <p:spPr>
          <a:xfrm rot="5400000">
            <a:off x="8483600" y="1104900"/>
            <a:ext cx="444500" cy="24130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19" name="Rb"/>
          <p:cNvSpPr txBox="1"/>
          <p:nvPr/>
        </p:nvSpPr>
        <p:spPr>
          <a:xfrm>
            <a:off x="8851900" y="1054100"/>
            <a:ext cx="404786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b</a:t>
            </a:r>
          </a:p>
        </p:txBody>
      </p:sp>
      <p:sp>
        <p:nvSpPr>
          <p:cNvPr id="2420" name="Linie"/>
          <p:cNvSpPr/>
          <p:nvPr/>
        </p:nvSpPr>
        <p:spPr>
          <a:xfrm flipV="1">
            <a:off x="5918200" y="520700"/>
            <a:ext cx="735485" cy="2"/>
          </a:xfrm>
          <a:prstGeom prst="line">
            <a:avLst/>
          </a:prstGeom>
          <a:ln>
            <a:solidFill>
              <a:srgbClr val="B51A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solidFill>
                  <a:srgbClr val="B51A00"/>
                </a:solidFill>
                <a:uFill>
                  <a:solidFill>
                    <a:srgbClr val="B51A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21" name="Linie"/>
          <p:cNvSpPr/>
          <p:nvPr/>
        </p:nvSpPr>
        <p:spPr>
          <a:xfrm flipH="1">
            <a:off x="5499891" y="1295398"/>
            <a:ext cx="5" cy="458627"/>
          </a:xfrm>
          <a:prstGeom prst="line">
            <a:avLst/>
          </a:prstGeom>
          <a:ln>
            <a:solidFill>
              <a:srgbClr val="B51A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22" name="Kreis"/>
          <p:cNvSpPr/>
          <p:nvPr/>
        </p:nvSpPr>
        <p:spPr>
          <a:xfrm>
            <a:off x="6934200" y="7239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23" name="x"/>
          <p:cNvSpPr txBox="1"/>
          <p:nvPr/>
        </p:nvSpPr>
        <p:spPr>
          <a:xfrm>
            <a:off x="7454900" y="584200"/>
            <a:ext cx="26924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2424" name="Rechteck"/>
          <p:cNvSpPr/>
          <p:nvPr/>
        </p:nvSpPr>
        <p:spPr>
          <a:xfrm rot="5400000">
            <a:off x="7118350" y="336550"/>
            <a:ext cx="342900" cy="863600"/>
          </a:xfrm>
          <a:prstGeom prst="rect">
            <a:avLst/>
          </a:prstGeom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25" name="Rechteck"/>
          <p:cNvSpPr/>
          <p:nvPr/>
        </p:nvSpPr>
        <p:spPr>
          <a:xfrm rot="5400000">
            <a:off x="8483600" y="1828800"/>
            <a:ext cx="444500" cy="241300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26" name="Lb"/>
          <p:cNvSpPr txBox="1"/>
          <p:nvPr/>
        </p:nvSpPr>
        <p:spPr>
          <a:xfrm>
            <a:off x="8864600" y="1803400"/>
            <a:ext cx="366835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L</a:t>
            </a:r>
            <a:r>
              <a:rPr baseline="-25000"/>
              <a:t>b</a:t>
            </a:r>
          </a:p>
        </p:txBody>
      </p:sp>
      <p:sp>
        <p:nvSpPr>
          <p:cNvPr id="2427" name="Leistungsschalter"/>
          <p:cNvSpPr txBox="1"/>
          <p:nvPr/>
        </p:nvSpPr>
        <p:spPr>
          <a:xfrm>
            <a:off x="6680200" y="317500"/>
            <a:ext cx="1143283" cy="24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Leistungsschalter</a:t>
            </a:r>
          </a:p>
        </p:txBody>
      </p:sp>
      <p:sp>
        <p:nvSpPr>
          <p:cNvPr id="2428" name="Linie"/>
          <p:cNvSpPr/>
          <p:nvPr/>
        </p:nvSpPr>
        <p:spPr>
          <a:xfrm>
            <a:off x="9401732" y="1727170"/>
            <a:ext cx="2" cy="469034"/>
          </a:xfrm>
          <a:prstGeom prst="line">
            <a:avLst/>
          </a:prstGeom>
          <a:ln>
            <a:solidFill>
              <a:srgbClr val="B51A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29" name="uR0"/>
          <p:cNvSpPr txBox="1"/>
          <p:nvPr/>
        </p:nvSpPr>
        <p:spPr>
          <a:xfrm>
            <a:off x="6007100" y="165100"/>
            <a:ext cx="476893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rgbClr val="B51A00"/>
                </a:solidFill>
                <a:uFill>
                  <a:solidFill>
                    <a:srgbClr val="B51A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R0</a:t>
            </a:r>
          </a:p>
        </p:txBody>
      </p:sp>
      <p:sp>
        <p:nvSpPr>
          <p:cNvPr id="2430" name="uRb"/>
          <p:cNvSpPr txBox="1"/>
          <p:nvPr/>
        </p:nvSpPr>
        <p:spPr>
          <a:xfrm>
            <a:off x="9385300" y="1028700"/>
            <a:ext cx="55880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rgbClr val="B51A00"/>
                </a:solidFill>
                <a:uFill>
                  <a:solidFill>
                    <a:srgbClr val="B51A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Rb</a:t>
            </a:r>
          </a:p>
        </p:txBody>
      </p:sp>
      <p:sp>
        <p:nvSpPr>
          <p:cNvPr id="2431" name="uLb"/>
          <p:cNvSpPr txBox="1"/>
          <p:nvPr/>
        </p:nvSpPr>
        <p:spPr>
          <a:xfrm>
            <a:off x="9398000" y="1778000"/>
            <a:ext cx="55880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rgbClr val="B51A00"/>
                </a:solidFill>
                <a:uFill>
                  <a:solidFill>
                    <a:srgbClr val="B51A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Lb</a:t>
            </a:r>
          </a:p>
        </p:txBody>
      </p:sp>
      <p:sp>
        <p:nvSpPr>
          <p:cNvPr id="2432" name="Linie"/>
          <p:cNvSpPr/>
          <p:nvPr/>
        </p:nvSpPr>
        <p:spPr>
          <a:xfrm flipH="1" flipV="1">
            <a:off x="8293100" y="797212"/>
            <a:ext cx="321680" cy="4"/>
          </a:xfrm>
          <a:prstGeom prst="line">
            <a:avLst/>
          </a:prstGeom>
          <a:ln w="25400">
            <a:solidFill>
              <a:srgbClr val="B51A00"/>
            </a:solidFill>
            <a:miter lim="400000"/>
            <a:headEnd type="stealt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33" name="i"/>
          <p:cNvSpPr txBox="1"/>
          <p:nvPr/>
        </p:nvSpPr>
        <p:spPr>
          <a:xfrm>
            <a:off x="8407400" y="304800"/>
            <a:ext cx="55880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rgbClr val="B51A00"/>
                </a:solidFill>
                <a:uFill>
                  <a:solidFill>
                    <a:srgbClr val="B51A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i</a:t>
            </a:r>
          </a:p>
        </p:txBody>
      </p:sp>
      <p:sp>
        <p:nvSpPr>
          <p:cNvPr id="2434" name="Linie"/>
          <p:cNvSpPr/>
          <p:nvPr/>
        </p:nvSpPr>
        <p:spPr>
          <a:xfrm>
            <a:off x="1229713" y="812799"/>
            <a:ext cx="10" cy="158522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35" name="Oval"/>
          <p:cNvSpPr/>
          <p:nvPr/>
        </p:nvSpPr>
        <p:spPr>
          <a:xfrm>
            <a:off x="1046162" y="1350961"/>
            <a:ext cx="374651" cy="38417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36" name="Linie"/>
          <p:cNvSpPr/>
          <p:nvPr/>
        </p:nvSpPr>
        <p:spPr>
          <a:xfrm>
            <a:off x="9405465" y="990600"/>
            <a:ext cx="1" cy="469034"/>
          </a:xfrm>
          <a:prstGeom prst="line">
            <a:avLst/>
          </a:prstGeom>
          <a:ln>
            <a:solidFill>
              <a:srgbClr val="B51A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37" name="Linie"/>
          <p:cNvSpPr/>
          <p:nvPr/>
        </p:nvSpPr>
        <p:spPr>
          <a:xfrm flipH="1">
            <a:off x="8170833" y="1015993"/>
            <a:ext cx="1" cy="1146154"/>
          </a:xfrm>
          <a:prstGeom prst="line">
            <a:avLst/>
          </a:prstGeom>
          <a:ln>
            <a:solidFill>
              <a:srgbClr val="B51A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38" name="uL"/>
          <p:cNvSpPr txBox="1"/>
          <p:nvPr/>
        </p:nvSpPr>
        <p:spPr>
          <a:xfrm>
            <a:off x="7785100" y="1320800"/>
            <a:ext cx="55880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rgbClr val="B51A00"/>
                </a:solidFill>
                <a:uFill>
                  <a:solidFill>
                    <a:srgbClr val="B51A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</a:t>
            </a:r>
          </a:p>
        </p:txBody>
      </p:sp>
      <p:sp>
        <p:nvSpPr>
          <p:cNvPr id="2439" name="Linie"/>
          <p:cNvSpPr/>
          <p:nvPr/>
        </p:nvSpPr>
        <p:spPr>
          <a:xfrm>
            <a:off x="1244600" y="2387600"/>
            <a:ext cx="2895600" cy="10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40" name="Linie"/>
          <p:cNvSpPr/>
          <p:nvPr/>
        </p:nvSpPr>
        <p:spPr>
          <a:xfrm>
            <a:off x="4142281" y="803258"/>
            <a:ext cx="10" cy="1585226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41" name="Linie"/>
          <p:cNvSpPr/>
          <p:nvPr/>
        </p:nvSpPr>
        <p:spPr>
          <a:xfrm>
            <a:off x="1220787" y="811212"/>
            <a:ext cx="2919118" cy="1008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42" name="Kreis"/>
          <p:cNvSpPr/>
          <p:nvPr/>
        </p:nvSpPr>
        <p:spPr>
          <a:xfrm>
            <a:off x="3560937" y="750167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445" name="Gruppieren"/>
          <p:cNvGrpSpPr/>
          <p:nvPr/>
        </p:nvGrpSpPr>
        <p:grpSpPr>
          <a:xfrm>
            <a:off x="1470025" y="609999"/>
            <a:ext cx="503239" cy="404256"/>
            <a:chOff x="0" y="0"/>
            <a:chExt cx="503237" cy="404255"/>
          </a:xfrm>
        </p:grpSpPr>
        <p:sp>
          <p:nvSpPr>
            <p:cNvPr id="2443" name="Rechteck"/>
            <p:cNvSpPr/>
            <p:nvPr/>
          </p:nvSpPr>
          <p:spPr>
            <a:xfrm>
              <a:off x="0" y="45637"/>
              <a:ext cx="503238" cy="29686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444" name="R0"/>
            <p:cNvSpPr txBox="1"/>
            <p:nvPr/>
          </p:nvSpPr>
          <p:spPr>
            <a:xfrm>
              <a:off x="16057" y="0"/>
              <a:ext cx="404786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0</a:t>
              </a:r>
            </a:p>
          </p:txBody>
        </p:sp>
      </p:grpSp>
      <p:sp>
        <p:nvSpPr>
          <p:cNvPr id="2446" name="u0"/>
          <p:cNvSpPr txBox="1"/>
          <p:nvPr/>
        </p:nvSpPr>
        <p:spPr>
          <a:xfrm>
            <a:off x="596900" y="1347761"/>
            <a:ext cx="36683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0</a:t>
            </a:r>
          </a:p>
        </p:txBody>
      </p:sp>
      <p:sp>
        <p:nvSpPr>
          <p:cNvPr id="2447" name="Kreis"/>
          <p:cNvSpPr/>
          <p:nvPr/>
        </p:nvSpPr>
        <p:spPr>
          <a:xfrm>
            <a:off x="3560937" y="2331811"/>
            <a:ext cx="113807" cy="114527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48" name="Rechteck"/>
          <p:cNvSpPr/>
          <p:nvPr/>
        </p:nvSpPr>
        <p:spPr>
          <a:xfrm rot="5400000">
            <a:off x="3922711" y="1116013"/>
            <a:ext cx="444501" cy="241301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49" name="Rb"/>
          <p:cNvSpPr txBox="1"/>
          <p:nvPr/>
        </p:nvSpPr>
        <p:spPr>
          <a:xfrm>
            <a:off x="4296513" y="1086846"/>
            <a:ext cx="404786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b</a:t>
            </a:r>
          </a:p>
        </p:txBody>
      </p:sp>
      <p:sp>
        <p:nvSpPr>
          <p:cNvPr id="2450" name="Kreis"/>
          <p:cNvSpPr/>
          <p:nvPr/>
        </p:nvSpPr>
        <p:spPr>
          <a:xfrm>
            <a:off x="2374900" y="7493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51" name="x"/>
          <p:cNvSpPr txBox="1"/>
          <p:nvPr/>
        </p:nvSpPr>
        <p:spPr>
          <a:xfrm>
            <a:off x="2895600" y="609600"/>
            <a:ext cx="26924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2452" name="Rechteck"/>
          <p:cNvSpPr/>
          <p:nvPr/>
        </p:nvSpPr>
        <p:spPr>
          <a:xfrm rot="5400000">
            <a:off x="2559050" y="361950"/>
            <a:ext cx="342900" cy="863600"/>
          </a:xfrm>
          <a:prstGeom prst="rect">
            <a:avLst/>
          </a:prstGeom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53" name="Rechteck"/>
          <p:cNvSpPr/>
          <p:nvPr/>
        </p:nvSpPr>
        <p:spPr>
          <a:xfrm rot="5400000">
            <a:off x="3924300" y="1816100"/>
            <a:ext cx="444500" cy="241300"/>
          </a:xfrm>
          <a:prstGeom prst="rect">
            <a:avLst/>
          </a:prstGeom>
          <a:solidFill>
            <a:srgbClr val="000000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54" name="Lb"/>
          <p:cNvSpPr txBox="1"/>
          <p:nvPr/>
        </p:nvSpPr>
        <p:spPr>
          <a:xfrm>
            <a:off x="4305300" y="1790700"/>
            <a:ext cx="366835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L</a:t>
            </a:r>
            <a:r>
              <a:rPr baseline="-25000"/>
              <a:t>b</a:t>
            </a:r>
          </a:p>
        </p:txBody>
      </p:sp>
      <p:sp>
        <p:nvSpPr>
          <p:cNvPr id="2455" name="Leistungsschalter"/>
          <p:cNvSpPr txBox="1"/>
          <p:nvPr/>
        </p:nvSpPr>
        <p:spPr>
          <a:xfrm>
            <a:off x="2120900" y="342900"/>
            <a:ext cx="1143283" cy="24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Leistungsschalter</a:t>
            </a:r>
          </a:p>
        </p:txBody>
      </p:sp>
      <p:sp>
        <p:nvSpPr>
          <p:cNvPr id="2456" name="Linie"/>
          <p:cNvSpPr/>
          <p:nvPr/>
        </p:nvSpPr>
        <p:spPr>
          <a:xfrm>
            <a:off x="1229713" y="812799"/>
            <a:ext cx="10" cy="158522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57" name="Oval"/>
          <p:cNvSpPr/>
          <p:nvPr/>
        </p:nvSpPr>
        <p:spPr>
          <a:xfrm>
            <a:off x="1046162" y="1350961"/>
            <a:ext cx="374651" cy="38417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58" name="Kreis"/>
          <p:cNvSpPr/>
          <p:nvPr/>
        </p:nvSpPr>
        <p:spPr>
          <a:xfrm>
            <a:off x="3644900" y="35433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461" name="Gruppieren"/>
          <p:cNvGrpSpPr/>
          <p:nvPr/>
        </p:nvGrpSpPr>
        <p:grpSpPr>
          <a:xfrm>
            <a:off x="1562100" y="3403600"/>
            <a:ext cx="503238" cy="404256"/>
            <a:chOff x="0" y="0"/>
            <a:chExt cx="503237" cy="404255"/>
          </a:xfrm>
        </p:grpSpPr>
        <p:sp>
          <p:nvSpPr>
            <p:cNvPr id="2459" name="Rechteck"/>
            <p:cNvSpPr/>
            <p:nvPr/>
          </p:nvSpPr>
          <p:spPr>
            <a:xfrm>
              <a:off x="0" y="45637"/>
              <a:ext cx="503238" cy="29686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460" name="R0"/>
            <p:cNvSpPr txBox="1"/>
            <p:nvPr/>
          </p:nvSpPr>
          <p:spPr>
            <a:xfrm>
              <a:off x="16057" y="0"/>
              <a:ext cx="404786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0</a:t>
              </a:r>
            </a:p>
          </p:txBody>
        </p:sp>
      </p:grpSp>
      <p:sp>
        <p:nvSpPr>
          <p:cNvPr id="2462" name="u0"/>
          <p:cNvSpPr txBox="1"/>
          <p:nvPr/>
        </p:nvSpPr>
        <p:spPr>
          <a:xfrm>
            <a:off x="685800" y="4140200"/>
            <a:ext cx="366835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0</a:t>
            </a:r>
          </a:p>
        </p:txBody>
      </p:sp>
      <p:sp>
        <p:nvSpPr>
          <p:cNvPr id="2463" name="Kreis"/>
          <p:cNvSpPr/>
          <p:nvPr/>
        </p:nvSpPr>
        <p:spPr>
          <a:xfrm>
            <a:off x="3644900" y="51308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64" name="Kreis"/>
          <p:cNvSpPr/>
          <p:nvPr/>
        </p:nvSpPr>
        <p:spPr>
          <a:xfrm>
            <a:off x="2463800" y="35433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65" name="x"/>
          <p:cNvSpPr txBox="1"/>
          <p:nvPr/>
        </p:nvSpPr>
        <p:spPr>
          <a:xfrm>
            <a:off x="2984500" y="3403600"/>
            <a:ext cx="26924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2466" name="Rechteck"/>
          <p:cNvSpPr/>
          <p:nvPr/>
        </p:nvSpPr>
        <p:spPr>
          <a:xfrm rot="5400000">
            <a:off x="2647950" y="3155950"/>
            <a:ext cx="342900" cy="863600"/>
          </a:xfrm>
          <a:prstGeom prst="rect">
            <a:avLst/>
          </a:prstGeom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67" name="Leistungsschalter"/>
          <p:cNvSpPr txBox="1"/>
          <p:nvPr/>
        </p:nvSpPr>
        <p:spPr>
          <a:xfrm>
            <a:off x="2209800" y="3136900"/>
            <a:ext cx="1143283" cy="24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Leistungsschalter</a:t>
            </a:r>
          </a:p>
        </p:txBody>
      </p:sp>
      <p:sp>
        <p:nvSpPr>
          <p:cNvPr id="2468" name="Linie"/>
          <p:cNvSpPr/>
          <p:nvPr/>
        </p:nvSpPr>
        <p:spPr>
          <a:xfrm>
            <a:off x="1318613" y="3606799"/>
            <a:ext cx="10" cy="158522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69" name="Oval"/>
          <p:cNvSpPr/>
          <p:nvPr/>
        </p:nvSpPr>
        <p:spPr>
          <a:xfrm>
            <a:off x="1130300" y="4140200"/>
            <a:ext cx="374650" cy="38417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70" name="Linie"/>
          <p:cNvSpPr/>
          <p:nvPr/>
        </p:nvSpPr>
        <p:spPr>
          <a:xfrm flipV="1">
            <a:off x="1308100" y="3605200"/>
            <a:ext cx="2388234" cy="160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71" name="Kreis"/>
          <p:cNvSpPr/>
          <p:nvPr/>
        </p:nvSpPr>
        <p:spPr>
          <a:xfrm>
            <a:off x="3644900" y="35433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474" name="Gruppieren"/>
          <p:cNvGrpSpPr/>
          <p:nvPr/>
        </p:nvGrpSpPr>
        <p:grpSpPr>
          <a:xfrm>
            <a:off x="1562100" y="3403600"/>
            <a:ext cx="503238" cy="404256"/>
            <a:chOff x="0" y="0"/>
            <a:chExt cx="503237" cy="404255"/>
          </a:xfrm>
        </p:grpSpPr>
        <p:sp>
          <p:nvSpPr>
            <p:cNvPr id="2472" name="Rechteck"/>
            <p:cNvSpPr/>
            <p:nvPr/>
          </p:nvSpPr>
          <p:spPr>
            <a:xfrm>
              <a:off x="0" y="45637"/>
              <a:ext cx="503238" cy="296864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473" name="R0"/>
            <p:cNvSpPr txBox="1"/>
            <p:nvPr/>
          </p:nvSpPr>
          <p:spPr>
            <a:xfrm>
              <a:off x="16057" y="0"/>
              <a:ext cx="404786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0</a:t>
              </a:r>
            </a:p>
          </p:txBody>
        </p:sp>
      </p:grpSp>
      <p:sp>
        <p:nvSpPr>
          <p:cNvPr id="2475" name="u0"/>
          <p:cNvSpPr txBox="1"/>
          <p:nvPr/>
        </p:nvSpPr>
        <p:spPr>
          <a:xfrm>
            <a:off x="685800" y="4140200"/>
            <a:ext cx="366835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0</a:t>
            </a:r>
          </a:p>
        </p:txBody>
      </p:sp>
      <p:sp>
        <p:nvSpPr>
          <p:cNvPr id="2476" name="Kreis"/>
          <p:cNvSpPr/>
          <p:nvPr/>
        </p:nvSpPr>
        <p:spPr>
          <a:xfrm>
            <a:off x="2463800" y="35433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77" name="x"/>
          <p:cNvSpPr txBox="1"/>
          <p:nvPr/>
        </p:nvSpPr>
        <p:spPr>
          <a:xfrm>
            <a:off x="2984500" y="3403600"/>
            <a:ext cx="26924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x</a:t>
            </a:r>
          </a:p>
        </p:txBody>
      </p:sp>
      <p:sp>
        <p:nvSpPr>
          <p:cNvPr id="2478" name="Rechteck"/>
          <p:cNvSpPr/>
          <p:nvPr/>
        </p:nvSpPr>
        <p:spPr>
          <a:xfrm rot="5400000">
            <a:off x="2647950" y="3155950"/>
            <a:ext cx="342900" cy="863600"/>
          </a:xfrm>
          <a:prstGeom prst="rect">
            <a:avLst/>
          </a:prstGeom>
          <a:ln w="1270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79" name="Leistungsschalter"/>
          <p:cNvSpPr txBox="1"/>
          <p:nvPr/>
        </p:nvSpPr>
        <p:spPr>
          <a:xfrm>
            <a:off x="2209800" y="3136900"/>
            <a:ext cx="1143283" cy="241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0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Leistungsschalter</a:t>
            </a:r>
          </a:p>
        </p:txBody>
      </p:sp>
      <p:sp>
        <p:nvSpPr>
          <p:cNvPr id="2480" name="Linie"/>
          <p:cNvSpPr/>
          <p:nvPr/>
        </p:nvSpPr>
        <p:spPr>
          <a:xfrm>
            <a:off x="1318613" y="3606799"/>
            <a:ext cx="10" cy="1585227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81" name="Oval"/>
          <p:cNvSpPr/>
          <p:nvPr/>
        </p:nvSpPr>
        <p:spPr>
          <a:xfrm>
            <a:off x="1130300" y="4140200"/>
            <a:ext cx="374650" cy="38417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482" name="Linie"/>
          <p:cNvSpPr/>
          <p:nvPr/>
        </p:nvSpPr>
        <p:spPr>
          <a:xfrm flipV="1">
            <a:off x="1320800" y="5181600"/>
            <a:ext cx="2388234" cy="16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83" name="Kreis"/>
          <p:cNvSpPr/>
          <p:nvPr/>
        </p:nvSpPr>
        <p:spPr>
          <a:xfrm>
            <a:off x="3644900" y="51308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494" name="Gruppieren"/>
          <p:cNvGrpSpPr/>
          <p:nvPr/>
        </p:nvGrpSpPr>
        <p:grpSpPr>
          <a:xfrm>
            <a:off x="8394699" y="3594100"/>
            <a:ext cx="671487" cy="1585226"/>
            <a:chOff x="0" y="0"/>
            <a:chExt cx="671485" cy="1585225"/>
          </a:xfrm>
        </p:grpSpPr>
        <p:sp>
          <p:nvSpPr>
            <p:cNvPr id="2484" name="Linie"/>
            <p:cNvSpPr/>
            <p:nvPr/>
          </p:nvSpPr>
          <p:spPr>
            <a:xfrm>
              <a:off x="112113" y="0"/>
              <a:ext cx="10" cy="1585226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485" name="Rechteck"/>
            <p:cNvSpPr/>
            <p:nvPr/>
          </p:nvSpPr>
          <p:spPr>
            <a:xfrm rot="5400000">
              <a:off x="-101600" y="317500"/>
              <a:ext cx="444500" cy="2413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486" name="Rb"/>
            <p:cNvSpPr txBox="1"/>
            <p:nvPr/>
          </p:nvSpPr>
          <p:spPr>
            <a:xfrm>
              <a:off x="266700" y="292100"/>
              <a:ext cx="404786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b</a:t>
              </a:r>
            </a:p>
          </p:txBody>
        </p:sp>
        <p:sp>
          <p:nvSpPr>
            <p:cNvPr id="2487" name="Rechteck"/>
            <p:cNvSpPr/>
            <p:nvPr/>
          </p:nvSpPr>
          <p:spPr>
            <a:xfrm rot="5400000">
              <a:off x="-101600" y="1016000"/>
              <a:ext cx="444500" cy="241300"/>
            </a:xfrm>
            <a:prstGeom prst="rect">
              <a:avLst/>
            </a:prstGeom>
            <a:solidFill>
              <a:srgbClr val="000000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488" name="Lb"/>
            <p:cNvSpPr txBox="1"/>
            <p:nvPr/>
          </p:nvSpPr>
          <p:spPr>
            <a:xfrm>
              <a:off x="279400" y="990600"/>
              <a:ext cx="366835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L</a:t>
              </a:r>
              <a:r>
                <a:rPr baseline="-25000"/>
                <a:t>b</a:t>
              </a:r>
            </a:p>
          </p:txBody>
        </p:sp>
        <p:sp>
          <p:nvSpPr>
            <p:cNvPr id="2489" name="Linie"/>
            <p:cNvSpPr/>
            <p:nvPr/>
          </p:nvSpPr>
          <p:spPr>
            <a:xfrm>
              <a:off x="112113" y="0"/>
              <a:ext cx="10" cy="1585226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490" name="Rechteck"/>
            <p:cNvSpPr/>
            <p:nvPr/>
          </p:nvSpPr>
          <p:spPr>
            <a:xfrm rot="5400000">
              <a:off x="-101600" y="317500"/>
              <a:ext cx="444500" cy="2413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491" name="Rb"/>
            <p:cNvSpPr txBox="1"/>
            <p:nvPr/>
          </p:nvSpPr>
          <p:spPr>
            <a:xfrm>
              <a:off x="266700" y="292100"/>
              <a:ext cx="404786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b</a:t>
              </a:r>
            </a:p>
          </p:txBody>
        </p:sp>
        <p:sp>
          <p:nvSpPr>
            <p:cNvPr id="2492" name="Rechteck"/>
            <p:cNvSpPr/>
            <p:nvPr/>
          </p:nvSpPr>
          <p:spPr>
            <a:xfrm rot="5400000">
              <a:off x="-101600" y="1016000"/>
              <a:ext cx="444500" cy="241300"/>
            </a:xfrm>
            <a:prstGeom prst="rect">
              <a:avLst/>
            </a:prstGeom>
            <a:solidFill>
              <a:srgbClr val="000000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493" name="Lb"/>
            <p:cNvSpPr txBox="1"/>
            <p:nvPr/>
          </p:nvSpPr>
          <p:spPr>
            <a:xfrm>
              <a:off x="279400" y="990600"/>
              <a:ext cx="366835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L</a:t>
              </a:r>
              <a:r>
                <a:rPr baseline="-25000"/>
                <a:t>b</a:t>
              </a:r>
            </a:p>
          </p:txBody>
        </p:sp>
      </p:grpSp>
      <p:sp>
        <p:nvSpPr>
          <p:cNvPr id="2495" name="Linie"/>
          <p:cNvSpPr/>
          <p:nvPr/>
        </p:nvSpPr>
        <p:spPr>
          <a:xfrm flipV="1">
            <a:off x="7924800" y="4394200"/>
            <a:ext cx="344466" cy="1588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96" name="Linie"/>
          <p:cNvSpPr/>
          <p:nvPr/>
        </p:nvSpPr>
        <p:spPr>
          <a:xfrm flipV="1">
            <a:off x="7924800" y="4457700"/>
            <a:ext cx="344466" cy="1588"/>
          </a:xfrm>
          <a:prstGeom prst="line">
            <a:avLst/>
          </a:prstGeom>
          <a:ln w="28575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97" name="Linie"/>
          <p:cNvSpPr/>
          <p:nvPr/>
        </p:nvSpPr>
        <p:spPr>
          <a:xfrm>
            <a:off x="8102600" y="3606800"/>
            <a:ext cx="1588" cy="785656"/>
          </a:xfrm>
          <a:prstGeom prst="line">
            <a:avLst/>
          </a:prstGeom>
          <a:ln w="1905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98" name="Linie"/>
          <p:cNvSpPr/>
          <p:nvPr/>
        </p:nvSpPr>
        <p:spPr>
          <a:xfrm flipH="1">
            <a:off x="8102600" y="4457700"/>
            <a:ext cx="4763" cy="723900"/>
          </a:xfrm>
          <a:prstGeom prst="line">
            <a:avLst/>
          </a:prstGeom>
          <a:ln w="19050">
            <a:solidFill>
              <a:srgbClr val="323333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499" name="Linie"/>
          <p:cNvSpPr/>
          <p:nvPr/>
        </p:nvSpPr>
        <p:spPr>
          <a:xfrm>
            <a:off x="7645400" y="3608399"/>
            <a:ext cx="864235" cy="2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00" name="Kreis"/>
          <p:cNvSpPr/>
          <p:nvPr/>
        </p:nvSpPr>
        <p:spPr>
          <a:xfrm>
            <a:off x="7556500" y="35433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01" name="Linie"/>
          <p:cNvSpPr/>
          <p:nvPr/>
        </p:nvSpPr>
        <p:spPr>
          <a:xfrm>
            <a:off x="7658100" y="5181600"/>
            <a:ext cx="850900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02" name="Cb"/>
          <p:cNvSpPr txBox="1"/>
          <p:nvPr/>
        </p:nvSpPr>
        <p:spPr>
          <a:xfrm>
            <a:off x="7747000" y="4470400"/>
            <a:ext cx="404786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C</a:t>
            </a:r>
            <a:r>
              <a:rPr baseline="-25000"/>
              <a:t>b</a:t>
            </a:r>
          </a:p>
        </p:txBody>
      </p:sp>
      <p:sp>
        <p:nvSpPr>
          <p:cNvPr id="2503" name="Kreis"/>
          <p:cNvSpPr/>
          <p:nvPr/>
        </p:nvSpPr>
        <p:spPr>
          <a:xfrm>
            <a:off x="7556500" y="51308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04" name="RL = RW"/>
          <p:cNvSpPr txBox="1"/>
          <p:nvPr/>
        </p:nvSpPr>
        <p:spPr>
          <a:xfrm>
            <a:off x="9093200" y="4203700"/>
            <a:ext cx="974239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L</a:t>
            </a:r>
            <a:r>
              <a:t> = R</a:t>
            </a:r>
            <a:r>
              <a:rPr baseline="-25000"/>
              <a:t>W</a:t>
            </a:r>
          </a:p>
        </p:txBody>
      </p:sp>
      <p:sp>
        <p:nvSpPr>
          <p:cNvPr id="2505" name="RW"/>
          <p:cNvSpPr txBox="1"/>
          <p:nvPr/>
        </p:nvSpPr>
        <p:spPr>
          <a:xfrm>
            <a:off x="5265737" y="3814762"/>
            <a:ext cx="46387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sp>
        <p:nvSpPr>
          <p:cNvPr id="2506" name="Linie"/>
          <p:cNvSpPr/>
          <p:nvPr/>
        </p:nvSpPr>
        <p:spPr>
          <a:xfrm flipH="1">
            <a:off x="3706704" y="3797299"/>
            <a:ext cx="1" cy="1146155"/>
          </a:xfrm>
          <a:prstGeom prst="line">
            <a:avLst/>
          </a:prstGeom>
          <a:ln>
            <a:solidFill>
              <a:srgbClr val="B51A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07" name="uN"/>
          <p:cNvSpPr txBox="1"/>
          <p:nvPr/>
        </p:nvSpPr>
        <p:spPr>
          <a:xfrm>
            <a:off x="3784600" y="4165600"/>
            <a:ext cx="55880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rgbClr val="B51A00"/>
                </a:solidFill>
                <a:uFill>
                  <a:solidFill>
                    <a:srgbClr val="B51A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N</a:t>
            </a:r>
          </a:p>
        </p:txBody>
      </p:sp>
      <p:sp>
        <p:nvSpPr>
          <p:cNvPr id="2508" name="Rechteck"/>
          <p:cNvSpPr/>
          <p:nvPr/>
        </p:nvSpPr>
        <p:spPr>
          <a:xfrm>
            <a:off x="7797800" y="3479800"/>
            <a:ext cx="1219200" cy="1816100"/>
          </a:xfrm>
          <a:prstGeom prst="rect">
            <a:avLst/>
          </a:prstGeom>
          <a:ln w="635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509" name="Linie"/>
          <p:cNvSpPr/>
          <p:nvPr/>
        </p:nvSpPr>
        <p:spPr>
          <a:xfrm flipH="1">
            <a:off x="7618304" y="3822699"/>
            <a:ext cx="1" cy="1146155"/>
          </a:xfrm>
          <a:prstGeom prst="line">
            <a:avLst/>
          </a:prstGeom>
          <a:ln>
            <a:solidFill>
              <a:srgbClr val="B51A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10" name="uL"/>
          <p:cNvSpPr txBox="1"/>
          <p:nvPr/>
        </p:nvSpPr>
        <p:spPr>
          <a:xfrm>
            <a:off x="7188200" y="4165600"/>
            <a:ext cx="55880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solidFill>
                  <a:srgbClr val="B51A00"/>
                </a:solidFill>
                <a:uFill>
                  <a:solidFill>
                    <a:srgbClr val="B51A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2" name="Linie"/>
          <p:cNvSpPr/>
          <p:nvPr/>
        </p:nvSpPr>
        <p:spPr>
          <a:xfrm>
            <a:off x="927100" y="1752600"/>
            <a:ext cx="6139717" cy="373"/>
          </a:xfrm>
          <a:prstGeom prst="line">
            <a:avLst/>
          </a:prstGeom>
          <a:ln w="127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13" name="Linie"/>
          <p:cNvSpPr/>
          <p:nvPr/>
        </p:nvSpPr>
        <p:spPr>
          <a:xfrm>
            <a:off x="1191613" y="698499"/>
            <a:ext cx="8" cy="1356628"/>
          </a:xfrm>
          <a:prstGeom prst="line">
            <a:avLst/>
          </a:prstGeom>
          <a:ln w="12700">
            <a:solidFill>
              <a:srgbClr val="515151"/>
            </a:solidFill>
            <a:head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14" name="Linie"/>
          <p:cNvSpPr/>
          <p:nvPr/>
        </p:nvSpPr>
        <p:spPr>
          <a:xfrm>
            <a:off x="914400" y="1028700"/>
            <a:ext cx="6139717" cy="373"/>
          </a:xfrm>
          <a:prstGeom prst="line">
            <a:avLst/>
          </a:prstGeom>
          <a:ln w="12700">
            <a:solidFill>
              <a:srgbClr val="515151"/>
            </a:solidFill>
            <a:custDash>
              <a:ds d="200000" sp="200000"/>
            </a:custDash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15" name="eingeschwungener Zustand"/>
          <p:cNvSpPr txBox="1"/>
          <p:nvPr/>
        </p:nvSpPr>
        <p:spPr>
          <a:xfrm>
            <a:off x="4025900" y="749300"/>
            <a:ext cx="2027347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eingeschwungener Zustand</a:t>
            </a:r>
          </a:p>
        </p:txBody>
      </p:sp>
      <p:sp>
        <p:nvSpPr>
          <p:cNvPr id="2516" name="Linie"/>
          <p:cNvSpPr/>
          <p:nvPr/>
        </p:nvSpPr>
        <p:spPr>
          <a:xfrm flipH="1">
            <a:off x="1725022" y="1040383"/>
            <a:ext cx="1303928" cy="722643"/>
          </a:xfrm>
          <a:prstGeom prst="line">
            <a:avLst/>
          </a:prstGeom>
          <a:ln w="19050">
            <a:solidFill>
              <a:srgbClr val="0042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17" name="Linie"/>
          <p:cNvSpPr/>
          <p:nvPr/>
        </p:nvSpPr>
        <p:spPr>
          <a:xfrm flipH="1">
            <a:off x="3022599" y="1033631"/>
            <a:ext cx="4034614" cy="2423"/>
          </a:xfrm>
          <a:prstGeom prst="line">
            <a:avLst/>
          </a:prstGeom>
          <a:ln w="19050">
            <a:solidFill>
              <a:srgbClr val="0042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18" name="Linie"/>
          <p:cNvSpPr/>
          <p:nvPr/>
        </p:nvSpPr>
        <p:spPr>
          <a:xfrm flipH="1" flipV="1">
            <a:off x="1142984" y="1753295"/>
            <a:ext cx="612474" cy="1"/>
          </a:xfrm>
          <a:prstGeom prst="line">
            <a:avLst/>
          </a:prstGeom>
          <a:ln w="19050">
            <a:solidFill>
              <a:srgbClr val="0042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19" name="i(t)"/>
          <p:cNvSpPr txBox="1"/>
          <p:nvPr/>
        </p:nvSpPr>
        <p:spPr>
          <a:xfrm>
            <a:off x="1295400" y="660400"/>
            <a:ext cx="5588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0042AA"/>
                </a:solidFill>
                <a:uFill>
                  <a:solidFill>
                    <a:srgbClr val="0042AA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i(t)</a:t>
            </a:r>
          </a:p>
        </p:txBody>
      </p:sp>
      <p:sp>
        <p:nvSpPr>
          <p:cNvPr id="2520" name="Linie"/>
          <p:cNvSpPr/>
          <p:nvPr/>
        </p:nvSpPr>
        <p:spPr>
          <a:xfrm flipH="1">
            <a:off x="1744266" y="965199"/>
            <a:ext cx="20" cy="952501"/>
          </a:xfrm>
          <a:prstGeom prst="line">
            <a:avLst/>
          </a:prstGeom>
          <a:ln w="12700">
            <a:solidFill>
              <a:srgbClr val="515151"/>
            </a:solidFill>
            <a:custDash>
              <a:ds d="200000" sp="200000"/>
            </a:custDash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21" name="t= t0"/>
          <p:cNvSpPr txBox="1"/>
          <p:nvPr/>
        </p:nvSpPr>
        <p:spPr>
          <a:xfrm>
            <a:off x="1549400" y="1841500"/>
            <a:ext cx="55880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t= t</a:t>
            </a:r>
            <a:r>
              <a:rPr baseline="-5999"/>
              <a:t>0</a:t>
            </a:r>
          </a:p>
        </p:txBody>
      </p:sp>
      <p:sp>
        <p:nvSpPr>
          <p:cNvPr id="2522" name="Linie"/>
          <p:cNvSpPr/>
          <p:nvPr/>
        </p:nvSpPr>
        <p:spPr>
          <a:xfrm>
            <a:off x="927100" y="3022600"/>
            <a:ext cx="6139717" cy="373"/>
          </a:xfrm>
          <a:prstGeom prst="line">
            <a:avLst/>
          </a:prstGeom>
          <a:ln w="127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23" name="Linie"/>
          <p:cNvSpPr/>
          <p:nvPr/>
        </p:nvSpPr>
        <p:spPr>
          <a:xfrm>
            <a:off x="914400" y="3022600"/>
            <a:ext cx="6139717" cy="373"/>
          </a:xfrm>
          <a:prstGeom prst="line">
            <a:avLst/>
          </a:prstGeom>
          <a:ln w="12700">
            <a:solidFill>
              <a:srgbClr val="515151"/>
            </a:solidFill>
            <a:custDash>
              <a:ds d="200000" sp="200000"/>
            </a:custDash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24" name="eingeschwungener Zustand"/>
          <p:cNvSpPr txBox="1"/>
          <p:nvPr/>
        </p:nvSpPr>
        <p:spPr>
          <a:xfrm>
            <a:off x="4025900" y="2578100"/>
            <a:ext cx="2027347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eingeschwungener Zustand</a:t>
            </a:r>
          </a:p>
        </p:txBody>
      </p:sp>
      <p:sp>
        <p:nvSpPr>
          <p:cNvPr id="2525" name="Linie"/>
          <p:cNvSpPr/>
          <p:nvPr/>
        </p:nvSpPr>
        <p:spPr>
          <a:xfrm>
            <a:off x="1746142" y="2628900"/>
            <a:ext cx="3" cy="389545"/>
          </a:xfrm>
          <a:prstGeom prst="line">
            <a:avLst/>
          </a:prstGeom>
          <a:ln w="19050">
            <a:solidFill>
              <a:srgbClr val="B51A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26" name="Linie"/>
          <p:cNvSpPr/>
          <p:nvPr/>
        </p:nvSpPr>
        <p:spPr>
          <a:xfrm flipH="1">
            <a:off x="1739899" y="2618416"/>
            <a:ext cx="1302474" cy="1561"/>
          </a:xfrm>
          <a:prstGeom prst="line">
            <a:avLst/>
          </a:prstGeom>
          <a:ln w="19050">
            <a:solidFill>
              <a:srgbClr val="B51A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27" name="Linie"/>
          <p:cNvSpPr/>
          <p:nvPr/>
        </p:nvSpPr>
        <p:spPr>
          <a:xfrm flipH="1" flipV="1">
            <a:off x="1143000" y="3020129"/>
            <a:ext cx="612474" cy="1"/>
          </a:xfrm>
          <a:prstGeom prst="line">
            <a:avLst/>
          </a:prstGeom>
          <a:ln w="19050">
            <a:solidFill>
              <a:srgbClr val="B51A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28" name="uLb(t)"/>
          <p:cNvSpPr txBox="1"/>
          <p:nvPr/>
        </p:nvSpPr>
        <p:spPr>
          <a:xfrm>
            <a:off x="1193800" y="2171700"/>
            <a:ext cx="7493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B51A00"/>
                </a:solidFill>
                <a:uFill>
                  <a:solidFill>
                    <a:srgbClr val="B51A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Lb</a:t>
            </a:r>
            <a:r>
              <a:t>(t)</a:t>
            </a:r>
          </a:p>
        </p:txBody>
      </p:sp>
      <p:sp>
        <p:nvSpPr>
          <p:cNvPr id="2529" name="Linie"/>
          <p:cNvSpPr/>
          <p:nvPr/>
        </p:nvSpPr>
        <p:spPr>
          <a:xfrm flipH="1">
            <a:off x="1742363" y="2235199"/>
            <a:ext cx="20" cy="952501"/>
          </a:xfrm>
          <a:prstGeom prst="line">
            <a:avLst/>
          </a:prstGeom>
          <a:ln w="12700">
            <a:solidFill>
              <a:srgbClr val="515151"/>
            </a:solidFill>
            <a:custDash>
              <a:ds d="200000" sp="200000"/>
            </a:custDash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30" name="t= t0"/>
          <p:cNvSpPr txBox="1"/>
          <p:nvPr/>
        </p:nvSpPr>
        <p:spPr>
          <a:xfrm>
            <a:off x="1549400" y="3111500"/>
            <a:ext cx="55880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t= t</a:t>
            </a:r>
            <a:r>
              <a:rPr baseline="-5999"/>
              <a:t>0</a:t>
            </a:r>
          </a:p>
        </p:txBody>
      </p:sp>
      <p:sp>
        <p:nvSpPr>
          <p:cNvPr id="2531" name="Linie"/>
          <p:cNvSpPr/>
          <p:nvPr/>
        </p:nvSpPr>
        <p:spPr>
          <a:xfrm>
            <a:off x="1190097" y="2222499"/>
            <a:ext cx="7" cy="1089928"/>
          </a:xfrm>
          <a:prstGeom prst="line">
            <a:avLst/>
          </a:prstGeom>
          <a:ln w="12700">
            <a:solidFill>
              <a:srgbClr val="515151"/>
            </a:solidFill>
            <a:head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32" name="Linie"/>
          <p:cNvSpPr/>
          <p:nvPr/>
        </p:nvSpPr>
        <p:spPr>
          <a:xfrm>
            <a:off x="3033777" y="2616199"/>
            <a:ext cx="2" cy="401150"/>
          </a:xfrm>
          <a:prstGeom prst="line">
            <a:avLst/>
          </a:prstGeom>
          <a:ln w="19050">
            <a:solidFill>
              <a:srgbClr val="B51A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33" name="Linie"/>
          <p:cNvSpPr/>
          <p:nvPr/>
        </p:nvSpPr>
        <p:spPr>
          <a:xfrm flipH="1">
            <a:off x="3025069" y="965200"/>
            <a:ext cx="14" cy="3886201"/>
          </a:xfrm>
          <a:prstGeom prst="line">
            <a:avLst/>
          </a:prstGeom>
          <a:ln w="12700">
            <a:solidFill>
              <a:srgbClr val="515151"/>
            </a:solidFill>
            <a:custDash>
              <a:ds d="200000" sp="200000"/>
            </a:custDash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34" name="Linie"/>
          <p:cNvSpPr/>
          <p:nvPr/>
        </p:nvSpPr>
        <p:spPr>
          <a:xfrm flipH="1" flipV="1">
            <a:off x="3022600" y="3007342"/>
            <a:ext cx="3877697" cy="3689"/>
          </a:xfrm>
          <a:prstGeom prst="line">
            <a:avLst/>
          </a:prstGeom>
          <a:ln w="19050">
            <a:solidFill>
              <a:srgbClr val="B51A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35" name="Linie"/>
          <p:cNvSpPr/>
          <p:nvPr/>
        </p:nvSpPr>
        <p:spPr>
          <a:xfrm>
            <a:off x="927100" y="4572000"/>
            <a:ext cx="6139717" cy="373"/>
          </a:xfrm>
          <a:prstGeom prst="line">
            <a:avLst/>
          </a:prstGeom>
          <a:ln w="12700">
            <a:solidFill>
              <a:srgbClr val="515151"/>
            </a:solidFill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36" name="Linie"/>
          <p:cNvSpPr/>
          <p:nvPr/>
        </p:nvSpPr>
        <p:spPr>
          <a:xfrm>
            <a:off x="914400" y="4229100"/>
            <a:ext cx="6139717" cy="373"/>
          </a:xfrm>
          <a:prstGeom prst="line">
            <a:avLst/>
          </a:prstGeom>
          <a:ln w="12700">
            <a:solidFill>
              <a:srgbClr val="515151"/>
            </a:solidFill>
            <a:custDash>
              <a:ds d="200000" sp="200000"/>
            </a:custDash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37" name="eingeschwungener Zustand"/>
          <p:cNvSpPr txBox="1"/>
          <p:nvPr/>
        </p:nvSpPr>
        <p:spPr>
          <a:xfrm>
            <a:off x="4064000" y="4267200"/>
            <a:ext cx="2027347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eingeschwungener Zustand</a:t>
            </a:r>
          </a:p>
        </p:txBody>
      </p:sp>
      <p:sp>
        <p:nvSpPr>
          <p:cNvPr id="2538" name="Linie"/>
          <p:cNvSpPr/>
          <p:nvPr/>
        </p:nvSpPr>
        <p:spPr>
          <a:xfrm>
            <a:off x="1738377" y="4203700"/>
            <a:ext cx="3" cy="368306"/>
          </a:xfrm>
          <a:prstGeom prst="line">
            <a:avLst/>
          </a:prstGeom>
          <a:ln w="19050">
            <a:solidFill>
              <a:srgbClr val="B51A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39" name="Linie"/>
          <p:cNvSpPr/>
          <p:nvPr/>
        </p:nvSpPr>
        <p:spPr>
          <a:xfrm flipH="1">
            <a:off x="1734110" y="3842867"/>
            <a:ext cx="1305955" cy="379419"/>
          </a:xfrm>
          <a:prstGeom prst="line">
            <a:avLst/>
          </a:prstGeom>
          <a:ln w="19050">
            <a:solidFill>
              <a:srgbClr val="B51A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40" name="Linie"/>
          <p:cNvSpPr/>
          <p:nvPr/>
        </p:nvSpPr>
        <p:spPr>
          <a:xfrm flipH="1" flipV="1">
            <a:off x="1143000" y="4569529"/>
            <a:ext cx="612474" cy="1"/>
          </a:xfrm>
          <a:prstGeom prst="line">
            <a:avLst/>
          </a:prstGeom>
          <a:ln w="19050">
            <a:solidFill>
              <a:srgbClr val="B51A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41" name="uL(t)"/>
          <p:cNvSpPr txBox="1"/>
          <p:nvPr/>
        </p:nvSpPr>
        <p:spPr>
          <a:xfrm>
            <a:off x="1193800" y="3479800"/>
            <a:ext cx="7493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B51A00"/>
                </a:solidFill>
                <a:uFill>
                  <a:solidFill>
                    <a:srgbClr val="B51A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L</a:t>
            </a:r>
            <a:r>
              <a:t>(t)</a:t>
            </a:r>
          </a:p>
        </p:txBody>
      </p:sp>
      <p:sp>
        <p:nvSpPr>
          <p:cNvPr id="2542" name="Linie"/>
          <p:cNvSpPr/>
          <p:nvPr/>
        </p:nvSpPr>
        <p:spPr>
          <a:xfrm flipH="1">
            <a:off x="1742363" y="3771899"/>
            <a:ext cx="20" cy="965201"/>
          </a:xfrm>
          <a:prstGeom prst="line">
            <a:avLst/>
          </a:prstGeom>
          <a:ln w="12700">
            <a:solidFill>
              <a:srgbClr val="515151"/>
            </a:solidFill>
            <a:custDash>
              <a:ds d="200000" sp="200000"/>
            </a:custDash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43" name="t= t0"/>
          <p:cNvSpPr txBox="1"/>
          <p:nvPr/>
        </p:nvSpPr>
        <p:spPr>
          <a:xfrm>
            <a:off x="1549400" y="4660900"/>
            <a:ext cx="55880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t= t</a:t>
            </a:r>
            <a:r>
              <a:rPr baseline="-5999"/>
              <a:t>0</a:t>
            </a:r>
          </a:p>
        </p:txBody>
      </p:sp>
      <p:sp>
        <p:nvSpPr>
          <p:cNvPr id="2544" name="Linie"/>
          <p:cNvSpPr/>
          <p:nvPr/>
        </p:nvSpPr>
        <p:spPr>
          <a:xfrm>
            <a:off x="1190097" y="3505200"/>
            <a:ext cx="8" cy="1356627"/>
          </a:xfrm>
          <a:prstGeom prst="line">
            <a:avLst/>
          </a:prstGeom>
          <a:ln w="12700">
            <a:solidFill>
              <a:srgbClr val="515151"/>
            </a:solidFill>
            <a:head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45" name="Linie"/>
          <p:cNvSpPr/>
          <p:nvPr/>
        </p:nvSpPr>
        <p:spPr>
          <a:xfrm>
            <a:off x="3033777" y="3848100"/>
            <a:ext cx="4" cy="381001"/>
          </a:xfrm>
          <a:prstGeom prst="line">
            <a:avLst/>
          </a:prstGeom>
          <a:ln w="19050">
            <a:solidFill>
              <a:srgbClr val="B51A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46" name="Linie"/>
          <p:cNvSpPr/>
          <p:nvPr/>
        </p:nvSpPr>
        <p:spPr>
          <a:xfrm flipH="1" flipV="1">
            <a:off x="3022600" y="4225730"/>
            <a:ext cx="3877696" cy="3688"/>
          </a:xfrm>
          <a:prstGeom prst="line">
            <a:avLst/>
          </a:prstGeom>
          <a:ln w="19050">
            <a:solidFill>
              <a:srgbClr val="B51A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47" name="i = u0 /(R0 + Rb)"/>
          <p:cNvSpPr txBox="1"/>
          <p:nvPr/>
        </p:nvSpPr>
        <p:spPr>
          <a:xfrm>
            <a:off x="4064000" y="1130300"/>
            <a:ext cx="20320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0042AA"/>
                </a:solidFill>
                <a:uFill>
                  <a:solidFill>
                    <a:srgbClr val="0042AA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i = u0 /(R</a:t>
            </a:r>
            <a:r>
              <a:rPr baseline="-5999"/>
              <a:t>0</a:t>
            </a:r>
            <a:r>
              <a:t> + R</a:t>
            </a:r>
            <a:r>
              <a:rPr baseline="-5999"/>
              <a:t>b</a:t>
            </a:r>
            <a:r>
              <a:t>)</a:t>
            </a:r>
          </a:p>
        </p:txBody>
      </p:sp>
      <p:sp>
        <p:nvSpPr>
          <p:cNvPr id="2548" name="uL = u0 * Rb /(R0 + Rb) = i * Rb"/>
          <p:cNvSpPr txBox="1"/>
          <p:nvPr/>
        </p:nvSpPr>
        <p:spPr>
          <a:xfrm>
            <a:off x="4064000" y="3860800"/>
            <a:ext cx="30353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B51A00"/>
                </a:solidFill>
                <a:uFill>
                  <a:solidFill>
                    <a:srgbClr val="B51A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L</a:t>
            </a:r>
            <a:r>
              <a:t> = u</a:t>
            </a:r>
            <a:r>
              <a:rPr baseline="-5999"/>
              <a:t>0</a:t>
            </a:r>
            <a:r>
              <a:t> * R</a:t>
            </a:r>
            <a:r>
              <a:rPr baseline="-5999"/>
              <a:t>b</a:t>
            </a:r>
            <a:r>
              <a:t> /(R</a:t>
            </a:r>
            <a:r>
              <a:rPr baseline="-5999"/>
              <a:t>0</a:t>
            </a:r>
            <a:r>
              <a:t> + R</a:t>
            </a:r>
            <a:r>
              <a:rPr baseline="-5999"/>
              <a:t>b</a:t>
            </a:r>
            <a:r>
              <a:t>) = i * R</a:t>
            </a:r>
            <a:r>
              <a:rPr baseline="-5999"/>
              <a:t>b</a:t>
            </a:r>
          </a:p>
        </p:txBody>
      </p:sp>
      <p:sp>
        <p:nvSpPr>
          <p:cNvPr id="2549" name="Linie"/>
          <p:cNvSpPr/>
          <p:nvPr/>
        </p:nvSpPr>
        <p:spPr>
          <a:xfrm flipH="1">
            <a:off x="1739900" y="4209742"/>
            <a:ext cx="1301625" cy="369616"/>
          </a:xfrm>
          <a:prstGeom prst="line">
            <a:avLst/>
          </a:prstGeom>
          <a:ln w="12700">
            <a:solidFill>
              <a:srgbClr val="B51A00"/>
            </a:solidFill>
            <a:custDash>
              <a:ds d="200000" sp="200000"/>
            </a:custDash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50" name="uL(t) = i(t)* Rb  + ULb"/>
          <p:cNvSpPr txBox="1"/>
          <p:nvPr/>
        </p:nvSpPr>
        <p:spPr>
          <a:xfrm>
            <a:off x="2019300" y="3492500"/>
            <a:ext cx="20320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400">
                <a:solidFill>
                  <a:srgbClr val="B51A00"/>
                </a:solidFill>
                <a:uFill>
                  <a:solidFill>
                    <a:srgbClr val="B51A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5999"/>
              <a:t>L(t)</a:t>
            </a:r>
            <a:r>
              <a:t> = i(t)* R</a:t>
            </a:r>
            <a:r>
              <a:rPr baseline="-5999"/>
              <a:t>b</a:t>
            </a:r>
            <a:r>
              <a:t>  + U</a:t>
            </a:r>
            <a:r>
              <a:rPr baseline="-5999"/>
              <a:t>Lb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2" name="Linie"/>
          <p:cNvSpPr/>
          <p:nvPr/>
        </p:nvSpPr>
        <p:spPr>
          <a:xfrm flipH="1">
            <a:off x="1600199" y="3098799"/>
            <a:ext cx="1" cy="106680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53" name="Linie"/>
          <p:cNvSpPr/>
          <p:nvPr/>
        </p:nvSpPr>
        <p:spPr>
          <a:xfrm>
            <a:off x="1600189" y="3102552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54" name="Linie"/>
          <p:cNvSpPr/>
          <p:nvPr/>
        </p:nvSpPr>
        <p:spPr>
          <a:xfrm>
            <a:off x="1600189" y="4157575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55" name="Linie"/>
          <p:cNvSpPr/>
          <p:nvPr/>
        </p:nvSpPr>
        <p:spPr>
          <a:xfrm>
            <a:off x="5854700" y="3098800"/>
            <a:ext cx="0" cy="10541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558" name="Gruppieren"/>
          <p:cNvGrpSpPr/>
          <p:nvPr/>
        </p:nvGrpSpPr>
        <p:grpSpPr>
          <a:xfrm>
            <a:off x="5575300" y="3414602"/>
            <a:ext cx="584200" cy="520701"/>
            <a:chOff x="0" y="0"/>
            <a:chExt cx="584200" cy="520700"/>
          </a:xfrm>
        </p:grpSpPr>
        <p:sp>
          <p:nvSpPr>
            <p:cNvPr id="2556" name="Rechteck"/>
            <p:cNvSpPr/>
            <p:nvPr/>
          </p:nvSpPr>
          <p:spPr>
            <a:xfrm rot="5400000">
              <a:off x="-6701" y="69850"/>
              <a:ext cx="520701" cy="381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557" name="RW"/>
            <p:cNvSpPr txBox="1"/>
            <p:nvPr/>
          </p:nvSpPr>
          <p:spPr>
            <a:xfrm>
              <a:off x="0" y="65455"/>
              <a:ext cx="584200" cy="41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</a:t>
              </a:r>
            </a:p>
          </p:txBody>
        </p:sp>
      </p:grpSp>
      <p:sp>
        <p:nvSpPr>
          <p:cNvPr id="2559" name="Oval"/>
          <p:cNvSpPr/>
          <p:nvPr/>
        </p:nvSpPr>
        <p:spPr>
          <a:xfrm>
            <a:off x="1371600" y="3429000"/>
            <a:ext cx="457200" cy="4445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60" name="~"/>
          <p:cNvSpPr txBox="1"/>
          <p:nvPr/>
        </p:nvSpPr>
        <p:spPr>
          <a:xfrm>
            <a:off x="1511300" y="3505200"/>
            <a:ext cx="289217" cy="3744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~</a:t>
            </a:r>
          </a:p>
        </p:txBody>
      </p:sp>
      <p:grpSp>
        <p:nvGrpSpPr>
          <p:cNvPr id="2563" name="Gruppieren"/>
          <p:cNvGrpSpPr/>
          <p:nvPr/>
        </p:nvGrpSpPr>
        <p:grpSpPr>
          <a:xfrm>
            <a:off x="1781400" y="2906372"/>
            <a:ext cx="609602" cy="431801"/>
            <a:chOff x="0" y="0"/>
            <a:chExt cx="609600" cy="431800"/>
          </a:xfrm>
        </p:grpSpPr>
        <p:sp>
          <p:nvSpPr>
            <p:cNvPr id="2561" name="Rechteck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562" name="RW"/>
            <p:cNvSpPr txBox="1"/>
            <p:nvPr/>
          </p:nvSpPr>
          <p:spPr>
            <a:xfrm>
              <a:off x="18284" y="0"/>
              <a:ext cx="591317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</a:t>
              </a:r>
            </a:p>
          </p:txBody>
        </p:sp>
      </p:grpSp>
      <p:sp>
        <p:nvSpPr>
          <p:cNvPr id="2564" name="U01"/>
          <p:cNvSpPr txBox="1"/>
          <p:nvPr/>
        </p:nvSpPr>
        <p:spPr>
          <a:xfrm>
            <a:off x="863122" y="3465172"/>
            <a:ext cx="520701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01</a:t>
            </a:r>
          </a:p>
        </p:txBody>
      </p:sp>
      <p:sp>
        <p:nvSpPr>
          <p:cNvPr id="2565" name="Linie"/>
          <p:cNvSpPr/>
          <p:nvPr/>
        </p:nvSpPr>
        <p:spPr>
          <a:xfrm flipH="1">
            <a:off x="6154670" y="3380415"/>
            <a:ext cx="365" cy="724464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66" name="U2"/>
          <p:cNvSpPr txBox="1"/>
          <p:nvPr/>
        </p:nvSpPr>
        <p:spPr>
          <a:xfrm>
            <a:off x="6159500" y="3467100"/>
            <a:ext cx="520700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2</a:t>
            </a:r>
          </a:p>
        </p:txBody>
      </p:sp>
      <p:sp>
        <p:nvSpPr>
          <p:cNvPr id="2567" name="Zweitor"/>
          <p:cNvSpPr txBox="1"/>
          <p:nvPr/>
        </p:nvSpPr>
        <p:spPr>
          <a:xfrm>
            <a:off x="3642481" y="2590800"/>
            <a:ext cx="671786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Zweitor</a:t>
            </a:r>
          </a:p>
        </p:txBody>
      </p:sp>
      <p:sp>
        <p:nvSpPr>
          <p:cNvPr id="2568" name="RW"/>
          <p:cNvSpPr txBox="1"/>
          <p:nvPr/>
        </p:nvSpPr>
        <p:spPr>
          <a:xfrm>
            <a:off x="2807177" y="4437062"/>
            <a:ext cx="463871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sp>
        <p:nvSpPr>
          <p:cNvPr id="2569" name="Linie"/>
          <p:cNvSpPr/>
          <p:nvPr/>
        </p:nvSpPr>
        <p:spPr>
          <a:xfrm flipH="1">
            <a:off x="2745264" y="3064305"/>
            <a:ext cx="7575" cy="1580721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70" name="Linie"/>
          <p:cNvSpPr/>
          <p:nvPr/>
        </p:nvSpPr>
        <p:spPr>
          <a:xfrm>
            <a:off x="5227685" y="3056896"/>
            <a:ext cx="431" cy="156114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71" name="RW"/>
          <p:cNvSpPr txBox="1"/>
          <p:nvPr/>
        </p:nvSpPr>
        <p:spPr>
          <a:xfrm>
            <a:off x="4616927" y="4432300"/>
            <a:ext cx="463871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sp>
        <p:nvSpPr>
          <p:cNvPr id="2572" name="Rechteck"/>
          <p:cNvSpPr/>
          <p:nvPr/>
        </p:nvSpPr>
        <p:spPr>
          <a:xfrm>
            <a:off x="3054827" y="2984500"/>
            <a:ext cx="1879601" cy="12700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573" name="Linie"/>
          <p:cNvSpPr/>
          <p:nvPr/>
        </p:nvSpPr>
        <p:spPr>
          <a:xfrm flipH="1">
            <a:off x="2699227" y="4161234"/>
            <a:ext cx="2583458" cy="6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74" name="Linie"/>
          <p:cNvSpPr/>
          <p:nvPr/>
        </p:nvSpPr>
        <p:spPr>
          <a:xfrm flipH="1">
            <a:off x="2750025" y="3096212"/>
            <a:ext cx="2478689" cy="2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75" name="Kreis"/>
          <p:cNvSpPr/>
          <p:nvPr/>
        </p:nvSpPr>
        <p:spPr>
          <a:xfrm>
            <a:off x="5174139" y="3035300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76" name="Kreis"/>
          <p:cNvSpPr/>
          <p:nvPr/>
        </p:nvSpPr>
        <p:spPr>
          <a:xfrm>
            <a:off x="5174139" y="4089400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77" name="Kreis"/>
          <p:cNvSpPr/>
          <p:nvPr/>
        </p:nvSpPr>
        <p:spPr>
          <a:xfrm rot="10800000">
            <a:off x="2700581" y="3048000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78" name="Kreis"/>
          <p:cNvSpPr/>
          <p:nvPr/>
        </p:nvSpPr>
        <p:spPr>
          <a:xfrm rot="10800000">
            <a:off x="2687881" y="4089400"/>
            <a:ext cx="113807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79" name="Rechteck"/>
          <p:cNvSpPr/>
          <p:nvPr/>
        </p:nvSpPr>
        <p:spPr>
          <a:xfrm rot="5400000">
            <a:off x="3930014" y="3289300"/>
            <a:ext cx="127001" cy="3556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>
                <a:alpha val="0"/>
              </a:srgbClr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80" name="Linie"/>
          <p:cNvSpPr/>
          <p:nvPr/>
        </p:nvSpPr>
        <p:spPr>
          <a:xfrm flipH="1">
            <a:off x="2108200" y="5575299"/>
            <a:ext cx="1" cy="107950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81" name="Linie"/>
          <p:cNvSpPr/>
          <p:nvPr/>
        </p:nvSpPr>
        <p:spPr>
          <a:xfrm>
            <a:off x="2108189" y="5579975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82" name="Linie"/>
          <p:cNvSpPr/>
          <p:nvPr/>
        </p:nvSpPr>
        <p:spPr>
          <a:xfrm>
            <a:off x="6362700" y="5575300"/>
            <a:ext cx="0" cy="1079500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585" name="Gruppieren"/>
          <p:cNvGrpSpPr/>
          <p:nvPr/>
        </p:nvGrpSpPr>
        <p:grpSpPr>
          <a:xfrm>
            <a:off x="1816100" y="5867400"/>
            <a:ext cx="584200" cy="520700"/>
            <a:chOff x="0" y="0"/>
            <a:chExt cx="584200" cy="520700"/>
          </a:xfrm>
        </p:grpSpPr>
        <p:sp>
          <p:nvSpPr>
            <p:cNvPr id="2583" name="Rechteck"/>
            <p:cNvSpPr/>
            <p:nvPr/>
          </p:nvSpPr>
          <p:spPr>
            <a:xfrm rot="5400000">
              <a:off x="-6701" y="69850"/>
              <a:ext cx="520701" cy="381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584" name="RW"/>
            <p:cNvSpPr txBox="1"/>
            <p:nvPr/>
          </p:nvSpPr>
          <p:spPr>
            <a:xfrm>
              <a:off x="0" y="65455"/>
              <a:ext cx="584200" cy="41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</a:t>
              </a:r>
            </a:p>
          </p:txBody>
        </p:sp>
      </p:grpSp>
      <p:sp>
        <p:nvSpPr>
          <p:cNvPr id="2586" name="Oval"/>
          <p:cNvSpPr/>
          <p:nvPr/>
        </p:nvSpPr>
        <p:spPr>
          <a:xfrm>
            <a:off x="6134100" y="5918200"/>
            <a:ext cx="457200" cy="444500"/>
          </a:xfrm>
          <a:prstGeom prst="ellipse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87" name="~"/>
          <p:cNvSpPr txBox="1"/>
          <p:nvPr/>
        </p:nvSpPr>
        <p:spPr>
          <a:xfrm>
            <a:off x="6273800" y="5969000"/>
            <a:ext cx="289217" cy="3744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~</a:t>
            </a:r>
          </a:p>
        </p:txBody>
      </p:sp>
      <p:grpSp>
        <p:nvGrpSpPr>
          <p:cNvPr id="2590" name="Gruppieren"/>
          <p:cNvGrpSpPr/>
          <p:nvPr/>
        </p:nvGrpSpPr>
        <p:grpSpPr>
          <a:xfrm>
            <a:off x="5435600" y="5372100"/>
            <a:ext cx="609601" cy="431800"/>
            <a:chOff x="0" y="0"/>
            <a:chExt cx="609600" cy="431800"/>
          </a:xfrm>
        </p:grpSpPr>
        <p:sp>
          <p:nvSpPr>
            <p:cNvPr id="2588" name="Rechteck"/>
            <p:cNvSpPr/>
            <p:nvPr/>
          </p:nvSpPr>
          <p:spPr>
            <a:xfrm>
              <a:off x="0" y="49984"/>
              <a:ext cx="573026" cy="312602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589" name="RW"/>
            <p:cNvSpPr txBox="1"/>
            <p:nvPr/>
          </p:nvSpPr>
          <p:spPr>
            <a:xfrm>
              <a:off x="18284" y="0"/>
              <a:ext cx="591317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R</a:t>
              </a:r>
              <a:r>
                <a:rPr baseline="-25000"/>
                <a:t>W</a:t>
              </a:r>
            </a:p>
          </p:txBody>
        </p:sp>
      </p:grpSp>
      <p:sp>
        <p:nvSpPr>
          <p:cNvPr id="2591" name="U02"/>
          <p:cNvSpPr txBox="1"/>
          <p:nvPr/>
        </p:nvSpPr>
        <p:spPr>
          <a:xfrm>
            <a:off x="6692900" y="5969000"/>
            <a:ext cx="520700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02</a:t>
            </a:r>
          </a:p>
        </p:txBody>
      </p:sp>
      <p:sp>
        <p:nvSpPr>
          <p:cNvPr id="2592" name="Linie"/>
          <p:cNvSpPr/>
          <p:nvPr/>
        </p:nvSpPr>
        <p:spPr>
          <a:xfrm flipH="1">
            <a:off x="1676321" y="5803899"/>
            <a:ext cx="365" cy="724464"/>
          </a:xfrm>
          <a:prstGeom prst="line">
            <a:avLst/>
          </a:prstGeom>
          <a:ln w="12700">
            <a:solidFill>
              <a:srgbClr val="000000"/>
            </a:solidFill>
            <a:tailEnd type="triangle"/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93" name="U1"/>
          <p:cNvSpPr txBox="1"/>
          <p:nvPr/>
        </p:nvSpPr>
        <p:spPr>
          <a:xfrm>
            <a:off x="1181100" y="5918200"/>
            <a:ext cx="520700" cy="43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/>
          <a:lstStyle/>
          <a:p>
            <a: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U</a:t>
            </a:r>
            <a:r>
              <a:rPr baseline="-25000"/>
              <a:t>1</a:t>
            </a:r>
          </a:p>
        </p:txBody>
      </p:sp>
      <p:sp>
        <p:nvSpPr>
          <p:cNvPr id="2594" name="R"/>
          <p:cNvSpPr txBox="1"/>
          <p:nvPr/>
        </p:nvSpPr>
        <p:spPr>
          <a:xfrm>
            <a:off x="4083527" y="3225800"/>
            <a:ext cx="31750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2595" name="Linie"/>
          <p:cNvSpPr/>
          <p:nvPr/>
        </p:nvSpPr>
        <p:spPr>
          <a:xfrm>
            <a:off x="3913472" y="3098796"/>
            <a:ext cx="5" cy="1066804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596" name="Rechteck"/>
          <p:cNvSpPr/>
          <p:nvPr/>
        </p:nvSpPr>
        <p:spPr>
          <a:xfrm rot="5400000">
            <a:off x="3732210" y="3275291"/>
            <a:ext cx="381001" cy="228601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97" name="L"/>
          <p:cNvSpPr txBox="1"/>
          <p:nvPr/>
        </p:nvSpPr>
        <p:spPr>
          <a:xfrm>
            <a:off x="4140200" y="3670300"/>
            <a:ext cx="31750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2598" name="Rechteck"/>
          <p:cNvSpPr/>
          <p:nvPr/>
        </p:nvSpPr>
        <p:spPr>
          <a:xfrm rot="5400000">
            <a:off x="3733800" y="3733800"/>
            <a:ext cx="381000" cy="228600"/>
          </a:xfrm>
          <a:prstGeom prst="rect">
            <a:avLst/>
          </a:prstGeom>
          <a:solidFill>
            <a:srgbClr val="000000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599" name="Linie"/>
          <p:cNvSpPr/>
          <p:nvPr/>
        </p:nvSpPr>
        <p:spPr>
          <a:xfrm>
            <a:off x="2108189" y="6646775"/>
            <a:ext cx="4257200" cy="1672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00" name="Zweitor"/>
          <p:cNvSpPr txBox="1"/>
          <p:nvPr/>
        </p:nvSpPr>
        <p:spPr>
          <a:xfrm>
            <a:off x="3644900" y="5080000"/>
            <a:ext cx="671786" cy="29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>
            <a:lvl1pPr algn="ctr">
              <a:defRPr sz="1400"/>
            </a:lvl1pPr>
          </a:lstStyle>
          <a:p>
            <a:pPr/>
            <a:r>
              <a:t>Zweitor</a:t>
            </a:r>
          </a:p>
        </p:txBody>
      </p:sp>
      <p:sp>
        <p:nvSpPr>
          <p:cNvPr id="2601" name="RW"/>
          <p:cNvSpPr txBox="1"/>
          <p:nvPr/>
        </p:nvSpPr>
        <p:spPr>
          <a:xfrm>
            <a:off x="2806700" y="6921500"/>
            <a:ext cx="46387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sp>
        <p:nvSpPr>
          <p:cNvPr id="2602" name="Linie"/>
          <p:cNvSpPr/>
          <p:nvPr/>
        </p:nvSpPr>
        <p:spPr>
          <a:xfrm flipH="1">
            <a:off x="2743200" y="5549900"/>
            <a:ext cx="7574" cy="158072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03" name="Linie"/>
          <p:cNvSpPr/>
          <p:nvPr/>
        </p:nvSpPr>
        <p:spPr>
          <a:xfrm>
            <a:off x="5232400" y="5549900"/>
            <a:ext cx="430" cy="1561142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04" name="RW"/>
          <p:cNvSpPr txBox="1"/>
          <p:nvPr/>
        </p:nvSpPr>
        <p:spPr>
          <a:xfrm>
            <a:off x="4622800" y="6921500"/>
            <a:ext cx="46387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sp>
        <p:nvSpPr>
          <p:cNvPr id="2605" name="Rechteck"/>
          <p:cNvSpPr/>
          <p:nvPr/>
        </p:nvSpPr>
        <p:spPr>
          <a:xfrm>
            <a:off x="3060700" y="5473700"/>
            <a:ext cx="1879600" cy="12700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606" name="Linie"/>
          <p:cNvSpPr/>
          <p:nvPr/>
        </p:nvSpPr>
        <p:spPr>
          <a:xfrm flipH="1">
            <a:off x="2705100" y="6654799"/>
            <a:ext cx="2583458" cy="6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07" name="Linie"/>
          <p:cNvSpPr/>
          <p:nvPr/>
        </p:nvSpPr>
        <p:spPr>
          <a:xfrm flipH="1">
            <a:off x="2755900" y="5580776"/>
            <a:ext cx="2478689" cy="1"/>
          </a:xfrm>
          <a:prstGeom prst="line">
            <a:avLst/>
          </a:prstGeom>
          <a:ln w="1270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08" name="Kreis"/>
          <p:cNvSpPr/>
          <p:nvPr/>
        </p:nvSpPr>
        <p:spPr>
          <a:xfrm>
            <a:off x="5168900" y="55245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609" name="Kreis"/>
          <p:cNvSpPr/>
          <p:nvPr/>
        </p:nvSpPr>
        <p:spPr>
          <a:xfrm>
            <a:off x="5168900" y="65786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610" name="Kreis"/>
          <p:cNvSpPr/>
          <p:nvPr/>
        </p:nvSpPr>
        <p:spPr>
          <a:xfrm rot="10800000">
            <a:off x="2705100" y="55372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611" name="Kreis"/>
          <p:cNvSpPr/>
          <p:nvPr/>
        </p:nvSpPr>
        <p:spPr>
          <a:xfrm rot="10800000">
            <a:off x="2692400" y="65786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612" name="Rechteck"/>
          <p:cNvSpPr/>
          <p:nvPr/>
        </p:nvSpPr>
        <p:spPr>
          <a:xfrm rot="5400000">
            <a:off x="3924300" y="5778500"/>
            <a:ext cx="127000" cy="3556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>
                <a:alpha val="0"/>
              </a:srgbClr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613" name="R"/>
          <p:cNvSpPr txBox="1"/>
          <p:nvPr/>
        </p:nvSpPr>
        <p:spPr>
          <a:xfrm>
            <a:off x="4085116" y="5715003"/>
            <a:ext cx="31750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2614" name="Linie"/>
          <p:cNvSpPr/>
          <p:nvPr/>
        </p:nvSpPr>
        <p:spPr>
          <a:xfrm>
            <a:off x="3915061" y="5587999"/>
            <a:ext cx="5" cy="106680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15" name="Rechteck"/>
          <p:cNvSpPr/>
          <p:nvPr/>
        </p:nvSpPr>
        <p:spPr>
          <a:xfrm rot="5400000">
            <a:off x="3733800" y="5764495"/>
            <a:ext cx="381000" cy="228601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616" name="L"/>
          <p:cNvSpPr txBox="1"/>
          <p:nvPr/>
        </p:nvSpPr>
        <p:spPr>
          <a:xfrm>
            <a:off x="4141789" y="6159503"/>
            <a:ext cx="317501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2617" name="Rechteck"/>
          <p:cNvSpPr/>
          <p:nvPr/>
        </p:nvSpPr>
        <p:spPr>
          <a:xfrm rot="5400000">
            <a:off x="3735389" y="6223003"/>
            <a:ext cx="381001" cy="228601"/>
          </a:xfrm>
          <a:prstGeom prst="rect">
            <a:avLst/>
          </a:prstGeom>
          <a:solidFill>
            <a:srgbClr val="000000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632" name="Gruppieren"/>
          <p:cNvGrpSpPr/>
          <p:nvPr/>
        </p:nvGrpSpPr>
        <p:grpSpPr>
          <a:xfrm>
            <a:off x="1854199" y="177800"/>
            <a:ext cx="2596159" cy="1663700"/>
            <a:chOff x="0" y="0"/>
            <a:chExt cx="2596157" cy="1663700"/>
          </a:xfrm>
        </p:grpSpPr>
        <p:sp>
          <p:nvSpPr>
            <p:cNvPr id="2618" name="Zweitor"/>
            <p:cNvSpPr txBox="1"/>
            <p:nvPr/>
          </p:nvSpPr>
          <p:spPr>
            <a:xfrm>
              <a:off x="952500" y="0"/>
              <a:ext cx="671786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Zweitor</a:t>
              </a:r>
            </a:p>
          </p:txBody>
        </p:sp>
        <p:sp>
          <p:nvSpPr>
            <p:cNvPr id="2619" name="Rechteck"/>
            <p:cNvSpPr/>
            <p:nvPr/>
          </p:nvSpPr>
          <p:spPr>
            <a:xfrm>
              <a:off x="368300" y="393700"/>
              <a:ext cx="1879600" cy="1270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620" name="Linie"/>
            <p:cNvSpPr/>
            <p:nvPr/>
          </p:nvSpPr>
          <p:spPr>
            <a:xfrm flipH="1">
              <a:off x="12700" y="1574800"/>
              <a:ext cx="2583458" cy="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21" name="Linie"/>
            <p:cNvSpPr/>
            <p:nvPr/>
          </p:nvSpPr>
          <p:spPr>
            <a:xfrm flipH="1">
              <a:off x="63500" y="500776"/>
              <a:ext cx="2478689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22" name="Kreis"/>
            <p:cNvSpPr/>
            <p:nvPr/>
          </p:nvSpPr>
          <p:spPr>
            <a:xfrm>
              <a:off x="2476500" y="4445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623" name="Kreis"/>
            <p:cNvSpPr/>
            <p:nvPr/>
          </p:nvSpPr>
          <p:spPr>
            <a:xfrm>
              <a:off x="2476500" y="14986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624" name="Kreis"/>
            <p:cNvSpPr/>
            <p:nvPr/>
          </p:nvSpPr>
          <p:spPr>
            <a:xfrm rot="10800000">
              <a:off x="12700" y="4572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625" name="Kreis"/>
            <p:cNvSpPr/>
            <p:nvPr/>
          </p:nvSpPr>
          <p:spPr>
            <a:xfrm rot="10800000">
              <a:off x="0" y="14986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626" name="Rechteck"/>
            <p:cNvSpPr/>
            <p:nvPr/>
          </p:nvSpPr>
          <p:spPr>
            <a:xfrm rot="5400000">
              <a:off x="1231900" y="698500"/>
              <a:ext cx="127000" cy="355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627" name="R"/>
            <p:cNvSpPr txBox="1"/>
            <p:nvPr/>
          </p:nvSpPr>
          <p:spPr>
            <a:xfrm>
              <a:off x="1397000" y="635000"/>
              <a:ext cx="31750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  <p:sp>
          <p:nvSpPr>
            <p:cNvPr id="2628" name="Linie"/>
            <p:cNvSpPr/>
            <p:nvPr/>
          </p:nvSpPr>
          <p:spPr>
            <a:xfrm>
              <a:off x="1217363" y="507999"/>
              <a:ext cx="5" cy="1066805"/>
            </a:xfrm>
            <a:prstGeom prst="line">
              <a:avLst/>
            </a:prstGeom>
            <a:noFill/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29" name="Rechteck"/>
            <p:cNvSpPr/>
            <p:nvPr/>
          </p:nvSpPr>
          <p:spPr>
            <a:xfrm rot="5400000">
              <a:off x="1041400" y="685800"/>
              <a:ext cx="381000" cy="228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630" name="L"/>
            <p:cNvSpPr txBox="1"/>
            <p:nvPr/>
          </p:nvSpPr>
          <p:spPr>
            <a:xfrm>
              <a:off x="1447800" y="1079500"/>
              <a:ext cx="31750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L</a:t>
              </a:r>
            </a:p>
          </p:txBody>
        </p:sp>
        <p:sp>
          <p:nvSpPr>
            <p:cNvPr id="2631" name="Rechteck"/>
            <p:cNvSpPr/>
            <p:nvPr/>
          </p:nvSpPr>
          <p:spPr>
            <a:xfrm rot="5400000">
              <a:off x="1041400" y="1143000"/>
              <a:ext cx="381000" cy="228600"/>
            </a:xfrm>
            <a:prstGeom prst="rect">
              <a:avLst/>
            </a:prstGeom>
            <a:solidFill>
              <a:srgbClr val="000000"/>
            </a:solidFill>
            <a:ln w="19050" cap="flat">
              <a:solidFill>
                <a:srgbClr val="515151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</p:grpSp>
      <p:sp>
        <p:nvSpPr>
          <p:cNvPr id="2633" name="RW"/>
          <p:cNvSpPr txBox="1"/>
          <p:nvPr/>
        </p:nvSpPr>
        <p:spPr>
          <a:xfrm>
            <a:off x="1587500" y="965200"/>
            <a:ext cx="46387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  <p:sp>
        <p:nvSpPr>
          <p:cNvPr id="2634" name="RW"/>
          <p:cNvSpPr txBox="1"/>
          <p:nvPr/>
        </p:nvSpPr>
        <p:spPr>
          <a:xfrm>
            <a:off x="4394200" y="965200"/>
            <a:ext cx="46387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rPr b="1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R</a:t>
            </a:r>
            <a:r>
              <a:rPr b="1" baseline="-25000">
                <a:solidFill>
                  <a:srgbClr val="0085CC"/>
                </a:solidFill>
                <a:uFill>
                  <a:solidFill>
                    <a:srgbClr val="0085CC"/>
                  </a:solidFill>
                </a:uFill>
              </a:rPr>
              <a:t>W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6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0981" y="654184"/>
            <a:ext cx="5412442" cy="5524501"/>
          </a:xfrm>
          <a:prstGeom prst="rect">
            <a:avLst/>
          </a:prstGeom>
          <a:ln w="12700">
            <a:miter lim="400000"/>
          </a:ln>
        </p:spPr>
      </p:pic>
      <p:sp>
        <p:nvSpPr>
          <p:cNvPr id="2637" name="Kreis"/>
          <p:cNvSpPr/>
          <p:nvPr/>
        </p:nvSpPr>
        <p:spPr>
          <a:xfrm>
            <a:off x="3321050" y="2273300"/>
            <a:ext cx="2273300" cy="2273300"/>
          </a:xfrm>
          <a:prstGeom prst="ellipse">
            <a:avLst/>
          </a:prstGeom>
          <a:ln w="1905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638" name="Stern"/>
          <p:cNvSpPr/>
          <p:nvPr/>
        </p:nvSpPr>
        <p:spPr>
          <a:xfrm>
            <a:off x="3727450" y="2413000"/>
            <a:ext cx="127000" cy="127000"/>
          </a:xfrm>
          <a:prstGeom prst="star4">
            <a:avLst>
              <a:gd name="adj" fmla="val 25000"/>
            </a:avLst>
          </a:prstGeom>
          <a:solidFill>
            <a:srgbClr val="E32400"/>
          </a:solidFill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grpSp>
        <p:nvGrpSpPr>
          <p:cNvPr id="2641" name="Gruppieren"/>
          <p:cNvGrpSpPr/>
          <p:nvPr/>
        </p:nvGrpSpPr>
        <p:grpSpPr>
          <a:xfrm>
            <a:off x="6324600" y="3067050"/>
            <a:ext cx="1192224" cy="723901"/>
            <a:chOff x="0" y="0"/>
            <a:chExt cx="1192223" cy="723900"/>
          </a:xfrm>
        </p:grpSpPr>
        <p:sp>
          <p:nvSpPr>
            <p:cNvPr id="2639" name="Startpunkt:…"/>
            <p:cNvSpPr txBox="1"/>
            <p:nvPr/>
          </p:nvSpPr>
          <p:spPr>
            <a:xfrm>
              <a:off x="194095" y="0"/>
              <a:ext cx="998129" cy="723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>
                <a:defRPr sz="1400"/>
              </a:pPr>
              <a:r>
                <a:t>Startpunkt:</a:t>
              </a:r>
            </a:p>
            <a:p>
              <a:pPr>
                <a:defRPr sz="1400"/>
              </a:pPr>
            </a:p>
            <a:p>
              <a:pPr>
                <a:defRPr sz="1400"/>
              </a:pPr>
              <a:r>
                <a:t>z</a:t>
              </a:r>
              <a:r>
                <a:rPr baseline="-5999"/>
                <a:t>b</a:t>
              </a:r>
              <a:r>
                <a:t> = 1  + j 1</a:t>
              </a:r>
            </a:p>
          </p:txBody>
        </p:sp>
        <p:sp>
          <p:nvSpPr>
            <p:cNvPr id="2640" name="Stern"/>
            <p:cNvSpPr/>
            <p:nvPr/>
          </p:nvSpPr>
          <p:spPr>
            <a:xfrm>
              <a:off x="0" y="107950"/>
              <a:ext cx="127000" cy="127000"/>
            </a:xfrm>
            <a:prstGeom prst="star4">
              <a:avLst>
                <a:gd name="adj" fmla="val 25000"/>
              </a:avLst>
            </a:prstGeom>
            <a:solidFill>
              <a:srgbClr val="E32400"/>
            </a:solidFill>
            <a:ln w="12700" cap="flat">
              <a:solidFill>
                <a:srgbClr val="E324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</p:grpSp>
      <p:grpSp>
        <p:nvGrpSpPr>
          <p:cNvPr id="2644" name="Gruppieren"/>
          <p:cNvGrpSpPr/>
          <p:nvPr/>
        </p:nvGrpSpPr>
        <p:grpSpPr>
          <a:xfrm>
            <a:off x="6353107" y="4349750"/>
            <a:ext cx="1353615" cy="292101"/>
            <a:chOff x="3107" y="0"/>
            <a:chExt cx="1353613" cy="292100"/>
          </a:xfrm>
        </p:grpSpPr>
        <p:sp>
          <p:nvSpPr>
            <p:cNvPr id="2642" name="Ziel:     za = 1"/>
            <p:cNvSpPr txBox="1"/>
            <p:nvPr/>
          </p:nvSpPr>
          <p:spPr>
            <a:xfrm>
              <a:off x="228600" y="0"/>
              <a:ext cx="1128122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/>
            <a:p>
              <a:pPr>
                <a:defRPr sz="1400"/>
              </a:pPr>
              <a:r>
                <a:t>Ziel:     z</a:t>
              </a:r>
              <a:r>
                <a:rPr baseline="-5999"/>
                <a:t>a</a:t>
              </a:r>
              <a:r>
                <a:t> = 1</a:t>
              </a:r>
            </a:p>
          </p:txBody>
        </p:sp>
        <p:sp>
          <p:nvSpPr>
            <p:cNvPr id="2643" name="Stern"/>
            <p:cNvSpPr/>
            <p:nvPr/>
          </p:nvSpPr>
          <p:spPr>
            <a:xfrm>
              <a:off x="3107" y="82550"/>
              <a:ext cx="120786" cy="114873"/>
            </a:xfrm>
            <a:prstGeom prst="star5">
              <a:avLst>
                <a:gd name="adj" fmla="val 25000"/>
                <a:gd name="hf" fmla="val 105146"/>
                <a:gd name="vf" fmla="val 110557"/>
              </a:avLst>
            </a:prstGeom>
            <a:solidFill>
              <a:srgbClr val="0056D6"/>
            </a:solidFill>
            <a:ln w="12700" cap="flat">
              <a:solidFill>
                <a:srgbClr val="0056D6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</p:grpSp>
      <p:sp>
        <p:nvSpPr>
          <p:cNvPr id="2645" name="Stern"/>
          <p:cNvSpPr/>
          <p:nvPr/>
        </p:nvSpPr>
        <p:spPr>
          <a:xfrm>
            <a:off x="3254307" y="3352800"/>
            <a:ext cx="120786" cy="114873"/>
          </a:xfrm>
          <a:prstGeom prst="star5">
            <a:avLst>
              <a:gd name="adj" fmla="val 25000"/>
              <a:gd name="hf" fmla="val 105146"/>
              <a:gd name="vf" fmla="val 110557"/>
            </a:avLst>
          </a:prstGeom>
          <a:solidFill>
            <a:srgbClr val="0056D6"/>
          </a:solidFill>
          <a:ln w="12700">
            <a:solidFill>
              <a:srgbClr val="0056D6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2646" name="Anpasskreis: Re (Zb) = RW"/>
          <p:cNvSpPr txBox="1"/>
          <p:nvPr/>
        </p:nvSpPr>
        <p:spPr>
          <a:xfrm>
            <a:off x="6226594" y="895350"/>
            <a:ext cx="3175001" cy="29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/>
          <a:p>
            <a:pPr>
              <a:defRPr sz="1400"/>
            </a:pPr>
            <a:r>
              <a:t>Anpasskreis: Re (Z</a:t>
            </a:r>
            <a:r>
              <a:rPr baseline="-5999"/>
              <a:t>b</a:t>
            </a:r>
            <a:r>
              <a:t>) = R</a:t>
            </a:r>
            <a:r>
              <a:rPr baseline="-5999"/>
              <a:t>W</a:t>
            </a:r>
          </a:p>
        </p:txBody>
      </p:sp>
      <p:sp>
        <p:nvSpPr>
          <p:cNvPr id="2647" name="Kreis"/>
          <p:cNvSpPr/>
          <p:nvPr/>
        </p:nvSpPr>
        <p:spPr>
          <a:xfrm>
            <a:off x="6248400" y="1320800"/>
            <a:ext cx="1117600" cy="1117600"/>
          </a:xfrm>
          <a:prstGeom prst="ellipse">
            <a:avLst/>
          </a:prstGeom>
          <a:ln w="12700">
            <a:solidFill>
              <a:srgbClr val="E32400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0" name="Gruppieren"/>
          <p:cNvGrpSpPr/>
          <p:nvPr/>
        </p:nvGrpSpPr>
        <p:grpSpPr>
          <a:xfrm>
            <a:off x="661781" y="831984"/>
            <a:ext cx="9053719" cy="5524501"/>
            <a:chOff x="0" y="0"/>
            <a:chExt cx="9053718" cy="5524500"/>
          </a:xfrm>
        </p:grpSpPr>
        <p:pic>
          <p:nvPicPr>
            <p:cNvPr id="2649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412441" cy="5524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50" name="Linie"/>
            <p:cNvSpPr/>
            <p:nvPr/>
          </p:nvSpPr>
          <p:spPr>
            <a:xfrm flipH="1" flipV="1">
              <a:off x="2709242" y="2737227"/>
              <a:ext cx="1336882" cy="2660635"/>
            </a:xfrm>
            <a:prstGeom prst="line">
              <a:avLst/>
            </a:prstGeom>
            <a:noFill/>
            <a:ln w="12700" cap="flat">
              <a:solidFill>
                <a:srgbClr val="4F7A28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51" name="Linie"/>
            <p:cNvSpPr/>
            <p:nvPr/>
          </p:nvSpPr>
          <p:spPr>
            <a:xfrm flipH="1">
              <a:off x="2677790" y="31019"/>
              <a:ext cx="1388831" cy="2778937"/>
            </a:xfrm>
            <a:prstGeom prst="line">
              <a:avLst/>
            </a:prstGeom>
            <a:noFill/>
            <a:ln w="12700" cap="flat">
              <a:solidFill>
                <a:srgbClr val="4F7A28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52" name="Kreis"/>
            <p:cNvSpPr/>
            <p:nvPr/>
          </p:nvSpPr>
          <p:spPr>
            <a:xfrm>
              <a:off x="1687718" y="1720715"/>
              <a:ext cx="2032001" cy="2032001"/>
            </a:xfrm>
            <a:prstGeom prst="ellipse">
              <a:avLst/>
            </a:prstGeom>
            <a:noFill/>
            <a:ln w="19050" cap="flat">
              <a:solidFill>
                <a:srgbClr val="4F7A28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653" name="Stern"/>
            <p:cNvSpPr/>
            <p:nvPr/>
          </p:nvSpPr>
          <p:spPr>
            <a:xfrm>
              <a:off x="3116468" y="1771515"/>
              <a:ext cx="127001" cy="127001"/>
            </a:xfrm>
            <a:prstGeom prst="star4">
              <a:avLst>
                <a:gd name="adj" fmla="val 25000"/>
              </a:avLst>
            </a:prstGeom>
            <a:solidFill>
              <a:srgbClr val="E32400"/>
            </a:solidFill>
            <a:ln w="12700" cap="flat">
              <a:solidFill>
                <a:srgbClr val="E324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654" name="Kreis"/>
            <p:cNvSpPr/>
            <p:nvPr/>
          </p:nvSpPr>
          <p:spPr>
            <a:xfrm>
              <a:off x="2710068" y="1619115"/>
              <a:ext cx="2273301" cy="2273301"/>
            </a:xfrm>
            <a:prstGeom prst="ellipse">
              <a:avLst/>
            </a:prstGeom>
            <a:noFill/>
            <a:ln w="19050" cap="flat">
              <a:solidFill>
                <a:srgbClr val="E324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655" name="Stern"/>
            <p:cNvSpPr/>
            <p:nvPr/>
          </p:nvSpPr>
          <p:spPr>
            <a:xfrm>
              <a:off x="2643326" y="2698615"/>
              <a:ext cx="120785" cy="114873"/>
            </a:xfrm>
            <a:prstGeom prst="star5">
              <a:avLst>
                <a:gd name="adj" fmla="val 25000"/>
                <a:gd name="hf" fmla="val 105146"/>
                <a:gd name="vf" fmla="val 110557"/>
              </a:avLst>
            </a:prstGeom>
            <a:solidFill>
              <a:srgbClr val="0056D6"/>
            </a:solidFill>
            <a:ln w="12700" cap="flat">
              <a:solidFill>
                <a:srgbClr val="0056D6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656" name="Anpasskreis: Re (Z) = RW"/>
            <p:cNvSpPr txBox="1"/>
            <p:nvPr/>
          </p:nvSpPr>
          <p:spPr>
            <a:xfrm>
              <a:off x="5615613" y="241165"/>
              <a:ext cx="3175001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>
                <a:defRPr sz="1400"/>
              </a:pPr>
              <a:r>
                <a:t>Anpasskreis: Re (Z) = R</a:t>
              </a:r>
              <a:r>
                <a:rPr baseline="-5999"/>
                <a:t>W</a:t>
              </a:r>
            </a:p>
          </p:txBody>
        </p:sp>
        <p:sp>
          <p:nvSpPr>
            <p:cNvPr id="2657" name="Kreis"/>
            <p:cNvSpPr/>
            <p:nvPr/>
          </p:nvSpPr>
          <p:spPr>
            <a:xfrm>
              <a:off x="5637418" y="666615"/>
              <a:ext cx="1117601" cy="1117601"/>
            </a:xfrm>
            <a:prstGeom prst="ellipse">
              <a:avLst/>
            </a:prstGeom>
            <a:noFill/>
            <a:ln w="12700" cap="flat">
              <a:solidFill>
                <a:srgbClr val="E324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2658" name="Kompensation:…"/>
            <p:cNvSpPr txBox="1"/>
            <p:nvPr/>
          </p:nvSpPr>
          <p:spPr>
            <a:xfrm>
              <a:off x="5573918" y="2133465"/>
              <a:ext cx="3479801" cy="2019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>
                <a:defRPr sz="1400"/>
              </a:pPr>
              <a:r>
                <a:t>Kompensation:</a:t>
              </a:r>
            </a:p>
            <a:p>
              <a:pPr>
                <a:defRPr sz="1400"/>
              </a:pPr>
            </a:p>
            <a:p>
              <a:pPr lvl="1" indent="266700">
                <a:defRPr sz="1400"/>
              </a:pPr>
              <a:r>
                <a:t>(1) l/λ = 0 (ohne Leitung)</a:t>
              </a:r>
            </a:p>
            <a:p>
              <a:pPr lvl="1" indent="266700">
                <a:defRPr sz="1400"/>
              </a:pPr>
            </a:p>
            <a:p>
              <a:pPr lvl="1" indent="266700">
                <a:defRPr sz="1400"/>
              </a:pPr>
              <a:r>
                <a:t>mit Kapazität x</a:t>
              </a:r>
              <a:r>
                <a:rPr baseline="-5999"/>
                <a:t>s</a:t>
              </a:r>
              <a:r>
                <a:t> = -1</a:t>
              </a:r>
            </a:p>
            <a:p>
              <a:pPr>
                <a:defRPr sz="1400"/>
              </a:pPr>
            </a:p>
            <a:p>
              <a:pPr lvl="1" indent="266700">
                <a:defRPr sz="1400"/>
              </a:pPr>
              <a:r>
                <a:t>(2) l/λ = 0,338 - 0,162 = 0,176</a:t>
              </a:r>
            </a:p>
            <a:p>
              <a:pPr lvl="1" indent="266700">
                <a:defRPr sz="1400"/>
              </a:pPr>
            </a:p>
            <a:p>
              <a:pPr lvl="1" indent="266700">
                <a:defRPr sz="1400"/>
              </a:pPr>
              <a:r>
                <a:t>und weiterer Induktivität mit x</a:t>
              </a:r>
              <a:r>
                <a:rPr baseline="-5999"/>
                <a:t>s</a:t>
              </a:r>
              <a:r>
                <a:t> = +1</a:t>
              </a:r>
            </a:p>
          </p:txBody>
        </p:sp>
        <p:sp>
          <p:nvSpPr>
            <p:cNvPr id="2659" name="Ergebnis in beiden Fällen:…"/>
            <p:cNvSpPr txBox="1"/>
            <p:nvPr/>
          </p:nvSpPr>
          <p:spPr>
            <a:xfrm>
              <a:off x="4786518" y="4502015"/>
              <a:ext cx="3479801" cy="5080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spAutoFit/>
            </a:bodyPr>
            <a:lstStyle/>
            <a:p>
              <a:pPr>
                <a:defRPr sz="1400"/>
              </a:pPr>
              <a:r>
                <a:t>Ergebnis in beiden Fällen: </a:t>
              </a:r>
            </a:p>
            <a:p>
              <a:pPr>
                <a:defRPr sz="1400"/>
              </a:pPr>
              <a:r>
                <a:t>Re </a:t>
              </a:r>
              <a:r>
                <a:t>{</a:t>
              </a:r>
              <a:r>
                <a:rPr sz="1000">
                  <a:solidFill>
                    <a:srgbClr val="B51A00"/>
                  </a:solidFill>
                </a:rPr>
                <a:t> </a:t>
              </a:r>
              <a:r>
                <a:t>z</a:t>
              </a:r>
              <a:r>
                <a:rPr baseline="-5999"/>
                <a:t> </a:t>
              </a:r>
              <a:r>
                <a:t>}</a:t>
              </a:r>
              <a:r>
                <a:t> = 1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5" name="Gruppieren"/>
          <p:cNvGrpSpPr/>
          <p:nvPr/>
        </p:nvGrpSpPr>
        <p:grpSpPr>
          <a:xfrm>
            <a:off x="0" y="520700"/>
            <a:ext cx="9349933" cy="6223000"/>
            <a:chOff x="0" y="0"/>
            <a:chExt cx="9349932" cy="6223000"/>
          </a:xfrm>
        </p:grpSpPr>
        <p:pic>
          <p:nvPicPr>
            <p:cNvPr id="326" name="droppedImage.pdf" descr="droppedImage.pdf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21302" y="1219200"/>
              <a:ext cx="8966201" cy="5003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27" name="Rechteck"/>
            <p:cNvSpPr/>
            <p:nvPr/>
          </p:nvSpPr>
          <p:spPr>
            <a:xfrm>
              <a:off x="0" y="1130300"/>
              <a:ext cx="9258300" cy="9906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grpSp>
          <p:nvGrpSpPr>
            <p:cNvPr id="462" name="Gruppieren"/>
            <p:cNvGrpSpPr/>
            <p:nvPr/>
          </p:nvGrpSpPr>
          <p:grpSpPr>
            <a:xfrm>
              <a:off x="287285" y="0"/>
              <a:ext cx="9062648" cy="2019300"/>
              <a:chOff x="0" y="0"/>
              <a:chExt cx="9062646" cy="2019300"/>
            </a:xfrm>
          </p:grpSpPr>
          <p:grpSp>
            <p:nvGrpSpPr>
              <p:cNvPr id="354" name="Gruppieren"/>
              <p:cNvGrpSpPr/>
              <p:nvPr/>
            </p:nvGrpSpPr>
            <p:grpSpPr>
              <a:xfrm>
                <a:off x="-1" y="364460"/>
                <a:ext cx="1945834" cy="1301747"/>
                <a:chOff x="0" y="1"/>
                <a:chExt cx="1945832" cy="1301746"/>
              </a:xfrm>
            </p:grpSpPr>
            <p:sp>
              <p:nvSpPr>
                <p:cNvPr id="328" name="Linie"/>
                <p:cNvSpPr/>
                <p:nvPr/>
              </p:nvSpPr>
              <p:spPr>
                <a:xfrm>
                  <a:off x="199911" y="2901"/>
                  <a:ext cx="1389205" cy="845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348" name="Gruppieren"/>
                <p:cNvGrpSpPr/>
                <p:nvPr/>
              </p:nvGrpSpPr>
              <p:grpSpPr>
                <a:xfrm>
                  <a:off x="0" y="1"/>
                  <a:ext cx="401003" cy="1281788"/>
                  <a:chOff x="0" y="1"/>
                  <a:chExt cx="401002" cy="1281786"/>
                </a:xfrm>
              </p:grpSpPr>
              <p:grpSp>
                <p:nvGrpSpPr>
                  <p:cNvPr id="346" name="Gruppieren"/>
                  <p:cNvGrpSpPr/>
                  <p:nvPr/>
                </p:nvGrpSpPr>
                <p:grpSpPr>
                  <a:xfrm>
                    <a:off x="12936" y="1"/>
                    <a:ext cx="388067" cy="1281788"/>
                    <a:chOff x="0" y="1"/>
                    <a:chExt cx="388066" cy="1281786"/>
                  </a:xfrm>
                </p:grpSpPr>
                <p:grpSp>
                  <p:nvGrpSpPr>
                    <p:cNvPr id="335" name="Gruppieren"/>
                    <p:cNvGrpSpPr/>
                    <p:nvPr/>
                  </p:nvGrpSpPr>
                  <p:grpSpPr>
                    <a:xfrm>
                      <a:off x="21400" y="156401"/>
                      <a:ext cx="366667" cy="969693"/>
                      <a:chOff x="0" y="0"/>
                      <a:chExt cx="366665" cy="969692"/>
                    </a:xfrm>
                  </p:grpSpPr>
                  <p:sp>
                    <p:nvSpPr>
                      <p:cNvPr id="329" name="Oval"/>
                      <p:cNvSpPr/>
                      <p:nvPr/>
                    </p:nvSpPr>
                    <p:spPr>
                      <a:xfrm>
                        <a:off x="0" y="0"/>
                        <a:ext cx="366666" cy="267871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330" name="Oval"/>
                      <p:cNvSpPr/>
                      <p:nvPr/>
                    </p:nvSpPr>
                    <p:spPr>
                      <a:xfrm>
                        <a:off x="0" y="281264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331" name="Oval"/>
                      <p:cNvSpPr/>
                      <p:nvPr/>
                    </p:nvSpPr>
                    <p:spPr>
                      <a:xfrm>
                        <a:off x="0" y="139292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332" name="Oval"/>
                      <p:cNvSpPr/>
                      <p:nvPr/>
                    </p:nvSpPr>
                    <p:spPr>
                      <a:xfrm>
                        <a:off x="0" y="420557"/>
                        <a:ext cx="366666" cy="267871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333" name="Oval"/>
                      <p:cNvSpPr/>
                      <p:nvPr/>
                    </p:nvSpPr>
                    <p:spPr>
                      <a:xfrm>
                        <a:off x="0" y="701821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334" name="Oval"/>
                      <p:cNvSpPr/>
                      <p:nvPr/>
                    </p:nvSpPr>
                    <p:spPr>
                      <a:xfrm>
                        <a:off x="0" y="559850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</p:grpSp>
                <p:sp>
                  <p:nvSpPr>
                    <p:cNvPr id="336" name="Form"/>
                    <p:cNvSpPr/>
                    <p:nvPr/>
                  </p:nvSpPr>
                  <p:spPr>
                    <a:xfrm>
                      <a:off x="12891" y="766650"/>
                      <a:ext cx="35585" cy="15355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37" name="Form"/>
                    <p:cNvSpPr/>
                    <p:nvPr/>
                  </p:nvSpPr>
                  <p:spPr>
                    <a:xfrm>
                      <a:off x="12272" y="623330"/>
                      <a:ext cx="35585" cy="15355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38" name="Form"/>
                    <p:cNvSpPr/>
                    <p:nvPr/>
                  </p:nvSpPr>
                  <p:spPr>
                    <a:xfrm>
                      <a:off x="12272" y="492522"/>
                      <a:ext cx="35585" cy="14787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39" name="Form"/>
                    <p:cNvSpPr/>
                    <p:nvPr/>
                  </p:nvSpPr>
                  <p:spPr>
                    <a:xfrm>
                      <a:off x="13819" y="358869"/>
                      <a:ext cx="35585" cy="13934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40" name="Form"/>
                    <p:cNvSpPr/>
                    <p:nvPr/>
                  </p:nvSpPr>
                  <p:spPr>
                    <a:xfrm>
                      <a:off x="0" y="909971"/>
                      <a:ext cx="47829" cy="21167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41" name="Form"/>
                    <p:cNvSpPr/>
                    <p:nvPr/>
                  </p:nvSpPr>
                  <p:spPr>
                    <a:xfrm>
                      <a:off x="13665" y="216118"/>
                      <a:ext cx="35584" cy="13934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42" name="Rechteck"/>
                    <p:cNvSpPr/>
                    <p:nvPr/>
                  </p:nvSpPr>
                  <p:spPr>
                    <a:xfrm>
                      <a:off x="35324" y="1049311"/>
                      <a:ext cx="163995" cy="10806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43" name="Rechteck"/>
                    <p:cNvSpPr/>
                    <p:nvPr/>
                  </p:nvSpPr>
                  <p:spPr>
                    <a:xfrm>
                      <a:off x="41513" y="122277"/>
                      <a:ext cx="163994" cy="10806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44" name="Linie"/>
                    <p:cNvSpPr/>
                    <p:nvPr/>
                  </p:nvSpPr>
                  <p:spPr>
                    <a:xfrm flipH="1" flipV="1">
                      <a:off x="200302" y="1123247"/>
                      <a:ext cx="792" cy="158542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345" name="Linie"/>
                    <p:cNvSpPr/>
                    <p:nvPr/>
                  </p:nvSpPr>
                  <p:spPr>
                    <a:xfrm flipH="1" flipV="1">
                      <a:off x="203896" y="1"/>
                      <a:ext cx="793" cy="158542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  <p:sp>
                <p:nvSpPr>
                  <p:cNvPr id="347" name="Rechteck"/>
                  <p:cNvSpPr/>
                  <p:nvPr/>
                </p:nvSpPr>
                <p:spPr>
                  <a:xfrm>
                    <a:off x="0" y="61698"/>
                    <a:ext cx="35279" cy="117595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</p:grpSp>
            <p:sp>
              <p:nvSpPr>
                <p:cNvPr id="349" name="Linie"/>
                <p:cNvSpPr/>
                <p:nvPr/>
              </p:nvSpPr>
              <p:spPr>
                <a:xfrm>
                  <a:off x="199911" y="1284687"/>
                  <a:ext cx="1389205" cy="845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0" name="Linie"/>
                <p:cNvSpPr/>
                <p:nvPr/>
              </p:nvSpPr>
              <p:spPr>
                <a:xfrm flipV="1">
                  <a:off x="1227306" y="511557"/>
                  <a:ext cx="718527" cy="24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1" name="Linie"/>
                <p:cNvSpPr/>
                <p:nvPr/>
              </p:nvSpPr>
              <p:spPr>
                <a:xfrm flipV="1">
                  <a:off x="1222988" y="779028"/>
                  <a:ext cx="718527" cy="24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2" name="Linie"/>
                <p:cNvSpPr/>
                <p:nvPr/>
              </p:nvSpPr>
              <p:spPr>
                <a:xfrm>
                  <a:off x="1587100" y="793267"/>
                  <a:ext cx="4" cy="50848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53" name="Linie"/>
                <p:cNvSpPr/>
                <p:nvPr/>
              </p:nvSpPr>
              <p:spPr>
                <a:xfrm>
                  <a:off x="1590184" y="2901"/>
                  <a:ext cx="4" cy="50848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381" name="Gruppieren"/>
              <p:cNvGrpSpPr/>
              <p:nvPr/>
            </p:nvGrpSpPr>
            <p:grpSpPr>
              <a:xfrm>
                <a:off x="2373536" y="364460"/>
                <a:ext cx="1945834" cy="1301747"/>
                <a:chOff x="0" y="1"/>
                <a:chExt cx="1945832" cy="1301746"/>
              </a:xfrm>
            </p:grpSpPr>
            <p:sp>
              <p:nvSpPr>
                <p:cNvPr id="355" name="Linie"/>
                <p:cNvSpPr/>
                <p:nvPr/>
              </p:nvSpPr>
              <p:spPr>
                <a:xfrm>
                  <a:off x="199911" y="2901"/>
                  <a:ext cx="1389205" cy="845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375" name="Gruppieren"/>
                <p:cNvGrpSpPr/>
                <p:nvPr/>
              </p:nvGrpSpPr>
              <p:grpSpPr>
                <a:xfrm>
                  <a:off x="0" y="1"/>
                  <a:ext cx="401003" cy="1281788"/>
                  <a:chOff x="0" y="1"/>
                  <a:chExt cx="401002" cy="1281786"/>
                </a:xfrm>
              </p:grpSpPr>
              <p:grpSp>
                <p:nvGrpSpPr>
                  <p:cNvPr id="373" name="Gruppieren"/>
                  <p:cNvGrpSpPr/>
                  <p:nvPr/>
                </p:nvGrpSpPr>
                <p:grpSpPr>
                  <a:xfrm>
                    <a:off x="12936" y="1"/>
                    <a:ext cx="388067" cy="1281788"/>
                    <a:chOff x="0" y="1"/>
                    <a:chExt cx="388066" cy="1281786"/>
                  </a:xfrm>
                </p:grpSpPr>
                <p:grpSp>
                  <p:nvGrpSpPr>
                    <p:cNvPr id="362" name="Gruppieren"/>
                    <p:cNvGrpSpPr/>
                    <p:nvPr/>
                  </p:nvGrpSpPr>
                  <p:grpSpPr>
                    <a:xfrm>
                      <a:off x="21400" y="156401"/>
                      <a:ext cx="366667" cy="969693"/>
                      <a:chOff x="0" y="0"/>
                      <a:chExt cx="366665" cy="969692"/>
                    </a:xfrm>
                  </p:grpSpPr>
                  <p:sp>
                    <p:nvSpPr>
                      <p:cNvPr id="356" name="Oval"/>
                      <p:cNvSpPr/>
                      <p:nvPr/>
                    </p:nvSpPr>
                    <p:spPr>
                      <a:xfrm>
                        <a:off x="0" y="0"/>
                        <a:ext cx="366666" cy="267871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357" name="Oval"/>
                      <p:cNvSpPr/>
                      <p:nvPr/>
                    </p:nvSpPr>
                    <p:spPr>
                      <a:xfrm>
                        <a:off x="0" y="281264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358" name="Oval"/>
                      <p:cNvSpPr/>
                      <p:nvPr/>
                    </p:nvSpPr>
                    <p:spPr>
                      <a:xfrm>
                        <a:off x="0" y="139292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359" name="Oval"/>
                      <p:cNvSpPr/>
                      <p:nvPr/>
                    </p:nvSpPr>
                    <p:spPr>
                      <a:xfrm>
                        <a:off x="0" y="420557"/>
                        <a:ext cx="366666" cy="267871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360" name="Oval"/>
                      <p:cNvSpPr/>
                      <p:nvPr/>
                    </p:nvSpPr>
                    <p:spPr>
                      <a:xfrm>
                        <a:off x="0" y="701821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361" name="Oval"/>
                      <p:cNvSpPr/>
                      <p:nvPr/>
                    </p:nvSpPr>
                    <p:spPr>
                      <a:xfrm>
                        <a:off x="0" y="559850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</p:grpSp>
                <p:sp>
                  <p:nvSpPr>
                    <p:cNvPr id="363" name="Form"/>
                    <p:cNvSpPr/>
                    <p:nvPr/>
                  </p:nvSpPr>
                  <p:spPr>
                    <a:xfrm>
                      <a:off x="12891" y="766650"/>
                      <a:ext cx="35585" cy="15355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64" name="Form"/>
                    <p:cNvSpPr/>
                    <p:nvPr/>
                  </p:nvSpPr>
                  <p:spPr>
                    <a:xfrm>
                      <a:off x="12272" y="623330"/>
                      <a:ext cx="35585" cy="15355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65" name="Form"/>
                    <p:cNvSpPr/>
                    <p:nvPr/>
                  </p:nvSpPr>
                  <p:spPr>
                    <a:xfrm>
                      <a:off x="12272" y="492522"/>
                      <a:ext cx="35585" cy="14787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66" name="Form"/>
                    <p:cNvSpPr/>
                    <p:nvPr/>
                  </p:nvSpPr>
                  <p:spPr>
                    <a:xfrm>
                      <a:off x="13819" y="358869"/>
                      <a:ext cx="35585" cy="13934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67" name="Form"/>
                    <p:cNvSpPr/>
                    <p:nvPr/>
                  </p:nvSpPr>
                  <p:spPr>
                    <a:xfrm>
                      <a:off x="0" y="909971"/>
                      <a:ext cx="47829" cy="21167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68" name="Form"/>
                    <p:cNvSpPr/>
                    <p:nvPr/>
                  </p:nvSpPr>
                  <p:spPr>
                    <a:xfrm>
                      <a:off x="13665" y="216118"/>
                      <a:ext cx="35584" cy="13934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69" name="Rechteck"/>
                    <p:cNvSpPr/>
                    <p:nvPr/>
                  </p:nvSpPr>
                  <p:spPr>
                    <a:xfrm>
                      <a:off x="35324" y="1049311"/>
                      <a:ext cx="163995" cy="10806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70" name="Rechteck"/>
                    <p:cNvSpPr/>
                    <p:nvPr/>
                  </p:nvSpPr>
                  <p:spPr>
                    <a:xfrm>
                      <a:off x="41513" y="122277"/>
                      <a:ext cx="163994" cy="10806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71" name="Linie"/>
                    <p:cNvSpPr/>
                    <p:nvPr/>
                  </p:nvSpPr>
                  <p:spPr>
                    <a:xfrm flipH="1" flipV="1">
                      <a:off x="200302" y="1123247"/>
                      <a:ext cx="792" cy="158542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372" name="Linie"/>
                    <p:cNvSpPr/>
                    <p:nvPr/>
                  </p:nvSpPr>
                  <p:spPr>
                    <a:xfrm flipH="1" flipV="1">
                      <a:off x="203896" y="1"/>
                      <a:ext cx="793" cy="158542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  <p:sp>
                <p:nvSpPr>
                  <p:cNvPr id="374" name="Rechteck"/>
                  <p:cNvSpPr/>
                  <p:nvPr/>
                </p:nvSpPr>
                <p:spPr>
                  <a:xfrm>
                    <a:off x="0" y="61698"/>
                    <a:ext cx="35279" cy="117595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</p:grpSp>
            <p:sp>
              <p:nvSpPr>
                <p:cNvPr id="376" name="Linie"/>
                <p:cNvSpPr/>
                <p:nvPr/>
              </p:nvSpPr>
              <p:spPr>
                <a:xfrm>
                  <a:off x="199911" y="1284687"/>
                  <a:ext cx="1389205" cy="845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7" name="Linie"/>
                <p:cNvSpPr/>
                <p:nvPr/>
              </p:nvSpPr>
              <p:spPr>
                <a:xfrm flipV="1">
                  <a:off x="1227306" y="511557"/>
                  <a:ext cx="718527" cy="24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8" name="Linie"/>
                <p:cNvSpPr/>
                <p:nvPr/>
              </p:nvSpPr>
              <p:spPr>
                <a:xfrm flipV="1">
                  <a:off x="1222988" y="779028"/>
                  <a:ext cx="718527" cy="24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79" name="Linie"/>
                <p:cNvSpPr/>
                <p:nvPr/>
              </p:nvSpPr>
              <p:spPr>
                <a:xfrm>
                  <a:off x="1587100" y="793267"/>
                  <a:ext cx="4" cy="50848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380" name="Linie"/>
                <p:cNvSpPr/>
                <p:nvPr/>
              </p:nvSpPr>
              <p:spPr>
                <a:xfrm>
                  <a:off x="1590184" y="2901"/>
                  <a:ext cx="4" cy="50848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408" name="Gruppieren"/>
              <p:cNvGrpSpPr/>
              <p:nvPr/>
            </p:nvGrpSpPr>
            <p:grpSpPr>
              <a:xfrm>
                <a:off x="4747073" y="364460"/>
                <a:ext cx="1945834" cy="1301747"/>
                <a:chOff x="0" y="1"/>
                <a:chExt cx="1945832" cy="1301746"/>
              </a:xfrm>
            </p:grpSpPr>
            <p:sp>
              <p:nvSpPr>
                <p:cNvPr id="382" name="Linie"/>
                <p:cNvSpPr/>
                <p:nvPr/>
              </p:nvSpPr>
              <p:spPr>
                <a:xfrm>
                  <a:off x="199911" y="2901"/>
                  <a:ext cx="1389205" cy="845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402" name="Gruppieren"/>
                <p:cNvGrpSpPr/>
                <p:nvPr/>
              </p:nvGrpSpPr>
              <p:grpSpPr>
                <a:xfrm>
                  <a:off x="0" y="1"/>
                  <a:ext cx="401003" cy="1281788"/>
                  <a:chOff x="0" y="1"/>
                  <a:chExt cx="401002" cy="1281786"/>
                </a:xfrm>
              </p:grpSpPr>
              <p:grpSp>
                <p:nvGrpSpPr>
                  <p:cNvPr id="400" name="Gruppieren"/>
                  <p:cNvGrpSpPr/>
                  <p:nvPr/>
                </p:nvGrpSpPr>
                <p:grpSpPr>
                  <a:xfrm>
                    <a:off x="12936" y="1"/>
                    <a:ext cx="388067" cy="1281788"/>
                    <a:chOff x="0" y="1"/>
                    <a:chExt cx="388066" cy="1281786"/>
                  </a:xfrm>
                </p:grpSpPr>
                <p:grpSp>
                  <p:nvGrpSpPr>
                    <p:cNvPr id="389" name="Gruppieren"/>
                    <p:cNvGrpSpPr/>
                    <p:nvPr/>
                  </p:nvGrpSpPr>
                  <p:grpSpPr>
                    <a:xfrm>
                      <a:off x="21400" y="156401"/>
                      <a:ext cx="366667" cy="969693"/>
                      <a:chOff x="0" y="0"/>
                      <a:chExt cx="366665" cy="969692"/>
                    </a:xfrm>
                  </p:grpSpPr>
                  <p:sp>
                    <p:nvSpPr>
                      <p:cNvPr id="383" name="Oval"/>
                      <p:cNvSpPr/>
                      <p:nvPr/>
                    </p:nvSpPr>
                    <p:spPr>
                      <a:xfrm>
                        <a:off x="0" y="0"/>
                        <a:ext cx="366666" cy="267871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384" name="Oval"/>
                      <p:cNvSpPr/>
                      <p:nvPr/>
                    </p:nvSpPr>
                    <p:spPr>
                      <a:xfrm>
                        <a:off x="0" y="281264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385" name="Oval"/>
                      <p:cNvSpPr/>
                      <p:nvPr/>
                    </p:nvSpPr>
                    <p:spPr>
                      <a:xfrm>
                        <a:off x="0" y="139292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386" name="Oval"/>
                      <p:cNvSpPr/>
                      <p:nvPr/>
                    </p:nvSpPr>
                    <p:spPr>
                      <a:xfrm>
                        <a:off x="0" y="420557"/>
                        <a:ext cx="366666" cy="267871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387" name="Oval"/>
                      <p:cNvSpPr/>
                      <p:nvPr/>
                    </p:nvSpPr>
                    <p:spPr>
                      <a:xfrm>
                        <a:off x="0" y="701821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388" name="Oval"/>
                      <p:cNvSpPr/>
                      <p:nvPr/>
                    </p:nvSpPr>
                    <p:spPr>
                      <a:xfrm>
                        <a:off x="0" y="559850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</p:grpSp>
                <p:sp>
                  <p:nvSpPr>
                    <p:cNvPr id="390" name="Form"/>
                    <p:cNvSpPr/>
                    <p:nvPr/>
                  </p:nvSpPr>
                  <p:spPr>
                    <a:xfrm>
                      <a:off x="12891" y="766650"/>
                      <a:ext cx="35585" cy="15355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91" name="Form"/>
                    <p:cNvSpPr/>
                    <p:nvPr/>
                  </p:nvSpPr>
                  <p:spPr>
                    <a:xfrm>
                      <a:off x="12272" y="623330"/>
                      <a:ext cx="35585" cy="15355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92" name="Form"/>
                    <p:cNvSpPr/>
                    <p:nvPr/>
                  </p:nvSpPr>
                  <p:spPr>
                    <a:xfrm>
                      <a:off x="12272" y="492522"/>
                      <a:ext cx="35585" cy="14787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93" name="Form"/>
                    <p:cNvSpPr/>
                    <p:nvPr/>
                  </p:nvSpPr>
                  <p:spPr>
                    <a:xfrm>
                      <a:off x="13819" y="358869"/>
                      <a:ext cx="35585" cy="13934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94" name="Form"/>
                    <p:cNvSpPr/>
                    <p:nvPr/>
                  </p:nvSpPr>
                  <p:spPr>
                    <a:xfrm>
                      <a:off x="0" y="909971"/>
                      <a:ext cx="47829" cy="21167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95" name="Form"/>
                    <p:cNvSpPr/>
                    <p:nvPr/>
                  </p:nvSpPr>
                  <p:spPr>
                    <a:xfrm>
                      <a:off x="13665" y="216118"/>
                      <a:ext cx="35584" cy="13934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96" name="Rechteck"/>
                    <p:cNvSpPr/>
                    <p:nvPr/>
                  </p:nvSpPr>
                  <p:spPr>
                    <a:xfrm>
                      <a:off x="35324" y="1049311"/>
                      <a:ext cx="163995" cy="10806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97" name="Rechteck"/>
                    <p:cNvSpPr/>
                    <p:nvPr/>
                  </p:nvSpPr>
                  <p:spPr>
                    <a:xfrm>
                      <a:off x="41513" y="122277"/>
                      <a:ext cx="163994" cy="10806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398" name="Linie"/>
                    <p:cNvSpPr/>
                    <p:nvPr/>
                  </p:nvSpPr>
                  <p:spPr>
                    <a:xfrm flipH="1" flipV="1">
                      <a:off x="200302" y="1123247"/>
                      <a:ext cx="792" cy="158542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399" name="Linie"/>
                    <p:cNvSpPr/>
                    <p:nvPr/>
                  </p:nvSpPr>
                  <p:spPr>
                    <a:xfrm flipH="1" flipV="1">
                      <a:off x="203896" y="1"/>
                      <a:ext cx="793" cy="158542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  <p:sp>
                <p:nvSpPr>
                  <p:cNvPr id="401" name="Rechteck"/>
                  <p:cNvSpPr/>
                  <p:nvPr/>
                </p:nvSpPr>
                <p:spPr>
                  <a:xfrm>
                    <a:off x="0" y="61698"/>
                    <a:ext cx="35279" cy="117595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</p:grpSp>
            <p:sp>
              <p:nvSpPr>
                <p:cNvPr id="403" name="Linie"/>
                <p:cNvSpPr/>
                <p:nvPr/>
              </p:nvSpPr>
              <p:spPr>
                <a:xfrm>
                  <a:off x="199911" y="1284687"/>
                  <a:ext cx="1389205" cy="845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04" name="Linie"/>
                <p:cNvSpPr/>
                <p:nvPr/>
              </p:nvSpPr>
              <p:spPr>
                <a:xfrm flipV="1">
                  <a:off x="1227306" y="511557"/>
                  <a:ext cx="718527" cy="24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05" name="Linie"/>
                <p:cNvSpPr/>
                <p:nvPr/>
              </p:nvSpPr>
              <p:spPr>
                <a:xfrm flipV="1">
                  <a:off x="1222988" y="779028"/>
                  <a:ext cx="718527" cy="24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06" name="Linie"/>
                <p:cNvSpPr/>
                <p:nvPr/>
              </p:nvSpPr>
              <p:spPr>
                <a:xfrm>
                  <a:off x="1587100" y="793267"/>
                  <a:ext cx="4" cy="50848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07" name="Linie"/>
                <p:cNvSpPr/>
                <p:nvPr/>
              </p:nvSpPr>
              <p:spPr>
                <a:xfrm>
                  <a:off x="1590184" y="2901"/>
                  <a:ext cx="4" cy="50848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435" name="Gruppieren"/>
              <p:cNvGrpSpPr/>
              <p:nvPr/>
            </p:nvGrpSpPr>
            <p:grpSpPr>
              <a:xfrm>
                <a:off x="7116814" y="368301"/>
                <a:ext cx="1945833" cy="1301748"/>
                <a:chOff x="0" y="1"/>
                <a:chExt cx="1945832" cy="1301746"/>
              </a:xfrm>
            </p:grpSpPr>
            <p:sp>
              <p:nvSpPr>
                <p:cNvPr id="409" name="Linie"/>
                <p:cNvSpPr/>
                <p:nvPr/>
              </p:nvSpPr>
              <p:spPr>
                <a:xfrm>
                  <a:off x="199911" y="2901"/>
                  <a:ext cx="1389205" cy="845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429" name="Gruppieren"/>
                <p:cNvGrpSpPr/>
                <p:nvPr/>
              </p:nvGrpSpPr>
              <p:grpSpPr>
                <a:xfrm>
                  <a:off x="0" y="1"/>
                  <a:ext cx="401003" cy="1281788"/>
                  <a:chOff x="0" y="1"/>
                  <a:chExt cx="401002" cy="1281786"/>
                </a:xfrm>
              </p:grpSpPr>
              <p:grpSp>
                <p:nvGrpSpPr>
                  <p:cNvPr id="427" name="Gruppieren"/>
                  <p:cNvGrpSpPr/>
                  <p:nvPr/>
                </p:nvGrpSpPr>
                <p:grpSpPr>
                  <a:xfrm>
                    <a:off x="12936" y="1"/>
                    <a:ext cx="388067" cy="1281788"/>
                    <a:chOff x="0" y="1"/>
                    <a:chExt cx="388066" cy="1281786"/>
                  </a:xfrm>
                </p:grpSpPr>
                <p:grpSp>
                  <p:nvGrpSpPr>
                    <p:cNvPr id="416" name="Gruppieren"/>
                    <p:cNvGrpSpPr/>
                    <p:nvPr/>
                  </p:nvGrpSpPr>
                  <p:grpSpPr>
                    <a:xfrm>
                      <a:off x="21400" y="156401"/>
                      <a:ext cx="366667" cy="969693"/>
                      <a:chOff x="0" y="0"/>
                      <a:chExt cx="366665" cy="969692"/>
                    </a:xfrm>
                  </p:grpSpPr>
                  <p:sp>
                    <p:nvSpPr>
                      <p:cNvPr id="410" name="Oval"/>
                      <p:cNvSpPr/>
                      <p:nvPr/>
                    </p:nvSpPr>
                    <p:spPr>
                      <a:xfrm>
                        <a:off x="0" y="0"/>
                        <a:ext cx="366666" cy="267871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411" name="Oval"/>
                      <p:cNvSpPr/>
                      <p:nvPr/>
                    </p:nvSpPr>
                    <p:spPr>
                      <a:xfrm>
                        <a:off x="0" y="281264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412" name="Oval"/>
                      <p:cNvSpPr/>
                      <p:nvPr/>
                    </p:nvSpPr>
                    <p:spPr>
                      <a:xfrm>
                        <a:off x="0" y="139292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413" name="Oval"/>
                      <p:cNvSpPr/>
                      <p:nvPr/>
                    </p:nvSpPr>
                    <p:spPr>
                      <a:xfrm>
                        <a:off x="0" y="420557"/>
                        <a:ext cx="366666" cy="267871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414" name="Oval"/>
                      <p:cNvSpPr/>
                      <p:nvPr/>
                    </p:nvSpPr>
                    <p:spPr>
                      <a:xfrm>
                        <a:off x="0" y="701821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  <p:sp>
                    <p:nvSpPr>
                      <p:cNvPr id="415" name="Oval"/>
                      <p:cNvSpPr/>
                      <p:nvPr/>
                    </p:nvSpPr>
                    <p:spPr>
                      <a:xfrm>
                        <a:off x="0" y="559850"/>
                        <a:ext cx="366666" cy="267872"/>
                      </a:xfrm>
                      <a:prstGeom prst="ellipse">
                        <a:avLst/>
                      </a:prstGeom>
                      <a:noFill/>
                      <a:ln w="12700" cap="flat">
                        <a:solidFill>
                          <a:srgbClr val="000000"/>
                        </a:solidFill>
                        <a:prstDash val="solid"/>
                        <a:miter lim="400000"/>
                      </a:ln>
                      <a:effectLst/>
                    </p:spPr>
                    <p:txBody>
                      <a:bodyPr wrap="square" lIns="38100" tIns="38100" rIns="38100" bIns="38100" numCol="1" anchor="ctr">
                        <a:noAutofit/>
                      </a:bodyPr>
                      <a:lstStyle/>
                      <a:p>
                        <a:pPr algn="ctr">
                          <a:defRPr sz="3000">
                            <a:solidFill>
                              <a:srgbClr val="FFFFFF"/>
                            </a:solidFill>
                            <a:effectLst>
                              <a:outerShdw sx="100000" sy="100000" kx="0" ky="0" algn="b" rotWithShape="0" blurRad="38100" dist="12700" dir="5400000">
                                <a:srgbClr val="000000">
                                  <a:alpha val="50000"/>
                                </a:srgbClr>
                              </a:outerShdw>
                            </a:effectLst>
                            <a:latin typeface="+mj-lt"/>
                            <a:ea typeface="+mj-ea"/>
                            <a:cs typeface="+mj-cs"/>
                            <a:sym typeface="Gill Sans"/>
                          </a:defRPr>
                        </a:pPr>
                      </a:p>
                    </p:txBody>
                  </p:sp>
                </p:grpSp>
                <p:sp>
                  <p:nvSpPr>
                    <p:cNvPr id="417" name="Form"/>
                    <p:cNvSpPr/>
                    <p:nvPr/>
                  </p:nvSpPr>
                  <p:spPr>
                    <a:xfrm>
                      <a:off x="12891" y="766650"/>
                      <a:ext cx="35585" cy="15355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418" name="Form"/>
                    <p:cNvSpPr/>
                    <p:nvPr/>
                  </p:nvSpPr>
                  <p:spPr>
                    <a:xfrm>
                      <a:off x="12272" y="623330"/>
                      <a:ext cx="35585" cy="15355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419" name="Form"/>
                    <p:cNvSpPr/>
                    <p:nvPr/>
                  </p:nvSpPr>
                  <p:spPr>
                    <a:xfrm>
                      <a:off x="12272" y="492522"/>
                      <a:ext cx="35585" cy="14787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420" name="Form"/>
                    <p:cNvSpPr/>
                    <p:nvPr/>
                  </p:nvSpPr>
                  <p:spPr>
                    <a:xfrm>
                      <a:off x="13819" y="358869"/>
                      <a:ext cx="35585" cy="13934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421" name="Form"/>
                    <p:cNvSpPr/>
                    <p:nvPr/>
                  </p:nvSpPr>
                  <p:spPr>
                    <a:xfrm>
                      <a:off x="0" y="909971"/>
                      <a:ext cx="47829" cy="211673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422" name="Form"/>
                    <p:cNvSpPr/>
                    <p:nvPr/>
                  </p:nvSpPr>
                  <p:spPr>
                    <a:xfrm>
                      <a:off x="13665" y="216118"/>
                      <a:ext cx="35584" cy="13934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fill="norm" stroke="1" extrusionOk="0">
                          <a:moveTo>
                            <a:pt x="20855" y="21600"/>
                          </a:moveTo>
                          <a:lnTo>
                            <a:pt x="21600" y="366"/>
                          </a:lnTo>
                          <a:lnTo>
                            <a:pt x="5959" y="0"/>
                          </a:lnTo>
                          <a:lnTo>
                            <a:pt x="2234" y="1831"/>
                          </a:lnTo>
                          <a:lnTo>
                            <a:pt x="0" y="5125"/>
                          </a:lnTo>
                          <a:lnTo>
                            <a:pt x="0" y="9519"/>
                          </a:lnTo>
                          <a:lnTo>
                            <a:pt x="1490" y="14278"/>
                          </a:lnTo>
                          <a:lnTo>
                            <a:pt x="2979" y="17939"/>
                          </a:lnTo>
                          <a:lnTo>
                            <a:pt x="7448" y="19403"/>
                          </a:lnTo>
                          <a:lnTo>
                            <a:pt x="12662" y="21600"/>
                          </a:lnTo>
                          <a:lnTo>
                            <a:pt x="20855" y="2160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381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200"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423" name="Rechteck"/>
                    <p:cNvSpPr/>
                    <p:nvPr/>
                  </p:nvSpPr>
                  <p:spPr>
                    <a:xfrm>
                      <a:off x="35324" y="1049311"/>
                      <a:ext cx="163995" cy="10806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424" name="Rechteck"/>
                    <p:cNvSpPr/>
                    <p:nvPr/>
                  </p:nvSpPr>
                  <p:spPr>
                    <a:xfrm>
                      <a:off x="41513" y="122277"/>
                      <a:ext cx="163994" cy="108060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25400" cap="flat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8100" tIns="38100" rIns="38100" bIns="38100" numCol="1" anchor="ctr">
                      <a:noAutofit/>
                    </a:bodyPr>
                    <a:lstStyle/>
                    <a:p>
                      <a:pPr algn="ctr">
                        <a:defRPr sz="3000"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38100" dist="12700" dir="5400000">
                              <a:srgbClr val="000000">
                                <a:alpha val="50000"/>
                              </a:srgbClr>
                            </a:outerShdw>
                          </a:effectLst>
                          <a:latin typeface="+mj-lt"/>
                          <a:ea typeface="+mj-ea"/>
                          <a:cs typeface="+mj-cs"/>
                          <a:sym typeface="Gill Sans"/>
                        </a:defRPr>
                      </a:pPr>
                    </a:p>
                  </p:txBody>
                </p:sp>
                <p:sp>
                  <p:nvSpPr>
                    <p:cNvPr id="425" name="Linie"/>
                    <p:cNvSpPr/>
                    <p:nvPr/>
                  </p:nvSpPr>
                  <p:spPr>
                    <a:xfrm flipH="1" flipV="1">
                      <a:off x="200302" y="1123247"/>
                      <a:ext cx="792" cy="158542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  <p:sp>
                  <p:nvSpPr>
                    <p:cNvPr id="426" name="Linie"/>
                    <p:cNvSpPr/>
                    <p:nvPr/>
                  </p:nvSpPr>
                  <p:spPr>
                    <a:xfrm flipH="1" flipV="1">
                      <a:off x="203896" y="1"/>
                      <a:ext cx="793" cy="158542"/>
                    </a:xfrm>
                    <a:prstGeom prst="line">
                      <a:avLst/>
                    </a:prstGeom>
                    <a:noFill/>
                    <a:ln w="12700" cap="flat">
                      <a:solidFill>
                        <a:srgbClr val="0000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50800" tIns="50800" rIns="50800" bIns="50800" numCol="1" anchor="ctr">
                      <a:noAutofit/>
                    </a:bodyPr>
                    <a:lstStyle/>
                    <a:p>
                      <a:pPr/>
                    </a:p>
                  </p:txBody>
                </p:sp>
              </p:grpSp>
              <p:sp>
                <p:nvSpPr>
                  <p:cNvPr id="428" name="Rechteck"/>
                  <p:cNvSpPr/>
                  <p:nvPr/>
                </p:nvSpPr>
                <p:spPr>
                  <a:xfrm>
                    <a:off x="0" y="61698"/>
                    <a:ext cx="35279" cy="1175953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</p:grpSp>
            <p:sp>
              <p:nvSpPr>
                <p:cNvPr id="430" name="Linie"/>
                <p:cNvSpPr/>
                <p:nvPr/>
              </p:nvSpPr>
              <p:spPr>
                <a:xfrm>
                  <a:off x="199911" y="1284687"/>
                  <a:ext cx="1389205" cy="8458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31" name="Linie"/>
                <p:cNvSpPr/>
                <p:nvPr/>
              </p:nvSpPr>
              <p:spPr>
                <a:xfrm flipV="1">
                  <a:off x="1227306" y="511557"/>
                  <a:ext cx="718527" cy="24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32" name="Linie"/>
                <p:cNvSpPr/>
                <p:nvPr/>
              </p:nvSpPr>
              <p:spPr>
                <a:xfrm flipV="1">
                  <a:off x="1222988" y="779028"/>
                  <a:ext cx="718527" cy="249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33" name="Linie"/>
                <p:cNvSpPr/>
                <p:nvPr/>
              </p:nvSpPr>
              <p:spPr>
                <a:xfrm>
                  <a:off x="1587100" y="793267"/>
                  <a:ext cx="4" cy="50848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34" name="Linie"/>
                <p:cNvSpPr/>
                <p:nvPr/>
              </p:nvSpPr>
              <p:spPr>
                <a:xfrm>
                  <a:off x="1590184" y="2901"/>
                  <a:ext cx="4" cy="50848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sp>
            <p:nvSpPr>
              <p:cNvPr id="436" name="Linie"/>
              <p:cNvSpPr/>
              <p:nvPr/>
            </p:nvSpPr>
            <p:spPr>
              <a:xfrm flipV="1">
                <a:off x="1268431" y="887310"/>
                <a:ext cx="1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37" name="Linie"/>
              <p:cNvSpPr/>
              <p:nvPr/>
            </p:nvSpPr>
            <p:spPr>
              <a:xfrm flipV="1">
                <a:off x="1390767" y="888999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38" name="Linie"/>
              <p:cNvSpPr/>
              <p:nvPr/>
            </p:nvSpPr>
            <p:spPr>
              <a:xfrm flipV="1">
                <a:off x="1517767" y="888999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39" name="Linie"/>
              <p:cNvSpPr/>
              <p:nvPr/>
            </p:nvSpPr>
            <p:spPr>
              <a:xfrm flipV="1">
                <a:off x="1644767" y="888999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40" name="Linie"/>
              <p:cNvSpPr/>
              <p:nvPr/>
            </p:nvSpPr>
            <p:spPr>
              <a:xfrm flipV="1">
                <a:off x="1759067" y="888999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41" name="Linie"/>
              <p:cNvSpPr/>
              <p:nvPr/>
            </p:nvSpPr>
            <p:spPr>
              <a:xfrm flipV="1">
                <a:off x="1886067" y="888999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42" name="Linie"/>
              <p:cNvSpPr/>
              <p:nvPr/>
            </p:nvSpPr>
            <p:spPr>
              <a:xfrm flipH="1">
                <a:off x="6643904" y="890689"/>
                <a:ext cx="1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43" name="Linie"/>
              <p:cNvSpPr/>
              <p:nvPr/>
            </p:nvSpPr>
            <p:spPr>
              <a:xfrm flipH="1">
                <a:off x="6521567" y="889000"/>
                <a:ext cx="1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44" name="Linie"/>
              <p:cNvSpPr/>
              <p:nvPr/>
            </p:nvSpPr>
            <p:spPr>
              <a:xfrm flipH="1">
                <a:off x="6394567" y="889000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45" name="Linie"/>
              <p:cNvSpPr/>
              <p:nvPr/>
            </p:nvSpPr>
            <p:spPr>
              <a:xfrm flipH="1">
                <a:off x="6267567" y="889000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46" name="Linie"/>
              <p:cNvSpPr/>
              <p:nvPr/>
            </p:nvSpPr>
            <p:spPr>
              <a:xfrm flipH="1">
                <a:off x="6153267" y="889000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sp>
            <p:nvSpPr>
              <p:cNvPr id="447" name="Linie"/>
              <p:cNvSpPr/>
              <p:nvPr/>
            </p:nvSpPr>
            <p:spPr>
              <a:xfrm flipH="1">
                <a:off x="6026267" y="889000"/>
                <a:ext cx="2" cy="257413"/>
              </a:xfrm>
              <a:prstGeom prst="line">
                <a:avLst/>
              </a:prstGeom>
              <a:noFill/>
              <a:ln w="12700" cap="flat">
                <a:solidFill>
                  <a:srgbClr val="B51A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/>
              </a:p>
            </p:txBody>
          </p:sp>
          <p:grpSp>
            <p:nvGrpSpPr>
              <p:cNvPr id="454" name="Gruppieren"/>
              <p:cNvGrpSpPr/>
              <p:nvPr/>
            </p:nvGrpSpPr>
            <p:grpSpPr>
              <a:xfrm>
                <a:off x="2278114" y="0"/>
                <a:ext cx="596901" cy="2019300"/>
                <a:chOff x="0" y="0"/>
                <a:chExt cx="596900" cy="2019300"/>
              </a:xfrm>
            </p:grpSpPr>
            <p:sp>
              <p:nvSpPr>
                <p:cNvPr id="448" name="Oval"/>
                <p:cNvSpPr/>
                <p:nvPr/>
              </p:nvSpPr>
              <p:spPr>
                <a:xfrm>
                  <a:off x="0" y="0"/>
                  <a:ext cx="228600" cy="2019300"/>
                </a:xfrm>
                <a:prstGeom prst="ellips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449" name="Linie"/>
                <p:cNvSpPr/>
                <p:nvPr/>
              </p:nvSpPr>
              <p:spPr>
                <a:xfrm flipH="1">
                  <a:off x="298655" y="111553"/>
                  <a:ext cx="19" cy="1815045"/>
                </a:xfrm>
                <a:prstGeom prst="lin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452" name="Gruppieren"/>
                <p:cNvGrpSpPr/>
                <p:nvPr/>
              </p:nvGrpSpPr>
              <p:grpSpPr>
                <a:xfrm>
                  <a:off x="368300" y="0"/>
                  <a:ext cx="228600" cy="2019300"/>
                  <a:chOff x="0" y="0"/>
                  <a:chExt cx="228600" cy="2019300"/>
                </a:xfrm>
              </p:grpSpPr>
              <p:sp>
                <p:nvSpPr>
                  <p:cNvPr id="450" name="Oval"/>
                  <p:cNvSpPr/>
                  <p:nvPr/>
                </p:nvSpPr>
                <p:spPr>
                  <a:xfrm>
                    <a:off x="0" y="0"/>
                    <a:ext cx="228600" cy="2019300"/>
                  </a:xfrm>
                  <a:prstGeom prst="ellipse">
                    <a:avLst/>
                  </a:prstGeom>
                  <a:noFill/>
                  <a:ln w="12700" cap="flat">
                    <a:solidFill>
                      <a:srgbClr val="0042AA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451" name="Linie"/>
                  <p:cNvSpPr/>
                  <p:nvPr/>
                </p:nvSpPr>
                <p:spPr>
                  <a:xfrm flipH="1">
                    <a:off x="30060" y="178236"/>
                    <a:ext cx="16511" cy="134464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42AA"/>
                    </a:solidFill>
                    <a:prstDash val="solid"/>
                    <a:miter lim="400000"/>
                    <a:headEnd type="arrow" w="med" len="med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/>
                  </a:p>
                </p:txBody>
              </p:sp>
            </p:grpSp>
            <p:sp>
              <p:nvSpPr>
                <p:cNvPr id="453" name="Linie"/>
                <p:cNvSpPr/>
                <p:nvPr/>
              </p:nvSpPr>
              <p:spPr>
                <a:xfrm>
                  <a:off x="177351" y="191034"/>
                  <a:ext cx="17408" cy="134350"/>
                </a:xfrm>
                <a:prstGeom prst="lin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  <p:grpSp>
            <p:nvGrpSpPr>
              <p:cNvPr id="461" name="Gruppieren"/>
              <p:cNvGrpSpPr/>
              <p:nvPr/>
            </p:nvGrpSpPr>
            <p:grpSpPr>
              <a:xfrm flipH="1" rot="10800000">
                <a:off x="7053314" y="0"/>
                <a:ext cx="596901" cy="2019300"/>
                <a:chOff x="0" y="0"/>
                <a:chExt cx="596900" cy="2019300"/>
              </a:xfrm>
            </p:grpSpPr>
            <p:sp>
              <p:nvSpPr>
                <p:cNvPr id="455" name="Oval"/>
                <p:cNvSpPr/>
                <p:nvPr/>
              </p:nvSpPr>
              <p:spPr>
                <a:xfrm>
                  <a:off x="0" y="0"/>
                  <a:ext cx="228600" cy="2019300"/>
                </a:xfrm>
                <a:prstGeom prst="ellips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456" name="Linie"/>
                <p:cNvSpPr/>
                <p:nvPr/>
              </p:nvSpPr>
              <p:spPr>
                <a:xfrm flipH="1">
                  <a:off x="298655" y="111553"/>
                  <a:ext cx="19" cy="1815045"/>
                </a:xfrm>
                <a:prstGeom prst="lin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grpSp>
              <p:nvGrpSpPr>
                <p:cNvPr id="459" name="Gruppieren"/>
                <p:cNvGrpSpPr/>
                <p:nvPr/>
              </p:nvGrpSpPr>
              <p:grpSpPr>
                <a:xfrm>
                  <a:off x="368300" y="0"/>
                  <a:ext cx="228600" cy="2019300"/>
                  <a:chOff x="0" y="0"/>
                  <a:chExt cx="228600" cy="2019300"/>
                </a:xfrm>
              </p:grpSpPr>
              <p:sp>
                <p:nvSpPr>
                  <p:cNvPr id="457" name="Oval"/>
                  <p:cNvSpPr/>
                  <p:nvPr/>
                </p:nvSpPr>
                <p:spPr>
                  <a:xfrm>
                    <a:off x="0" y="0"/>
                    <a:ext cx="228600" cy="2019300"/>
                  </a:xfrm>
                  <a:prstGeom prst="ellipse">
                    <a:avLst/>
                  </a:prstGeom>
                  <a:noFill/>
                  <a:ln w="12700" cap="flat">
                    <a:solidFill>
                      <a:srgbClr val="0042AA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8100" tIns="38100" rIns="38100" bIns="38100" numCol="1" anchor="ctr">
                    <a:noAutofit/>
                  </a:bodyPr>
                  <a:lstStyle/>
                  <a:p>
                    <a:pPr algn="ctr">
                      <a:defRPr sz="3000">
                        <a:solidFill>
                          <a:srgbClr val="FFFFFF"/>
                        </a:solidFill>
                        <a:effectLst>
                          <a:outerShdw sx="100000" sy="100000" kx="0" ky="0" algn="b" rotWithShape="0" blurRad="38100" dist="12700" dir="5400000">
                            <a:srgbClr val="000000">
                              <a:alpha val="50000"/>
                            </a:srgbClr>
                          </a:outerShdw>
                        </a:effectLst>
                        <a:latin typeface="+mj-lt"/>
                        <a:ea typeface="+mj-ea"/>
                        <a:cs typeface="+mj-cs"/>
                        <a:sym typeface="Gill Sans"/>
                      </a:defRPr>
                    </a:pPr>
                  </a:p>
                </p:txBody>
              </p:sp>
              <p:sp>
                <p:nvSpPr>
                  <p:cNvPr id="458" name="Linie"/>
                  <p:cNvSpPr/>
                  <p:nvPr/>
                </p:nvSpPr>
                <p:spPr>
                  <a:xfrm flipH="1">
                    <a:off x="30060" y="178236"/>
                    <a:ext cx="16511" cy="134464"/>
                  </a:xfrm>
                  <a:prstGeom prst="line">
                    <a:avLst/>
                  </a:prstGeom>
                  <a:noFill/>
                  <a:ln w="12700" cap="flat">
                    <a:solidFill>
                      <a:srgbClr val="0042AA"/>
                    </a:solidFill>
                    <a:prstDash val="solid"/>
                    <a:miter lim="400000"/>
                    <a:headEnd type="arrow" w="med" len="med"/>
                  </a:ln>
                  <a:effectLst/>
                </p:spPr>
                <p:txBody>
                  <a:bodyPr wrap="square" lIns="50800" tIns="50800" rIns="50800" bIns="50800" numCol="1" anchor="ctr">
                    <a:noAutofit/>
                  </a:bodyPr>
                  <a:lstStyle/>
                  <a:p>
                    <a:pPr/>
                  </a:p>
                </p:txBody>
              </p:sp>
            </p:grpSp>
            <p:sp>
              <p:nvSpPr>
                <p:cNvPr id="460" name="Linie"/>
                <p:cNvSpPr/>
                <p:nvPr/>
              </p:nvSpPr>
              <p:spPr>
                <a:xfrm>
                  <a:off x="177351" y="191034"/>
                  <a:ext cx="17408" cy="134350"/>
                </a:xfrm>
                <a:prstGeom prst="line">
                  <a:avLst/>
                </a:prstGeom>
                <a:noFill/>
                <a:ln w="12700" cap="flat">
                  <a:solidFill>
                    <a:srgbClr val="0042AA"/>
                  </a:solidFill>
                  <a:prstDash val="solid"/>
                  <a:miter lim="400000"/>
                  <a:headEnd type="arrow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</p:grpSp>
        </p:grpSp>
        <p:sp>
          <p:nvSpPr>
            <p:cNvPr id="463" name="u(t)"/>
            <p:cNvSpPr txBox="1"/>
            <p:nvPr/>
          </p:nvSpPr>
          <p:spPr>
            <a:xfrm>
              <a:off x="1294668" y="2330450"/>
              <a:ext cx="427113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solidFill>
                    <a:srgbClr val="B51A00"/>
                  </a:solidFill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/>
              <a:r>
                <a:t>u(t)</a:t>
              </a:r>
            </a:p>
          </p:txBody>
        </p:sp>
        <p:sp>
          <p:nvSpPr>
            <p:cNvPr id="464" name="i(t)"/>
            <p:cNvSpPr txBox="1"/>
            <p:nvPr/>
          </p:nvSpPr>
          <p:spPr>
            <a:xfrm>
              <a:off x="3626191" y="2336800"/>
              <a:ext cx="362930" cy="3429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800">
                  <a:solidFill>
                    <a:srgbClr val="0042AA"/>
                  </a:solidFill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/>
              <a:r>
                <a:t>i(t)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" name="Linie"/>
          <p:cNvSpPr/>
          <p:nvPr/>
        </p:nvSpPr>
        <p:spPr>
          <a:xfrm flipV="1">
            <a:off x="2298689" y="3292486"/>
            <a:ext cx="1003321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63" name="Linie"/>
          <p:cNvSpPr/>
          <p:nvPr/>
        </p:nvSpPr>
        <p:spPr>
          <a:xfrm>
            <a:off x="2336793" y="4554998"/>
            <a:ext cx="949348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2683" name="Gruppieren"/>
          <p:cNvGrpSpPr/>
          <p:nvPr/>
        </p:nvGrpSpPr>
        <p:grpSpPr>
          <a:xfrm>
            <a:off x="782881" y="317500"/>
            <a:ext cx="2600065" cy="2060018"/>
            <a:chOff x="0" y="0"/>
            <a:chExt cx="2600063" cy="2060017"/>
          </a:xfrm>
        </p:grpSpPr>
        <p:sp>
          <p:nvSpPr>
            <p:cNvPr id="2664" name="Zweitor"/>
            <p:cNvSpPr txBox="1"/>
            <p:nvPr/>
          </p:nvSpPr>
          <p:spPr>
            <a:xfrm>
              <a:off x="954599" y="0"/>
              <a:ext cx="671787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/>
              </a:lvl1pPr>
            </a:lstStyle>
            <a:p>
              <a:pPr/>
              <a:r>
                <a:t>Zweitor</a:t>
              </a:r>
            </a:p>
          </p:txBody>
        </p:sp>
        <p:sp>
          <p:nvSpPr>
            <p:cNvPr id="2665" name="RW"/>
            <p:cNvSpPr txBox="1"/>
            <p:nvPr/>
          </p:nvSpPr>
          <p:spPr>
            <a:xfrm>
              <a:off x="119295" y="1655762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2666" name="Linie"/>
            <p:cNvSpPr/>
            <p:nvPr/>
          </p:nvSpPr>
          <p:spPr>
            <a:xfrm flipH="1">
              <a:off x="57382" y="283005"/>
              <a:ext cx="7575" cy="158072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67" name="Linie"/>
            <p:cNvSpPr/>
            <p:nvPr/>
          </p:nvSpPr>
          <p:spPr>
            <a:xfrm>
              <a:off x="2539803" y="275596"/>
              <a:ext cx="431" cy="156114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68" name="RW"/>
            <p:cNvSpPr txBox="1"/>
            <p:nvPr/>
          </p:nvSpPr>
          <p:spPr>
            <a:xfrm>
              <a:off x="1929045" y="1651000"/>
              <a:ext cx="463871" cy="40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rPr b="1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R</a:t>
              </a:r>
              <a:r>
                <a:rPr b="1" baseline="-25000">
                  <a:solidFill>
                    <a:srgbClr val="0085CC"/>
                  </a:solidFill>
                  <a:uFill>
                    <a:solidFill>
                      <a:srgbClr val="0085CC"/>
                    </a:solidFill>
                  </a:uFill>
                </a:rPr>
                <a:t>W</a:t>
              </a:r>
            </a:p>
          </p:txBody>
        </p:sp>
        <p:sp>
          <p:nvSpPr>
            <p:cNvPr id="2669" name="Rechteck"/>
            <p:cNvSpPr/>
            <p:nvPr/>
          </p:nvSpPr>
          <p:spPr>
            <a:xfrm>
              <a:off x="366945" y="355600"/>
              <a:ext cx="1879601" cy="12700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2670" name="Linie"/>
            <p:cNvSpPr/>
            <p:nvPr/>
          </p:nvSpPr>
          <p:spPr>
            <a:xfrm flipH="1">
              <a:off x="11345" y="1367234"/>
              <a:ext cx="2583459" cy="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71" name="Linie"/>
            <p:cNvSpPr/>
            <p:nvPr/>
          </p:nvSpPr>
          <p:spPr>
            <a:xfrm flipH="1">
              <a:off x="62143" y="607012"/>
              <a:ext cx="2478690" cy="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72" name="Kreis"/>
            <p:cNvSpPr/>
            <p:nvPr/>
          </p:nvSpPr>
          <p:spPr>
            <a:xfrm>
              <a:off x="2486257" y="5461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673" name="Kreis"/>
            <p:cNvSpPr/>
            <p:nvPr/>
          </p:nvSpPr>
          <p:spPr>
            <a:xfrm>
              <a:off x="2486257" y="1308100"/>
              <a:ext cx="113807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674" name="Kreis"/>
            <p:cNvSpPr/>
            <p:nvPr/>
          </p:nvSpPr>
          <p:spPr>
            <a:xfrm rot="10800000">
              <a:off x="12700" y="5588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675" name="Kreis"/>
            <p:cNvSpPr/>
            <p:nvPr/>
          </p:nvSpPr>
          <p:spPr>
            <a:xfrm rot="10800000">
              <a:off x="0" y="1308100"/>
              <a:ext cx="113806" cy="114526"/>
            </a:xfrm>
            <a:prstGeom prst="ellipse">
              <a:avLst/>
            </a:prstGeom>
            <a:solidFill>
              <a:srgbClr val="FFFFFF"/>
            </a:solidFill>
            <a:ln w="19050" cap="flat">
              <a:solidFill>
                <a:srgbClr val="FF26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676" name="Linie"/>
            <p:cNvSpPr/>
            <p:nvPr/>
          </p:nvSpPr>
          <p:spPr>
            <a:xfrm>
              <a:off x="1304631" y="612923"/>
              <a:ext cx="7988" cy="75867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77" name="R"/>
            <p:cNvSpPr txBox="1"/>
            <p:nvPr/>
          </p:nvSpPr>
          <p:spPr>
            <a:xfrm>
              <a:off x="532045" y="685800"/>
              <a:ext cx="533401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R</a:t>
              </a:r>
            </a:p>
          </p:txBody>
        </p:sp>
        <p:sp>
          <p:nvSpPr>
            <p:cNvPr id="2678" name="Rechteck"/>
            <p:cNvSpPr/>
            <p:nvPr/>
          </p:nvSpPr>
          <p:spPr>
            <a:xfrm>
              <a:off x="576018" y="508000"/>
              <a:ext cx="482601" cy="228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679" name="Rechteck"/>
            <p:cNvSpPr/>
            <p:nvPr/>
          </p:nvSpPr>
          <p:spPr>
            <a:xfrm rot="5400000">
              <a:off x="1242132" y="800100"/>
              <a:ext cx="127001" cy="355600"/>
            </a:xfrm>
            <a:prstGeom prst="rect">
              <a:avLst/>
            </a:prstGeom>
            <a:solidFill>
              <a:srgbClr val="FFFFFF"/>
            </a:solidFill>
            <a:ln w="19050" cap="flat">
              <a:solidFill>
                <a:srgbClr val="000000">
                  <a:alpha val="0"/>
                </a:srgbClr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2680" name="Linie"/>
            <p:cNvSpPr/>
            <p:nvPr/>
          </p:nvSpPr>
          <p:spPr>
            <a:xfrm flipV="1">
              <a:off x="1134744" y="920425"/>
              <a:ext cx="342975" cy="1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81" name="Linie"/>
            <p:cNvSpPr/>
            <p:nvPr/>
          </p:nvSpPr>
          <p:spPr>
            <a:xfrm flipV="1">
              <a:off x="1134818" y="1048860"/>
              <a:ext cx="342975" cy="1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82" name="C"/>
            <p:cNvSpPr txBox="1"/>
            <p:nvPr/>
          </p:nvSpPr>
          <p:spPr>
            <a:xfrm>
              <a:off x="1350718" y="1064189"/>
              <a:ext cx="294628" cy="3354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85CC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C</a:t>
              </a:r>
            </a:p>
          </p:txBody>
        </p:sp>
      </p:grpSp>
      <p:sp>
        <p:nvSpPr>
          <p:cNvPr id="2684" name="RW,"/>
          <p:cNvSpPr txBox="1"/>
          <p:nvPr/>
        </p:nvSpPr>
        <p:spPr>
          <a:xfrm>
            <a:off x="4335462" y="3703637"/>
            <a:ext cx="54014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R</a:t>
            </a:r>
            <a:r>
              <a:rPr baseline="-25000"/>
              <a:t>W, </a:t>
            </a:r>
          </a:p>
        </p:txBody>
      </p:sp>
      <p:sp>
        <p:nvSpPr>
          <p:cNvPr id="2685" name="Linie"/>
          <p:cNvSpPr/>
          <p:nvPr/>
        </p:nvSpPr>
        <p:spPr>
          <a:xfrm>
            <a:off x="5753100" y="3289300"/>
            <a:ext cx="1003300" cy="6369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86" name="Linie"/>
          <p:cNvSpPr/>
          <p:nvPr/>
        </p:nvSpPr>
        <p:spPr>
          <a:xfrm flipV="1">
            <a:off x="5794365" y="4546602"/>
            <a:ext cx="949336" cy="476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87" name="Linie"/>
          <p:cNvSpPr/>
          <p:nvPr/>
        </p:nvSpPr>
        <p:spPr>
          <a:xfrm flipV="1">
            <a:off x="3340100" y="4552950"/>
            <a:ext cx="2714625" cy="1588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88" name="Linie"/>
          <p:cNvSpPr/>
          <p:nvPr/>
        </p:nvSpPr>
        <p:spPr>
          <a:xfrm flipV="1">
            <a:off x="3338512" y="3289300"/>
            <a:ext cx="2719388" cy="3175"/>
          </a:xfrm>
          <a:prstGeom prst="line">
            <a:avLst/>
          </a:prstGeom>
          <a:ln w="28575">
            <a:solidFill>
              <a:srgbClr val="4349AA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89" name="Kreis"/>
          <p:cNvSpPr/>
          <p:nvPr/>
        </p:nvSpPr>
        <p:spPr>
          <a:xfrm>
            <a:off x="5943600" y="44958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690" name="Kreis"/>
          <p:cNvSpPr/>
          <p:nvPr/>
        </p:nvSpPr>
        <p:spPr>
          <a:xfrm>
            <a:off x="5930900" y="32385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691" name="l"/>
          <p:cNvSpPr txBox="1"/>
          <p:nvPr/>
        </p:nvSpPr>
        <p:spPr>
          <a:xfrm>
            <a:off x="4838700" y="3721100"/>
            <a:ext cx="229693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0000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Bradley Hand ITC TT-Bold"/>
                <a:ea typeface="Bradley Hand ITC TT-Bold"/>
                <a:cs typeface="Bradley Hand ITC TT-Bold"/>
                <a:sym typeface="Bradley Hand ITC TT-Bold"/>
              </a:defRPr>
            </a:lvl1pPr>
          </a:lstStyle>
          <a:p>
            <a:pPr>
              <a:defRPr>
                <a:latin typeface="+mn-lt"/>
                <a:ea typeface="+mn-ea"/>
                <a:cs typeface="+mn-cs"/>
                <a:sym typeface="Arial"/>
              </a:defRPr>
            </a:pPr>
            <a:r>
              <a:rPr>
                <a:latin typeface="Bradley Hand ITC TT-Bold"/>
                <a:ea typeface="Bradley Hand ITC TT-Bold"/>
                <a:cs typeface="Bradley Hand ITC TT-Bold"/>
                <a:sym typeface="Bradley Hand ITC TT-Bold"/>
              </a:rPr>
              <a:t>l</a:t>
            </a:r>
          </a:p>
        </p:txBody>
      </p:sp>
      <p:grpSp>
        <p:nvGrpSpPr>
          <p:cNvPr id="2694" name="Gruppieren"/>
          <p:cNvGrpSpPr/>
          <p:nvPr/>
        </p:nvGrpSpPr>
        <p:grpSpPr>
          <a:xfrm>
            <a:off x="1612899" y="3860800"/>
            <a:ext cx="321680" cy="584200"/>
            <a:chOff x="0" y="0"/>
            <a:chExt cx="321678" cy="584200"/>
          </a:xfrm>
        </p:grpSpPr>
        <p:sp>
          <p:nvSpPr>
            <p:cNvPr id="2692" name="Linie"/>
            <p:cNvSpPr/>
            <p:nvPr/>
          </p:nvSpPr>
          <p:spPr>
            <a:xfrm flipH="1" flipV="1">
              <a:off x="0" y="9812"/>
              <a:ext cx="321679" cy="4"/>
            </a:xfrm>
            <a:prstGeom prst="line">
              <a:avLst/>
            </a:prstGeom>
            <a:noFill/>
            <a:ln w="25400" cap="flat">
              <a:solidFill>
                <a:srgbClr val="B51A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693" name="Linie"/>
            <p:cNvSpPr/>
            <p:nvPr/>
          </p:nvSpPr>
          <p:spPr>
            <a:xfrm flipH="1">
              <a:off x="12699" y="0"/>
              <a:ext cx="2" cy="584200"/>
            </a:xfrm>
            <a:prstGeom prst="line">
              <a:avLst/>
            </a:prstGeom>
            <a:noFill/>
            <a:ln w="25400" cap="flat">
              <a:solidFill>
                <a:srgbClr val="B51A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2695" name="Za"/>
          <p:cNvSpPr txBox="1"/>
          <p:nvPr/>
        </p:nvSpPr>
        <p:spPr>
          <a:xfrm>
            <a:off x="1447800" y="4508500"/>
            <a:ext cx="379336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Z</a:t>
            </a:r>
            <a:r>
              <a:rPr baseline="-25000"/>
              <a:t>a</a:t>
            </a:r>
          </a:p>
        </p:txBody>
      </p:sp>
      <p:sp>
        <p:nvSpPr>
          <p:cNvPr id="2696" name="Kreis"/>
          <p:cNvSpPr/>
          <p:nvPr/>
        </p:nvSpPr>
        <p:spPr>
          <a:xfrm>
            <a:off x="3269134" y="3227719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697" name="Kreis"/>
          <p:cNvSpPr/>
          <p:nvPr/>
        </p:nvSpPr>
        <p:spPr>
          <a:xfrm>
            <a:off x="3269134" y="4503633"/>
            <a:ext cx="113829" cy="114405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698" name="Linie"/>
          <p:cNvSpPr/>
          <p:nvPr/>
        </p:nvSpPr>
        <p:spPr>
          <a:xfrm flipV="1">
            <a:off x="5283200" y="457200"/>
            <a:ext cx="1000125" cy="635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699" name="Linie"/>
          <p:cNvSpPr/>
          <p:nvPr/>
        </p:nvSpPr>
        <p:spPr>
          <a:xfrm flipV="1">
            <a:off x="5334000" y="1308100"/>
            <a:ext cx="1001713" cy="635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700" name="Linie"/>
          <p:cNvSpPr/>
          <p:nvPr/>
        </p:nvSpPr>
        <p:spPr>
          <a:xfrm>
            <a:off x="6527800" y="444500"/>
            <a:ext cx="1588" cy="862013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701" name="Linie"/>
          <p:cNvSpPr/>
          <p:nvPr/>
        </p:nvSpPr>
        <p:spPr>
          <a:xfrm>
            <a:off x="6362700" y="452099"/>
            <a:ext cx="167026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702" name="Linie"/>
          <p:cNvSpPr/>
          <p:nvPr/>
        </p:nvSpPr>
        <p:spPr>
          <a:xfrm>
            <a:off x="6350000" y="1309357"/>
            <a:ext cx="177143" cy="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703" name="Rechteck"/>
          <p:cNvSpPr/>
          <p:nvPr/>
        </p:nvSpPr>
        <p:spPr>
          <a:xfrm rot="5400000">
            <a:off x="6280942" y="640556"/>
            <a:ext cx="504826" cy="392113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704" name="Zb= R +j XL"/>
          <p:cNvSpPr txBox="1"/>
          <p:nvPr/>
        </p:nvSpPr>
        <p:spPr>
          <a:xfrm>
            <a:off x="7518400" y="3644900"/>
            <a:ext cx="1289978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Z</a:t>
            </a:r>
            <a:r>
              <a:rPr baseline="-25000"/>
              <a:t>b</a:t>
            </a:r>
            <a:r>
              <a:t>= R +j X</a:t>
            </a:r>
            <a:r>
              <a:rPr baseline="-5999"/>
              <a:t>L</a:t>
            </a:r>
          </a:p>
        </p:txBody>
      </p:sp>
      <p:sp>
        <p:nvSpPr>
          <p:cNvPr id="2705" name="Kreis"/>
          <p:cNvSpPr/>
          <p:nvPr/>
        </p:nvSpPr>
        <p:spPr>
          <a:xfrm>
            <a:off x="6248400" y="4064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706" name="Kreis"/>
          <p:cNvSpPr/>
          <p:nvPr/>
        </p:nvSpPr>
        <p:spPr>
          <a:xfrm>
            <a:off x="6273800" y="1244600"/>
            <a:ext cx="113806" cy="114526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707" name="Yp"/>
          <p:cNvSpPr txBox="1"/>
          <p:nvPr/>
        </p:nvSpPr>
        <p:spPr>
          <a:xfrm>
            <a:off x="4813300" y="1892300"/>
            <a:ext cx="392173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Y</a:t>
            </a:r>
            <a:r>
              <a:rPr baseline="-25000"/>
              <a:t>p</a:t>
            </a:r>
          </a:p>
        </p:txBody>
      </p:sp>
      <p:sp>
        <p:nvSpPr>
          <p:cNvPr id="2708" name="Kreis"/>
          <p:cNvSpPr/>
          <p:nvPr/>
        </p:nvSpPr>
        <p:spPr>
          <a:xfrm>
            <a:off x="5880100" y="4064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709" name="Kreis"/>
          <p:cNvSpPr/>
          <p:nvPr/>
        </p:nvSpPr>
        <p:spPr>
          <a:xfrm>
            <a:off x="5880100" y="12573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grpSp>
        <p:nvGrpSpPr>
          <p:cNvPr id="2713" name="Gruppieren"/>
          <p:cNvGrpSpPr/>
          <p:nvPr/>
        </p:nvGrpSpPr>
        <p:grpSpPr>
          <a:xfrm>
            <a:off x="5296966" y="460375"/>
            <a:ext cx="645567" cy="2243465"/>
            <a:chOff x="1901" y="0"/>
            <a:chExt cx="645566" cy="2243464"/>
          </a:xfrm>
        </p:grpSpPr>
        <p:sp>
          <p:nvSpPr>
            <p:cNvPr id="2710" name="Linie"/>
            <p:cNvSpPr/>
            <p:nvPr/>
          </p:nvSpPr>
          <p:spPr>
            <a:xfrm flipH="1">
              <a:off x="1901" y="0"/>
              <a:ext cx="633935" cy="1354634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711" name="Linie"/>
            <p:cNvSpPr/>
            <p:nvPr/>
          </p:nvSpPr>
          <p:spPr>
            <a:xfrm flipH="1">
              <a:off x="13535" y="860425"/>
              <a:ext cx="633934" cy="1354634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2712" name="Linie"/>
            <p:cNvSpPr/>
            <p:nvPr/>
          </p:nvSpPr>
          <p:spPr>
            <a:xfrm flipH="1">
              <a:off x="4142" y="1318662"/>
              <a:ext cx="9" cy="924803"/>
            </a:xfrm>
            <a:prstGeom prst="line">
              <a:avLst/>
            </a:prstGeom>
            <a:noFill/>
            <a:ln w="28575" cap="flat">
              <a:solidFill>
                <a:srgbClr val="4349AA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2714" name="Rechteck"/>
          <p:cNvSpPr/>
          <p:nvPr/>
        </p:nvSpPr>
        <p:spPr>
          <a:xfrm rot="5400000">
            <a:off x="6769100" y="3581400"/>
            <a:ext cx="127000" cy="3556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>
                <a:alpha val="0"/>
              </a:srgbClr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715" name="R"/>
          <p:cNvSpPr txBox="1"/>
          <p:nvPr/>
        </p:nvSpPr>
        <p:spPr>
          <a:xfrm>
            <a:off x="6934200" y="3517900"/>
            <a:ext cx="31750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R</a:t>
            </a:r>
          </a:p>
        </p:txBody>
      </p:sp>
      <p:sp>
        <p:nvSpPr>
          <p:cNvPr id="2716" name="Linie"/>
          <p:cNvSpPr/>
          <p:nvPr/>
        </p:nvSpPr>
        <p:spPr>
          <a:xfrm>
            <a:off x="6754563" y="3301999"/>
            <a:ext cx="3" cy="1244601"/>
          </a:xfrm>
          <a:prstGeom prst="line">
            <a:avLst/>
          </a:prstGeom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717" name="Rechteck"/>
          <p:cNvSpPr/>
          <p:nvPr/>
        </p:nvSpPr>
        <p:spPr>
          <a:xfrm rot="5400000">
            <a:off x="6578600" y="3568700"/>
            <a:ext cx="381000" cy="228600"/>
          </a:xfrm>
          <a:prstGeom prst="rect">
            <a:avLst/>
          </a:prstGeom>
          <a:solidFill>
            <a:srgbClr val="FFFFFF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718" name="L"/>
          <p:cNvSpPr txBox="1"/>
          <p:nvPr/>
        </p:nvSpPr>
        <p:spPr>
          <a:xfrm>
            <a:off x="6985000" y="3962400"/>
            <a:ext cx="317500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L</a:t>
            </a:r>
          </a:p>
        </p:txBody>
      </p:sp>
      <p:sp>
        <p:nvSpPr>
          <p:cNvPr id="2719" name="Rechteck"/>
          <p:cNvSpPr/>
          <p:nvPr/>
        </p:nvSpPr>
        <p:spPr>
          <a:xfrm rot="5400000">
            <a:off x="6578600" y="4025900"/>
            <a:ext cx="381000" cy="228600"/>
          </a:xfrm>
          <a:prstGeom prst="rect">
            <a:avLst/>
          </a:prstGeom>
          <a:solidFill>
            <a:srgbClr val="000000"/>
          </a:solidFill>
          <a:ln w="19050">
            <a:solidFill>
              <a:srgbClr val="515151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720" name="Kreis"/>
          <p:cNvSpPr/>
          <p:nvPr/>
        </p:nvSpPr>
        <p:spPr>
          <a:xfrm>
            <a:off x="2260600" y="44958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721" name="Kreis"/>
          <p:cNvSpPr/>
          <p:nvPr/>
        </p:nvSpPr>
        <p:spPr>
          <a:xfrm>
            <a:off x="2260600" y="3251200"/>
            <a:ext cx="113828" cy="114404"/>
          </a:xfrm>
          <a:prstGeom prst="ellipse">
            <a:avLst/>
          </a:prstGeom>
          <a:solidFill>
            <a:srgbClr val="FFFFFF"/>
          </a:solidFill>
          <a:ln w="19050">
            <a:solidFill>
              <a:srgbClr val="FF26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722" name="Rechteck"/>
          <p:cNvSpPr/>
          <p:nvPr/>
        </p:nvSpPr>
        <p:spPr>
          <a:xfrm>
            <a:off x="2616200" y="3200400"/>
            <a:ext cx="482600" cy="228600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</a:ln>
        </p:spPr>
        <p:txBody>
          <a:bodyPr lIns="50800" tIns="50800" rIns="50800" bIns="50800" anchor="ctr"/>
          <a:lstStyle/>
          <a:p>
            <a:pPr marL="40639" marR="40639" defTabSz="914400">
              <a:spcBef>
                <a:spcPts val="400"/>
              </a:spcBef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</a:p>
        </p:txBody>
      </p:sp>
      <p:sp>
        <p:nvSpPr>
          <p:cNvPr id="2723" name="Xs"/>
          <p:cNvSpPr txBox="1"/>
          <p:nvPr/>
        </p:nvSpPr>
        <p:spPr>
          <a:xfrm>
            <a:off x="2679700" y="3492500"/>
            <a:ext cx="358215" cy="381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marL="40639" marR="40639" defTabSz="914400">
              <a:spcBef>
                <a:spcPts val="400"/>
              </a:spcBef>
              <a:buClr>
                <a:srgbClr val="0085CC"/>
              </a:buClr>
              <a:buFont typeface="Arial"/>
              <a:defRPr sz="1800"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pPr>
            <a:r>
              <a:t>X</a:t>
            </a:r>
            <a:r>
              <a:rPr baseline="-25000"/>
              <a:t>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5" name="DHBW_d_Stuttgart_Folienmaster_RGB_090615.png" descr="DHBW_d_Stuttgart_Folienmaster_RGB_090615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2726" name="4. Semester, Nachrichtentechnik, 2012"/>
          <p:cNvSpPr txBox="1"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2727" name="Wellen und Leitungen, Übersicht, S. Rupp"/>
          <p:cNvSpPr txBox="1"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2728" name="Foliennummer"/>
          <p:cNvSpPr txBox="1"/>
          <p:nvPr>
            <p:ph type="sldNum" sz="quarter" idx="2"/>
          </p:nvPr>
        </p:nvSpPr>
        <p:spPr>
          <a:xfrm>
            <a:off x="4938092" y="7099300"/>
            <a:ext cx="283816" cy="279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0" name="DHBW_d_Stuttgart_Folienmaster_RGB_090615.png" descr="DHBW_d_Stuttgart_Folienmaster_RGB_090615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2731" name="4. Semester, Nachrichtentechnik, 2012"/>
          <p:cNvSpPr txBox="1"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2732" name="Wellen und Leitungen, Übersicht, S. Rupp"/>
          <p:cNvSpPr txBox="1"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2733" name="Foliennummer"/>
          <p:cNvSpPr txBox="1"/>
          <p:nvPr>
            <p:ph type="sldNum" sz="quarter" idx="2"/>
          </p:nvPr>
        </p:nvSpPr>
        <p:spPr>
          <a:xfrm>
            <a:off x="4938092" y="7099300"/>
            <a:ext cx="283816" cy="279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5" name="DHBW_d_Stuttgart_Folienmaster_RGB_090615.png" descr="DHBW_d_Stuttgart_Folienmaster_RGB_090615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2736" name="4. Semester, Nachrichtentechnik, 2012"/>
          <p:cNvSpPr txBox="1"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2737" name="Wellen und Leitungen, Übersicht, S. Rupp"/>
          <p:cNvSpPr txBox="1"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2738" name="Foliennummer"/>
          <p:cNvSpPr txBox="1"/>
          <p:nvPr>
            <p:ph type="sldNum" sz="quarter" idx="2"/>
          </p:nvPr>
        </p:nvSpPr>
        <p:spPr>
          <a:xfrm>
            <a:off x="4938092" y="7099300"/>
            <a:ext cx="283816" cy="279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0" name="DHBW_d_Stuttgart_Folienmaster_RGB_090615.png" descr="DHBW_d_Stuttgart_Folienmaster_RGB_090615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2741" name="4. Semester, Nachrichtentechnik, 2012"/>
          <p:cNvSpPr txBox="1"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2742" name="Wellen und Leitungen, Übersicht, S. Rupp"/>
          <p:cNvSpPr txBox="1"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2743" name="Foliennummer"/>
          <p:cNvSpPr txBox="1"/>
          <p:nvPr>
            <p:ph type="sldNum" sz="quarter" idx="2"/>
          </p:nvPr>
        </p:nvSpPr>
        <p:spPr>
          <a:xfrm>
            <a:off x="4938092" y="7099300"/>
            <a:ext cx="283816" cy="279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45" name="DHBW_d_Stuttgart_Folienmaster_RGB_090615.png" descr="DHBW_d_Stuttgart_Folienmaster_RGB_090615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2746" name="4. Semester, Nachrichtentechnik, 2012"/>
          <p:cNvSpPr txBox="1"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2747" name="Wellen und Leitungen, Übersicht, S. Rupp"/>
          <p:cNvSpPr txBox="1"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2748" name="Foliennummer"/>
          <p:cNvSpPr txBox="1"/>
          <p:nvPr>
            <p:ph type="sldNum" sz="quarter" idx="2"/>
          </p:nvPr>
        </p:nvSpPr>
        <p:spPr>
          <a:xfrm>
            <a:off x="4938092" y="7099300"/>
            <a:ext cx="283816" cy="279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0" name="DHBW_d_Stuttgart_Folienmaster_RGB_090615.png" descr="DHBW_d_Stuttgart_Folienmaster_RGB_090615.png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78600" y="586805"/>
            <a:ext cx="3030090" cy="480321"/>
          </a:xfrm>
          <a:prstGeom prst="rect">
            <a:avLst/>
          </a:prstGeom>
          <a:ln w="12700">
            <a:miter lim="400000"/>
          </a:ln>
        </p:spPr>
      </p:pic>
      <p:sp>
        <p:nvSpPr>
          <p:cNvPr id="2751" name="4. Semester, Nachrichtentechnik, 2012"/>
          <p:cNvSpPr txBox="1"/>
          <p:nvPr/>
        </p:nvSpPr>
        <p:spPr>
          <a:xfrm>
            <a:off x="6680200" y="7099300"/>
            <a:ext cx="2777120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4. Semester, Nachrichtentechnik, 2012</a:t>
            </a:r>
          </a:p>
        </p:txBody>
      </p:sp>
      <p:sp>
        <p:nvSpPr>
          <p:cNvPr id="2752" name="Wellen und Leitungen, Übersicht, S. Rupp"/>
          <p:cNvSpPr txBox="1"/>
          <p:nvPr/>
        </p:nvSpPr>
        <p:spPr>
          <a:xfrm>
            <a:off x="850900" y="7099300"/>
            <a:ext cx="2994706" cy="279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5155" marR="45155" defTabSz="1016000">
              <a:spcBef>
                <a:spcPts val="400"/>
              </a:spcBef>
              <a:defRPr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Wellen und Leitungen, Übersicht, S. Rupp</a:t>
            </a:r>
          </a:p>
        </p:txBody>
      </p:sp>
      <p:sp>
        <p:nvSpPr>
          <p:cNvPr id="2753" name="Foliennummer"/>
          <p:cNvSpPr txBox="1"/>
          <p:nvPr>
            <p:ph type="sldNum" sz="quarter" idx="2"/>
          </p:nvPr>
        </p:nvSpPr>
        <p:spPr>
          <a:xfrm>
            <a:off x="4938092" y="7099300"/>
            <a:ext cx="283816" cy="2794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" name="Gruppieren"/>
          <p:cNvGrpSpPr/>
          <p:nvPr/>
        </p:nvGrpSpPr>
        <p:grpSpPr>
          <a:xfrm>
            <a:off x="113209" y="1641459"/>
            <a:ext cx="8285942" cy="4092124"/>
            <a:chOff x="0" y="0"/>
            <a:chExt cx="8285940" cy="4092123"/>
          </a:xfrm>
        </p:grpSpPr>
        <p:grpSp>
          <p:nvGrpSpPr>
            <p:cNvPr id="488" name="Gruppieren"/>
            <p:cNvGrpSpPr/>
            <p:nvPr/>
          </p:nvGrpSpPr>
          <p:grpSpPr>
            <a:xfrm>
              <a:off x="0" y="-1"/>
              <a:ext cx="8285941" cy="4092124"/>
              <a:chOff x="0" y="0"/>
              <a:chExt cx="8285940" cy="4092123"/>
            </a:xfrm>
          </p:grpSpPr>
          <p:grpSp>
            <p:nvGrpSpPr>
              <p:cNvPr id="486" name="Gruppieren"/>
              <p:cNvGrpSpPr/>
              <p:nvPr/>
            </p:nvGrpSpPr>
            <p:grpSpPr>
              <a:xfrm>
                <a:off x="0" y="0"/>
                <a:ext cx="8285941" cy="4092123"/>
                <a:chOff x="0" y="0"/>
                <a:chExt cx="8285940" cy="4092122"/>
              </a:xfrm>
            </p:grpSpPr>
            <p:pic>
              <p:nvPicPr>
                <p:cNvPr id="467" name="droppedImage.pdf" descr="droppedImage.pdf"/>
                <p:cNvPicPr>
                  <a:picLocks noChangeAspect="0"/>
                </p:cNvPicPr>
                <p:nvPr/>
              </p:nvPicPr>
              <p:blipFill>
                <a:blip r:embed="rId2">
                  <a:extLst/>
                </a:blip>
                <a:stretch>
                  <a:fillRect/>
                </a:stretch>
              </p:blipFill>
              <p:spPr>
                <a:xfrm>
                  <a:off x="3904440" y="0"/>
                  <a:ext cx="4381501" cy="405130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468" name="Oval"/>
                <p:cNvSpPr/>
                <p:nvPr/>
              </p:nvSpPr>
              <p:spPr>
                <a:xfrm>
                  <a:off x="2147" y="516953"/>
                  <a:ext cx="3387064" cy="3377756"/>
                </a:xfrm>
                <a:prstGeom prst="ellips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algn="ctr">
                    <a:defRPr sz="3000">
                      <a:solidFill>
                        <a:srgbClr val="FFFFFF"/>
                      </a:solidFill>
                      <a:effectLst>
                        <a:outerShdw sx="100000" sy="100000" kx="0" ky="0" algn="b" rotWithShape="0" blurRad="38100" dist="12700" dir="5400000">
                          <a:srgbClr val="000000">
                            <a:alpha val="50000"/>
                          </a:srgbClr>
                        </a:outerShdw>
                      </a:effectLst>
                      <a:latin typeface="+mj-lt"/>
                      <a:ea typeface="+mj-ea"/>
                      <a:cs typeface="+mj-cs"/>
                      <a:sym typeface="Gill Sans"/>
                    </a:defRPr>
                  </a:pPr>
                </a:p>
              </p:txBody>
            </p:sp>
            <p:sp>
              <p:nvSpPr>
                <p:cNvPr id="469" name="Linie"/>
                <p:cNvSpPr/>
                <p:nvPr/>
              </p:nvSpPr>
              <p:spPr>
                <a:xfrm flipH="1">
                  <a:off x="1689288" y="305242"/>
                  <a:ext cx="1" cy="3786881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70" name="Linie"/>
                <p:cNvSpPr/>
                <p:nvPr/>
              </p:nvSpPr>
              <p:spPr>
                <a:xfrm flipH="1">
                  <a:off x="0" y="2206445"/>
                  <a:ext cx="4175915" cy="2490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71" name="Linie"/>
                <p:cNvSpPr/>
                <p:nvPr/>
              </p:nvSpPr>
              <p:spPr>
                <a:xfrm>
                  <a:off x="2897628" y="1047269"/>
                  <a:ext cx="16777" cy="1190394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custDash>
                    <a:ds d="200000" sp="200000"/>
                  </a:custDash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pic>
              <p:nvPicPr>
                <p:cNvPr id="472" name="droppedImage.pdf" descr="droppedImage.pdf"/>
                <p:cNvPicPr>
                  <a:picLocks noChangeAspect="1"/>
                </p:cNvPicPr>
                <p:nvPr/>
              </p:nvPicPr>
              <p:blipFill>
                <a:blip r:embed="rId3">
                  <a:extLst/>
                </a:blip>
                <a:stretch>
                  <a:fillRect/>
                </a:stretch>
              </p:blipFill>
              <p:spPr>
                <a:xfrm>
                  <a:off x="2341138" y="1536421"/>
                  <a:ext cx="485693" cy="678295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473" name="Linie"/>
                <p:cNvSpPr/>
                <p:nvPr/>
              </p:nvSpPr>
              <p:spPr>
                <a:xfrm>
                  <a:off x="4607256" y="914260"/>
                  <a:ext cx="43" cy="1288115"/>
                </a:xfrm>
                <a:prstGeom prst="line">
                  <a:avLst/>
                </a:prstGeom>
                <a:noFill/>
                <a:ln w="25400" cap="flat">
                  <a:solidFill>
                    <a:srgbClr val="FF26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74" name="Linie"/>
                <p:cNvSpPr/>
                <p:nvPr/>
              </p:nvSpPr>
              <p:spPr>
                <a:xfrm flipH="1">
                  <a:off x="6532581" y="504021"/>
                  <a:ext cx="4223" cy="1695252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75" name="φ"/>
                <p:cNvSpPr txBox="1"/>
                <p:nvPr/>
              </p:nvSpPr>
              <p:spPr>
                <a:xfrm>
                  <a:off x="2264449" y="1721242"/>
                  <a:ext cx="218695" cy="2931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noAutofit/>
                </a:bodyPr>
                <a:lstStyle>
                  <a:lvl1pPr defTabSz="450000">
                    <a:lnSpc>
                      <a:spcPct val="120000"/>
                    </a:lnSpc>
                    <a:defRPr sz="1400"/>
                  </a:lvl1pPr>
                </a:lstStyle>
                <a:p>
                  <a:pPr/>
                  <a:r>
                    <a:t>φ</a:t>
                  </a:r>
                </a:p>
              </p:txBody>
            </p:sp>
            <p:sp>
              <p:nvSpPr>
                <p:cNvPr id="476" name="x = Re {z(φ)}"/>
                <p:cNvSpPr txBox="1"/>
                <p:nvPr/>
              </p:nvSpPr>
              <p:spPr>
                <a:xfrm>
                  <a:off x="4661325" y="106832"/>
                  <a:ext cx="1295401" cy="5269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defTabSz="450000">
                    <a:lnSpc>
                      <a:spcPct val="120000"/>
                    </a:lnSpc>
                    <a:defRPr sz="1400"/>
                  </a:pPr>
                  <a:r>
                    <a:t>x = Re </a:t>
                  </a:r>
                  <a:r>
                    <a:rPr>
                      <a:latin typeface="+mj-lt"/>
                      <a:ea typeface="+mj-ea"/>
                      <a:cs typeface="+mj-cs"/>
                      <a:sym typeface="Gill Sans"/>
                    </a:rPr>
                    <a:t>{</a:t>
                  </a:r>
                  <a:r>
                    <a:t>z(φ)</a:t>
                  </a:r>
                  <a:r>
                    <a:rPr>
                      <a:latin typeface="+mj-lt"/>
                      <a:ea typeface="+mj-ea"/>
                      <a:cs typeface="+mj-cs"/>
                      <a:sym typeface="Gill Sans"/>
                    </a:rPr>
                    <a:t>}</a:t>
                  </a:r>
                </a:p>
              </p:txBody>
            </p:sp>
            <p:sp>
              <p:nvSpPr>
                <p:cNvPr id="477" name="T/2 = π"/>
                <p:cNvSpPr txBox="1"/>
                <p:nvPr/>
              </p:nvSpPr>
              <p:spPr>
                <a:xfrm>
                  <a:off x="5189511" y="2403443"/>
                  <a:ext cx="525461" cy="229434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noAutofit/>
                </a:bodyPr>
                <a:lstStyle>
                  <a:lvl1pPr defTabSz="450000">
                    <a:lnSpc>
                      <a:spcPct val="120000"/>
                    </a:lnSpc>
                    <a:defRPr sz="1000"/>
                  </a:lvl1pPr>
                </a:lstStyle>
                <a:p>
                  <a:pPr/>
                  <a:r>
                    <a:t>T/2 = π </a:t>
                  </a:r>
                </a:p>
              </p:txBody>
            </p:sp>
            <p:sp>
              <p:nvSpPr>
                <p:cNvPr id="478" name="T = 2 π"/>
                <p:cNvSpPr txBox="1"/>
                <p:nvPr/>
              </p:nvSpPr>
              <p:spPr>
                <a:xfrm>
                  <a:off x="6278532" y="2403443"/>
                  <a:ext cx="523213" cy="229434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noAutofit/>
                </a:bodyPr>
                <a:lstStyle>
                  <a:lvl1pPr defTabSz="450000">
                    <a:lnSpc>
                      <a:spcPct val="120000"/>
                    </a:lnSpc>
                    <a:defRPr sz="1000"/>
                  </a:lvl1pPr>
                </a:lstStyle>
                <a:p>
                  <a:pPr/>
                  <a:r>
                    <a:t>T = 2 π </a:t>
                  </a:r>
                </a:p>
              </p:txBody>
            </p:sp>
            <p:sp>
              <p:nvSpPr>
                <p:cNvPr id="479" name="φ"/>
                <p:cNvSpPr txBox="1"/>
                <p:nvPr/>
              </p:nvSpPr>
              <p:spPr>
                <a:xfrm>
                  <a:off x="7517593" y="2212250"/>
                  <a:ext cx="218694" cy="293164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noAutofit/>
                </a:bodyPr>
                <a:lstStyle>
                  <a:lvl1pPr defTabSz="450000">
                    <a:lnSpc>
                      <a:spcPct val="120000"/>
                    </a:lnSpc>
                    <a:defRPr sz="1400"/>
                  </a:lvl1pPr>
                </a:lstStyle>
                <a:p>
                  <a:pPr/>
                  <a:r>
                    <a:t>φ</a:t>
                  </a:r>
                </a:p>
              </p:txBody>
            </p:sp>
            <p:sp>
              <p:nvSpPr>
                <p:cNvPr id="480" name="Linie"/>
                <p:cNvSpPr/>
                <p:nvPr/>
              </p:nvSpPr>
              <p:spPr>
                <a:xfrm flipH="1">
                  <a:off x="1691377" y="2215055"/>
                  <a:ext cx="1231874" cy="40"/>
                </a:xfrm>
                <a:prstGeom prst="line">
                  <a:avLst/>
                </a:prstGeom>
                <a:noFill/>
                <a:ln w="25400" cap="flat">
                  <a:solidFill>
                    <a:srgbClr val="FF26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81" name="y = Im {z(φ)}"/>
                <p:cNvSpPr txBox="1"/>
                <p:nvPr/>
              </p:nvSpPr>
              <p:spPr>
                <a:xfrm>
                  <a:off x="547190" y="1237655"/>
                  <a:ext cx="1217686" cy="4953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noAutofit/>
                </a:bodyPr>
                <a:lstStyle/>
                <a:p>
                  <a:pPr defTabSz="450000">
                    <a:lnSpc>
                      <a:spcPct val="120000"/>
                    </a:lnSpc>
                    <a:defRPr sz="1400"/>
                  </a:pPr>
                  <a:r>
                    <a:t>y = Im </a:t>
                  </a:r>
                  <a:r>
                    <a:rPr>
                      <a:latin typeface="+mj-lt"/>
                      <a:ea typeface="+mj-ea"/>
                      <a:cs typeface="+mj-cs"/>
                      <a:sym typeface="Gill Sans"/>
                    </a:rPr>
                    <a:t>{</a:t>
                  </a:r>
                  <a:r>
                    <a:t>z(φ)</a:t>
                  </a:r>
                  <a:r>
                    <a:rPr>
                      <a:latin typeface="+mj-lt"/>
                      <a:ea typeface="+mj-ea"/>
                      <a:cs typeface="+mj-cs"/>
                      <a:sym typeface="Gill Sans"/>
                    </a:rPr>
                    <a:t>}</a:t>
                  </a:r>
                </a:p>
              </p:txBody>
            </p:sp>
            <p:sp>
              <p:nvSpPr>
                <p:cNvPr id="482" name="Linie"/>
                <p:cNvSpPr/>
                <p:nvPr/>
              </p:nvSpPr>
              <p:spPr>
                <a:xfrm flipH="1">
                  <a:off x="1695217" y="1024118"/>
                  <a:ext cx="1173097" cy="11"/>
                </a:xfrm>
                <a:prstGeom prst="line">
                  <a:avLst/>
                </a:prstGeom>
                <a:noFill/>
                <a:ln w="12700" cap="flat">
                  <a:solidFill>
                    <a:srgbClr val="000000"/>
                  </a:solidFill>
                  <a:custDash>
                    <a:ds d="200000" sp="200000"/>
                  </a:custDash>
                  <a:miter lim="400000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83" name="Linie"/>
                <p:cNvSpPr/>
                <p:nvPr/>
              </p:nvSpPr>
              <p:spPr>
                <a:xfrm flipH="1">
                  <a:off x="1663725" y="996469"/>
                  <a:ext cx="1261044" cy="1228250"/>
                </a:xfrm>
                <a:prstGeom prst="line">
                  <a:avLst/>
                </a:prstGeom>
                <a:noFill/>
                <a:ln w="25400" cap="flat">
                  <a:solidFill>
                    <a:srgbClr val="FF2600"/>
                  </a:solidFill>
                  <a:prstDash val="solid"/>
                  <a:miter lim="400000"/>
                  <a:headEnd type="stealth" w="med" len="med"/>
                </a:ln>
                <a:effectLst/>
              </p:spPr>
              <p:txBody>
                <a:bodyPr wrap="square" lIns="50800" tIns="50800" rIns="50800" bIns="50800" numCol="1" anchor="ctr">
                  <a:noAutofit/>
                </a:bodyPr>
                <a:lstStyle/>
                <a:p>
                  <a:pPr/>
                </a:p>
              </p:txBody>
            </p:sp>
            <p:sp>
              <p:nvSpPr>
                <p:cNvPr id="484" name="x"/>
                <p:cNvSpPr txBox="1"/>
                <p:nvPr/>
              </p:nvSpPr>
              <p:spPr>
                <a:xfrm>
                  <a:off x="3099890" y="2058539"/>
                  <a:ext cx="1193801" cy="48558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noAutofit/>
                </a:bodyPr>
                <a:lstStyle>
                  <a:lvl1pPr algn="ctr" defTabSz="450000">
                    <a:lnSpc>
                      <a:spcPct val="120000"/>
                    </a:lnSpc>
                    <a:defRPr sz="1800"/>
                  </a:lvl1pPr>
                </a:lstStyle>
                <a:p>
                  <a:pPr/>
                  <a:r>
                    <a:t>x</a:t>
                  </a:r>
                </a:p>
              </p:txBody>
            </p:sp>
            <p:sp>
              <p:nvSpPr>
                <p:cNvPr id="485" name="j y"/>
                <p:cNvSpPr txBox="1"/>
                <p:nvPr/>
              </p:nvSpPr>
              <p:spPr>
                <a:xfrm>
                  <a:off x="1334590" y="9540"/>
                  <a:ext cx="1193801" cy="485586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38100" tIns="38100" rIns="38100" bIns="38100" numCol="1" anchor="ctr">
                  <a:noAutofit/>
                </a:bodyPr>
                <a:lstStyle>
                  <a:lvl1pPr algn="ctr" defTabSz="450000">
                    <a:lnSpc>
                      <a:spcPct val="120000"/>
                    </a:lnSpc>
                    <a:defRPr sz="1800"/>
                  </a:lvl1pPr>
                </a:lstStyle>
                <a:p>
                  <a:pPr/>
                  <a:r>
                    <a:t>j y</a:t>
                  </a:r>
                </a:p>
              </p:txBody>
            </p:sp>
          </p:grpSp>
          <p:sp>
            <p:nvSpPr>
              <p:cNvPr id="487" name="x = Re {z(φ)}"/>
              <p:cNvSpPr txBox="1"/>
              <p:nvPr/>
            </p:nvSpPr>
            <p:spPr>
              <a:xfrm>
                <a:off x="1817190" y="2244740"/>
                <a:ext cx="1295401" cy="52691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0000">
                  <a:lnSpc>
                    <a:spcPct val="120000"/>
                  </a:lnSpc>
                  <a:defRPr sz="1400"/>
                </a:pPr>
                <a:r>
                  <a:t>x = Re </a:t>
                </a:r>
                <a:r>
                  <a:rPr>
                    <a:latin typeface="+mj-lt"/>
                    <a:ea typeface="+mj-ea"/>
                    <a:cs typeface="+mj-cs"/>
                    <a:sym typeface="Gill Sans"/>
                  </a:rPr>
                  <a:t>{</a:t>
                </a:r>
                <a:r>
                  <a:t>z(φ)</a:t>
                </a:r>
                <a:r>
                  <a:rPr>
                    <a:latin typeface="+mj-lt"/>
                    <a:ea typeface="+mj-ea"/>
                    <a:cs typeface="+mj-cs"/>
                    <a:sym typeface="Gill Sans"/>
                  </a:rPr>
                  <a:t>}</a:t>
                </a:r>
              </a:p>
            </p:txBody>
          </p:sp>
        </p:grpSp>
        <p:sp>
          <p:nvSpPr>
            <p:cNvPr id="489" name="ẑ"/>
            <p:cNvSpPr txBox="1"/>
            <p:nvPr/>
          </p:nvSpPr>
          <p:spPr>
            <a:xfrm>
              <a:off x="2085967" y="1317640"/>
              <a:ext cx="190910" cy="292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/>
              <a:r>
                <a:t>ẑ</a:t>
              </a:r>
            </a:p>
          </p:txBody>
        </p:sp>
        <p:sp>
          <p:nvSpPr>
            <p:cNvPr id="490" name="ẑ"/>
            <p:cNvSpPr txBox="1"/>
            <p:nvPr/>
          </p:nvSpPr>
          <p:spPr>
            <a:xfrm>
              <a:off x="6274889" y="1209690"/>
              <a:ext cx="190911" cy="2921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lvl1pPr algn="ctr">
                <a:defRPr sz="1400">
                  <a:latin typeface="+mj-lt"/>
                  <a:ea typeface="+mj-ea"/>
                  <a:cs typeface="+mj-cs"/>
                  <a:sym typeface="Gill Sans"/>
                </a:defRPr>
              </a:lvl1pPr>
            </a:lstStyle>
            <a:p>
              <a:pPr/>
              <a:r>
                <a:t>ẑ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7" name="Gruppieren"/>
          <p:cNvGrpSpPr/>
          <p:nvPr/>
        </p:nvGrpSpPr>
        <p:grpSpPr>
          <a:xfrm>
            <a:off x="1142335" y="1006936"/>
            <a:ext cx="5885428" cy="2196244"/>
            <a:chOff x="0" y="0"/>
            <a:chExt cx="5885427" cy="2196242"/>
          </a:xfrm>
        </p:grpSpPr>
        <p:sp>
          <p:nvSpPr>
            <p:cNvPr id="493" name="Linie"/>
            <p:cNvSpPr/>
            <p:nvPr/>
          </p:nvSpPr>
          <p:spPr>
            <a:xfrm flipH="1">
              <a:off x="749953" y="1857110"/>
              <a:ext cx="5135475" cy="160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94" name="Linie"/>
            <p:cNvSpPr/>
            <p:nvPr/>
          </p:nvSpPr>
          <p:spPr>
            <a:xfrm flipH="1">
              <a:off x="872915" y="-1"/>
              <a:ext cx="2" cy="19890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95" name="Linie"/>
            <p:cNvSpPr/>
            <p:nvPr/>
          </p:nvSpPr>
          <p:spPr>
            <a:xfrm flipH="1">
              <a:off x="2850012" y="25963"/>
              <a:ext cx="2001" cy="19086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496" name="y"/>
            <p:cNvSpPr txBox="1"/>
            <p:nvPr/>
          </p:nvSpPr>
          <p:spPr>
            <a:xfrm>
              <a:off x="0" y="17875"/>
              <a:ext cx="787400" cy="32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r" defTabSz="450000">
                <a:lnSpc>
                  <a:spcPct val="120000"/>
                </a:lnSpc>
                <a:defRPr sz="1400"/>
              </a:lvl1pPr>
            </a:lstStyle>
            <a:p>
              <a:pPr/>
              <a:r>
                <a:t>y</a:t>
              </a:r>
            </a:p>
          </p:txBody>
        </p:sp>
        <p:sp>
          <p:nvSpPr>
            <p:cNvPr id="497" name="x"/>
            <p:cNvSpPr txBox="1"/>
            <p:nvPr/>
          </p:nvSpPr>
          <p:spPr>
            <a:xfrm>
              <a:off x="1715164" y="1875963"/>
              <a:ext cx="787401" cy="32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r" defTabSz="450000">
                <a:lnSpc>
                  <a:spcPct val="120000"/>
                </a:lnSpc>
                <a:defRPr sz="1400"/>
              </a:lvl1pPr>
            </a:lstStyle>
            <a:p>
              <a:pPr/>
              <a:r>
                <a:t>x</a:t>
              </a:r>
            </a:p>
          </p:txBody>
        </p:sp>
        <p:sp>
          <p:nvSpPr>
            <p:cNvPr id="498" name="O`"/>
            <p:cNvSpPr txBox="1"/>
            <p:nvPr/>
          </p:nvSpPr>
          <p:spPr>
            <a:xfrm>
              <a:off x="2756564" y="1875963"/>
              <a:ext cx="787401" cy="32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defTabSz="450000">
                <a:lnSpc>
                  <a:spcPct val="120000"/>
                </a:lnSpc>
                <a:defRPr sz="1400"/>
              </a:lvl1pPr>
            </a:lstStyle>
            <a:p>
              <a:pPr/>
              <a:r>
                <a:t>O`</a:t>
              </a:r>
            </a:p>
          </p:txBody>
        </p:sp>
        <p:sp>
          <p:nvSpPr>
            <p:cNvPr id="499" name="O"/>
            <p:cNvSpPr txBox="1"/>
            <p:nvPr/>
          </p:nvSpPr>
          <p:spPr>
            <a:xfrm>
              <a:off x="673764" y="1875963"/>
              <a:ext cx="787401" cy="32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defTabSz="450000">
                <a:lnSpc>
                  <a:spcPct val="120000"/>
                </a:lnSpc>
                <a:defRPr sz="1400"/>
              </a:lvl1pPr>
            </a:lstStyle>
            <a:p>
              <a:pPr/>
              <a:r>
                <a:t>O</a:t>
              </a:r>
            </a:p>
          </p:txBody>
        </p:sp>
        <p:sp>
          <p:nvSpPr>
            <p:cNvPr id="500" name="Linie"/>
            <p:cNvSpPr/>
            <p:nvPr/>
          </p:nvSpPr>
          <p:spPr>
            <a:xfrm rot="153902">
              <a:off x="1804063" y="1232496"/>
              <a:ext cx="1811868" cy="658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1" h="16590" fill="norm" stroke="1" extrusionOk="0">
                  <a:moveTo>
                    <a:pt x="0" y="16413"/>
                  </a:moveTo>
                  <a:lnTo>
                    <a:pt x="1190" y="15773"/>
                  </a:lnTo>
                  <a:lnTo>
                    <a:pt x="1984" y="14921"/>
                  </a:lnTo>
                  <a:lnTo>
                    <a:pt x="2877" y="13215"/>
                  </a:lnTo>
                  <a:cubicBezTo>
                    <a:pt x="2877" y="13215"/>
                    <a:pt x="-369" y="21600"/>
                    <a:pt x="3572" y="11937"/>
                  </a:cubicBezTo>
                  <a:cubicBezTo>
                    <a:pt x="7512" y="2273"/>
                    <a:pt x="10913" y="0"/>
                    <a:pt x="10913" y="0"/>
                  </a:cubicBezTo>
                  <a:lnTo>
                    <a:pt x="13195" y="0"/>
                  </a:lnTo>
                  <a:lnTo>
                    <a:pt x="15973" y="853"/>
                  </a:lnTo>
                  <a:lnTo>
                    <a:pt x="17064" y="2345"/>
                  </a:lnTo>
                  <a:lnTo>
                    <a:pt x="17858" y="4903"/>
                  </a:lnTo>
                  <a:lnTo>
                    <a:pt x="18354" y="7673"/>
                  </a:lnTo>
                  <a:lnTo>
                    <a:pt x="19048" y="10444"/>
                  </a:lnTo>
                  <a:lnTo>
                    <a:pt x="19445" y="12150"/>
                  </a:lnTo>
                  <a:lnTo>
                    <a:pt x="20338" y="13855"/>
                  </a:lnTo>
                  <a:lnTo>
                    <a:pt x="21231" y="14494"/>
                  </a:lnTo>
                </a:path>
              </a:pathLst>
            </a:custGeom>
            <a:noFill/>
            <a:ln w="25400" cap="flat">
              <a:solidFill>
                <a:srgbClr val="FF4013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200"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501" name="Linie"/>
            <p:cNvSpPr/>
            <p:nvPr/>
          </p:nvSpPr>
          <p:spPr>
            <a:xfrm flipH="1">
              <a:off x="889611" y="1001284"/>
              <a:ext cx="1959458" cy="2716"/>
            </a:xfrm>
            <a:prstGeom prst="line">
              <a:avLst/>
            </a:prstGeom>
            <a:noFill/>
            <a:ln w="12700" cap="flat">
              <a:solidFill>
                <a:srgbClr val="0056D6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02" name="v t"/>
            <p:cNvSpPr txBox="1"/>
            <p:nvPr/>
          </p:nvSpPr>
          <p:spPr>
            <a:xfrm>
              <a:off x="1283364" y="669463"/>
              <a:ext cx="787401" cy="32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r" defTabSz="450000">
                <a:lnSpc>
                  <a:spcPct val="120000"/>
                </a:lnSpc>
                <a:defRPr sz="1400"/>
              </a:lvl1pPr>
            </a:lstStyle>
            <a:p>
              <a:pPr/>
              <a:r>
                <a:t>v t</a:t>
              </a:r>
            </a:p>
          </p:txBody>
        </p:sp>
        <p:sp>
          <p:nvSpPr>
            <p:cNvPr id="503" name="Linie"/>
            <p:cNvSpPr/>
            <p:nvPr/>
          </p:nvSpPr>
          <p:spPr>
            <a:xfrm flipH="1" flipV="1">
              <a:off x="2858156" y="834199"/>
              <a:ext cx="580049" cy="1"/>
            </a:xfrm>
            <a:prstGeom prst="line">
              <a:avLst/>
            </a:prstGeom>
            <a:noFill/>
            <a:ln w="12700" cap="flat">
              <a:solidFill>
                <a:srgbClr val="0056D6"/>
              </a:solidFill>
              <a:prstDash val="solid"/>
              <a:miter lim="400000"/>
              <a:headEnd type="stealth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04" name="v"/>
            <p:cNvSpPr txBox="1"/>
            <p:nvPr/>
          </p:nvSpPr>
          <p:spPr>
            <a:xfrm>
              <a:off x="2451764" y="555163"/>
              <a:ext cx="787401" cy="32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r" defTabSz="450000">
                <a:lnSpc>
                  <a:spcPct val="120000"/>
                </a:lnSpc>
                <a:defRPr sz="1400"/>
              </a:lvl1pPr>
            </a:lstStyle>
            <a:p>
              <a:pPr/>
              <a:r>
                <a:t>v </a:t>
              </a:r>
            </a:p>
          </p:txBody>
        </p:sp>
        <p:sp>
          <p:nvSpPr>
            <p:cNvPr id="505" name="y´"/>
            <p:cNvSpPr txBox="1"/>
            <p:nvPr/>
          </p:nvSpPr>
          <p:spPr>
            <a:xfrm>
              <a:off x="2045364" y="123363"/>
              <a:ext cx="787401" cy="32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r" defTabSz="450000">
                <a:lnSpc>
                  <a:spcPct val="120000"/>
                </a:lnSpc>
                <a:defRPr sz="1400"/>
              </a:lvl1pPr>
            </a:lstStyle>
            <a:p>
              <a:pPr/>
              <a:r>
                <a:t>y´</a:t>
              </a:r>
            </a:p>
          </p:txBody>
        </p:sp>
        <p:sp>
          <p:nvSpPr>
            <p:cNvPr id="506" name="x´"/>
            <p:cNvSpPr txBox="1"/>
            <p:nvPr/>
          </p:nvSpPr>
          <p:spPr>
            <a:xfrm>
              <a:off x="3150264" y="1875963"/>
              <a:ext cx="787401" cy="32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8100" tIns="38100" rIns="38100" bIns="38100" numCol="1" anchor="ctr">
              <a:noAutofit/>
            </a:bodyPr>
            <a:lstStyle>
              <a:lvl1pPr algn="r" defTabSz="450000">
                <a:lnSpc>
                  <a:spcPct val="120000"/>
                </a:lnSpc>
                <a:defRPr sz="1400"/>
              </a:lvl1pPr>
            </a:lstStyle>
            <a:p>
              <a:pPr/>
              <a:r>
                <a:t>x´</a:t>
              </a:r>
            </a:p>
          </p:txBody>
        </p:sp>
      </p:grpSp>
      <p:grpSp>
        <p:nvGrpSpPr>
          <p:cNvPr id="534" name="Gruppieren"/>
          <p:cNvGrpSpPr/>
          <p:nvPr/>
        </p:nvGrpSpPr>
        <p:grpSpPr>
          <a:xfrm>
            <a:off x="1993899" y="4191460"/>
            <a:ext cx="3752159" cy="1872791"/>
            <a:chOff x="0" y="0"/>
            <a:chExt cx="3752157" cy="1872789"/>
          </a:xfrm>
        </p:grpSpPr>
        <p:sp>
          <p:nvSpPr>
            <p:cNvPr id="508" name="Linie"/>
            <p:cNvSpPr/>
            <p:nvPr/>
          </p:nvSpPr>
          <p:spPr>
            <a:xfrm>
              <a:off x="565487" y="361795"/>
              <a:ext cx="1589" cy="1489119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09" name="Linie"/>
            <p:cNvSpPr/>
            <p:nvPr/>
          </p:nvSpPr>
          <p:spPr>
            <a:xfrm flipV="1">
              <a:off x="2075133" y="856884"/>
              <a:ext cx="344466" cy="158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10" name="Linie"/>
            <p:cNvSpPr/>
            <p:nvPr/>
          </p:nvSpPr>
          <p:spPr>
            <a:xfrm flipV="1">
              <a:off x="2075133" y="923530"/>
              <a:ext cx="344466" cy="158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11" name="Linie"/>
            <p:cNvSpPr/>
            <p:nvPr/>
          </p:nvSpPr>
          <p:spPr>
            <a:xfrm>
              <a:off x="2241809" y="490328"/>
              <a:ext cx="1589" cy="366557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12" name="Linie"/>
            <p:cNvSpPr/>
            <p:nvPr/>
          </p:nvSpPr>
          <p:spPr>
            <a:xfrm flipH="1">
              <a:off x="2241810" y="923530"/>
              <a:ext cx="4763" cy="40940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13" name="Linie"/>
            <p:cNvSpPr/>
            <p:nvPr/>
          </p:nvSpPr>
          <p:spPr>
            <a:xfrm>
              <a:off x="565487" y="477634"/>
              <a:ext cx="404814" cy="158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14" name="Linie"/>
            <p:cNvSpPr/>
            <p:nvPr/>
          </p:nvSpPr>
          <p:spPr>
            <a:xfrm flipV="1">
              <a:off x="1902105" y="469699"/>
              <a:ext cx="744494" cy="7936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15" name="Linie"/>
            <p:cNvSpPr/>
            <p:nvPr/>
          </p:nvSpPr>
          <p:spPr>
            <a:xfrm>
              <a:off x="565487" y="1332930"/>
              <a:ext cx="2081112" cy="158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16" name="Linie"/>
            <p:cNvSpPr/>
            <p:nvPr/>
          </p:nvSpPr>
          <p:spPr>
            <a:xfrm>
              <a:off x="1205236" y="361794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17" name="Linie"/>
            <p:cNvSpPr/>
            <p:nvPr/>
          </p:nvSpPr>
          <p:spPr>
            <a:xfrm>
              <a:off x="1440171" y="369729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18" name="Linie"/>
            <p:cNvSpPr/>
            <p:nvPr/>
          </p:nvSpPr>
          <p:spPr>
            <a:xfrm>
              <a:off x="1665583" y="369730"/>
              <a:ext cx="236525" cy="1115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763" fill="norm" stroke="1" extrusionOk="0">
                  <a:moveTo>
                    <a:pt x="6" y="20763"/>
                  </a:moveTo>
                  <a:cubicBezTo>
                    <a:pt x="-129" y="13210"/>
                    <a:pt x="2012" y="6154"/>
                    <a:pt x="5547" y="2502"/>
                  </a:cubicBezTo>
                  <a:cubicBezTo>
                    <a:pt x="8679" y="-734"/>
                    <a:pt x="12467" y="-837"/>
                    <a:pt x="15648" y="2227"/>
                  </a:cubicBezTo>
                  <a:cubicBezTo>
                    <a:pt x="19224" y="5671"/>
                    <a:pt x="21471" y="12566"/>
                    <a:pt x="21471" y="20091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19" name="Linie"/>
            <p:cNvSpPr/>
            <p:nvPr/>
          </p:nvSpPr>
          <p:spPr>
            <a:xfrm>
              <a:off x="970301" y="369729"/>
              <a:ext cx="234936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20" name="L‘ ∆x"/>
            <p:cNvSpPr txBox="1"/>
            <p:nvPr/>
          </p:nvSpPr>
          <p:spPr>
            <a:xfrm>
              <a:off x="1105220" y="0"/>
              <a:ext cx="650538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L‘ ∆x</a:t>
              </a:r>
            </a:p>
          </p:txBody>
        </p:sp>
        <p:sp>
          <p:nvSpPr>
            <p:cNvPr id="521" name="C‘ ∆x"/>
            <p:cNvSpPr txBox="1"/>
            <p:nvPr/>
          </p:nvSpPr>
          <p:spPr>
            <a:xfrm>
              <a:off x="1370307" y="712784"/>
              <a:ext cx="688490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C‘ ∆x</a:t>
              </a:r>
            </a:p>
          </p:txBody>
        </p:sp>
        <p:sp>
          <p:nvSpPr>
            <p:cNvPr id="522" name="Linie"/>
            <p:cNvSpPr/>
            <p:nvPr/>
          </p:nvSpPr>
          <p:spPr>
            <a:xfrm>
              <a:off x="565487" y="635312"/>
              <a:ext cx="1589" cy="5764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23" name="Linie"/>
            <p:cNvSpPr/>
            <p:nvPr/>
          </p:nvSpPr>
          <p:spPr>
            <a:xfrm>
              <a:off x="2639624" y="383671"/>
              <a:ext cx="1589" cy="1489119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24" name="Linie"/>
            <p:cNvSpPr/>
            <p:nvPr/>
          </p:nvSpPr>
          <p:spPr>
            <a:xfrm>
              <a:off x="666658" y="477634"/>
              <a:ext cx="202472" cy="3584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25" name="Linie"/>
            <p:cNvSpPr/>
            <p:nvPr/>
          </p:nvSpPr>
          <p:spPr>
            <a:xfrm>
              <a:off x="2402801" y="466116"/>
              <a:ext cx="202472" cy="3584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26" name="Linie"/>
            <p:cNvSpPr/>
            <p:nvPr/>
          </p:nvSpPr>
          <p:spPr>
            <a:xfrm>
              <a:off x="2241809" y="570865"/>
              <a:ext cx="1589" cy="205483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27" name="∆x"/>
            <p:cNvSpPr txBox="1"/>
            <p:nvPr/>
          </p:nvSpPr>
          <p:spPr>
            <a:xfrm>
              <a:off x="1318244" y="1397021"/>
              <a:ext cx="409102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∆x</a:t>
              </a:r>
            </a:p>
          </p:txBody>
        </p:sp>
        <p:sp>
          <p:nvSpPr>
            <p:cNvPr id="528" name="u(x)"/>
            <p:cNvSpPr txBox="1"/>
            <p:nvPr/>
          </p:nvSpPr>
          <p:spPr>
            <a:xfrm>
              <a:off x="0" y="672296"/>
              <a:ext cx="548628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u(x)</a:t>
              </a:r>
            </a:p>
          </p:txBody>
        </p:sp>
        <p:sp>
          <p:nvSpPr>
            <p:cNvPr id="529" name="Linie"/>
            <p:cNvSpPr/>
            <p:nvPr/>
          </p:nvSpPr>
          <p:spPr>
            <a:xfrm>
              <a:off x="2649564" y="632093"/>
              <a:ext cx="1589" cy="5764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30" name="Linie"/>
            <p:cNvSpPr/>
            <p:nvPr/>
          </p:nvSpPr>
          <p:spPr>
            <a:xfrm>
              <a:off x="970300" y="622499"/>
              <a:ext cx="839763" cy="1281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31" name="i(x)"/>
            <p:cNvSpPr txBox="1"/>
            <p:nvPr/>
          </p:nvSpPr>
          <p:spPr>
            <a:xfrm>
              <a:off x="492743" y="63048"/>
              <a:ext cx="472279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i(x)</a:t>
              </a:r>
            </a:p>
          </p:txBody>
        </p:sp>
        <p:sp>
          <p:nvSpPr>
            <p:cNvPr id="532" name="i(x + ∆x)"/>
            <p:cNvSpPr txBox="1"/>
            <p:nvPr/>
          </p:nvSpPr>
          <p:spPr>
            <a:xfrm>
              <a:off x="2301625" y="63048"/>
              <a:ext cx="986965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t>(x + ∆x)</a:t>
              </a:r>
            </a:p>
          </p:txBody>
        </p:sp>
        <p:sp>
          <p:nvSpPr>
            <p:cNvPr id="533" name="u(x + ∆x)"/>
            <p:cNvSpPr txBox="1"/>
            <p:nvPr/>
          </p:nvSpPr>
          <p:spPr>
            <a:xfrm>
              <a:off x="2688845" y="707604"/>
              <a:ext cx="1063313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t>(x + ∆x)</a:t>
              </a:r>
            </a:p>
          </p:txBody>
        </p:sp>
      </p:grpSp>
      <p:grpSp>
        <p:nvGrpSpPr>
          <p:cNvPr id="561" name="Gruppieren"/>
          <p:cNvGrpSpPr/>
          <p:nvPr/>
        </p:nvGrpSpPr>
        <p:grpSpPr>
          <a:xfrm>
            <a:off x="6095999" y="4059698"/>
            <a:ext cx="3637723" cy="1872790"/>
            <a:chOff x="0" y="0"/>
            <a:chExt cx="3637721" cy="1872789"/>
          </a:xfrm>
        </p:grpSpPr>
        <p:sp>
          <p:nvSpPr>
            <p:cNvPr id="535" name="Linie"/>
            <p:cNvSpPr/>
            <p:nvPr/>
          </p:nvSpPr>
          <p:spPr>
            <a:xfrm>
              <a:off x="349587" y="361795"/>
              <a:ext cx="1589" cy="1489119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36" name="Linie"/>
            <p:cNvSpPr/>
            <p:nvPr/>
          </p:nvSpPr>
          <p:spPr>
            <a:xfrm flipV="1">
              <a:off x="1859233" y="856884"/>
              <a:ext cx="344466" cy="158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37" name="Linie"/>
            <p:cNvSpPr/>
            <p:nvPr/>
          </p:nvSpPr>
          <p:spPr>
            <a:xfrm flipV="1">
              <a:off x="1859233" y="923530"/>
              <a:ext cx="344466" cy="158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38" name="Linie"/>
            <p:cNvSpPr/>
            <p:nvPr/>
          </p:nvSpPr>
          <p:spPr>
            <a:xfrm>
              <a:off x="2025909" y="490328"/>
              <a:ext cx="1589" cy="366557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39" name="Linie"/>
            <p:cNvSpPr/>
            <p:nvPr/>
          </p:nvSpPr>
          <p:spPr>
            <a:xfrm flipH="1">
              <a:off x="2025910" y="923530"/>
              <a:ext cx="4763" cy="409401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40" name="Linie"/>
            <p:cNvSpPr/>
            <p:nvPr/>
          </p:nvSpPr>
          <p:spPr>
            <a:xfrm>
              <a:off x="349587" y="477634"/>
              <a:ext cx="404814" cy="1588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41" name="Linie"/>
            <p:cNvSpPr/>
            <p:nvPr/>
          </p:nvSpPr>
          <p:spPr>
            <a:xfrm flipV="1">
              <a:off x="1686205" y="469699"/>
              <a:ext cx="744494" cy="7936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42" name="Linie"/>
            <p:cNvSpPr/>
            <p:nvPr/>
          </p:nvSpPr>
          <p:spPr>
            <a:xfrm>
              <a:off x="349587" y="1332930"/>
              <a:ext cx="2081112" cy="1589"/>
            </a:xfrm>
            <a:prstGeom prst="line">
              <a:avLst/>
            </a:pr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43" name="Linie"/>
            <p:cNvSpPr/>
            <p:nvPr/>
          </p:nvSpPr>
          <p:spPr>
            <a:xfrm>
              <a:off x="989336" y="361794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44" name="Linie"/>
            <p:cNvSpPr/>
            <p:nvPr/>
          </p:nvSpPr>
          <p:spPr>
            <a:xfrm>
              <a:off x="1224271" y="369729"/>
              <a:ext cx="234937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45" name="Linie"/>
            <p:cNvSpPr/>
            <p:nvPr/>
          </p:nvSpPr>
          <p:spPr>
            <a:xfrm>
              <a:off x="1449683" y="369730"/>
              <a:ext cx="236525" cy="1115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1" h="20763" fill="norm" stroke="1" extrusionOk="0">
                  <a:moveTo>
                    <a:pt x="6" y="20763"/>
                  </a:moveTo>
                  <a:cubicBezTo>
                    <a:pt x="-129" y="13210"/>
                    <a:pt x="2012" y="6154"/>
                    <a:pt x="5547" y="2502"/>
                  </a:cubicBezTo>
                  <a:cubicBezTo>
                    <a:pt x="8679" y="-734"/>
                    <a:pt x="12467" y="-837"/>
                    <a:pt x="15648" y="2227"/>
                  </a:cubicBezTo>
                  <a:cubicBezTo>
                    <a:pt x="19224" y="5671"/>
                    <a:pt x="21471" y="12566"/>
                    <a:pt x="21471" y="20091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46" name="Linie"/>
            <p:cNvSpPr/>
            <p:nvPr/>
          </p:nvSpPr>
          <p:spPr>
            <a:xfrm>
              <a:off x="754401" y="369729"/>
              <a:ext cx="234936" cy="1114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72" h="20754" fill="norm" stroke="1" extrusionOk="0">
                  <a:moveTo>
                    <a:pt x="6" y="20754"/>
                  </a:moveTo>
                  <a:cubicBezTo>
                    <a:pt x="-128" y="13225"/>
                    <a:pt x="2001" y="6189"/>
                    <a:pt x="5520" y="2530"/>
                  </a:cubicBezTo>
                  <a:cubicBezTo>
                    <a:pt x="8666" y="-742"/>
                    <a:pt x="12479" y="-846"/>
                    <a:pt x="15675" y="2252"/>
                  </a:cubicBezTo>
                  <a:cubicBezTo>
                    <a:pt x="19236" y="5704"/>
                    <a:pt x="21472" y="12583"/>
                    <a:pt x="21472" y="20087"/>
                  </a:cubicBezTo>
                </a:path>
              </a:pathLst>
            </a:custGeom>
            <a:noFill/>
            <a:ln w="28575" cap="flat">
              <a:solidFill>
                <a:srgbClr val="323333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47" name="jωL‘ ∆x"/>
            <p:cNvSpPr txBox="1"/>
            <p:nvPr/>
          </p:nvSpPr>
          <p:spPr>
            <a:xfrm>
              <a:off x="825820" y="0"/>
              <a:ext cx="879808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jωL‘ ∆x</a:t>
              </a:r>
            </a:p>
          </p:txBody>
        </p:sp>
        <p:sp>
          <p:nvSpPr>
            <p:cNvPr id="548" name="jωC‘∆x"/>
            <p:cNvSpPr txBox="1"/>
            <p:nvPr/>
          </p:nvSpPr>
          <p:spPr>
            <a:xfrm>
              <a:off x="938507" y="712784"/>
              <a:ext cx="854247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jωC‘∆x</a:t>
              </a:r>
            </a:p>
          </p:txBody>
        </p:sp>
        <p:sp>
          <p:nvSpPr>
            <p:cNvPr id="549" name="Linie"/>
            <p:cNvSpPr/>
            <p:nvPr/>
          </p:nvSpPr>
          <p:spPr>
            <a:xfrm>
              <a:off x="349587" y="635312"/>
              <a:ext cx="1589" cy="5764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50" name="Linie"/>
            <p:cNvSpPr/>
            <p:nvPr/>
          </p:nvSpPr>
          <p:spPr>
            <a:xfrm>
              <a:off x="2423724" y="383671"/>
              <a:ext cx="1589" cy="1489119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dash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51" name="Linie"/>
            <p:cNvSpPr/>
            <p:nvPr/>
          </p:nvSpPr>
          <p:spPr>
            <a:xfrm>
              <a:off x="450758" y="477634"/>
              <a:ext cx="202472" cy="3584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52" name="Linie"/>
            <p:cNvSpPr/>
            <p:nvPr/>
          </p:nvSpPr>
          <p:spPr>
            <a:xfrm>
              <a:off x="2186901" y="466116"/>
              <a:ext cx="202472" cy="3584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53" name="Linie"/>
            <p:cNvSpPr/>
            <p:nvPr/>
          </p:nvSpPr>
          <p:spPr>
            <a:xfrm>
              <a:off x="2025909" y="570865"/>
              <a:ext cx="1589" cy="205483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54" name="dx"/>
            <p:cNvSpPr txBox="1"/>
            <p:nvPr/>
          </p:nvSpPr>
          <p:spPr>
            <a:xfrm>
              <a:off x="1102344" y="1397021"/>
              <a:ext cx="396377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dx</a:t>
              </a:r>
            </a:p>
          </p:txBody>
        </p:sp>
        <p:sp>
          <p:nvSpPr>
            <p:cNvPr id="555" name="U"/>
            <p:cNvSpPr txBox="1"/>
            <p:nvPr/>
          </p:nvSpPr>
          <p:spPr>
            <a:xfrm>
              <a:off x="0" y="672296"/>
              <a:ext cx="320028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U</a:t>
              </a:r>
            </a:p>
          </p:txBody>
        </p:sp>
        <p:sp>
          <p:nvSpPr>
            <p:cNvPr id="556" name="Linie"/>
            <p:cNvSpPr/>
            <p:nvPr/>
          </p:nvSpPr>
          <p:spPr>
            <a:xfrm>
              <a:off x="2433664" y="632093"/>
              <a:ext cx="1589" cy="5764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57" name="Linie"/>
            <p:cNvSpPr/>
            <p:nvPr/>
          </p:nvSpPr>
          <p:spPr>
            <a:xfrm>
              <a:off x="754400" y="622499"/>
              <a:ext cx="839763" cy="1281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58" name="I"/>
            <p:cNvSpPr txBox="1"/>
            <p:nvPr/>
          </p:nvSpPr>
          <p:spPr>
            <a:xfrm>
              <a:off x="340343" y="63048"/>
              <a:ext cx="218453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I</a:t>
              </a:r>
            </a:p>
          </p:txBody>
        </p:sp>
        <p:sp>
          <p:nvSpPr>
            <p:cNvPr id="559" name="I (x + ∆x)"/>
            <p:cNvSpPr txBox="1"/>
            <p:nvPr/>
          </p:nvSpPr>
          <p:spPr>
            <a:xfrm>
              <a:off x="2085725" y="63048"/>
              <a:ext cx="1063202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I</a:t>
              </a:r>
              <a:r>
                <a:t> </a:t>
              </a:r>
              <a:r>
                <a:t>(x + ∆x)</a:t>
              </a:r>
            </a:p>
          </p:txBody>
        </p:sp>
        <p:sp>
          <p:nvSpPr>
            <p:cNvPr id="560" name="U (x + ∆x)"/>
            <p:cNvSpPr txBox="1"/>
            <p:nvPr/>
          </p:nvSpPr>
          <p:spPr>
            <a:xfrm>
              <a:off x="2472945" y="707604"/>
              <a:ext cx="1164777" cy="3608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/>
            <a:p>
              <a: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  <a:r>
                <a:t>U</a:t>
              </a:r>
              <a:r>
                <a:t> </a:t>
              </a:r>
              <a:r>
                <a:t>(x + ∆x)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" name="droppedImage.pdf" descr="dropped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12975" y="596900"/>
            <a:ext cx="4498926" cy="59309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4" name="Gruppieren"/>
          <p:cNvGrpSpPr/>
          <p:nvPr/>
        </p:nvGrpSpPr>
        <p:grpSpPr>
          <a:xfrm>
            <a:off x="1739899" y="2889250"/>
            <a:ext cx="6370639" cy="2974975"/>
            <a:chOff x="0" y="0"/>
            <a:chExt cx="6370637" cy="2974975"/>
          </a:xfrm>
        </p:grpSpPr>
        <p:sp>
          <p:nvSpPr>
            <p:cNvPr id="565" name="Linie"/>
            <p:cNvSpPr/>
            <p:nvPr/>
          </p:nvSpPr>
          <p:spPr>
            <a:xfrm>
              <a:off x="4373562" y="2709862"/>
              <a:ext cx="765176" cy="1588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solid"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66" name="L‘ dz"/>
            <p:cNvSpPr txBox="1"/>
            <p:nvPr/>
          </p:nvSpPr>
          <p:spPr>
            <a:xfrm>
              <a:off x="4513262" y="527050"/>
              <a:ext cx="637814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L‘ dz</a:t>
              </a:r>
            </a:p>
          </p:txBody>
        </p:sp>
        <p:sp>
          <p:nvSpPr>
            <p:cNvPr id="567" name="z"/>
            <p:cNvSpPr txBox="1"/>
            <p:nvPr/>
          </p:nvSpPr>
          <p:spPr>
            <a:xfrm>
              <a:off x="6003925" y="2246312"/>
              <a:ext cx="269240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z</a:t>
              </a:r>
            </a:p>
          </p:txBody>
        </p:sp>
        <p:sp>
          <p:nvSpPr>
            <p:cNvPr id="568" name="dz"/>
            <p:cNvSpPr txBox="1"/>
            <p:nvPr/>
          </p:nvSpPr>
          <p:spPr>
            <a:xfrm>
              <a:off x="4576762" y="2046287"/>
              <a:ext cx="396377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0000"/>
                </a:buClr>
                <a:buFont typeface="Arial"/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dz</a:t>
              </a:r>
            </a:p>
          </p:txBody>
        </p:sp>
        <p:sp>
          <p:nvSpPr>
            <p:cNvPr id="569" name="Linie"/>
            <p:cNvSpPr/>
            <p:nvPr/>
          </p:nvSpPr>
          <p:spPr>
            <a:xfrm>
              <a:off x="4164012" y="2057400"/>
              <a:ext cx="1292226" cy="1588"/>
            </a:xfrm>
            <a:prstGeom prst="line">
              <a:avLst/>
            </a:prstGeom>
            <a:noFill/>
            <a:ln w="9525" cap="flat">
              <a:solidFill>
                <a:srgbClr val="323333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pic>
          <p:nvPicPr>
            <p:cNvPr id="570" name="image.png" descr="image.png"/>
            <p:cNvPicPr>
              <a:picLocks noChangeAspect="0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76212" y="184150"/>
              <a:ext cx="5838826" cy="27908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71" name="Linie"/>
            <p:cNvSpPr/>
            <p:nvPr/>
          </p:nvSpPr>
          <p:spPr>
            <a:xfrm>
              <a:off x="792162" y="979487"/>
              <a:ext cx="5578476" cy="1216026"/>
            </a:xfrm>
            <a:prstGeom prst="line">
              <a:avLst/>
            </a:prstGeom>
            <a:noFill/>
            <a:ln w="9525" cap="flat">
              <a:solidFill>
                <a:srgbClr val="929292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40639" marR="40639" defTabSz="914400">
                <a:spcBef>
                  <a:spcPts val="400"/>
                </a:spcBef>
                <a:defRPr sz="1800">
                  <a:uFill>
                    <a:solidFill>
                      <a:srgbClr val="0000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pPr>
            </a:p>
          </p:txBody>
        </p:sp>
        <p:sp>
          <p:nvSpPr>
            <p:cNvPr id="572" name="E"/>
            <p:cNvSpPr txBox="1"/>
            <p:nvPr/>
          </p:nvSpPr>
          <p:spPr>
            <a:xfrm>
              <a:off x="622300" y="0"/>
              <a:ext cx="307415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EA2221"/>
                </a:buClr>
                <a:buFont typeface="Arial"/>
                <a:defRPr sz="1800">
                  <a:solidFill>
                    <a:srgbClr val="B51A00"/>
                  </a:solidFill>
                  <a:uFill>
                    <a:solidFill>
                      <a:srgbClr val="B51A00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E</a:t>
              </a:r>
            </a:p>
          </p:txBody>
        </p:sp>
        <p:sp>
          <p:nvSpPr>
            <p:cNvPr id="573" name="H"/>
            <p:cNvSpPr txBox="1"/>
            <p:nvPr/>
          </p:nvSpPr>
          <p:spPr>
            <a:xfrm>
              <a:off x="0" y="979487"/>
              <a:ext cx="320028" cy="3608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t">
              <a:spAutoFit/>
            </a:bodyPr>
            <a:lstStyle>
              <a:lvl1pPr marL="40639" marR="40639" defTabSz="914400">
                <a:spcBef>
                  <a:spcPts val="400"/>
                </a:spcBef>
                <a:buClr>
                  <a:srgbClr val="002F73"/>
                </a:buClr>
                <a:buFont typeface="Arial"/>
                <a:defRPr sz="1800">
                  <a:solidFill>
                    <a:srgbClr val="002F73"/>
                  </a:solidFill>
                  <a:uFill>
                    <a:solidFill>
                      <a:srgbClr val="002F73"/>
                    </a:solidFill>
                  </a:uFill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pPr/>
              <a:r>
                <a:t>H</a:t>
              </a:r>
            </a:p>
          </p:txBody>
        </p:sp>
      </p:grpSp>
      <p:sp>
        <p:nvSpPr>
          <p:cNvPr id="575" name="Linie"/>
          <p:cNvSpPr/>
          <p:nvPr/>
        </p:nvSpPr>
        <p:spPr>
          <a:xfrm>
            <a:off x="2084387" y="1912937"/>
            <a:ext cx="5991755" cy="1293315"/>
          </a:xfrm>
          <a:prstGeom prst="line">
            <a:avLst/>
          </a:prstGeom>
          <a:ln w="38100">
            <a:solidFill>
              <a:srgbClr val="60606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76" name="Linie"/>
          <p:cNvSpPr/>
          <p:nvPr/>
        </p:nvSpPr>
        <p:spPr>
          <a:xfrm>
            <a:off x="2082800" y="1181100"/>
            <a:ext cx="5991755" cy="1293315"/>
          </a:xfrm>
          <a:prstGeom prst="line">
            <a:avLst/>
          </a:prstGeom>
          <a:ln w="38100">
            <a:solidFill>
              <a:srgbClr val="606060"/>
            </a:solidFill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77" name="Oval"/>
          <p:cNvSpPr/>
          <p:nvPr/>
        </p:nvSpPr>
        <p:spPr>
          <a:xfrm rot="618596">
            <a:off x="4368800" y="1524000"/>
            <a:ext cx="203201" cy="355601"/>
          </a:xfrm>
          <a:prstGeom prst="ellipse">
            <a:avLst/>
          </a:prstGeom>
          <a:ln w="12700">
            <a:solidFill>
              <a:srgbClr val="0042AA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578" name="Linie"/>
          <p:cNvSpPr/>
          <p:nvPr/>
        </p:nvSpPr>
        <p:spPr>
          <a:xfrm flipV="1">
            <a:off x="4417659" y="1529953"/>
            <a:ext cx="102384" cy="18998"/>
          </a:xfrm>
          <a:prstGeom prst="line">
            <a:avLst/>
          </a:prstGeom>
          <a:ln w="12700">
            <a:solidFill>
              <a:srgbClr val="0042AA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579" name="E"/>
          <p:cNvSpPr txBox="1"/>
          <p:nvPr/>
        </p:nvSpPr>
        <p:spPr>
          <a:xfrm>
            <a:off x="3835400" y="1790700"/>
            <a:ext cx="307415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EA2221"/>
              </a:buClr>
              <a:buFont typeface="Arial"/>
              <a:defRPr sz="1800">
                <a:solidFill>
                  <a:srgbClr val="B51A00"/>
                </a:solidFill>
                <a:uFill>
                  <a:solidFill>
                    <a:srgbClr val="B51A00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E</a:t>
            </a:r>
          </a:p>
        </p:txBody>
      </p:sp>
      <p:sp>
        <p:nvSpPr>
          <p:cNvPr id="580" name="H"/>
          <p:cNvSpPr txBox="1"/>
          <p:nvPr/>
        </p:nvSpPr>
        <p:spPr>
          <a:xfrm>
            <a:off x="4673600" y="1358900"/>
            <a:ext cx="320028" cy="3608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marL="40639" marR="40639" defTabSz="914400">
              <a:spcBef>
                <a:spcPts val="400"/>
              </a:spcBef>
              <a:buClr>
                <a:srgbClr val="002F73"/>
              </a:buClr>
              <a:buFont typeface="Arial"/>
              <a:defRPr sz="1800">
                <a:solidFill>
                  <a:srgbClr val="002F73"/>
                </a:solidFill>
                <a:uFill>
                  <a:solidFill>
                    <a:srgbClr val="002F73"/>
                  </a:solidFill>
                </a:u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pPr/>
            <a:r>
              <a:t>H</a:t>
            </a:r>
          </a:p>
        </p:txBody>
      </p:sp>
      <p:grpSp>
        <p:nvGrpSpPr>
          <p:cNvPr id="586" name="Gruppieren"/>
          <p:cNvGrpSpPr/>
          <p:nvPr/>
        </p:nvGrpSpPr>
        <p:grpSpPr>
          <a:xfrm>
            <a:off x="4186001" y="1666060"/>
            <a:ext cx="444206" cy="781532"/>
            <a:chOff x="0" y="0"/>
            <a:chExt cx="444205" cy="781530"/>
          </a:xfrm>
        </p:grpSpPr>
        <p:sp>
          <p:nvSpPr>
            <p:cNvPr id="581" name="Oval"/>
            <p:cNvSpPr/>
            <p:nvPr/>
          </p:nvSpPr>
          <p:spPr>
            <a:xfrm rot="618596">
              <a:off x="63352" y="22465"/>
              <a:ext cx="317501" cy="736601"/>
            </a:xfrm>
            <a:prstGeom prst="ellips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582" name="Linie"/>
            <p:cNvSpPr/>
            <p:nvPr/>
          </p:nvSpPr>
          <p:spPr>
            <a:xfrm flipV="1">
              <a:off x="58824" y="330769"/>
              <a:ext cx="20133" cy="102166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83" name="Linie"/>
            <p:cNvSpPr/>
            <p:nvPr/>
          </p:nvSpPr>
          <p:spPr>
            <a:xfrm flipV="1">
              <a:off x="362523" y="404039"/>
              <a:ext cx="20133" cy="102167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84" name="Linie"/>
            <p:cNvSpPr/>
            <p:nvPr/>
          </p:nvSpPr>
          <p:spPr>
            <a:xfrm flipV="1">
              <a:off x="210123" y="353239"/>
              <a:ext cx="20133" cy="102167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85" name="Linie"/>
            <p:cNvSpPr/>
            <p:nvPr/>
          </p:nvSpPr>
          <p:spPr>
            <a:xfrm flipH="1">
              <a:off x="158126" y="15134"/>
              <a:ext cx="143934" cy="721553"/>
            </a:xfrm>
            <a:prstGeom prst="line">
              <a:avLst/>
            </a:prstGeom>
            <a:noFill/>
            <a:ln w="12700" cap="flat">
              <a:solidFill>
                <a:srgbClr val="B51A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587" name="Oval"/>
          <p:cNvSpPr/>
          <p:nvPr/>
        </p:nvSpPr>
        <p:spPr>
          <a:xfrm rot="618596">
            <a:off x="4312257" y="1399809"/>
            <a:ext cx="317501" cy="520701"/>
          </a:xfrm>
          <a:prstGeom prst="ellipse">
            <a:avLst/>
          </a:prstGeom>
          <a:ln w="12700">
            <a:solidFill>
              <a:srgbClr val="0042AA"/>
            </a:solidFill>
            <a:miter lim="400000"/>
          </a:ln>
        </p:spPr>
        <p:txBody>
          <a:bodyPr lIns="38100" tIns="38100" rIns="38100" bIns="38100" anchor="ctr"/>
          <a:lstStyle/>
          <a:p>
            <a:pPr algn="ctr">
              <a:defRPr sz="3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</a:p>
        </p:txBody>
      </p:sp>
      <p:sp>
        <p:nvSpPr>
          <p:cNvPr id="588" name="Linie"/>
          <p:cNvSpPr/>
          <p:nvPr/>
        </p:nvSpPr>
        <p:spPr>
          <a:xfrm flipV="1">
            <a:off x="4431872" y="1406106"/>
            <a:ext cx="103238" cy="13614"/>
          </a:xfrm>
          <a:prstGeom prst="line">
            <a:avLst/>
          </a:prstGeom>
          <a:ln w="12700">
            <a:solidFill>
              <a:srgbClr val="0042AA"/>
            </a:solidFill>
            <a:miter lim="400000"/>
            <a:headEnd type="arrow"/>
          </a:ln>
        </p:spPr>
        <p:txBody>
          <a:bodyPr lIns="50800" tIns="50800" rIns="50800" bIns="50800" anchor="ctr"/>
          <a:lstStyle/>
          <a:p>
            <a:pPr/>
          </a:p>
        </p:txBody>
      </p:sp>
      <p:grpSp>
        <p:nvGrpSpPr>
          <p:cNvPr id="593" name="Gruppieren"/>
          <p:cNvGrpSpPr/>
          <p:nvPr/>
        </p:nvGrpSpPr>
        <p:grpSpPr>
          <a:xfrm>
            <a:off x="4127500" y="2171699"/>
            <a:ext cx="405565" cy="569118"/>
            <a:chOff x="0" y="0"/>
            <a:chExt cx="405564" cy="569116"/>
          </a:xfrm>
        </p:grpSpPr>
        <p:sp>
          <p:nvSpPr>
            <p:cNvPr id="589" name="Oval"/>
            <p:cNvSpPr/>
            <p:nvPr/>
          </p:nvSpPr>
          <p:spPr>
            <a:xfrm rot="618596">
              <a:off x="106380" y="66112"/>
              <a:ext cx="203201" cy="355601"/>
            </a:xfrm>
            <a:prstGeom prst="ellipse">
              <a:avLst/>
            </a:prstGeom>
            <a:noFill/>
            <a:ln w="12700" cap="flat">
              <a:solidFill>
                <a:srgbClr val="0042A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590" name="Linie"/>
            <p:cNvSpPr/>
            <p:nvPr/>
          </p:nvSpPr>
          <p:spPr>
            <a:xfrm flipV="1">
              <a:off x="140487" y="396566"/>
              <a:ext cx="100809" cy="26094"/>
            </a:xfrm>
            <a:prstGeom prst="line">
              <a:avLst/>
            </a:prstGeom>
            <a:noFill/>
            <a:ln w="12700" cap="flat">
              <a:solidFill>
                <a:srgbClr val="0042AA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591" name="Oval"/>
            <p:cNvSpPr/>
            <p:nvPr/>
          </p:nvSpPr>
          <p:spPr>
            <a:xfrm rot="618596">
              <a:off x="44032" y="24208"/>
              <a:ext cx="317501" cy="520701"/>
            </a:xfrm>
            <a:prstGeom prst="ellipse">
              <a:avLst/>
            </a:prstGeom>
            <a:noFill/>
            <a:ln w="12700" cap="flat">
              <a:solidFill>
                <a:srgbClr val="0042AA"/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algn="ctr">
                <a:defRPr sz="30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</a:p>
          </p:txBody>
        </p:sp>
        <p:sp>
          <p:nvSpPr>
            <p:cNvPr id="592" name="Linie"/>
            <p:cNvSpPr/>
            <p:nvPr/>
          </p:nvSpPr>
          <p:spPr>
            <a:xfrm flipV="1">
              <a:off x="126999" y="521255"/>
              <a:ext cx="100810" cy="26094"/>
            </a:xfrm>
            <a:prstGeom prst="line">
              <a:avLst/>
            </a:prstGeom>
            <a:noFill/>
            <a:ln w="12700" cap="flat">
              <a:solidFill>
                <a:srgbClr val="0042AA"/>
              </a:solidFill>
              <a:prstDash val="solid"/>
              <a:miter lim="400000"/>
              <a:headEnd type="arrow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Arial"/>
        <a:ea typeface="Arial"/>
        <a:cs typeface="Arial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