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88" r:id="rId41"/>
    <p:sldId id="287" r:id="rId42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6F7C84"/>
        </a:fontRef>
        <a:srgbClr val="6F7C84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232" y="-11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912149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"/>
          <p:cNvSpPr>
            <a:spLocks noGrp="1"/>
          </p:cNvSpPr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88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Titeltext</a:t>
            </a:r>
          </a:p>
        </p:txBody>
      </p:sp>
      <p:sp>
        <p:nvSpPr>
          <p:cNvPr id="8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Bild"/>
          <p:cNvSpPr>
            <a:spLocks noGrp="1"/>
          </p:cNvSpPr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98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Titeltext</a:t>
            </a:r>
          </a:p>
        </p:txBody>
      </p:sp>
      <p:sp>
        <p:nvSpPr>
          <p:cNvPr id="9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Bild"/>
          <p:cNvSpPr>
            <a:spLocks noGrp="1"/>
          </p:cNvSpPr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0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09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18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2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DHBW_d_Stuttgart_Folienmaster_RGB_090615.png" descr="DHBW_d_Stuttgart_Folienmaster_RGB_090615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4. Semester, Nachrichtentechnik, 2012</a:t>
            </a:r>
          </a:p>
        </p:txBody>
      </p:sp>
      <p:sp>
        <p:nvSpPr>
          <p:cNvPr id="137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Wellen und Leitungen, Übersicht, S. Rupp</a:t>
            </a:r>
          </a:p>
        </p:txBody>
      </p:sp>
      <p:sp>
        <p:nvSpPr>
          <p:cNvPr id="138" name="Titeltext"/>
          <p:cNvSpPr txBox="1">
            <a:spLocks noGrp="1"/>
          </p:cNvSpPr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Titeltext</a:t>
            </a:r>
          </a:p>
        </p:txBody>
      </p:sp>
      <p:sp>
        <p:nvSpPr>
          <p:cNvPr id="139" name="Textebene 1…"/>
          <p:cNvSpPr txBox="1">
            <a:spLocks noGrp="1"/>
          </p:cNvSpPr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DHBW_d_Stuttgart_Folienmaster_RGB_090615.png" descr="DHBW_d_Stuttgart_Folienmaster_RGB_090615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4. Semester, Nachrichtentechnik, 2012</a:t>
            </a:r>
          </a:p>
        </p:txBody>
      </p:sp>
      <p:sp>
        <p:nvSpPr>
          <p:cNvPr id="149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Wellen und Leitungen, Übersicht, S. Rupp</a:t>
            </a:r>
          </a:p>
        </p:txBody>
      </p:sp>
      <p:sp>
        <p:nvSpPr>
          <p:cNvPr id="150" name="Titeltext"/>
          <p:cNvSpPr txBox="1">
            <a:spLocks noGrp="1"/>
          </p:cNvSpPr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Titeltext</a:t>
            </a:r>
          </a:p>
        </p:txBody>
      </p:sp>
      <p:sp>
        <p:nvSpPr>
          <p:cNvPr id="151" name="Textebene 1…"/>
          <p:cNvSpPr txBox="1">
            <a:spLocks noGrp="1"/>
          </p:cNvSpPr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</a:lvl1pPr>
            <a:lvl2pPr>
              <a:spcBef>
                <a:spcPts val="1800"/>
              </a:spcBef>
            </a:lvl2pPr>
            <a:lvl3pPr>
              <a:spcBef>
                <a:spcPts val="1800"/>
              </a:spcBef>
            </a:lvl3pPr>
            <a:lvl4pPr>
              <a:spcBef>
                <a:spcPts val="1800"/>
              </a:spcBef>
            </a:lvl4pPr>
            <a:lvl5pPr>
              <a:spcBef>
                <a:spcPts val="1800"/>
              </a:spcBef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0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eltext"/>
          <p:cNvSpPr txBox="1">
            <a:spLocks noGrp="1"/>
          </p:cNvSpPr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"/>
          <p:cNvSpPr>
            <a:spLocks noGrp="1"/>
          </p:cNvSpPr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0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Bild"/>
          <p:cNvSpPr>
            <a:spLocks noGrp="1"/>
          </p:cNvSpPr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9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8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r>
              <a:t>Titeltext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xmlns:p14="http://schemas.microsoft.com/office/powerpoint/2010/main"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titleStyle>
    <p:bodyStyle>
      <a:lvl1pPr marL="698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1041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13843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17399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20828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24257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27686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3111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3454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bodyStyle>
    <p:other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Linie"/>
          <p:cNvSpPr/>
          <p:nvPr/>
        </p:nvSpPr>
        <p:spPr>
          <a:xfrm flipV="1">
            <a:off x="867252" y="5687776"/>
            <a:ext cx="351176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1" name="Linie"/>
          <p:cNvSpPr/>
          <p:nvPr/>
        </p:nvSpPr>
        <p:spPr>
          <a:xfrm flipV="1">
            <a:off x="867252" y="6995780"/>
            <a:ext cx="3511763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2" name="Linie"/>
          <p:cNvSpPr/>
          <p:nvPr/>
        </p:nvSpPr>
        <p:spPr>
          <a:xfrm>
            <a:off x="4373845" y="5683382"/>
            <a:ext cx="1" cy="131679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3" name="Kreis"/>
          <p:cNvSpPr/>
          <p:nvPr/>
        </p:nvSpPr>
        <p:spPr>
          <a:xfrm>
            <a:off x="4215095" y="613444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74" name="uind"/>
          <p:cNvSpPr txBox="1"/>
          <p:nvPr/>
        </p:nvSpPr>
        <p:spPr>
          <a:xfrm>
            <a:off x="3555154" y="6047390"/>
            <a:ext cx="58378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ind</a:t>
            </a:r>
          </a:p>
        </p:txBody>
      </p:sp>
      <p:sp>
        <p:nvSpPr>
          <p:cNvPr id="175" name="Linie"/>
          <p:cNvSpPr/>
          <p:nvPr/>
        </p:nvSpPr>
        <p:spPr>
          <a:xfrm>
            <a:off x="4075447" y="5947057"/>
            <a:ext cx="1" cy="79985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6" name="Rechteck"/>
          <p:cNvSpPr/>
          <p:nvPr/>
        </p:nvSpPr>
        <p:spPr>
          <a:xfrm>
            <a:off x="1720467" y="5548214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77" name="R"/>
          <p:cNvSpPr txBox="1"/>
          <p:nvPr/>
        </p:nvSpPr>
        <p:spPr>
          <a:xfrm>
            <a:off x="1710942" y="5170561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R</a:t>
            </a:r>
          </a:p>
        </p:txBody>
      </p:sp>
      <p:sp>
        <p:nvSpPr>
          <p:cNvPr id="178" name="Linie"/>
          <p:cNvSpPr/>
          <p:nvPr/>
        </p:nvSpPr>
        <p:spPr>
          <a:xfrm flipH="1">
            <a:off x="882475" y="5914599"/>
            <a:ext cx="1" cy="86477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9" name="Kreis"/>
          <p:cNvSpPr/>
          <p:nvPr/>
        </p:nvSpPr>
        <p:spPr>
          <a:xfrm rot="10800000">
            <a:off x="834226" y="563219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80" name="Kreis"/>
          <p:cNvSpPr/>
          <p:nvPr/>
        </p:nvSpPr>
        <p:spPr>
          <a:xfrm rot="10800000">
            <a:off x="834226" y="6947226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81" name="i"/>
          <p:cNvSpPr txBox="1"/>
          <p:nvPr/>
        </p:nvSpPr>
        <p:spPr>
          <a:xfrm>
            <a:off x="3485638" y="5320795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182" name="u1"/>
          <p:cNvSpPr txBox="1"/>
          <p:nvPr/>
        </p:nvSpPr>
        <p:spPr>
          <a:xfrm>
            <a:off x="467650" y="6047390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183" name="Linie"/>
          <p:cNvSpPr/>
          <p:nvPr/>
        </p:nvSpPr>
        <p:spPr>
          <a:xfrm flipV="1">
            <a:off x="3714707" y="5680745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4" name="Anschluss-klemme"/>
          <p:cNvSpPr txBox="1"/>
          <p:nvPr/>
        </p:nvSpPr>
        <p:spPr>
          <a:xfrm>
            <a:off x="338074" y="5178260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Anschluss-klemme</a:t>
            </a:r>
          </a:p>
        </p:txBody>
      </p:sp>
      <p:sp>
        <p:nvSpPr>
          <p:cNvPr id="185" name="Linie"/>
          <p:cNvSpPr/>
          <p:nvPr/>
        </p:nvSpPr>
        <p:spPr>
          <a:xfrm>
            <a:off x="2610733" y="5969599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6" name="uL"/>
          <p:cNvSpPr txBox="1"/>
          <p:nvPr/>
        </p:nvSpPr>
        <p:spPr>
          <a:xfrm>
            <a:off x="2823856" y="6043760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grpSp>
        <p:nvGrpSpPr>
          <p:cNvPr id="189" name="Gruppieren"/>
          <p:cNvGrpSpPr/>
          <p:nvPr/>
        </p:nvGrpSpPr>
        <p:grpSpPr>
          <a:xfrm>
            <a:off x="7328155" y="6234725"/>
            <a:ext cx="1012940" cy="603937"/>
            <a:chOff x="-123" y="19813"/>
            <a:chExt cx="1012938" cy="603935"/>
          </a:xfrm>
        </p:grpSpPr>
        <p:sp>
          <p:nvSpPr>
            <p:cNvPr id="187" name="Rechteck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88" name="Motor"/>
            <p:cNvSpPr txBox="1"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Motor</a:t>
              </a:r>
            </a:p>
          </p:txBody>
        </p:sp>
      </p:grpSp>
      <p:sp>
        <p:nvSpPr>
          <p:cNvPr id="190" name="Linie"/>
          <p:cNvSpPr/>
          <p:nvPr/>
        </p:nvSpPr>
        <p:spPr>
          <a:xfrm flipV="1">
            <a:off x="8355134" y="6536693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1" name="u1(t)"/>
          <p:cNvSpPr txBox="1"/>
          <p:nvPr/>
        </p:nvSpPr>
        <p:spPr>
          <a:xfrm>
            <a:off x="6361414" y="6362194"/>
            <a:ext cx="583784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1</a:t>
            </a:r>
            <a:r>
              <a:t>(t)</a:t>
            </a:r>
          </a:p>
        </p:txBody>
      </p:sp>
      <p:sp>
        <p:nvSpPr>
          <p:cNvPr id="192" name="f(t)"/>
          <p:cNvSpPr txBox="1"/>
          <p:nvPr/>
        </p:nvSpPr>
        <p:spPr>
          <a:xfrm>
            <a:off x="8652814" y="6357024"/>
            <a:ext cx="635312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f(t)</a:t>
            </a:r>
          </a:p>
        </p:txBody>
      </p:sp>
      <p:sp>
        <p:nvSpPr>
          <p:cNvPr id="193" name="Linie"/>
          <p:cNvSpPr/>
          <p:nvPr/>
        </p:nvSpPr>
        <p:spPr>
          <a:xfrm flipV="1">
            <a:off x="6962661" y="6536693"/>
            <a:ext cx="370374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4" name="Spannung"/>
          <p:cNvSpPr txBox="1"/>
          <p:nvPr/>
        </p:nvSpPr>
        <p:spPr>
          <a:xfrm>
            <a:off x="6198885" y="6006594"/>
            <a:ext cx="1115232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Spannung</a:t>
            </a:r>
          </a:p>
        </p:txBody>
      </p:sp>
      <p:sp>
        <p:nvSpPr>
          <p:cNvPr id="195" name="Drehzahl"/>
          <p:cNvSpPr txBox="1"/>
          <p:nvPr/>
        </p:nvSpPr>
        <p:spPr>
          <a:xfrm>
            <a:off x="8502537" y="6006594"/>
            <a:ext cx="908842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Drehzahl</a:t>
            </a:r>
          </a:p>
        </p:txBody>
      </p:sp>
      <p:sp>
        <p:nvSpPr>
          <p:cNvPr id="196" name="Rechteck"/>
          <p:cNvSpPr/>
          <p:nvPr/>
        </p:nvSpPr>
        <p:spPr>
          <a:xfrm>
            <a:off x="6269132" y="5488300"/>
            <a:ext cx="3130986" cy="1549981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97" name="Rechteck"/>
          <p:cNvSpPr/>
          <p:nvPr/>
        </p:nvSpPr>
        <p:spPr>
          <a:xfrm>
            <a:off x="2766033" y="5555245"/>
            <a:ext cx="485885" cy="265063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8" name="L"/>
          <p:cNvSpPr txBox="1"/>
          <p:nvPr/>
        </p:nvSpPr>
        <p:spPr>
          <a:xfrm>
            <a:off x="2749824" y="5170561"/>
            <a:ext cx="504757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</a:t>
            </a:r>
          </a:p>
        </p:txBody>
      </p:sp>
      <p:sp>
        <p:nvSpPr>
          <p:cNvPr id="199" name="Linie"/>
          <p:cNvSpPr/>
          <p:nvPr/>
        </p:nvSpPr>
        <p:spPr>
          <a:xfrm>
            <a:off x="7834625" y="5854169"/>
            <a:ext cx="1" cy="366135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0" name="Lastmoment"/>
          <p:cNvSpPr txBox="1"/>
          <p:nvPr/>
        </p:nvSpPr>
        <p:spPr>
          <a:xfrm>
            <a:off x="7226210" y="5546735"/>
            <a:ext cx="1232806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Lastmoment</a:t>
            </a:r>
          </a:p>
        </p:txBody>
      </p:sp>
      <p:sp>
        <p:nvSpPr>
          <p:cNvPr id="201" name="M(t)"/>
          <p:cNvSpPr txBox="1"/>
          <p:nvPr/>
        </p:nvSpPr>
        <p:spPr>
          <a:xfrm>
            <a:off x="7854400" y="5857567"/>
            <a:ext cx="635312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M(t)</a:t>
            </a:r>
          </a:p>
        </p:txBody>
      </p:sp>
      <p:sp>
        <p:nvSpPr>
          <p:cNvPr id="202" name="Linie"/>
          <p:cNvSpPr/>
          <p:nvPr/>
        </p:nvSpPr>
        <p:spPr>
          <a:xfrm>
            <a:off x="1565166" y="5969599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03" name="uL"/>
          <p:cNvSpPr txBox="1"/>
          <p:nvPr/>
        </p:nvSpPr>
        <p:spPr>
          <a:xfrm>
            <a:off x="1710451" y="6043760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204" name="Pfeil"/>
          <p:cNvSpPr/>
          <p:nvPr/>
        </p:nvSpPr>
        <p:spPr>
          <a:xfrm>
            <a:off x="4647056" y="6160824"/>
            <a:ext cx="769897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05" name="Lastmoment"/>
          <p:cNvSpPr txBox="1"/>
          <p:nvPr/>
        </p:nvSpPr>
        <p:spPr>
          <a:xfrm>
            <a:off x="4571762" y="5789930"/>
            <a:ext cx="1232807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Lastmoment</a:t>
            </a:r>
          </a:p>
        </p:txBody>
      </p:sp>
      <p:sp>
        <p:nvSpPr>
          <p:cNvPr id="206" name="Trägheits-…"/>
          <p:cNvSpPr txBox="1"/>
          <p:nvPr/>
        </p:nvSpPr>
        <p:spPr>
          <a:xfrm>
            <a:off x="4574245" y="6537335"/>
            <a:ext cx="1115233" cy="60393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Trägheits-</a:t>
            </a:r>
          </a:p>
          <a:p>
            <a:pPr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moment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Linie"/>
          <p:cNvSpPr/>
          <p:nvPr/>
        </p:nvSpPr>
        <p:spPr>
          <a:xfrm>
            <a:off x="2876477" y="6518830"/>
            <a:ext cx="903930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01" name="Linie"/>
          <p:cNvSpPr/>
          <p:nvPr/>
        </p:nvSpPr>
        <p:spPr>
          <a:xfrm>
            <a:off x="3409877" y="5268190"/>
            <a:ext cx="375594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02" name="Linie"/>
          <p:cNvSpPr/>
          <p:nvPr/>
        </p:nvSpPr>
        <p:spPr>
          <a:xfrm flipV="1">
            <a:off x="3780406" y="3852905"/>
            <a:ext cx="1" cy="3011494"/>
          </a:xfrm>
          <a:prstGeom prst="line">
            <a:avLst/>
          </a:prstGeom>
          <a:ln>
            <a:solidFill>
              <a:srgbClr val="79797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03" name="Linie"/>
          <p:cNvSpPr/>
          <p:nvPr/>
        </p:nvSpPr>
        <p:spPr>
          <a:xfrm>
            <a:off x="8174267" y="4011215"/>
            <a:ext cx="1" cy="248826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04" name="Linie"/>
          <p:cNvSpPr/>
          <p:nvPr/>
        </p:nvSpPr>
        <p:spPr>
          <a:xfrm>
            <a:off x="3798556" y="4234671"/>
            <a:ext cx="1" cy="8647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05" name="uab"/>
          <p:cNvSpPr txBox="1"/>
          <p:nvPr/>
        </p:nvSpPr>
        <p:spPr>
          <a:xfrm>
            <a:off x="3345434" y="4370991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ab</a:t>
            </a:r>
          </a:p>
        </p:txBody>
      </p:sp>
      <p:sp>
        <p:nvSpPr>
          <p:cNvPr id="806" name="Anschluss-klemmen"/>
          <p:cNvSpPr txBox="1"/>
          <p:nvPr/>
        </p:nvSpPr>
        <p:spPr>
          <a:xfrm>
            <a:off x="3254155" y="3358046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Anschluss-klemmen</a:t>
            </a:r>
          </a:p>
        </p:txBody>
      </p:sp>
      <p:grpSp>
        <p:nvGrpSpPr>
          <p:cNvPr id="822" name="Gruppieren"/>
          <p:cNvGrpSpPr/>
          <p:nvPr/>
        </p:nvGrpSpPr>
        <p:grpSpPr>
          <a:xfrm>
            <a:off x="1501697" y="3845242"/>
            <a:ext cx="6675361" cy="869252"/>
            <a:chOff x="-2223209" y="0"/>
            <a:chExt cx="6675359" cy="869251"/>
          </a:xfrm>
        </p:grpSpPr>
        <p:sp>
          <p:nvSpPr>
            <p:cNvPr id="807" name="Linie"/>
            <p:cNvSpPr/>
            <p:nvPr/>
          </p:nvSpPr>
          <p:spPr>
            <a:xfrm flipV="1">
              <a:off x="-2223210" y="183066"/>
              <a:ext cx="6675361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808" name="Kreis"/>
            <p:cNvSpPr/>
            <p:nvPr/>
          </p:nvSpPr>
          <p:spPr>
            <a:xfrm>
              <a:off x="3752826" y="24317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09" name="uind,a"/>
            <p:cNvSpPr txBox="1"/>
            <p:nvPr/>
          </p:nvSpPr>
          <p:spPr>
            <a:xfrm>
              <a:off x="3597050" y="426789"/>
              <a:ext cx="71276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ind,a</a:t>
              </a:r>
            </a:p>
          </p:txBody>
        </p:sp>
        <p:sp>
          <p:nvSpPr>
            <p:cNvPr id="810" name="Linie"/>
            <p:cNvSpPr/>
            <p:nvPr/>
          </p:nvSpPr>
          <p:spPr>
            <a:xfrm>
              <a:off x="3513333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11" name="Rechteck"/>
            <p:cNvSpPr/>
            <p:nvPr/>
          </p:nvSpPr>
          <p:spPr>
            <a:xfrm>
              <a:off x="886241" y="43504"/>
              <a:ext cx="485884" cy="2650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12" name="R"/>
            <p:cNvSpPr txBox="1"/>
            <p:nvPr/>
          </p:nvSpPr>
          <p:spPr>
            <a:xfrm>
              <a:off x="876804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813" name="Kreis"/>
            <p:cNvSpPr/>
            <p:nvPr/>
          </p:nvSpPr>
          <p:spPr>
            <a:xfrm rot="10800000">
              <a:off x="0" y="127481"/>
              <a:ext cx="96499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14" name="ia"/>
            <p:cNvSpPr txBox="1"/>
            <p:nvPr/>
          </p:nvSpPr>
          <p:spPr>
            <a:xfrm>
              <a:off x="100281" y="171686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a</a:t>
              </a:r>
            </a:p>
          </p:txBody>
        </p:sp>
        <p:sp>
          <p:nvSpPr>
            <p:cNvPr id="815" name="Linie"/>
            <p:cNvSpPr/>
            <p:nvPr/>
          </p:nvSpPr>
          <p:spPr>
            <a:xfrm flipV="1">
              <a:off x="409849" y="183067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16" name="Linie"/>
            <p:cNvSpPr/>
            <p:nvPr/>
          </p:nvSpPr>
          <p:spPr>
            <a:xfrm>
              <a:off x="1776506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17" name="uL,a"/>
            <p:cNvSpPr txBox="1"/>
            <p:nvPr/>
          </p:nvSpPr>
          <p:spPr>
            <a:xfrm>
              <a:off x="1929034" y="437451"/>
              <a:ext cx="635313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L,a</a:t>
              </a:r>
            </a:p>
          </p:txBody>
        </p:sp>
        <p:sp>
          <p:nvSpPr>
            <p:cNvPr id="818" name="Rechteck"/>
            <p:cNvSpPr/>
            <p:nvPr/>
          </p:nvSpPr>
          <p:spPr>
            <a:xfrm>
              <a:off x="1931807" y="50536"/>
              <a:ext cx="485884" cy="265063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19" name="L"/>
            <p:cNvSpPr txBox="1"/>
            <p:nvPr/>
          </p:nvSpPr>
          <p:spPr>
            <a:xfrm>
              <a:off x="2406664" y="139985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820" name="Linie"/>
            <p:cNvSpPr/>
            <p:nvPr/>
          </p:nvSpPr>
          <p:spPr>
            <a:xfrm>
              <a:off x="730940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21" name="uR,a"/>
            <p:cNvSpPr txBox="1"/>
            <p:nvPr/>
          </p:nvSpPr>
          <p:spPr>
            <a:xfrm>
              <a:off x="873696" y="437451"/>
              <a:ext cx="63531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R,a</a:t>
              </a:r>
            </a:p>
          </p:txBody>
        </p:sp>
      </p:grpSp>
      <p:sp>
        <p:nvSpPr>
          <p:cNvPr id="823" name="Pfeil"/>
          <p:cNvSpPr/>
          <p:nvPr/>
        </p:nvSpPr>
        <p:spPr>
          <a:xfrm rot="16200000" flipH="1">
            <a:off x="7428817" y="5981541"/>
            <a:ext cx="412342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24" name="Antriebs-moment"/>
          <p:cNvSpPr txBox="1"/>
          <p:nvPr/>
        </p:nvSpPr>
        <p:spPr>
          <a:xfrm>
            <a:off x="7134328" y="2864508"/>
            <a:ext cx="1006621" cy="4922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Antriebs-moment</a:t>
            </a:r>
          </a:p>
        </p:txBody>
      </p:sp>
      <p:sp>
        <p:nvSpPr>
          <p:cNvPr id="825" name="Trägheits-…"/>
          <p:cNvSpPr txBox="1"/>
          <p:nvPr/>
        </p:nvSpPr>
        <p:spPr>
          <a:xfrm>
            <a:off x="7993800" y="3413442"/>
            <a:ext cx="1115232" cy="431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defTabSz="1016000">
              <a:buClr>
                <a:srgbClr val="000000"/>
              </a:buClr>
              <a:defRPr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Trägheits-</a:t>
            </a:r>
          </a:p>
          <a:p>
            <a:pPr defTabSz="1016000">
              <a:buClr>
                <a:srgbClr val="000000"/>
              </a:buClr>
              <a:defRPr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moment</a:t>
            </a:r>
          </a:p>
        </p:txBody>
      </p:sp>
      <p:grpSp>
        <p:nvGrpSpPr>
          <p:cNvPr id="841" name="Gruppieren"/>
          <p:cNvGrpSpPr/>
          <p:nvPr/>
        </p:nvGrpSpPr>
        <p:grpSpPr>
          <a:xfrm>
            <a:off x="1519539" y="5089842"/>
            <a:ext cx="6657518" cy="869252"/>
            <a:chOff x="-2205367" y="0"/>
            <a:chExt cx="6657516" cy="869251"/>
          </a:xfrm>
        </p:grpSpPr>
        <p:sp>
          <p:nvSpPr>
            <p:cNvPr id="826" name="Linie"/>
            <p:cNvSpPr/>
            <p:nvPr/>
          </p:nvSpPr>
          <p:spPr>
            <a:xfrm flipV="1">
              <a:off x="-2205368" y="183066"/>
              <a:ext cx="6657518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827" name="Kreis"/>
            <p:cNvSpPr/>
            <p:nvPr/>
          </p:nvSpPr>
          <p:spPr>
            <a:xfrm>
              <a:off x="3752826" y="24317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28" name="uind,b"/>
            <p:cNvSpPr txBox="1"/>
            <p:nvPr/>
          </p:nvSpPr>
          <p:spPr>
            <a:xfrm>
              <a:off x="3597050" y="426789"/>
              <a:ext cx="71276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ind,b</a:t>
              </a:r>
            </a:p>
          </p:txBody>
        </p:sp>
        <p:sp>
          <p:nvSpPr>
            <p:cNvPr id="829" name="Linie"/>
            <p:cNvSpPr/>
            <p:nvPr/>
          </p:nvSpPr>
          <p:spPr>
            <a:xfrm>
              <a:off x="3513333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30" name="Rechteck"/>
            <p:cNvSpPr/>
            <p:nvPr/>
          </p:nvSpPr>
          <p:spPr>
            <a:xfrm>
              <a:off x="886241" y="43504"/>
              <a:ext cx="485884" cy="2650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31" name="R"/>
            <p:cNvSpPr txBox="1"/>
            <p:nvPr/>
          </p:nvSpPr>
          <p:spPr>
            <a:xfrm>
              <a:off x="876804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832" name="Kreis"/>
            <p:cNvSpPr/>
            <p:nvPr/>
          </p:nvSpPr>
          <p:spPr>
            <a:xfrm rot="10800000">
              <a:off x="0" y="127481"/>
              <a:ext cx="96499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33" name="ib"/>
            <p:cNvSpPr txBox="1"/>
            <p:nvPr/>
          </p:nvSpPr>
          <p:spPr>
            <a:xfrm>
              <a:off x="100281" y="171686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b</a:t>
              </a:r>
            </a:p>
          </p:txBody>
        </p:sp>
        <p:sp>
          <p:nvSpPr>
            <p:cNvPr id="834" name="Linie"/>
            <p:cNvSpPr/>
            <p:nvPr/>
          </p:nvSpPr>
          <p:spPr>
            <a:xfrm flipV="1">
              <a:off x="409849" y="183067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35" name="Linie"/>
            <p:cNvSpPr/>
            <p:nvPr/>
          </p:nvSpPr>
          <p:spPr>
            <a:xfrm>
              <a:off x="1776506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36" name="uL,b"/>
            <p:cNvSpPr txBox="1"/>
            <p:nvPr/>
          </p:nvSpPr>
          <p:spPr>
            <a:xfrm>
              <a:off x="1929034" y="437451"/>
              <a:ext cx="635313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L,b</a:t>
              </a:r>
            </a:p>
          </p:txBody>
        </p:sp>
        <p:sp>
          <p:nvSpPr>
            <p:cNvPr id="837" name="Rechteck"/>
            <p:cNvSpPr/>
            <p:nvPr/>
          </p:nvSpPr>
          <p:spPr>
            <a:xfrm>
              <a:off x="1931807" y="50536"/>
              <a:ext cx="485884" cy="265063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38" name="L"/>
            <p:cNvSpPr txBox="1"/>
            <p:nvPr/>
          </p:nvSpPr>
          <p:spPr>
            <a:xfrm>
              <a:off x="2406664" y="139985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839" name="Linie"/>
            <p:cNvSpPr/>
            <p:nvPr/>
          </p:nvSpPr>
          <p:spPr>
            <a:xfrm>
              <a:off x="730940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40" name="uR,b"/>
            <p:cNvSpPr txBox="1"/>
            <p:nvPr/>
          </p:nvSpPr>
          <p:spPr>
            <a:xfrm>
              <a:off x="873696" y="437451"/>
              <a:ext cx="63531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R,b</a:t>
              </a:r>
            </a:p>
          </p:txBody>
        </p:sp>
      </p:grpSp>
      <p:grpSp>
        <p:nvGrpSpPr>
          <p:cNvPr id="857" name="Gruppieren"/>
          <p:cNvGrpSpPr/>
          <p:nvPr/>
        </p:nvGrpSpPr>
        <p:grpSpPr>
          <a:xfrm>
            <a:off x="1511291" y="6334442"/>
            <a:ext cx="6665767" cy="869252"/>
            <a:chOff x="-2213616" y="0"/>
            <a:chExt cx="6665765" cy="869251"/>
          </a:xfrm>
        </p:grpSpPr>
        <p:sp>
          <p:nvSpPr>
            <p:cNvPr id="842" name="Linie"/>
            <p:cNvSpPr/>
            <p:nvPr/>
          </p:nvSpPr>
          <p:spPr>
            <a:xfrm flipV="1">
              <a:off x="-2213617" y="183066"/>
              <a:ext cx="6665768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843" name="Kreis"/>
            <p:cNvSpPr/>
            <p:nvPr/>
          </p:nvSpPr>
          <p:spPr>
            <a:xfrm>
              <a:off x="3752826" y="24317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44" name="uind,c"/>
            <p:cNvSpPr txBox="1"/>
            <p:nvPr/>
          </p:nvSpPr>
          <p:spPr>
            <a:xfrm>
              <a:off x="3597050" y="426789"/>
              <a:ext cx="71276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ind,c</a:t>
              </a:r>
            </a:p>
          </p:txBody>
        </p:sp>
        <p:sp>
          <p:nvSpPr>
            <p:cNvPr id="845" name="Linie"/>
            <p:cNvSpPr/>
            <p:nvPr/>
          </p:nvSpPr>
          <p:spPr>
            <a:xfrm>
              <a:off x="3513333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46" name="Rechteck"/>
            <p:cNvSpPr/>
            <p:nvPr/>
          </p:nvSpPr>
          <p:spPr>
            <a:xfrm>
              <a:off x="886241" y="43504"/>
              <a:ext cx="485884" cy="2650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47" name="R"/>
            <p:cNvSpPr txBox="1"/>
            <p:nvPr/>
          </p:nvSpPr>
          <p:spPr>
            <a:xfrm>
              <a:off x="876804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848" name="Kreis"/>
            <p:cNvSpPr/>
            <p:nvPr/>
          </p:nvSpPr>
          <p:spPr>
            <a:xfrm rot="10800000">
              <a:off x="0" y="127481"/>
              <a:ext cx="96499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49" name="ic"/>
            <p:cNvSpPr txBox="1"/>
            <p:nvPr/>
          </p:nvSpPr>
          <p:spPr>
            <a:xfrm>
              <a:off x="100281" y="171686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c</a:t>
              </a:r>
            </a:p>
          </p:txBody>
        </p:sp>
        <p:sp>
          <p:nvSpPr>
            <p:cNvPr id="850" name="Linie"/>
            <p:cNvSpPr/>
            <p:nvPr/>
          </p:nvSpPr>
          <p:spPr>
            <a:xfrm flipV="1">
              <a:off x="409849" y="183067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51" name="Linie"/>
            <p:cNvSpPr/>
            <p:nvPr/>
          </p:nvSpPr>
          <p:spPr>
            <a:xfrm>
              <a:off x="1776506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52" name="uL,c"/>
            <p:cNvSpPr txBox="1"/>
            <p:nvPr/>
          </p:nvSpPr>
          <p:spPr>
            <a:xfrm>
              <a:off x="1929034" y="437451"/>
              <a:ext cx="635313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L,c</a:t>
              </a:r>
            </a:p>
          </p:txBody>
        </p:sp>
        <p:sp>
          <p:nvSpPr>
            <p:cNvPr id="853" name="Rechteck"/>
            <p:cNvSpPr/>
            <p:nvPr/>
          </p:nvSpPr>
          <p:spPr>
            <a:xfrm>
              <a:off x="1931807" y="50536"/>
              <a:ext cx="485884" cy="265063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54" name="L"/>
            <p:cNvSpPr txBox="1"/>
            <p:nvPr/>
          </p:nvSpPr>
          <p:spPr>
            <a:xfrm>
              <a:off x="2406664" y="139985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855" name="Linie"/>
            <p:cNvSpPr/>
            <p:nvPr/>
          </p:nvSpPr>
          <p:spPr>
            <a:xfrm>
              <a:off x="730940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56" name="uR,c"/>
            <p:cNvSpPr txBox="1"/>
            <p:nvPr/>
          </p:nvSpPr>
          <p:spPr>
            <a:xfrm>
              <a:off x="873696" y="437451"/>
              <a:ext cx="63531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R,c</a:t>
              </a:r>
            </a:p>
          </p:txBody>
        </p:sp>
      </p:grpSp>
      <p:sp>
        <p:nvSpPr>
          <p:cNvPr id="858" name="Linie"/>
          <p:cNvSpPr/>
          <p:nvPr/>
        </p:nvSpPr>
        <p:spPr>
          <a:xfrm>
            <a:off x="3798556" y="5487738"/>
            <a:ext cx="1" cy="8647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59" name="Linie"/>
          <p:cNvSpPr/>
          <p:nvPr/>
        </p:nvSpPr>
        <p:spPr>
          <a:xfrm flipV="1">
            <a:off x="2799489" y="4234671"/>
            <a:ext cx="1" cy="211783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60" name="ubc"/>
          <p:cNvSpPr txBox="1"/>
          <p:nvPr/>
        </p:nvSpPr>
        <p:spPr>
          <a:xfrm>
            <a:off x="3345434" y="5704223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bc</a:t>
            </a:r>
          </a:p>
        </p:txBody>
      </p:sp>
      <p:sp>
        <p:nvSpPr>
          <p:cNvPr id="861" name="uca"/>
          <p:cNvSpPr txBox="1"/>
          <p:nvPr/>
        </p:nvSpPr>
        <p:spPr>
          <a:xfrm>
            <a:off x="2334662" y="4548790"/>
            <a:ext cx="63531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ca</a:t>
            </a:r>
          </a:p>
        </p:txBody>
      </p:sp>
      <p:sp>
        <p:nvSpPr>
          <p:cNvPr id="862" name="N"/>
          <p:cNvSpPr txBox="1"/>
          <p:nvPr/>
        </p:nvSpPr>
        <p:spPr>
          <a:xfrm>
            <a:off x="8214371" y="5110522"/>
            <a:ext cx="504758" cy="366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863" name="Pfeil"/>
          <p:cNvSpPr/>
          <p:nvPr/>
        </p:nvSpPr>
        <p:spPr>
          <a:xfrm rot="16200000" flipH="1">
            <a:off x="7428817" y="4730826"/>
            <a:ext cx="412342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64" name="Pfeil"/>
          <p:cNvSpPr/>
          <p:nvPr/>
        </p:nvSpPr>
        <p:spPr>
          <a:xfrm rot="5400000">
            <a:off x="7428817" y="3488578"/>
            <a:ext cx="412342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65" name="Stator"/>
          <p:cNvSpPr txBox="1"/>
          <p:nvPr/>
        </p:nvSpPr>
        <p:spPr>
          <a:xfrm>
            <a:off x="5038347" y="3345539"/>
            <a:ext cx="1353306" cy="357791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Stator</a:t>
            </a:r>
          </a:p>
        </p:txBody>
      </p:sp>
      <p:grpSp>
        <p:nvGrpSpPr>
          <p:cNvPr id="868" name="Gruppieren"/>
          <p:cNvGrpSpPr/>
          <p:nvPr/>
        </p:nvGrpSpPr>
        <p:grpSpPr>
          <a:xfrm>
            <a:off x="1865786" y="3834482"/>
            <a:ext cx="637519" cy="366135"/>
            <a:chOff x="0" y="0"/>
            <a:chExt cx="637517" cy="366134"/>
          </a:xfrm>
        </p:grpSpPr>
        <p:sp>
          <p:nvSpPr>
            <p:cNvPr id="866" name="Rechteck"/>
            <p:cNvSpPr/>
            <p:nvPr/>
          </p:nvSpPr>
          <p:spPr>
            <a:xfrm>
              <a:off x="10628" y="50536"/>
              <a:ext cx="616262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67" name="ZL"/>
            <p:cNvSpPr txBox="1"/>
            <p:nvPr/>
          </p:nvSpPr>
          <p:spPr>
            <a:xfrm>
              <a:off x="0" y="0"/>
              <a:ext cx="63751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Z</a:t>
              </a:r>
              <a:r>
                <a:rPr baseline="-5999"/>
                <a:t>L</a:t>
              </a:r>
            </a:p>
          </p:txBody>
        </p:sp>
      </p:grpSp>
      <p:sp>
        <p:nvSpPr>
          <p:cNvPr id="869" name="Linie"/>
          <p:cNvSpPr/>
          <p:nvPr/>
        </p:nvSpPr>
        <p:spPr>
          <a:xfrm flipH="1">
            <a:off x="1519467" y="4011215"/>
            <a:ext cx="1" cy="248826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872" name="Gruppieren"/>
          <p:cNvGrpSpPr/>
          <p:nvPr/>
        </p:nvGrpSpPr>
        <p:grpSpPr>
          <a:xfrm>
            <a:off x="1865786" y="5085122"/>
            <a:ext cx="637519" cy="366136"/>
            <a:chOff x="0" y="0"/>
            <a:chExt cx="637517" cy="366134"/>
          </a:xfrm>
        </p:grpSpPr>
        <p:sp>
          <p:nvSpPr>
            <p:cNvPr id="870" name="Rechteck"/>
            <p:cNvSpPr/>
            <p:nvPr/>
          </p:nvSpPr>
          <p:spPr>
            <a:xfrm>
              <a:off x="10628" y="50536"/>
              <a:ext cx="616262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71" name="ZL"/>
            <p:cNvSpPr txBox="1"/>
            <p:nvPr/>
          </p:nvSpPr>
          <p:spPr>
            <a:xfrm>
              <a:off x="0" y="0"/>
              <a:ext cx="63751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Z</a:t>
              </a:r>
              <a:r>
                <a:rPr baseline="-5999"/>
                <a:t>L</a:t>
              </a:r>
            </a:p>
          </p:txBody>
        </p:sp>
      </p:grpSp>
      <p:grpSp>
        <p:nvGrpSpPr>
          <p:cNvPr id="875" name="Gruppieren"/>
          <p:cNvGrpSpPr/>
          <p:nvPr/>
        </p:nvGrpSpPr>
        <p:grpSpPr>
          <a:xfrm>
            <a:off x="1865786" y="6334442"/>
            <a:ext cx="637519" cy="366135"/>
            <a:chOff x="0" y="0"/>
            <a:chExt cx="637517" cy="366134"/>
          </a:xfrm>
        </p:grpSpPr>
        <p:sp>
          <p:nvSpPr>
            <p:cNvPr id="873" name="Rechteck"/>
            <p:cNvSpPr/>
            <p:nvPr/>
          </p:nvSpPr>
          <p:spPr>
            <a:xfrm>
              <a:off x="10628" y="50536"/>
              <a:ext cx="616262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874" name="ZL"/>
            <p:cNvSpPr txBox="1"/>
            <p:nvPr/>
          </p:nvSpPr>
          <p:spPr>
            <a:xfrm>
              <a:off x="0" y="0"/>
              <a:ext cx="63751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Z</a:t>
              </a:r>
              <a:r>
                <a:rPr baseline="-5999"/>
                <a:t>L</a:t>
              </a:r>
            </a:p>
          </p:txBody>
        </p:sp>
      </p:grpSp>
      <p:sp>
        <p:nvSpPr>
          <p:cNvPr id="876" name="Last-impedanz"/>
          <p:cNvSpPr txBox="1"/>
          <p:nvPr/>
        </p:nvSpPr>
        <p:spPr>
          <a:xfrm>
            <a:off x="1732581" y="3401667"/>
            <a:ext cx="903930" cy="431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Last-impedanz</a:t>
            </a:r>
          </a:p>
        </p:txBody>
      </p:sp>
      <p:sp>
        <p:nvSpPr>
          <p:cNvPr id="877" name="Linie"/>
          <p:cNvSpPr/>
          <p:nvPr/>
        </p:nvSpPr>
        <p:spPr>
          <a:xfrm flipV="1">
            <a:off x="3241523" y="5281376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78" name="Linie"/>
          <p:cNvSpPr/>
          <p:nvPr/>
        </p:nvSpPr>
        <p:spPr>
          <a:xfrm flipV="1">
            <a:off x="3241523" y="4036776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79" name="ib"/>
          <p:cNvSpPr txBox="1"/>
          <p:nvPr/>
        </p:nvSpPr>
        <p:spPr>
          <a:xfrm>
            <a:off x="3086739" y="5303861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b</a:t>
            </a:r>
          </a:p>
        </p:txBody>
      </p:sp>
      <p:sp>
        <p:nvSpPr>
          <p:cNvPr id="880" name="ia"/>
          <p:cNvSpPr txBox="1"/>
          <p:nvPr/>
        </p:nvSpPr>
        <p:spPr>
          <a:xfrm>
            <a:off x="3082506" y="4050795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a</a:t>
            </a:r>
          </a:p>
        </p:txBody>
      </p:sp>
      <p:pic>
        <p:nvPicPr>
          <p:cNvPr id="882" name="Verbindungslinie" descr="Verbindungslinie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16672" y="4480144"/>
            <a:ext cx="438766" cy="57209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8" name="Gruppieren"/>
          <p:cNvGrpSpPr/>
          <p:nvPr/>
        </p:nvGrpSpPr>
        <p:grpSpPr>
          <a:xfrm>
            <a:off x="8786872" y="8183929"/>
            <a:ext cx="267451" cy="627759"/>
            <a:chOff x="0" y="0"/>
            <a:chExt cx="267449" cy="627757"/>
          </a:xfrm>
        </p:grpSpPr>
        <p:sp>
          <p:nvSpPr>
            <p:cNvPr id="885" name="Linie"/>
            <p:cNvSpPr/>
            <p:nvPr/>
          </p:nvSpPr>
          <p:spPr>
            <a:xfrm>
              <a:off x="2" y="7564"/>
              <a:ext cx="267448" cy="1"/>
            </a:xfrm>
            <a:prstGeom prst="line">
              <a:avLst/>
            </a:prstGeom>
            <a:noFill/>
            <a:ln w="9525" cap="flat">
              <a:solidFill>
                <a:schemeClr val="accent5"/>
              </a:solidFill>
              <a:prstDash val="sysDot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86" name="Linie"/>
            <p:cNvSpPr/>
            <p:nvPr/>
          </p:nvSpPr>
          <p:spPr>
            <a:xfrm flipV="1">
              <a:off x="-1" y="11060"/>
              <a:ext cx="2" cy="603193"/>
            </a:xfrm>
            <a:prstGeom prst="line">
              <a:avLst/>
            </a:prstGeom>
            <a:noFill/>
            <a:ln w="9525" cap="flat">
              <a:solidFill>
                <a:schemeClr val="accent5"/>
              </a:solidFill>
              <a:prstDash val="sysDot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87" name="Linie"/>
            <p:cNvSpPr/>
            <p:nvPr/>
          </p:nvSpPr>
          <p:spPr>
            <a:xfrm flipV="1">
              <a:off x="2776" y="-1"/>
              <a:ext cx="261867" cy="627759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889" name="UN"/>
          <p:cNvSpPr txBox="1"/>
          <p:nvPr/>
        </p:nvSpPr>
        <p:spPr>
          <a:xfrm>
            <a:off x="7723375" y="8025803"/>
            <a:ext cx="430087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u="sng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25000"/>
              <a:t>N</a:t>
            </a:r>
          </a:p>
        </p:txBody>
      </p:sp>
      <p:sp>
        <p:nvSpPr>
          <p:cNvPr id="890" name="induktiver Betrieb (Strom eilt nach)"/>
          <p:cNvSpPr txBox="1"/>
          <p:nvPr/>
        </p:nvSpPr>
        <p:spPr>
          <a:xfrm>
            <a:off x="6241885" y="8732428"/>
            <a:ext cx="3102557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induktiver Betrieb </a:t>
            </a:r>
            <a:r>
              <a:rPr sz="1200"/>
              <a:t>(Strom eilt nach)</a:t>
            </a:r>
          </a:p>
        </p:txBody>
      </p:sp>
      <p:sp>
        <p:nvSpPr>
          <p:cNvPr id="891" name="Kreis"/>
          <p:cNvSpPr/>
          <p:nvPr/>
        </p:nvSpPr>
        <p:spPr>
          <a:xfrm>
            <a:off x="4706980" y="494634"/>
            <a:ext cx="4605813" cy="4605813"/>
          </a:xfrm>
          <a:prstGeom prst="ellips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92" name="Generatorbetrieb"/>
          <p:cNvSpPr txBox="1"/>
          <p:nvPr/>
        </p:nvSpPr>
        <p:spPr>
          <a:xfrm>
            <a:off x="5411523" y="1825255"/>
            <a:ext cx="2075196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Generatorbetrieb</a:t>
            </a:r>
          </a:p>
        </p:txBody>
      </p:sp>
      <p:sp>
        <p:nvSpPr>
          <p:cNvPr id="893" name="Linie"/>
          <p:cNvSpPr/>
          <p:nvPr/>
        </p:nvSpPr>
        <p:spPr>
          <a:xfrm>
            <a:off x="5013590" y="3373222"/>
            <a:ext cx="1996297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94" name="Linie"/>
          <p:cNvSpPr/>
          <p:nvPr/>
        </p:nvSpPr>
        <p:spPr>
          <a:xfrm flipH="1" flipV="1">
            <a:off x="7008100" y="3361177"/>
            <a:ext cx="1993268" cy="1226847"/>
          </a:xfrm>
          <a:prstGeom prst="line">
            <a:avLst/>
          </a:prstGeom>
          <a:ln w="25400">
            <a:solidFill>
              <a:schemeClr val="accent4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95" name="φ"/>
          <p:cNvSpPr txBox="1"/>
          <p:nvPr/>
        </p:nvSpPr>
        <p:spPr>
          <a:xfrm>
            <a:off x="6557972" y="3436657"/>
            <a:ext cx="27938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r>
              <a:t>φ</a:t>
            </a:r>
          </a:p>
        </p:txBody>
      </p:sp>
      <p:sp>
        <p:nvSpPr>
          <p:cNvPr id="955" name="Verbindungslinie"/>
          <p:cNvSpPr/>
          <p:nvPr/>
        </p:nvSpPr>
        <p:spPr>
          <a:xfrm>
            <a:off x="8140244" y="3714661"/>
            <a:ext cx="140138" cy="3408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1" h="21600" extrusionOk="0">
                <a:moveTo>
                  <a:pt x="18596" y="0"/>
                </a:moveTo>
                <a:cubicBezTo>
                  <a:pt x="21600" y="10189"/>
                  <a:pt x="15401" y="17389"/>
                  <a:pt x="0" y="21600"/>
                </a:cubicBezTo>
              </a:path>
            </a:pathLst>
          </a:custGeom>
          <a:ln w="12700">
            <a:solidFill>
              <a:schemeClr val="accent5"/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897" name="Linie"/>
          <p:cNvSpPr/>
          <p:nvPr/>
        </p:nvSpPr>
        <p:spPr>
          <a:xfrm flipH="1" flipV="1">
            <a:off x="7011695" y="3357349"/>
            <a:ext cx="1992003" cy="613076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898" name="δ"/>
          <p:cNvSpPr txBox="1"/>
          <p:nvPr/>
        </p:nvSpPr>
        <p:spPr>
          <a:xfrm>
            <a:off x="8289435" y="3778494"/>
            <a:ext cx="25393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5"/>
                </a:solidFill>
              </a:defRPr>
            </a:lvl1pPr>
          </a:lstStyle>
          <a:p>
            <a:r>
              <a:t>δ</a:t>
            </a:r>
          </a:p>
        </p:txBody>
      </p:sp>
      <p:sp>
        <p:nvSpPr>
          <p:cNvPr id="899" name="Linie"/>
          <p:cNvSpPr/>
          <p:nvPr/>
        </p:nvSpPr>
        <p:spPr>
          <a:xfrm flipV="1">
            <a:off x="8991183" y="3985232"/>
            <a:ext cx="1" cy="569859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56" name="Verbindungslinie"/>
          <p:cNvSpPr/>
          <p:nvPr/>
        </p:nvSpPr>
        <p:spPr>
          <a:xfrm>
            <a:off x="6194669" y="3365279"/>
            <a:ext cx="1503562" cy="647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931" extrusionOk="0">
                <a:moveTo>
                  <a:pt x="21600" y="11147"/>
                </a:moveTo>
                <a:cubicBezTo>
                  <a:pt x="12278" y="21600"/>
                  <a:pt x="5078" y="17884"/>
                  <a:pt x="0" y="0"/>
                </a:cubicBezTo>
              </a:path>
            </a:pathLst>
          </a:custGeom>
          <a:ln w="12700">
            <a:solidFill>
              <a:schemeClr val="accent1"/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901" name="I"/>
          <p:cNvSpPr txBox="1"/>
          <p:nvPr/>
        </p:nvSpPr>
        <p:spPr>
          <a:xfrm>
            <a:off x="5276222" y="2962248"/>
            <a:ext cx="21845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902" name="UK"/>
          <p:cNvSpPr txBox="1"/>
          <p:nvPr/>
        </p:nvSpPr>
        <p:spPr>
          <a:xfrm>
            <a:off x="8209136" y="4324758"/>
            <a:ext cx="421679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u="sng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25000"/>
              <a:t>K</a:t>
            </a:r>
          </a:p>
        </p:txBody>
      </p:sp>
      <p:sp>
        <p:nvSpPr>
          <p:cNvPr id="903" name="UP"/>
          <p:cNvSpPr txBox="1"/>
          <p:nvPr/>
        </p:nvSpPr>
        <p:spPr>
          <a:xfrm>
            <a:off x="8534616" y="3385542"/>
            <a:ext cx="421678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25000"/>
              <a:t>P</a:t>
            </a:r>
          </a:p>
        </p:txBody>
      </p:sp>
      <p:sp>
        <p:nvSpPr>
          <p:cNvPr id="904" name="jXd I"/>
          <p:cNvSpPr txBox="1"/>
          <p:nvPr/>
        </p:nvSpPr>
        <p:spPr>
          <a:xfrm>
            <a:off x="7026623" y="646740"/>
            <a:ext cx="47775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jX</a:t>
            </a:r>
            <a:r>
              <a:rPr baseline="-5999"/>
              <a:t>d</a:t>
            </a:r>
            <a:r>
              <a:t> </a:t>
            </a:r>
            <a:r>
              <a:rPr u="sng"/>
              <a:t>I</a:t>
            </a:r>
          </a:p>
        </p:txBody>
      </p:sp>
      <p:sp>
        <p:nvSpPr>
          <p:cNvPr id="905" name="Kreis"/>
          <p:cNvSpPr/>
          <p:nvPr/>
        </p:nvSpPr>
        <p:spPr>
          <a:xfrm>
            <a:off x="4712592" y="1070316"/>
            <a:ext cx="4605813" cy="4605813"/>
          </a:xfrm>
          <a:prstGeom prst="ellipse">
            <a:avLst/>
          </a:prstGeom>
          <a:ln w="127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06" name="Linie"/>
          <p:cNvSpPr/>
          <p:nvPr/>
        </p:nvSpPr>
        <p:spPr>
          <a:xfrm flipV="1">
            <a:off x="9225533" y="3405728"/>
            <a:ext cx="1" cy="569859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07" name="Linie"/>
          <p:cNvSpPr/>
          <p:nvPr/>
        </p:nvSpPr>
        <p:spPr>
          <a:xfrm flipV="1">
            <a:off x="9322053" y="2758838"/>
            <a:ext cx="1" cy="569858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08" name="Linie"/>
          <p:cNvSpPr/>
          <p:nvPr/>
        </p:nvSpPr>
        <p:spPr>
          <a:xfrm flipV="1">
            <a:off x="9187433" y="2039208"/>
            <a:ext cx="1" cy="569859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09" name="Linie"/>
          <p:cNvSpPr/>
          <p:nvPr/>
        </p:nvSpPr>
        <p:spPr>
          <a:xfrm flipV="1">
            <a:off x="8416516" y="992728"/>
            <a:ext cx="1" cy="569859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10" name="Linie"/>
          <p:cNvSpPr/>
          <p:nvPr/>
        </p:nvSpPr>
        <p:spPr>
          <a:xfrm flipV="1">
            <a:off x="8857100" y="1406748"/>
            <a:ext cx="1" cy="569859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11" name="Linie"/>
          <p:cNvSpPr/>
          <p:nvPr/>
        </p:nvSpPr>
        <p:spPr>
          <a:xfrm flipH="1">
            <a:off x="7040955" y="1402392"/>
            <a:ext cx="1823434" cy="1963134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12" name="U’P"/>
          <p:cNvSpPr txBox="1"/>
          <p:nvPr/>
        </p:nvSpPr>
        <p:spPr>
          <a:xfrm>
            <a:off x="7655776" y="1815822"/>
            <a:ext cx="472465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U’</a:t>
            </a:r>
            <a:r>
              <a:rPr u="none" baseline="-25000"/>
              <a:t>P</a:t>
            </a:r>
          </a:p>
        </p:txBody>
      </p:sp>
      <p:sp>
        <p:nvSpPr>
          <p:cNvPr id="913" name="Linie"/>
          <p:cNvSpPr/>
          <p:nvPr/>
        </p:nvSpPr>
        <p:spPr>
          <a:xfrm flipH="1">
            <a:off x="7027426" y="1970271"/>
            <a:ext cx="1874631" cy="1390710"/>
          </a:xfrm>
          <a:prstGeom prst="line">
            <a:avLst/>
          </a:prstGeom>
          <a:ln w="25400">
            <a:solidFill>
              <a:schemeClr val="accent4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14" name="UK"/>
          <p:cNvSpPr txBox="1"/>
          <p:nvPr/>
        </p:nvSpPr>
        <p:spPr>
          <a:xfrm>
            <a:off x="8205677" y="2468413"/>
            <a:ext cx="421678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u="sng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25000"/>
              <a:t>K</a:t>
            </a:r>
          </a:p>
        </p:txBody>
      </p:sp>
      <p:sp>
        <p:nvSpPr>
          <p:cNvPr id="915" name="Linie"/>
          <p:cNvSpPr/>
          <p:nvPr/>
        </p:nvSpPr>
        <p:spPr>
          <a:xfrm flipV="1">
            <a:off x="7009886" y="511303"/>
            <a:ext cx="1" cy="569858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952" name="Gruppieren"/>
          <p:cNvGrpSpPr/>
          <p:nvPr/>
        </p:nvGrpSpPr>
        <p:grpSpPr>
          <a:xfrm>
            <a:off x="847326" y="629558"/>
            <a:ext cx="3266603" cy="1534738"/>
            <a:chOff x="0" y="0"/>
            <a:chExt cx="3266602" cy="1534737"/>
          </a:xfrm>
        </p:grpSpPr>
        <p:grpSp>
          <p:nvGrpSpPr>
            <p:cNvPr id="919" name="Gruppieren"/>
            <p:cNvGrpSpPr/>
            <p:nvPr/>
          </p:nvGrpSpPr>
          <p:grpSpPr>
            <a:xfrm rot="16200000" flipH="1">
              <a:off x="266435" y="731629"/>
              <a:ext cx="60474" cy="356897"/>
              <a:chOff x="0" y="0"/>
              <a:chExt cx="60472" cy="356896"/>
            </a:xfrm>
          </p:grpSpPr>
          <p:sp>
            <p:nvSpPr>
              <p:cNvPr id="916" name="Linie"/>
              <p:cNvSpPr/>
              <p:nvPr/>
            </p:nvSpPr>
            <p:spPr>
              <a:xfrm rot="16200000">
                <a:off x="-31256" y="150220"/>
                <a:ext cx="118967" cy="564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917" name="Linie"/>
              <p:cNvSpPr/>
              <p:nvPr/>
            </p:nvSpPr>
            <p:spPr>
              <a:xfrm rot="16200000">
                <a:off x="-27238" y="31255"/>
                <a:ext cx="118967" cy="564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918" name="Linie"/>
              <p:cNvSpPr/>
              <p:nvPr/>
            </p:nvSpPr>
            <p:spPr>
              <a:xfrm rot="16200000">
                <a:off x="-27238" y="269186"/>
                <a:ext cx="118967" cy="564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920" name="Rechteck"/>
            <p:cNvSpPr/>
            <p:nvPr/>
          </p:nvSpPr>
          <p:spPr>
            <a:xfrm>
              <a:off x="4365" y="91588"/>
              <a:ext cx="583384" cy="1415198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21" name="Stator"/>
            <p:cNvSpPr txBox="1"/>
            <p:nvPr/>
          </p:nvSpPr>
          <p:spPr>
            <a:xfrm>
              <a:off x="684278" y="68048"/>
              <a:ext cx="627577" cy="473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Stator</a:t>
              </a:r>
            </a:p>
          </p:txBody>
        </p:sp>
        <p:sp>
          <p:nvSpPr>
            <p:cNvPr id="922" name="Linie"/>
            <p:cNvSpPr/>
            <p:nvPr/>
          </p:nvSpPr>
          <p:spPr>
            <a:xfrm>
              <a:off x="1882774" y="396069"/>
              <a:ext cx="681431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923" name="UK"/>
            <p:cNvSpPr txBox="1"/>
            <p:nvPr/>
          </p:nvSpPr>
          <p:spPr>
            <a:xfrm>
              <a:off x="2670519" y="818722"/>
              <a:ext cx="596084" cy="487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K</a:t>
              </a:r>
            </a:p>
          </p:txBody>
        </p:sp>
        <p:sp>
          <p:nvSpPr>
            <p:cNvPr id="924" name="jXd"/>
            <p:cNvSpPr txBox="1"/>
            <p:nvPr/>
          </p:nvSpPr>
          <p:spPr>
            <a:xfrm>
              <a:off x="1436228" y="0"/>
              <a:ext cx="780278" cy="335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jX</a:t>
              </a:r>
              <a:r>
                <a:rPr baseline="-5999"/>
                <a:t>d</a:t>
              </a:r>
            </a:p>
          </p:txBody>
        </p:sp>
        <p:sp>
          <p:nvSpPr>
            <p:cNvPr id="925" name="Linie"/>
            <p:cNvSpPr/>
            <p:nvPr/>
          </p:nvSpPr>
          <p:spPr>
            <a:xfrm flipH="1">
              <a:off x="2577261" y="540058"/>
              <a:ext cx="1" cy="84908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26" name="Linie"/>
            <p:cNvSpPr/>
            <p:nvPr/>
          </p:nvSpPr>
          <p:spPr>
            <a:xfrm flipH="1">
              <a:off x="2081356" y="395468"/>
              <a:ext cx="102527" cy="181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27" name="I"/>
            <p:cNvSpPr txBox="1"/>
            <p:nvPr/>
          </p:nvSpPr>
          <p:spPr>
            <a:xfrm>
              <a:off x="2077252" y="155001"/>
              <a:ext cx="110620" cy="1827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</a:t>
              </a:r>
            </a:p>
          </p:txBody>
        </p:sp>
        <p:sp>
          <p:nvSpPr>
            <p:cNvPr id="928" name="Linie"/>
            <p:cNvSpPr/>
            <p:nvPr/>
          </p:nvSpPr>
          <p:spPr>
            <a:xfrm>
              <a:off x="814598" y="396069"/>
              <a:ext cx="589815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929" name="Linie"/>
            <p:cNvSpPr/>
            <p:nvPr/>
          </p:nvSpPr>
          <p:spPr>
            <a:xfrm>
              <a:off x="817969" y="397069"/>
              <a:ext cx="7393" cy="1113484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930" name="UP"/>
            <p:cNvSpPr txBox="1"/>
            <p:nvPr/>
          </p:nvSpPr>
          <p:spPr>
            <a:xfrm>
              <a:off x="1049231" y="740783"/>
              <a:ext cx="596084" cy="5105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P</a:t>
              </a:r>
            </a:p>
          </p:txBody>
        </p:sp>
        <p:grpSp>
          <p:nvGrpSpPr>
            <p:cNvPr id="933" name="Gruppieren"/>
            <p:cNvGrpSpPr/>
            <p:nvPr/>
          </p:nvGrpSpPr>
          <p:grpSpPr>
            <a:xfrm>
              <a:off x="726808" y="812808"/>
              <a:ext cx="189715" cy="194538"/>
              <a:chOff x="0" y="0"/>
              <a:chExt cx="189713" cy="194536"/>
            </a:xfrm>
          </p:grpSpPr>
          <p:sp>
            <p:nvSpPr>
              <p:cNvPr id="931" name="Kreis"/>
              <p:cNvSpPr/>
              <p:nvPr/>
            </p:nvSpPr>
            <p:spPr>
              <a:xfrm>
                <a:off x="0" y="0"/>
                <a:ext cx="189714" cy="194537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932" name="∿"/>
              <p:cNvSpPr txBox="1"/>
              <p:nvPr/>
            </p:nvSpPr>
            <p:spPr>
              <a:xfrm>
                <a:off x="29130" y="12911"/>
                <a:ext cx="132928" cy="1693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000"/>
                </a:lvl1pPr>
              </a:lstStyle>
              <a:p>
                <a:r>
                  <a:t>∿</a:t>
                </a:r>
              </a:p>
            </p:txBody>
          </p:sp>
        </p:grpSp>
        <p:grpSp>
          <p:nvGrpSpPr>
            <p:cNvPr id="940" name="Gruppieren"/>
            <p:cNvGrpSpPr/>
            <p:nvPr/>
          </p:nvGrpSpPr>
          <p:grpSpPr>
            <a:xfrm>
              <a:off x="1403906" y="300132"/>
              <a:ext cx="455405" cy="102369"/>
              <a:chOff x="0" y="0"/>
              <a:chExt cx="455404" cy="102368"/>
            </a:xfrm>
          </p:grpSpPr>
          <p:sp>
            <p:nvSpPr>
              <p:cNvPr id="934" name="Linie"/>
              <p:cNvSpPr/>
              <p:nvPr/>
            </p:nvSpPr>
            <p:spPr>
              <a:xfrm>
                <a:off x="114359" y="0"/>
                <a:ext cx="114362" cy="54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935" name="Linie"/>
              <p:cNvSpPr/>
              <p:nvPr/>
            </p:nvSpPr>
            <p:spPr>
              <a:xfrm>
                <a:off x="228719" y="3862"/>
                <a:ext cx="114362" cy="54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936" name="Linie"/>
              <p:cNvSpPr/>
              <p:nvPr/>
            </p:nvSpPr>
            <p:spPr>
              <a:xfrm>
                <a:off x="338444" y="3862"/>
                <a:ext cx="115134" cy="54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1" h="20763" extrusionOk="0">
                    <a:moveTo>
                      <a:pt x="6" y="20763"/>
                    </a:moveTo>
                    <a:cubicBezTo>
                      <a:pt x="-129" y="13210"/>
                      <a:pt x="2012" y="6154"/>
                      <a:pt x="5547" y="2502"/>
                    </a:cubicBezTo>
                    <a:cubicBezTo>
                      <a:pt x="8679" y="-734"/>
                      <a:pt x="12467" y="-837"/>
                      <a:pt x="15648" y="2227"/>
                    </a:cubicBezTo>
                    <a:cubicBezTo>
                      <a:pt x="19224" y="5671"/>
                      <a:pt x="21471" y="12566"/>
                      <a:pt x="21471" y="20091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937" name="Linie"/>
              <p:cNvSpPr/>
              <p:nvPr/>
            </p:nvSpPr>
            <p:spPr>
              <a:xfrm>
                <a:off x="-1" y="3862"/>
                <a:ext cx="114362" cy="54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938" name="Linie"/>
              <p:cNvSpPr/>
              <p:nvPr/>
            </p:nvSpPr>
            <p:spPr>
              <a:xfrm>
                <a:off x="671" y="46444"/>
                <a:ext cx="1" cy="55925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39" name="Linie"/>
              <p:cNvSpPr/>
              <p:nvPr/>
            </p:nvSpPr>
            <p:spPr>
              <a:xfrm>
                <a:off x="455404" y="46444"/>
                <a:ext cx="1" cy="55925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941" name="Linie"/>
            <p:cNvSpPr/>
            <p:nvPr/>
          </p:nvSpPr>
          <p:spPr>
            <a:xfrm>
              <a:off x="819938" y="1505741"/>
              <a:ext cx="1745963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942" name="Kreis"/>
            <p:cNvSpPr/>
            <p:nvPr/>
          </p:nvSpPr>
          <p:spPr>
            <a:xfrm>
              <a:off x="2548447" y="367072"/>
              <a:ext cx="57630" cy="5799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43" name="Kreis"/>
            <p:cNvSpPr/>
            <p:nvPr/>
          </p:nvSpPr>
          <p:spPr>
            <a:xfrm>
              <a:off x="2548447" y="1476744"/>
              <a:ext cx="57630" cy="5799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44" name="Linie"/>
            <p:cNvSpPr/>
            <p:nvPr/>
          </p:nvSpPr>
          <p:spPr>
            <a:xfrm flipH="1">
              <a:off x="1023319" y="534853"/>
              <a:ext cx="2" cy="84908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45" name="Rotor"/>
            <p:cNvSpPr txBox="1"/>
            <p:nvPr/>
          </p:nvSpPr>
          <p:spPr>
            <a:xfrm>
              <a:off x="0" y="97773"/>
              <a:ext cx="705362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Rotor</a:t>
              </a:r>
            </a:p>
          </p:txBody>
        </p:sp>
        <p:sp>
          <p:nvSpPr>
            <p:cNvPr id="946" name="Linie"/>
            <p:cNvSpPr/>
            <p:nvPr/>
          </p:nvSpPr>
          <p:spPr>
            <a:xfrm flipH="1">
              <a:off x="116994" y="935707"/>
              <a:ext cx="1" cy="480368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947" name="Linie"/>
            <p:cNvSpPr/>
            <p:nvPr/>
          </p:nvSpPr>
          <p:spPr>
            <a:xfrm flipH="1">
              <a:off x="475120" y="935707"/>
              <a:ext cx="1" cy="480368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948" name="Kreis"/>
            <p:cNvSpPr/>
            <p:nvPr/>
          </p:nvSpPr>
          <p:spPr>
            <a:xfrm>
              <a:off x="88179" y="1399572"/>
              <a:ext cx="57630" cy="5799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49" name="Kreis"/>
            <p:cNvSpPr/>
            <p:nvPr/>
          </p:nvSpPr>
          <p:spPr>
            <a:xfrm>
              <a:off x="445098" y="1399572"/>
              <a:ext cx="57630" cy="5799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50" name="Linie"/>
            <p:cNvSpPr/>
            <p:nvPr/>
          </p:nvSpPr>
          <p:spPr>
            <a:xfrm flipV="1">
              <a:off x="116393" y="1137432"/>
              <a:ext cx="1815" cy="10252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51" name="IE"/>
            <p:cNvSpPr txBox="1"/>
            <p:nvPr/>
          </p:nvSpPr>
          <p:spPr>
            <a:xfrm>
              <a:off x="179406" y="1069039"/>
              <a:ext cx="332543" cy="4440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u="none" baseline="-5999"/>
                <a:t>E</a:t>
              </a:r>
            </a:p>
          </p:txBody>
        </p:sp>
      </p:grpSp>
      <p:sp>
        <p:nvSpPr>
          <p:cNvPr id="953" name="Maschenregel: UK = UX + UP…"/>
          <p:cNvSpPr txBox="1"/>
          <p:nvPr/>
        </p:nvSpPr>
        <p:spPr>
          <a:xfrm>
            <a:off x="742725" y="2663640"/>
            <a:ext cx="3057536" cy="680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Maschenregel: </a:t>
            </a:r>
            <a:r>
              <a:rPr u="sng"/>
              <a:t>U</a:t>
            </a:r>
            <a:r>
              <a:rPr baseline="-5999"/>
              <a:t>K </a:t>
            </a:r>
            <a:r>
              <a:t>= </a:t>
            </a:r>
            <a:r>
              <a:rPr u="sng"/>
              <a:t>U</a:t>
            </a:r>
            <a:r>
              <a:rPr baseline="-5999"/>
              <a:t>X</a:t>
            </a:r>
            <a:r>
              <a:t> + </a:t>
            </a:r>
            <a:r>
              <a:rPr u="sng"/>
              <a:t>U</a:t>
            </a:r>
            <a:r>
              <a:rPr baseline="-5999"/>
              <a:t>P</a:t>
            </a:r>
          </a:p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aseline="-5999"/>
              <a:t>                                     </a:t>
            </a:r>
            <a:r>
              <a:rPr u="sng"/>
              <a:t>U</a:t>
            </a:r>
            <a:r>
              <a:rPr baseline="-5999"/>
              <a:t>P </a:t>
            </a:r>
            <a:r>
              <a:t>= </a:t>
            </a:r>
            <a:r>
              <a:rPr u="sng"/>
              <a:t>U</a:t>
            </a:r>
            <a:r>
              <a:rPr baseline="-5999"/>
              <a:t>K</a:t>
            </a:r>
            <a:r>
              <a:t> - </a:t>
            </a:r>
            <a:r>
              <a:rPr u="sng"/>
              <a:t>U</a:t>
            </a:r>
            <a:r>
              <a:rPr baseline="-5999"/>
              <a:t>X</a:t>
            </a:r>
          </a:p>
        </p:txBody>
      </p:sp>
      <p:sp>
        <p:nvSpPr>
          <p:cNvPr id="954" name="jXd I"/>
          <p:cNvSpPr txBox="1"/>
          <p:nvPr/>
        </p:nvSpPr>
        <p:spPr>
          <a:xfrm>
            <a:off x="8986656" y="4050340"/>
            <a:ext cx="477754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jX</a:t>
            </a:r>
            <a:r>
              <a:rPr baseline="-5999"/>
              <a:t>d</a:t>
            </a:r>
            <a:r>
              <a:t> </a:t>
            </a:r>
            <a:r>
              <a:rPr u="sng"/>
              <a:t>I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Rechteck"/>
          <p:cNvSpPr/>
          <p:nvPr/>
        </p:nvSpPr>
        <p:spPr>
          <a:xfrm>
            <a:off x="1638570" y="1210005"/>
            <a:ext cx="831064" cy="9979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59" name="Linie"/>
          <p:cNvSpPr/>
          <p:nvPr/>
        </p:nvSpPr>
        <p:spPr>
          <a:xfrm flipH="1" flipV="1">
            <a:off x="4073858" y="1107784"/>
            <a:ext cx="1017306" cy="1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965" name="Gruppieren"/>
          <p:cNvGrpSpPr/>
          <p:nvPr/>
        </p:nvGrpSpPr>
        <p:grpSpPr>
          <a:xfrm>
            <a:off x="1442095" y="16696"/>
            <a:ext cx="191405" cy="2464548"/>
            <a:chOff x="0" y="0"/>
            <a:chExt cx="191404" cy="2464546"/>
          </a:xfrm>
        </p:grpSpPr>
        <p:sp>
          <p:nvSpPr>
            <p:cNvPr id="960" name="Dreieck"/>
            <p:cNvSpPr/>
            <p:nvPr/>
          </p:nvSpPr>
          <p:spPr>
            <a:xfrm flipH="1">
              <a:off x="28978" y="0"/>
              <a:ext cx="125475" cy="1234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61" name="Dreieck"/>
            <p:cNvSpPr/>
            <p:nvPr/>
          </p:nvSpPr>
          <p:spPr>
            <a:xfrm rot="10800000">
              <a:off x="28978" y="1230368"/>
              <a:ext cx="125475" cy="1234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62" name="Kreis"/>
            <p:cNvSpPr/>
            <p:nvPr/>
          </p:nvSpPr>
          <p:spPr>
            <a:xfrm>
              <a:off x="0" y="1175584"/>
              <a:ext cx="125896" cy="12589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63" name="Quadrat"/>
            <p:cNvSpPr/>
            <p:nvPr/>
          </p:nvSpPr>
          <p:spPr>
            <a:xfrm>
              <a:off x="65509" y="1175584"/>
              <a:ext cx="125896" cy="12589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64" name="Rechteck"/>
            <p:cNvSpPr/>
            <p:nvPr/>
          </p:nvSpPr>
          <p:spPr>
            <a:xfrm>
              <a:off x="44922" y="1183471"/>
              <a:ext cx="130709" cy="1101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966" name="Linie"/>
          <p:cNvSpPr/>
          <p:nvPr/>
        </p:nvSpPr>
        <p:spPr>
          <a:xfrm flipH="1">
            <a:off x="3171488" y="1259900"/>
            <a:ext cx="349052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970" name="Gruppieren"/>
          <p:cNvGrpSpPr/>
          <p:nvPr/>
        </p:nvGrpSpPr>
        <p:grpSpPr>
          <a:xfrm>
            <a:off x="2477610" y="907656"/>
            <a:ext cx="693992" cy="704489"/>
            <a:chOff x="0" y="0"/>
            <a:chExt cx="693991" cy="704488"/>
          </a:xfrm>
        </p:grpSpPr>
        <p:sp>
          <p:nvSpPr>
            <p:cNvPr id="967" name="SG"/>
            <p:cNvSpPr txBox="1"/>
            <p:nvPr/>
          </p:nvSpPr>
          <p:spPr>
            <a:xfrm>
              <a:off x="54460" y="198550"/>
              <a:ext cx="585072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SG</a:t>
              </a:r>
            </a:p>
          </p:txBody>
        </p:sp>
        <p:sp>
          <p:nvSpPr>
            <p:cNvPr id="968" name="Kreis"/>
            <p:cNvSpPr/>
            <p:nvPr/>
          </p:nvSpPr>
          <p:spPr>
            <a:xfrm>
              <a:off x="0" y="0"/>
              <a:ext cx="693992" cy="704489"/>
            </a:xfrm>
            <a:prstGeom prst="ellipse">
              <a:avLst/>
            </a:prstGeom>
            <a:noFill/>
            <a:ln w="12700" cap="flat">
              <a:solidFill>
                <a:schemeClr val="accent6">
                  <a:satOff val="24555"/>
                  <a:lumOff val="2223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69" name="Kreis"/>
            <p:cNvSpPr/>
            <p:nvPr/>
          </p:nvSpPr>
          <p:spPr>
            <a:xfrm>
              <a:off x="114300" y="114300"/>
              <a:ext cx="468798" cy="475889"/>
            </a:xfrm>
            <a:prstGeom prst="ellipse">
              <a:avLst/>
            </a:prstGeom>
            <a:noFill/>
            <a:ln w="12700" cap="flat">
              <a:solidFill>
                <a:schemeClr val="accent6">
                  <a:satOff val="24555"/>
                  <a:lumOff val="2223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975" name="Gruppieren"/>
          <p:cNvGrpSpPr/>
          <p:nvPr/>
        </p:nvGrpSpPr>
        <p:grpSpPr>
          <a:xfrm>
            <a:off x="3430137" y="956639"/>
            <a:ext cx="728520" cy="606523"/>
            <a:chOff x="0" y="0"/>
            <a:chExt cx="728518" cy="606521"/>
          </a:xfrm>
        </p:grpSpPr>
        <p:sp>
          <p:nvSpPr>
            <p:cNvPr id="971" name="Linie"/>
            <p:cNvSpPr/>
            <p:nvPr/>
          </p:nvSpPr>
          <p:spPr>
            <a:xfrm flipH="1">
              <a:off x="87707" y="38697"/>
              <a:ext cx="563266" cy="563267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72" name="Rechteck"/>
            <p:cNvSpPr/>
            <p:nvPr/>
          </p:nvSpPr>
          <p:spPr>
            <a:xfrm>
              <a:off x="83154" y="19144"/>
              <a:ext cx="572371" cy="581028"/>
            </a:xfrm>
            <a:prstGeom prst="rect">
              <a:avLst/>
            </a:prstGeom>
            <a:noFill/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73" name="AC"/>
            <p:cNvSpPr txBox="1"/>
            <p:nvPr/>
          </p:nvSpPr>
          <p:spPr>
            <a:xfrm>
              <a:off x="0" y="0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AC</a:t>
              </a:r>
            </a:p>
          </p:txBody>
        </p:sp>
        <p:sp>
          <p:nvSpPr>
            <p:cNvPr id="974" name="DC"/>
            <p:cNvSpPr txBox="1"/>
            <p:nvPr/>
          </p:nvSpPr>
          <p:spPr>
            <a:xfrm>
              <a:off x="228600" y="299134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</p:grpSp>
      <p:sp>
        <p:nvSpPr>
          <p:cNvPr id="976" name="Linie"/>
          <p:cNvSpPr/>
          <p:nvPr/>
        </p:nvSpPr>
        <p:spPr>
          <a:xfrm flipH="1" flipV="1">
            <a:off x="4073858" y="1417555"/>
            <a:ext cx="1017306" cy="1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981" name="Gruppieren"/>
          <p:cNvGrpSpPr/>
          <p:nvPr/>
        </p:nvGrpSpPr>
        <p:grpSpPr>
          <a:xfrm>
            <a:off x="5013404" y="956639"/>
            <a:ext cx="728519" cy="606523"/>
            <a:chOff x="0" y="0"/>
            <a:chExt cx="728518" cy="606521"/>
          </a:xfrm>
        </p:grpSpPr>
        <p:sp>
          <p:nvSpPr>
            <p:cNvPr id="977" name="Linie"/>
            <p:cNvSpPr/>
            <p:nvPr/>
          </p:nvSpPr>
          <p:spPr>
            <a:xfrm flipH="1">
              <a:off x="87707" y="38697"/>
              <a:ext cx="563266" cy="563267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78" name="Rechteck"/>
            <p:cNvSpPr/>
            <p:nvPr/>
          </p:nvSpPr>
          <p:spPr>
            <a:xfrm>
              <a:off x="83154" y="19144"/>
              <a:ext cx="572371" cy="581028"/>
            </a:xfrm>
            <a:prstGeom prst="rect">
              <a:avLst/>
            </a:prstGeom>
            <a:noFill/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79" name="DC"/>
            <p:cNvSpPr txBox="1"/>
            <p:nvPr/>
          </p:nvSpPr>
          <p:spPr>
            <a:xfrm>
              <a:off x="0" y="0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  <p:sp>
          <p:nvSpPr>
            <p:cNvPr id="980" name="AC"/>
            <p:cNvSpPr txBox="1"/>
            <p:nvPr/>
          </p:nvSpPr>
          <p:spPr>
            <a:xfrm>
              <a:off x="228600" y="299134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AC</a:t>
              </a:r>
            </a:p>
          </p:txBody>
        </p:sp>
      </p:grpSp>
      <p:grpSp>
        <p:nvGrpSpPr>
          <p:cNvPr id="986" name="Gruppieren"/>
          <p:cNvGrpSpPr/>
          <p:nvPr/>
        </p:nvGrpSpPr>
        <p:grpSpPr>
          <a:xfrm>
            <a:off x="4329084" y="1110665"/>
            <a:ext cx="194209" cy="313241"/>
            <a:chOff x="0" y="0"/>
            <a:chExt cx="194207" cy="313239"/>
          </a:xfrm>
        </p:grpSpPr>
        <p:sp>
          <p:nvSpPr>
            <p:cNvPr id="982" name="Linie"/>
            <p:cNvSpPr/>
            <p:nvPr/>
          </p:nvSpPr>
          <p:spPr>
            <a:xfrm flipH="1">
              <a:off x="97103" y="0"/>
              <a:ext cx="1" cy="3132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83" name="Rechteck"/>
            <p:cNvSpPr/>
            <p:nvPr/>
          </p:nvSpPr>
          <p:spPr>
            <a:xfrm>
              <a:off x="0" y="118479"/>
              <a:ext cx="194208" cy="7202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84" name="Linie"/>
            <p:cNvSpPr/>
            <p:nvPr/>
          </p:nvSpPr>
          <p:spPr>
            <a:xfrm flipH="1" flipV="1">
              <a:off x="1401" y="1227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85" name="Linie"/>
            <p:cNvSpPr/>
            <p:nvPr/>
          </p:nvSpPr>
          <p:spPr>
            <a:xfrm flipH="1" flipV="1">
              <a:off x="1401" y="1862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991" name="Gruppieren"/>
          <p:cNvGrpSpPr/>
          <p:nvPr/>
        </p:nvGrpSpPr>
        <p:grpSpPr>
          <a:xfrm>
            <a:off x="4605700" y="1110665"/>
            <a:ext cx="194209" cy="313241"/>
            <a:chOff x="0" y="0"/>
            <a:chExt cx="194207" cy="313239"/>
          </a:xfrm>
        </p:grpSpPr>
        <p:sp>
          <p:nvSpPr>
            <p:cNvPr id="987" name="Linie"/>
            <p:cNvSpPr/>
            <p:nvPr/>
          </p:nvSpPr>
          <p:spPr>
            <a:xfrm flipH="1">
              <a:off x="97103" y="0"/>
              <a:ext cx="1" cy="3132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88" name="Rechteck"/>
            <p:cNvSpPr/>
            <p:nvPr/>
          </p:nvSpPr>
          <p:spPr>
            <a:xfrm>
              <a:off x="0" y="118479"/>
              <a:ext cx="194208" cy="7202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89" name="Linie"/>
            <p:cNvSpPr/>
            <p:nvPr/>
          </p:nvSpPr>
          <p:spPr>
            <a:xfrm flipH="1" flipV="1">
              <a:off x="1401" y="1227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90" name="Linie"/>
            <p:cNvSpPr/>
            <p:nvPr/>
          </p:nvSpPr>
          <p:spPr>
            <a:xfrm flipH="1" flipV="1">
              <a:off x="1401" y="1862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992" name="Linie"/>
          <p:cNvSpPr/>
          <p:nvPr/>
        </p:nvSpPr>
        <p:spPr>
          <a:xfrm flipH="1">
            <a:off x="5656469" y="1259900"/>
            <a:ext cx="49991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93" name="Kreis"/>
          <p:cNvSpPr/>
          <p:nvPr/>
        </p:nvSpPr>
        <p:spPr>
          <a:xfrm>
            <a:off x="6140171" y="1016535"/>
            <a:ext cx="474520" cy="464871"/>
          </a:xfrm>
          <a:prstGeom prst="ellips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94" name="Kreis"/>
          <p:cNvSpPr/>
          <p:nvPr/>
        </p:nvSpPr>
        <p:spPr>
          <a:xfrm>
            <a:off x="6374363" y="1016535"/>
            <a:ext cx="474519" cy="464871"/>
          </a:xfrm>
          <a:prstGeom prst="ellips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95" name="Linie"/>
          <p:cNvSpPr/>
          <p:nvPr/>
        </p:nvSpPr>
        <p:spPr>
          <a:xfrm flipH="1">
            <a:off x="6858735" y="1248970"/>
            <a:ext cx="49992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003" name="Gruppieren"/>
          <p:cNvGrpSpPr/>
          <p:nvPr/>
        </p:nvGrpSpPr>
        <p:grpSpPr>
          <a:xfrm rot="16200000">
            <a:off x="7273719" y="949489"/>
            <a:ext cx="758969" cy="598963"/>
            <a:chOff x="0" y="0"/>
            <a:chExt cx="758968" cy="598962"/>
          </a:xfrm>
        </p:grpSpPr>
        <p:sp>
          <p:nvSpPr>
            <p:cNvPr id="996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97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98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999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00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01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02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004" name="Netz"/>
          <p:cNvSpPr txBox="1"/>
          <p:nvPr/>
        </p:nvSpPr>
        <p:spPr>
          <a:xfrm>
            <a:off x="6893304" y="1614257"/>
            <a:ext cx="151979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1005" name="direkt angetriebene…"/>
          <p:cNvSpPr txBox="1"/>
          <p:nvPr/>
        </p:nvSpPr>
        <p:spPr>
          <a:xfrm>
            <a:off x="1887022" y="167725"/>
            <a:ext cx="1875167" cy="606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direkt angetriebene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Synchronmaschine</a:t>
            </a:r>
          </a:p>
        </p:txBody>
      </p:sp>
      <p:sp>
        <p:nvSpPr>
          <p:cNvPr id="1006" name="Vollumrichter"/>
          <p:cNvSpPr txBox="1"/>
          <p:nvPr/>
        </p:nvSpPr>
        <p:spPr>
          <a:xfrm>
            <a:off x="3765220" y="1614257"/>
            <a:ext cx="1875168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Vollumrichter</a:t>
            </a:r>
          </a:p>
        </p:txBody>
      </p:sp>
      <p:sp>
        <p:nvSpPr>
          <p:cNvPr id="1007" name="Trafo"/>
          <p:cNvSpPr txBox="1"/>
          <p:nvPr/>
        </p:nvSpPr>
        <p:spPr>
          <a:xfrm>
            <a:off x="5716438" y="1614257"/>
            <a:ext cx="1519798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Trafo</a:t>
            </a:r>
          </a:p>
        </p:txBody>
      </p:sp>
      <p:sp>
        <p:nvSpPr>
          <p:cNvPr id="1008" name="Rechteck"/>
          <p:cNvSpPr/>
          <p:nvPr/>
        </p:nvSpPr>
        <p:spPr>
          <a:xfrm>
            <a:off x="1630104" y="3773686"/>
            <a:ext cx="831063" cy="9979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009" name="Linie"/>
          <p:cNvSpPr/>
          <p:nvPr/>
        </p:nvSpPr>
        <p:spPr>
          <a:xfrm flipH="1">
            <a:off x="4065391" y="3671465"/>
            <a:ext cx="1017307" cy="1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010" name="Getriebe"/>
          <p:cNvSpPr txBox="1"/>
          <p:nvPr/>
        </p:nvSpPr>
        <p:spPr>
          <a:xfrm>
            <a:off x="1285736" y="4177938"/>
            <a:ext cx="151979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Getriebe</a:t>
            </a:r>
          </a:p>
        </p:txBody>
      </p:sp>
      <p:grpSp>
        <p:nvGrpSpPr>
          <p:cNvPr id="1016" name="Gruppieren"/>
          <p:cNvGrpSpPr/>
          <p:nvPr/>
        </p:nvGrpSpPr>
        <p:grpSpPr>
          <a:xfrm>
            <a:off x="1433628" y="2580377"/>
            <a:ext cx="191406" cy="2464548"/>
            <a:chOff x="0" y="0"/>
            <a:chExt cx="191404" cy="2464546"/>
          </a:xfrm>
        </p:grpSpPr>
        <p:sp>
          <p:nvSpPr>
            <p:cNvPr id="1011" name="Dreieck"/>
            <p:cNvSpPr/>
            <p:nvPr/>
          </p:nvSpPr>
          <p:spPr>
            <a:xfrm flipH="1">
              <a:off x="28978" y="0"/>
              <a:ext cx="125475" cy="1234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12" name="Dreieck"/>
            <p:cNvSpPr/>
            <p:nvPr/>
          </p:nvSpPr>
          <p:spPr>
            <a:xfrm rot="10800000">
              <a:off x="28978" y="1230368"/>
              <a:ext cx="125475" cy="1234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13" name="Kreis"/>
            <p:cNvSpPr/>
            <p:nvPr/>
          </p:nvSpPr>
          <p:spPr>
            <a:xfrm>
              <a:off x="0" y="1175584"/>
              <a:ext cx="125896" cy="12589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14" name="Quadrat"/>
            <p:cNvSpPr/>
            <p:nvPr/>
          </p:nvSpPr>
          <p:spPr>
            <a:xfrm>
              <a:off x="65509" y="1175584"/>
              <a:ext cx="125896" cy="12589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15" name="Rechteck"/>
            <p:cNvSpPr/>
            <p:nvPr/>
          </p:nvSpPr>
          <p:spPr>
            <a:xfrm>
              <a:off x="44922" y="1183471"/>
              <a:ext cx="130709" cy="1101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017" name="Linie"/>
          <p:cNvSpPr/>
          <p:nvPr/>
        </p:nvSpPr>
        <p:spPr>
          <a:xfrm flipH="1">
            <a:off x="3163022" y="3823581"/>
            <a:ext cx="34905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021" name="Gruppieren"/>
          <p:cNvGrpSpPr/>
          <p:nvPr/>
        </p:nvGrpSpPr>
        <p:grpSpPr>
          <a:xfrm>
            <a:off x="1819891" y="3522137"/>
            <a:ext cx="426089" cy="581029"/>
            <a:chOff x="0" y="0"/>
            <a:chExt cx="426088" cy="581027"/>
          </a:xfrm>
        </p:grpSpPr>
        <p:sp>
          <p:nvSpPr>
            <p:cNvPr id="1018" name="Rechteck"/>
            <p:cNvSpPr/>
            <p:nvPr/>
          </p:nvSpPr>
          <p:spPr>
            <a:xfrm>
              <a:off x="0" y="0"/>
              <a:ext cx="426089" cy="5810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19" name="Kreis"/>
            <p:cNvSpPr/>
            <p:nvPr/>
          </p:nvSpPr>
          <p:spPr>
            <a:xfrm>
              <a:off x="21763" y="346048"/>
              <a:ext cx="121774" cy="120995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20" name="Kreis"/>
            <p:cNvSpPr/>
            <p:nvPr/>
          </p:nvSpPr>
          <p:spPr>
            <a:xfrm>
              <a:off x="121943" y="149519"/>
              <a:ext cx="283803" cy="281989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25" name="Gruppieren"/>
          <p:cNvGrpSpPr/>
          <p:nvPr/>
        </p:nvGrpSpPr>
        <p:grpSpPr>
          <a:xfrm>
            <a:off x="2434704" y="3471337"/>
            <a:ext cx="772164" cy="704490"/>
            <a:chOff x="-34439" y="0"/>
            <a:chExt cx="772163" cy="704488"/>
          </a:xfrm>
        </p:grpSpPr>
        <p:sp>
          <p:nvSpPr>
            <p:cNvPr id="1022" name="SG…"/>
            <p:cNvSpPr txBox="1"/>
            <p:nvPr/>
          </p:nvSpPr>
          <p:spPr>
            <a:xfrm>
              <a:off x="-34440" y="92849"/>
              <a:ext cx="772165" cy="5146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SG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SCIG</a:t>
              </a:r>
            </a:p>
          </p:txBody>
        </p:sp>
        <p:sp>
          <p:nvSpPr>
            <p:cNvPr id="1023" name="Kreis"/>
            <p:cNvSpPr/>
            <p:nvPr/>
          </p:nvSpPr>
          <p:spPr>
            <a:xfrm>
              <a:off x="0" y="0"/>
              <a:ext cx="693992" cy="704489"/>
            </a:xfrm>
            <a:prstGeom prst="ellipse">
              <a:avLst/>
            </a:prstGeom>
            <a:noFill/>
            <a:ln w="12700" cap="flat">
              <a:solidFill>
                <a:schemeClr val="accent6">
                  <a:satOff val="24555"/>
                  <a:lumOff val="2223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24" name="Kreis"/>
            <p:cNvSpPr/>
            <p:nvPr/>
          </p:nvSpPr>
          <p:spPr>
            <a:xfrm>
              <a:off x="114300" y="114300"/>
              <a:ext cx="468798" cy="475889"/>
            </a:xfrm>
            <a:prstGeom prst="ellipse">
              <a:avLst/>
            </a:prstGeom>
            <a:noFill/>
            <a:ln w="12700" cap="flat">
              <a:solidFill>
                <a:schemeClr val="accent6">
                  <a:satOff val="24555"/>
                  <a:lumOff val="2223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30" name="Gruppieren"/>
          <p:cNvGrpSpPr/>
          <p:nvPr/>
        </p:nvGrpSpPr>
        <p:grpSpPr>
          <a:xfrm>
            <a:off x="3421671" y="3520320"/>
            <a:ext cx="728519" cy="606523"/>
            <a:chOff x="0" y="0"/>
            <a:chExt cx="728518" cy="606521"/>
          </a:xfrm>
        </p:grpSpPr>
        <p:sp>
          <p:nvSpPr>
            <p:cNvPr id="1026" name="Linie"/>
            <p:cNvSpPr/>
            <p:nvPr/>
          </p:nvSpPr>
          <p:spPr>
            <a:xfrm flipH="1">
              <a:off x="87707" y="38697"/>
              <a:ext cx="563266" cy="563267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27" name="Rechteck"/>
            <p:cNvSpPr/>
            <p:nvPr/>
          </p:nvSpPr>
          <p:spPr>
            <a:xfrm>
              <a:off x="83154" y="19144"/>
              <a:ext cx="572371" cy="581028"/>
            </a:xfrm>
            <a:prstGeom prst="rect">
              <a:avLst/>
            </a:prstGeom>
            <a:noFill/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28" name="AC"/>
            <p:cNvSpPr txBox="1"/>
            <p:nvPr/>
          </p:nvSpPr>
          <p:spPr>
            <a:xfrm>
              <a:off x="0" y="0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AC</a:t>
              </a:r>
            </a:p>
          </p:txBody>
        </p:sp>
        <p:sp>
          <p:nvSpPr>
            <p:cNvPr id="1029" name="DC"/>
            <p:cNvSpPr txBox="1"/>
            <p:nvPr/>
          </p:nvSpPr>
          <p:spPr>
            <a:xfrm>
              <a:off x="228600" y="299134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</p:grpSp>
      <p:sp>
        <p:nvSpPr>
          <p:cNvPr id="1031" name="Linie"/>
          <p:cNvSpPr/>
          <p:nvPr/>
        </p:nvSpPr>
        <p:spPr>
          <a:xfrm flipH="1">
            <a:off x="4065391" y="3981236"/>
            <a:ext cx="1017307" cy="1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036" name="Gruppieren"/>
          <p:cNvGrpSpPr/>
          <p:nvPr/>
        </p:nvGrpSpPr>
        <p:grpSpPr>
          <a:xfrm>
            <a:off x="5004937" y="3520320"/>
            <a:ext cx="728520" cy="606523"/>
            <a:chOff x="0" y="0"/>
            <a:chExt cx="728518" cy="606521"/>
          </a:xfrm>
        </p:grpSpPr>
        <p:sp>
          <p:nvSpPr>
            <p:cNvPr id="1032" name="Linie"/>
            <p:cNvSpPr/>
            <p:nvPr/>
          </p:nvSpPr>
          <p:spPr>
            <a:xfrm flipH="1">
              <a:off x="87707" y="38697"/>
              <a:ext cx="563266" cy="563267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33" name="Rechteck"/>
            <p:cNvSpPr/>
            <p:nvPr/>
          </p:nvSpPr>
          <p:spPr>
            <a:xfrm>
              <a:off x="83154" y="19144"/>
              <a:ext cx="572371" cy="581028"/>
            </a:xfrm>
            <a:prstGeom prst="rect">
              <a:avLst/>
            </a:prstGeom>
            <a:noFill/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34" name="DC"/>
            <p:cNvSpPr txBox="1"/>
            <p:nvPr/>
          </p:nvSpPr>
          <p:spPr>
            <a:xfrm>
              <a:off x="0" y="0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  <p:sp>
          <p:nvSpPr>
            <p:cNvPr id="1035" name="AC"/>
            <p:cNvSpPr txBox="1"/>
            <p:nvPr/>
          </p:nvSpPr>
          <p:spPr>
            <a:xfrm>
              <a:off x="228600" y="299134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AC</a:t>
              </a:r>
            </a:p>
          </p:txBody>
        </p:sp>
      </p:grpSp>
      <p:grpSp>
        <p:nvGrpSpPr>
          <p:cNvPr id="1041" name="Gruppieren"/>
          <p:cNvGrpSpPr/>
          <p:nvPr/>
        </p:nvGrpSpPr>
        <p:grpSpPr>
          <a:xfrm>
            <a:off x="4320617" y="3674346"/>
            <a:ext cx="194209" cy="313241"/>
            <a:chOff x="0" y="0"/>
            <a:chExt cx="194207" cy="313239"/>
          </a:xfrm>
        </p:grpSpPr>
        <p:sp>
          <p:nvSpPr>
            <p:cNvPr id="1037" name="Linie"/>
            <p:cNvSpPr/>
            <p:nvPr/>
          </p:nvSpPr>
          <p:spPr>
            <a:xfrm flipH="1">
              <a:off x="97103" y="0"/>
              <a:ext cx="1" cy="3132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38" name="Rechteck"/>
            <p:cNvSpPr/>
            <p:nvPr/>
          </p:nvSpPr>
          <p:spPr>
            <a:xfrm>
              <a:off x="0" y="118479"/>
              <a:ext cx="194208" cy="7202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39" name="Linie"/>
            <p:cNvSpPr/>
            <p:nvPr/>
          </p:nvSpPr>
          <p:spPr>
            <a:xfrm flipH="1" flipV="1">
              <a:off x="1401" y="1227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40" name="Linie"/>
            <p:cNvSpPr/>
            <p:nvPr/>
          </p:nvSpPr>
          <p:spPr>
            <a:xfrm flipH="1" flipV="1">
              <a:off x="1401" y="1862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46" name="Gruppieren"/>
          <p:cNvGrpSpPr/>
          <p:nvPr/>
        </p:nvGrpSpPr>
        <p:grpSpPr>
          <a:xfrm>
            <a:off x="4597233" y="3674346"/>
            <a:ext cx="194209" cy="313241"/>
            <a:chOff x="0" y="0"/>
            <a:chExt cx="194207" cy="313239"/>
          </a:xfrm>
        </p:grpSpPr>
        <p:sp>
          <p:nvSpPr>
            <p:cNvPr id="1042" name="Linie"/>
            <p:cNvSpPr/>
            <p:nvPr/>
          </p:nvSpPr>
          <p:spPr>
            <a:xfrm flipH="1">
              <a:off x="97103" y="0"/>
              <a:ext cx="1" cy="3132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43" name="Rechteck"/>
            <p:cNvSpPr/>
            <p:nvPr/>
          </p:nvSpPr>
          <p:spPr>
            <a:xfrm>
              <a:off x="0" y="118479"/>
              <a:ext cx="194208" cy="7202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44" name="Linie"/>
            <p:cNvSpPr/>
            <p:nvPr/>
          </p:nvSpPr>
          <p:spPr>
            <a:xfrm flipH="1" flipV="1">
              <a:off x="1401" y="1227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45" name="Linie"/>
            <p:cNvSpPr/>
            <p:nvPr/>
          </p:nvSpPr>
          <p:spPr>
            <a:xfrm flipH="1" flipV="1">
              <a:off x="1401" y="1862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047" name="Linie"/>
          <p:cNvSpPr/>
          <p:nvPr/>
        </p:nvSpPr>
        <p:spPr>
          <a:xfrm flipH="1">
            <a:off x="5648002" y="3823581"/>
            <a:ext cx="49992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048" name="Kreis"/>
          <p:cNvSpPr/>
          <p:nvPr/>
        </p:nvSpPr>
        <p:spPr>
          <a:xfrm>
            <a:off x="6131705" y="3580216"/>
            <a:ext cx="474519" cy="464871"/>
          </a:xfrm>
          <a:prstGeom prst="ellips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049" name="Kreis"/>
          <p:cNvSpPr/>
          <p:nvPr/>
        </p:nvSpPr>
        <p:spPr>
          <a:xfrm>
            <a:off x="6365896" y="3580216"/>
            <a:ext cx="474520" cy="464871"/>
          </a:xfrm>
          <a:prstGeom prst="ellips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050" name="Linie"/>
          <p:cNvSpPr/>
          <p:nvPr/>
        </p:nvSpPr>
        <p:spPr>
          <a:xfrm flipH="1">
            <a:off x="6850268" y="3812651"/>
            <a:ext cx="49992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058" name="Gruppieren"/>
          <p:cNvGrpSpPr/>
          <p:nvPr/>
        </p:nvGrpSpPr>
        <p:grpSpPr>
          <a:xfrm rot="16200000">
            <a:off x="7265252" y="3513170"/>
            <a:ext cx="758969" cy="598963"/>
            <a:chOff x="0" y="0"/>
            <a:chExt cx="758968" cy="598962"/>
          </a:xfrm>
        </p:grpSpPr>
        <p:sp>
          <p:nvSpPr>
            <p:cNvPr id="1051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052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53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54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55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56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57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059" name="Netz"/>
          <p:cNvSpPr txBox="1"/>
          <p:nvPr/>
        </p:nvSpPr>
        <p:spPr>
          <a:xfrm>
            <a:off x="6884837" y="4177938"/>
            <a:ext cx="151979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1060" name="Synchronmaschine bzw. Asychronmaschine mit Käfigläufer"/>
          <p:cNvSpPr txBox="1"/>
          <p:nvPr/>
        </p:nvSpPr>
        <p:spPr>
          <a:xfrm>
            <a:off x="1450807" y="2650755"/>
            <a:ext cx="2747598" cy="833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Synchronmaschine bzw. Asychronmaschine mit Käfigläufer</a:t>
            </a:r>
          </a:p>
        </p:txBody>
      </p:sp>
      <p:sp>
        <p:nvSpPr>
          <p:cNvPr id="1061" name="Vollumrichter"/>
          <p:cNvSpPr txBox="1"/>
          <p:nvPr/>
        </p:nvSpPr>
        <p:spPr>
          <a:xfrm>
            <a:off x="3756754" y="4177938"/>
            <a:ext cx="187516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Vollumrichter</a:t>
            </a:r>
          </a:p>
        </p:txBody>
      </p:sp>
      <p:sp>
        <p:nvSpPr>
          <p:cNvPr id="1062" name="Trafo"/>
          <p:cNvSpPr txBox="1"/>
          <p:nvPr/>
        </p:nvSpPr>
        <p:spPr>
          <a:xfrm>
            <a:off x="5707971" y="4177938"/>
            <a:ext cx="151979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Trafo</a:t>
            </a:r>
          </a:p>
        </p:txBody>
      </p:sp>
      <p:sp>
        <p:nvSpPr>
          <p:cNvPr id="1063" name="Rechteck"/>
          <p:cNvSpPr/>
          <p:nvPr/>
        </p:nvSpPr>
        <p:spPr>
          <a:xfrm>
            <a:off x="1630104" y="6323460"/>
            <a:ext cx="831063" cy="99792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064" name="Linie"/>
          <p:cNvSpPr/>
          <p:nvPr/>
        </p:nvSpPr>
        <p:spPr>
          <a:xfrm flipH="1">
            <a:off x="4061872" y="6740164"/>
            <a:ext cx="1017306" cy="1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065" name="Getriebe"/>
          <p:cNvSpPr txBox="1"/>
          <p:nvPr/>
        </p:nvSpPr>
        <p:spPr>
          <a:xfrm>
            <a:off x="1285736" y="6727712"/>
            <a:ext cx="1519799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Getriebe</a:t>
            </a:r>
          </a:p>
        </p:txBody>
      </p:sp>
      <p:grpSp>
        <p:nvGrpSpPr>
          <p:cNvPr id="1071" name="Gruppieren"/>
          <p:cNvGrpSpPr/>
          <p:nvPr/>
        </p:nvGrpSpPr>
        <p:grpSpPr>
          <a:xfrm>
            <a:off x="1433628" y="5130151"/>
            <a:ext cx="191406" cy="2464548"/>
            <a:chOff x="0" y="0"/>
            <a:chExt cx="191404" cy="2464546"/>
          </a:xfrm>
        </p:grpSpPr>
        <p:sp>
          <p:nvSpPr>
            <p:cNvPr id="1066" name="Dreieck"/>
            <p:cNvSpPr/>
            <p:nvPr/>
          </p:nvSpPr>
          <p:spPr>
            <a:xfrm flipH="1">
              <a:off x="28978" y="0"/>
              <a:ext cx="125475" cy="1234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67" name="Dreieck"/>
            <p:cNvSpPr/>
            <p:nvPr/>
          </p:nvSpPr>
          <p:spPr>
            <a:xfrm rot="10800000">
              <a:off x="28978" y="1230368"/>
              <a:ext cx="125475" cy="1234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68" name="Kreis"/>
            <p:cNvSpPr/>
            <p:nvPr/>
          </p:nvSpPr>
          <p:spPr>
            <a:xfrm>
              <a:off x="0" y="1175584"/>
              <a:ext cx="125896" cy="12589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69" name="Quadrat"/>
            <p:cNvSpPr/>
            <p:nvPr/>
          </p:nvSpPr>
          <p:spPr>
            <a:xfrm>
              <a:off x="65509" y="1175584"/>
              <a:ext cx="125896" cy="12589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70" name="Rechteck"/>
            <p:cNvSpPr/>
            <p:nvPr/>
          </p:nvSpPr>
          <p:spPr>
            <a:xfrm>
              <a:off x="44922" y="1183471"/>
              <a:ext cx="130709" cy="1101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072" name="Linie"/>
          <p:cNvSpPr/>
          <p:nvPr/>
        </p:nvSpPr>
        <p:spPr>
          <a:xfrm flipV="1">
            <a:off x="2805618" y="6598377"/>
            <a:ext cx="1" cy="30897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076" name="Gruppieren"/>
          <p:cNvGrpSpPr/>
          <p:nvPr/>
        </p:nvGrpSpPr>
        <p:grpSpPr>
          <a:xfrm>
            <a:off x="1819891" y="6071911"/>
            <a:ext cx="426089" cy="581028"/>
            <a:chOff x="0" y="0"/>
            <a:chExt cx="426088" cy="581027"/>
          </a:xfrm>
        </p:grpSpPr>
        <p:sp>
          <p:nvSpPr>
            <p:cNvPr id="1073" name="Rechteck"/>
            <p:cNvSpPr/>
            <p:nvPr/>
          </p:nvSpPr>
          <p:spPr>
            <a:xfrm>
              <a:off x="0" y="0"/>
              <a:ext cx="426089" cy="5810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74" name="Kreis"/>
            <p:cNvSpPr/>
            <p:nvPr/>
          </p:nvSpPr>
          <p:spPr>
            <a:xfrm>
              <a:off x="17530" y="358748"/>
              <a:ext cx="121774" cy="120995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75" name="Kreis"/>
            <p:cNvSpPr/>
            <p:nvPr/>
          </p:nvSpPr>
          <p:spPr>
            <a:xfrm>
              <a:off x="109243" y="149519"/>
              <a:ext cx="283803" cy="281989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80" name="Gruppieren"/>
          <p:cNvGrpSpPr/>
          <p:nvPr/>
        </p:nvGrpSpPr>
        <p:grpSpPr>
          <a:xfrm>
            <a:off x="2469143" y="6021111"/>
            <a:ext cx="693993" cy="704489"/>
            <a:chOff x="0" y="0"/>
            <a:chExt cx="693991" cy="704488"/>
          </a:xfrm>
        </p:grpSpPr>
        <p:sp>
          <p:nvSpPr>
            <p:cNvPr id="1077" name="DFIG"/>
            <p:cNvSpPr txBox="1"/>
            <p:nvPr/>
          </p:nvSpPr>
          <p:spPr>
            <a:xfrm>
              <a:off x="41760" y="198550"/>
              <a:ext cx="633623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DFIG</a:t>
              </a:r>
            </a:p>
          </p:txBody>
        </p:sp>
        <p:sp>
          <p:nvSpPr>
            <p:cNvPr id="1078" name="Kreis"/>
            <p:cNvSpPr/>
            <p:nvPr/>
          </p:nvSpPr>
          <p:spPr>
            <a:xfrm>
              <a:off x="0" y="0"/>
              <a:ext cx="693992" cy="704489"/>
            </a:xfrm>
            <a:prstGeom prst="ellipse">
              <a:avLst/>
            </a:prstGeom>
            <a:noFill/>
            <a:ln w="12700" cap="flat">
              <a:solidFill>
                <a:schemeClr val="accent6">
                  <a:satOff val="24555"/>
                  <a:lumOff val="2223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79" name="Kreis"/>
            <p:cNvSpPr/>
            <p:nvPr/>
          </p:nvSpPr>
          <p:spPr>
            <a:xfrm>
              <a:off x="114300" y="114300"/>
              <a:ext cx="468798" cy="475889"/>
            </a:xfrm>
            <a:prstGeom prst="ellipse">
              <a:avLst/>
            </a:prstGeom>
            <a:noFill/>
            <a:ln w="12700" cap="flat">
              <a:solidFill>
                <a:schemeClr val="accent6">
                  <a:satOff val="24555"/>
                  <a:lumOff val="2223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85" name="Gruppieren"/>
          <p:cNvGrpSpPr/>
          <p:nvPr/>
        </p:nvGrpSpPr>
        <p:grpSpPr>
          <a:xfrm>
            <a:off x="3418151" y="6589019"/>
            <a:ext cx="728520" cy="606523"/>
            <a:chOff x="0" y="0"/>
            <a:chExt cx="728518" cy="606521"/>
          </a:xfrm>
        </p:grpSpPr>
        <p:sp>
          <p:nvSpPr>
            <p:cNvPr id="1081" name="Linie"/>
            <p:cNvSpPr/>
            <p:nvPr/>
          </p:nvSpPr>
          <p:spPr>
            <a:xfrm flipH="1">
              <a:off x="87707" y="38697"/>
              <a:ext cx="563266" cy="563267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82" name="Rechteck"/>
            <p:cNvSpPr/>
            <p:nvPr/>
          </p:nvSpPr>
          <p:spPr>
            <a:xfrm>
              <a:off x="83154" y="19144"/>
              <a:ext cx="572371" cy="581028"/>
            </a:xfrm>
            <a:prstGeom prst="rect">
              <a:avLst/>
            </a:prstGeom>
            <a:noFill/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83" name="AC"/>
            <p:cNvSpPr txBox="1"/>
            <p:nvPr/>
          </p:nvSpPr>
          <p:spPr>
            <a:xfrm>
              <a:off x="0" y="0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AC</a:t>
              </a:r>
            </a:p>
          </p:txBody>
        </p:sp>
        <p:sp>
          <p:nvSpPr>
            <p:cNvPr id="1084" name="DC"/>
            <p:cNvSpPr txBox="1"/>
            <p:nvPr/>
          </p:nvSpPr>
          <p:spPr>
            <a:xfrm>
              <a:off x="228600" y="299134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</p:grpSp>
      <p:sp>
        <p:nvSpPr>
          <p:cNvPr id="1086" name="Linie"/>
          <p:cNvSpPr/>
          <p:nvPr/>
        </p:nvSpPr>
        <p:spPr>
          <a:xfrm flipH="1">
            <a:off x="4061872" y="7049934"/>
            <a:ext cx="1017306" cy="1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091" name="Gruppieren"/>
          <p:cNvGrpSpPr/>
          <p:nvPr/>
        </p:nvGrpSpPr>
        <p:grpSpPr>
          <a:xfrm>
            <a:off x="5001418" y="6589019"/>
            <a:ext cx="728519" cy="606523"/>
            <a:chOff x="0" y="0"/>
            <a:chExt cx="728518" cy="606521"/>
          </a:xfrm>
        </p:grpSpPr>
        <p:sp>
          <p:nvSpPr>
            <p:cNvPr id="1087" name="Linie"/>
            <p:cNvSpPr/>
            <p:nvPr/>
          </p:nvSpPr>
          <p:spPr>
            <a:xfrm flipH="1">
              <a:off x="87707" y="38697"/>
              <a:ext cx="563266" cy="563267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88" name="Rechteck"/>
            <p:cNvSpPr/>
            <p:nvPr/>
          </p:nvSpPr>
          <p:spPr>
            <a:xfrm>
              <a:off x="83154" y="19144"/>
              <a:ext cx="572371" cy="581028"/>
            </a:xfrm>
            <a:prstGeom prst="rect">
              <a:avLst/>
            </a:prstGeom>
            <a:noFill/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89" name="DC"/>
            <p:cNvSpPr txBox="1"/>
            <p:nvPr/>
          </p:nvSpPr>
          <p:spPr>
            <a:xfrm>
              <a:off x="0" y="0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  <p:sp>
          <p:nvSpPr>
            <p:cNvPr id="1090" name="AC"/>
            <p:cNvSpPr txBox="1"/>
            <p:nvPr/>
          </p:nvSpPr>
          <p:spPr>
            <a:xfrm>
              <a:off x="228600" y="299134"/>
              <a:ext cx="4999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AC</a:t>
              </a:r>
            </a:p>
          </p:txBody>
        </p:sp>
      </p:grpSp>
      <p:grpSp>
        <p:nvGrpSpPr>
          <p:cNvPr id="1096" name="Gruppieren"/>
          <p:cNvGrpSpPr/>
          <p:nvPr/>
        </p:nvGrpSpPr>
        <p:grpSpPr>
          <a:xfrm>
            <a:off x="4317098" y="6743045"/>
            <a:ext cx="194209" cy="313241"/>
            <a:chOff x="0" y="0"/>
            <a:chExt cx="194207" cy="313239"/>
          </a:xfrm>
        </p:grpSpPr>
        <p:sp>
          <p:nvSpPr>
            <p:cNvPr id="1092" name="Linie"/>
            <p:cNvSpPr/>
            <p:nvPr/>
          </p:nvSpPr>
          <p:spPr>
            <a:xfrm flipH="1">
              <a:off x="97103" y="0"/>
              <a:ext cx="1" cy="3132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93" name="Rechteck"/>
            <p:cNvSpPr/>
            <p:nvPr/>
          </p:nvSpPr>
          <p:spPr>
            <a:xfrm>
              <a:off x="0" y="118479"/>
              <a:ext cx="194208" cy="7202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94" name="Linie"/>
            <p:cNvSpPr/>
            <p:nvPr/>
          </p:nvSpPr>
          <p:spPr>
            <a:xfrm flipH="1" flipV="1">
              <a:off x="1401" y="1227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95" name="Linie"/>
            <p:cNvSpPr/>
            <p:nvPr/>
          </p:nvSpPr>
          <p:spPr>
            <a:xfrm flipH="1" flipV="1">
              <a:off x="1401" y="1862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101" name="Gruppieren"/>
          <p:cNvGrpSpPr/>
          <p:nvPr/>
        </p:nvGrpSpPr>
        <p:grpSpPr>
          <a:xfrm>
            <a:off x="4593714" y="6743045"/>
            <a:ext cx="194209" cy="313241"/>
            <a:chOff x="0" y="0"/>
            <a:chExt cx="194207" cy="313239"/>
          </a:xfrm>
        </p:grpSpPr>
        <p:sp>
          <p:nvSpPr>
            <p:cNvPr id="1097" name="Linie"/>
            <p:cNvSpPr/>
            <p:nvPr/>
          </p:nvSpPr>
          <p:spPr>
            <a:xfrm flipH="1">
              <a:off x="97103" y="0"/>
              <a:ext cx="1" cy="3132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98" name="Rechteck"/>
            <p:cNvSpPr/>
            <p:nvPr/>
          </p:nvSpPr>
          <p:spPr>
            <a:xfrm>
              <a:off x="0" y="118479"/>
              <a:ext cx="194208" cy="7202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99" name="Linie"/>
            <p:cNvSpPr/>
            <p:nvPr/>
          </p:nvSpPr>
          <p:spPr>
            <a:xfrm flipH="1" flipV="1">
              <a:off x="1401" y="1227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00" name="Linie"/>
            <p:cNvSpPr/>
            <p:nvPr/>
          </p:nvSpPr>
          <p:spPr>
            <a:xfrm flipH="1" flipV="1">
              <a:off x="1401" y="186239"/>
              <a:ext cx="19140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102" name="Linie"/>
          <p:cNvSpPr/>
          <p:nvPr/>
        </p:nvSpPr>
        <p:spPr>
          <a:xfrm flipH="1" flipV="1">
            <a:off x="3169864" y="6373355"/>
            <a:ext cx="2978057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03" name="Kreis"/>
          <p:cNvSpPr/>
          <p:nvPr/>
        </p:nvSpPr>
        <p:spPr>
          <a:xfrm>
            <a:off x="6131705" y="6142690"/>
            <a:ext cx="474519" cy="464871"/>
          </a:xfrm>
          <a:prstGeom prst="ellips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04" name="Kreis"/>
          <p:cNvSpPr/>
          <p:nvPr/>
        </p:nvSpPr>
        <p:spPr>
          <a:xfrm>
            <a:off x="6365896" y="6142690"/>
            <a:ext cx="474520" cy="464871"/>
          </a:xfrm>
          <a:prstGeom prst="ellips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05" name="Linie"/>
          <p:cNvSpPr/>
          <p:nvPr/>
        </p:nvSpPr>
        <p:spPr>
          <a:xfrm flipH="1">
            <a:off x="6850268" y="6362425"/>
            <a:ext cx="49992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113" name="Gruppieren"/>
          <p:cNvGrpSpPr/>
          <p:nvPr/>
        </p:nvGrpSpPr>
        <p:grpSpPr>
          <a:xfrm rot="16200000">
            <a:off x="7265252" y="6062944"/>
            <a:ext cx="758969" cy="598963"/>
            <a:chOff x="0" y="0"/>
            <a:chExt cx="758968" cy="598962"/>
          </a:xfrm>
        </p:grpSpPr>
        <p:sp>
          <p:nvSpPr>
            <p:cNvPr id="1106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107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08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09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0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1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2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114" name="Netz"/>
          <p:cNvSpPr txBox="1"/>
          <p:nvPr/>
        </p:nvSpPr>
        <p:spPr>
          <a:xfrm>
            <a:off x="6884837" y="6727712"/>
            <a:ext cx="1519799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1115" name="doppelt gespeiste Asynchronmaschine"/>
          <p:cNvSpPr txBox="1"/>
          <p:nvPr/>
        </p:nvSpPr>
        <p:spPr>
          <a:xfrm>
            <a:off x="1878556" y="5281180"/>
            <a:ext cx="1875167" cy="483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doppelt gespeiste Asynchronmaschine</a:t>
            </a:r>
          </a:p>
        </p:txBody>
      </p:sp>
      <p:sp>
        <p:nvSpPr>
          <p:cNvPr id="1116" name="Umrichter"/>
          <p:cNvSpPr txBox="1"/>
          <p:nvPr/>
        </p:nvSpPr>
        <p:spPr>
          <a:xfrm>
            <a:off x="3636461" y="7217253"/>
            <a:ext cx="187516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Umrichter</a:t>
            </a:r>
          </a:p>
        </p:txBody>
      </p:sp>
      <p:sp>
        <p:nvSpPr>
          <p:cNvPr id="1117" name="Trafo"/>
          <p:cNvSpPr txBox="1"/>
          <p:nvPr/>
        </p:nvSpPr>
        <p:spPr>
          <a:xfrm>
            <a:off x="5716438" y="7012520"/>
            <a:ext cx="1519798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Trafo</a:t>
            </a:r>
          </a:p>
        </p:txBody>
      </p:sp>
      <p:sp>
        <p:nvSpPr>
          <p:cNvPr id="1118" name="Oval"/>
          <p:cNvSpPr/>
          <p:nvPr/>
        </p:nvSpPr>
        <p:spPr>
          <a:xfrm>
            <a:off x="6267279" y="6430307"/>
            <a:ext cx="407039" cy="366124"/>
          </a:xfrm>
          <a:prstGeom prst="ellips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19" name="Linie"/>
          <p:cNvSpPr/>
          <p:nvPr/>
        </p:nvSpPr>
        <p:spPr>
          <a:xfrm flipH="1">
            <a:off x="5656469" y="6906015"/>
            <a:ext cx="49991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20" name="Linie"/>
          <p:cNvSpPr/>
          <p:nvPr/>
        </p:nvSpPr>
        <p:spPr>
          <a:xfrm flipH="1">
            <a:off x="6144405" y="6723591"/>
            <a:ext cx="182425" cy="1824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21" name="Linie"/>
          <p:cNvSpPr/>
          <p:nvPr/>
        </p:nvSpPr>
        <p:spPr>
          <a:xfrm flipH="1">
            <a:off x="2798968" y="6906806"/>
            <a:ext cx="70312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22" name="Rechteck"/>
          <p:cNvSpPr/>
          <p:nvPr/>
        </p:nvSpPr>
        <p:spPr>
          <a:xfrm>
            <a:off x="1307725" y="27568"/>
            <a:ext cx="7213266" cy="2479435"/>
          </a:xfrm>
          <a:prstGeom prst="rect">
            <a:avLst/>
          </a:prstGeom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23" name="Rechteck"/>
          <p:cNvSpPr/>
          <p:nvPr/>
        </p:nvSpPr>
        <p:spPr>
          <a:xfrm>
            <a:off x="1307725" y="2572934"/>
            <a:ext cx="7213266" cy="2479435"/>
          </a:xfrm>
          <a:prstGeom prst="rect">
            <a:avLst/>
          </a:prstGeom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24" name="Rechteck"/>
          <p:cNvSpPr/>
          <p:nvPr/>
        </p:nvSpPr>
        <p:spPr>
          <a:xfrm>
            <a:off x="1307725" y="5117519"/>
            <a:ext cx="7213266" cy="2479435"/>
          </a:xfrm>
          <a:prstGeom prst="rect">
            <a:avLst/>
          </a:prstGeom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Linie"/>
          <p:cNvSpPr/>
          <p:nvPr/>
        </p:nvSpPr>
        <p:spPr>
          <a:xfrm>
            <a:off x="7109525" y="4552136"/>
            <a:ext cx="1" cy="14896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27" name="Linie"/>
          <p:cNvSpPr/>
          <p:nvPr/>
        </p:nvSpPr>
        <p:spPr>
          <a:xfrm flipV="1">
            <a:off x="2038296" y="5739281"/>
            <a:ext cx="552184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28" name="Linie"/>
          <p:cNvSpPr/>
          <p:nvPr/>
        </p:nvSpPr>
        <p:spPr>
          <a:xfrm flipH="1" flipV="1">
            <a:off x="5903547" y="4930566"/>
            <a:ext cx="1" cy="783559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29" name="Linie"/>
          <p:cNvSpPr/>
          <p:nvPr/>
        </p:nvSpPr>
        <p:spPr>
          <a:xfrm flipH="1" flipV="1">
            <a:off x="3801448" y="4943477"/>
            <a:ext cx="1" cy="757736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30" name="Tor 2"/>
          <p:cNvSpPr txBox="1"/>
          <p:nvPr/>
        </p:nvSpPr>
        <p:spPr>
          <a:xfrm>
            <a:off x="6862481" y="45210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r>
              <a:t>Tor 2</a:t>
            </a:r>
          </a:p>
        </p:txBody>
      </p:sp>
      <p:sp>
        <p:nvSpPr>
          <p:cNvPr id="1131" name="l, ZW"/>
          <p:cNvSpPr txBox="1"/>
          <p:nvPr/>
        </p:nvSpPr>
        <p:spPr>
          <a:xfrm>
            <a:off x="4480239" y="5230524"/>
            <a:ext cx="74602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l, </a:t>
            </a:r>
            <a:r>
              <a:rPr u="sng"/>
              <a:t>Z</a:t>
            </a:r>
            <a:r>
              <a:rPr baseline="-30428"/>
              <a:t>W</a:t>
            </a:r>
          </a:p>
        </p:txBody>
      </p:sp>
      <p:sp>
        <p:nvSpPr>
          <p:cNvPr id="1132" name="Linie"/>
          <p:cNvSpPr/>
          <p:nvPr/>
        </p:nvSpPr>
        <p:spPr>
          <a:xfrm flipV="1">
            <a:off x="2038296" y="4933594"/>
            <a:ext cx="552184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135" name="Gruppieren"/>
          <p:cNvGrpSpPr/>
          <p:nvPr/>
        </p:nvGrpSpPr>
        <p:grpSpPr>
          <a:xfrm>
            <a:off x="4227245" y="4759813"/>
            <a:ext cx="528440" cy="366614"/>
            <a:chOff x="-10868" y="0"/>
            <a:chExt cx="528438" cy="366612"/>
          </a:xfrm>
        </p:grpSpPr>
        <p:sp>
          <p:nvSpPr>
            <p:cNvPr id="1133" name="Rechteck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134" name="R’ l"/>
            <p:cNvSpPr txBox="1"/>
            <p:nvPr/>
          </p:nvSpPr>
          <p:spPr>
            <a:xfrm>
              <a:off x="-10869" y="0"/>
              <a:ext cx="528440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R’ l</a:t>
              </a:r>
            </a:p>
          </p:txBody>
        </p:sp>
      </p:grpSp>
      <p:sp>
        <p:nvSpPr>
          <p:cNvPr id="1136" name="U2"/>
          <p:cNvSpPr txBox="1"/>
          <p:nvPr/>
        </p:nvSpPr>
        <p:spPr>
          <a:xfrm>
            <a:off x="7227286" y="5172118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1137" name="Linie"/>
          <p:cNvSpPr/>
          <p:nvPr/>
        </p:nvSpPr>
        <p:spPr>
          <a:xfrm>
            <a:off x="7110044" y="5100518"/>
            <a:ext cx="1" cy="46943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38" name="Linie"/>
          <p:cNvSpPr/>
          <p:nvPr/>
        </p:nvSpPr>
        <p:spPr>
          <a:xfrm>
            <a:off x="2596980" y="4526716"/>
            <a:ext cx="1" cy="148962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39" name="Tor 1"/>
          <p:cNvSpPr txBox="1"/>
          <p:nvPr/>
        </p:nvSpPr>
        <p:spPr>
          <a:xfrm>
            <a:off x="2354893" y="45210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r>
              <a:t>Tor 1</a:t>
            </a:r>
          </a:p>
        </p:txBody>
      </p:sp>
      <p:sp>
        <p:nvSpPr>
          <p:cNvPr id="1140" name="Kreis"/>
          <p:cNvSpPr/>
          <p:nvPr/>
        </p:nvSpPr>
        <p:spPr>
          <a:xfrm>
            <a:off x="2540066" y="4885917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41" name="I2"/>
          <p:cNvSpPr txBox="1"/>
          <p:nvPr/>
        </p:nvSpPr>
        <p:spPr>
          <a:xfrm>
            <a:off x="7586195" y="4717694"/>
            <a:ext cx="74115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2</a:t>
            </a:r>
          </a:p>
        </p:txBody>
      </p:sp>
      <p:sp>
        <p:nvSpPr>
          <p:cNvPr id="1142" name="Linie"/>
          <p:cNvSpPr/>
          <p:nvPr/>
        </p:nvSpPr>
        <p:spPr>
          <a:xfrm>
            <a:off x="7312162" y="4930783"/>
            <a:ext cx="135737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43" name="U1"/>
          <p:cNvSpPr txBox="1"/>
          <p:nvPr/>
        </p:nvSpPr>
        <p:spPr>
          <a:xfrm>
            <a:off x="2152479" y="5172118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1144" name="Kreis"/>
          <p:cNvSpPr/>
          <p:nvPr/>
        </p:nvSpPr>
        <p:spPr>
          <a:xfrm rot="10800000">
            <a:off x="3765898" y="5703427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45" name="Kreis"/>
          <p:cNvSpPr/>
          <p:nvPr/>
        </p:nvSpPr>
        <p:spPr>
          <a:xfrm rot="10800000">
            <a:off x="5867997" y="5697481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1148" name="Gruppieren"/>
          <p:cNvGrpSpPr/>
          <p:nvPr/>
        </p:nvGrpSpPr>
        <p:grpSpPr>
          <a:xfrm>
            <a:off x="3620611" y="4986418"/>
            <a:ext cx="361675" cy="702955"/>
            <a:chOff x="0" y="0"/>
            <a:chExt cx="361674" cy="702953"/>
          </a:xfrm>
        </p:grpSpPr>
        <p:sp>
          <p:nvSpPr>
            <p:cNvPr id="1146" name="Rechteck"/>
            <p:cNvSpPr/>
            <p:nvPr/>
          </p:nvSpPr>
          <p:spPr>
            <a:xfrm rot="16200000">
              <a:off x="-50477" y="226027"/>
              <a:ext cx="475373" cy="25932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147" name="G’l/2"/>
            <p:cNvSpPr txBox="1"/>
            <p:nvPr/>
          </p:nvSpPr>
          <p:spPr>
            <a:xfrm rot="16200000">
              <a:off x="-170640" y="170639"/>
              <a:ext cx="702954" cy="3616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G’l/2</a:t>
              </a:r>
            </a:p>
          </p:txBody>
        </p:sp>
      </p:grpSp>
      <p:sp>
        <p:nvSpPr>
          <p:cNvPr id="1149" name="Kreis"/>
          <p:cNvSpPr/>
          <p:nvPr/>
        </p:nvSpPr>
        <p:spPr>
          <a:xfrm>
            <a:off x="2540066" y="568207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50" name="Kreis"/>
          <p:cNvSpPr/>
          <p:nvPr/>
        </p:nvSpPr>
        <p:spPr>
          <a:xfrm flipH="1">
            <a:off x="7047655" y="4884591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51" name="Kreis"/>
          <p:cNvSpPr/>
          <p:nvPr/>
        </p:nvSpPr>
        <p:spPr>
          <a:xfrm>
            <a:off x="7052611" y="568064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52" name="Kreis"/>
          <p:cNvSpPr/>
          <p:nvPr/>
        </p:nvSpPr>
        <p:spPr>
          <a:xfrm rot="8100000" flipH="1">
            <a:off x="5867997" y="4897739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53" name="Kreis"/>
          <p:cNvSpPr/>
          <p:nvPr/>
        </p:nvSpPr>
        <p:spPr>
          <a:xfrm rot="10800000">
            <a:off x="3765898" y="4907264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54" name="I1"/>
          <p:cNvSpPr txBox="1"/>
          <p:nvPr/>
        </p:nvSpPr>
        <p:spPr>
          <a:xfrm>
            <a:off x="1747239" y="471769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1</a:t>
            </a:r>
          </a:p>
        </p:txBody>
      </p:sp>
      <p:sp>
        <p:nvSpPr>
          <p:cNvPr id="1155" name="Linie"/>
          <p:cNvSpPr/>
          <p:nvPr/>
        </p:nvSpPr>
        <p:spPr>
          <a:xfrm>
            <a:off x="2102176" y="4930419"/>
            <a:ext cx="135736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56" name="Linie"/>
          <p:cNvSpPr/>
          <p:nvPr/>
        </p:nvSpPr>
        <p:spPr>
          <a:xfrm>
            <a:off x="3377674" y="4921365"/>
            <a:ext cx="1" cy="833062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57" name="Rechteck"/>
          <p:cNvSpPr/>
          <p:nvPr/>
        </p:nvSpPr>
        <p:spPr>
          <a:xfrm rot="5400000">
            <a:off x="3319765" y="5144297"/>
            <a:ext cx="117674" cy="32948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58" name="Linie"/>
          <p:cNvSpPr/>
          <p:nvPr/>
        </p:nvSpPr>
        <p:spPr>
          <a:xfrm flipV="1">
            <a:off x="3220264" y="5255785"/>
            <a:ext cx="317785" cy="10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59" name="Linie"/>
          <p:cNvSpPr/>
          <p:nvPr/>
        </p:nvSpPr>
        <p:spPr>
          <a:xfrm flipV="1">
            <a:off x="3220333" y="5374787"/>
            <a:ext cx="317784" cy="10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60" name="C’ l/2"/>
          <p:cNvSpPr txBox="1"/>
          <p:nvPr/>
        </p:nvSpPr>
        <p:spPr>
          <a:xfrm>
            <a:off x="2652857" y="5173590"/>
            <a:ext cx="67956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C’ l/2</a:t>
            </a:r>
          </a:p>
        </p:txBody>
      </p:sp>
      <p:grpSp>
        <p:nvGrpSpPr>
          <p:cNvPr id="1167" name="Gruppieren"/>
          <p:cNvGrpSpPr/>
          <p:nvPr/>
        </p:nvGrpSpPr>
        <p:grpSpPr>
          <a:xfrm>
            <a:off x="4937778" y="4795952"/>
            <a:ext cx="623614" cy="203421"/>
            <a:chOff x="0" y="0"/>
            <a:chExt cx="623612" cy="203419"/>
          </a:xfrm>
        </p:grpSpPr>
        <p:sp>
          <p:nvSpPr>
            <p:cNvPr id="1161" name="Rechteck"/>
            <p:cNvSpPr/>
            <p:nvPr/>
          </p:nvSpPr>
          <p:spPr>
            <a:xfrm>
              <a:off x="0" y="0"/>
              <a:ext cx="623613" cy="20342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1166" name="Gruppieren"/>
            <p:cNvGrpSpPr/>
            <p:nvPr/>
          </p:nvGrpSpPr>
          <p:grpSpPr>
            <a:xfrm>
              <a:off x="10373" y="44691"/>
              <a:ext cx="602867" cy="114038"/>
              <a:chOff x="0" y="0"/>
              <a:chExt cx="602866" cy="114036"/>
            </a:xfrm>
          </p:grpSpPr>
          <p:sp>
            <p:nvSpPr>
              <p:cNvPr id="1162" name="Linie"/>
              <p:cNvSpPr/>
              <p:nvPr/>
            </p:nvSpPr>
            <p:spPr>
              <a:xfrm>
                <a:off x="151999" y="0"/>
                <a:ext cx="152002" cy="1089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163" name="Linie"/>
              <p:cNvSpPr/>
              <p:nvPr/>
            </p:nvSpPr>
            <p:spPr>
              <a:xfrm>
                <a:off x="303999" y="5133"/>
                <a:ext cx="152002" cy="108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164" name="Linie"/>
              <p:cNvSpPr/>
              <p:nvPr/>
            </p:nvSpPr>
            <p:spPr>
              <a:xfrm>
                <a:off x="449838" y="5133"/>
                <a:ext cx="153029" cy="108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1" h="20763" extrusionOk="0">
                    <a:moveTo>
                      <a:pt x="6" y="20763"/>
                    </a:moveTo>
                    <a:cubicBezTo>
                      <a:pt x="-129" y="13210"/>
                      <a:pt x="2012" y="6154"/>
                      <a:pt x="5547" y="2502"/>
                    </a:cubicBezTo>
                    <a:cubicBezTo>
                      <a:pt x="8679" y="-734"/>
                      <a:pt x="12467" y="-837"/>
                      <a:pt x="15648" y="2227"/>
                    </a:cubicBezTo>
                    <a:cubicBezTo>
                      <a:pt x="19224" y="5671"/>
                      <a:pt x="21471" y="12566"/>
                      <a:pt x="21471" y="20091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165" name="Linie"/>
              <p:cNvSpPr/>
              <p:nvPr/>
            </p:nvSpPr>
            <p:spPr>
              <a:xfrm>
                <a:off x="-1" y="5133"/>
                <a:ext cx="152002" cy="108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</p:grpSp>
      </p:grpSp>
      <p:grpSp>
        <p:nvGrpSpPr>
          <p:cNvPr id="1170" name="Gruppieren"/>
          <p:cNvGrpSpPr/>
          <p:nvPr/>
        </p:nvGrpSpPr>
        <p:grpSpPr>
          <a:xfrm>
            <a:off x="5722709" y="4970868"/>
            <a:ext cx="361676" cy="702955"/>
            <a:chOff x="0" y="0"/>
            <a:chExt cx="361674" cy="702953"/>
          </a:xfrm>
        </p:grpSpPr>
        <p:sp>
          <p:nvSpPr>
            <p:cNvPr id="1168" name="Rechteck"/>
            <p:cNvSpPr/>
            <p:nvPr/>
          </p:nvSpPr>
          <p:spPr>
            <a:xfrm rot="16200000">
              <a:off x="-50477" y="226027"/>
              <a:ext cx="475373" cy="25932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169" name="G’l/2"/>
            <p:cNvSpPr txBox="1"/>
            <p:nvPr/>
          </p:nvSpPr>
          <p:spPr>
            <a:xfrm rot="16200000">
              <a:off x="-170640" y="170639"/>
              <a:ext cx="702954" cy="3616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G’l/2</a:t>
              </a:r>
            </a:p>
          </p:txBody>
        </p:sp>
      </p:grpSp>
      <p:sp>
        <p:nvSpPr>
          <p:cNvPr id="1171" name="Linie"/>
          <p:cNvSpPr/>
          <p:nvPr/>
        </p:nvSpPr>
        <p:spPr>
          <a:xfrm>
            <a:off x="6336419" y="4933594"/>
            <a:ext cx="1" cy="833062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72" name="Rechteck"/>
          <p:cNvSpPr/>
          <p:nvPr/>
        </p:nvSpPr>
        <p:spPr>
          <a:xfrm rot="5400000">
            <a:off x="6278510" y="5156526"/>
            <a:ext cx="117674" cy="32948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73" name="Linie"/>
          <p:cNvSpPr/>
          <p:nvPr/>
        </p:nvSpPr>
        <p:spPr>
          <a:xfrm flipV="1">
            <a:off x="6179009" y="5268014"/>
            <a:ext cx="317785" cy="10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74" name="Linie"/>
          <p:cNvSpPr/>
          <p:nvPr/>
        </p:nvSpPr>
        <p:spPr>
          <a:xfrm flipV="1">
            <a:off x="6179078" y="5387016"/>
            <a:ext cx="317785" cy="10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75" name="Kreis"/>
          <p:cNvSpPr/>
          <p:nvPr/>
        </p:nvSpPr>
        <p:spPr>
          <a:xfrm rot="10800000">
            <a:off x="3342124" y="4897739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76" name="Kreis"/>
          <p:cNvSpPr/>
          <p:nvPr/>
        </p:nvSpPr>
        <p:spPr>
          <a:xfrm rot="10800000">
            <a:off x="6300869" y="4897739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77" name="Kreis"/>
          <p:cNvSpPr/>
          <p:nvPr/>
        </p:nvSpPr>
        <p:spPr>
          <a:xfrm rot="10800000">
            <a:off x="6300869" y="5685181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78" name="Kreis"/>
          <p:cNvSpPr/>
          <p:nvPr/>
        </p:nvSpPr>
        <p:spPr>
          <a:xfrm rot="10800000">
            <a:off x="3342124" y="5703427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79" name="C’ l/2"/>
          <p:cNvSpPr txBox="1"/>
          <p:nvPr/>
        </p:nvSpPr>
        <p:spPr>
          <a:xfrm>
            <a:off x="6414452" y="5158891"/>
            <a:ext cx="74115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C’ l/2</a:t>
            </a:r>
          </a:p>
        </p:txBody>
      </p:sp>
      <p:sp>
        <p:nvSpPr>
          <p:cNvPr id="1180" name="L’ l"/>
          <p:cNvSpPr txBox="1"/>
          <p:nvPr/>
        </p:nvSpPr>
        <p:spPr>
          <a:xfrm>
            <a:off x="4865375" y="4546271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L’ l</a:t>
            </a:r>
          </a:p>
        </p:txBody>
      </p:sp>
      <p:sp>
        <p:nvSpPr>
          <p:cNvPr id="1181" name="Linie"/>
          <p:cNvSpPr/>
          <p:nvPr/>
        </p:nvSpPr>
        <p:spPr>
          <a:xfrm>
            <a:off x="2601251" y="5099719"/>
            <a:ext cx="1" cy="46943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82" name="Linie"/>
          <p:cNvSpPr/>
          <p:nvPr/>
        </p:nvSpPr>
        <p:spPr>
          <a:xfrm>
            <a:off x="2071170" y="1846262"/>
            <a:ext cx="141711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83" name="Linie"/>
          <p:cNvSpPr/>
          <p:nvPr/>
        </p:nvSpPr>
        <p:spPr>
          <a:xfrm>
            <a:off x="2083871" y="580281"/>
            <a:ext cx="1511009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84" name="ZW,"/>
          <p:cNvSpPr txBox="1"/>
          <p:nvPr/>
        </p:nvSpPr>
        <p:spPr>
          <a:xfrm>
            <a:off x="4196115" y="570970"/>
            <a:ext cx="514696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5000"/>
              <a:t>W, </a:t>
            </a:r>
          </a:p>
        </p:txBody>
      </p:sp>
      <p:sp>
        <p:nvSpPr>
          <p:cNvPr id="1185" name="Linie"/>
          <p:cNvSpPr/>
          <p:nvPr/>
        </p:nvSpPr>
        <p:spPr>
          <a:xfrm>
            <a:off x="5831438" y="571500"/>
            <a:ext cx="1003300" cy="636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86" name="Linie"/>
          <p:cNvSpPr/>
          <p:nvPr/>
        </p:nvSpPr>
        <p:spPr>
          <a:xfrm flipV="1">
            <a:off x="5872704" y="1828802"/>
            <a:ext cx="949335" cy="476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87" name="Linie"/>
          <p:cNvSpPr/>
          <p:nvPr/>
        </p:nvSpPr>
        <p:spPr>
          <a:xfrm flipV="1">
            <a:off x="3418438" y="1835150"/>
            <a:ext cx="2714626" cy="1588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88" name="Linie"/>
          <p:cNvSpPr/>
          <p:nvPr/>
        </p:nvSpPr>
        <p:spPr>
          <a:xfrm flipV="1">
            <a:off x="3416850" y="571500"/>
            <a:ext cx="2719389" cy="3175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89" name="Kreis"/>
          <p:cNvSpPr/>
          <p:nvPr/>
        </p:nvSpPr>
        <p:spPr>
          <a:xfrm>
            <a:off x="6021938" y="17780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90" name="Kreis"/>
          <p:cNvSpPr/>
          <p:nvPr/>
        </p:nvSpPr>
        <p:spPr>
          <a:xfrm>
            <a:off x="6009238" y="5207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91" name="l"/>
          <p:cNvSpPr txBox="1"/>
          <p:nvPr/>
        </p:nvSpPr>
        <p:spPr>
          <a:xfrm>
            <a:off x="4694341" y="607998"/>
            <a:ext cx="22969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</a:t>
            </a:r>
          </a:p>
        </p:txBody>
      </p:sp>
      <p:sp>
        <p:nvSpPr>
          <p:cNvPr id="1192" name="Kreis"/>
          <p:cNvSpPr/>
          <p:nvPr/>
        </p:nvSpPr>
        <p:spPr>
          <a:xfrm>
            <a:off x="3347473" y="509919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93" name="Kreis"/>
          <p:cNvSpPr/>
          <p:nvPr/>
        </p:nvSpPr>
        <p:spPr>
          <a:xfrm>
            <a:off x="3347473" y="1785833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94" name="Z2"/>
          <p:cNvSpPr txBox="1"/>
          <p:nvPr/>
        </p:nvSpPr>
        <p:spPr>
          <a:xfrm>
            <a:off x="7083446" y="1004372"/>
            <a:ext cx="379337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5000"/>
              <a:t>2</a:t>
            </a:r>
          </a:p>
        </p:txBody>
      </p:sp>
      <p:sp>
        <p:nvSpPr>
          <p:cNvPr id="1195" name="Rechteck"/>
          <p:cNvSpPr/>
          <p:nvPr/>
        </p:nvSpPr>
        <p:spPr>
          <a:xfrm rot="5400000">
            <a:off x="6847438" y="863600"/>
            <a:ext cx="127001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96" name="Linie"/>
          <p:cNvSpPr/>
          <p:nvPr/>
        </p:nvSpPr>
        <p:spPr>
          <a:xfrm>
            <a:off x="6832902" y="584199"/>
            <a:ext cx="3" cy="12446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97" name="Rechteck"/>
          <p:cNvSpPr/>
          <p:nvPr/>
        </p:nvSpPr>
        <p:spPr>
          <a:xfrm rot="5400000">
            <a:off x="6656938" y="1079500"/>
            <a:ext cx="381001" cy="2286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98" name="Leitung…"/>
          <p:cNvSpPr txBox="1"/>
          <p:nvPr/>
        </p:nvSpPr>
        <p:spPr>
          <a:xfrm>
            <a:off x="3731290" y="1163222"/>
            <a:ext cx="2038122" cy="65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Leitung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als Zweitor</a:t>
            </a:r>
          </a:p>
        </p:txBody>
      </p:sp>
      <p:sp>
        <p:nvSpPr>
          <p:cNvPr id="1199" name="Linie"/>
          <p:cNvSpPr/>
          <p:nvPr/>
        </p:nvSpPr>
        <p:spPr>
          <a:xfrm flipH="1">
            <a:off x="6439648" y="574685"/>
            <a:ext cx="206212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00" name="Linie"/>
          <p:cNvSpPr/>
          <p:nvPr/>
        </p:nvSpPr>
        <p:spPr>
          <a:xfrm>
            <a:off x="6115088" y="749300"/>
            <a:ext cx="1" cy="857269"/>
          </a:xfrm>
          <a:prstGeom prst="line">
            <a:avLst/>
          </a:prstGeom>
          <a:ln w="12700">
            <a:solidFill>
              <a:srgbClr val="B51A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01" name="Linie"/>
          <p:cNvSpPr/>
          <p:nvPr/>
        </p:nvSpPr>
        <p:spPr>
          <a:xfrm>
            <a:off x="2084414" y="571499"/>
            <a:ext cx="4" cy="12700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02" name="Rechteck"/>
          <p:cNvSpPr/>
          <p:nvPr/>
        </p:nvSpPr>
        <p:spPr>
          <a:xfrm rot="10800000">
            <a:off x="2224638" y="460384"/>
            <a:ext cx="381001" cy="2286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03" name="Kreis"/>
          <p:cNvSpPr/>
          <p:nvPr/>
        </p:nvSpPr>
        <p:spPr>
          <a:xfrm rot="16200000">
            <a:off x="1892939" y="985846"/>
            <a:ext cx="381001" cy="3810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204" name="Linie"/>
          <p:cNvSpPr/>
          <p:nvPr/>
        </p:nvSpPr>
        <p:spPr>
          <a:xfrm>
            <a:off x="3438021" y="760918"/>
            <a:ext cx="1" cy="857269"/>
          </a:xfrm>
          <a:prstGeom prst="line">
            <a:avLst/>
          </a:prstGeom>
          <a:ln w="12700">
            <a:solidFill>
              <a:srgbClr val="B51A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05" name="Linie"/>
          <p:cNvSpPr/>
          <p:nvPr/>
        </p:nvSpPr>
        <p:spPr>
          <a:xfrm flipH="1">
            <a:off x="2924489" y="580282"/>
            <a:ext cx="206212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06" name="~"/>
          <p:cNvSpPr txBox="1"/>
          <p:nvPr/>
        </p:nvSpPr>
        <p:spPr>
          <a:xfrm>
            <a:off x="1938430" y="995935"/>
            <a:ext cx="288440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~</a:t>
            </a:r>
          </a:p>
        </p:txBody>
      </p:sp>
      <p:sp>
        <p:nvSpPr>
          <p:cNvPr id="1207" name="Rechteck"/>
          <p:cNvSpPr/>
          <p:nvPr/>
        </p:nvSpPr>
        <p:spPr>
          <a:xfrm rot="10800000">
            <a:off x="3589571" y="245400"/>
            <a:ext cx="2321560" cy="1922199"/>
          </a:xfrm>
          <a:prstGeom prst="rect">
            <a:avLst/>
          </a:prstGeom>
          <a:ln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08" name="I2"/>
          <p:cNvSpPr txBox="1"/>
          <p:nvPr/>
        </p:nvSpPr>
        <p:spPr>
          <a:xfrm>
            <a:off x="6376384" y="176026"/>
            <a:ext cx="303211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2</a:t>
            </a:r>
          </a:p>
        </p:txBody>
      </p:sp>
      <p:sp>
        <p:nvSpPr>
          <p:cNvPr id="1209" name="I1"/>
          <p:cNvSpPr txBox="1"/>
          <p:nvPr/>
        </p:nvSpPr>
        <p:spPr>
          <a:xfrm>
            <a:off x="2824950" y="116460"/>
            <a:ext cx="303211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1</a:t>
            </a:r>
          </a:p>
        </p:txBody>
      </p:sp>
      <p:sp>
        <p:nvSpPr>
          <p:cNvPr id="1210" name="U2"/>
          <p:cNvSpPr txBox="1"/>
          <p:nvPr/>
        </p:nvSpPr>
        <p:spPr>
          <a:xfrm>
            <a:off x="6144978" y="974218"/>
            <a:ext cx="404787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1211" name="U1"/>
          <p:cNvSpPr txBox="1"/>
          <p:nvPr/>
        </p:nvSpPr>
        <p:spPr>
          <a:xfrm>
            <a:off x="2972356" y="991672"/>
            <a:ext cx="404786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1212" name="Z1"/>
          <p:cNvSpPr txBox="1"/>
          <p:nvPr/>
        </p:nvSpPr>
        <p:spPr>
          <a:xfrm>
            <a:off x="2225470" y="116460"/>
            <a:ext cx="379337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5000"/>
              <a:t>1</a:t>
            </a:r>
          </a:p>
        </p:txBody>
      </p:sp>
      <p:sp>
        <p:nvSpPr>
          <p:cNvPr id="1213" name="Linie"/>
          <p:cNvSpPr/>
          <p:nvPr/>
        </p:nvSpPr>
        <p:spPr>
          <a:xfrm>
            <a:off x="1747954" y="779453"/>
            <a:ext cx="1" cy="857269"/>
          </a:xfrm>
          <a:prstGeom prst="line">
            <a:avLst/>
          </a:prstGeom>
          <a:ln w="12700">
            <a:solidFill>
              <a:srgbClr val="B51A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14" name="U01"/>
          <p:cNvSpPr txBox="1"/>
          <p:nvPr/>
        </p:nvSpPr>
        <p:spPr>
          <a:xfrm>
            <a:off x="1209805" y="991672"/>
            <a:ext cx="489544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Rechteck"/>
          <p:cNvSpPr/>
          <p:nvPr/>
        </p:nvSpPr>
        <p:spPr>
          <a:xfrm rot="5400000">
            <a:off x="5069438" y="3953933"/>
            <a:ext cx="127001" cy="355601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17" name="Linie"/>
          <p:cNvSpPr/>
          <p:nvPr/>
        </p:nvSpPr>
        <p:spPr>
          <a:xfrm>
            <a:off x="2071170" y="1846262"/>
            <a:ext cx="141711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18" name="Linie"/>
          <p:cNvSpPr/>
          <p:nvPr/>
        </p:nvSpPr>
        <p:spPr>
          <a:xfrm>
            <a:off x="2083871" y="580281"/>
            <a:ext cx="1511009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19" name="RW,"/>
          <p:cNvSpPr txBox="1"/>
          <p:nvPr/>
        </p:nvSpPr>
        <p:spPr>
          <a:xfrm>
            <a:off x="4196115" y="570970"/>
            <a:ext cx="540146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W, </a:t>
            </a:r>
          </a:p>
        </p:txBody>
      </p:sp>
      <p:sp>
        <p:nvSpPr>
          <p:cNvPr id="1220" name="Linie"/>
          <p:cNvSpPr/>
          <p:nvPr/>
        </p:nvSpPr>
        <p:spPr>
          <a:xfrm>
            <a:off x="5831438" y="571500"/>
            <a:ext cx="1003300" cy="636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21" name="Linie"/>
          <p:cNvSpPr/>
          <p:nvPr/>
        </p:nvSpPr>
        <p:spPr>
          <a:xfrm flipV="1">
            <a:off x="5872704" y="1828802"/>
            <a:ext cx="949335" cy="476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22" name="Linie"/>
          <p:cNvSpPr/>
          <p:nvPr/>
        </p:nvSpPr>
        <p:spPr>
          <a:xfrm flipV="1">
            <a:off x="3418438" y="1835150"/>
            <a:ext cx="2714626" cy="1588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23" name="Linie"/>
          <p:cNvSpPr/>
          <p:nvPr/>
        </p:nvSpPr>
        <p:spPr>
          <a:xfrm flipV="1">
            <a:off x="3416850" y="571500"/>
            <a:ext cx="2719389" cy="3175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24" name="Kreis"/>
          <p:cNvSpPr/>
          <p:nvPr/>
        </p:nvSpPr>
        <p:spPr>
          <a:xfrm>
            <a:off x="6021938" y="17780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25" name="Kreis"/>
          <p:cNvSpPr/>
          <p:nvPr/>
        </p:nvSpPr>
        <p:spPr>
          <a:xfrm>
            <a:off x="6009238" y="5207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26" name="l"/>
          <p:cNvSpPr txBox="1"/>
          <p:nvPr/>
        </p:nvSpPr>
        <p:spPr>
          <a:xfrm>
            <a:off x="4694341" y="607998"/>
            <a:ext cx="22969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</a:t>
            </a:r>
          </a:p>
        </p:txBody>
      </p:sp>
      <p:sp>
        <p:nvSpPr>
          <p:cNvPr id="1227" name="Kreis"/>
          <p:cNvSpPr/>
          <p:nvPr/>
        </p:nvSpPr>
        <p:spPr>
          <a:xfrm>
            <a:off x="3347473" y="509919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28" name="Kreis"/>
          <p:cNvSpPr/>
          <p:nvPr/>
        </p:nvSpPr>
        <p:spPr>
          <a:xfrm>
            <a:off x="3347473" y="1785833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29" name="Z2"/>
          <p:cNvSpPr txBox="1"/>
          <p:nvPr/>
        </p:nvSpPr>
        <p:spPr>
          <a:xfrm>
            <a:off x="7083446" y="1004372"/>
            <a:ext cx="379337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5000"/>
              <a:t>2</a:t>
            </a:r>
          </a:p>
        </p:txBody>
      </p:sp>
      <p:sp>
        <p:nvSpPr>
          <p:cNvPr id="1230" name="Rechteck"/>
          <p:cNvSpPr/>
          <p:nvPr/>
        </p:nvSpPr>
        <p:spPr>
          <a:xfrm rot="5400000">
            <a:off x="6847438" y="863600"/>
            <a:ext cx="127001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31" name="Linie"/>
          <p:cNvSpPr/>
          <p:nvPr/>
        </p:nvSpPr>
        <p:spPr>
          <a:xfrm>
            <a:off x="6832902" y="584199"/>
            <a:ext cx="3" cy="12446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32" name="Rechteck"/>
          <p:cNvSpPr/>
          <p:nvPr/>
        </p:nvSpPr>
        <p:spPr>
          <a:xfrm rot="5400000">
            <a:off x="6656938" y="1079500"/>
            <a:ext cx="381001" cy="2286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33" name="verlustlose Leitung…"/>
          <p:cNvSpPr txBox="1"/>
          <p:nvPr/>
        </p:nvSpPr>
        <p:spPr>
          <a:xfrm>
            <a:off x="3731290" y="1163222"/>
            <a:ext cx="2038122" cy="65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verlustlose Leitung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als Zweitor</a:t>
            </a:r>
          </a:p>
        </p:txBody>
      </p:sp>
      <p:sp>
        <p:nvSpPr>
          <p:cNvPr id="1234" name="Linie"/>
          <p:cNvSpPr/>
          <p:nvPr/>
        </p:nvSpPr>
        <p:spPr>
          <a:xfrm flipH="1">
            <a:off x="6439648" y="574685"/>
            <a:ext cx="206212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35" name="Linie"/>
          <p:cNvSpPr/>
          <p:nvPr/>
        </p:nvSpPr>
        <p:spPr>
          <a:xfrm>
            <a:off x="6115088" y="749300"/>
            <a:ext cx="1" cy="857269"/>
          </a:xfrm>
          <a:prstGeom prst="line">
            <a:avLst/>
          </a:prstGeom>
          <a:ln w="12700">
            <a:solidFill>
              <a:srgbClr val="B51A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36" name="Linie"/>
          <p:cNvSpPr/>
          <p:nvPr/>
        </p:nvSpPr>
        <p:spPr>
          <a:xfrm>
            <a:off x="2084414" y="571499"/>
            <a:ext cx="4" cy="12700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37" name="Rechteck"/>
          <p:cNvSpPr/>
          <p:nvPr/>
        </p:nvSpPr>
        <p:spPr>
          <a:xfrm rot="10800000">
            <a:off x="2224638" y="460384"/>
            <a:ext cx="381001" cy="2286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38" name="Kreis"/>
          <p:cNvSpPr/>
          <p:nvPr/>
        </p:nvSpPr>
        <p:spPr>
          <a:xfrm rot="16200000">
            <a:off x="1892939" y="985846"/>
            <a:ext cx="381001" cy="3810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239" name="Linie"/>
          <p:cNvSpPr/>
          <p:nvPr/>
        </p:nvSpPr>
        <p:spPr>
          <a:xfrm>
            <a:off x="3438021" y="760918"/>
            <a:ext cx="1" cy="857269"/>
          </a:xfrm>
          <a:prstGeom prst="line">
            <a:avLst/>
          </a:prstGeom>
          <a:ln w="12700">
            <a:solidFill>
              <a:srgbClr val="B51A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40" name="Linie"/>
          <p:cNvSpPr/>
          <p:nvPr/>
        </p:nvSpPr>
        <p:spPr>
          <a:xfrm flipH="1">
            <a:off x="2924489" y="580282"/>
            <a:ext cx="206212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41" name="~"/>
          <p:cNvSpPr txBox="1"/>
          <p:nvPr/>
        </p:nvSpPr>
        <p:spPr>
          <a:xfrm>
            <a:off x="1938430" y="995935"/>
            <a:ext cx="288440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~</a:t>
            </a:r>
          </a:p>
        </p:txBody>
      </p:sp>
      <p:sp>
        <p:nvSpPr>
          <p:cNvPr id="1242" name="Rechteck"/>
          <p:cNvSpPr/>
          <p:nvPr/>
        </p:nvSpPr>
        <p:spPr>
          <a:xfrm rot="10800000">
            <a:off x="3589571" y="245400"/>
            <a:ext cx="2321560" cy="1922199"/>
          </a:xfrm>
          <a:prstGeom prst="rect">
            <a:avLst/>
          </a:prstGeom>
          <a:ln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43" name="I2"/>
          <p:cNvSpPr txBox="1"/>
          <p:nvPr/>
        </p:nvSpPr>
        <p:spPr>
          <a:xfrm>
            <a:off x="6376384" y="176026"/>
            <a:ext cx="303211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2</a:t>
            </a:r>
          </a:p>
        </p:txBody>
      </p:sp>
      <p:sp>
        <p:nvSpPr>
          <p:cNvPr id="1244" name="I1"/>
          <p:cNvSpPr txBox="1"/>
          <p:nvPr/>
        </p:nvSpPr>
        <p:spPr>
          <a:xfrm>
            <a:off x="2824950" y="116460"/>
            <a:ext cx="303211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1</a:t>
            </a:r>
          </a:p>
        </p:txBody>
      </p:sp>
      <p:sp>
        <p:nvSpPr>
          <p:cNvPr id="1245" name="U2"/>
          <p:cNvSpPr txBox="1"/>
          <p:nvPr/>
        </p:nvSpPr>
        <p:spPr>
          <a:xfrm>
            <a:off x="6144978" y="974218"/>
            <a:ext cx="404787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1246" name="U1"/>
          <p:cNvSpPr txBox="1"/>
          <p:nvPr/>
        </p:nvSpPr>
        <p:spPr>
          <a:xfrm>
            <a:off x="2972356" y="991672"/>
            <a:ext cx="404786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1247" name="Z1"/>
          <p:cNvSpPr txBox="1"/>
          <p:nvPr/>
        </p:nvSpPr>
        <p:spPr>
          <a:xfrm>
            <a:off x="2225470" y="116460"/>
            <a:ext cx="379337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5000"/>
              <a:t>1</a:t>
            </a:r>
          </a:p>
        </p:txBody>
      </p:sp>
      <p:sp>
        <p:nvSpPr>
          <p:cNvPr id="1248" name="Linie"/>
          <p:cNvSpPr/>
          <p:nvPr/>
        </p:nvSpPr>
        <p:spPr>
          <a:xfrm>
            <a:off x="1747954" y="779453"/>
            <a:ext cx="1" cy="857269"/>
          </a:xfrm>
          <a:prstGeom prst="line">
            <a:avLst/>
          </a:prstGeom>
          <a:ln w="12700">
            <a:solidFill>
              <a:srgbClr val="B51A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49" name="U01"/>
          <p:cNvSpPr txBox="1"/>
          <p:nvPr/>
        </p:nvSpPr>
        <p:spPr>
          <a:xfrm>
            <a:off x="1209805" y="991672"/>
            <a:ext cx="489544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6" name="Gruppieren"/>
          <p:cNvGrpSpPr/>
          <p:nvPr/>
        </p:nvGrpSpPr>
        <p:grpSpPr>
          <a:xfrm>
            <a:off x="2091375" y="433719"/>
            <a:ext cx="5977250" cy="1994070"/>
            <a:chOff x="0" y="0"/>
            <a:chExt cx="5977248" cy="1994069"/>
          </a:xfrm>
        </p:grpSpPr>
        <p:sp>
          <p:nvSpPr>
            <p:cNvPr id="1251" name="RW,"/>
            <p:cNvSpPr txBox="1"/>
            <p:nvPr/>
          </p:nvSpPr>
          <p:spPr>
            <a:xfrm>
              <a:off x="1729758" y="475918"/>
              <a:ext cx="54014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W, </a:t>
              </a:r>
            </a:p>
          </p:txBody>
        </p:sp>
        <p:sp>
          <p:nvSpPr>
            <p:cNvPr id="1252" name="Linie"/>
            <p:cNvSpPr/>
            <p:nvPr/>
          </p:nvSpPr>
          <p:spPr>
            <a:xfrm>
              <a:off x="3147396" y="61580"/>
              <a:ext cx="1003300" cy="637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253" name="Linie"/>
            <p:cNvSpPr/>
            <p:nvPr/>
          </p:nvSpPr>
          <p:spPr>
            <a:xfrm flipV="1">
              <a:off x="3188662" y="1318882"/>
              <a:ext cx="949335" cy="476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254" name="Linie"/>
            <p:cNvSpPr/>
            <p:nvPr/>
          </p:nvSpPr>
          <p:spPr>
            <a:xfrm flipV="1">
              <a:off x="734396" y="1325230"/>
              <a:ext cx="2714626" cy="1589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255" name="Linie"/>
            <p:cNvSpPr/>
            <p:nvPr/>
          </p:nvSpPr>
          <p:spPr>
            <a:xfrm flipV="1">
              <a:off x="732808" y="61580"/>
              <a:ext cx="2719389" cy="3176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256" name="Kreis"/>
            <p:cNvSpPr/>
            <p:nvPr/>
          </p:nvSpPr>
          <p:spPr>
            <a:xfrm>
              <a:off x="3337896" y="1268080"/>
              <a:ext cx="113828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257" name="Kreis"/>
            <p:cNvSpPr/>
            <p:nvPr/>
          </p:nvSpPr>
          <p:spPr>
            <a:xfrm>
              <a:off x="3325196" y="10780"/>
              <a:ext cx="113828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258" name="l"/>
            <p:cNvSpPr txBox="1"/>
            <p:nvPr/>
          </p:nvSpPr>
          <p:spPr>
            <a:xfrm>
              <a:off x="2232996" y="493380"/>
              <a:ext cx="229693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</a:t>
              </a:r>
            </a:p>
          </p:txBody>
        </p:sp>
        <p:grpSp>
          <p:nvGrpSpPr>
            <p:cNvPr id="1261" name="Gruppieren"/>
            <p:cNvGrpSpPr/>
            <p:nvPr/>
          </p:nvGrpSpPr>
          <p:grpSpPr>
            <a:xfrm>
              <a:off x="334433" y="942114"/>
              <a:ext cx="321680" cy="584201"/>
              <a:chOff x="0" y="0"/>
              <a:chExt cx="321678" cy="584200"/>
            </a:xfrm>
          </p:grpSpPr>
          <p:sp>
            <p:nvSpPr>
              <p:cNvPr id="1259" name="Linie"/>
              <p:cNvSpPr/>
              <p:nvPr/>
            </p:nvSpPr>
            <p:spPr>
              <a:xfrm flipH="1" flipV="1">
                <a:off x="0" y="9812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60" name="Linie"/>
              <p:cNvSpPr/>
              <p:nvPr/>
            </p:nvSpPr>
            <p:spPr>
              <a:xfrm flipH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262" name="Kreis"/>
            <p:cNvSpPr/>
            <p:nvPr/>
          </p:nvSpPr>
          <p:spPr>
            <a:xfrm>
              <a:off x="663431" y="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263" name="Kreis"/>
            <p:cNvSpPr/>
            <p:nvPr/>
          </p:nvSpPr>
          <p:spPr>
            <a:xfrm>
              <a:off x="663431" y="1275914"/>
              <a:ext cx="113828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264" name="Zb= R +j XL"/>
            <p:cNvSpPr txBox="1"/>
            <p:nvPr/>
          </p:nvSpPr>
          <p:spPr>
            <a:xfrm>
              <a:off x="4687271" y="475918"/>
              <a:ext cx="128997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Z</a:t>
              </a:r>
              <a:r>
                <a:rPr baseline="-25000"/>
                <a:t>b</a:t>
              </a:r>
              <a:r>
                <a:t>= R +j X</a:t>
              </a:r>
              <a:r>
                <a:rPr baseline="-5999"/>
                <a:t>L</a:t>
              </a:r>
            </a:p>
          </p:txBody>
        </p:sp>
        <p:sp>
          <p:nvSpPr>
            <p:cNvPr id="1265" name="Rechteck"/>
            <p:cNvSpPr/>
            <p:nvPr/>
          </p:nvSpPr>
          <p:spPr>
            <a:xfrm rot="5400000">
              <a:off x="4163396" y="353680"/>
              <a:ext cx="127001" cy="35560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266" name="R"/>
            <p:cNvSpPr txBox="1"/>
            <p:nvPr/>
          </p:nvSpPr>
          <p:spPr>
            <a:xfrm>
              <a:off x="4328496" y="290180"/>
              <a:ext cx="317501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1267" name="Linie"/>
            <p:cNvSpPr/>
            <p:nvPr/>
          </p:nvSpPr>
          <p:spPr>
            <a:xfrm>
              <a:off x="4148859" y="74280"/>
              <a:ext cx="4" cy="124460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268" name="Rechteck"/>
            <p:cNvSpPr/>
            <p:nvPr/>
          </p:nvSpPr>
          <p:spPr>
            <a:xfrm rot="5400000">
              <a:off x="3972896" y="340980"/>
              <a:ext cx="381001" cy="22860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269" name="L"/>
            <p:cNvSpPr txBox="1"/>
            <p:nvPr/>
          </p:nvSpPr>
          <p:spPr>
            <a:xfrm>
              <a:off x="4379296" y="734680"/>
              <a:ext cx="317501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1270" name="Rechteck"/>
            <p:cNvSpPr/>
            <p:nvPr/>
          </p:nvSpPr>
          <p:spPr>
            <a:xfrm rot="5400000">
              <a:off x="3972896" y="798180"/>
              <a:ext cx="381001" cy="228601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1273" name="Gruppieren"/>
            <p:cNvGrpSpPr/>
            <p:nvPr/>
          </p:nvGrpSpPr>
          <p:grpSpPr>
            <a:xfrm>
              <a:off x="3221270" y="942114"/>
              <a:ext cx="321680" cy="584201"/>
              <a:chOff x="0" y="0"/>
              <a:chExt cx="321678" cy="584200"/>
            </a:xfrm>
          </p:grpSpPr>
          <p:sp>
            <p:nvSpPr>
              <p:cNvPr id="1271" name="Linie"/>
              <p:cNvSpPr/>
              <p:nvPr/>
            </p:nvSpPr>
            <p:spPr>
              <a:xfrm flipH="1" flipV="1">
                <a:off x="0" y="9812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72" name="Linie"/>
              <p:cNvSpPr/>
              <p:nvPr/>
            </p:nvSpPr>
            <p:spPr>
              <a:xfrm flipH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274" name="Zb, rb"/>
            <p:cNvSpPr txBox="1"/>
            <p:nvPr/>
          </p:nvSpPr>
          <p:spPr>
            <a:xfrm>
              <a:off x="3073400" y="1589814"/>
              <a:ext cx="667244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Z</a:t>
              </a:r>
              <a:r>
                <a:rPr baseline="-25000"/>
                <a:t>b</a:t>
              </a:r>
              <a:r>
                <a:t>, </a:t>
              </a:r>
              <a:r>
                <a:rPr u="sng"/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1275" name="Za, ra"/>
            <p:cNvSpPr txBox="1"/>
            <p:nvPr/>
          </p:nvSpPr>
          <p:spPr>
            <a:xfrm>
              <a:off x="0" y="1589814"/>
              <a:ext cx="667244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Z</a:t>
              </a:r>
              <a:r>
                <a:rPr baseline="-25000"/>
                <a:t>a</a:t>
              </a:r>
              <a:r>
                <a:t>, </a:t>
              </a:r>
              <a:r>
                <a:rPr u="sng"/>
                <a:t>r</a:t>
              </a:r>
              <a:r>
                <a:rPr baseline="-25000"/>
                <a:t>a</a:t>
              </a:r>
            </a:p>
          </p:txBody>
        </p:sp>
      </p:grpSp>
      <p:sp>
        <p:nvSpPr>
          <p:cNvPr id="1277" name="verlustlose Leitung"/>
          <p:cNvSpPr txBox="1"/>
          <p:nvPr/>
        </p:nvSpPr>
        <p:spPr>
          <a:xfrm>
            <a:off x="3100443" y="537014"/>
            <a:ext cx="2088923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verlustlose Leitung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Netz 1"/>
          <p:cNvSpPr txBox="1"/>
          <p:nvPr/>
        </p:nvSpPr>
        <p:spPr>
          <a:xfrm>
            <a:off x="661714" y="251245"/>
            <a:ext cx="99749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1</a:t>
            </a:r>
          </a:p>
        </p:txBody>
      </p:sp>
      <p:grpSp>
        <p:nvGrpSpPr>
          <p:cNvPr id="1287" name="Gruppieren"/>
          <p:cNvGrpSpPr/>
          <p:nvPr/>
        </p:nvGrpSpPr>
        <p:grpSpPr>
          <a:xfrm rot="16200000">
            <a:off x="780977" y="884040"/>
            <a:ext cx="758969" cy="598964"/>
            <a:chOff x="0" y="0"/>
            <a:chExt cx="758968" cy="598962"/>
          </a:xfrm>
        </p:grpSpPr>
        <p:sp>
          <p:nvSpPr>
            <p:cNvPr id="1280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281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82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83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84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85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86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288" name="Sammelschiene"/>
          <p:cNvSpPr txBox="1"/>
          <p:nvPr/>
        </p:nvSpPr>
        <p:spPr>
          <a:xfrm>
            <a:off x="2507381" y="294448"/>
            <a:ext cx="1637607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Sammelschiene</a:t>
            </a:r>
          </a:p>
        </p:txBody>
      </p:sp>
      <p:sp>
        <p:nvSpPr>
          <p:cNvPr id="1289" name="Linie"/>
          <p:cNvSpPr/>
          <p:nvPr/>
        </p:nvSpPr>
        <p:spPr>
          <a:xfrm>
            <a:off x="1456589" y="1175539"/>
            <a:ext cx="492081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90" name="Kreis"/>
          <p:cNvSpPr/>
          <p:nvPr/>
        </p:nvSpPr>
        <p:spPr>
          <a:xfrm rot="16200000">
            <a:off x="1949804" y="969766"/>
            <a:ext cx="428817" cy="428816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291" name="Kreis"/>
          <p:cNvSpPr/>
          <p:nvPr/>
        </p:nvSpPr>
        <p:spPr>
          <a:xfrm rot="16200000">
            <a:off x="2180061" y="969765"/>
            <a:ext cx="428816" cy="42881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292" name="Linie"/>
          <p:cNvSpPr/>
          <p:nvPr/>
        </p:nvSpPr>
        <p:spPr>
          <a:xfrm>
            <a:off x="2602115" y="1175539"/>
            <a:ext cx="717824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300" name="Gruppieren"/>
          <p:cNvGrpSpPr/>
          <p:nvPr/>
        </p:nvGrpSpPr>
        <p:grpSpPr>
          <a:xfrm rot="16200000">
            <a:off x="8329230" y="887915"/>
            <a:ext cx="758969" cy="598963"/>
            <a:chOff x="0" y="0"/>
            <a:chExt cx="758968" cy="598962"/>
          </a:xfrm>
        </p:grpSpPr>
        <p:sp>
          <p:nvSpPr>
            <p:cNvPr id="1293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294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95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96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97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98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99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301" name="Linie"/>
          <p:cNvSpPr/>
          <p:nvPr/>
        </p:nvSpPr>
        <p:spPr>
          <a:xfrm>
            <a:off x="3326184" y="686878"/>
            <a:ext cx="1" cy="93097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02" name="Sammelschiene"/>
          <p:cNvSpPr txBox="1"/>
          <p:nvPr/>
        </p:nvSpPr>
        <p:spPr>
          <a:xfrm>
            <a:off x="5689369" y="294448"/>
            <a:ext cx="1637607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Sammelschiene</a:t>
            </a:r>
          </a:p>
        </p:txBody>
      </p:sp>
      <p:sp>
        <p:nvSpPr>
          <p:cNvPr id="1303" name="Linie"/>
          <p:cNvSpPr/>
          <p:nvPr/>
        </p:nvSpPr>
        <p:spPr>
          <a:xfrm>
            <a:off x="6549237" y="1186787"/>
            <a:ext cx="733432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04" name="Kreis"/>
          <p:cNvSpPr/>
          <p:nvPr/>
        </p:nvSpPr>
        <p:spPr>
          <a:xfrm rot="16200000">
            <a:off x="7283804" y="981014"/>
            <a:ext cx="428817" cy="42881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05" name="Kreis"/>
          <p:cNvSpPr/>
          <p:nvPr/>
        </p:nvSpPr>
        <p:spPr>
          <a:xfrm rot="16200000">
            <a:off x="7514060" y="981014"/>
            <a:ext cx="428817" cy="42881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06" name="Linie"/>
          <p:cNvSpPr/>
          <p:nvPr/>
        </p:nvSpPr>
        <p:spPr>
          <a:xfrm>
            <a:off x="7936114" y="1186787"/>
            <a:ext cx="492081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07" name="Linie"/>
          <p:cNvSpPr/>
          <p:nvPr/>
        </p:nvSpPr>
        <p:spPr>
          <a:xfrm>
            <a:off x="3331830" y="1187396"/>
            <a:ext cx="326065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08" name="Netz 2"/>
          <p:cNvSpPr txBox="1"/>
          <p:nvPr/>
        </p:nvSpPr>
        <p:spPr>
          <a:xfrm>
            <a:off x="8209967" y="251245"/>
            <a:ext cx="99749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2</a:t>
            </a:r>
          </a:p>
        </p:txBody>
      </p:sp>
      <p:sp>
        <p:nvSpPr>
          <p:cNvPr id="1309" name="Linie"/>
          <p:cNvSpPr/>
          <p:nvPr/>
        </p:nvSpPr>
        <p:spPr>
          <a:xfrm flipV="1">
            <a:off x="4828376" y="1081184"/>
            <a:ext cx="212424" cy="212424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10" name="Linie"/>
          <p:cNvSpPr/>
          <p:nvPr/>
        </p:nvSpPr>
        <p:spPr>
          <a:xfrm flipV="1">
            <a:off x="2711709" y="1089210"/>
            <a:ext cx="212424" cy="212425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11" name="Linie"/>
          <p:cNvSpPr/>
          <p:nvPr/>
        </p:nvSpPr>
        <p:spPr>
          <a:xfrm flipV="1">
            <a:off x="6945042" y="1089210"/>
            <a:ext cx="212425" cy="212425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12" name="3"/>
          <p:cNvSpPr txBox="1"/>
          <p:nvPr/>
        </p:nvSpPr>
        <p:spPr>
          <a:xfrm>
            <a:off x="2686680" y="1174222"/>
            <a:ext cx="23969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sp>
        <p:nvSpPr>
          <p:cNvPr id="1313" name="3"/>
          <p:cNvSpPr txBox="1"/>
          <p:nvPr/>
        </p:nvSpPr>
        <p:spPr>
          <a:xfrm>
            <a:off x="6920013" y="1174222"/>
            <a:ext cx="23969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sp>
        <p:nvSpPr>
          <p:cNvPr id="1314" name="3"/>
          <p:cNvSpPr txBox="1"/>
          <p:nvPr/>
        </p:nvSpPr>
        <p:spPr>
          <a:xfrm>
            <a:off x="4803346" y="1174222"/>
            <a:ext cx="239699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3</a:t>
            </a:r>
          </a:p>
        </p:txBody>
      </p:sp>
      <p:sp>
        <p:nvSpPr>
          <p:cNvPr id="1315" name="Leitung (AC)"/>
          <p:cNvSpPr txBox="1"/>
          <p:nvPr/>
        </p:nvSpPr>
        <p:spPr>
          <a:xfrm>
            <a:off x="4143356" y="590514"/>
            <a:ext cx="1637607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Leitung (AC)</a:t>
            </a:r>
          </a:p>
        </p:txBody>
      </p:sp>
      <p:sp>
        <p:nvSpPr>
          <p:cNvPr id="1316" name="Linie"/>
          <p:cNvSpPr/>
          <p:nvPr/>
        </p:nvSpPr>
        <p:spPr>
          <a:xfrm>
            <a:off x="6592487" y="710052"/>
            <a:ext cx="1" cy="93097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17" name="Übertrager…"/>
          <p:cNvSpPr txBox="1"/>
          <p:nvPr/>
        </p:nvSpPr>
        <p:spPr>
          <a:xfrm>
            <a:off x="1486516" y="1523942"/>
            <a:ext cx="1637607" cy="605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Übertrager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(Transformator)</a:t>
            </a:r>
          </a:p>
        </p:txBody>
      </p:sp>
      <p:sp>
        <p:nvSpPr>
          <p:cNvPr id="1318" name="Übertrager…"/>
          <p:cNvSpPr txBox="1"/>
          <p:nvPr/>
        </p:nvSpPr>
        <p:spPr>
          <a:xfrm>
            <a:off x="6764636" y="1523942"/>
            <a:ext cx="1637607" cy="605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Übertrager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(Transformator)</a:t>
            </a:r>
          </a:p>
        </p:txBody>
      </p:sp>
      <p:grpSp>
        <p:nvGrpSpPr>
          <p:cNvPr id="1365" name="Gruppieren"/>
          <p:cNvGrpSpPr/>
          <p:nvPr/>
        </p:nvGrpSpPr>
        <p:grpSpPr>
          <a:xfrm>
            <a:off x="661714" y="2413735"/>
            <a:ext cx="8545748" cy="1711646"/>
            <a:chOff x="0" y="0"/>
            <a:chExt cx="8545747" cy="1711644"/>
          </a:xfrm>
        </p:grpSpPr>
        <p:sp>
          <p:nvSpPr>
            <p:cNvPr id="1319" name="Netz 1"/>
            <p:cNvSpPr txBox="1"/>
            <p:nvPr/>
          </p:nvSpPr>
          <p:spPr>
            <a:xfrm>
              <a:off x="0" y="0"/>
              <a:ext cx="997495" cy="385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Netz 1</a:t>
              </a:r>
            </a:p>
          </p:txBody>
        </p:sp>
        <p:grpSp>
          <p:nvGrpSpPr>
            <p:cNvPr id="1327" name="Gruppieren"/>
            <p:cNvGrpSpPr/>
            <p:nvPr/>
          </p:nvGrpSpPr>
          <p:grpSpPr>
            <a:xfrm rot="16200000">
              <a:off x="119262" y="632795"/>
              <a:ext cx="758970" cy="598963"/>
              <a:chOff x="0" y="0"/>
              <a:chExt cx="758968" cy="598962"/>
            </a:xfrm>
          </p:grpSpPr>
          <p:sp>
            <p:nvSpPr>
              <p:cNvPr id="1320" name="Rechteck"/>
              <p:cNvSpPr/>
              <p:nvPr/>
            </p:nvSpPr>
            <p:spPr>
              <a:xfrm rot="5400000">
                <a:off x="86723" y="-76668"/>
                <a:ext cx="579181" cy="75262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321" name="Linie"/>
              <p:cNvSpPr/>
              <p:nvPr/>
            </p:nvSpPr>
            <p:spPr>
              <a:xfrm flipV="1">
                <a:off x="8524" y="21495"/>
                <a:ext cx="735578" cy="5563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22" name="Linie"/>
              <p:cNvSpPr/>
              <p:nvPr/>
            </p:nvSpPr>
            <p:spPr>
              <a:xfrm flipH="1" flipV="1">
                <a:off x="6244" y="20453"/>
                <a:ext cx="741659" cy="57108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23" name="Linie"/>
              <p:cNvSpPr/>
              <p:nvPr/>
            </p:nvSpPr>
            <p:spPr>
              <a:xfrm flipV="1">
                <a:off x="13043" y="6652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24" name="Linie"/>
              <p:cNvSpPr/>
              <p:nvPr/>
            </p:nvSpPr>
            <p:spPr>
              <a:xfrm flipH="1" flipV="1">
                <a:off x="8286" y="309362"/>
                <a:ext cx="376040" cy="28714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25" name="Linie"/>
              <p:cNvSpPr/>
              <p:nvPr/>
            </p:nvSpPr>
            <p:spPr>
              <a:xfrm flipH="1" flipV="1">
                <a:off x="369858" y="0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26" name="Linie"/>
              <p:cNvSpPr/>
              <p:nvPr/>
            </p:nvSpPr>
            <p:spPr>
              <a:xfrm flipV="1">
                <a:off x="355943" y="298752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328" name="Umrichter (AC/DC)"/>
            <p:cNvSpPr txBox="1"/>
            <p:nvPr/>
          </p:nvSpPr>
          <p:spPr>
            <a:xfrm>
              <a:off x="1800445" y="1380066"/>
              <a:ext cx="1975586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Umrichter (AC/DC)</a:t>
              </a:r>
            </a:p>
          </p:txBody>
        </p:sp>
        <p:grpSp>
          <p:nvGrpSpPr>
            <p:cNvPr id="1333" name="Gruppieren"/>
            <p:cNvGrpSpPr/>
            <p:nvPr/>
          </p:nvGrpSpPr>
          <p:grpSpPr>
            <a:xfrm>
              <a:off x="794875" y="718520"/>
              <a:ext cx="1637607" cy="428817"/>
              <a:chOff x="0" y="0"/>
              <a:chExt cx="1637606" cy="428815"/>
            </a:xfrm>
          </p:grpSpPr>
          <p:sp>
            <p:nvSpPr>
              <p:cNvPr id="1329" name="Linie"/>
              <p:cNvSpPr/>
              <p:nvPr/>
            </p:nvSpPr>
            <p:spPr>
              <a:xfrm>
                <a:off x="-1" y="205773"/>
                <a:ext cx="492081" cy="1"/>
              </a:xfrm>
              <a:prstGeom prst="line">
                <a:avLst/>
              </a:prstGeom>
              <a:noFill/>
              <a:ln w="127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330" name="Kreis"/>
              <p:cNvSpPr/>
              <p:nvPr/>
            </p:nvSpPr>
            <p:spPr>
              <a:xfrm rot="16200000">
                <a:off x="493215" y="-1"/>
                <a:ext cx="428816" cy="428817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31" name="Kreis"/>
              <p:cNvSpPr/>
              <p:nvPr/>
            </p:nvSpPr>
            <p:spPr>
              <a:xfrm rot="16200000">
                <a:off x="723471" y="-1"/>
                <a:ext cx="428817" cy="428817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32" name="Linie"/>
              <p:cNvSpPr/>
              <p:nvPr/>
            </p:nvSpPr>
            <p:spPr>
              <a:xfrm>
                <a:off x="1145526" y="205773"/>
                <a:ext cx="492081" cy="1"/>
              </a:xfrm>
              <a:prstGeom prst="line">
                <a:avLst/>
              </a:prstGeom>
              <a:noFill/>
              <a:ln w="127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341" name="Gruppieren"/>
            <p:cNvGrpSpPr/>
            <p:nvPr/>
          </p:nvGrpSpPr>
          <p:grpSpPr>
            <a:xfrm rot="16200000">
              <a:off x="7667516" y="636669"/>
              <a:ext cx="758969" cy="598964"/>
              <a:chOff x="0" y="0"/>
              <a:chExt cx="758968" cy="598962"/>
            </a:xfrm>
          </p:grpSpPr>
          <p:sp>
            <p:nvSpPr>
              <p:cNvPr id="1334" name="Rechteck"/>
              <p:cNvSpPr/>
              <p:nvPr/>
            </p:nvSpPr>
            <p:spPr>
              <a:xfrm rot="5400000">
                <a:off x="86723" y="-76668"/>
                <a:ext cx="579181" cy="75262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335" name="Linie"/>
              <p:cNvSpPr/>
              <p:nvPr/>
            </p:nvSpPr>
            <p:spPr>
              <a:xfrm flipV="1">
                <a:off x="8524" y="21495"/>
                <a:ext cx="735578" cy="5563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36" name="Linie"/>
              <p:cNvSpPr/>
              <p:nvPr/>
            </p:nvSpPr>
            <p:spPr>
              <a:xfrm flipH="1" flipV="1">
                <a:off x="6244" y="20453"/>
                <a:ext cx="741659" cy="57108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37" name="Linie"/>
              <p:cNvSpPr/>
              <p:nvPr/>
            </p:nvSpPr>
            <p:spPr>
              <a:xfrm flipV="1">
                <a:off x="13043" y="6652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38" name="Linie"/>
              <p:cNvSpPr/>
              <p:nvPr/>
            </p:nvSpPr>
            <p:spPr>
              <a:xfrm flipH="1" flipV="1">
                <a:off x="8286" y="309362"/>
                <a:ext cx="376040" cy="28714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39" name="Linie"/>
              <p:cNvSpPr/>
              <p:nvPr/>
            </p:nvSpPr>
            <p:spPr>
              <a:xfrm flipH="1" flipV="1">
                <a:off x="369858" y="0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40" name="Linie"/>
              <p:cNvSpPr/>
              <p:nvPr/>
            </p:nvSpPr>
            <p:spPr>
              <a:xfrm flipV="1">
                <a:off x="355943" y="298752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342" name="Rechteck"/>
            <p:cNvSpPr/>
            <p:nvPr/>
          </p:nvSpPr>
          <p:spPr>
            <a:xfrm>
              <a:off x="2444521" y="555963"/>
              <a:ext cx="579181" cy="75262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343" name="Linie"/>
            <p:cNvSpPr/>
            <p:nvPr/>
          </p:nvSpPr>
          <p:spPr>
            <a:xfrm flipH="1">
              <a:off x="2448569" y="561447"/>
              <a:ext cx="571085" cy="7416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44" name="="/>
            <p:cNvSpPr txBox="1"/>
            <p:nvPr/>
          </p:nvSpPr>
          <p:spPr>
            <a:xfrm>
              <a:off x="2747955" y="931938"/>
              <a:ext cx="232966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r>
                <a:t>=</a:t>
              </a:r>
            </a:p>
          </p:txBody>
        </p:sp>
        <p:sp>
          <p:nvSpPr>
            <p:cNvPr id="1345" name="∼"/>
            <p:cNvSpPr txBox="1"/>
            <p:nvPr/>
          </p:nvSpPr>
          <p:spPr>
            <a:xfrm>
              <a:off x="2483859" y="601758"/>
              <a:ext cx="253952" cy="334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/>
              </a:lvl1pPr>
            </a:lstStyle>
            <a:p>
              <a:r>
                <a:t>∼</a:t>
              </a:r>
            </a:p>
          </p:txBody>
        </p:sp>
        <p:sp>
          <p:nvSpPr>
            <p:cNvPr id="1346" name="Umrichter (DC/AC)"/>
            <p:cNvSpPr txBox="1"/>
            <p:nvPr/>
          </p:nvSpPr>
          <p:spPr>
            <a:xfrm>
              <a:off x="4882993" y="1388092"/>
              <a:ext cx="1929588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Umrichter (DC/AC)</a:t>
              </a:r>
            </a:p>
          </p:txBody>
        </p:sp>
        <p:grpSp>
          <p:nvGrpSpPr>
            <p:cNvPr id="1351" name="Gruppieren"/>
            <p:cNvGrpSpPr/>
            <p:nvPr/>
          </p:nvGrpSpPr>
          <p:grpSpPr>
            <a:xfrm>
              <a:off x="6128874" y="729769"/>
              <a:ext cx="1637607" cy="428816"/>
              <a:chOff x="0" y="0"/>
              <a:chExt cx="1637606" cy="428815"/>
            </a:xfrm>
          </p:grpSpPr>
          <p:sp>
            <p:nvSpPr>
              <p:cNvPr id="1347" name="Linie"/>
              <p:cNvSpPr/>
              <p:nvPr/>
            </p:nvSpPr>
            <p:spPr>
              <a:xfrm>
                <a:off x="-1" y="205773"/>
                <a:ext cx="492081" cy="1"/>
              </a:xfrm>
              <a:prstGeom prst="line">
                <a:avLst/>
              </a:prstGeom>
              <a:noFill/>
              <a:ln w="127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348" name="Kreis"/>
              <p:cNvSpPr/>
              <p:nvPr/>
            </p:nvSpPr>
            <p:spPr>
              <a:xfrm rot="16200000">
                <a:off x="493215" y="-1"/>
                <a:ext cx="428816" cy="428817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49" name="Kreis"/>
              <p:cNvSpPr/>
              <p:nvPr/>
            </p:nvSpPr>
            <p:spPr>
              <a:xfrm rot="16200000">
                <a:off x="723471" y="-1"/>
                <a:ext cx="428817" cy="428817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50" name="Linie"/>
              <p:cNvSpPr/>
              <p:nvPr/>
            </p:nvSpPr>
            <p:spPr>
              <a:xfrm>
                <a:off x="1145526" y="205773"/>
                <a:ext cx="492081" cy="1"/>
              </a:xfrm>
              <a:prstGeom prst="line">
                <a:avLst/>
              </a:prstGeom>
              <a:noFill/>
              <a:ln w="127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352" name="Rechteck"/>
            <p:cNvSpPr/>
            <p:nvPr/>
          </p:nvSpPr>
          <p:spPr>
            <a:xfrm>
              <a:off x="5577187" y="563989"/>
              <a:ext cx="579182" cy="75262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353" name="Linie"/>
            <p:cNvSpPr/>
            <p:nvPr/>
          </p:nvSpPr>
          <p:spPr>
            <a:xfrm flipH="1">
              <a:off x="5581236" y="573347"/>
              <a:ext cx="571084" cy="74166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54" name="="/>
            <p:cNvSpPr txBox="1"/>
            <p:nvPr/>
          </p:nvSpPr>
          <p:spPr>
            <a:xfrm>
              <a:off x="5576204" y="597504"/>
              <a:ext cx="232967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r>
                <a:t>=</a:t>
              </a:r>
            </a:p>
          </p:txBody>
        </p:sp>
        <p:sp>
          <p:nvSpPr>
            <p:cNvPr id="1355" name="∼"/>
            <p:cNvSpPr txBox="1"/>
            <p:nvPr/>
          </p:nvSpPr>
          <p:spPr>
            <a:xfrm>
              <a:off x="5917854" y="936192"/>
              <a:ext cx="253952" cy="334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/>
              </a:lvl1pPr>
            </a:lstStyle>
            <a:p>
              <a:r>
                <a:t>∼</a:t>
              </a:r>
            </a:p>
          </p:txBody>
        </p:sp>
        <p:sp>
          <p:nvSpPr>
            <p:cNvPr id="1356" name="Linie"/>
            <p:cNvSpPr/>
            <p:nvPr/>
          </p:nvSpPr>
          <p:spPr>
            <a:xfrm>
              <a:off x="3021608" y="936150"/>
              <a:ext cx="2556240" cy="1"/>
            </a:xfrm>
            <a:prstGeom prst="line">
              <a:avLst/>
            </a:prstGeom>
            <a:noFill/>
            <a:ln w="12700" cap="flat">
              <a:solidFill>
                <a:schemeClr val="accent1">
                  <a:hueOff val="47394"/>
                  <a:satOff val="-25753"/>
                  <a:lumOff val="-7544"/>
                </a:scheme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357" name="Netz 2"/>
            <p:cNvSpPr txBox="1"/>
            <p:nvPr/>
          </p:nvSpPr>
          <p:spPr>
            <a:xfrm>
              <a:off x="7548253" y="0"/>
              <a:ext cx="997495" cy="385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Netz 2</a:t>
              </a:r>
            </a:p>
          </p:txBody>
        </p:sp>
        <p:sp>
          <p:nvSpPr>
            <p:cNvPr id="1358" name="Linie"/>
            <p:cNvSpPr/>
            <p:nvPr/>
          </p:nvSpPr>
          <p:spPr>
            <a:xfrm flipV="1">
              <a:off x="4166661" y="829939"/>
              <a:ext cx="212424" cy="212424"/>
            </a:xfrm>
            <a:prstGeom prst="line">
              <a:avLst/>
            </a:prstGeom>
            <a:noFill/>
            <a:ln w="6350" cap="flat">
              <a:solidFill>
                <a:schemeClr val="accent1">
                  <a:hueOff val="47394"/>
                  <a:satOff val="-25753"/>
                  <a:lumOff val="-7544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59" name="Linie"/>
            <p:cNvSpPr/>
            <p:nvPr/>
          </p:nvSpPr>
          <p:spPr>
            <a:xfrm flipV="1">
              <a:off x="2049995" y="837965"/>
              <a:ext cx="212424" cy="212424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60" name="Linie"/>
            <p:cNvSpPr/>
            <p:nvPr/>
          </p:nvSpPr>
          <p:spPr>
            <a:xfrm flipV="1">
              <a:off x="6283328" y="837965"/>
              <a:ext cx="212424" cy="212424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61" name="3"/>
            <p:cNvSpPr txBox="1"/>
            <p:nvPr/>
          </p:nvSpPr>
          <p:spPr>
            <a:xfrm>
              <a:off x="2024965" y="922977"/>
              <a:ext cx="239699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 baseline="-5999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baseline="0"/>
              </a:pPr>
              <a:r>
                <a:rPr baseline="-5999"/>
                <a:t>3</a:t>
              </a:r>
            </a:p>
          </p:txBody>
        </p:sp>
        <p:sp>
          <p:nvSpPr>
            <p:cNvPr id="1362" name="3"/>
            <p:cNvSpPr txBox="1"/>
            <p:nvPr/>
          </p:nvSpPr>
          <p:spPr>
            <a:xfrm>
              <a:off x="6258299" y="922977"/>
              <a:ext cx="239699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 baseline="-5999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baseline="0"/>
              </a:pPr>
              <a:r>
                <a:rPr baseline="-5999"/>
                <a:t>3</a:t>
              </a:r>
            </a:p>
          </p:txBody>
        </p:sp>
        <p:sp>
          <p:nvSpPr>
            <p:cNvPr id="1363" name="2"/>
            <p:cNvSpPr txBox="1"/>
            <p:nvPr/>
          </p:nvSpPr>
          <p:spPr>
            <a:xfrm>
              <a:off x="4141632" y="922977"/>
              <a:ext cx="239699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 baseline="-5999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364" name="Leitung (HGÜ)"/>
            <p:cNvSpPr txBox="1"/>
            <p:nvPr/>
          </p:nvSpPr>
          <p:spPr>
            <a:xfrm>
              <a:off x="3481641" y="176708"/>
              <a:ext cx="1637607" cy="323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Leitung (HGÜ)</a:t>
              </a:r>
            </a:p>
          </p:txBody>
        </p:sp>
      </p:grpSp>
      <p:sp>
        <p:nvSpPr>
          <p:cNvPr id="1366" name="Netz 1"/>
          <p:cNvSpPr txBox="1"/>
          <p:nvPr/>
        </p:nvSpPr>
        <p:spPr>
          <a:xfrm>
            <a:off x="661714" y="4633138"/>
            <a:ext cx="99749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1</a:t>
            </a:r>
          </a:p>
        </p:txBody>
      </p:sp>
      <p:grpSp>
        <p:nvGrpSpPr>
          <p:cNvPr id="1374" name="Gruppieren"/>
          <p:cNvGrpSpPr/>
          <p:nvPr/>
        </p:nvGrpSpPr>
        <p:grpSpPr>
          <a:xfrm rot="16200000">
            <a:off x="780977" y="5265933"/>
            <a:ext cx="758969" cy="598963"/>
            <a:chOff x="0" y="0"/>
            <a:chExt cx="758968" cy="598962"/>
          </a:xfrm>
        </p:grpSpPr>
        <p:sp>
          <p:nvSpPr>
            <p:cNvPr id="1367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368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69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70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71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72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73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375" name="Linie"/>
          <p:cNvSpPr/>
          <p:nvPr/>
        </p:nvSpPr>
        <p:spPr>
          <a:xfrm>
            <a:off x="1456589" y="5557432"/>
            <a:ext cx="1256229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383" name="Gruppieren"/>
          <p:cNvGrpSpPr/>
          <p:nvPr/>
        </p:nvGrpSpPr>
        <p:grpSpPr>
          <a:xfrm rot="16200000">
            <a:off x="6155764" y="5265933"/>
            <a:ext cx="758970" cy="598963"/>
            <a:chOff x="0" y="0"/>
            <a:chExt cx="758968" cy="598962"/>
          </a:xfrm>
        </p:grpSpPr>
        <p:sp>
          <p:nvSpPr>
            <p:cNvPr id="1376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377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78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79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80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81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382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384" name="Linie"/>
          <p:cNvSpPr/>
          <p:nvPr/>
        </p:nvSpPr>
        <p:spPr>
          <a:xfrm>
            <a:off x="4199444" y="5568680"/>
            <a:ext cx="89844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85" name="Kreis"/>
          <p:cNvSpPr/>
          <p:nvPr/>
        </p:nvSpPr>
        <p:spPr>
          <a:xfrm rot="16200000">
            <a:off x="5115281" y="5362907"/>
            <a:ext cx="428817" cy="42881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86" name="Kreis"/>
          <p:cNvSpPr/>
          <p:nvPr/>
        </p:nvSpPr>
        <p:spPr>
          <a:xfrm rot="16200000">
            <a:off x="5345538" y="5362907"/>
            <a:ext cx="428817" cy="42881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87" name="Linie"/>
          <p:cNvSpPr/>
          <p:nvPr/>
        </p:nvSpPr>
        <p:spPr>
          <a:xfrm>
            <a:off x="5767593" y="5568680"/>
            <a:ext cx="492081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88" name="Netz 2"/>
          <p:cNvSpPr txBox="1"/>
          <p:nvPr/>
        </p:nvSpPr>
        <p:spPr>
          <a:xfrm>
            <a:off x="6036502" y="4633138"/>
            <a:ext cx="99749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2</a:t>
            </a:r>
          </a:p>
        </p:txBody>
      </p:sp>
      <p:sp>
        <p:nvSpPr>
          <p:cNvPr id="1389" name="Linie"/>
          <p:cNvSpPr/>
          <p:nvPr/>
        </p:nvSpPr>
        <p:spPr>
          <a:xfrm flipV="1">
            <a:off x="1934894" y="5471103"/>
            <a:ext cx="212424" cy="212425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90" name="Linie"/>
          <p:cNvSpPr/>
          <p:nvPr/>
        </p:nvSpPr>
        <p:spPr>
          <a:xfrm flipV="1">
            <a:off x="4656756" y="5471103"/>
            <a:ext cx="212424" cy="212425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91" name="3"/>
          <p:cNvSpPr txBox="1"/>
          <p:nvPr/>
        </p:nvSpPr>
        <p:spPr>
          <a:xfrm>
            <a:off x="1922591" y="5556115"/>
            <a:ext cx="239699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sp>
        <p:nvSpPr>
          <p:cNvPr id="1392" name="3"/>
          <p:cNvSpPr txBox="1"/>
          <p:nvPr/>
        </p:nvSpPr>
        <p:spPr>
          <a:xfrm>
            <a:off x="4591865" y="5547269"/>
            <a:ext cx="239699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sp>
        <p:nvSpPr>
          <p:cNvPr id="1393" name="DC-Kurzkupplung…"/>
          <p:cNvSpPr txBox="1"/>
          <p:nvPr/>
        </p:nvSpPr>
        <p:spPr>
          <a:xfrm>
            <a:off x="2081722" y="6025905"/>
            <a:ext cx="2640391" cy="580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DC-Kurzkupplung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(Frequenz-Umrichter)</a:t>
            </a:r>
          </a:p>
        </p:txBody>
      </p:sp>
      <p:sp>
        <p:nvSpPr>
          <p:cNvPr id="1394" name="Rechteck"/>
          <p:cNvSpPr/>
          <p:nvPr/>
        </p:nvSpPr>
        <p:spPr>
          <a:xfrm>
            <a:off x="2522035" y="5189101"/>
            <a:ext cx="579182" cy="752628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395" name="Linie"/>
          <p:cNvSpPr/>
          <p:nvPr/>
        </p:nvSpPr>
        <p:spPr>
          <a:xfrm flipH="1">
            <a:off x="2526083" y="5194585"/>
            <a:ext cx="571085" cy="741660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96" name="="/>
          <p:cNvSpPr txBox="1"/>
          <p:nvPr/>
        </p:nvSpPr>
        <p:spPr>
          <a:xfrm>
            <a:off x="2825469" y="5565076"/>
            <a:ext cx="23296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r>
              <a:t>=</a:t>
            </a:r>
          </a:p>
        </p:txBody>
      </p:sp>
      <p:sp>
        <p:nvSpPr>
          <p:cNvPr id="1397" name="∼"/>
          <p:cNvSpPr txBox="1"/>
          <p:nvPr/>
        </p:nvSpPr>
        <p:spPr>
          <a:xfrm>
            <a:off x="2561373" y="5234897"/>
            <a:ext cx="253952" cy="334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∼</a:t>
            </a:r>
          </a:p>
        </p:txBody>
      </p:sp>
      <p:grpSp>
        <p:nvGrpSpPr>
          <p:cNvPr id="1402" name="Gruppieren"/>
          <p:cNvGrpSpPr/>
          <p:nvPr/>
        </p:nvGrpSpPr>
        <p:grpSpPr>
          <a:xfrm>
            <a:off x="3723319" y="5197127"/>
            <a:ext cx="595601" cy="752628"/>
            <a:chOff x="0" y="0"/>
            <a:chExt cx="595600" cy="752626"/>
          </a:xfrm>
        </p:grpSpPr>
        <p:sp>
          <p:nvSpPr>
            <p:cNvPr id="1398" name="Rechteck"/>
            <p:cNvSpPr/>
            <p:nvPr/>
          </p:nvSpPr>
          <p:spPr>
            <a:xfrm>
              <a:off x="982" y="0"/>
              <a:ext cx="579182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399" name="Linie"/>
            <p:cNvSpPr/>
            <p:nvPr/>
          </p:nvSpPr>
          <p:spPr>
            <a:xfrm flipH="1">
              <a:off x="5031" y="9358"/>
              <a:ext cx="571084" cy="7416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00" name="="/>
            <p:cNvSpPr txBox="1"/>
            <p:nvPr/>
          </p:nvSpPr>
          <p:spPr>
            <a:xfrm>
              <a:off x="0" y="33515"/>
              <a:ext cx="232966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r>
                <a:t>=</a:t>
              </a:r>
            </a:p>
          </p:txBody>
        </p:sp>
        <p:sp>
          <p:nvSpPr>
            <p:cNvPr id="1401" name="∼"/>
            <p:cNvSpPr txBox="1"/>
            <p:nvPr/>
          </p:nvSpPr>
          <p:spPr>
            <a:xfrm>
              <a:off x="341649" y="372202"/>
              <a:ext cx="253952" cy="334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/>
              </a:lvl1pPr>
            </a:lstStyle>
            <a:p>
              <a:r>
                <a:t>∼</a:t>
              </a:r>
            </a:p>
          </p:txBody>
        </p:sp>
      </p:grpSp>
      <p:sp>
        <p:nvSpPr>
          <p:cNvPr id="1403" name="Linie"/>
          <p:cNvSpPr/>
          <p:nvPr/>
        </p:nvSpPr>
        <p:spPr>
          <a:xfrm>
            <a:off x="3099122" y="5569288"/>
            <a:ext cx="598964" cy="1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04" name="DC-Zwischen-…"/>
          <p:cNvSpPr txBox="1"/>
          <p:nvPr/>
        </p:nvSpPr>
        <p:spPr>
          <a:xfrm>
            <a:off x="2579800" y="4799935"/>
            <a:ext cx="1637607" cy="555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DC-Zwischen-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kreis</a:t>
            </a:r>
          </a:p>
        </p:txBody>
      </p:sp>
      <p:sp>
        <p:nvSpPr>
          <p:cNvPr id="1405" name="Linie"/>
          <p:cNvSpPr/>
          <p:nvPr/>
        </p:nvSpPr>
        <p:spPr>
          <a:xfrm flipV="1">
            <a:off x="3395447" y="5573541"/>
            <a:ext cx="1" cy="314155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06" name="Linie"/>
          <p:cNvSpPr/>
          <p:nvPr/>
        </p:nvSpPr>
        <p:spPr>
          <a:xfrm flipH="1">
            <a:off x="3276781" y="5887694"/>
            <a:ext cx="232967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410" name="Gruppieren"/>
          <p:cNvGrpSpPr/>
          <p:nvPr/>
        </p:nvGrpSpPr>
        <p:grpSpPr>
          <a:xfrm>
            <a:off x="3226955" y="5680752"/>
            <a:ext cx="343298" cy="81434"/>
            <a:chOff x="0" y="0"/>
            <a:chExt cx="343296" cy="81432"/>
          </a:xfrm>
        </p:grpSpPr>
        <p:sp>
          <p:nvSpPr>
            <p:cNvPr id="1407" name="Rechteck"/>
            <p:cNvSpPr/>
            <p:nvPr/>
          </p:nvSpPr>
          <p:spPr>
            <a:xfrm>
              <a:off x="0" y="0"/>
              <a:ext cx="343297" cy="734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08" name="Linie"/>
            <p:cNvSpPr/>
            <p:nvPr/>
          </p:nvSpPr>
          <p:spPr>
            <a:xfrm flipH="1" flipV="1">
              <a:off x="55165" y="5232"/>
              <a:ext cx="23296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09" name="Linie"/>
            <p:cNvSpPr/>
            <p:nvPr/>
          </p:nvSpPr>
          <p:spPr>
            <a:xfrm flipH="1" flipV="1">
              <a:off x="55165" y="81432"/>
              <a:ext cx="23296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411" name="Rechteck"/>
          <p:cNvSpPr/>
          <p:nvPr/>
        </p:nvSpPr>
        <p:spPr>
          <a:xfrm>
            <a:off x="680032" y="4538355"/>
            <a:ext cx="8818254" cy="2077921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12" name="Rechteck"/>
          <p:cNvSpPr/>
          <p:nvPr/>
        </p:nvSpPr>
        <p:spPr>
          <a:xfrm>
            <a:off x="680032" y="2349498"/>
            <a:ext cx="8818254" cy="2077920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13" name="Rechteck"/>
          <p:cNvSpPr/>
          <p:nvPr/>
        </p:nvSpPr>
        <p:spPr>
          <a:xfrm>
            <a:off x="680032" y="156462"/>
            <a:ext cx="8818254" cy="2077921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Linie"/>
          <p:cNvSpPr/>
          <p:nvPr/>
        </p:nvSpPr>
        <p:spPr>
          <a:xfrm>
            <a:off x="1018140" y="1073405"/>
            <a:ext cx="85017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16" name="Linie"/>
          <p:cNvSpPr/>
          <p:nvPr/>
        </p:nvSpPr>
        <p:spPr>
          <a:xfrm>
            <a:off x="1294491" y="1086731"/>
            <a:ext cx="202472" cy="3584"/>
          </a:xfrm>
          <a:prstGeom prst="line">
            <a:avLst/>
          </a:prstGeom>
          <a:ln w="28575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17" name="I’2"/>
          <p:cNvSpPr txBox="1"/>
          <p:nvPr/>
        </p:nvSpPr>
        <p:spPr>
          <a:xfrm>
            <a:off x="1243995" y="544002"/>
            <a:ext cx="353999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I’</a:t>
            </a:r>
            <a:r>
              <a:rPr baseline="-5999"/>
              <a:t>2</a:t>
            </a:r>
          </a:p>
        </p:txBody>
      </p:sp>
      <p:sp>
        <p:nvSpPr>
          <p:cNvPr id="1418" name="Linie"/>
          <p:cNvSpPr/>
          <p:nvPr/>
        </p:nvSpPr>
        <p:spPr>
          <a:xfrm flipH="1">
            <a:off x="1467272" y="1438257"/>
            <a:ext cx="2" cy="747467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19" name="U2"/>
          <p:cNvSpPr txBox="1"/>
          <p:nvPr/>
        </p:nvSpPr>
        <p:spPr>
          <a:xfrm>
            <a:off x="2908408" y="1533355"/>
            <a:ext cx="40478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2</a:t>
            </a:r>
          </a:p>
        </p:txBody>
      </p:sp>
      <p:grpSp>
        <p:nvGrpSpPr>
          <p:cNvPr id="1439" name="Gruppieren"/>
          <p:cNvGrpSpPr/>
          <p:nvPr/>
        </p:nvGrpSpPr>
        <p:grpSpPr>
          <a:xfrm>
            <a:off x="1674604" y="1095923"/>
            <a:ext cx="1074100" cy="1431745"/>
            <a:chOff x="0" y="0"/>
            <a:chExt cx="1074099" cy="1431744"/>
          </a:xfrm>
        </p:grpSpPr>
        <p:grpSp>
          <p:nvGrpSpPr>
            <p:cNvPr id="1428" name="Gruppieren"/>
            <p:cNvGrpSpPr/>
            <p:nvPr/>
          </p:nvGrpSpPr>
          <p:grpSpPr>
            <a:xfrm>
              <a:off x="161193" y="-1"/>
              <a:ext cx="311014" cy="1431746"/>
              <a:chOff x="0" y="0"/>
              <a:chExt cx="311013" cy="1431744"/>
            </a:xfrm>
          </p:grpSpPr>
          <p:grpSp>
            <p:nvGrpSpPr>
              <p:cNvPr id="1423" name="Gruppieren"/>
              <p:cNvGrpSpPr/>
              <p:nvPr/>
            </p:nvGrpSpPr>
            <p:grpSpPr>
              <a:xfrm flipH="1">
                <a:off x="191591" y="386620"/>
                <a:ext cx="119423" cy="704807"/>
                <a:chOff x="0" y="0"/>
                <a:chExt cx="119422" cy="704806"/>
              </a:xfrm>
            </p:grpSpPr>
            <p:sp>
              <p:nvSpPr>
                <p:cNvPr id="1420" name="Linie"/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421" name="Linie"/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422" name="Linie"/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1424" name="Linie"/>
              <p:cNvSpPr/>
              <p:nvPr/>
            </p:nvSpPr>
            <p:spPr>
              <a:xfrm>
                <a:off x="14287" y="-1"/>
                <a:ext cx="1" cy="360823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425" name="Linie"/>
              <p:cNvSpPr/>
              <p:nvPr/>
            </p:nvSpPr>
            <p:spPr>
              <a:xfrm flipV="1">
                <a:off x="0" y="3808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426" name="Linie"/>
              <p:cNvSpPr/>
              <p:nvPr/>
            </p:nvSpPr>
            <p:spPr>
              <a:xfrm flipV="1">
                <a:off x="0" y="10920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427" name="Linie"/>
              <p:cNvSpPr/>
              <p:nvPr/>
            </p:nvSpPr>
            <p:spPr>
              <a:xfrm>
                <a:off x="14287" y="1070923"/>
                <a:ext cx="1" cy="360822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437" name="Gruppieren"/>
            <p:cNvGrpSpPr/>
            <p:nvPr/>
          </p:nvGrpSpPr>
          <p:grpSpPr>
            <a:xfrm flipH="1">
              <a:off x="554893" y="0"/>
              <a:ext cx="311014" cy="1431745"/>
              <a:chOff x="0" y="0"/>
              <a:chExt cx="311013" cy="1431744"/>
            </a:xfrm>
          </p:grpSpPr>
          <p:grpSp>
            <p:nvGrpSpPr>
              <p:cNvPr id="1432" name="Gruppieren"/>
              <p:cNvGrpSpPr/>
              <p:nvPr/>
            </p:nvGrpSpPr>
            <p:grpSpPr>
              <a:xfrm flipH="1">
                <a:off x="191591" y="386620"/>
                <a:ext cx="119423" cy="704807"/>
                <a:chOff x="0" y="0"/>
                <a:chExt cx="119422" cy="704806"/>
              </a:xfrm>
            </p:grpSpPr>
            <p:sp>
              <p:nvSpPr>
                <p:cNvPr id="1429" name="Linie"/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430" name="Linie"/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431" name="Linie"/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1433" name="Linie"/>
              <p:cNvSpPr/>
              <p:nvPr/>
            </p:nvSpPr>
            <p:spPr>
              <a:xfrm>
                <a:off x="14287" y="-1"/>
                <a:ext cx="1" cy="360823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434" name="Linie"/>
              <p:cNvSpPr/>
              <p:nvPr/>
            </p:nvSpPr>
            <p:spPr>
              <a:xfrm flipV="1">
                <a:off x="0" y="3808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435" name="Linie"/>
              <p:cNvSpPr/>
              <p:nvPr/>
            </p:nvSpPr>
            <p:spPr>
              <a:xfrm flipV="1">
                <a:off x="0" y="10920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436" name="Linie"/>
              <p:cNvSpPr/>
              <p:nvPr/>
            </p:nvSpPr>
            <p:spPr>
              <a:xfrm>
                <a:off x="14287" y="1070923"/>
                <a:ext cx="1" cy="360822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438" name="Rechteck"/>
            <p:cNvSpPr/>
            <p:nvPr/>
          </p:nvSpPr>
          <p:spPr>
            <a:xfrm>
              <a:off x="0" y="41391"/>
              <a:ext cx="1074100" cy="1348963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440" name="U’2"/>
          <p:cNvSpPr txBox="1"/>
          <p:nvPr/>
        </p:nvSpPr>
        <p:spPr>
          <a:xfrm>
            <a:off x="1018140" y="1533355"/>
            <a:ext cx="45557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U’</a:t>
            </a:r>
            <a:r>
              <a:rPr baseline="-5999"/>
              <a:t>2</a:t>
            </a:r>
          </a:p>
        </p:txBody>
      </p:sp>
      <p:sp>
        <p:nvSpPr>
          <p:cNvPr id="1441" name="Linie"/>
          <p:cNvSpPr/>
          <p:nvPr/>
        </p:nvSpPr>
        <p:spPr>
          <a:xfrm flipH="1">
            <a:off x="2859705" y="1438352"/>
            <a:ext cx="2" cy="747467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42" name="Linie"/>
          <p:cNvSpPr/>
          <p:nvPr/>
        </p:nvSpPr>
        <p:spPr>
          <a:xfrm>
            <a:off x="2516640" y="1100393"/>
            <a:ext cx="1616329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43" name="Linie"/>
          <p:cNvSpPr/>
          <p:nvPr/>
        </p:nvSpPr>
        <p:spPr>
          <a:xfrm>
            <a:off x="2516640" y="2536286"/>
            <a:ext cx="1616329" cy="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44" name="Linie"/>
          <p:cNvSpPr/>
          <p:nvPr/>
        </p:nvSpPr>
        <p:spPr>
          <a:xfrm flipH="1">
            <a:off x="3477660" y="923145"/>
            <a:ext cx="1" cy="1881817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45" name="ü : 1"/>
          <p:cNvSpPr txBox="1"/>
          <p:nvPr/>
        </p:nvSpPr>
        <p:spPr>
          <a:xfrm>
            <a:off x="1891185" y="596825"/>
            <a:ext cx="59975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ü : 1</a:t>
            </a:r>
          </a:p>
        </p:txBody>
      </p:sp>
      <p:sp>
        <p:nvSpPr>
          <p:cNvPr id="1446" name="idealer Übertrager"/>
          <p:cNvSpPr txBox="1"/>
          <p:nvPr/>
        </p:nvSpPr>
        <p:spPr>
          <a:xfrm>
            <a:off x="1315331" y="2671830"/>
            <a:ext cx="1792646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idealer Übertrager</a:t>
            </a:r>
          </a:p>
        </p:txBody>
      </p:sp>
      <p:sp>
        <p:nvSpPr>
          <p:cNvPr id="1447" name="Linie"/>
          <p:cNvSpPr/>
          <p:nvPr/>
        </p:nvSpPr>
        <p:spPr>
          <a:xfrm>
            <a:off x="3100656" y="1101019"/>
            <a:ext cx="202472" cy="3584"/>
          </a:xfrm>
          <a:prstGeom prst="line">
            <a:avLst/>
          </a:prstGeom>
          <a:ln w="28575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48" name="I2"/>
          <p:cNvSpPr txBox="1"/>
          <p:nvPr/>
        </p:nvSpPr>
        <p:spPr>
          <a:xfrm>
            <a:off x="2996412" y="553935"/>
            <a:ext cx="30321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2</a:t>
            </a:r>
          </a:p>
        </p:txBody>
      </p:sp>
      <p:sp>
        <p:nvSpPr>
          <p:cNvPr id="1449" name="Linie"/>
          <p:cNvSpPr/>
          <p:nvPr/>
        </p:nvSpPr>
        <p:spPr>
          <a:xfrm flipH="1">
            <a:off x="4147639" y="1088914"/>
            <a:ext cx="1" cy="1446343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50" name="Rechteck"/>
          <p:cNvSpPr/>
          <p:nvPr/>
        </p:nvSpPr>
        <p:spPr>
          <a:xfrm rot="5400000">
            <a:off x="3807769" y="1743403"/>
            <a:ext cx="651165" cy="2413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51" name="Z"/>
          <p:cNvSpPr txBox="1"/>
          <p:nvPr/>
        </p:nvSpPr>
        <p:spPr>
          <a:xfrm>
            <a:off x="4343986" y="1637929"/>
            <a:ext cx="294579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Z</a:t>
            </a:r>
          </a:p>
        </p:txBody>
      </p:sp>
      <p:sp>
        <p:nvSpPr>
          <p:cNvPr id="1452" name="Linie"/>
          <p:cNvSpPr/>
          <p:nvPr/>
        </p:nvSpPr>
        <p:spPr>
          <a:xfrm>
            <a:off x="1018140" y="2536287"/>
            <a:ext cx="85017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1453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77480" y="1520767"/>
            <a:ext cx="692502" cy="43811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63" name="Gruppieren"/>
          <p:cNvGrpSpPr/>
          <p:nvPr/>
        </p:nvGrpSpPr>
        <p:grpSpPr>
          <a:xfrm>
            <a:off x="6751803" y="569402"/>
            <a:ext cx="2473105" cy="1993908"/>
            <a:chOff x="0" y="0"/>
            <a:chExt cx="2473103" cy="1993907"/>
          </a:xfrm>
        </p:grpSpPr>
        <p:sp>
          <p:nvSpPr>
            <p:cNvPr id="1454" name="Linie"/>
            <p:cNvSpPr/>
            <p:nvPr/>
          </p:nvSpPr>
          <p:spPr>
            <a:xfrm>
              <a:off x="0" y="529403"/>
              <a:ext cx="1220608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55" name="Linie"/>
            <p:cNvSpPr/>
            <p:nvPr/>
          </p:nvSpPr>
          <p:spPr>
            <a:xfrm>
              <a:off x="276351" y="542729"/>
              <a:ext cx="202472" cy="358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56" name="I’2"/>
            <p:cNvSpPr txBox="1"/>
            <p:nvPr/>
          </p:nvSpPr>
          <p:spPr>
            <a:xfrm>
              <a:off x="225855" y="0"/>
              <a:ext cx="353998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I’</a:t>
              </a:r>
              <a:r>
                <a:rPr baseline="-5999"/>
                <a:t>2</a:t>
              </a:r>
            </a:p>
          </p:txBody>
        </p:sp>
        <p:sp>
          <p:nvSpPr>
            <p:cNvPr id="1457" name="Linie"/>
            <p:cNvSpPr/>
            <p:nvPr/>
          </p:nvSpPr>
          <p:spPr>
            <a:xfrm flipH="1">
              <a:off x="449132" y="894255"/>
              <a:ext cx="1" cy="74746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58" name="U’2"/>
            <p:cNvSpPr txBox="1"/>
            <p:nvPr/>
          </p:nvSpPr>
          <p:spPr>
            <a:xfrm>
              <a:off x="0" y="989353"/>
              <a:ext cx="455573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U’</a:t>
              </a:r>
              <a:r>
                <a:rPr baseline="-5999"/>
                <a:t>2</a:t>
              </a:r>
            </a:p>
          </p:txBody>
        </p:sp>
        <p:sp>
          <p:nvSpPr>
            <p:cNvPr id="1459" name="Linie"/>
            <p:cNvSpPr/>
            <p:nvPr/>
          </p:nvSpPr>
          <p:spPr>
            <a:xfrm flipH="1">
              <a:off x="1193513" y="547565"/>
              <a:ext cx="1" cy="1446343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60" name="Rechteck"/>
            <p:cNvSpPr/>
            <p:nvPr/>
          </p:nvSpPr>
          <p:spPr>
            <a:xfrm rot="5400000">
              <a:off x="867931" y="1128288"/>
              <a:ext cx="651165" cy="24130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61" name="Z’ = ü2 Z"/>
            <p:cNvSpPr txBox="1"/>
            <p:nvPr/>
          </p:nvSpPr>
          <p:spPr>
            <a:xfrm>
              <a:off x="1460653" y="1090326"/>
              <a:ext cx="101245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Z’ = ü</a:t>
              </a:r>
              <a:r>
                <a:rPr baseline="31999"/>
                <a:t>2</a:t>
              </a:r>
              <a:r>
                <a:t> Z</a:t>
              </a:r>
            </a:p>
          </p:txBody>
        </p:sp>
        <p:sp>
          <p:nvSpPr>
            <p:cNvPr id="1462" name="Linie"/>
            <p:cNvSpPr/>
            <p:nvPr/>
          </p:nvSpPr>
          <p:spPr>
            <a:xfrm>
              <a:off x="0" y="1992285"/>
              <a:ext cx="1220608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464" name="Sekundärseite"/>
          <p:cNvSpPr txBox="1"/>
          <p:nvPr/>
        </p:nvSpPr>
        <p:spPr>
          <a:xfrm>
            <a:off x="3487803" y="596825"/>
            <a:ext cx="2006946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Sekundärseite</a:t>
            </a:r>
          </a:p>
        </p:txBody>
      </p:sp>
      <p:sp>
        <p:nvSpPr>
          <p:cNvPr id="1465" name="Primärseite"/>
          <p:cNvSpPr txBox="1"/>
          <p:nvPr/>
        </p:nvSpPr>
        <p:spPr>
          <a:xfrm>
            <a:off x="7092033" y="596825"/>
            <a:ext cx="1792645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Primärseite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5" name="Gruppieren"/>
          <p:cNvGrpSpPr/>
          <p:nvPr/>
        </p:nvGrpSpPr>
        <p:grpSpPr>
          <a:xfrm>
            <a:off x="3537390" y="271603"/>
            <a:ext cx="5954979" cy="2467240"/>
            <a:chOff x="69603" y="0"/>
            <a:chExt cx="5954978" cy="2467238"/>
          </a:xfrm>
        </p:grpSpPr>
        <p:sp>
          <p:nvSpPr>
            <p:cNvPr id="1467" name="Linie"/>
            <p:cNvSpPr/>
            <p:nvPr/>
          </p:nvSpPr>
          <p:spPr>
            <a:xfrm flipH="1">
              <a:off x="652602" y="330333"/>
              <a:ext cx="2" cy="1881817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68" name="Linie"/>
            <p:cNvSpPr/>
            <p:nvPr/>
          </p:nvSpPr>
          <p:spPr>
            <a:xfrm flipV="1">
              <a:off x="286206" y="543675"/>
              <a:ext cx="127542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69" name="Linie"/>
            <p:cNvSpPr/>
            <p:nvPr/>
          </p:nvSpPr>
          <p:spPr>
            <a:xfrm>
              <a:off x="2449475" y="546849"/>
              <a:ext cx="455574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70" name="Linie"/>
            <p:cNvSpPr/>
            <p:nvPr/>
          </p:nvSpPr>
          <p:spPr>
            <a:xfrm>
              <a:off x="298608" y="1998807"/>
              <a:ext cx="3463933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475" name="Gruppieren"/>
            <p:cNvGrpSpPr/>
            <p:nvPr/>
          </p:nvGrpSpPr>
          <p:grpSpPr>
            <a:xfrm>
              <a:off x="1527309" y="412926"/>
              <a:ext cx="931807" cy="119448"/>
              <a:chOff x="0" y="0"/>
              <a:chExt cx="931806" cy="119446"/>
            </a:xfrm>
          </p:grpSpPr>
          <p:sp>
            <p:nvSpPr>
              <p:cNvPr id="1471" name="Linie"/>
              <p:cNvSpPr/>
              <p:nvPr/>
            </p:nvSpPr>
            <p:spPr>
              <a:xfrm>
                <a:off x="234935" y="0"/>
                <a:ext cx="234936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472" name="Linie"/>
              <p:cNvSpPr/>
              <p:nvPr/>
            </p:nvSpPr>
            <p:spPr>
              <a:xfrm>
                <a:off x="469870" y="7934"/>
                <a:ext cx="234937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473" name="Linie"/>
              <p:cNvSpPr/>
              <p:nvPr/>
            </p:nvSpPr>
            <p:spPr>
              <a:xfrm>
                <a:off x="695282" y="7935"/>
                <a:ext cx="236525" cy="111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1" h="20763" extrusionOk="0">
                    <a:moveTo>
                      <a:pt x="6" y="20763"/>
                    </a:moveTo>
                    <a:cubicBezTo>
                      <a:pt x="-129" y="13210"/>
                      <a:pt x="2012" y="6154"/>
                      <a:pt x="5547" y="2502"/>
                    </a:cubicBezTo>
                    <a:cubicBezTo>
                      <a:pt x="8679" y="-734"/>
                      <a:pt x="12467" y="-837"/>
                      <a:pt x="15648" y="2227"/>
                    </a:cubicBezTo>
                    <a:cubicBezTo>
                      <a:pt x="19224" y="5671"/>
                      <a:pt x="21471" y="12566"/>
                      <a:pt x="21471" y="20091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474" name="Linie"/>
              <p:cNvSpPr/>
              <p:nvPr/>
            </p:nvSpPr>
            <p:spPr>
              <a:xfrm>
                <a:off x="-1" y="7934"/>
                <a:ext cx="234937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476" name="Linie"/>
            <p:cNvSpPr/>
            <p:nvPr/>
          </p:nvSpPr>
          <p:spPr>
            <a:xfrm flipH="1">
              <a:off x="525961" y="986313"/>
              <a:ext cx="1" cy="67379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77" name="Linie"/>
            <p:cNvSpPr/>
            <p:nvPr/>
          </p:nvSpPr>
          <p:spPr>
            <a:xfrm>
              <a:off x="831070" y="542088"/>
              <a:ext cx="202473" cy="358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78" name="U1"/>
            <p:cNvSpPr txBox="1"/>
            <p:nvPr/>
          </p:nvSpPr>
          <p:spPr>
            <a:xfrm>
              <a:off x="69603" y="1090831"/>
              <a:ext cx="404786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1</a:t>
              </a:r>
            </a:p>
          </p:txBody>
        </p:sp>
        <p:sp>
          <p:nvSpPr>
            <p:cNvPr id="1479" name="I1"/>
            <p:cNvSpPr txBox="1"/>
            <p:nvPr/>
          </p:nvSpPr>
          <p:spPr>
            <a:xfrm>
              <a:off x="620705" y="502"/>
              <a:ext cx="303211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1</a:t>
              </a:r>
            </a:p>
          </p:txBody>
        </p:sp>
        <p:sp>
          <p:nvSpPr>
            <p:cNvPr id="1480" name="Linie"/>
            <p:cNvSpPr/>
            <p:nvPr/>
          </p:nvSpPr>
          <p:spPr>
            <a:xfrm>
              <a:off x="2909752" y="545262"/>
              <a:ext cx="850175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81" name="Linie"/>
            <p:cNvSpPr/>
            <p:nvPr/>
          </p:nvSpPr>
          <p:spPr>
            <a:xfrm>
              <a:off x="3186103" y="558587"/>
              <a:ext cx="202473" cy="358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82" name="I’2"/>
            <p:cNvSpPr txBox="1"/>
            <p:nvPr/>
          </p:nvSpPr>
          <p:spPr>
            <a:xfrm>
              <a:off x="3135608" y="15858"/>
              <a:ext cx="353998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I’</a:t>
              </a:r>
              <a:r>
                <a:rPr baseline="-5999"/>
                <a:t>2</a:t>
              </a:r>
            </a:p>
          </p:txBody>
        </p:sp>
        <p:sp>
          <p:nvSpPr>
            <p:cNvPr id="1483" name="Linie"/>
            <p:cNvSpPr/>
            <p:nvPr/>
          </p:nvSpPr>
          <p:spPr>
            <a:xfrm flipH="1">
              <a:off x="3358885" y="910113"/>
              <a:ext cx="1" cy="74746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84" name="U2"/>
            <p:cNvSpPr txBox="1"/>
            <p:nvPr/>
          </p:nvSpPr>
          <p:spPr>
            <a:xfrm>
              <a:off x="4798945" y="1090831"/>
              <a:ext cx="404786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2</a:t>
              </a:r>
            </a:p>
          </p:txBody>
        </p:sp>
        <p:sp>
          <p:nvSpPr>
            <p:cNvPr id="1485" name="Xk"/>
            <p:cNvSpPr txBox="1"/>
            <p:nvPr/>
          </p:nvSpPr>
          <p:spPr>
            <a:xfrm>
              <a:off x="1799568" y="0"/>
              <a:ext cx="38361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X</a:t>
              </a:r>
              <a:r>
                <a:rPr baseline="-5999"/>
                <a:t>k</a:t>
              </a:r>
            </a:p>
          </p:txBody>
        </p:sp>
        <p:grpSp>
          <p:nvGrpSpPr>
            <p:cNvPr id="1505" name="Gruppieren"/>
            <p:cNvGrpSpPr/>
            <p:nvPr/>
          </p:nvGrpSpPr>
          <p:grpSpPr>
            <a:xfrm>
              <a:off x="3566216" y="567779"/>
              <a:ext cx="1074100" cy="1431746"/>
              <a:chOff x="0" y="0"/>
              <a:chExt cx="1074099" cy="1431744"/>
            </a:xfrm>
          </p:grpSpPr>
          <p:grpSp>
            <p:nvGrpSpPr>
              <p:cNvPr id="1494" name="Gruppieren"/>
              <p:cNvGrpSpPr/>
              <p:nvPr/>
            </p:nvGrpSpPr>
            <p:grpSpPr>
              <a:xfrm>
                <a:off x="161193" y="-1"/>
                <a:ext cx="311014" cy="1431746"/>
                <a:chOff x="0" y="0"/>
                <a:chExt cx="311013" cy="1431744"/>
              </a:xfrm>
            </p:grpSpPr>
            <p:grpSp>
              <p:nvGrpSpPr>
                <p:cNvPr id="1489" name="Gruppieren"/>
                <p:cNvGrpSpPr/>
                <p:nvPr/>
              </p:nvGrpSpPr>
              <p:grpSpPr>
                <a:xfrm flipH="1">
                  <a:off x="191591" y="386620"/>
                  <a:ext cx="119423" cy="704807"/>
                  <a:chOff x="0" y="0"/>
                  <a:chExt cx="119422" cy="704806"/>
                </a:xfrm>
              </p:grpSpPr>
              <p:sp>
                <p:nvSpPr>
                  <p:cNvPr id="1486" name="Linie"/>
                  <p:cNvSpPr/>
                  <p:nvPr/>
                </p:nvSpPr>
                <p:spPr>
                  <a:xfrm rot="16200000">
                    <a:off x="-61724" y="296659"/>
                    <a:ext cx="234936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87" name="Linie"/>
                  <p:cNvSpPr/>
                  <p:nvPr/>
                </p:nvSpPr>
                <p:spPr>
                  <a:xfrm rot="16200000">
                    <a:off x="-53790" y="61723"/>
                    <a:ext cx="234937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88" name="Linie"/>
                  <p:cNvSpPr/>
                  <p:nvPr/>
                </p:nvSpPr>
                <p:spPr>
                  <a:xfrm rot="16200000">
                    <a:off x="-53790" y="531594"/>
                    <a:ext cx="234937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</p:grpSp>
            <p:sp>
              <p:nvSpPr>
                <p:cNvPr id="1490" name="Linie"/>
                <p:cNvSpPr/>
                <p:nvPr/>
              </p:nvSpPr>
              <p:spPr>
                <a:xfrm>
                  <a:off x="14287" y="-1"/>
                  <a:ext cx="1" cy="360823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491" name="Linie"/>
                <p:cNvSpPr/>
                <p:nvPr/>
              </p:nvSpPr>
              <p:spPr>
                <a:xfrm flipV="1">
                  <a:off x="0" y="380847"/>
                  <a:ext cx="202725" cy="1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492" name="Linie"/>
                <p:cNvSpPr/>
                <p:nvPr/>
              </p:nvSpPr>
              <p:spPr>
                <a:xfrm flipV="1">
                  <a:off x="0" y="1092047"/>
                  <a:ext cx="202725" cy="1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493" name="Linie"/>
                <p:cNvSpPr/>
                <p:nvPr/>
              </p:nvSpPr>
              <p:spPr>
                <a:xfrm>
                  <a:off x="14287" y="1070923"/>
                  <a:ext cx="1" cy="360822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503" name="Gruppieren"/>
              <p:cNvGrpSpPr/>
              <p:nvPr/>
            </p:nvGrpSpPr>
            <p:grpSpPr>
              <a:xfrm flipH="1">
                <a:off x="554893" y="0"/>
                <a:ext cx="311014" cy="1431745"/>
                <a:chOff x="0" y="0"/>
                <a:chExt cx="311013" cy="1431744"/>
              </a:xfrm>
            </p:grpSpPr>
            <p:grpSp>
              <p:nvGrpSpPr>
                <p:cNvPr id="1498" name="Gruppieren"/>
                <p:cNvGrpSpPr/>
                <p:nvPr/>
              </p:nvGrpSpPr>
              <p:grpSpPr>
                <a:xfrm flipH="1">
                  <a:off x="191591" y="386620"/>
                  <a:ext cx="119423" cy="704807"/>
                  <a:chOff x="0" y="0"/>
                  <a:chExt cx="119422" cy="704806"/>
                </a:xfrm>
              </p:grpSpPr>
              <p:sp>
                <p:nvSpPr>
                  <p:cNvPr id="1495" name="Linie"/>
                  <p:cNvSpPr/>
                  <p:nvPr/>
                </p:nvSpPr>
                <p:spPr>
                  <a:xfrm rot="16200000">
                    <a:off x="-61724" y="296659"/>
                    <a:ext cx="234936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96" name="Linie"/>
                  <p:cNvSpPr/>
                  <p:nvPr/>
                </p:nvSpPr>
                <p:spPr>
                  <a:xfrm rot="16200000">
                    <a:off x="-53790" y="61723"/>
                    <a:ext cx="234937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97" name="Linie"/>
                  <p:cNvSpPr/>
                  <p:nvPr/>
                </p:nvSpPr>
                <p:spPr>
                  <a:xfrm rot="16200000">
                    <a:off x="-53790" y="531594"/>
                    <a:ext cx="234937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</p:grpSp>
            <p:sp>
              <p:nvSpPr>
                <p:cNvPr id="1499" name="Linie"/>
                <p:cNvSpPr/>
                <p:nvPr/>
              </p:nvSpPr>
              <p:spPr>
                <a:xfrm>
                  <a:off x="14287" y="-1"/>
                  <a:ext cx="1" cy="360823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00" name="Linie"/>
                <p:cNvSpPr/>
                <p:nvPr/>
              </p:nvSpPr>
              <p:spPr>
                <a:xfrm flipV="1">
                  <a:off x="0" y="380847"/>
                  <a:ext cx="202725" cy="1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01" name="Linie"/>
                <p:cNvSpPr/>
                <p:nvPr/>
              </p:nvSpPr>
              <p:spPr>
                <a:xfrm flipV="1">
                  <a:off x="0" y="1092047"/>
                  <a:ext cx="202725" cy="1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02" name="Linie"/>
                <p:cNvSpPr/>
                <p:nvPr/>
              </p:nvSpPr>
              <p:spPr>
                <a:xfrm>
                  <a:off x="14287" y="1070923"/>
                  <a:ext cx="1" cy="360822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504" name="Rechteck"/>
              <p:cNvSpPr/>
              <p:nvPr/>
            </p:nvSpPr>
            <p:spPr>
              <a:xfrm>
                <a:off x="0" y="41391"/>
                <a:ext cx="1074100" cy="1348963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506" name="U’2"/>
            <p:cNvSpPr txBox="1"/>
            <p:nvPr/>
          </p:nvSpPr>
          <p:spPr>
            <a:xfrm>
              <a:off x="2909753" y="1005211"/>
              <a:ext cx="455573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U’</a:t>
              </a:r>
              <a:r>
                <a:rPr baseline="-5999"/>
                <a:t>2</a:t>
              </a:r>
            </a:p>
          </p:txBody>
        </p:sp>
        <p:sp>
          <p:nvSpPr>
            <p:cNvPr id="1507" name="Linie"/>
            <p:cNvSpPr/>
            <p:nvPr/>
          </p:nvSpPr>
          <p:spPr>
            <a:xfrm flipH="1">
              <a:off x="4751318" y="910208"/>
              <a:ext cx="1" cy="74746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08" name="Linie"/>
            <p:cNvSpPr/>
            <p:nvPr/>
          </p:nvSpPr>
          <p:spPr>
            <a:xfrm>
              <a:off x="4408253" y="572249"/>
              <a:ext cx="1616329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09" name="Linie"/>
            <p:cNvSpPr/>
            <p:nvPr/>
          </p:nvSpPr>
          <p:spPr>
            <a:xfrm>
              <a:off x="4408253" y="2008143"/>
              <a:ext cx="1616329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10" name="Linie"/>
            <p:cNvSpPr/>
            <p:nvPr/>
          </p:nvSpPr>
          <p:spPr>
            <a:xfrm flipH="1">
              <a:off x="5369272" y="395001"/>
              <a:ext cx="2" cy="1881817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11" name="ü : 1"/>
            <p:cNvSpPr txBox="1"/>
            <p:nvPr/>
          </p:nvSpPr>
          <p:spPr>
            <a:xfrm>
              <a:off x="3782797" y="68682"/>
              <a:ext cx="59975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ü : 1</a:t>
              </a:r>
            </a:p>
          </p:txBody>
        </p:sp>
        <p:sp>
          <p:nvSpPr>
            <p:cNvPr id="1512" name="idealer Übertrager"/>
            <p:cNvSpPr txBox="1"/>
            <p:nvPr/>
          </p:nvSpPr>
          <p:spPr>
            <a:xfrm>
              <a:off x="3206944" y="2143686"/>
              <a:ext cx="1792645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idealer Übertrager</a:t>
              </a:r>
            </a:p>
          </p:txBody>
        </p:sp>
        <p:sp>
          <p:nvSpPr>
            <p:cNvPr id="1513" name="Linie"/>
            <p:cNvSpPr/>
            <p:nvPr/>
          </p:nvSpPr>
          <p:spPr>
            <a:xfrm>
              <a:off x="4992268" y="572875"/>
              <a:ext cx="202473" cy="358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14" name="I2"/>
            <p:cNvSpPr txBox="1"/>
            <p:nvPr/>
          </p:nvSpPr>
          <p:spPr>
            <a:xfrm>
              <a:off x="4888024" y="25792"/>
              <a:ext cx="30321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2</a:t>
              </a:r>
            </a:p>
          </p:txBody>
        </p:sp>
      </p:grpSp>
      <p:sp>
        <p:nvSpPr>
          <p:cNvPr id="1516" name="Streureaktanzen…"/>
          <p:cNvSpPr txBox="1"/>
          <p:nvPr/>
        </p:nvSpPr>
        <p:spPr>
          <a:xfrm>
            <a:off x="4464932" y="888750"/>
            <a:ext cx="1913754" cy="555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Streureaktanzen 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(Kurzschlussreaktanz)</a:t>
            </a:r>
          </a:p>
        </p:txBody>
      </p:sp>
      <p:grpSp>
        <p:nvGrpSpPr>
          <p:cNvPr id="1532" name="Gruppieren"/>
          <p:cNvGrpSpPr/>
          <p:nvPr/>
        </p:nvGrpSpPr>
        <p:grpSpPr>
          <a:xfrm>
            <a:off x="432487" y="376240"/>
            <a:ext cx="2573367" cy="2027852"/>
            <a:chOff x="0" y="0"/>
            <a:chExt cx="2573365" cy="2027851"/>
          </a:xfrm>
        </p:grpSpPr>
        <p:sp>
          <p:nvSpPr>
            <p:cNvPr id="1517" name="Abgerundetes Rechteck"/>
            <p:cNvSpPr/>
            <p:nvPr/>
          </p:nvSpPr>
          <p:spPr>
            <a:xfrm>
              <a:off x="535743" y="622319"/>
              <a:ext cx="1461352" cy="1087865"/>
            </a:xfrm>
            <a:prstGeom prst="roundRect">
              <a:avLst>
                <a:gd name="adj" fmla="val 15000"/>
              </a:avLst>
            </a:prstGeom>
            <a:solidFill>
              <a:srgbClr val="A6AAA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18" name="Abgerundetes Rechteck"/>
            <p:cNvSpPr/>
            <p:nvPr/>
          </p:nvSpPr>
          <p:spPr>
            <a:xfrm>
              <a:off x="812681" y="843504"/>
              <a:ext cx="907476" cy="645495"/>
            </a:xfrm>
            <a:prstGeom prst="roundRect">
              <a:avLst>
                <a:gd name="adj" fmla="val 19994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19" name="Eisenkern"/>
            <p:cNvSpPr txBox="1"/>
            <p:nvPr/>
          </p:nvSpPr>
          <p:spPr>
            <a:xfrm>
              <a:off x="699632" y="1718776"/>
              <a:ext cx="1240482" cy="3090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Eisenkern</a:t>
              </a:r>
            </a:p>
          </p:txBody>
        </p:sp>
        <p:sp>
          <p:nvSpPr>
            <p:cNvPr id="1520" name="Sekundär-wicklung"/>
            <p:cNvSpPr txBox="1"/>
            <p:nvPr/>
          </p:nvSpPr>
          <p:spPr>
            <a:xfrm>
              <a:off x="1410271" y="0"/>
              <a:ext cx="1138942" cy="5375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5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Sekundär-wicklung</a:t>
              </a:r>
            </a:p>
          </p:txBody>
        </p:sp>
        <p:sp>
          <p:nvSpPr>
            <p:cNvPr id="1521" name="Primär-wicklung"/>
            <p:cNvSpPr txBox="1"/>
            <p:nvPr/>
          </p:nvSpPr>
          <p:spPr>
            <a:xfrm>
              <a:off x="46957" y="5615"/>
              <a:ext cx="1003469" cy="5375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5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Primär-wicklung</a:t>
              </a:r>
            </a:p>
          </p:txBody>
        </p:sp>
        <p:sp>
          <p:nvSpPr>
            <p:cNvPr id="1522" name="Rechteck"/>
            <p:cNvSpPr/>
            <p:nvPr/>
          </p:nvSpPr>
          <p:spPr>
            <a:xfrm>
              <a:off x="445290" y="867556"/>
              <a:ext cx="513124" cy="597391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23" name="Rechteck"/>
            <p:cNvSpPr/>
            <p:nvPr/>
          </p:nvSpPr>
          <p:spPr>
            <a:xfrm>
              <a:off x="1612984" y="867556"/>
              <a:ext cx="513125" cy="59739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24" name="Linie"/>
            <p:cNvSpPr/>
            <p:nvPr/>
          </p:nvSpPr>
          <p:spPr>
            <a:xfrm>
              <a:off x="126361" y="886346"/>
              <a:ext cx="346758" cy="1361"/>
            </a:xfrm>
            <a:prstGeom prst="line">
              <a:avLst/>
            </a:prstGeom>
            <a:noFill/>
            <a:ln w="28575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25" name="Linie"/>
            <p:cNvSpPr/>
            <p:nvPr/>
          </p:nvSpPr>
          <p:spPr>
            <a:xfrm>
              <a:off x="126361" y="1444796"/>
              <a:ext cx="346758" cy="1361"/>
            </a:xfrm>
            <a:prstGeom prst="line">
              <a:avLst/>
            </a:prstGeom>
            <a:noFill/>
            <a:ln w="28575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26" name="Linie"/>
            <p:cNvSpPr/>
            <p:nvPr/>
          </p:nvSpPr>
          <p:spPr>
            <a:xfrm>
              <a:off x="2118903" y="886346"/>
              <a:ext cx="346758" cy="1361"/>
            </a:xfrm>
            <a:prstGeom prst="line">
              <a:avLst/>
            </a:prstGeom>
            <a:noFill/>
            <a:ln w="285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27" name="Linie"/>
            <p:cNvSpPr/>
            <p:nvPr/>
          </p:nvSpPr>
          <p:spPr>
            <a:xfrm>
              <a:off x="2118903" y="1444796"/>
              <a:ext cx="346758" cy="1361"/>
            </a:xfrm>
            <a:prstGeom prst="line">
              <a:avLst/>
            </a:prstGeom>
            <a:noFill/>
            <a:ln w="285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28" name="Linie"/>
            <p:cNvSpPr/>
            <p:nvPr/>
          </p:nvSpPr>
          <p:spPr>
            <a:xfrm>
              <a:off x="190026" y="528472"/>
              <a:ext cx="1361" cy="127555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29" name="Linie"/>
            <p:cNvSpPr/>
            <p:nvPr/>
          </p:nvSpPr>
          <p:spPr>
            <a:xfrm>
              <a:off x="2340436" y="528472"/>
              <a:ext cx="1361" cy="127555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30" name="U1"/>
            <p:cNvSpPr txBox="1"/>
            <p:nvPr/>
          </p:nvSpPr>
          <p:spPr>
            <a:xfrm>
              <a:off x="0" y="993534"/>
              <a:ext cx="404786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1</a:t>
              </a:r>
            </a:p>
          </p:txBody>
        </p:sp>
        <p:sp>
          <p:nvSpPr>
            <p:cNvPr id="1531" name="U2"/>
            <p:cNvSpPr txBox="1"/>
            <p:nvPr/>
          </p:nvSpPr>
          <p:spPr>
            <a:xfrm>
              <a:off x="2168580" y="993534"/>
              <a:ext cx="404786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2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7" name="Gruppieren"/>
          <p:cNvGrpSpPr/>
          <p:nvPr/>
        </p:nvGrpSpPr>
        <p:grpSpPr>
          <a:xfrm>
            <a:off x="1601366" y="321587"/>
            <a:ext cx="6721343" cy="2601376"/>
            <a:chOff x="0" y="0"/>
            <a:chExt cx="6721341" cy="2601374"/>
          </a:xfrm>
        </p:grpSpPr>
        <p:sp>
          <p:nvSpPr>
            <p:cNvPr id="1534" name="Linie"/>
            <p:cNvSpPr/>
            <p:nvPr/>
          </p:nvSpPr>
          <p:spPr>
            <a:xfrm>
              <a:off x="2688950" y="548617"/>
              <a:ext cx="850175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35" name="Linie"/>
            <p:cNvSpPr/>
            <p:nvPr/>
          </p:nvSpPr>
          <p:spPr>
            <a:xfrm flipH="1">
              <a:off x="820110" y="730040"/>
              <a:ext cx="1" cy="11270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1555" name="Gruppieren"/>
            <p:cNvGrpSpPr/>
            <p:nvPr/>
          </p:nvGrpSpPr>
          <p:grpSpPr>
            <a:xfrm>
              <a:off x="3345414" y="571135"/>
              <a:ext cx="1074100" cy="1431745"/>
              <a:chOff x="0" y="0"/>
              <a:chExt cx="1074099" cy="1431744"/>
            </a:xfrm>
          </p:grpSpPr>
          <p:grpSp>
            <p:nvGrpSpPr>
              <p:cNvPr id="1544" name="Gruppieren"/>
              <p:cNvGrpSpPr/>
              <p:nvPr/>
            </p:nvGrpSpPr>
            <p:grpSpPr>
              <a:xfrm>
                <a:off x="161193" y="-1"/>
                <a:ext cx="311014" cy="1431746"/>
                <a:chOff x="0" y="0"/>
                <a:chExt cx="311013" cy="1431744"/>
              </a:xfrm>
            </p:grpSpPr>
            <p:grpSp>
              <p:nvGrpSpPr>
                <p:cNvPr id="1539" name="Gruppieren"/>
                <p:cNvGrpSpPr/>
                <p:nvPr/>
              </p:nvGrpSpPr>
              <p:grpSpPr>
                <a:xfrm flipH="1">
                  <a:off x="191591" y="386620"/>
                  <a:ext cx="119423" cy="704807"/>
                  <a:chOff x="0" y="0"/>
                  <a:chExt cx="119422" cy="704806"/>
                </a:xfrm>
              </p:grpSpPr>
              <p:sp>
                <p:nvSpPr>
                  <p:cNvPr id="1536" name="Linie"/>
                  <p:cNvSpPr/>
                  <p:nvPr/>
                </p:nvSpPr>
                <p:spPr>
                  <a:xfrm rot="16200000">
                    <a:off x="-61724" y="296659"/>
                    <a:ext cx="234936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37" name="Linie"/>
                  <p:cNvSpPr/>
                  <p:nvPr/>
                </p:nvSpPr>
                <p:spPr>
                  <a:xfrm rot="16200000">
                    <a:off x="-53790" y="61723"/>
                    <a:ext cx="234937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38" name="Linie"/>
                  <p:cNvSpPr/>
                  <p:nvPr/>
                </p:nvSpPr>
                <p:spPr>
                  <a:xfrm rot="16200000">
                    <a:off x="-53790" y="531594"/>
                    <a:ext cx="234937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</p:grpSp>
            <p:sp>
              <p:nvSpPr>
                <p:cNvPr id="1540" name="Linie"/>
                <p:cNvSpPr/>
                <p:nvPr/>
              </p:nvSpPr>
              <p:spPr>
                <a:xfrm>
                  <a:off x="14287" y="-1"/>
                  <a:ext cx="1" cy="360823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41" name="Linie"/>
                <p:cNvSpPr/>
                <p:nvPr/>
              </p:nvSpPr>
              <p:spPr>
                <a:xfrm flipV="1">
                  <a:off x="0" y="380847"/>
                  <a:ext cx="202725" cy="1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42" name="Linie"/>
                <p:cNvSpPr/>
                <p:nvPr/>
              </p:nvSpPr>
              <p:spPr>
                <a:xfrm flipV="1">
                  <a:off x="0" y="1092047"/>
                  <a:ext cx="202725" cy="1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43" name="Linie"/>
                <p:cNvSpPr/>
                <p:nvPr/>
              </p:nvSpPr>
              <p:spPr>
                <a:xfrm>
                  <a:off x="14287" y="1070923"/>
                  <a:ext cx="1" cy="360822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553" name="Gruppieren"/>
              <p:cNvGrpSpPr/>
              <p:nvPr/>
            </p:nvGrpSpPr>
            <p:grpSpPr>
              <a:xfrm flipH="1">
                <a:off x="554893" y="0"/>
                <a:ext cx="311014" cy="1431745"/>
                <a:chOff x="0" y="0"/>
                <a:chExt cx="311013" cy="1431744"/>
              </a:xfrm>
            </p:grpSpPr>
            <p:grpSp>
              <p:nvGrpSpPr>
                <p:cNvPr id="1548" name="Gruppieren"/>
                <p:cNvGrpSpPr/>
                <p:nvPr/>
              </p:nvGrpSpPr>
              <p:grpSpPr>
                <a:xfrm flipH="1">
                  <a:off x="191591" y="386620"/>
                  <a:ext cx="119423" cy="704807"/>
                  <a:chOff x="0" y="0"/>
                  <a:chExt cx="119422" cy="704806"/>
                </a:xfrm>
              </p:grpSpPr>
              <p:sp>
                <p:nvSpPr>
                  <p:cNvPr id="1545" name="Linie"/>
                  <p:cNvSpPr/>
                  <p:nvPr/>
                </p:nvSpPr>
                <p:spPr>
                  <a:xfrm rot="16200000">
                    <a:off x="-61724" y="296659"/>
                    <a:ext cx="234936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46" name="Linie"/>
                  <p:cNvSpPr/>
                  <p:nvPr/>
                </p:nvSpPr>
                <p:spPr>
                  <a:xfrm rot="16200000">
                    <a:off x="-53790" y="61723"/>
                    <a:ext cx="234937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47" name="Linie"/>
                  <p:cNvSpPr/>
                  <p:nvPr/>
                </p:nvSpPr>
                <p:spPr>
                  <a:xfrm rot="16200000">
                    <a:off x="-53790" y="531594"/>
                    <a:ext cx="234937" cy="1114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</p:grpSp>
            <p:sp>
              <p:nvSpPr>
                <p:cNvPr id="1549" name="Linie"/>
                <p:cNvSpPr/>
                <p:nvPr/>
              </p:nvSpPr>
              <p:spPr>
                <a:xfrm>
                  <a:off x="14287" y="-1"/>
                  <a:ext cx="1" cy="360823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50" name="Linie"/>
                <p:cNvSpPr/>
                <p:nvPr/>
              </p:nvSpPr>
              <p:spPr>
                <a:xfrm flipV="1">
                  <a:off x="0" y="380847"/>
                  <a:ext cx="202725" cy="1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51" name="Linie"/>
                <p:cNvSpPr/>
                <p:nvPr/>
              </p:nvSpPr>
              <p:spPr>
                <a:xfrm flipV="1">
                  <a:off x="0" y="1092047"/>
                  <a:ext cx="202725" cy="1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52" name="Linie"/>
                <p:cNvSpPr/>
                <p:nvPr/>
              </p:nvSpPr>
              <p:spPr>
                <a:xfrm>
                  <a:off x="14287" y="1070923"/>
                  <a:ext cx="1" cy="360822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554" name="Rechteck"/>
              <p:cNvSpPr/>
              <p:nvPr/>
            </p:nvSpPr>
            <p:spPr>
              <a:xfrm>
                <a:off x="0" y="41391"/>
                <a:ext cx="1074100" cy="1348963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556" name="Linie"/>
            <p:cNvSpPr/>
            <p:nvPr/>
          </p:nvSpPr>
          <p:spPr>
            <a:xfrm>
              <a:off x="4187450" y="575605"/>
              <a:ext cx="107410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57" name="Linie"/>
            <p:cNvSpPr/>
            <p:nvPr/>
          </p:nvSpPr>
          <p:spPr>
            <a:xfrm>
              <a:off x="4187450" y="2011499"/>
              <a:ext cx="1070998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58" name="Linie"/>
            <p:cNvSpPr/>
            <p:nvPr/>
          </p:nvSpPr>
          <p:spPr>
            <a:xfrm flipH="1">
              <a:off x="4877337" y="0"/>
              <a:ext cx="2" cy="2601375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59" name="ü : 1"/>
            <p:cNvSpPr txBox="1"/>
            <p:nvPr/>
          </p:nvSpPr>
          <p:spPr>
            <a:xfrm>
              <a:off x="3561995" y="72038"/>
              <a:ext cx="59975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ü : 1</a:t>
              </a:r>
            </a:p>
          </p:txBody>
        </p:sp>
        <p:sp>
          <p:nvSpPr>
            <p:cNvPr id="1560" name="idealer Übertrager"/>
            <p:cNvSpPr txBox="1"/>
            <p:nvPr/>
          </p:nvSpPr>
          <p:spPr>
            <a:xfrm>
              <a:off x="2986141" y="2147042"/>
              <a:ext cx="1792646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idealer Übertrager</a:t>
              </a:r>
            </a:p>
          </p:txBody>
        </p:sp>
        <p:sp>
          <p:nvSpPr>
            <p:cNvPr id="1561" name="Linie"/>
            <p:cNvSpPr/>
            <p:nvPr/>
          </p:nvSpPr>
          <p:spPr>
            <a:xfrm>
              <a:off x="4466666" y="576231"/>
              <a:ext cx="202472" cy="358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62" name="Linie"/>
            <p:cNvSpPr/>
            <p:nvPr/>
          </p:nvSpPr>
          <p:spPr>
            <a:xfrm flipH="1">
              <a:off x="5259648" y="570381"/>
              <a:ext cx="1" cy="1446343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63" name="Linie"/>
            <p:cNvSpPr/>
            <p:nvPr/>
          </p:nvSpPr>
          <p:spPr>
            <a:xfrm>
              <a:off x="883222" y="2011499"/>
              <a:ext cx="2655903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564" name="Sekundärseite"/>
            <p:cNvSpPr txBox="1"/>
            <p:nvPr/>
          </p:nvSpPr>
          <p:spPr>
            <a:xfrm>
              <a:off x="4975890" y="2128408"/>
              <a:ext cx="174278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Sekundärseite</a:t>
              </a:r>
            </a:p>
          </p:txBody>
        </p:sp>
        <p:sp>
          <p:nvSpPr>
            <p:cNvPr id="1565" name="Primärseite"/>
            <p:cNvSpPr txBox="1"/>
            <p:nvPr/>
          </p:nvSpPr>
          <p:spPr>
            <a:xfrm>
              <a:off x="0" y="2128408"/>
              <a:ext cx="179264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Primärseite</a:t>
              </a:r>
            </a:p>
          </p:txBody>
        </p:sp>
        <p:sp>
          <p:nvSpPr>
            <p:cNvPr id="1566" name="Kurzschluss"/>
            <p:cNvSpPr txBox="1"/>
            <p:nvPr/>
          </p:nvSpPr>
          <p:spPr>
            <a:xfrm>
              <a:off x="5471026" y="1131776"/>
              <a:ext cx="1250316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Kurzschluss</a:t>
              </a:r>
            </a:p>
          </p:txBody>
        </p:sp>
        <p:sp>
          <p:nvSpPr>
            <p:cNvPr id="1567" name="Uk"/>
            <p:cNvSpPr txBox="1"/>
            <p:nvPr/>
          </p:nvSpPr>
          <p:spPr>
            <a:xfrm>
              <a:off x="375653" y="1113141"/>
              <a:ext cx="396229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k</a:t>
              </a:r>
            </a:p>
          </p:txBody>
        </p:sp>
        <p:sp>
          <p:nvSpPr>
            <p:cNvPr id="1568" name="Linie"/>
            <p:cNvSpPr/>
            <p:nvPr/>
          </p:nvSpPr>
          <p:spPr>
            <a:xfrm flipV="1">
              <a:off x="847779" y="547185"/>
              <a:ext cx="931807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573" name="Gruppieren"/>
            <p:cNvGrpSpPr/>
            <p:nvPr/>
          </p:nvGrpSpPr>
          <p:grpSpPr>
            <a:xfrm>
              <a:off x="1745270" y="416436"/>
              <a:ext cx="931807" cy="119448"/>
              <a:chOff x="0" y="0"/>
              <a:chExt cx="931806" cy="119446"/>
            </a:xfrm>
          </p:grpSpPr>
          <p:sp>
            <p:nvSpPr>
              <p:cNvPr id="1569" name="Linie"/>
              <p:cNvSpPr/>
              <p:nvPr/>
            </p:nvSpPr>
            <p:spPr>
              <a:xfrm>
                <a:off x="234935" y="0"/>
                <a:ext cx="234936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570" name="Linie"/>
              <p:cNvSpPr/>
              <p:nvPr/>
            </p:nvSpPr>
            <p:spPr>
              <a:xfrm>
                <a:off x="469870" y="7934"/>
                <a:ext cx="234937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571" name="Linie"/>
              <p:cNvSpPr/>
              <p:nvPr/>
            </p:nvSpPr>
            <p:spPr>
              <a:xfrm>
                <a:off x="695282" y="7935"/>
                <a:ext cx="236525" cy="111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1" h="20763" extrusionOk="0">
                    <a:moveTo>
                      <a:pt x="6" y="20763"/>
                    </a:moveTo>
                    <a:cubicBezTo>
                      <a:pt x="-129" y="13210"/>
                      <a:pt x="2012" y="6154"/>
                      <a:pt x="5547" y="2502"/>
                    </a:cubicBezTo>
                    <a:cubicBezTo>
                      <a:pt x="8679" y="-734"/>
                      <a:pt x="12467" y="-837"/>
                      <a:pt x="15648" y="2227"/>
                    </a:cubicBezTo>
                    <a:cubicBezTo>
                      <a:pt x="19224" y="5671"/>
                      <a:pt x="21471" y="12566"/>
                      <a:pt x="21471" y="20091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572" name="Linie"/>
              <p:cNvSpPr/>
              <p:nvPr/>
            </p:nvSpPr>
            <p:spPr>
              <a:xfrm>
                <a:off x="-1" y="7934"/>
                <a:ext cx="234937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574" name="Linie"/>
            <p:cNvSpPr/>
            <p:nvPr/>
          </p:nvSpPr>
          <p:spPr>
            <a:xfrm>
              <a:off x="1254389" y="538643"/>
              <a:ext cx="202473" cy="358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75" name="Ir"/>
            <p:cNvSpPr txBox="1"/>
            <p:nvPr/>
          </p:nvSpPr>
          <p:spPr>
            <a:xfrm>
              <a:off x="1162077" y="3510"/>
              <a:ext cx="269204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r</a:t>
              </a:r>
            </a:p>
          </p:txBody>
        </p:sp>
        <p:sp>
          <p:nvSpPr>
            <p:cNvPr id="1576" name="jXk"/>
            <p:cNvSpPr txBox="1"/>
            <p:nvPr/>
          </p:nvSpPr>
          <p:spPr>
            <a:xfrm>
              <a:off x="2017529" y="3510"/>
              <a:ext cx="434403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jX</a:t>
              </a:r>
              <a:r>
                <a:rPr baseline="-5999"/>
                <a:t>k</a:t>
              </a:r>
            </a:p>
          </p:txBody>
        </p:sp>
      </p:grpSp>
      <p:sp>
        <p:nvSpPr>
          <p:cNvPr id="1578" name="Streureaktanzen…"/>
          <p:cNvSpPr txBox="1"/>
          <p:nvPr/>
        </p:nvSpPr>
        <p:spPr>
          <a:xfrm>
            <a:off x="2829172" y="929390"/>
            <a:ext cx="1913754" cy="555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Streureaktanzen 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(Kurzschlussreaktanz)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Linie"/>
          <p:cNvSpPr/>
          <p:nvPr/>
        </p:nvSpPr>
        <p:spPr>
          <a:xfrm flipH="1">
            <a:off x="1212675" y="1793921"/>
            <a:ext cx="1" cy="131679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9" name="Linie"/>
          <p:cNvSpPr/>
          <p:nvPr/>
        </p:nvSpPr>
        <p:spPr>
          <a:xfrm flipV="1">
            <a:off x="1197452" y="1793109"/>
            <a:ext cx="351176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0" name="Linie"/>
          <p:cNvSpPr/>
          <p:nvPr/>
        </p:nvSpPr>
        <p:spPr>
          <a:xfrm flipV="1">
            <a:off x="1197452" y="3101114"/>
            <a:ext cx="351176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1" name="Linie"/>
          <p:cNvSpPr/>
          <p:nvPr/>
        </p:nvSpPr>
        <p:spPr>
          <a:xfrm>
            <a:off x="4704045" y="1788715"/>
            <a:ext cx="1" cy="131679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2" name="Kreis"/>
          <p:cNvSpPr/>
          <p:nvPr/>
        </p:nvSpPr>
        <p:spPr>
          <a:xfrm>
            <a:off x="4545295" y="2239776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13" name="uind"/>
          <p:cNvSpPr txBox="1"/>
          <p:nvPr/>
        </p:nvSpPr>
        <p:spPr>
          <a:xfrm>
            <a:off x="3885354" y="2152724"/>
            <a:ext cx="58378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ind</a:t>
            </a:r>
          </a:p>
        </p:txBody>
      </p:sp>
      <p:sp>
        <p:nvSpPr>
          <p:cNvPr id="214" name="Linie"/>
          <p:cNvSpPr/>
          <p:nvPr/>
        </p:nvSpPr>
        <p:spPr>
          <a:xfrm>
            <a:off x="4405647" y="2052390"/>
            <a:ext cx="1" cy="79985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15" name="Rechteck"/>
          <p:cNvSpPr/>
          <p:nvPr/>
        </p:nvSpPr>
        <p:spPr>
          <a:xfrm>
            <a:off x="2050667" y="1653547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16" name="R"/>
          <p:cNvSpPr txBox="1"/>
          <p:nvPr/>
        </p:nvSpPr>
        <p:spPr>
          <a:xfrm>
            <a:off x="2041142" y="1275894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R</a:t>
            </a:r>
          </a:p>
        </p:txBody>
      </p:sp>
      <p:sp>
        <p:nvSpPr>
          <p:cNvPr id="217" name="Linie"/>
          <p:cNvSpPr/>
          <p:nvPr/>
        </p:nvSpPr>
        <p:spPr>
          <a:xfrm flipV="1">
            <a:off x="934390" y="2014726"/>
            <a:ext cx="1" cy="8647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18" name="Kreis"/>
          <p:cNvSpPr/>
          <p:nvPr/>
        </p:nvSpPr>
        <p:spPr>
          <a:xfrm rot="10800000">
            <a:off x="1164426" y="1737523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19" name="Kreis"/>
          <p:cNvSpPr/>
          <p:nvPr/>
        </p:nvSpPr>
        <p:spPr>
          <a:xfrm rot="10800000">
            <a:off x="1164426" y="3052559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0" name="i"/>
          <p:cNvSpPr txBox="1"/>
          <p:nvPr/>
        </p:nvSpPr>
        <p:spPr>
          <a:xfrm>
            <a:off x="3815838" y="1426128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221" name="u1"/>
          <p:cNvSpPr txBox="1"/>
          <p:nvPr/>
        </p:nvSpPr>
        <p:spPr>
          <a:xfrm>
            <a:off x="433783" y="2182626"/>
            <a:ext cx="63531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222" name="Linie"/>
          <p:cNvSpPr/>
          <p:nvPr/>
        </p:nvSpPr>
        <p:spPr>
          <a:xfrm flipV="1">
            <a:off x="4044907" y="1786078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3" name="Anschluss-klemme"/>
          <p:cNvSpPr txBox="1"/>
          <p:nvPr/>
        </p:nvSpPr>
        <p:spPr>
          <a:xfrm>
            <a:off x="668274" y="1283594"/>
            <a:ext cx="1088804" cy="519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Anschluss-klemme</a:t>
            </a:r>
          </a:p>
        </p:txBody>
      </p:sp>
      <p:sp>
        <p:nvSpPr>
          <p:cNvPr id="224" name="Linie"/>
          <p:cNvSpPr/>
          <p:nvPr/>
        </p:nvSpPr>
        <p:spPr>
          <a:xfrm>
            <a:off x="2940933" y="2074932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5" name="uL"/>
          <p:cNvSpPr txBox="1"/>
          <p:nvPr/>
        </p:nvSpPr>
        <p:spPr>
          <a:xfrm>
            <a:off x="3154056" y="2149093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226" name="Rechteck"/>
          <p:cNvSpPr/>
          <p:nvPr/>
        </p:nvSpPr>
        <p:spPr>
          <a:xfrm>
            <a:off x="3096234" y="1660578"/>
            <a:ext cx="485884" cy="265064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7" name="L"/>
          <p:cNvSpPr txBox="1"/>
          <p:nvPr/>
        </p:nvSpPr>
        <p:spPr>
          <a:xfrm>
            <a:off x="3080024" y="1275894"/>
            <a:ext cx="504757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</a:t>
            </a:r>
          </a:p>
        </p:txBody>
      </p:sp>
      <p:sp>
        <p:nvSpPr>
          <p:cNvPr id="228" name="Linie"/>
          <p:cNvSpPr/>
          <p:nvPr/>
        </p:nvSpPr>
        <p:spPr>
          <a:xfrm>
            <a:off x="1895366" y="2074932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9" name="uL"/>
          <p:cNvSpPr txBox="1"/>
          <p:nvPr/>
        </p:nvSpPr>
        <p:spPr>
          <a:xfrm>
            <a:off x="2040651" y="2149093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230" name="Pfeil"/>
          <p:cNvSpPr/>
          <p:nvPr/>
        </p:nvSpPr>
        <p:spPr>
          <a:xfrm>
            <a:off x="4977257" y="2266157"/>
            <a:ext cx="769897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1" name="Lastmoment"/>
          <p:cNvSpPr txBox="1"/>
          <p:nvPr/>
        </p:nvSpPr>
        <p:spPr>
          <a:xfrm>
            <a:off x="4901962" y="1895263"/>
            <a:ext cx="1232807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Lastmoment</a:t>
            </a:r>
          </a:p>
        </p:txBody>
      </p:sp>
      <p:sp>
        <p:nvSpPr>
          <p:cNvPr id="232" name="Rechteck"/>
          <p:cNvSpPr/>
          <p:nvPr/>
        </p:nvSpPr>
        <p:spPr>
          <a:xfrm rot="16200000">
            <a:off x="969734" y="2236092"/>
            <a:ext cx="485884" cy="26506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33" name="RL"/>
          <p:cNvSpPr txBox="1"/>
          <p:nvPr/>
        </p:nvSpPr>
        <p:spPr>
          <a:xfrm>
            <a:off x="1302495" y="2185557"/>
            <a:ext cx="504757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" name="Netz"/>
          <p:cNvSpPr txBox="1"/>
          <p:nvPr/>
        </p:nvSpPr>
        <p:spPr>
          <a:xfrm>
            <a:off x="588478" y="2607416"/>
            <a:ext cx="749150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1581" name="110 kV"/>
          <p:cNvSpPr txBox="1"/>
          <p:nvPr/>
        </p:nvSpPr>
        <p:spPr>
          <a:xfrm>
            <a:off x="1601025" y="2048704"/>
            <a:ext cx="1275506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110 kV</a:t>
            </a:r>
          </a:p>
        </p:txBody>
      </p:sp>
      <p:grpSp>
        <p:nvGrpSpPr>
          <p:cNvPr id="1589" name="Gruppieren"/>
          <p:cNvGrpSpPr/>
          <p:nvPr/>
        </p:nvGrpSpPr>
        <p:grpSpPr>
          <a:xfrm rot="16200000">
            <a:off x="583568" y="3235550"/>
            <a:ext cx="758970" cy="598964"/>
            <a:chOff x="0" y="0"/>
            <a:chExt cx="758968" cy="598962"/>
          </a:xfrm>
        </p:grpSpPr>
        <p:sp>
          <p:nvSpPr>
            <p:cNvPr id="1582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83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84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85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86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87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88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590" name="Kreis"/>
          <p:cNvSpPr/>
          <p:nvPr/>
        </p:nvSpPr>
        <p:spPr>
          <a:xfrm rot="16200000">
            <a:off x="2155858" y="3463064"/>
            <a:ext cx="155245" cy="15524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91" name="Linie"/>
          <p:cNvSpPr/>
          <p:nvPr/>
        </p:nvSpPr>
        <p:spPr>
          <a:xfrm>
            <a:off x="1251270" y="3540687"/>
            <a:ext cx="157254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92" name="Kreis"/>
          <p:cNvSpPr/>
          <p:nvPr/>
        </p:nvSpPr>
        <p:spPr>
          <a:xfrm rot="16200000">
            <a:off x="2820063" y="3238031"/>
            <a:ext cx="630714" cy="630713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93" name="Kreis"/>
          <p:cNvSpPr/>
          <p:nvPr/>
        </p:nvSpPr>
        <p:spPr>
          <a:xfrm rot="16200000">
            <a:off x="3158730" y="3238031"/>
            <a:ext cx="630713" cy="630713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94" name="Linie"/>
          <p:cNvSpPr/>
          <p:nvPr/>
        </p:nvSpPr>
        <p:spPr>
          <a:xfrm>
            <a:off x="3779497" y="3540687"/>
            <a:ext cx="723764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95" name="Kreis"/>
          <p:cNvSpPr/>
          <p:nvPr/>
        </p:nvSpPr>
        <p:spPr>
          <a:xfrm rot="16200000">
            <a:off x="4467258" y="3463064"/>
            <a:ext cx="155245" cy="15524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96" name="Linie"/>
          <p:cNvSpPr/>
          <p:nvPr/>
        </p:nvSpPr>
        <p:spPr>
          <a:xfrm flipH="1" flipV="1">
            <a:off x="2233480" y="2603525"/>
            <a:ext cx="1" cy="1603603"/>
          </a:xfrm>
          <a:prstGeom prst="line">
            <a:avLst/>
          </a:prstGeom>
          <a:ln w="508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97" name="Linie"/>
          <p:cNvSpPr/>
          <p:nvPr/>
        </p:nvSpPr>
        <p:spPr>
          <a:xfrm flipH="1" flipV="1">
            <a:off x="4540646" y="2608130"/>
            <a:ext cx="1" cy="1594392"/>
          </a:xfrm>
          <a:prstGeom prst="line">
            <a:avLst/>
          </a:prstGeom>
          <a:ln w="508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98" name="T1"/>
          <p:cNvSpPr txBox="1"/>
          <p:nvPr/>
        </p:nvSpPr>
        <p:spPr>
          <a:xfrm>
            <a:off x="2732650" y="2791520"/>
            <a:ext cx="1066318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</a:t>
            </a:r>
            <a:r>
              <a:rPr baseline="-5999"/>
              <a:t>1</a:t>
            </a:r>
          </a:p>
        </p:txBody>
      </p:sp>
      <p:sp>
        <p:nvSpPr>
          <p:cNvPr id="1599" name="20 kV"/>
          <p:cNvSpPr txBox="1"/>
          <p:nvPr/>
        </p:nvSpPr>
        <p:spPr>
          <a:xfrm>
            <a:off x="4009791" y="2048704"/>
            <a:ext cx="1275506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 kV</a:t>
            </a:r>
          </a:p>
        </p:txBody>
      </p:sp>
      <p:sp>
        <p:nvSpPr>
          <p:cNvPr id="1600" name="0,4 kV"/>
          <p:cNvSpPr txBox="1"/>
          <p:nvPr/>
        </p:nvSpPr>
        <p:spPr>
          <a:xfrm>
            <a:off x="7865658" y="3212631"/>
            <a:ext cx="1275506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0,4 kV</a:t>
            </a:r>
          </a:p>
        </p:txBody>
      </p:sp>
      <p:sp>
        <p:nvSpPr>
          <p:cNvPr id="1601" name="Linie"/>
          <p:cNvSpPr/>
          <p:nvPr/>
        </p:nvSpPr>
        <p:spPr>
          <a:xfrm flipV="1">
            <a:off x="2893320" y="3193385"/>
            <a:ext cx="913097" cy="715005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02" name="Kreis"/>
          <p:cNvSpPr/>
          <p:nvPr/>
        </p:nvSpPr>
        <p:spPr>
          <a:xfrm rot="16200000">
            <a:off x="6718544" y="4035562"/>
            <a:ext cx="155246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03" name="Linie"/>
          <p:cNvSpPr/>
          <p:nvPr/>
        </p:nvSpPr>
        <p:spPr>
          <a:xfrm>
            <a:off x="6835251" y="4106833"/>
            <a:ext cx="374689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04" name="Kreis"/>
          <p:cNvSpPr/>
          <p:nvPr/>
        </p:nvSpPr>
        <p:spPr>
          <a:xfrm rot="16200000">
            <a:off x="6718544" y="3457409"/>
            <a:ext cx="155246" cy="15524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05" name="Kreis"/>
          <p:cNvSpPr/>
          <p:nvPr/>
        </p:nvSpPr>
        <p:spPr>
          <a:xfrm rot="16200000">
            <a:off x="6718544" y="2862189"/>
            <a:ext cx="155246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06" name="Leitung"/>
          <p:cNvSpPr txBox="1"/>
          <p:nvPr/>
        </p:nvSpPr>
        <p:spPr>
          <a:xfrm>
            <a:off x="4793058" y="3617304"/>
            <a:ext cx="1723875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Leitung </a:t>
            </a:r>
          </a:p>
        </p:txBody>
      </p:sp>
      <p:sp>
        <p:nvSpPr>
          <p:cNvPr id="1607" name="L1"/>
          <p:cNvSpPr txBox="1"/>
          <p:nvPr/>
        </p:nvSpPr>
        <p:spPr>
          <a:xfrm>
            <a:off x="5121836" y="3078462"/>
            <a:ext cx="1066319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</a:t>
            </a:r>
            <a:r>
              <a:rPr baseline="-5999"/>
              <a:t>1</a:t>
            </a:r>
          </a:p>
        </p:txBody>
      </p:sp>
      <p:sp>
        <p:nvSpPr>
          <p:cNvPr id="1608" name="Linie"/>
          <p:cNvSpPr/>
          <p:nvPr/>
        </p:nvSpPr>
        <p:spPr>
          <a:xfrm>
            <a:off x="4627441" y="3540687"/>
            <a:ext cx="2111566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09" name="Dreieck"/>
          <p:cNvSpPr/>
          <p:nvPr/>
        </p:nvSpPr>
        <p:spPr>
          <a:xfrm rot="5400000">
            <a:off x="7374339" y="2697785"/>
            <a:ext cx="360823" cy="461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10" name="Last 1"/>
          <p:cNvSpPr txBox="1"/>
          <p:nvPr/>
        </p:nvSpPr>
        <p:spPr>
          <a:xfrm>
            <a:off x="7610871" y="2513309"/>
            <a:ext cx="1066319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 1</a:t>
            </a:r>
          </a:p>
        </p:txBody>
      </p:sp>
      <p:sp>
        <p:nvSpPr>
          <p:cNvPr id="1611" name="T2"/>
          <p:cNvSpPr txBox="1"/>
          <p:nvPr/>
        </p:nvSpPr>
        <p:spPr>
          <a:xfrm>
            <a:off x="7158018" y="3361299"/>
            <a:ext cx="1066319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</a:t>
            </a:r>
            <a:r>
              <a:rPr baseline="-5999"/>
              <a:t>2</a:t>
            </a:r>
          </a:p>
        </p:txBody>
      </p:sp>
      <p:sp>
        <p:nvSpPr>
          <p:cNvPr id="1612" name="Linie"/>
          <p:cNvSpPr/>
          <p:nvPr/>
        </p:nvSpPr>
        <p:spPr>
          <a:xfrm flipH="1" flipV="1">
            <a:off x="8503410" y="3624940"/>
            <a:ext cx="2" cy="815119"/>
          </a:xfrm>
          <a:prstGeom prst="line">
            <a:avLst/>
          </a:prstGeom>
          <a:ln w="508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13" name="Linie"/>
          <p:cNvSpPr/>
          <p:nvPr/>
        </p:nvSpPr>
        <p:spPr>
          <a:xfrm>
            <a:off x="8547103" y="4113184"/>
            <a:ext cx="474251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14" name="Dreieck"/>
          <p:cNvSpPr/>
          <p:nvPr/>
        </p:nvSpPr>
        <p:spPr>
          <a:xfrm rot="5400000">
            <a:off x="9019447" y="3876059"/>
            <a:ext cx="360823" cy="461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15" name="Last 2"/>
          <p:cNvSpPr txBox="1"/>
          <p:nvPr/>
        </p:nvSpPr>
        <p:spPr>
          <a:xfrm>
            <a:off x="8638688" y="4305572"/>
            <a:ext cx="1066318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 2</a:t>
            </a:r>
          </a:p>
        </p:txBody>
      </p:sp>
      <p:grpSp>
        <p:nvGrpSpPr>
          <p:cNvPr id="1618" name="Gruppieren"/>
          <p:cNvGrpSpPr/>
          <p:nvPr/>
        </p:nvGrpSpPr>
        <p:grpSpPr>
          <a:xfrm>
            <a:off x="7206488" y="3791477"/>
            <a:ext cx="969380" cy="630714"/>
            <a:chOff x="0" y="0"/>
            <a:chExt cx="969379" cy="630712"/>
          </a:xfrm>
        </p:grpSpPr>
        <p:sp>
          <p:nvSpPr>
            <p:cNvPr id="1616" name="Kreis"/>
            <p:cNvSpPr/>
            <p:nvPr/>
          </p:nvSpPr>
          <p:spPr>
            <a:xfrm rot="16200000">
              <a:off x="0" y="0"/>
              <a:ext cx="630713" cy="630713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17" name="Kreis"/>
            <p:cNvSpPr/>
            <p:nvPr/>
          </p:nvSpPr>
          <p:spPr>
            <a:xfrm rot="16200000">
              <a:off x="338666" y="0"/>
              <a:ext cx="630714" cy="630713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619" name="Linie"/>
          <p:cNvSpPr/>
          <p:nvPr/>
        </p:nvSpPr>
        <p:spPr>
          <a:xfrm>
            <a:off x="8189774" y="4106833"/>
            <a:ext cx="268112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0" name="Kreis"/>
          <p:cNvSpPr/>
          <p:nvPr/>
        </p:nvSpPr>
        <p:spPr>
          <a:xfrm rot="16200000">
            <a:off x="8421882" y="4029211"/>
            <a:ext cx="155246" cy="15524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21" name="Ortsnetz-transformator"/>
          <p:cNvSpPr txBox="1"/>
          <p:nvPr/>
        </p:nvSpPr>
        <p:spPr>
          <a:xfrm>
            <a:off x="6743992" y="4466977"/>
            <a:ext cx="1894372" cy="552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Ortsnetz-transformator</a:t>
            </a:r>
          </a:p>
        </p:txBody>
      </p:sp>
      <p:sp>
        <p:nvSpPr>
          <p:cNvPr id="1622" name="Linie"/>
          <p:cNvSpPr/>
          <p:nvPr/>
        </p:nvSpPr>
        <p:spPr>
          <a:xfrm flipH="1" flipV="1">
            <a:off x="6790990" y="2582929"/>
            <a:ext cx="1" cy="1839262"/>
          </a:xfrm>
          <a:prstGeom prst="line">
            <a:avLst/>
          </a:prstGeom>
          <a:ln w="508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3" name="20 kV"/>
          <p:cNvSpPr txBox="1"/>
          <p:nvPr/>
        </p:nvSpPr>
        <p:spPr>
          <a:xfrm>
            <a:off x="6158414" y="2048704"/>
            <a:ext cx="1275506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 kV</a:t>
            </a:r>
          </a:p>
        </p:txBody>
      </p:sp>
      <p:sp>
        <p:nvSpPr>
          <p:cNvPr id="1624" name="Linie"/>
          <p:cNvSpPr/>
          <p:nvPr/>
        </p:nvSpPr>
        <p:spPr>
          <a:xfrm>
            <a:off x="6776984" y="2939811"/>
            <a:ext cx="55459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5" name="Linie"/>
          <p:cNvSpPr/>
          <p:nvPr/>
        </p:nvSpPr>
        <p:spPr>
          <a:xfrm>
            <a:off x="4794703" y="3461554"/>
            <a:ext cx="1" cy="146956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6" name="Linie"/>
          <p:cNvSpPr/>
          <p:nvPr/>
        </p:nvSpPr>
        <p:spPr>
          <a:xfrm>
            <a:off x="6562333" y="3461554"/>
            <a:ext cx="1" cy="146956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Linie"/>
          <p:cNvSpPr/>
          <p:nvPr/>
        </p:nvSpPr>
        <p:spPr>
          <a:xfrm>
            <a:off x="8265644" y="1005832"/>
            <a:ext cx="1" cy="148267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9" name="Rechteck"/>
          <p:cNvSpPr/>
          <p:nvPr/>
        </p:nvSpPr>
        <p:spPr>
          <a:xfrm rot="5400000">
            <a:off x="7940061" y="1608353"/>
            <a:ext cx="651165" cy="2413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30" name="Linie"/>
          <p:cNvSpPr/>
          <p:nvPr/>
        </p:nvSpPr>
        <p:spPr>
          <a:xfrm>
            <a:off x="8020541" y="997562"/>
            <a:ext cx="260351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31" name="Linie"/>
          <p:cNvSpPr/>
          <p:nvPr/>
        </p:nvSpPr>
        <p:spPr>
          <a:xfrm>
            <a:off x="2822801" y="2460443"/>
            <a:ext cx="5447811" cy="2540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32" name="Linie"/>
          <p:cNvSpPr/>
          <p:nvPr/>
        </p:nvSpPr>
        <p:spPr>
          <a:xfrm>
            <a:off x="2805212" y="988549"/>
            <a:ext cx="4310900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637" name="Gruppieren"/>
          <p:cNvGrpSpPr/>
          <p:nvPr/>
        </p:nvGrpSpPr>
        <p:grpSpPr>
          <a:xfrm>
            <a:off x="7105836" y="898307"/>
            <a:ext cx="931808" cy="119448"/>
            <a:chOff x="0" y="0"/>
            <a:chExt cx="931806" cy="119446"/>
          </a:xfrm>
        </p:grpSpPr>
        <p:sp>
          <p:nvSpPr>
            <p:cNvPr id="1633" name="Linie"/>
            <p:cNvSpPr/>
            <p:nvPr/>
          </p:nvSpPr>
          <p:spPr>
            <a:xfrm>
              <a:off x="234935" y="0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34" name="Linie"/>
            <p:cNvSpPr/>
            <p:nvPr/>
          </p:nvSpPr>
          <p:spPr>
            <a:xfrm>
              <a:off x="469870" y="793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35" name="Linie"/>
            <p:cNvSpPr/>
            <p:nvPr/>
          </p:nvSpPr>
          <p:spPr>
            <a:xfrm>
              <a:off x="695282" y="7935"/>
              <a:ext cx="236525" cy="111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763" extrusionOk="0">
                  <a:moveTo>
                    <a:pt x="6" y="20763"/>
                  </a:moveTo>
                  <a:cubicBezTo>
                    <a:pt x="-129" y="13210"/>
                    <a:pt x="2012" y="6154"/>
                    <a:pt x="5547" y="2502"/>
                  </a:cubicBezTo>
                  <a:cubicBezTo>
                    <a:pt x="8679" y="-734"/>
                    <a:pt x="12467" y="-837"/>
                    <a:pt x="15648" y="2227"/>
                  </a:cubicBezTo>
                  <a:cubicBezTo>
                    <a:pt x="19224" y="5671"/>
                    <a:pt x="21471" y="12566"/>
                    <a:pt x="21471" y="20091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36" name="Linie"/>
            <p:cNvSpPr/>
            <p:nvPr/>
          </p:nvSpPr>
          <p:spPr>
            <a:xfrm>
              <a:off x="-1" y="793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sp>
        <p:nvSpPr>
          <p:cNvPr id="1638" name="Linie"/>
          <p:cNvSpPr/>
          <p:nvPr/>
        </p:nvSpPr>
        <p:spPr>
          <a:xfrm>
            <a:off x="6750612" y="987587"/>
            <a:ext cx="202473" cy="3585"/>
          </a:xfrm>
          <a:prstGeom prst="line">
            <a:avLst/>
          </a:prstGeom>
          <a:ln w="28575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39" name="I"/>
          <p:cNvSpPr txBox="1"/>
          <p:nvPr/>
        </p:nvSpPr>
        <p:spPr>
          <a:xfrm>
            <a:off x="6742495" y="452454"/>
            <a:ext cx="218453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1640" name="jXk2"/>
          <p:cNvSpPr txBox="1"/>
          <p:nvPr/>
        </p:nvSpPr>
        <p:spPr>
          <a:xfrm>
            <a:off x="7335204" y="452454"/>
            <a:ext cx="519160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jX</a:t>
            </a:r>
            <a:r>
              <a:rPr baseline="-5999"/>
              <a:t>k2</a:t>
            </a:r>
          </a:p>
        </p:txBody>
      </p:sp>
      <p:sp>
        <p:nvSpPr>
          <p:cNvPr id="1641" name="T2"/>
          <p:cNvSpPr txBox="1"/>
          <p:nvPr/>
        </p:nvSpPr>
        <p:spPr>
          <a:xfrm>
            <a:off x="6609432" y="1511531"/>
            <a:ext cx="441668" cy="434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23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</a:t>
            </a:r>
            <a:r>
              <a:rPr baseline="-5999"/>
              <a:t>2</a:t>
            </a:r>
          </a:p>
        </p:txBody>
      </p:sp>
      <p:sp>
        <p:nvSpPr>
          <p:cNvPr id="1642" name="Last 2:…"/>
          <p:cNvSpPr txBox="1"/>
          <p:nvPr/>
        </p:nvSpPr>
        <p:spPr>
          <a:xfrm>
            <a:off x="8429821" y="1285287"/>
            <a:ext cx="1742786" cy="88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Last 2: </a:t>
            </a:r>
          </a:p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2</a:t>
            </a:r>
            <a:r>
              <a:t> = 250 kW</a:t>
            </a:r>
          </a:p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cosφ = 0,96 ind.</a:t>
            </a:r>
          </a:p>
        </p:txBody>
      </p:sp>
      <p:sp>
        <p:nvSpPr>
          <p:cNvPr id="1643" name="Kreis"/>
          <p:cNvSpPr/>
          <p:nvPr/>
        </p:nvSpPr>
        <p:spPr>
          <a:xfrm rot="16200000">
            <a:off x="6394846" y="910927"/>
            <a:ext cx="155245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44" name="Kreis"/>
          <p:cNvSpPr/>
          <p:nvPr/>
        </p:nvSpPr>
        <p:spPr>
          <a:xfrm rot="16200000">
            <a:off x="6399608" y="2393613"/>
            <a:ext cx="155246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45" name="Linie"/>
          <p:cNvSpPr/>
          <p:nvPr/>
        </p:nvSpPr>
        <p:spPr>
          <a:xfrm flipH="1">
            <a:off x="6477230" y="428316"/>
            <a:ext cx="2" cy="2601375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46" name="Linie"/>
          <p:cNvSpPr/>
          <p:nvPr/>
        </p:nvSpPr>
        <p:spPr>
          <a:xfrm flipH="1">
            <a:off x="5283567" y="999814"/>
            <a:ext cx="1" cy="1446343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47" name="Kreis"/>
          <p:cNvSpPr/>
          <p:nvPr/>
        </p:nvSpPr>
        <p:spPr>
          <a:xfrm rot="16200000">
            <a:off x="5205945" y="2382821"/>
            <a:ext cx="155246" cy="15524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48" name="Kreis"/>
          <p:cNvSpPr/>
          <p:nvPr/>
        </p:nvSpPr>
        <p:spPr>
          <a:xfrm rot="16200000">
            <a:off x="5205945" y="910927"/>
            <a:ext cx="155246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49" name="Linie"/>
          <p:cNvSpPr/>
          <p:nvPr/>
        </p:nvSpPr>
        <p:spPr>
          <a:xfrm>
            <a:off x="1587106" y="992153"/>
            <a:ext cx="581246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50" name="Linie"/>
          <p:cNvSpPr/>
          <p:nvPr/>
        </p:nvSpPr>
        <p:spPr>
          <a:xfrm flipH="1">
            <a:off x="223007" y="1165491"/>
            <a:ext cx="1" cy="1127025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1670" name="Gruppieren"/>
          <p:cNvGrpSpPr/>
          <p:nvPr/>
        </p:nvGrpSpPr>
        <p:grpSpPr>
          <a:xfrm>
            <a:off x="1974641" y="1001970"/>
            <a:ext cx="1061401" cy="1472590"/>
            <a:chOff x="0" y="-12549"/>
            <a:chExt cx="1061399" cy="1472588"/>
          </a:xfrm>
        </p:grpSpPr>
        <p:grpSp>
          <p:nvGrpSpPr>
            <p:cNvPr id="1659" name="Gruppieren"/>
            <p:cNvGrpSpPr/>
            <p:nvPr/>
          </p:nvGrpSpPr>
          <p:grpSpPr>
            <a:xfrm>
              <a:off x="159287" y="0"/>
              <a:ext cx="307337" cy="1414816"/>
              <a:chOff x="0" y="0"/>
              <a:chExt cx="307336" cy="1414815"/>
            </a:xfrm>
          </p:grpSpPr>
          <p:grpSp>
            <p:nvGrpSpPr>
              <p:cNvPr id="1654" name="Gruppieren"/>
              <p:cNvGrpSpPr/>
              <p:nvPr/>
            </p:nvGrpSpPr>
            <p:grpSpPr>
              <a:xfrm flipH="1">
                <a:off x="189325" y="382048"/>
                <a:ext cx="118012" cy="696474"/>
                <a:chOff x="0" y="0"/>
                <a:chExt cx="118010" cy="696472"/>
              </a:xfrm>
            </p:grpSpPr>
            <p:sp>
              <p:nvSpPr>
                <p:cNvPr id="1651" name="Linie"/>
                <p:cNvSpPr/>
                <p:nvPr/>
              </p:nvSpPr>
              <p:spPr>
                <a:xfrm rot="16200000">
                  <a:off x="-60995" y="293151"/>
                  <a:ext cx="232159" cy="11017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652" name="Linie"/>
                <p:cNvSpPr/>
                <p:nvPr/>
              </p:nvSpPr>
              <p:spPr>
                <a:xfrm rot="16200000">
                  <a:off x="-53154" y="60994"/>
                  <a:ext cx="232159" cy="1101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653" name="Linie"/>
                <p:cNvSpPr/>
                <p:nvPr/>
              </p:nvSpPr>
              <p:spPr>
                <a:xfrm rot="16200000">
                  <a:off x="-53154" y="525308"/>
                  <a:ext cx="232159" cy="11017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1655" name="Linie"/>
              <p:cNvSpPr/>
              <p:nvPr/>
            </p:nvSpPr>
            <p:spPr>
              <a:xfrm flipH="1">
                <a:off x="14118" y="-1"/>
                <a:ext cx="1" cy="3565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656" name="Linie"/>
              <p:cNvSpPr/>
              <p:nvPr/>
            </p:nvSpPr>
            <p:spPr>
              <a:xfrm flipV="1">
                <a:off x="-1" y="376344"/>
                <a:ext cx="200329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657" name="Linie"/>
              <p:cNvSpPr/>
              <p:nvPr/>
            </p:nvSpPr>
            <p:spPr>
              <a:xfrm flipV="1">
                <a:off x="0" y="1079135"/>
                <a:ext cx="200328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658" name="Linie"/>
              <p:cNvSpPr/>
              <p:nvPr/>
            </p:nvSpPr>
            <p:spPr>
              <a:xfrm flipH="1">
                <a:off x="14118" y="1058260"/>
                <a:ext cx="1" cy="356556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668" name="Gruppieren"/>
            <p:cNvGrpSpPr/>
            <p:nvPr/>
          </p:nvGrpSpPr>
          <p:grpSpPr>
            <a:xfrm flipH="1">
              <a:off x="535782" y="-12550"/>
              <a:ext cx="319887" cy="1472590"/>
              <a:chOff x="0" y="0"/>
              <a:chExt cx="319886" cy="1472588"/>
            </a:xfrm>
          </p:grpSpPr>
          <p:grpSp>
            <p:nvGrpSpPr>
              <p:cNvPr id="1663" name="Gruppieren"/>
              <p:cNvGrpSpPr/>
              <p:nvPr/>
            </p:nvGrpSpPr>
            <p:grpSpPr>
              <a:xfrm flipH="1">
                <a:off x="197056" y="397649"/>
                <a:ext cx="122831" cy="724914"/>
                <a:chOff x="0" y="0"/>
                <a:chExt cx="122829" cy="724912"/>
              </a:xfrm>
            </p:grpSpPr>
            <p:sp>
              <p:nvSpPr>
                <p:cNvPr id="1660" name="Linie"/>
                <p:cNvSpPr/>
                <p:nvPr/>
              </p:nvSpPr>
              <p:spPr>
                <a:xfrm rot="16200000">
                  <a:off x="-63485" y="305122"/>
                  <a:ext cx="241639" cy="1146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661" name="Linie"/>
                <p:cNvSpPr/>
                <p:nvPr/>
              </p:nvSpPr>
              <p:spPr>
                <a:xfrm rot="16200000">
                  <a:off x="-55324" y="63484"/>
                  <a:ext cx="241639" cy="1146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662" name="Linie"/>
                <p:cNvSpPr/>
                <p:nvPr/>
              </p:nvSpPr>
              <p:spPr>
                <a:xfrm rot="16200000">
                  <a:off x="-55324" y="546759"/>
                  <a:ext cx="241639" cy="1146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1664" name="Linie"/>
              <p:cNvSpPr/>
              <p:nvPr/>
            </p:nvSpPr>
            <p:spPr>
              <a:xfrm>
                <a:off x="14695" y="-1"/>
                <a:ext cx="1" cy="371116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665" name="Linie"/>
              <p:cNvSpPr/>
              <p:nvPr/>
            </p:nvSpPr>
            <p:spPr>
              <a:xfrm>
                <a:off x="-1" y="391712"/>
                <a:ext cx="208509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666" name="Linie"/>
              <p:cNvSpPr/>
              <p:nvPr/>
            </p:nvSpPr>
            <p:spPr>
              <a:xfrm>
                <a:off x="0" y="1123201"/>
                <a:ext cx="208508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667" name="Linie"/>
              <p:cNvSpPr/>
              <p:nvPr/>
            </p:nvSpPr>
            <p:spPr>
              <a:xfrm>
                <a:off x="14695" y="1101474"/>
                <a:ext cx="1" cy="371115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669" name="Rechteck"/>
            <p:cNvSpPr/>
            <p:nvPr/>
          </p:nvSpPr>
          <p:spPr>
            <a:xfrm>
              <a:off x="0" y="40902"/>
              <a:ext cx="1061400" cy="1333012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671" name="Linie"/>
          <p:cNvSpPr/>
          <p:nvPr/>
        </p:nvSpPr>
        <p:spPr>
          <a:xfrm flipH="1">
            <a:off x="3544665" y="738958"/>
            <a:ext cx="1" cy="1907743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72" name="ü1 : 1"/>
          <p:cNvSpPr txBox="1"/>
          <p:nvPr/>
        </p:nvSpPr>
        <p:spPr>
          <a:xfrm>
            <a:off x="2191222" y="515573"/>
            <a:ext cx="684509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ü</a:t>
            </a:r>
            <a:r>
              <a:rPr baseline="-5999"/>
              <a:t>1</a:t>
            </a:r>
            <a:r>
              <a:t> : 1</a:t>
            </a:r>
          </a:p>
        </p:txBody>
      </p:sp>
      <p:sp>
        <p:nvSpPr>
          <p:cNvPr id="1673" name="idealer Übertrager"/>
          <p:cNvSpPr txBox="1"/>
          <p:nvPr/>
        </p:nvSpPr>
        <p:spPr>
          <a:xfrm>
            <a:off x="1583908" y="2432567"/>
            <a:ext cx="158793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idealer Übertrager</a:t>
            </a:r>
          </a:p>
        </p:txBody>
      </p:sp>
      <p:sp>
        <p:nvSpPr>
          <p:cNvPr id="1674" name="Linie"/>
          <p:cNvSpPr/>
          <p:nvPr/>
        </p:nvSpPr>
        <p:spPr>
          <a:xfrm flipV="1">
            <a:off x="242967" y="2455034"/>
            <a:ext cx="192538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75" name="Linie"/>
          <p:cNvSpPr/>
          <p:nvPr/>
        </p:nvSpPr>
        <p:spPr>
          <a:xfrm flipV="1">
            <a:off x="233848" y="990565"/>
            <a:ext cx="429530" cy="1"/>
          </a:xfrm>
          <a:prstGeom prst="line">
            <a:avLst/>
          </a:prstGeom>
          <a:ln w="254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680" name="Gruppieren"/>
          <p:cNvGrpSpPr/>
          <p:nvPr/>
        </p:nvGrpSpPr>
        <p:grpSpPr>
          <a:xfrm>
            <a:off x="667729" y="885406"/>
            <a:ext cx="931807" cy="119447"/>
            <a:chOff x="0" y="0"/>
            <a:chExt cx="931806" cy="119446"/>
          </a:xfrm>
        </p:grpSpPr>
        <p:sp>
          <p:nvSpPr>
            <p:cNvPr id="1676" name="Linie"/>
            <p:cNvSpPr/>
            <p:nvPr/>
          </p:nvSpPr>
          <p:spPr>
            <a:xfrm>
              <a:off x="234935" y="0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77" name="Linie"/>
            <p:cNvSpPr/>
            <p:nvPr/>
          </p:nvSpPr>
          <p:spPr>
            <a:xfrm>
              <a:off x="469870" y="793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78" name="Linie"/>
            <p:cNvSpPr/>
            <p:nvPr/>
          </p:nvSpPr>
          <p:spPr>
            <a:xfrm>
              <a:off x="695282" y="7935"/>
              <a:ext cx="236525" cy="111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763" extrusionOk="0">
                  <a:moveTo>
                    <a:pt x="6" y="20763"/>
                  </a:moveTo>
                  <a:cubicBezTo>
                    <a:pt x="-129" y="13210"/>
                    <a:pt x="2012" y="6154"/>
                    <a:pt x="5547" y="2502"/>
                  </a:cubicBezTo>
                  <a:cubicBezTo>
                    <a:pt x="8679" y="-734"/>
                    <a:pt x="12467" y="-837"/>
                    <a:pt x="15648" y="2227"/>
                  </a:cubicBezTo>
                  <a:cubicBezTo>
                    <a:pt x="19224" y="5671"/>
                    <a:pt x="21471" y="12566"/>
                    <a:pt x="21471" y="20091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79" name="Linie"/>
            <p:cNvSpPr/>
            <p:nvPr/>
          </p:nvSpPr>
          <p:spPr>
            <a:xfrm>
              <a:off x="-1" y="793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sp>
        <p:nvSpPr>
          <p:cNvPr id="1681" name="Linie"/>
          <p:cNvSpPr/>
          <p:nvPr/>
        </p:nvSpPr>
        <p:spPr>
          <a:xfrm>
            <a:off x="347489" y="984898"/>
            <a:ext cx="202473" cy="3585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82" name="jXk1"/>
          <p:cNvSpPr txBox="1"/>
          <p:nvPr/>
        </p:nvSpPr>
        <p:spPr>
          <a:xfrm>
            <a:off x="865662" y="362297"/>
            <a:ext cx="51916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jX</a:t>
            </a:r>
            <a:r>
              <a:rPr baseline="-5999"/>
              <a:t>k1</a:t>
            </a:r>
          </a:p>
        </p:txBody>
      </p:sp>
      <p:sp>
        <p:nvSpPr>
          <p:cNvPr id="1683" name="T1"/>
          <p:cNvSpPr txBox="1"/>
          <p:nvPr/>
        </p:nvSpPr>
        <p:spPr>
          <a:xfrm>
            <a:off x="395360" y="1511531"/>
            <a:ext cx="441669" cy="434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23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</a:t>
            </a:r>
            <a:r>
              <a:rPr baseline="-5999"/>
              <a:t>1</a:t>
            </a:r>
          </a:p>
        </p:txBody>
      </p:sp>
      <p:sp>
        <p:nvSpPr>
          <p:cNvPr id="1684" name="Linie"/>
          <p:cNvSpPr/>
          <p:nvPr/>
        </p:nvSpPr>
        <p:spPr>
          <a:xfrm flipH="1">
            <a:off x="3206451" y="1162403"/>
            <a:ext cx="1" cy="1127025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85" name="110 kV"/>
          <p:cNvSpPr txBox="1"/>
          <p:nvPr/>
        </p:nvSpPr>
        <p:spPr>
          <a:xfrm>
            <a:off x="-21558" y="2689551"/>
            <a:ext cx="127550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110 kV</a:t>
            </a:r>
          </a:p>
        </p:txBody>
      </p:sp>
      <p:sp>
        <p:nvSpPr>
          <p:cNvPr id="1686" name="20 kV"/>
          <p:cNvSpPr txBox="1"/>
          <p:nvPr/>
        </p:nvSpPr>
        <p:spPr>
          <a:xfrm>
            <a:off x="2717455" y="2689551"/>
            <a:ext cx="127550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 kV</a:t>
            </a:r>
          </a:p>
        </p:txBody>
      </p:sp>
      <p:sp>
        <p:nvSpPr>
          <p:cNvPr id="1687" name="Rechteck"/>
          <p:cNvSpPr/>
          <p:nvPr/>
        </p:nvSpPr>
        <p:spPr>
          <a:xfrm rot="5400000">
            <a:off x="4957440" y="1572179"/>
            <a:ext cx="651165" cy="2413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88" name="Last 1:…"/>
          <p:cNvSpPr txBox="1"/>
          <p:nvPr/>
        </p:nvSpPr>
        <p:spPr>
          <a:xfrm>
            <a:off x="5572092" y="1249113"/>
            <a:ext cx="1742786" cy="88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Last 1: </a:t>
            </a:r>
          </a:p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1</a:t>
            </a:r>
            <a:r>
              <a:t> = 10 MW</a:t>
            </a:r>
          </a:p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cosφ = 1</a:t>
            </a:r>
          </a:p>
        </p:txBody>
      </p:sp>
      <p:sp>
        <p:nvSpPr>
          <p:cNvPr id="1689" name="Linie"/>
          <p:cNvSpPr/>
          <p:nvPr/>
        </p:nvSpPr>
        <p:spPr>
          <a:xfrm flipH="1">
            <a:off x="4632331" y="738958"/>
            <a:ext cx="1" cy="1907743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90" name="Leitung"/>
          <p:cNvSpPr txBox="1"/>
          <p:nvPr/>
        </p:nvSpPr>
        <p:spPr>
          <a:xfrm>
            <a:off x="3725314" y="1543337"/>
            <a:ext cx="738260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Leitung</a:t>
            </a:r>
          </a:p>
        </p:txBody>
      </p:sp>
      <p:sp>
        <p:nvSpPr>
          <p:cNvPr id="1691" name="Kreis"/>
          <p:cNvSpPr/>
          <p:nvPr/>
        </p:nvSpPr>
        <p:spPr>
          <a:xfrm rot="16200000">
            <a:off x="4540357" y="910927"/>
            <a:ext cx="155246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2" name="Kreis"/>
          <p:cNvSpPr/>
          <p:nvPr/>
        </p:nvSpPr>
        <p:spPr>
          <a:xfrm rot="16200000">
            <a:off x="3457518" y="916641"/>
            <a:ext cx="155245" cy="15524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3" name="Kreis"/>
          <p:cNvSpPr/>
          <p:nvPr/>
        </p:nvSpPr>
        <p:spPr>
          <a:xfrm rot="16200000">
            <a:off x="4554709" y="2377107"/>
            <a:ext cx="155245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4" name="Kreis"/>
          <p:cNvSpPr/>
          <p:nvPr/>
        </p:nvSpPr>
        <p:spPr>
          <a:xfrm rot="16200000">
            <a:off x="3467043" y="2377412"/>
            <a:ext cx="155245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1" name="Gruppieren"/>
          <p:cNvGrpSpPr/>
          <p:nvPr/>
        </p:nvGrpSpPr>
        <p:grpSpPr>
          <a:xfrm>
            <a:off x="43991" y="1816503"/>
            <a:ext cx="2733437" cy="1125752"/>
            <a:chOff x="0" y="0"/>
            <a:chExt cx="2733436" cy="1125751"/>
          </a:xfrm>
        </p:grpSpPr>
        <p:sp>
          <p:nvSpPr>
            <p:cNvPr id="1696" name="Linie"/>
            <p:cNvSpPr/>
            <p:nvPr/>
          </p:nvSpPr>
          <p:spPr>
            <a:xfrm flipH="1">
              <a:off x="2655192" y="341559"/>
              <a:ext cx="1" cy="560807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703" name="Gruppieren"/>
            <p:cNvGrpSpPr/>
            <p:nvPr/>
          </p:nvGrpSpPr>
          <p:grpSpPr>
            <a:xfrm>
              <a:off x="1379929" y="272910"/>
              <a:ext cx="854410" cy="78710"/>
              <a:chOff x="0" y="0"/>
              <a:chExt cx="854408" cy="78708"/>
            </a:xfrm>
          </p:grpSpPr>
          <p:sp>
            <p:nvSpPr>
              <p:cNvPr id="1697" name="Linie"/>
              <p:cNvSpPr/>
              <p:nvPr/>
            </p:nvSpPr>
            <p:spPr>
              <a:xfrm>
                <a:off x="275649" y="-1"/>
                <a:ext cx="156310" cy="73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698" name="Linie"/>
              <p:cNvSpPr/>
              <p:nvPr/>
            </p:nvSpPr>
            <p:spPr>
              <a:xfrm>
                <a:off x="431957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699" name="Linie"/>
              <p:cNvSpPr/>
              <p:nvPr/>
            </p:nvSpPr>
            <p:spPr>
              <a:xfrm>
                <a:off x="581927" y="5281"/>
                <a:ext cx="157366" cy="73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0606" extrusionOk="0">
                    <a:moveTo>
                      <a:pt x="4" y="20606"/>
                    </a:moveTo>
                    <a:cubicBezTo>
                      <a:pt x="-111" y="13447"/>
                      <a:pt x="1838" y="6720"/>
                      <a:pt x="5114" y="2967"/>
                    </a:cubicBezTo>
                    <a:cubicBezTo>
                      <a:pt x="8466" y="-873"/>
                      <a:pt x="12677" y="-994"/>
                      <a:pt x="16091" y="2652"/>
                    </a:cubicBezTo>
                    <a:cubicBezTo>
                      <a:pt x="19430" y="6219"/>
                      <a:pt x="21489" y="12838"/>
                      <a:pt x="21489" y="20006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00" name="Linie"/>
              <p:cNvSpPr/>
              <p:nvPr/>
            </p:nvSpPr>
            <p:spPr>
              <a:xfrm>
                <a:off x="119342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01" name="Linie"/>
              <p:cNvSpPr/>
              <p:nvPr/>
            </p:nvSpPr>
            <p:spPr>
              <a:xfrm>
                <a:off x="0" y="76041"/>
                <a:ext cx="115118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702" name="Linie"/>
              <p:cNvSpPr/>
              <p:nvPr/>
            </p:nvSpPr>
            <p:spPr>
              <a:xfrm>
                <a:off x="739290" y="71817"/>
                <a:ext cx="115119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704" name="Linie"/>
            <p:cNvSpPr/>
            <p:nvPr/>
          </p:nvSpPr>
          <p:spPr>
            <a:xfrm flipV="1">
              <a:off x="462742" y="892860"/>
              <a:ext cx="2194823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05" name="jX"/>
            <p:cNvSpPr txBox="1"/>
            <p:nvPr/>
          </p:nvSpPr>
          <p:spPr>
            <a:xfrm>
              <a:off x="1506121" y="25776"/>
              <a:ext cx="602027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jX</a:t>
              </a:r>
            </a:p>
          </p:txBody>
        </p:sp>
        <p:sp>
          <p:nvSpPr>
            <p:cNvPr id="1706" name="Linie"/>
            <p:cNvSpPr/>
            <p:nvPr/>
          </p:nvSpPr>
          <p:spPr>
            <a:xfrm>
              <a:off x="682121" y="106152"/>
              <a:ext cx="1057" cy="990681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07" name="Linie"/>
            <p:cNvSpPr/>
            <p:nvPr/>
          </p:nvSpPr>
          <p:spPr>
            <a:xfrm>
              <a:off x="2463053" y="135071"/>
              <a:ext cx="1057" cy="990681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08" name="Linie"/>
            <p:cNvSpPr/>
            <p:nvPr/>
          </p:nvSpPr>
          <p:spPr>
            <a:xfrm>
              <a:off x="451951" y="350257"/>
              <a:ext cx="994787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09" name="Linie"/>
            <p:cNvSpPr/>
            <p:nvPr/>
          </p:nvSpPr>
          <p:spPr>
            <a:xfrm flipV="1">
              <a:off x="2211707" y="343672"/>
              <a:ext cx="445858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10" name="Linie"/>
            <p:cNvSpPr/>
            <p:nvPr/>
          </p:nvSpPr>
          <p:spPr>
            <a:xfrm flipH="1">
              <a:off x="460091" y="340752"/>
              <a:ext cx="1" cy="561614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11" name="Kreis"/>
            <p:cNvSpPr/>
            <p:nvPr/>
          </p:nvSpPr>
          <p:spPr>
            <a:xfrm>
              <a:off x="335467" y="493766"/>
              <a:ext cx="249248" cy="25558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12" name="UN"/>
            <p:cNvSpPr txBox="1"/>
            <p:nvPr/>
          </p:nvSpPr>
          <p:spPr>
            <a:xfrm>
              <a:off x="0" y="495226"/>
              <a:ext cx="286128" cy="2689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u="none" baseline="-37090"/>
                <a:t>N</a:t>
              </a:r>
            </a:p>
          </p:txBody>
        </p:sp>
        <p:sp>
          <p:nvSpPr>
            <p:cNvPr id="1713" name="Rechteck"/>
            <p:cNvSpPr/>
            <p:nvPr/>
          </p:nvSpPr>
          <p:spPr>
            <a:xfrm rot="5400000">
              <a:off x="2505312" y="521226"/>
              <a:ext cx="295717" cy="16053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14" name="Rechteck"/>
            <p:cNvSpPr/>
            <p:nvPr/>
          </p:nvSpPr>
          <p:spPr>
            <a:xfrm>
              <a:off x="865740" y="255761"/>
              <a:ext cx="460987" cy="19749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15" name="R"/>
            <p:cNvSpPr txBox="1"/>
            <p:nvPr/>
          </p:nvSpPr>
          <p:spPr>
            <a:xfrm>
              <a:off x="989779" y="25776"/>
              <a:ext cx="212909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1716" name="U"/>
            <p:cNvSpPr txBox="1"/>
            <p:nvPr/>
          </p:nvSpPr>
          <p:spPr>
            <a:xfrm>
              <a:off x="2197982" y="485317"/>
              <a:ext cx="269297" cy="2689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 u="sng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U</a:t>
              </a:r>
            </a:p>
          </p:txBody>
        </p:sp>
        <p:sp>
          <p:nvSpPr>
            <p:cNvPr id="1717" name="Linie"/>
            <p:cNvSpPr/>
            <p:nvPr/>
          </p:nvSpPr>
          <p:spPr>
            <a:xfrm>
              <a:off x="2209090" y="343104"/>
              <a:ext cx="134701" cy="23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18" name="I"/>
            <p:cNvSpPr txBox="1"/>
            <p:nvPr/>
          </p:nvSpPr>
          <p:spPr>
            <a:xfrm>
              <a:off x="2197977" y="0"/>
              <a:ext cx="145333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 u="sng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</a:t>
              </a:r>
            </a:p>
          </p:txBody>
        </p:sp>
        <p:sp>
          <p:nvSpPr>
            <p:cNvPr id="1719" name="Linie"/>
            <p:cNvSpPr/>
            <p:nvPr/>
          </p:nvSpPr>
          <p:spPr>
            <a:xfrm flipH="1">
              <a:off x="679931" y="454332"/>
              <a:ext cx="1" cy="3521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20" name="Linie"/>
            <p:cNvSpPr/>
            <p:nvPr/>
          </p:nvSpPr>
          <p:spPr>
            <a:xfrm flipH="1">
              <a:off x="2463581" y="454332"/>
              <a:ext cx="1" cy="352159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sp>
        <p:nvSpPr>
          <p:cNvPr id="1722" name="Z = const"/>
          <p:cNvSpPr txBox="1"/>
          <p:nvPr/>
        </p:nvSpPr>
        <p:spPr>
          <a:xfrm>
            <a:off x="2207250" y="2802915"/>
            <a:ext cx="1045156" cy="240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Z = const</a:t>
            </a:r>
          </a:p>
        </p:txBody>
      </p:sp>
      <p:grpSp>
        <p:nvGrpSpPr>
          <p:cNvPr id="1748" name="Gruppieren"/>
          <p:cNvGrpSpPr/>
          <p:nvPr/>
        </p:nvGrpSpPr>
        <p:grpSpPr>
          <a:xfrm>
            <a:off x="3227365" y="1816503"/>
            <a:ext cx="2733437" cy="1125752"/>
            <a:chOff x="0" y="0"/>
            <a:chExt cx="2733436" cy="1125751"/>
          </a:xfrm>
        </p:grpSpPr>
        <p:sp>
          <p:nvSpPr>
            <p:cNvPr id="1723" name="Linie"/>
            <p:cNvSpPr/>
            <p:nvPr/>
          </p:nvSpPr>
          <p:spPr>
            <a:xfrm flipH="1">
              <a:off x="2655192" y="341559"/>
              <a:ext cx="1" cy="560807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730" name="Gruppieren"/>
            <p:cNvGrpSpPr/>
            <p:nvPr/>
          </p:nvGrpSpPr>
          <p:grpSpPr>
            <a:xfrm>
              <a:off x="1379929" y="272910"/>
              <a:ext cx="854410" cy="78710"/>
              <a:chOff x="0" y="0"/>
              <a:chExt cx="854408" cy="78708"/>
            </a:xfrm>
          </p:grpSpPr>
          <p:sp>
            <p:nvSpPr>
              <p:cNvPr id="1724" name="Linie"/>
              <p:cNvSpPr/>
              <p:nvPr/>
            </p:nvSpPr>
            <p:spPr>
              <a:xfrm>
                <a:off x="275649" y="-1"/>
                <a:ext cx="156310" cy="73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25" name="Linie"/>
              <p:cNvSpPr/>
              <p:nvPr/>
            </p:nvSpPr>
            <p:spPr>
              <a:xfrm>
                <a:off x="431957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26" name="Linie"/>
              <p:cNvSpPr/>
              <p:nvPr/>
            </p:nvSpPr>
            <p:spPr>
              <a:xfrm>
                <a:off x="581927" y="5281"/>
                <a:ext cx="157366" cy="73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0606" extrusionOk="0">
                    <a:moveTo>
                      <a:pt x="4" y="20606"/>
                    </a:moveTo>
                    <a:cubicBezTo>
                      <a:pt x="-111" y="13447"/>
                      <a:pt x="1838" y="6720"/>
                      <a:pt x="5114" y="2967"/>
                    </a:cubicBezTo>
                    <a:cubicBezTo>
                      <a:pt x="8466" y="-873"/>
                      <a:pt x="12677" y="-994"/>
                      <a:pt x="16091" y="2652"/>
                    </a:cubicBezTo>
                    <a:cubicBezTo>
                      <a:pt x="19430" y="6219"/>
                      <a:pt x="21489" y="12838"/>
                      <a:pt x="21489" y="20006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27" name="Linie"/>
              <p:cNvSpPr/>
              <p:nvPr/>
            </p:nvSpPr>
            <p:spPr>
              <a:xfrm>
                <a:off x="119342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28" name="Linie"/>
              <p:cNvSpPr/>
              <p:nvPr/>
            </p:nvSpPr>
            <p:spPr>
              <a:xfrm>
                <a:off x="0" y="76041"/>
                <a:ext cx="115118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729" name="Linie"/>
              <p:cNvSpPr/>
              <p:nvPr/>
            </p:nvSpPr>
            <p:spPr>
              <a:xfrm>
                <a:off x="739290" y="71817"/>
                <a:ext cx="115119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731" name="Linie"/>
            <p:cNvSpPr/>
            <p:nvPr/>
          </p:nvSpPr>
          <p:spPr>
            <a:xfrm flipV="1">
              <a:off x="462742" y="892860"/>
              <a:ext cx="2194823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32" name="jX"/>
            <p:cNvSpPr txBox="1"/>
            <p:nvPr/>
          </p:nvSpPr>
          <p:spPr>
            <a:xfrm>
              <a:off x="1506121" y="25776"/>
              <a:ext cx="602027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jX</a:t>
              </a:r>
            </a:p>
          </p:txBody>
        </p:sp>
        <p:sp>
          <p:nvSpPr>
            <p:cNvPr id="1733" name="Linie"/>
            <p:cNvSpPr/>
            <p:nvPr/>
          </p:nvSpPr>
          <p:spPr>
            <a:xfrm>
              <a:off x="682121" y="106152"/>
              <a:ext cx="1057" cy="990681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34" name="Linie"/>
            <p:cNvSpPr/>
            <p:nvPr/>
          </p:nvSpPr>
          <p:spPr>
            <a:xfrm>
              <a:off x="2463053" y="135071"/>
              <a:ext cx="1057" cy="990681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35" name="Linie"/>
            <p:cNvSpPr/>
            <p:nvPr/>
          </p:nvSpPr>
          <p:spPr>
            <a:xfrm>
              <a:off x="451951" y="350257"/>
              <a:ext cx="994787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36" name="Linie"/>
            <p:cNvSpPr/>
            <p:nvPr/>
          </p:nvSpPr>
          <p:spPr>
            <a:xfrm flipV="1">
              <a:off x="2211707" y="343672"/>
              <a:ext cx="445858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37" name="Linie"/>
            <p:cNvSpPr/>
            <p:nvPr/>
          </p:nvSpPr>
          <p:spPr>
            <a:xfrm flipH="1">
              <a:off x="460091" y="340752"/>
              <a:ext cx="1" cy="561614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38" name="Kreis"/>
            <p:cNvSpPr/>
            <p:nvPr/>
          </p:nvSpPr>
          <p:spPr>
            <a:xfrm>
              <a:off x="335467" y="493766"/>
              <a:ext cx="249248" cy="25558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39" name="UN"/>
            <p:cNvSpPr txBox="1"/>
            <p:nvPr/>
          </p:nvSpPr>
          <p:spPr>
            <a:xfrm>
              <a:off x="0" y="495226"/>
              <a:ext cx="286128" cy="2689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u="none" baseline="-37090"/>
                <a:t>N</a:t>
              </a:r>
            </a:p>
          </p:txBody>
        </p:sp>
        <p:sp>
          <p:nvSpPr>
            <p:cNvPr id="1740" name="Rechteck"/>
            <p:cNvSpPr/>
            <p:nvPr/>
          </p:nvSpPr>
          <p:spPr>
            <a:xfrm rot="5400000">
              <a:off x="2505312" y="521226"/>
              <a:ext cx="295717" cy="16053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41" name="Rechteck"/>
            <p:cNvSpPr/>
            <p:nvPr/>
          </p:nvSpPr>
          <p:spPr>
            <a:xfrm>
              <a:off x="865740" y="255761"/>
              <a:ext cx="460987" cy="19749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42" name="R"/>
            <p:cNvSpPr txBox="1"/>
            <p:nvPr/>
          </p:nvSpPr>
          <p:spPr>
            <a:xfrm>
              <a:off x="989779" y="25776"/>
              <a:ext cx="212909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1743" name="U"/>
            <p:cNvSpPr txBox="1"/>
            <p:nvPr/>
          </p:nvSpPr>
          <p:spPr>
            <a:xfrm>
              <a:off x="2197982" y="485317"/>
              <a:ext cx="269297" cy="2689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 u="sng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U</a:t>
              </a:r>
            </a:p>
          </p:txBody>
        </p:sp>
        <p:sp>
          <p:nvSpPr>
            <p:cNvPr id="1744" name="Linie"/>
            <p:cNvSpPr/>
            <p:nvPr/>
          </p:nvSpPr>
          <p:spPr>
            <a:xfrm>
              <a:off x="2209090" y="343104"/>
              <a:ext cx="134701" cy="23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45" name="I"/>
            <p:cNvSpPr txBox="1"/>
            <p:nvPr/>
          </p:nvSpPr>
          <p:spPr>
            <a:xfrm>
              <a:off x="2197977" y="0"/>
              <a:ext cx="145333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 u="sng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</a:t>
              </a:r>
            </a:p>
          </p:txBody>
        </p:sp>
        <p:sp>
          <p:nvSpPr>
            <p:cNvPr id="1746" name="Linie"/>
            <p:cNvSpPr/>
            <p:nvPr/>
          </p:nvSpPr>
          <p:spPr>
            <a:xfrm flipH="1">
              <a:off x="679931" y="454332"/>
              <a:ext cx="1" cy="3521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47" name="Linie"/>
            <p:cNvSpPr/>
            <p:nvPr/>
          </p:nvSpPr>
          <p:spPr>
            <a:xfrm flipH="1">
              <a:off x="2463581" y="454332"/>
              <a:ext cx="1" cy="352159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sp>
        <p:nvSpPr>
          <p:cNvPr id="1749" name="I = const"/>
          <p:cNvSpPr txBox="1"/>
          <p:nvPr/>
        </p:nvSpPr>
        <p:spPr>
          <a:xfrm>
            <a:off x="5434788" y="2818155"/>
            <a:ext cx="891922" cy="240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 = const</a:t>
            </a:r>
          </a:p>
        </p:txBody>
      </p:sp>
      <p:grpSp>
        <p:nvGrpSpPr>
          <p:cNvPr id="1775" name="Gruppieren"/>
          <p:cNvGrpSpPr/>
          <p:nvPr/>
        </p:nvGrpSpPr>
        <p:grpSpPr>
          <a:xfrm>
            <a:off x="6410739" y="1831743"/>
            <a:ext cx="2733438" cy="1125752"/>
            <a:chOff x="0" y="0"/>
            <a:chExt cx="2733436" cy="1125751"/>
          </a:xfrm>
        </p:grpSpPr>
        <p:sp>
          <p:nvSpPr>
            <p:cNvPr id="1750" name="Linie"/>
            <p:cNvSpPr/>
            <p:nvPr/>
          </p:nvSpPr>
          <p:spPr>
            <a:xfrm flipH="1">
              <a:off x="2655192" y="341559"/>
              <a:ext cx="1" cy="560807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757" name="Gruppieren"/>
            <p:cNvGrpSpPr/>
            <p:nvPr/>
          </p:nvGrpSpPr>
          <p:grpSpPr>
            <a:xfrm>
              <a:off x="1379929" y="272910"/>
              <a:ext cx="854410" cy="78710"/>
              <a:chOff x="0" y="0"/>
              <a:chExt cx="854408" cy="78708"/>
            </a:xfrm>
          </p:grpSpPr>
          <p:sp>
            <p:nvSpPr>
              <p:cNvPr id="1751" name="Linie"/>
              <p:cNvSpPr/>
              <p:nvPr/>
            </p:nvSpPr>
            <p:spPr>
              <a:xfrm>
                <a:off x="275649" y="-1"/>
                <a:ext cx="156310" cy="73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52" name="Linie"/>
              <p:cNvSpPr/>
              <p:nvPr/>
            </p:nvSpPr>
            <p:spPr>
              <a:xfrm>
                <a:off x="431957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53" name="Linie"/>
              <p:cNvSpPr/>
              <p:nvPr/>
            </p:nvSpPr>
            <p:spPr>
              <a:xfrm>
                <a:off x="581927" y="5281"/>
                <a:ext cx="157366" cy="73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0606" extrusionOk="0">
                    <a:moveTo>
                      <a:pt x="4" y="20606"/>
                    </a:moveTo>
                    <a:cubicBezTo>
                      <a:pt x="-111" y="13447"/>
                      <a:pt x="1838" y="6720"/>
                      <a:pt x="5114" y="2967"/>
                    </a:cubicBezTo>
                    <a:cubicBezTo>
                      <a:pt x="8466" y="-873"/>
                      <a:pt x="12677" y="-994"/>
                      <a:pt x="16091" y="2652"/>
                    </a:cubicBezTo>
                    <a:cubicBezTo>
                      <a:pt x="19430" y="6219"/>
                      <a:pt x="21489" y="12838"/>
                      <a:pt x="21489" y="20006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54" name="Linie"/>
              <p:cNvSpPr/>
              <p:nvPr/>
            </p:nvSpPr>
            <p:spPr>
              <a:xfrm>
                <a:off x="119342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55" name="Linie"/>
              <p:cNvSpPr/>
              <p:nvPr/>
            </p:nvSpPr>
            <p:spPr>
              <a:xfrm>
                <a:off x="0" y="76041"/>
                <a:ext cx="115118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756" name="Linie"/>
              <p:cNvSpPr/>
              <p:nvPr/>
            </p:nvSpPr>
            <p:spPr>
              <a:xfrm>
                <a:off x="739290" y="71817"/>
                <a:ext cx="115119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758" name="Linie"/>
            <p:cNvSpPr/>
            <p:nvPr/>
          </p:nvSpPr>
          <p:spPr>
            <a:xfrm flipV="1">
              <a:off x="462742" y="892860"/>
              <a:ext cx="2194823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59" name="jX"/>
            <p:cNvSpPr txBox="1"/>
            <p:nvPr/>
          </p:nvSpPr>
          <p:spPr>
            <a:xfrm>
              <a:off x="1506121" y="25776"/>
              <a:ext cx="602027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jX</a:t>
              </a:r>
            </a:p>
          </p:txBody>
        </p:sp>
        <p:sp>
          <p:nvSpPr>
            <p:cNvPr id="1760" name="Linie"/>
            <p:cNvSpPr/>
            <p:nvPr/>
          </p:nvSpPr>
          <p:spPr>
            <a:xfrm>
              <a:off x="682121" y="106152"/>
              <a:ext cx="1057" cy="990681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61" name="Linie"/>
            <p:cNvSpPr/>
            <p:nvPr/>
          </p:nvSpPr>
          <p:spPr>
            <a:xfrm>
              <a:off x="2463053" y="135071"/>
              <a:ext cx="1057" cy="990681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62" name="Linie"/>
            <p:cNvSpPr/>
            <p:nvPr/>
          </p:nvSpPr>
          <p:spPr>
            <a:xfrm>
              <a:off x="451951" y="350257"/>
              <a:ext cx="994787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63" name="Linie"/>
            <p:cNvSpPr/>
            <p:nvPr/>
          </p:nvSpPr>
          <p:spPr>
            <a:xfrm flipV="1">
              <a:off x="2211707" y="343672"/>
              <a:ext cx="445858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64" name="Linie"/>
            <p:cNvSpPr/>
            <p:nvPr/>
          </p:nvSpPr>
          <p:spPr>
            <a:xfrm flipH="1">
              <a:off x="460091" y="340752"/>
              <a:ext cx="1" cy="561614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65" name="Kreis"/>
            <p:cNvSpPr/>
            <p:nvPr/>
          </p:nvSpPr>
          <p:spPr>
            <a:xfrm>
              <a:off x="335467" y="493766"/>
              <a:ext cx="249248" cy="25558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66" name="UN"/>
            <p:cNvSpPr txBox="1"/>
            <p:nvPr/>
          </p:nvSpPr>
          <p:spPr>
            <a:xfrm>
              <a:off x="0" y="495226"/>
              <a:ext cx="286128" cy="2689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u="none" baseline="-37090"/>
                <a:t>N</a:t>
              </a:r>
            </a:p>
          </p:txBody>
        </p:sp>
        <p:sp>
          <p:nvSpPr>
            <p:cNvPr id="1767" name="Rechteck"/>
            <p:cNvSpPr/>
            <p:nvPr/>
          </p:nvSpPr>
          <p:spPr>
            <a:xfrm rot="5400000">
              <a:off x="2505312" y="521226"/>
              <a:ext cx="295717" cy="16053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68" name="Rechteck"/>
            <p:cNvSpPr/>
            <p:nvPr/>
          </p:nvSpPr>
          <p:spPr>
            <a:xfrm>
              <a:off x="865740" y="255761"/>
              <a:ext cx="460987" cy="19749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69" name="R"/>
            <p:cNvSpPr txBox="1"/>
            <p:nvPr/>
          </p:nvSpPr>
          <p:spPr>
            <a:xfrm>
              <a:off x="989779" y="25776"/>
              <a:ext cx="212909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1770" name="U"/>
            <p:cNvSpPr txBox="1"/>
            <p:nvPr/>
          </p:nvSpPr>
          <p:spPr>
            <a:xfrm>
              <a:off x="2197982" y="485317"/>
              <a:ext cx="269297" cy="2689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 u="sng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U</a:t>
              </a:r>
            </a:p>
          </p:txBody>
        </p:sp>
        <p:sp>
          <p:nvSpPr>
            <p:cNvPr id="1771" name="Linie"/>
            <p:cNvSpPr/>
            <p:nvPr/>
          </p:nvSpPr>
          <p:spPr>
            <a:xfrm>
              <a:off x="2209090" y="343104"/>
              <a:ext cx="134701" cy="23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72" name="I"/>
            <p:cNvSpPr txBox="1"/>
            <p:nvPr/>
          </p:nvSpPr>
          <p:spPr>
            <a:xfrm>
              <a:off x="2197977" y="0"/>
              <a:ext cx="145333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100" u="sng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</a:t>
              </a:r>
            </a:p>
          </p:txBody>
        </p:sp>
        <p:sp>
          <p:nvSpPr>
            <p:cNvPr id="1773" name="Linie"/>
            <p:cNvSpPr/>
            <p:nvPr/>
          </p:nvSpPr>
          <p:spPr>
            <a:xfrm flipH="1">
              <a:off x="679931" y="454332"/>
              <a:ext cx="1" cy="3521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74" name="Linie"/>
            <p:cNvSpPr/>
            <p:nvPr/>
          </p:nvSpPr>
          <p:spPr>
            <a:xfrm flipH="1">
              <a:off x="2463581" y="454332"/>
              <a:ext cx="1" cy="352159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sp>
        <p:nvSpPr>
          <p:cNvPr id="1776" name="P = const = P0"/>
          <p:cNvSpPr txBox="1"/>
          <p:nvPr/>
        </p:nvSpPr>
        <p:spPr>
          <a:xfrm>
            <a:off x="8640688" y="2802915"/>
            <a:ext cx="1175037" cy="240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 = const = P</a:t>
            </a:r>
            <a:r>
              <a:rPr baseline="-5999"/>
              <a:t>0</a:t>
            </a:r>
          </a:p>
        </p:txBody>
      </p:sp>
      <p:sp>
        <p:nvSpPr>
          <p:cNvPr id="1777" name="P = P0 (U/U0)2"/>
          <p:cNvSpPr txBox="1"/>
          <p:nvPr/>
        </p:nvSpPr>
        <p:spPr>
          <a:xfrm>
            <a:off x="2207735" y="3084409"/>
            <a:ext cx="1189102" cy="240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1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 = P</a:t>
            </a:r>
            <a:r>
              <a:rPr baseline="-5999"/>
              <a:t>0</a:t>
            </a:r>
            <a:r>
              <a:t> (U/U</a:t>
            </a:r>
            <a:r>
              <a:rPr baseline="-5999"/>
              <a:t>0</a:t>
            </a:r>
            <a:r>
              <a:t>)</a:t>
            </a:r>
            <a:r>
              <a:rPr baseline="31999"/>
              <a:t>2</a:t>
            </a:r>
          </a:p>
        </p:txBody>
      </p:sp>
      <p:sp>
        <p:nvSpPr>
          <p:cNvPr id="1778" name="P = P0 (U/U0)1"/>
          <p:cNvSpPr txBox="1"/>
          <p:nvPr/>
        </p:nvSpPr>
        <p:spPr>
          <a:xfrm>
            <a:off x="5420432" y="3099649"/>
            <a:ext cx="1189102" cy="240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1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 = P</a:t>
            </a:r>
            <a:r>
              <a:rPr baseline="-5999"/>
              <a:t>0</a:t>
            </a:r>
            <a:r>
              <a:t> (U/U</a:t>
            </a:r>
            <a:r>
              <a:rPr baseline="-5999"/>
              <a:t>0</a:t>
            </a:r>
            <a:r>
              <a:t>)</a:t>
            </a:r>
            <a:r>
              <a:rPr baseline="31999"/>
              <a:t>1</a:t>
            </a:r>
          </a:p>
        </p:txBody>
      </p:sp>
      <p:sp>
        <p:nvSpPr>
          <p:cNvPr id="1779" name="P = P0 (U/U0)0"/>
          <p:cNvSpPr txBox="1"/>
          <p:nvPr/>
        </p:nvSpPr>
        <p:spPr>
          <a:xfrm>
            <a:off x="8633129" y="3084409"/>
            <a:ext cx="1189102" cy="240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1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 = P</a:t>
            </a:r>
            <a:r>
              <a:rPr baseline="-5999"/>
              <a:t>0</a:t>
            </a:r>
            <a:r>
              <a:t> (U/U</a:t>
            </a:r>
            <a:r>
              <a:rPr baseline="-5999"/>
              <a:t>0</a:t>
            </a:r>
            <a:r>
              <a:t>)</a:t>
            </a:r>
            <a:r>
              <a:rPr baseline="31999"/>
              <a:t>0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1" name="Gruppieren"/>
          <p:cNvGrpSpPr/>
          <p:nvPr/>
        </p:nvGrpSpPr>
        <p:grpSpPr>
          <a:xfrm>
            <a:off x="1278467" y="466123"/>
            <a:ext cx="7603066" cy="2422759"/>
            <a:chOff x="0" y="0"/>
            <a:chExt cx="7603064" cy="2422758"/>
          </a:xfrm>
        </p:grpSpPr>
        <p:grpSp>
          <p:nvGrpSpPr>
            <p:cNvPr id="1810" name="Gruppieren"/>
            <p:cNvGrpSpPr/>
            <p:nvPr/>
          </p:nvGrpSpPr>
          <p:grpSpPr>
            <a:xfrm>
              <a:off x="3830320" y="-1"/>
              <a:ext cx="3772745" cy="2422760"/>
              <a:chOff x="0" y="0"/>
              <a:chExt cx="3772744" cy="2422758"/>
            </a:xfrm>
          </p:grpSpPr>
          <p:sp>
            <p:nvSpPr>
              <p:cNvPr id="1781" name="Erzeuger: P &lt; 0 (konstant),…"/>
              <p:cNvSpPr txBox="1"/>
              <p:nvPr/>
            </p:nvSpPr>
            <p:spPr>
              <a:xfrm>
                <a:off x="350823" y="1222249"/>
                <a:ext cx="2380219" cy="5555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Erzeuger: P &lt; 0 (konstant), </a:t>
                </a:r>
              </a:p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cos(φ) variabel</a:t>
                </a:r>
              </a:p>
            </p:txBody>
          </p:sp>
          <p:sp>
            <p:nvSpPr>
              <p:cNvPr id="1782" name="Maschenregel:…"/>
              <p:cNvSpPr txBox="1"/>
              <p:nvPr/>
            </p:nvSpPr>
            <p:spPr>
              <a:xfrm>
                <a:off x="400192" y="1867235"/>
                <a:ext cx="1605759" cy="5555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Maschenregel: </a:t>
                </a:r>
              </a:p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u="sng"/>
                  <a:t>U</a:t>
                </a:r>
                <a:r>
                  <a:rPr baseline="-5999"/>
                  <a:t>E</a:t>
                </a:r>
                <a:r>
                  <a:t> = </a:t>
                </a:r>
                <a:r>
                  <a:rPr u="sng"/>
                  <a:t>U</a:t>
                </a:r>
                <a:r>
                  <a:rPr baseline="-5999"/>
                  <a:t>X</a:t>
                </a:r>
                <a:r>
                  <a:t> + </a:t>
                </a:r>
                <a:r>
                  <a:rPr u="sng"/>
                  <a:t>U</a:t>
                </a:r>
                <a:r>
                  <a:rPr baseline="-5999"/>
                  <a:t>R</a:t>
                </a:r>
                <a:r>
                  <a:t> + </a:t>
                </a:r>
                <a:r>
                  <a:rPr u="sng"/>
                  <a:t>U</a:t>
                </a:r>
                <a:r>
                  <a:rPr baseline="-5999"/>
                  <a:t>N</a:t>
                </a:r>
              </a:p>
            </p:txBody>
          </p:sp>
          <p:grpSp>
            <p:nvGrpSpPr>
              <p:cNvPr id="1809" name="Gruppieren"/>
              <p:cNvGrpSpPr/>
              <p:nvPr/>
            </p:nvGrpSpPr>
            <p:grpSpPr>
              <a:xfrm>
                <a:off x="0" y="0"/>
                <a:ext cx="3772745" cy="1132787"/>
                <a:chOff x="0" y="0"/>
                <a:chExt cx="3772744" cy="1132786"/>
              </a:xfrm>
            </p:grpSpPr>
            <p:sp>
              <p:nvSpPr>
                <p:cNvPr id="1783" name="Linie"/>
                <p:cNvSpPr/>
                <p:nvPr/>
              </p:nvSpPr>
              <p:spPr>
                <a:xfrm flipH="1">
                  <a:off x="2655192" y="348594"/>
                  <a:ext cx="1" cy="560807"/>
                </a:xfrm>
                <a:prstGeom prst="line">
                  <a:avLst/>
                </a:prstGeom>
                <a:noFill/>
                <a:ln w="254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grpSp>
              <p:nvGrpSpPr>
                <p:cNvPr id="1790" name="Gruppieren"/>
                <p:cNvGrpSpPr/>
                <p:nvPr/>
              </p:nvGrpSpPr>
              <p:grpSpPr>
                <a:xfrm>
                  <a:off x="1379929" y="279945"/>
                  <a:ext cx="854410" cy="78710"/>
                  <a:chOff x="0" y="0"/>
                  <a:chExt cx="854408" cy="78708"/>
                </a:xfrm>
              </p:grpSpPr>
              <p:sp>
                <p:nvSpPr>
                  <p:cNvPr id="1784" name="Linie"/>
                  <p:cNvSpPr/>
                  <p:nvPr/>
                </p:nvSpPr>
                <p:spPr>
                  <a:xfrm>
                    <a:off x="275649" y="-1"/>
                    <a:ext cx="156310" cy="7341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91" h="20596" extrusionOk="0">
                        <a:moveTo>
                          <a:pt x="5" y="20596"/>
                        </a:moveTo>
                        <a:cubicBezTo>
                          <a:pt x="-109" y="13462"/>
                          <a:pt x="1828" y="6756"/>
                          <a:pt x="5087" y="2998"/>
                        </a:cubicBezTo>
                        <a:cubicBezTo>
                          <a:pt x="8453" y="-882"/>
                          <a:pt x="12691" y="-1004"/>
                          <a:pt x="16120" y="2681"/>
                        </a:cubicBezTo>
                        <a:cubicBezTo>
                          <a:pt x="19443" y="6254"/>
                          <a:pt x="21491" y="12856"/>
                          <a:pt x="21491" y="20000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785" name="Linie"/>
                  <p:cNvSpPr/>
                  <p:nvPr/>
                </p:nvSpPr>
                <p:spPr>
                  <a:xfrm>
                    <a:off x="431957" y="5281"/>
                    <a:ext cx="156309" cy="7341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91" h="20596" extrusionOk="0">
                        <a:moveTo>
                          <a:pt x="5" y="20596"/>
                        </a:moveTo>
                        <a:cubicBezTo>
                          <a:pt x="-109" y="13462"/>
                          <a:pt x="1828" y="6756"/>
                          <a:pt x="5087" y="2998"/>
                        </a:cubicBezTo>
                        <a:cubicBezTo>
                          <a:pt x="8453" y="-882"/>
                          <a:pt x="12691" y="-1004"/>
                          <a:pt x="16120" y="2681"/>
                        </a:cubicBezTo>
                        <a:cubicBezTo>
                          <a:pt x="19443" y="6254"/>
                          <a:pt x="21491" y="12856"/>
                          <a:pt x="21491" y="20000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786" name="Linie"/>
                  <p:cNvSpPr/>
                  <p:nvPr/>
                </p:nvSpPr>
                <p:spPr>
                  <a:xfrm>
                    <a:off x="581927" y="5281"/>
                    <a:ext cx="157366" cy="7342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89" h="20606" extrusionOk="0">
                        <a:moveTo>
                          <a:pt x="4" y="20606"/>
                        </a:moveTo>
                        <a:cubicBezTo>
                          <a:pt x="-111" y="13447"/>
                          <a:pt x="1838" y="6720"/>
                          <a:pt x="5114" y="2967"/>
                        </a:cubicBezTo>
                        <a:cubicBezTo>
                          <a:pt x="8466" y="-873"/>
                          <a:pt x="12677" y="-994"/>
                          <a:pt x="16091" y="2652"/>
                        </a:cubicBezTo>
                        <a:cubicBezTo>
                          <a:pt x="19430" y="6219"/>
                          <a:pt x="21489" y="12838"/>
                          <a:pt x="21489" y="20006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787" name="Linie"/>
                  <p:cNvSpPr/>
                  <p:nvPr/>
                </p:nvSpPr>
                <p:spPr>
                  <a:xfrm>
                    <a:off x="119342" y="5281"/>
                    <a:ext cx="156309" cy="7341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91" h="20596" extrusionOk="0">
                        <a:moveTo>
                          <a:pt x="5" y="20596"/>
                        </a:moveTo>
                        <a:cubicBezTo>
                          <a:pt x="-109" y="13462"/>
                          <a:pt x="1828" y="6756"/>
                          <a:pt x="5087" y="2998"/>
                        </a:cubicBezTo>
                        <a:cubicBezTo>
                          <a:pt x="8453" y="-882"/>
                          <a:pt x="12691" y="-1004"/>
                          <a:pt x="16120" y="2681"/>
                        </a:cubicBezTo>
                        <a:cubicBezTo>
                          <a:pt x="19443" y="6254"/>
                          <a:pt x="21491" y="12856"/>
                          <a:pt x="21491" y="20000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788" name="Linie"/>
                  <p:cNvSpPr/>
                  <p:nvPr/>
                </p:nvSpPr>
                <p:spPr>
                  <a:xfrm>
                    <a:off x="0" y="76041"/>
                    <a:ext cx="115118" cy="1057"/>
                  </a:xfrm>
                  <a:prstGeom prst="line">
                    <a:avLst/>
                  </a:pr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789" name="Linie"/>
                  <p:cNvSpPr/>
                  <p:nvPr/>
                </p:nvSpPr>
                <p:spPr>
                  <a:xfrm>
                    <a:off x="739290" y="71817"/>
                    <a:ext cx="115119" cy="1057"/>
                  </a:xfrm>
                  <a:prstGeom prst="line">
                    <a:avLst/>
                  </a:pr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/>
                  </a:p>
                </p:txBody>
              </p:sp>
            </p:grpSp>
            <p:sp>
              <p:nvSpPr>
                <p:cNvPr id="1791" name="Linie"/>
                <p:cNvSpPr/>
                <p:nvPr/>
              </p:nvSpPr>
              <p:spPr>
                <a:xfrm flipV="1">
                  <a:off x="462742" y="899895"/>
                  <a:ext cx="2194823" cy="1"/>
                </a:xfrm>
                <a:prstGeom prst="line">
                  <a:avLst/>
                </a:prstGeom>
                <a:noFill/>
                <a:ln w="2540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792" name="jX"/>
                <p:cNvSpPr txBox="1"/>
                <p:nvPr/>
              </p:nvSpPr>
              <p:spPr>
                <a:xfrm>
                  <a:off x="1506121" y="32811"/>
                  <a:ext cx="602027" cy="24004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algn="ctr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r>
                    <a:t>jX</a:t>
                  </a:r>
                </a:p>
              </p:txBody>
            </p:sp>
            <p:sp>
              <p:nvSpPr>
                <p:cNvPr id="1793" name="Linie"/>
                <p:cNvSpPr/>
                <p:nvPr/>
              </p:nvSpPr>
              <p:spPr>
                <a:xfrm>
                  <a:off x="682121" y="113187"/>
                  <a:ext cx="1057" cy="990681"/>
                </a:xfrm>
                <a:prstGeom prst="line">
                  <a:avLst/>
                </a:prstGeom>
                <a:noFill/>
                <a:ln w="9525" cap="flat">
                  <a:solidFill>
                    <a:srgbClr val="929292"/>
                  </a:solidFill>
                  <a:prstDash val="dash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794" name="Linie"/>
                <p:cNvSpPr/>
                <p:nvPr/>
              </p:nvSpPr>
              <p:spPr>
                <a:xfrm>
                  <a:off x="2463053" y="142106"/>
                  <a:ext cx="1057" cy="990681"/>
                </a:xfrm>
                <a:prstGeom prst="line">
                  <a:avLst/>
                </a:prstGeom>
                <a:noFill/>
                <a:ln w="9525" cap="flat">
                  <a:solidFill>
                    <a:srgbClr val="929292"/>
                  </a:solidFill>
                  <a:prstDash val="dash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795" name="Linie"/>
                <p:cNvSpPr/>
                <p:nvPr/>
              </p:nvSpPr>
              <p:spPr>
                <a:xfrm>
                  <a:off x="451951" y="357292"/>
                  <a:ext cx="994787" cy="1"/>
                </a:xfrm>
                <a:prstGeom prst="line">
                  <a:avLst/>
                </a:prstGeom>
                <a:noFill/>
                <a:ln w="2540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796" name="Linie"/>
                <p:cNvSpPr/>
                <p:nvPr/>
              </p:nvSpPr>
              <p:spPr>
                <a:xfrm flipV="1">
                  <a:off x="2211707" y="350707"/>
                  <a:ext cx="445858" cy="1"/>
                </a:xfrm>
                <a:prstGeom prst="line">
                  <a:avLst/>
                </a:prstGeom>
                <a:noFill/>
                <a:ln w="2540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797" name="Linie"/>
                <p:cNvSpPr/>
                <p:nvPr/>
              </p:nvSpPr>
              <p:spPr>
                <a:xfrm flipH="1">
                  <a:off x="460091" y="347787"/>
                  <a:ext cx="1" cy="561614"/>
                </a:xfrm>
                <a:prstGeom prst="line">
                  <a:avLst/>
                </a:prstGeom>
                <a:noFill/>
                <a:ln w="254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798" name="Kreis"/>
                <p:cNvSpPr/>
                <p:nvPr/>
              </p:nvSpPr>
              <p:spPr>
                <a:xfrm>
                  <a:off x="335467" y="500801"/>
                  <a:ext cx="249248" cy="255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799" name="UN"/>
                <p:cNvSpPr txBox="1"/>
                <p:nvPr/>
              </p:nvSpPr>
              <p:spPr>
                <a:xfrm>
                  <a:off x="0" y="502261"/>
                  <a:ext cx="286128" cy="26894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 u="sng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r>
                    <a:t>U</a:t>
                  </a:r>
                  <a:r>
                    <a:rPr u="none" baseline="-37090"/>
                    <a:t>N</a:t>
                  </a:r>
                </a:p>
              </p:txBody>
            </p:sp>
            <p:sp>
              <p:nvSpPr>
                <p:cNvPr id="1800" name="P, cos(φ)"/>
                <p:cNvSpPr txBox="1"/>
                <p:nvPr/>
              </p:nvSpPr>
              <p:spPr>
                <a:xfrm>
                  <a:off x="2777958" y="502261"/>
                  <a:ext cx="994787" cy="24004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defTabSz="914400">
                    <a:spcBef>
                      <a:spcPts val="400"/>
                    </a:spcBef>
                    <a:buClr>
                      <a:srgbClr val="0085CC"/>
                    </a:buClr>
                    <a:buFont typeface="Arial"/>
                    <a:defRPr sz="11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r>
                    <a:t>P, cos(φ)</a:t>
                  </a:r>
                </a:p>
              </p:txBody>
            </p:sp>
            <p:sp>
              <p:nvSpPr>
                <p:cNvPr id="1801" name="Rechteck"/>
                <p:cNvSpPr/>
                <p:nvPr/>
              </p:nvSpPr>
              <p:spPr>
                <a:xfrm>
                  <a:off x="865740" y="262796"/>
                  <a:ext cx="460987" cy="197498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02" name="R"/>
                <p:cNvSpPr txBox="1"/>
                <p:nvPr/>
              </p:nvSpPr>
              <p:spPr>
                <a:xfrm>
                  <a:off x="989779" y="32811"/>
                  <a:ext cx="212909" cy="24004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r>
                    <a:t>R</a:t>
                  </a:r>
                </a:p>
              </p:txBody>
            </p:sp>
            <p:sp>
              <p:nvSpPr>
                <p:cNvPr id="1803" name="Linie"/>
                <p:cNvSpPr/>
                <p:nvPr/>
              </p:nvSpPr>
              <p:spPr>
                <a:xfrm flipH="1">
                  <a:off x="2209090" y="350139"/>
                  <a:ext cx="134701" cy="2385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04" name="I"/>
                <p:cNvSpPr txBox="1"/>
                <p:nvPr/>
              </p:nvSpPr>
              <p:spPr>
                <a:xfrm>
                  <a:off x="2258696" y="0"/>
                  <a:ext cx="145333" cy="24004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 u="sng">
                      <a:solidFill>
                        <a:schemeClr val="accent1"/>
                      </a:solidFill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r>
                    <a:t>I</a:t>
                  </a:r>
                </a:p>
              </p:txBody>
            </p:sp>
            <p:sp>
              <p:nvSpPr>
                <p:cNvPr id="1805" name="Linie"/>
                <p:cNvSpPr/>
                <p:nvPr/>
              </p:nvSpPr>
              <p:spPr>
                <a:xfrm flipH="1">
                  <a:off x="679931" y="461367"/>
                  <a:ext cx="1" cy="352159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06" name="Linie"/>
                <p:cNvSpPr/>
                <p:nvPr/>
              </p:nvSpPr>
              <p:spPr>
                <a:xfrm flipH="1">
                  <a:off x="2463581" y="461367"/>
                  <a:ext cx="1" cy="352159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07" name="Kreis"/>
                <p:cNvSpPr/>
                <p:nvPr/>
              </p:nvSpPr>
              <p:spPr>
                <a:xfrm>
                  <a:off x="2532660" y="494216"/>
                  <a:ext cx="249247" cy="255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08" name="UE"/>
                <p:cNvSpPr txBox="1"/>
                <p:nvPr/>
              </p:nvSpPr>
              <p:spPr>
                <a:xfrm>
                  <a:off x="2196714" y="484691"/>
                  <a:ext cx="269297" cy="26894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 u="sng">
                      <a:solidFill>
                        <a:schemeClr val="accent5"/>
                      </a:solidFill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r>
                    <a:t>U</a:t>
                  </a:r>
                  <a:r>
                    <a:rPr u="none" baseline="-37090"/>
                    <a:t>E</a:t>
                  </a:r>
                </a:p>
              </p:txBody>
            </p:sp>
          </p:grpSp>
        </p:grpSp>
        <p:grpSp>
          <p:nvGrpSpPr>
            <p:cNvPr id="1840" name="Gruppieren"/>
            <p:cNvGrpSpPr/>
            <p:nvPr/>
          </p:nvGrpSpPr>
          <p:grpSpPr>
            <a:xfrm>
              <a:off x="0" y="-1"/>
              <a:ext cx="3772745" cy="2422760"/>
              <a:chOff x="0" y="0"/>
              <a:chExt cx="3772744" cy="2422758"/>
            </a:xfrm>
          </p:grpSpPr>
          <p:sp>
            <p:nvSpPr>
              <p:cNvPr id="1811" name="Verbraucher: P &gt; 0 (konstant),…"/>
              <p:cNvSpPr txBox="1"/>
              <p:nvPr/>
            </p:nvSpPr>
            <p:spPr>
              <a:xfrm>
                <a:off x="350823" y="1222249"/>
                <a:ext cx="2627385" cy="5555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Verbraucher: P &gt; 0 (konstant), </a:t>
                </a:r>
              </a:p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cos(φ) variabel</a:t>
                </a:r>
              </a:p>
            </p:txBody>
          </p:sp>
          <p:sp>
            <p:nvSpPr>
              <p:cNvPr id="1812" name="Maschenregel:…"/>
              <p:cNvSpPr txBox="1"/>
              <p:nvPr/>
            </p:nvSpPr>
            <p:spPr>
              <a:xfrm>
                <a:off x="400192" y="1867235"/>
                <a:ext cx="1605759" cy="5555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Maschenregel: </a:t>
                </a:r>
              </a:p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u="sng"/>
                  <a:t>U</a:t>
                </a:r>
                <a:r>
                  <a:rPr baseline="-5999"/>
                  <a:t>N</a:t>
                </a:r>
                <a:r>
                  <a:t> = </a:t>
                </a:r>
                <a:r>
                  <a:rPr u="sng"/>
                  <a:t>U</a:t>
                </a:r>
                <a:r>
                  <a:rPr baseline="-5999"/>
                  <a:t>X</a:t>
                </a:r>
                <a:r>
                  <a:t> + </a:t>
                </a:r>
                <a:r>
                  <a:rPr u="sng"/>
                  <a:t>U</a:t>
                </a:r>
                <a:r>
                  <a:rPr baseline="-5999"/>
                  <a:t>R</a:t>
                </a:r>
                <a:r>
                  <a:t> + </a:t>
                </a:r>
                <a:r>
                  <a:rPr u="sng"/>
                  <a:t>U</a:t>
                </a:r>
                <a:r>
                  <a:rPr u="sng" baseline="-5999"/>
                  <a:t>E</a:t>
                </a:r>
              </a:p>
            </p:txBody>
          </p:sp>
          <p:grpSp>
            <p:nvGrpSpPr>
              <p:cNvPr id="1839" name="Gruppieren"/>
              <p:cNvGrpSpPr/>
              <p:nvPr/>
            </p:nvGrpSpPr>
            <p:grpSpPr>
              <a:xfrm>
                <a:off x="0" y="0"/>
                <a:ext cx="3772745" cy="1132787"/>
                <a:chOff x="0" y="0"/>
                <a:chExt cx="3772744" cy="1132786"/>
              </a:xfrm>
            </p:grpSpPr>
            <p:sp>
              <p:nvSpPr>
                <p:cNvPr id="1813" name="Linie"/>
                <p:cNvSpPr/>
                <p:nvPr/>
              </p:nvSpPr>
              <p:spPr>
                <a:xfrm flipH="1">
                  <a:off x="2655192" y="348594"/>
                  <a:ext cx="1" cy="560807"/>
                </a:xfrm>
                <a:prstGeom prst="line">
                  <a:avLst/>
                </a:prstGeom>
                <a:noFill/>
                <a:ln w="254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grpSp>
              <p:nvGrpSpPr>
                <p:cNvPr id="1820" name="Gruppieren"/>
                <p:cNvGrpSpPr/>
                <p:nvPr/>
              </p:nvGrpSpPr>
              <p:grpSpPr>
                <a:xfrm>
                  <a:off x="1379929" y="279945"/>
                  <a:ext cx="854410" cy="78710"/>
                  <a:chOff x="0" y="0"/>
                  <a:chExt cx="854408" cy="78708"/>
                </a:xfrm>
              </p:grpSpPr>
              <p:sp>
                <p:nvSpPr>
                  <p:cNvPr id="1814" name="Linie"/>
                  <p:cNvSpPr/>
                  <p:nvPr/>
                </p:nvSpPr>
                <p:spPr>
                  <a:xfrm>
                    <a:off x="275649" y="-1"/>
                    <a:ext cx="156310" cy="7341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91" h="20596" extrusionOk="0">
                        <a:moveTo>
                          <a:pt x="5" y="20596"/>
                        </a:moveTo>
                        <a:cubicBezTo>
                          <a:pt x="-109" y="13462"/>
                          <a:pt x="1828" y="6756"/>
                          <a:pt x="5087" y="2998"/>
                        </a:cubicBezTo>
                        <a:cubicBezTo>
                          <a:pt x="8453" y="-882"/>
                          <a:pt x="12691" y="-1004"/>
                          <a:pt x="16120" y="2681"/>
                        </a:cubicBezTo>
                        <a:cubicBezTo>
                          <a:pt x="19443" y="6254"/>
                          <a:pt x="21491" y="12856"/>
                          <a:pt x="21491" y="20000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15" name="Linie"/>
                  <p:cNvSpPr/>
                  <p:nvPr/>
                </p:nvSpPr>
                <p:spPr>
                  <a:xfrm>
                    <a:off x="431957" y="5281"/>
                    <a:ext cx="156309" cy="7341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91" h="20596" extrusionOk="0">
                        <a:moveTo>
                          <a:pt x="5" y="20596"/>
                        </a:moveTo>
                        <a:cubicBezTo>
                          <a:pt x="-109" y="13462"/>
                          <a:pt x="1828" y="6756"/>
                          <a:pt x="5087" y="2998"/>
                        </a:cubicBezTo>
                        <a:cubicBezTo>
                          <a:pt x="8453" y="-882"/>
                          <a:pt x="12691" y="-1004"/>
                          <a:pt x="16120" y="2681"/>
                        </a:cubicBezTo>
                        <a:cubicBezTo>
                          <a:pt x="19443" y="6254"/>
                          <a:pt x="21491" y="12856"/>
                          <a:pt x="21491" y="20000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16" name="Linie"/>
                  <p:cNvSpPr/>
                  <p:nvPr/>
                </p:nvSpPr>
                <p:spPr>
                  <a:xfrm>
                    <a:off x="581927" y="5281"/>
                    <a:ext cx="157366" cy="7342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89" h="20606" extrusionOk="0">
                        <a:moveTo>
                          <a:pt x="4" y="20606"/>
                        </a:moveTo>
                        <a:cubicBezTo>
                          <a:pt x="-111" y="13447"/>
                          <a:pt x="1838" y="6720"/>
                          <a:pt x="5114" y="2967"/>
                        </a:cubicBezTo>
                        <a:cubicBezTo>
                          <a:pt x="8466" y="-873"/>
                          <a:pt x="12677" y="-994"/>
                          <a:pt x="16091" y="2652"/>
                        </a:cubicBezTo>
                        <a:cubicBezTo>
                          <a:pt x="19430" y="6219"/>
                          <a:pt x="21489" y="12838"/>
                          <a:pt x="21489" y="20006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17" name="Linie"/>
                  <p:cNvSpPr/>
                  <p:nvPr/>
                </p:nvSpPr>
                <p:spPr>
                  <a:xfrm>
                    <a:off x="119342" y="5281"/>
                    <a:ext cx="156309" cy="7341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91" h="20596" extrusionOk="0">
                        <a:moveTo>
                          <a:pt x="5" y="20596"/>
                        </a:moveTo>
                        <a:cubicBezTo>
                          <a:pt x="-109" y="13462"/>
                          <a:pt x="1828" y="6756"/>
                          <a:pt x="5087" y="2998"/>
                        </a:cubicBezTo>
                        <a:cubicBezTo>
                          <a:pt x="8453" y="-882"/>
                          <a:pt x="12691" y="-1004"/>
                          <a:pt x="16120" y="2681"/>
                        </a:cubicBezTo>
                        <a:cubicBezTo>
                          <a:pt x="19443" y="6254"/>
                          <a:pt x="21491" y="12856"/>
                          <a:pt x="21491" y="20000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18" name="Linie"/>
                  <p:cNvSpPr/>
                  <p:nvPr/>
                </p:nvSpPr>
                <p:spPr>
                  <a:xfrm>
                    <a:off x="0" y="76041"/>
                    <a:ext cx="115118" cy="1057"/>
                  </a:xfrm>
                  <a:prstGeom prst="line">
                    <a:avLst/>
                  </a:pr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819" name="Linie"/>
                  <p:cNvSpPr/>
                  <p:nvPr/>
                </p:nvSpPr>
                <p:spPr>
                  <a:xfrm>
                    <a:off x="739290" y="71817"/>
                    <a:ext cx="115119" cy="1057"/>
                  </a:xfrm>
                  <a:prstGeom prst="line">
                    <a:avLst/>
                  </a:pr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/>
                  </a:p>
                </p:txBody>
              </p:sp>
            </p:grpSp>
            <p:sp>
              <p:nvSpPr>
                <p:cNvPr id="1821" name="Linie"/>
                <p:cNvSpPr/>
                <p:nvPr/>
              </p:nvSpPr>
              <p:spPr>
                <a:xfrm flipV="1">
                  <a:off x="462742" y="899895"/>
                  <a:ext cx="2194823" cy="1"/>
                </a:xfrm>
                <a:prstGeom prst="line">
                  <a:avLst/>
                </a:prstGeom>
                <a:noFill/>
                <a:ln w="2540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822" name="jX"/>
                <p:cNvSpPr txBox="1"/>
                <p:nvPr/>
              </p:nvSpPr>
              <p:spPr>
                <a:xfrm>
                  <a:off x="1506121" y="32811"/>
                  <a:ext cx="602027" cy="24004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algn="ctr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r>
                    <a:t>jX</a:t>
                  </a:r>
                </a:p>
              </p:txBody>
            </p:sp>
            <p:sp>
              <p:nvSpPr>
                <p:cNvPr id="1823" name="Linie"/>
                <p:cNvSpPr/>
                <p:nvPr/>
              </p:nvSpPr>
              <p:spPr>
                <a:xfrm>
                  <a:off x="682121" y="113187"/>
                  <a:ext cx="1057" cy="990681"/>
                </a:xfrm>
                <a:prstGeom prst="line">
                  <a:avLst/>
                </a:prstGeom>
                <a:noFill/>
                <a:ln w="9525" cap="flat">
                  <a:solidFill>
                    <a:srgbClr val="929292"/>
                  </a:solidFill>
                  <a:prstDash val="dash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824" name="Linie"/>
                <p:cNvSpPr/>
                <p:nvPr/>
              </p:nvSpPr>
              <p:spPr>
                <a:xfrm>
                  <a:off x="2463053" y="142106"/>
                  <a:ext cx="1057" cy="990681"/>
                </a:xfrm>
                <a:prstGeom prst="line">
                  <a:avLst/>
                </a:prstGeom>
                <a:noFill/>
                <a:ln w="9525" cap="flat">
                  <a:solidFill>
                    <a:srgbClr val="929292"/>
                  </a:solidFill>
                  <a:prstDash val="dash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825" name="Linie"/>
                <p:cNvSpPr/>
                <p:nvPr/>
              </p:nvSpPr>
              <p:spPr>
                <a:xfrm>
                  <a:off x="451951" y="357292"/>
                  <a:ext cx="994787" cy="1"/>
                </a:xfrm>
                <a:prstGeom prst="line">
                  <a:avLst/>
                </a:prstGeom>
                <a:noFill/>
                <a:ln w="2540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826" name="Linie"/>
                <p:cNvSpPr/>
                <p:nvPr/>
              </p:nvSpPr>
              <p:spPr>
                <a:xfrm flipV="1">
                  <a:off x="2211707" y="350707"/>
                  <a:ext cx="445858" cy="1"/>
                </a:xfrm>
                <a:prstGeom prst="line">
                  <a:avLst/>
                </a:prstGeom>
                <a:noFill/>
                <a:ln w="2540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827" name="Linie"/>
                <p:cNvSpPr/>
                <p:nvPr/>
              </p:nvSpPr>
              <p:spPr>
                <a:xfrm flipH="1">
                  <a:off x="460091" y="347787"/>
                  <a:ext cx="1" cy="561614"/>
                </a:xfrm>
                <a:prstGeom prst="line">
                  <a:avLst/>
                </a:prstGeom>
                <a:noFill/>
                <a:ln w="254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828" name="Kreis"/>
                <p:cNvSpPr/>
                <p:nvPr/>
              </p:nvSpPr>
              <p:spPr>
                <a:xfrm>
                  <a:off x="335467" y="500801"/>
                  <a:ext cx="249248" cy="255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29" name="UN"/>
                <p:cNvSpPr txBox="1"/>
                <p:nvPr/>
              </p:nvSpPr>
              <p:spPr>
                <a:xfrm>
                  <a:off x="0" y="502261"/>
                  <a:ext cx="286128" cy="26894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 u="sng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r>
                    <a:t>U</a:t>
                  </a:r>
                  <a:r>
                    <a:rPr u="none" baseline="-37090"/>
                    <a:t>N</a:t>
                  </a:r>
                </a:p>
              </p:txBody>
            </p:sp>
            <p:sp>
              <p:nvSpPr>
                <p:cNvPr id="1830" name="P, cos(φ)"/>
                <p:cNvSpPr txBox="1"/>
                <p:nvPr/>
              </p:nvSpPr>
              <p:spPr>
                <a:xfrm>
                  <a:off x="2777958" y="502261"/>
                  <a:ext cx="994787" cy="24004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defTabSz="914400">
                    <a:spcBef>
                      <a:spcPts val="400"/>
                    </a:spcBef>
                    <a:buClr>
                      <a:srgbClr val="0085CC"/>
                    </a:buClr>
                    <a:buFont typeface="Arial"/>
                    <a:defRPr sz="11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r>
                    <a:t>P, cos(φ)</a:t>
                  </a:r>
                </a:p>
              </p:txBody>
            </p:sp>
            <p:sp>
              <p:nvSpPr>
                <p:cNvPr id="1831" name="Rechteck"/>
                <p:cNvSpPr/>
                <p:nvPr/>
              </p:nvSpPr>
              <p:spPr>
                <a:xfrm>
                  <a:off x="865740" y="262796"/>
                  <a:ext cx="460987" cy="197498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32" name="R"/>
                <p:cNvSpPr txBox="1"/>
                <p:nvPr/>
              </p:nvSpPr>
              <p:spPr>
                <a:xfrm>
                  <a:off x="989779" y="32811"/>
                  <a:ext cx="212909" cy="24004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r>
                    <a:t>R</a:t>
                  </a:r>
                </a:p>
              </p:txBody>
            </p:sp>
            <p:sp>
              <p:nvSpPr>
                <p:cNvPr id="1833" name="Linie"/>
                <p:cNvSpPr/>
                <p:nvPr/>
              </p:nvSpPr>
              <p:spPr>
                <a:xfrm>
                  <a:off x="2209090" y="350139"/>
                  <a:ext cx="134701" cy="2385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34" name="I"/>
                <p:cNvSpPr txBox="1"/>
                <p:nvPr/>
              </p:nvSpPr>
              <p:spPr>
                <a:xfrm>
                  <a:off x="2258696" y="0"/>
                  <a:ext cx="145333" cy="24004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 u="sng">
                      <a:solidFill>
                        <a:schemeClr val="accent1"/>
                      </a:solidFill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r>
                    <a:t>I</a:t>
                  </a:r>
                </a:p>
              </p:txBody>
            </p:sp>
            <p:sp>
              <p:nvSpPr>
                <p:cNvPr id="1835" name="Linie"/>
                <p:cNvSpPr/>
                <p:nvPr/>
              </p:nvSpPr>
              <p:spPr>
                <a:xfrm flipH="1">
                  <a:off x="679931" y="461367"/>
                  <a:ext cx="1" cy="352159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36" name="Linie"/>
                <p:cNvSpPr/>
                <p:nvPr/>
              </p:nvSpPr>
              <p:spPr>
                <a:xfrm flipH="1">
                  <a:off x="2463581" y="461367"/>
                  <a:ext cx="1" cy="352159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37" name="Kreis"/>
                <p:cNvSpPr/>
                <p:nvPr/>
              </p:nvSpPr>
              <p:spPr>
                <a:xfrm>
                  <a:off x="2532660" y="494216"/>
                  <a:ext cx="249247" cy="255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38" name="UE"/>
                <p:cNvSpPr txBox="1"/>
                <p:nvPr/>
              </p:nvSpPr>
              <p:spPr>
                <a:xfrm>
                  <a:off x="2196714" y="484691"/>
                  <a:ext cx="269297" cy="26894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buClr>
                      <a:srgbClr val="000000"/>
                    </a:buClr>
                    <a:buFont typeface="Arial"/>
                    <a:defRPr sz="1100" u="sng">
                      <a:solidFill>
                        <a:schemeClr val="accent5"/>
                      </a:solidFill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r>
                    <a:t>U</a:t>
                  </a:r>
                  <a:r>
                    <a:rPr u="none" baseline="-37090"/>
                    <a:t>E</a:t>
                  </a:r>
                </a:p>
              </p:txBody>
            </p:sp>
          </p:grpSp>
        </p:grpSp>
      </p:grp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1" name="Gruppieren"/>
          <p:cNvGrpSpPr/>
          <p:nvPr/>
        </p:nvGrpSpPr>
        <p:grpSpPr>
          <a:xfrm>
            <a:off x="5226746" y="832011"/>
            <a:ext cx="3920912" cy="1194466"/>
            <a:chOff x="0" y="0"/>
            <a:chExt cx="3920911" cy="1194465"/>
          </a:xfrm>
        </p:grpSpPr>
        <p:sp>
          <p:nvSpPr>
            <p:cNvPr id="1843" name="Linie"/>
            <p:cNvSpPr/>
            <p:nvPr/>
          </p:nvSpPr>
          <p:spPr>
            <a:xfrm>
              <a:off x="2382578" y="440306"/>
              <a:ext cx="514845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44" name="Linie"/>
            <p:cNvSpPr/>
            <p:nvPr/>
          </p:nvSpPr>
          <p:spPr>
            <a:xfrm flipH="1">
              <a:off x="2901929" y="419125"/>
              <a:ext cx="1" cy="560807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45" name="Linie"/>
            <p:cNvSpPr/>
            <p:nvPr/>
          </p:nvSpPr>
          <p:spPr>
            <a:xfrm flipV="1">
              <a:off x="709480" y="970426"/>
              <a:ext cx="2194823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46" name="Linie"/>
            <p:cNvSpPr/>
            <p:nvPr/>
          </p:nvSpPr>
          <p:spPr>
            <a:xfrm>
              <a:off x="941558" y="183719"/>
              <a:ext cx="1058" cy="990680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47" name="Linie"/>
            <p:cNvSpPr/>
            <p:nvPr/>
          </p:nvSpPr>
          <p:spPr>
            <a:xfrm>
              <a:off x="2426157" y="203785"/>
              <a:ext cx="1057" cy="990681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48" name="Linie"/>
            <p:cNvSpPr/>
            <p:nvPr/>
          </p:nvSpPr>
          <p:spPr>
            <a:xfrm>
              <a:off x="698688" y="427823"/>
              <a:ext cx="514845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49" name="Linie"/>
            <p:cNvSpPr/>
            <p:nvPr/>
          </p:nvSpPr>
          <p:spPr>
            <a:xfrm flipH="1">
              <a:off x="706828" y="418318"/>
              <a:ext cx="1" cy="561614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50" name="Kreis"/>
            <p:cNvSpPr/>
            <p:nvPr/>
          </p:nvSpPr>
          <p:spPr>
            <a:xfrm>
              <a:off x="582205" y="571333"/>
              <a:ext cx="249248" cy="25558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851" name="UN"/>
            <p:cNvSpPr txBox="1"/>
            <p:nvPr/>
          </p:nvSpPr>
          <p:spPr>
            <a:xfrm>
              <a:off x="24576" y="521675"/>
              <a:ext cx="286128" cy="3147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u="none" baseline="-34499"/>
                <a:t>N</a:t>
              </a:r>
            </a:p>
          </p:txBody>
        </p:sp>
        <p:sp>
          <p:nvSpPr>
            <p:cNvPr id="1852" name="Rechteck"/>
            <p:cNvSpPr/>
            <p:nvPr/>
          </p:nvSpPr>
          <p:spPr>
            <a:xfrm rot="5400000">
              <a:off x="2752049" y="598792"/>
              <a:ext cx="295718" cy="16053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853" name="Rechteck"/>
            <p:cNvSpPr/>
            <p:nvPr/>
          </p:nvSpPr>
          <p:spPr>
            <a:xfrm>
              <a:off x="1112478" y="333328"/>
              <a:ext cx="460986" cy="19749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854" name="R"/>
            <p:cNvSpPr txBox="1"/>
            <p:nvPr/>
          </p:nvSpPr>
          <p:spPr>
            <a:xfrm>
              <a:off x="1219255" y="18721"/>
              <a:ext cx="212909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1855" name="Linie"/>
            <p:cNvSpPr/>
            <p:nvPr/>
          </p:nvSpPr>
          <p:spPr>
            <a:xfrm flipH="1">
              <a:off x="2582015" y="440319"/>
              <a:ext cx="134701" cy="23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856" name="I"/>
            <p:cNvSpPr txBox="1"/>
            <p:nvPr/>
          </p:nvSpPr>
          <p:spPr>
            <a:xfrm>
              <a:off x="2609652" y="90499"/>
              <a:ext cx="145333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u="sng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</a:t>
              </a:r>
            </a:p>
          </p:txBody>
        </p:sp>
        <p:sp>
          <p:nvSpPr>
            <p:cNvPr id="1857" name="Linie"/>
            <p:cNvSpPr/>
            <p:nvPr/>
          </p:nvSpPr>
          <p:spPr>
            <a:xfrm flipH="1">
              <a:off x="441934" y="502979"/>
              <a:ext cx="1" cy="3521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858" name="UK"/>
            <p:cNvSpPr txBox="1"/>
            <p:nvPr/>
          </p:nvSpPr>
          <p:spPr>
            <a:xfrm>
              <a:off x="2477588" y="521675"/>
              <a:ext cx="286128" cy="3147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u="none" baseline="-34499"/>
                <a:t>K</a:t>
              </a:r>
            </a:p>
          </p:txBody>
        </p:sp>
        <p:sp>
          <p:nvSpPr>
            <p:cNvPr id="1859" name="PR &gt; 0"/>
            <p:cNvSpPr txBox="1"/>
            <p:nvPr/>
          </p:nvSpPr>
          <p:spPr>
            <a:xfrm>
              <a:off x="1041774" y="552806"/>
              <a:ext cx="588403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P</a:t>
              </a:r>
              <a:r>
                <a:rPr baseline="-5999"/>
                <a:t>R</a:t>
              </a:r>
              <a:r>
                <a:t> &gt; 0</a:t>
              </a:r>
            </a:p>
          </p:txBody>
        </p:sp>
        <p:sp>
          <p:nvSpPr>
            <p:cNvPr id="1860" name="P &lt; 0…"/>
            <p:cNvSpPr txBox="1"/>
            <p:nvPr/>
          </p:nvSpPr>
          <p:spPr>
            <a:xfrm>
              <a:off x="3046089" y="437236"/>
              <a:ext cx="874823" cy="5055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P &lt; 0 </a:t>
              </a:r>
            </a:p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(Erzeuger)</a:t>
              </a:r>
            </a:p>
          </p:txBody>
        </p:sp>
        <p:sp>
          <p:nvSpPr>
            <p:cNvPr id="1861" name="Linie"/>
            <p:cNvSpPr/>
            <p:nvPr/>
          </p:nvSpPr>
          <p:spPr>
            <a:xfrm flipH="1">
              <a:off x="2479014" y="513933"/>
              <a:ext cx="1" cy="35216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862" name="PN &gt; 0"/>
            <p:cNvSpPr txBox="1"/>
            <p:nvPr/>
          </p:nvSpPr>
          <p:spPr>
            <a:xfrm>
              <a:off x="0" y="920050"/>
              <a:ext cx="588402" cy="274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P</a:t>
              </a:r>
              <a:r>
                <a:rPr baseline="-5999"/>
                <a:t>N</a:t>
              </a:r>
              <a:r>
                <a:t> &gt; 0</a:t>
              </a:r>
            </a:p>
          </p:txBody>
        </p:sp>
        <p:grpSp>
          <p:nvGrpSpPr>
            <p:cNvPr id="1869" name="Gruppieren"/>
            <p:cNvGrpSpPr/>
            <p:nvPr/>
          </p:nvGrpSpPr>
          <p:grpSpPr>
            <a:xfrm>
              <a:off x="1576778" y="361597"/>
              <a:ext cx="854410" cy="78710"/>
              <a:chOff x="0" y="0"/>
              <a:chExt cx="854408" cy="78708"/>
            </a:xfrm>
          </p:grpSpPr>
          <p:sp>
            <p:nvSpPr>
              <p:cNvPr id="1863" name="Linie"/>
              <p:cNvSpPr/>
              <p:nvPr/>
            </p:nvSpPr>
            <p:spPr>
              <a:xfrm>
                <a:off x="275649" y="-1"/>
                <a:ext cx="156310" cy="73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864" name="Linie"/>
              <p:cNvSpPr/>
              <p:nvPr/>
            </p:nvSpPr>
            <p:spPr>
              <a:xfrm>
                <a:off x="431957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865" name="Linie"/>
              <p:cNvSpPr/>
              <p:nvPr/>
            </p:nvSpPr>
            <p:spPr>
              <a:xfrm>
                <a:off x="581927" y="5281"/>
                <a:ext cx="157366" cy="73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0606" extrusionOk="0">
                    <a:moveTo>
                      <a:pt x="4" y="20606"/>
                    </a:moveTo>
                    <a:cubicBezTo>
                      <a:pt x="-111" y="13447"/>
                      <a:pt x="1838" y="6720"/>
                      <a:pt x="5114" y="2967"/>
                    </a:cubicBezTo>
                    <a:cubicBezTo>
                      <a:pt x="8466" y="-873"/>
                      <a:pt x="12677" y="-994"/>
                      <a:pt x="16091" y="2652"/>
                    </a:cubicBezTo>
                    <a:cubicBezTo>
                      <a:pt x="19430" y="6219"/>
                      <a:pt x="21489" y="12838"/>
                      <a:pt x="21489" y="20006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866" name="Linie"/>
              <p:cNvSpPr/>
              <p:nvPr/>
            </p:nvSpPr>
            <p:spPr>
              <a:xfrm>
                <a:off x="119342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867" name="Linie"/>
              <p:cNvSpPr/>
              <p:nvPr/>
            </p:nvSpPr>
            <p:spPr>
              <a:xfrm>
                <a:off x="0" y="76041"/>
                <a:ext cx="115118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868" name="Linie"/>
              <p:cNvSpPr/>
              <p:nvPr/>
            </p:nvSpPr>
            <p:spPr>
              <a:xfrm>
                <a:off x="739290" y="71817"/>
                <a:ext cx="115119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870" name="jX"/>
            <p:cNvSpPr txBox="1"/>
            <p:nvPr/>
          </p:nvSpPr>
          <p:spPr>
            <a:xfrm>
              <a:off x="1868043" y="0"/>
              <a:ext cx="268298" cy="2746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jX</a:t>
              </a:r>
            </a:p>
          </p:txBody>
        </p:sp>
      </p:grpSp>
      <p:sp>
        <p:nvSpPr>
          <p:cNvPr id="1872" name="UN"/>
          <p:cNvSpPr txBox="1"/>
          <p:nvPr/>
        </p:nvSpPr>
        <p:spPr>
          <a:xfrm>
            <a:off x="2639996" y="2974139"/>
            <a:ext cx="368943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30428"/>
              <a:t>N</a:t>
            </a:r>
          </a:p>
        </p:txBody>
      </p:sp>
      <p:sp>
        <p:nvSpPr>
          <p:cNvPr id="1873" name="I"/>
          <p:cNvSpPr txBox="1"/>
          <p:nvPr/>
        </p:nvSpPr>
        <p:spPr>
          <a:xfrm>
            <a:off x="3197978" y="2075350"/>
            <a:ext cx="20433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1874" name="Linie"/>
          <p:cNvSpPr/>
          <p:nvPr/>
        </p:nvSpPr>
        <p:spPr>
          <a:xfrm flipH="1">
            <a:off x="1667290" y="2469828"/>
            <a:ext cx="1464963" cy="1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75" name="Linie"/>
          <p:cNvSpPr/>
          <p:nvPr/>
        </p:nvSpPr>
        <p:spPr>
          <a:xfrm flipH="1">
            <a:off x="1180614" y="2888797"/>
            <a:ext cx="1959742" cy="452286"/>
          </a:xfrm>
          <a:prstGeom prst="line">
            <a:avLst/>
          </a:prstGeom>
          <a:ln w="25400">
            <a:solidFill>
              <a:schemeClr val="accent4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76" name="Linie"/>
          <p:cNvSpPr/>
          <p:nvPr/>
        </p:nvSpPr>
        <p:spPr>
          <a:xfrm flipH="1" flipV="1">
            <a:off x="1174388" y="2248539"/>
            <a:ext cx="1996296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77" name="Linie"/>
          <p:cNvSpPr/>
          <p:nvPr/>
        </p:nvSpPr>
        <p:spPr>
          <a:xfrm flipH="1">
            <a:off x="1666970" y="2389535"/>
            <a:ext cx="1" cy="680862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78" name="Linie"/>
          <p:cNvSpPr/>
          <p:nvPr/>
        </p:nvSpPr>
        <p:spPr>
          <a:xfrm flipH="1">
            <a:off x="1187874" y="2402235"/>
            <a:ext cx="1" cy="680862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79" name="Linie"/>
          <p:cNvSpPr/>
          <p:nvPr/>
        </p:nvSpPr>
        <p:spPr>
          <a:xfrm flipH="1">
            <a:off x="3153220" y="2450311"/>
            <a:ext cx="1" cy="627758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80" name="Linie"/>
          <p:cNvSpPr/>
          <p:nvPr/>
        </p:nvSpPr>
        <p:spPr>
          <a:xfrm flipH="1">
            <a:off x="1169794" y="2913179"/>
            <a:ext cx="51484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81" name="UK"/>
          <p:cNvSpPr txBox="1"/>
          <p:nvPr/>
        </p:nvSpPr>
        <p:spPr>
          <a:xfrm>
            <a:off x="2309362" y="2470602"/>
            <a:ext cx="362403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30428"/>
              <a:t>K</a:t>
            </a:r>
          </a:p>
        </p:txBody>
      </p:sp>
      <p:sp>
        <p:nvSpPr>
          <p:cNvPr id="1882" name="UR"/>
          <p:cNvSpPr txBox="1"/>
          <p:nvPr/>
        </p:nvSpPr>
        <p:spPr>
          <a:xfrm>
            <a:off x="1152789" y="2611241"/>
            <a:ext cx="368943" cy="342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30428"/>
              <a:t>R</a:t>
            </a:r>
          </a:p>
        </p:txBody>
      </p:sp>
      <p:sp>
        <p:nvSpPr>
          <p:cNvPr id="1883" name="UN - UK - UX - UR = 0"/>
          <p:cNvSpPr txBox="1"/>
          <p:nvPr/>
        </p:nvSpPr>
        <p:spPr>
          <a:xfrm>
            <a:off x="3042747" y="2556761"/>
            <a:ext cx="1996296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5999"/>
              <a:t>N </a:t>
            </a:r>
            <a:r>
              <a:t>- </a:t>
            </a:r>
            <a:r>
              <a:rPr u="sng"/>
              <a:t>U</a:t>
            </a:r>
            <a:r>
              <a:rPr baseline="-5999"/>
              <a:t>K</a:t>
            </a:r>
            <a:r>
              <a:t> - </a:t>
            </a:r>
            <a:r>
              <a:rPr u="sng"/>
              <a:t>U</a:t>
            </a:r>
            <a:r>
              <a:rPr baseline="-5999"/>
              <a:t>X </a:t>
            </a:r>
            <a:r>
              <a:t>- </a:t>
            </a:r>
            <a:r>
              <a:rPr u="sng"/>
              <a:t>U</a:t>
            </a:r>
            <a:r>
              <a:rPr baseline="-5999"/>
              <a:t>R</a:t>
            </a:r>
            <a:r>
              <a:t> = 0</a:t>
            </a:r>
          </a:p>
        </p:txBody>
      </p:sp>
      <p:sp>
        <p:nvSpPr>
          <p:cNvPr id="1884" name="Abgerundetes Rechteck"/>
          <p:cNvSpPr/>
          <p:nvPr/>
        </p:nvSpPr>
        <p:spPr>
          <a:xfrm>
            <a:off x="496158" y="832013"/>
            <a:ext cx="4342162" cy="2708796"/>
          </a:xfrm>
          <a:prstGeom prst="roundRect">
            <a:avLst>
              <a:gd name="adj" fmla="val 4252"/>
            </a:avLst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85" name="UN"/>
          <p:cNvSpPr txBox="1"/>
          <p:nvPr/>
        </p:nvSpPr>
        <p:spPr>
          <a:xfrm>
            <a:off x="6850114" y="2400237"/>
            <a:ext cx="368943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30428"/>
              <a:t>N</a:t>
            </a:r>
          </a:p>
        </p:txBody>
      </p:sp>
      <p:sp>
        <p:nvSpPr>
          <p:cNvPr id="1886" name="I"/>
          <p:cNvSpPr txBox="1"/>
          <p:nvPr/>
        </p:nvSpPr>
        <p:spPr>
          <a:xfrm>
            <a:off x="7823286" y="2141676"/>
            <a:ext cx="204340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1887" name="Linie"/>
          <p:cNvSpPr/>
          <p:nvPr/>
        </p:nvSpPr>
        <p:spPr>
          <a:xfrm>
            <a:off x="6303197" y="2721976"/>
            <a:ext cx="1979867" cy="1"/>
          </a:xfrm>
          <a:prstGeom prst="line">
            <a:avLst/>
          </a:prstGeom>
          <a:ln w="25400">
            <a:solidFill>
              <a:schemeClr val="accent4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88" name="Linie"/>
          <p:cNvSpPr/>
          <p:nvPr/>
        </p:nvSpPr>
        <p:spPr>
          <a:xfrm>
            <a:off x="5786178" y="2291167"/>
            <a:ext cx="1996296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89" name="Linie"/>
          <p:cNvSpPr/>
          <p:nvPr/>
        </p:nvSpPr>
        <p:spPr>
          <a:xfrm flipH="1">
            <a:off x="6291460" y="2432163"/>
            <a:ext cx="1" cy="805190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90" name="Linie"/>
          <p:cNvSpPr/>
          <p:nvPr/>
        </p:nvSpPr>
        <p:spPr>
          <a:xfrm flipH="1">
            <a:off x="5812364" y="2444863"/>
            <a:ext cx="1" cy="849492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91" name="Linie"/>
          <p:cNvSpPr/>
          <p:nvPr/>
        </p:nvSpPr>
        <p:spPr>
          <a:xfrm flipH="1">
            <a:off x="7777711" y="2492939"/>
            <a:ext cx="1" cy="753340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92" name="Linie"/>
          <p:cNvSpPr/>
          <p:nvPr/>
        </p:nvSpPr>
        <p:spPr>
          <a:xfrm>
            <a:off x="5798876" y="2719001"/>
            <a:ext cx="51484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93" name="UK"/>
          <p:cNvSpPr txBox="1"/>
          <p:nvPr/>
        </p:nvSpPr>
        <p:spPr>
          <a:xfrm>
            <a:off x="6709916" y="2983428"/>
            <a:ext cx="362404" cy="342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30428"/>
              <a:t>K</a:t>
            </a:r>
          </a:p>
        </p:txBody>
      </p:sp>
      <p:sp>
        <p:nvSpPr>
          <p:cNvPr id="1894" name="UR"/>
          <p:cNvSpPr txBox="1"/>
          <p:nvPr/>
        </p:nvSpPr>
        <p:spPr>
          <a:xfrm>
            <a:off x="5863910" y="2386677"/>
            <a:ext cx="368944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30428"/>
              <a:t>R</a:t>
            </a:r>
          </a:p>
        </p:txBody>
      </p:sp>
      <p:sp>
        <p:nvSpPr>
          <p:cNvPr id="1895" name="Linie"/>
          <p:cNvSpPr/>
          <p:nvPr/>
        </p:nvSpPr>
        <p:spPr>
          <a:xfrm flipV="1">
            <a:off x="5773478" y="2759089"/>
            <a:ext cx="2520364" cy="377867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96" name="Linie"/>
          <p:cNvSpPr/>
          <p:nvPr/>
        </p:nvSpPr>
        <p:spPr>
          <a:xfrm flipH="1">
            <a:off x="8302703" y="2496389"/>
            <a:ext cx="1" cy="746439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97" name="UN + UR + UX - UK = 0"/>
          <p:cNvSpPr txBox="1"/>
          <p:nvPr/>
        </p:nvSpPr>
        <p:spPr>
          <a:xfrm>
            <a:off x="7494690" y="2942391"/>
            <a:ext cx="1813250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5999"/>
              <a:t>N </a:t>
            </a:r>
            <a:r>
              <a:t>+ </a:t>
            </a:r>
            <a:r>
              <a:rPr u="sng"/>
              <a:t>U</a:t>
            </a:r>
            <a:r>
              <a:rPr baseline="-5999"/>
              <a:t>R</a:t>
            </a:r>
            <a:r>
              <a:t> + </a:t>
            </a:r>
            <a:r>
              <a:rPr u="sng"/>
              <a:t>U</a:t>
            </a:r>
            <a:r>
              <a:rPr baseline="-5999"/>
              <a:t>X </a:t>
            </a:r>
            <a:r>
              <a:t>- </a:t>
            </a:r>
            <a:r>
              <a:rPr u="sng"/>
              <a:t>U</a:t>
            </a:r>
            <a:r>
              <a:rPr baseline="-5999"/>
              <a:t>K </a:t>
            </a:r>
            <a:r>
              <a:t>= 0</a:t>
            </a:r>
          </a:p>
        </p:txBody>
      </p:sp>
      <p:grpSp>
        <p:nvGrpSpPr>
          <p:cNvPr id="1926" name="Gruppieren"/>
          <p:cNvGrpSpPr/>
          <p:nvPr/>
        </p:nvGrpSpPr>
        <p:grpSpPr>
          <a:xfrm>
            <a:off x="599545" y="832011"/>
            <a:ext cx="4132769" cy="1194466"/>
            <a:chOff x="0" y="0"/>
            <a:chExt cx="4132767" cy="1194465"/>
          </a:xfrm>
        </p:grpSpPr>
        <p:sp>
          <p:nvSpPr>
            <p:cNvPr id="1898" name="Linie"/>
            <p:cNvSpPr/>
            <p:nvPr/>
          </p:nvSpPr>
          <p:spPr>
            <a:xfrm>
              <a:off x="2382578" y="440306"/>
              <a:ext cx="514845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99" name="Linie"/>
            <p:cNvSpPr/>
            <p:nvPr/>
          </p:nvSpPr>
          <p:spPr>
            <a:xfrm flipH="1">
              <a:off x="2901929" y="419125"/>
              <a:ext cx="1" cy="560807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00" name="Linie"/>
            <p:cNvSpPr/>
            <p:nvPr/>
          </p:nvSpPr>
          <p:spPr>
            <a:xfrm flipV="1">
              <a:off x="709480" y="970426"/>
              <a:ext cx="2194823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01" name="Linie"/>
            <p:cNvSpPr/>
            <p:nvPr/>
          </p:nvSpPr>
          <p:spPr>
            <a:xfrm>
              <a:off x="941558" y="183719"/>
              <a:ext cx="1058" cy="990680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02" name="Linie"/>
            <p:cNvSpPr/>
            <p:nvPr/>
          </p:nvSpPr>
          <p:spPr>
            <a:xfrm>
              <a:off x="2426157" y="203785"/>
              <a:ext cx="1057" cy="990681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03" name="Linie"/>
            <p:cNvSpPr/>
            <p:nvPr/>
          </p:nvSpPr>
          <p:spPr>
            <a:xfrm>
              <a:off x="698688" y="427823"/>
              <a:ext cx="514845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04" name="Linie"/>
            <p:cNvSpPr/>
            <p:nvPr/>
          </p:nvSpPr>
          <p:spPr>
            <a:xfrm flipH="1">
              <a:off x="706828" y="418318"/>
              <a:ext cx="1" cy="561614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05" name="Kreis"/>
            <p:cNvSpPr/>
            <p:nvPr/>
          </p:nvSpPr>
          <p:spPr>
            <a:xfrm>
              <a:off x="582205" y="571333"/>
              <a:ext cx="249248" cy="25558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06" name="UN"/>
            <p:cNvSpPr txBox="1"/>
            <p:nvPr/>
          </p:nvSpPr>
          <p:spPr>
            <a:xfrm>
              <a:off x="24576" y="521675"/>
              <a:ext cx="286128" cy="3147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u="none" baseline="-34499"/>
                <a:t>N</a:t>
              </a:r>
            </a:p>
          </p:txBody>
        </p:sp>
        <p:sp>
          <p:nvSpPr>
            <p:cNvPr id="1907" name="Rechteck"/>
            <p:cNvSpPr/>
            <p:nvPr/>
          </p:nvSpPr>
          <p:spPr>
            <a:xfrm rot="5400000">
              <a:off x="2752049" y="598792"/>
              <a:ext cx="295718" cy="16053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08" name="Rechteck"/>
            <p:cNvSpPr/>
            <p:nvPr/>
          </p:nvSpPr>
          <p:spPr>
            <a:xfrm>
              <a:off x="1112478" y="333328"/>
              <a:ext cx="460986" cy="19749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09" name="R"/>
            <p:cNvSpPr txBox="1"/>
            <p:nvPr/>
          </p:nvSpPr>
          <p:spPr>
            <a:xfrm>
              <a:off x="1219255" y="18721"/>
              <a:ext cx="212909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1910" name="Linie"/>
            <p:cNvSpPr/>
            <p:nvPr/>
          </p:nvSpPr>
          <p:spPr>
            <a:xfrm>
              <a:off x="2582015" y="440319"/>
              <a:ext cx="134701" cy="23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11" name="I"/>
            <p:cNvSpPr txBox="1"/>
            <p:nvPr/>
          </p:nvSpPr>
          <p:spPr>
            <a:xfrm>
              <a:off x="2609652" y="90499"/>
              <a:ext cx="145333" cy="240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u="sng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</a:t>
              </a:r>
            </a:p>
          </p:txBody>
        </p:sp>
        <p:sp>
          <p:nvSpPr>
            <p:cNvPr id="1912" name="Linie"/>
            <p:cNvSpPr/>
            <p:nvPr/>
          </p:nvSpPr>
          <p:spPr>
            <a:xfrm flipH="1">
              <a:off x="441934" y="502979"/>
              <a:ext cx="1" cy="3521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13" name="UK"/>
            <p:cNvSpPr txBox="1"/>
            <p:nvPr/>
          </p:nvSpPr>
          <p:spPr>
            <a:xfrm>
              <a:off x="2477588" y="521675"/>
              <a:ext cx="286128" cy="3147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u="sng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u="none" baseline="-34499"/>
                <a:t>K</a:t>
              </a:r>
            </a:p>
          </p:txBody>
        </p:sp>
        <p:sp>
          <p:nvSpPr>
            <p:cNvPr id="1914" name="PR &gt; 0"/>
            <p:cNvSpPr txBox="1"/>
            <p:nvPr/>
          </p:nvSpPr>
          <p:spPr>
            <a:xfrm>
              <a:off x="1041774" y="552806"/>
              <a:ext cx="588403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P</a:t>
              </a:r>
              <a:r>
                <a:rPr baseline="-5999"/>
                <a:t>R</a:t>
              </a:r>
              <a:r>
                <a:t> &gt; 0</a:t>
              </a:r>
            </a:p>
          </p:txBody>
        </p:sp>
        <p:sp>
          <p:nvSpPr>
            <p:cNvPr id="1915" name="P &gt; 0…"/>
            <p:cNvSpPr txBox="1"/>
            <p:nvPr/>
          </p:nvSpPr>
          <p:spPr>
            <a:xfrm>
              <a:off x="3046089" y="437236"/>
              <a:ext cx="1086679" cy="5055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P &gt; 0 </a:t>
              </a:r>
            </a:p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(Verbraucher)</a:t>
              </a:r>
            </a:p>
          </p:txBody>
        </p:sp>
        <p:sp>
          <p:nvSpPr>
            <p:cNvPr id="1916" name="Linie"/>
            <p:cNvSpPr/>
            <p:nvPr/>
          </p:nvSpPr>
          <p:spPr>
            <a:xfrm flipH="1">
              <a:off x="2479014" y="513933"/>
              <a:ext cx="1" cy="35216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17" name="PN &lt; 0"/>
            <p:cNvSpPr txBox="1"/>
            <p:nvPr/>
          </p:nvSpPr>
          <p:spPr>
            <a:xfrm>
              <a:off x="0" y="920050"/>
              <a:ext cx="588402" cy="274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P</a:t>
              </a:r>
              <a:r>
                <a:rPr baseline="-5999"/>
                <a:t>N</a:t>
              </a:r>
              <a:r>
                <a:t> &lt; 0</a:t>
              </a:r>
            </a:p>
          </p:txBody>
        </p:sp>
        <p:grpSp>
          <p:nvGrpSpPr>
            <p:cNvPr id="1924" name="Gruppieren"/>
            <p:cNvGrpSpPr/>
            <p:nvPr/>
          </p:nvGrpSpPr>
          <p:grpSpPr>
            <a:xfrm>
              <a:off x="1576778" y="361597"/>
              <a:ext cx="854410" cy="78710"/>
              <a:chOff x="0" y="0"/>
              <a:chExt cx="854408" cy="78708"/>
            </a:xfrm>
          </p:grpSpPr>
          <p:sp>
            <p:nvSpPr>
              <p:cNvPr id="1918" name="Linie"/>
              <p:cNvSpPr/>
              <p:nvPr/>
            </p:nvSpPr>
            <p:spPr>
              <a:xfrm>
                <a:off x="275649" y="-1"/>
                <a:ext cx="156310" cy="73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919" name="Linie"/>
              <p:cNvSpPr/>
              <p:nvPr/>
            </p:nvSpPr>
            <p:spPr>
              <a:xfrm>
                <a:off x="431957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920" name="Linie"/>
              <p:cNvSpPr/>
              <p:nvPr/>
            </p:nvSpPr>
            <p:spPr>
              <a:xfrm>
                <a:off x="581927" y="5281"/>
                <a:ext cx="157366" cy="73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0606" extrusionOk="0">
                    <a:moveTo>
                      <a:pt x="4" y="20606"/>
                    </a:moveTo>
                    <a:cubicBezTo>
                      <a:pt x="-111" y="13447"/>
                      <a:pt x="1838" y="6720"/>
                      <a:pt x="5114" y="2967"/>
                    </a:cubicBezTo>
                    <a:cubicBezTo>
                      <a:pt x="8466" y="-873"/>
                      <a:pt x="12677" y="-994"/>
                      <a:pt x="16091" y="2652"/>
                    </a:cubicBezTo>
                    <a:cubicBezTo>
                      <a:pt x="19430" y="6219"/>
                      <a:pt x="21489" y="12838"/>
                      <a:pt x="21489" y="20006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921" name="Linie"/>
              <p:cNvSpPr/>
              <p:nvPr/>
            </p:nvSpPr>
            <p:spPr>
              <a:xfrm>
                <a:off x="119342" y="5281"/>
                <a:ext cx="156309" cy="7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922" name="Linie"/>
              <p:cNvSpPr/>
              <p:nvPr/>
            </p:nvSpPr>
            <p:spPr>
              <a:xfrm>
                <a:off x="0" y="76041"/>
                <a:ext cx="115118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923" name="Linie"/>
              <p:cNvSpPr/>
              <p:nvPr/>
            </p:nvSpPr>
            <p:spPr>
              <a:xfrm>
                <a:off x="739290" y="71817"/>
                <a:ext cx="115119" cy="105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925" name="jX"/>
            <p:cNvSpPr txBox="1"/>
            <p:nvPr/>
          </p:nvSpPr>
          <p:spPr>
            <a:xfrm>
              <a:off x="1868043" y="0"/>
              <a:ext cx="268298" cy="2746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jX</a:t>
              </a:r>
            </a:p>
          </p:txBody>
        </p:sp>
      </p:grpSp>
      <p:sp>
        <p:nvSpPr>
          <p:cNvPr id="1927" name="Linie"/>
          <p:cNvSpPr/>
          <p:nvPr/>
        </p:nvSpPr>
        <p:spPr>
          <a:xfrm>
            <a:off x="1667290" y="2470602"/>
            <a:ext cx="1" cy="413120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928" name="Ux"/>
          <p:cNvSpPr txBox="1"/>
          <p:nvPr/>
        </p:nvSpPr>
        <p:spPr>
          <a:xfrm>
            <a:off x="1662207" y="2557886"/>
            <a:ext cx="342609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30428"/>
              <a:t>x</a:t>
            </a:r>
          </a:p>
        </p:txBody>
      </p:sp>
      <p:sp>
        <p:nvSpPr>
          <p:cNvPr id="1929" name="Linie"/>
          <p:cNvSpPr/>
          <p:nvPr/>
        </p:nvSpPr>
        <p:spPr>
          <a:xfrm flipV="1">
            <a:off x="5804426" y="2731047"/>
            <a:ext cx="1" cy="41312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930" name="Ux"/>
          <p:cNvSpPr txBox="1"/>
          <p:nvPr/>
        </p:nvSpPr>
        <p:spPr>
          <a:xfrm>
            <a:off x="5803613" y="2756099"/>
            <a:ext cx="342609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u="sng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u="none" baseline="-30428"/>
              <a:t>x</a:t>
            </a:r>
          </a:p>
        </p:txBody>
      </p:sp>
      <p:sp>
        <p:nvSpPr>
          <p:cNvPr id="1931" name="Abgerundetes Rechteck"/>
          <p:cNvSpPr/>
          <p:nvPr/>
        </p:nvSpPr>
        <p:spPr>
          <a:xfrm>
            <a:off x="5237976" y="832013"/>
            <a:ext cx="4342162" cy="2708796"/>
          </a:xfrm>
          <a:prstGeom prst="roundRect">
            <a:avLst>
              <a:gd name="adj" fmla="val 4252"/>
            </a:avLst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3" name="Netz 1"/>
          <p:cNvSpPr txBox="1"/>
          <p:nvPr/>
        </p:nvSpPr>
        <p:spPr>
          <a:xfrm>
            <a:off x="1930225" y="518338"/>
            <a:ext cx="99749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1</a:t>
            </a:r>
          </a:p>
        </p:txBody>
      </p:sp>
      <p:grpSp>
        <p:nvGrpSpPr>
          <p:cNvPr id="1941" name="Gruppieren"/>
          <p:cNvGrpSpPr/>
          <p:nvPr/>
        </p:nvGrpSpPr>
        <p:grpSpPr>
          <a:xfrm rot="16200000">
            <a:off x="2049488" y="1132991"/>
            <a:ext cx="758969" cy="598963"/>
            <a:chOff x="0" y="0"/>
            <a:chExt cx="758968" cy="598962"/>
          </a:xfrm>
        </p:grpSpPr>
        <p:sp>
          <p:nvSpPr>
            <p:cNvPr id="1934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35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36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37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38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39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40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942" name="Linie"/>
          <p:cNvSpPr/>
          <p:nvPr/>
        </p:nvSpPr>
        <p:spPr>
          <a:xfrm>
            <a:off x="2718890" y="1432472"/>
            <a:ext cx="1035596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950" name="Gruppieren"/>
          <p:cNvGrpSpPr/>
          <p:nvPr/>
        </p:nvGrpSpPr>
        <p:grpSpPr>
          <a:xfrm rot="16200000">
            <a:off x="6275286" y="1132991"/>
            <a:ext cx="758970" cy="598963"/>
            <a:chOff x="0" y="0"/>
            <a:chExt cx="758968" cy="598962"/>
          </a:xfrm>
        </p:grpSpPr>
        <p:sp>
          <p:nvSpPr>
            <p:cNvPr id="1943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44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45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46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47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48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49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951" name="Linie"/>
          <p:cNvSpPr/>
          <p:nvPr/>
        </p:nvSpPr>
        <p:spPr>
          <a:xfrm>
            <a:off x="5444311" y="1443720"/>
            <a:ext cx="898449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52" name="Netz 2"/>
          <p:cNvSpPr txBox="1"/>
          <p:nvPr/>
        </p:nvSpPr>
        <p:spPr>
          <a:xfrm>
            <a:off x="6161911" y="518338"/>
            <a:ext cx="99749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2</a:t>
            </a:r>
          </a:p>
        </p:txBody>
      </p:sp>
      <p:sp>
        <p:nvSpPr>
          <p:cNvPr id="1953" name="Linie"/>
          <p:cNvSpPr/>
          <p:nvPr/>
        </p:nvSpPr>
        <p:spPr>
          <a:xfrm flipV="1">
            <a:off x="2976561" y="1346143"/>
            <a:ext cx="212424" cy="212424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954" name="Linie"/>
          <p:cNvSpPr/>
          <p:nvPr/>
        </p:nvSpPr>
        <p:spPr>
          <a:xfrm flipV="1">
            <a:off x="5901624" y="1346143"/>
            <a:ext cx="212424" cy="212424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955" name="3"/>
          <p:cNvSpPr txBox="1"/>
          <p:nvPr/>
        </p:nvSpPr>
        <p:spPr>
          <a:xfrm>
            <a:off x="2964259" y="1431155"/>
            <a:ext cx="23969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sp>
        <p:nvSpPr>
          <p:cNvPr id="1956" name="3"/>
          <p:cNvSpPr txBox="1"/>
          <p:nvPr/>
        </p:nvSpPr>
        <p:spPr>
          <a:xfrm>
            <a:off x="5836733" y="1422309"/>
            <a:ext cx="239699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sp>
        <p:nvSpPr>
          <p:cNvPr id="1957" name="Rechteck"/>
          <p:cNvSpPr/>
          <p:nvPr/>
        </p:nvSpPr>
        <p:spPr>
          <a:xfrm>
            <a:off x="3563703" y="1064141"/>
            <a:ext cx="579181" cy="752628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58" name="Rechteck"/>
          <p:cNvSpPr/>
          <p:nvPr/>
        </p:nvSpPr>
        <p:spPr>
          <a:xfrm>
            <a:off x="4969169" y="1072167"/>
            <a:ext cx="579182" cy="752628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59" name="Linie"/>
          <p:cNvSpPr/>
          <p:nvPr/>
        </p:nvSpPr>
        <p:spPr>
          <a:xfrm>
            <a:off x="4148511" y="1444328"/>
            <a:ext cx="832542" cy="1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60" name="AC-…"/>
          <p:cNvSpPr txBox="1"/>
          <p:nvPr/>
        </p:nvSpPr>
        <p:spPr>
          <a:xfrm>
            <a:off x="3238265" y="1154710"/>
            <a:ext cx="1230056" cy="555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AC-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Senke</a:t>
            </a:r>
          </a:p>
        </p:txBody>
      </p:sp>
      <p:sp>
        <p:nvSpPr>
          <p:cNvPr id="1961" name="AC-…"/>
          <p:cNvSpPr txBox="1"/>
          <p:nvPr/>
        </p:nvSpPr>
        <p:spPr>
          <a:xfrm>
            <a:off x="4643732" y="1154710"/>
            <a:ext cx="1230056" cy="555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AC-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Quelle</a:t>
            </a:r>
          </a:p>
        </p:txBody>
      </p:sp>
      <p:sp>
        <p:nvSpPr>
          <p:cNvPr id="1962" name="Linie"/>
          <p:cNvSpPr/>
          <p:nvPr/>
        </p:nvSpPr>
        <p:spPr>
          <a:xfrm flipV="1">
            <a:off x="3263598" y="925599"/>
            <a:ext cx="2640391" cy="1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63" name="Lastfluss (P)"/>
          <p:cNvSpPr txBox="1"/>
          <p:nvPr/>
        </p:nvSpPr>
        <p:spPr>
          <a:xfrm>
            <a:off x="3786580" y="557339"/>
            <a:ext cx="151647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Lastfluss (P)</a:t>
            </a:r>
          </a:p>
        </p:txBody>
      </p:sp>
      <p:sp>
        <p:nvSpPr>
          <p:cNvPr id="1964" name="Linie"/>
          <p:cNvSpPr/>
          <p:nvPr/>
        </p:nvSpPr>
        <p:spPr>
          <a:xfrm flipH="1">
            <a:off x="5092987" y="1832428"/>
            <a:ext cx="1" cy="690811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65" name="Linie"/>
          <p:cNvSpPr/>
          <p:nvPr/>
        </p:nvSpPr>
        <p:spPr>
          <a:xfrm flipH="1" flipV="1">
            <a:off x="3844049" y="1818020"/>
            <a:ext cx="1" cy="332825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66" name="Linie"/>
          <p:cNvSpPr/>
          <p:nvPr/>
        </p:nvSpPr>
        <p:spPr>
          <a:xfrm>
            <a:off x="5432336" y="2022532"/>
            <a:ext cx="1230056" cy="1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67" name="Linie"/>
          <p:cNvSpPr/>
          <p:nvPr/>
        </p:nvSpPr>
        <p:spPr>
          <a:xfrm flipH="1">
            <a:off x="6658939" y="1827473"/>
            <a:ext cx="1" cy="187585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68" name="Linie"/>
          <p:cNvSpPr/>
          <p:nvPr/>
        </p:nvSpPr>
        <p:spPr>
          <a:xfrm flipH="1">
            <a:off x="5431663" y="1827473"/>
            <a:ext cx="1" cy="187585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69" name="Netzfrequenz (f1)"/>
          <p:cNvSpPr txBox="1"/>
          <p:nvPr/>
        </p:nvSpPr>
        <p:spPr>
          <a:xfrm>
            <a:off x="1988373" y="2036839"/>
            <a:ext cx="1761859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Netzfrequenz (f</a:t>
            </a:r>
            <a:r>
              <a:rPr baseline="-5999"/>
              <a:t>1</a:t>
            </a:r>
            <a:r>
              <a:t>)</a:t>
            </a:r>
          </a:p>
        </p:txBody>
      </p:sp>
      <p:sp>
        <p:nvSpPr>
          <p:cNvPr id="1970" name="Netzfrequenz (f2)"/>
          <p:cNvSpPr txBox="1"/>
          <p:nvPr/>
        </p:nvSpPr>
        <p:spPr>
          <a:xfrm>
            <a:off x="5299626" y="2036839"/>
            <a:ext cx="1761859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Netzfrequenz (f</a:t>
            </a:r>
            <a:r>
              <a:rPr baseline="-5999"/>
              <a:t>2</a:t>
            </a:r>
            <a:r>
              <a:t>)</a:t>
            </a:r>
          </a:p>
        </p:txBody>
      </p:sp>
      <p:sp>
        <p:nvSpPr>
          <p:cNvPr id="1971" name="Linie"/>
          <p:cNvSpPr/>
          <p:nvPr/>
        </p:nvSpPr>
        <p:spPr>
          <a:xfrm>
            <a:off x="2456473" y="2009832"/>
            <a:ext cx="1230056" cy="1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72" name="Linie"/>
          <p:cNvSpPr/>
          <p:nvPr/>
        </p:nvSpPr>
        <p:spPr>
          <a:xfrm flipH="1">
            <a:off x="3683076" y="1814773"/>
            <a:ext cx="1" cy="187585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73" name="Linie"/>
          <p:cNvSpPr/>
          <p:nvPr/>
        </p:nvSpPr>
        <p:spPr>
          <a:xfrm flipH="1">
            <a:off x="2455800" y="1814773"/>
            <a:ext cx="1" cy="187585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74" name="Linie"/>
          <p:cNvSpPr/>
          <p:nvPr/>
        </p:nvSpPr>
        <p:spPr>
          <a:xfrm>
            <a:off x="4151354" y="1611566"/>
            <a:ext cx="826779" cy="1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977" name="Gruppieren"/>
          <p:cNvGrpSpPr/>
          <p:nvPr/>
        </p:nvGrpSpPr>
        <p:grpSpPr>
          <a:xfrm>
            <a:off x="4394954" y="1450192"/>
            <a:ext cx="377679" cy="322749"/>
            <a:chOff x="0" y="0"/>
            <a:chExt cx="377677" cy="322747"/>
          </a:xfrm>
        </p:grpSpPr>
        <p:sp>
          <p:nvSpPr>
            <p:cNvPr id="1975" name="Dreieck"/>
            <p:cNvSpPr/>
            <p:nvPr/>
          </p:nvSpPr>
          <p:spPr>
            <a:xfrm rot="16200000" flipH="1">
              <a:off x="-1" y="0"/>
              <a:ext cx="322749" cy="322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76" name="-1"/>
            <p:cNvSpPr txBox="1"/>
            <p:nvPr/>
          </p:nvSpPr>
          <p:spPr>
            <a:xfrm>
              <a:off x="105285" y="2623"/>
              <a:ext cx="27239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r>
                <a:t>-1</a:t>
              </a:r>
            </a:p>
          </p:txBody>
        </p:sp>
      </p:grpSp>
      <p:sp>
        <p:nvSpPr>
          <p:cNvPr id="1978" name="Lastvorgabe: -P"/>
          <p:cNvSpPr txBox="1"/>
          <p:nvPr/>
        </p:nvSpPr>
        <p:spPr>
          <a:xfrm>
            <a:off x="4334752" y="2547635"/>
            <a:ext cx="151647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Lastvorgabe: -P</a:t>
            </a:r>
          </a:p>
        </p:txBody>
      </p:sp>
      <p:sp>
        <p:nvSpPr>
          <p:cNvPr id="1979" name="Q1"/>
          <p:cNvSpPr txBox="1"/>
          <p:nvPr/>
        </p:nvSpPr>
        <p:spPr>
          <a:xfrm>
            <a:off x="3588354" y="2175431"/>
            <a:ext cx="51139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Q</a:t>
            </a:r>
            <a:r>
              <a:rPr baseline="-5999"/>
              <a:t>1</a:t>
            </a:r>
          </a:p>
        </p:txBody>
      </p:sp>
      <p:sp>
        <p:nvSpPr>
          <p:cNvPr id="1980" name="Q2"/>
          <p:cNvSpPr txBox="1"/>
          <p:nvPr/>
        </p:nvSpPr>
        <p:spPr>
          <a:xfrm>
            <a:off x="5053832" y="2175431"/>
            <a:ext cx="51139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Q</a:t>
            </a:r>
            <a:r>
              <a:rPr baseline="-5999"/>
              <a:t>2</a:t>
            </a:r>
          </a:p>
        </p:txBody>
      </p:sp>
      <p:sp>
        <p:nvSpPr>
          <p:cNvPr id="1981" name="Linie"/>
          <p:cNvSpPr/>
          <p:nvPr/>
        </p:nvSpPr>
        <p:spPr>
          <a:xfrm flipH="1" flipV="1">
            <a:off x="5309527" y="1830720"/>
            <a:ext cx="1" cy="332825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82" name="bzw. AC-Last statt Netz 2…"/>
          <p:cNvSpPr txBox="1"/>
          <p:nvPr/>
        </p:nvSpPr>
        <p:spPr>
          <a:xfrm>
            <a:off x="7043098" y="1027184"/>
            <a:ext cx="1186677" cy="861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bzw. AC-Last statt Netz 2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(Frequenz-umrichter)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4" name="Netz 1"/>
          <p:cNvSpPr txBox="1"/>
          <p:nvPr/>
        </p:nvSpPr>
        <p:spPr>
          <a:xfrm>
            <a:off x="1113228" y="447218"/>
            <a:ext cx="99749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1</a:t>
            </a:r>
          </a:p>
        </p:txBody>
      </p:sp>
      <p:grpSp>
        <p:nvGrpSpPr>
          <p:cNvPr id="1992" name="Gruppieren"/>
          <p:cNvGrpSpPr/>
          <p:nvPr/>
        </p:nvGrpSpPr>
        <p:grpSpPr>
          <a:xfrm rot="16200000">
            <a:off x="1232491" y="1061871"/>
            <a:ext cx="758969" cy="598963"/>
            <a:chOff x="0" y="0"/>
            <a:chExt cx="758968" cy="598962"/>
          </a:xfrm>
        </p:grpSpPr>
        <p:sp>
          <p:nvSpPr>
            <p:cNvPr id="1985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86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87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88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89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90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91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993" name="Linie"/>
          <p:cNvSpPr/>
          <p:nvPr/>
        </p:nvSpPr>
        <p:spPr>
          <a:xfrm>
            <a:off x="1901893" y="1361352"/>
            <a:ext cx="1035596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94" name="Linie"/>
          <p:cNvSpPr/>
          <p:nvPr/>
        </p:nvSpPr>
        <p:spPr>
          <a:xfrm flipV="1">
            <a:off x="2159564" y="1275023"/>
            <a:ext cx="212425" cy="212425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995" name="3"/>
          <p:cNvSpPr txBox="1"/>
          <p:nvPr/>
        </p:nvSpPr>
        <p:spPr>
          <a:xfrm>
            <a:off x="2147262" y="1360035"/>
            <a:ext cx="23969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sp>
        <p:nvSpPr>
          <p:cNvPr id="1996" name="Linie"/>
          <p:cNvSpPr/>
          <p:nvPr/>
        </p:nvSpPr>
        <p:spPr>
          <a:xfrm>
            <a:off x="3331514" y="1373208"/>
            <a:ext cx="3501133" cy="2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999" name="Gruppieren"/>
          <p:cNvGrpSpPr/>
          <p:nvPr/>
        </p:nvGrpSpPr>
        <p:grpSpPr>
          <a:xfrm>
            <a:off x="2649214" y="993021"/>
            <a:ext cx="752155" cy="752628"/>
            <a:chOff x="12779" y="0"/>
            <a:chExt cx="752153" cy="752626"/>
          </a:xfrm>
        </p:grpSpPr>
        <p:sp>
          <p:nvSpPr>
            <p:cNvPr id="1997" name="Rechteck"/>
            <p:cNvSpPr/>
            <p:nvPr/>
          </p:nvSpPr>
          <p:spPr>
            <a:xfrm>
              <a:off x="110270" y="0"/>
              <a:ext cx="579182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998" name="AC-…"/>
            <p:cNvSpPr txBox="1"/>
            <p:nvPr/>
          </p:nvSpPr>
          <p:spPr>
            <a:xfrm>
              <a:off x="12779" y="90569"/>
              <a:ext cx="752155" cy="555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AC-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Senke</a:t>
              </a:r>
            </a:p>
          </p:txBody>
        </p:sp>
      </p:grpSp>
      <p:sp>
        <p:nvSpPr>
          <p:cNvPr id="2000" name="Linie"/>
          <p:cNvSpPr/>
          <p:nvPr/>
        </p:nvSpPr>
        <p:spPr>
          <a:xfrm flipV="1">
            <a:off x="2553344" y="854480"/>
            <a:ext cx="5057472" cy="1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001" name="Lastfluss (P)"/>
          <p:cNvSpPr txBox="1"/>
          <p:nvPr/>
        </p:nvSpPr>
        <p:spPr>
          <a:xfrm>
            <a:off x="4528101" y="486219"/>
            <a:ext cx="1516472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Lastfluss (P)</a:t>
            </a:r>
          </a:p>
        </p:txBody>
      </p:sp>
      <p:sp>
        <p:nvSpPr>
          <p:cNvPr id="2002" name="Linie"/>
          <p:cNvSpPr/>
          <p:nvPr/>
        </p:nvSpPr>
        <p:spPr>
          <a:xfrm flipH="1">
            <a:off x="6979298" y="1763490"/>
            <a:ext cx="1" cy="686447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03" name="Linie"/>
          <p:cNvSpPr/>
          <p:nvPr/>
        </p:nvSpPr>
        <p:spPr>
          <a:xfrm flipH="1" flipV="1">
            <a:off x="3027052" y="1746900"/>
            <a:ext cx="1" cy="332825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04" name="Netzfrequenz (f1)"/>
          <p:cNvSpPr txBox="1"/>
          <p:nvPr/>
        </p:nvSpPr>
        <p:spPr>
          <a:xfrm>
            <a:off x="1171376" y="1965719"/>
            <a:ext cx="176185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Netzfrequenz (f</a:t>
            </a:r>
            <a:r>
              <a:rPr baseline="-5999"/>
              <a:t>1</a:t>
            </a:r>
            <a:r>
              <a:t>)</a:t>
            </a:r>
          </a:p>
        </p:txBody>
      </p:sp>
      <p:sp>
        <p:nvSpPr>
          <p:cNvPr id="2005" name="Linie"/>
          <p:cNvSpPr/>
          <p:nvPr/>
        </p:nvSpPr>
        <p:spPr>
          <a:xfrm>
            <a:off x="1639476" y="1938712"/>
            <a:ext cx="1230056" cy="1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06" name="Linie"/>
          <p:cNvSpPr/>
          <p:nvPr/>
        </p:nvSpPr>
        <p:spPr>
          <a:xfrm flipH="1">
            <a:off x="2866079" y="1743653"/>
            <a:ext cx="1" cy="187585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07" name="Linie"/>
          <p:cNvSpPr/>
          <p:nvPr/>
        </p:nvSpPr>
        <p:spPr>
          <a:xfrm flipH="1">
            <a:off x="1638803" y="1743653"/>
            <a:ext cx="1" cy="187585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08" name="Lastvorgabe: -P"/>
          <p:cNvSpPr txBox="1"/>
          <p:nvPr/>
        </p:nvSpPr>
        <p:spPr>
          <a:xfrm>
            <a:off x="6221063" y="2466828"/>
            <a:ext cx="151647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Lastvorgabe: -P</a:t>
            </a:r>
          </a:p>
        </p:txBody>
      </p:sp>
      <p:sp>
        <p:nvSpPr>
          <p:cNvPr id="2009" name="Q1"/>
          <p:cNvSpPr txBox="1"/>
          <p:nvPr/>
        </p:nvSpPr>
        <p:spPr>
          <a:xfrm>
            <a:off x="2771357" y="2104311"/>
            <a:ext cx="51139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Q</a:t>
            </a:r>
            <a:r>
              <a:rPr baseline="-5999"/>
              <a:t>1</a:t>
            </a:r>
          </a:p>
        </p:txBody>
      </p:sp>
      <p:grpSp>
        <p:nvGrpSpPr>
          <p:cNvPr id="2017" name="Gruppieren"/>
          <p:cNvGrpSpPr/>
          <p:nvPr/>
        </p:nvGrpSpPr>
        <p:grpSpPr>
          <a:xfrm rot="16200000">
            <a:off x="8162652" y="1061871"/>
            <a:ext cx="758969" cy="598963"/>
            <a:chOff x="0" y="0"/>
            <a:chExt cx="758968" cy="598962"/>
          </a:xfrm>
        </p:grpSpPr>
        <p:sp>
          <p:nvSpPr>
            <p:cNvPr id="2010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011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12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13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14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15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16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018" name="Linie"/>
          <p:cNvSpPr/>
          <p:nvPr/>
        </p:nvSpPr>
        <p:spPr>
          <a:xfrm>
            <a:off x="7331677" y="1372600"/>
            <a:ext cx="89844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19" name="Netz 2"/>
          <p:cNvSpPr txBox="1"/>
          <p:nvPr/>
        </p:nvSpPr>
        <p:spPr>
          <a:xfrm>
            <a:off x="8049276" y="447218"/>
            <a:ext cx="997496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2</a:t>
            </a:r>
          </a:p>
        </p:txBody>
      </p:sp>
      <p:sp>
        <p:nvSpPr>
          <p:cNvPr id="2020" name="Linie"/>
          <p:cNvSpPr/>
          <p:nvPr/>
        </p:nvSpPr>
        <p:spPr>
          <a:xfrm flipV="1">
            <a:off x="7788989" y="1275023"/>
            <a:ext cx="212425" cy="212425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021" name="3"/>
          <p:cNvSpPr txBox="1"/>
          <p:nvPr/>
        </p:nvSpPr>
        <p:spPr>
          <a:xfrm>
            <a:off x="7724099" y="1351189"/>
            <a:ext cx="23969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sp>
        <p:nvSpPr>
          <p:cNvPr id="2022" name="Linie"/>
          <p:cNvSpPr/>
          <p:nvPr/>
        </p:nvSpPr>
        <p:spPr>
          <a:xfrm>
            <a:off x="7319701" y="1951412"/>
            <a:ext cx="1230056" cy="1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23" name="Linie"/>
          <p:cNvSpPr/>
          <p:nvPr/>
        </p:nvSpPr>
        <p:spPr>
          <a:xfrm flipH="1">
            <a:off x="7322450" y="1757728"/>
            <a:ext cx="1" cy="187584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24" name="Linie"/>
          <p:cNvSpPr/>
          <p:nvPr/>
        </p:nvSpPr>
        <p:spPr>
          <a:xfrm flipH="1">
            <a:off x="8554374" y="1757728"/>
            <a:ext cx="1" cy="187584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25" name="Netzfrequenz (f2)"/>
          <p:cNvSpPr txBox="1"/>
          <p:nvPr/>
        </p:nvSpPr>
        <p:spPr>
          <a:xfrm>
            <a:off x="7186992" y="1965719"/>
            <a:ext cx="176185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Netzfrequenz (f</a:t>
            </a:r>
            <a:r>
              <a:rPr baseline="-5999"/>
              <a:t>2</a:t>
            </a:r>
            <a:r>
              <a:t>)</a:t>
            </a:r>
          </a:p>
        </p:txBody>
      </p:sp>
      <p:sp>
        <p:nvSpPr>
          <p:cNvPr id="2026" name="Q2"/>
          <p:cNvSpPr txBox="1"/>
          <p:nvPr/>
        </p:nvSpPr>
        <p:spPr>
          <a:xfrm>
            <a:off x="6941198" y="2104311"/>
            <a:ext cx="511390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Q</a:t>
            </a:r>
            <a:r>
              <a:rPr baseline="-5999"/>
              <a:t>2</a:t>
            </a:r>
          </a:p>
        </p:txBody>
      </p:sp>
      <p:sp>
        <p:nvSpPr>
          <p:cNvPr id="2027" name="Linie"/>
          <p:cNvSpPr/>
          <p:nvPr/>
        </p:nvSpPr>
        <p:spPr>
          <a:xfrm flipH="1" flipV="1">
            <a:off x="7171493" y="1746900"/>
            <a:ext cx="1" cy="332825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28" name="DC-Zwischen-…"/>
          <p:cNvSpPr txBox="1"/>
          <p:nvPr/>
        </p:nvSpPr>
        <p:spPr>
          <a:xfrm>
            <a:off x="4254174" y="1815735"/>
            <a:ext cx="1637607" cy="555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DC-Zwischen-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kreis</a:t>
            </a:r>
          </a:p>
        </p:txBody>
      </p:sp>
      <p:grpSp>
        <p:nvGrpSpPr>
          <p:cNvPr id="2035" name="Gruppieren"/>
          <p:cNvGrpSpPr/>
          <p:nvPr/>
        </p:nvGrpSpPr>
        <p:grpSpPr>
          <a:xfrm>
            <a:off x="4893612" y="1383369"/>
            <a:ext cx="343298" cy="314155"/>
            <a:chOff x="0" y="0"/>
            <a:chExt cx="343296" cy="314154"/>
          </a:xfrm>
        </p:grpSpPr>
        <p:sp>
          <p:nvSpPr>
            <p:cNvPr id="2029" name="Linie"/>
            <p:cNvSpPr/>
            <p:nvPr/>
          </p:nvSpPr>
          <p:spPr>
            <a:xfrm flipV="1">
              <a:off x="168492" y="0"/>
              <a:ext cx="1" cy="314155"/>
            </a:xfrm>
            <a:prstGeom prst="line">
              <a:avLst/>
            </a:prstGeom>
            <a:noFill/>
            <a:ln w="12700" cap="flat">
              <a:solidFill>
                <a:schemeClr val="accent1">
                  <a:hueOff val="47394"/>
                  <a:satOff val="-25753"/>
                  <a:lumOff val="-7544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30" name="Linie"/>
            <p:cNvSpPr/>
            <p:nvPr/>
          </p:nvSpPr>
          <p:spPr>
            <a:xfrm flipH="1" flipV="1">
              <a:off x="49826" y="314153"/>
              <a:ext cx="23296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2034" name="Gruppieren"/>
            <p:cNvGrpSpPr/>
            <p:nvPr/>
          </p:nvGrpSpPr>
          <p:grpSpPr>
            <a:xfrm>
              <a:off x="0" y="107211"/>
              <a:ext cx="343297" cy="81434"/>
              <a:chOff x="0" y="0"/>
              <a:chExt cx="343296" cy="81432"/>
            </a:xfrm>
          </p:grpSpPr>
          <p:sp>
            <p:nvSpPr>
              <p:cNvPr id="2031" name="Rechteck"/>
              <p:cNvSpPr/>
              <p:nvPr/>
            </p:nvSpPr>
            <p:spPr>
              <a:xfrm>
                <a:off x="0" y="0"/>
                <a:ext cx="343297" cy="7341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32" name="Linie"/>
              <p:cNvSpPr/>
              <p:nvPr/>
            </p:nvSpPr>
            <p:spPr>
              <a:xfrm flipH="1" flipV="1">
                <a:off x="55165" y="5232"/>
                <a:ext cx="23296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33" name="Linie"/>
              <p:cNvSpPr/>
              <p:nvPr/>
            </p:nvSpPr>
            <p:spPr>
              <a:xfrm flipH="1" flipV="1">
                <a:off x="55165" y="81432"/>
                <a:ext cx="23296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</p:grpSp>
      <p:grpSp>
        <p:nvGrpSpPr>
          <p:cNvPr id="2038" name="Gruppieren"/>
          <p:cNvGrpSpPr/>
          <p:nvPr/>
        </p:nvGrpSpPr>
        <p:grpSpPr>
          <a:xfrm>
            <a:off x="3469044" y="996895"/>
            <a:ext cx="764934" cy="752628"/>
            <a:chOff x="0" y="0"/>
            <a:chExt cx="764933" cy="752626"/>
          </a:xfrm>
        </p:grpSpPr>
        <p:sp>
          <p:nvSpPr>
            <p:cNvPr id="2036" name="Rechteck"/>
            <p:cNvSpPr/>
            <p:nvPr/>
          </p:nvSpPr>
          <p:spPr>
            <a:xfrm>
              <a:off x="92876" y="0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037" name="DC-…"/>
            <p:cNvSpPr txBox="1"/>
            <p:nvPr/>
          </p:nvSpPr>
          <p:spPr>
            <a:xfrm>
              <a:off x="0" y="90568"/>
              <a:ext cx="764934" cy="555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DC-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Quelle</a:t>
              </a:r>
            </a:p>
          </p:txBody>
        </p:sp>
      </p:grpSp>
      <p:sp>
        <p:nvSpPr>
          <p:cNvPr id="2039" name="Linie"/>
          <p:cNvSpPr/>
          <p:nvPr/>
        </p:nvSpPr>
        <p:spPr>
          <a:xfrm flipH="1" flipV="1">
            <a:off x="3331514" y="1142842"/>
            <a:ext cx="232966" cy="1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042" name="Gruppieren"/>
          <p:cNvGrpSpPr/>
          <p:nvPr/>
        </p:nvGrpSpPr>
        <p:grpSpPr>
          <a:xfrm>
            <a:off x="5921943" y="996895"/>
            <a:ext cx="764935" cy="752628"/>
            <a:chOff x="0" y="0"/>
            <a:chExt cx="764933" cy="752626"/>
          </a:xfrm>
        </p:grpSpPr>
        <p:sp>
          <p:nvSpPr>
            <p:cNvPr id="2040" name="Rechteck"/>
            <p:cNvSpPr/>
            <p:nvPr/>
          </p:nvSpPr>
          <p:spPr>
            <a:xfrm>
              <a:off x="92876" y="0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041" name="DC-…"/>
            <p:cNvSpPr txBox="1"/>
            <p:nvPr/>
          </p:nvSpPr>
          <p:spPr>
            <a:xfrm>
              <a:off x="0" y="90568"/>
              <a:ext cx="764934" cy="555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DC-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Senke</a:t>
              </a:r>
            </a:p>
          </p:txBody>
        </p:sp>
      </p:grpSp>
      <p:grpSp>
        <p:nvGrpSpPr>
          <p:cNvPr id="2045" name="Gruppieren"/>
          <p:cNvGrpSpPr/>
          <p:nvPr/>
        </p:nvGrpSpPr>
        <p:grpSpPr>
          <a:xfrm>
            <a:off x="6745094" y="997738"/>
            <a:ext cx="736041" cy="752628"/>
            <a:chOff x="28892" y="0"/>
            <a:chExt cx="736040" cy="752626"/>
          </a:xfrm>
        </p:grpSpPr>
        <p:sp>
          <p:nvSpPr>
            <p:cNvPr id="2043" name="Rechteck"/>
            <p:cNvSpPr/>
            <p:nvPr/>
          </p:nvSpPr>
          <p:spPr>
            <a:xfrm>
              <a:off x="110270" y="0"/>
              <a:ext cx="579182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044" name="AC-…"/>
            <p:cNvSpPr txBox="1"/>
            <p:nvPr/>
          </p:nvSpPr>
          <p:spPr>
            <a:xfrm>
              <a:off x="28892" y="90569"/>
              <a:ext cx="736042" cy="555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AC-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Quelle</a:t>
              </a:r>
            </a:p>
          </p:txBody>
        </p:sp>
      </p:grpSp>
      <p:sp>
        <p:nvSpPr>
          <p:cNvPr id="2046" name="Linie"/>
          <p:cNvSpPr/>
          <p:nvPr/>
        </p:nvSpPr>
        <p:spPr>
          <a:xfrm flipH="1" flipV="1">
            <a:off x="6590334" y="1137232"/>
            <a:ext cx="232966" cy="1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47" name="Linie"/>
          <p:cNvSpPr/>
          <p:nvPr/>
        </p:nvSpPr>
        <p:spPr>
          <a:xfrm flipH="1" flipV="1">
            <a:off x="4140762" y="1131905"/>
            <a:ext cx="1861698" cy="1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9" name="Gruppieren"/>
          <p:cNvGrpSpPr/>
          <p:nvPr/>
        </p:nvGrpSpPr>
        <p:grpSpPr>
          <a:xfrm>
            <a:off x="1113228" y="322056"/>
            <a:ext cx="7933544" cy="2421619"/>
            <a:chOff x="0" y="0"/>
            <a:chExt cx="7933542" cy="2421617"/>
          </a:xfrm>
        </p:grpSpPr>
        <p:sp>
          <p:nvSpPr>
            <p:cNvPr id="2049" name="Netz 1"/>
            <p:cNvSpPr txBox="1"/>
            <p:nvPr/>
          </p:nvSpPr>
          <p:spPr>
            <a:xfrm>
              <a:off x="0" y="125161"/>
              <a:ext cx="997495" cy="385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Netz 1</a:t>
              </a:r>
            </a:p>
          </p:txBody>
        </p:sp>
        <p:grpSp>
          <p:nvGrpSpPr>
            <p:cNvPr id="2057" name="Gruppieren"/>
            <p:cNvGrpSpPr/>
            <p:nvPr/>
          </p:nvGrpSpPr>
          <p:grpSpPr>
            <a:xfrm rot="16200000">
              <a:off x="119263" y="739814"/>
              <a:ext cx="758969" cy="598963"/>
              <a:chOff x="0" y="0"/>
              <a:chExt cx="758968" cy="598962"/>
            </a:xfrm>
          </p:grpSpPr>
          <p:sp>
            <p:nvSpPr>
              <p:cNvPr id="2050" name="Rechteck"/>
              <p:cNvSpPr/>
              <p:nvPr/>
            </p:nvSpPr>
            <p:spPr>
              <a:xfrm rot="5400000">
                <a:off x="86723" y="-76668"/>
                <a:ext cx="579181" cy="75262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051" name="Linie"/>
              <p:cNvSpPr/>
              <p:nvPr/>
            </p:nvSpPr>
            <p:spPr>
              <a:xfrm flipV="1">
                <a:off x="8524" y="21495"/>
                <a:ext cx="735578" cy="5563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52" name="Linie"/>
              <p:cNvSpPr/>
              <p:nvPr/>
            </p:nvSpPr>
            <p:spPr>
              <a:xfrm flipH="1" flipV="1">
                <a:off x="6244" y="20453"/>
                <a:ext cx="741659" cy="57108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53" name="Linie"/>
              <p:cNvSpPr/>
              <p:nvPr/>
            </p:nvSpPr>
            <p:spPr>
              <a:xfrm flipV="1">
                <a:off x="13043" y="6652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54" name="Linie"/>
              <p:cNvSpPr/>
              <p:nvPr/>
            </p:nvSpPr>
            <p:spPr>
              <a:xfrm flipH="1" flipV="1">
                <a:off x="8286" y="309362"/>
                <a:ext cx="376040" cy="28714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55" name="Linie"/>
              <p:cNvSpPr/>
              <p:nvPr/>
            </p:nvSpPr>
            <p:spPr>
              <a:xfrm flipH="1" flipV="1">
                <a:off x="369858" y="0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56" name="Linie"/>
              <p:cNvSpPr/>
              <p:nvPr/>
            </p:nvSpPr>
            <p:spPr>
              <a:xfrm flipV="1">
                <a:off x="355943" y="298752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058" name="Linie"/>
            <p:cNvSpPr/>
            <p:nvPr/>
          </p:nvSpPr>
          <p:spPr>
            <a:xfrm>
              <a:off x="788665" y="1039295"/>
              <a:ext cx="1035595" cy="1"/>
            </a:xfrm>
            <a:prstGeom prst="line">
              <a:avLst/>
            </a:prstGeom>
            <a:noFill/>
            <a:ln w="127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59" name="Linie"/>
            <p:cNvSpPr/>
            <p:nvPr/>
          </p:nvSpPr>
          <p:spPr>
            <a:xfrm flipV="1">
              <a:off x="1046336" y="952967"/>
              <a:ext cx="212424" cy="212424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60" name="3"/>
            <p:cNvSpPr txBox="1"/>
            <p:nvPr/>
          </p:nvSpPr>
          <p:spPr>
            <a:xfrm>
              <a:off x="1034033" y="1037979"/>
              <a:ext cx="239699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 baseline="-5999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baseline="0"/>
              </a:pPr>
              <a:r>
                <a:rPr baseline="-5999"/>
                <a:t>3</a:t>
              </a:r>
            </a:p>
          </p:txBody>
        </p:sp>
        <p:sp>
          <p:nvSpPr>
            <p:cNvPr id="2061" name="Linie"/>
            <p:cNvSpPr/>
            <p:nvPr/>
          </p:nvSpPr>
          <p:spPr>
            <a:xfrm>
              <a:off x="2218285" y="1051152"/>
              <a:ext cx="3501133" cy="1"/>
            </a:xfrm>
            <a:prstGeom prst="line">
              <a:avLst/>
            </a:prstGeom>
            <a:noFill/>
            <a:ln w="12700" cap="flat">
              <a:solidFill>
                <a:schemeClr val="accent1">
                  <a:hueOff val="47394"/>
                  <a:satOff val="-25753"/>
                  <a:lumOff val="-7544"/>
                </a:scheme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2064" name="Gruppieren"/>
            <p:cNvGrpSpPr/>
            <p:nvPr/>
          </p:nvGrpSpPr>
          <p:grpSpPr>
            <a:xfrm>
              <a:off x="1535986" y="670964"/>
              <a:ext cx="752155" cy="752628"/>
              <a:chOff x="12779" y="0"/>
              <a:chExt cx="752153" cy="752626"/>
            </a:xfrm>
          </p:grpSpPr>
          <p:sp>
            <p:nvSpPr>
              <p:cNvPr id="2062" name="Rechteck"/>
              <p:cNvSpPr/>
              <p:nvPr/>
            </p:nvSpPr>
            <p:spPr>
              <a:xfrm>
                <a:off x="110270" y="0"/>
                <a:ext cx="579182" cy="75262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063" name="AC-…"/>
              <p:cNvSpPr txBox="1"/>
              <p:nvPr/>
            </p:nvSpPr>
            <p:spPr>
              <a:xfrm>
                <a:off x="12779" y="90569"/>
                <a:ext cx="752155" cy="5555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AC-</a:t>
                </a:r>
              </a:p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Senke</a:t>
                </a:r>
              </a:p>
            </p:txBody>
          </p:sp>
        </p:grpSp>
        <p:sp>
          <p:nvSpPr>
            <p:cNvPr id="2065" name="Linie"/>
            <p:cNvSpPr/>
            <p:nvPr/>
          </p:nvSpPr>
          <p:spPr>
            <a:xfrm flipH="1">
              <a:off x="2075467" y="1428216"/>
              <a:ext cx="1" cy="686448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custDash>
                <a:ds d="200000" sp="200000"/>
              </a:custDash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66" name="Linie"/>
            <p:cNvSpPr/>
            <p:nvPr/>
          </p:nvSpPr>
          <p:spPr>
            <a:xfrm flipH="1" flipV="1">
              <a:off x="1913823" y="1424843"/>
              <a:ext cx="1" cy="332825"/>
            </a:xfrm>
            <a:prstGeom prst="line">
              <a:avLst/>
            </a:prstGeom>
            <a:noFill/>
            <a:ln w="12700" cap="flat">
              <a:solidFill>
                <a:schemeClr val="accent1">
                  <a:hueOff val="47394"/>
                  <a:satOff val="-25753"/>
                  <a:lumOff val="-7544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67" name="Netzfrequenz (f1)"/>
            <p:cNvSpPr txBox="1"/>
            <p:nvPr/>
          </p:nvSpPr>
          <p:spPr>
            <a:xfrm>
              <a:off x="58148" y="1643662"/>
              <a:ext cx="1761859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Netzfrequenz (f</a:t>
              </a:r>
              <a:r>
                <a:rPr baseline="-5999"/>
                <a:t>1</a:t>
              </a:r>
              <a:r>
                <a:t>)</a:t>
              </a:r>
            </a:p>
          </p:txBody>
        </p:sp>
        <p:sp>
          <p:nvSpPr>
            <p:cNvPr id="2068" name="Linie"/>
            <p:cNvSpPr/>
            <p:nvPr/>
          </p:nvSpPr>
          <p:spPr>
            <a:xfrm>
              <a:off x="526248" y="1616655"/>
              <a:ext cx="1230056" cy="1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69" name="Linie"/>
            <p:cNvSpPr/>
            <p:nvPr/>
          </p:nvSpPr>
          <p:spPr>
            <a:xfrm flipH="1">
              <a:off x="1752851" y="1421597"/>
              <a:ext cx="1" cy="187584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70" name="Linie"/>
            <p:cNvSpPr/>
            <p:nvPr/>
          </p:nvSpPr>
          <p:spPr>
            <a:xfrm flipH="1">
              <a:off x="525574" y="1421597"/>
              <a:ext cx="1" cy="187584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71" name="Lastvorgabe: P1"/>
            <p:cNvSpPr txBox="1"/>
            <p:nvPr/>
          </p:nvSpPr>
          <p:spPr>
            <a:xfrm>
              <a:off x="1317232" y="2114229"/>
              <a:ext cx="1516472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Lastvorgabe: P</a:t>
              </a:r>
              <a:r>
                <a:rPr baseline="-5999"/>
                <a:t>1</a:t>
              </a:r>
            </a:p>
          </p:txBody>
        </p:sp>
        <p:sp>
          <p:nvSpPr>
            <p:cNvPr id="2072" name="Q1"/>
            <p:cNvSpPr txBox="1"/>
            <p:nvPr/>
          </p:nvSpPr>
          <p:spPr>
            <a:xfrm>
              <a:off x="1658129" y="1782255"/>
              <a:ext cx="511390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solidFill>
                    <a:schemeClr val="accent1">
                      <a:hueOff val="273561"/>
                      <a:satOff val="2937"/>
                      <a:lumOff val="-22233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Q</a:t>
              </a:r>
              <a:r>
                <a:rPr baseline="-5999"/>
                <a:t>1</a:t>
              </a:r>
            </a:p>
          </p:txBody>
        </p:sp>
        <p:grpSp>
          <p:nvGrpSpPr>
            <p:cNvPr id="2080" name="Gruppieren"/>
            <p:cNvGrpSpPr/>
            <p:nvPr/>
          </p:nvGrpSpPr>
          <p:grpSpPr>
            <a:xfrm rot="16200000">
              <a:off x="7049423" y="739814"/>
              <a:ext cx="758970" cy="598963"/>
              <a:chOff x="0" y="0"/>
              <a:chExt cx="758968" cy="598962"/>
            </a:xfrm>
          </p:grpSpPr>
          <p:sp>
            <p:nvSpPr>
              <p:cNvPr id="2073" name="Rechteck"/>
              <p:cNvSpPr/>
              <p:nvPr/>
            </p:nvSpPr>
            <p:spPr>
              <a:xfrm rot="5400000">
                <a:off x="86723" y="-76668"/>
                <a:ext cx="579181" cy="75262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074" name="Linie"/>
              <p:cNvSpPr/>
              <p:nvPr/>
            </p:nvSpPr>
            <p:spPr>
              <a:xfrm flipV="1">
                <a:off x="8524" y="21495"/>
                <a:ext cx="735578" cy="5563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75" name="Linie"/>
              <p:cNvSpPr/>
              <p:nvPr/>
            </p:nvSpPr>
            <p:spPr>
              <a:xfrm flipH="1" flipV="1">
                <a:off x="6244" y="20453"/>
                <a:ext cx="741659" cy="57108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76" name="Linie"/>
              <p:cNvSpPr/>
              <p:nvPr/>
            </p:nvSpPr>
            <p:spPr>
              <a:xfrm flipV="1">
                <a:off x="13043" y="6652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77" name="Linie"/>
              <p:cNvSpPr/>
              <p:nvPr/>
            </p:nvSpPr>
            <p:spPr>
              <a:xfrm flipH="1" flipV="1">
                <a:off x="8286" y="309362"/>
                <a:ext cx="376040" cy="28714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78" name="Linie"/>
              <p:cNvSpPr/>
              <p:nvPr/>
            </p:nvSpPr>
            <p:spPr>
              <a:xfrm flipH="1" flipV="1">
                <a:off x="369858" y="0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79" name="Linie"/>
              <p:cNvSpPr/>
              <p:nvPr/>
            </p:nvSpPr>
            <p:spPr>
              <a:xfrm flipV="1">
                <a:off x="355943" y="298752"/>
                <a:ext cx="389111" cy="30021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081" name="Linie"/>
            <p:cNvSpPr/>
            <p:nvPr/>
          </p:nvSpPr>
          <p:spPr>
            <a:xfrm>
              <a:off x="6218449" y="1050543"/>
              <a:ext cx="898448" cy="1"/>
            </a:xfrm>
            <a:prstGeom prst="line">
              <a:avLst/>
            </a:prstGeom>
            <a:noFill/>
            <a:ln w="127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82" name="Netz 2"/>
            <p:cNvSpPr txBox="1"/>
            <p:nvPr/>
          </p:nvSpPr>
          <p:spPr>
            <a:xfrm>
              <a:off x="6936048" y="125161"/>
              <a:ext cx="997495" cy="385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Netz 2</a:t>
              </a:r>
            </a:p>
          </p:txBody>
        </p:sp>
        <p:sp>
          <p:nvSpPr>
            <p:cNvPr id="2083" name="Linie"/>
            <p:cNvSpPr/>
            <p:nvPr/>
          </p:nvSpPr>
          <p:spPr>
            <a:xfrm flipV="1">
              <a:off x="6675761" y="952967"/>
              <a:ext cx="212424" cy="212424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84" name="3"/>
            <p:cNvSpPr txBox="1"/>
            <p:nvPr/>
          </p:nvSpPr>
          <p:spPr>
            <a:xfrm>
              <a:off x="6610870" y="1029133"/>
              <a:ext cx="239699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 baseline="-5999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baseline="0"/>
              </a:pPr>
              <a:r>
                <a:rPr baseline="-5999"/>
                <a:t>3</a:t>
              </a:r>
            </a:p>
          </p:txBody>
        </p:sp>
        <p:sp>
          <p:nvSpPr>
            <p:cNvPr id="2085" name="Linie"/>
            <p:cNvSpPr/>
            <p:nvPr/>
          </p:nvSpPr>
          <p:spPr>
            <a:xfrm>
              <a:off x="6206473" y="1629355"/>
              <a:ext cx="1230056" cy="1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86" name="Linie"/>
            <p:cNvSpPr/>
            <p:nvPr/>
          </p:nvSpPr>
          <p:spPr>
            <a:xfrm flipH="1">
              <a:off x="6209221" y="1435671"/>
              <a:ext cx="1" cy="187585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87" name="Linie"/>
            <p:cNvSpPr/>
            <p:nvPr/>
          </p:nvSpPr>
          <p:spPr>
            <a:xfrm flipH="1">
              <a:off x="7441146" y="1435671"/>
              <a:ext cx="1" cy="187585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88" name="Netzfrequenz (f2)"/>
            <p:cNvSpPr txBox="1"/>
            <p:nvPr/>
          </p:nvSpPr>
          <p:spPr>
            <a:xfrm>
              <a:off x="6073763" y="1643662"/>
              <a:ext cx="1761859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Netzfrequenz (f</a:t>
              </a:r>
              <a:r>
                <a:rPr baseline="-5999"/>
                <a:t>2</a:t>
              </a:r>
              <a:r>
                <a:t>)</a:t>
              </a:r>
            </a:p>
          </p:txBody>
        </p:sp>
        <p:sp>
          <p:nvSpPr>
            <p:cNvPr id="2089" name="Q2"/>
            <p:cNvSpPr txBox="1"/>
            <p:nvPr/>
          </p:nvSpPr>
          <p:spPr>
            <a:xfrm>
              <a:off x="5827969" y="1782255"/>
              <a:ext cx="511391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solidFill>
                    <a:schemeClr val="accent1">
                      <a:hueOff val="273561"/>
                      <a:satOff val="2937"/>
                      <a:lumOff val="-22233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Q</a:t>
              </a:r>
              <a:r>
                <a:rPr baseline="-5999"/>
                <a:t>2</a:t>
              </a:r>
            </a:p>
          </p:txBody>
        </p:sp>
        <p:sp>
          <p:nvSpPr>
            <p:cNvPr id="2090" name="Linie"/>
            <p:cNvSpPr/>
            <p:nvPr/>
          </p:nvSpPr>
          <p:spPr>
            <a:xfrm flipH="1" flipV="1">
              <a:off x="6058264" y="1424843"/>
              <a:ext cx="1" cy="332825"/>
            </a:xfrm>
            <a:prstGeom prst="line">
              <a:avLst/>
            </a:prstGeom>
            <a:noFill/>
            <a:ln w="12700" cap="flat">
              <a:solidFill>
                <a:schemeClr val="accent1">
                  <a:hueOff val="47394"/>
                  <a:satOff val="-25753"/>
                  <a:lumOff val="-7544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91" name="DC-Zwischen-…"/>
            <p:cNvSpPr txBox="1"/>
            <p:nvPr/>
          </p:nvSpPr>
          <p:spPr>
            <a:xfrm>
              <a:off x="3140945" y="1493678"/>
              <a:ext cx="1637607" cy="555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DC-Zwischen-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kreis</a:t>
              </a:r>
            </a:p>
          </p:txBody>
        </p:sp>
        <p:grpSp>
          <p:nvGrpSpPr>
            <p:cNvPr id="2098" name="Gruppieren"/>
            <p:cNvGrpSpPr/>
            <p:nvPr/>
          </p:nvGrpSpPr>
          <p:grpSpPr>
            <a:xfrm>
              <a:off x="3780383" y="1061312"/>
              <a:ext cx="343298" cy="314155"/>
              <a:chOff x="0" y="0"/>
              <a:chExt cx="343296" cy="314154"/>
            </a:xfrm>
          </p:grpSpPr>
          <p:sp>
            <p:nvSpPr>
              <p:cNvPr id="2092" name="Linie"/>
              <p:cNvSpPr/>
              <p:nvPr/>
            </p:nvSpPr>
            <p:spPr>
              <a:xfrm flipV="1">
                <a:off x="168492" y="0"/>
                <a:ext cx="1" cy="314155"/>
              </a:xfrm>
              <a:prstGeom prst="line">
                <a:avLst/>
              </a:prstGeom>
              <a:noFill/>
              <a:ln w="12700" cap="flat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93" name="Linie"/>
              <p:cNvSpPr/>
              <p:nvPr/>
            </p:nvSpPr>
            <p:spPr>
              <a:xfrm flipH="1" flipV="1">
                <a:off x="49826" y="314153"/>
                <a:ext cx="232967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2097" name="Gruppieren"/>
              <p:cNvGrpSpPr/>
              <p:nvPr/>
            </p:nvGrpSpPr>
            <p:grpSpPr>
              <a:xfrm>
                <a:off x="0" y="107211"/>
                <a:ext cx="343297" cy="81434"/>
                <a:chOff x="0" y="0"/>
                <a:chExt cx="343296" cy="81432"/>
              </a:xfrm>
            </p:grpSpPr>
            <p:sp>
              <p:nvSpPr>
                <p:cNvPr id="2094" name="Rechteck"/>
                <p:cNvSpPr/>
                <p:nvPr/>
              </p:nvSpPr>
              <p:spPr>
                <a:xfrm>
                  <a:off x="0" y="0"/>
                  <a:ext cx="343297" cy="7341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095" name="Linie"/>
                <p:cNvSpPr/>
                <p:nvPr/>
              </p:nvSpPr>
              <p:spPr>
                <a:xfrm flipH="1" flipV="1">
                  <a:off x="55165" y="5232"/>
                  <a:ext cx="23296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096" name="Linie"/>
                <p:cNvSpPr/>
                <p:nvPr/>
              </p:nvSpPr>
              <p:spPr>
                <a:xfrm flipH="1" flipV="1">
                  <a:off x="55165" y="81432"/>
                  <a:ext cx="23296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</p:grpSp>
        </p:grpSp>
        <p:grpSp>
          <p:nvGrpSpPr>
            <p:cNvPr id="2101" name="Gruppieren"/>
            <p:cNvGrpSpPr/>
            <p:nvPr/>
          </p:nvGrpSpPr>
          <p:grpSpPr>
            <a:xfrm>
              <a:off x="2355816" y="674838"/>
              <a:ext cx="764934" cy="752628"/>
              <a:chOff x="0" y="0"/>
              <a:chExt cx="764933" cy="752626"/>
            </a:xfrm>
          </p:grpSpPr>
          <p:sp>
            <p:nvSpPr>
              <p:cNvPr id="2099" name="Rechteck"/>
              <p:cNvSpPr/>
              <p:nvPr/>
            </p:nvSpPr>
            <p:spPr>
              <a:xfrm>
                <a:off x="92876" y="0"/>
                <a:ext cx="579181" cy="75262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100" name="DC-…"/>
              <p:cNvSpPr txBox="1"/>
              <p:nvPr/>
            </p:nvSpPr>
            <p:spPr>
              <a:xfrm>
                <a:off x="0" y="90568"/>
                <a:ext cx="764934" cy="5555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DC-</a:t>
                </a:r>
              </a:p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Quelle</a:t>
                </a:r>
              </a:p>
            </p:txBody>
          </p:sp>
        </p:grpSp>
        <p:grpSp>
          <p:nvGrpSpPr>
            <p:cNvPr id="2104" name="Gruppieren"/>
            <p:cNvGrpSpPr/>
            <p:nvPr/>
          </p:nvGrpSpPr>
          <p:grpSpPr>
            <a:xfrm>
              <a:off x="4808715" y="674838"/>
              <a:ext cx="764934" cy="752628"/>
              <a:chOff x="0" y="0"/>
              <a:chExt cx="764933" cy="752626"/>
            </a:xfrm>
          </p:grpSpPr>
          <p:sp>
            <p:nvSpPr>
              <p:cNvPr id="2102" name="Rechteck"/>
              <p:cNvSpPr/>
              <p:nvPr/>
            </p:nvSpPr>
            <p:spPr>
              <a:xfrm>
                <a:off x="92876" y="0"/>
                <a:ext cx="579181" cy="75262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103" name="DC-…"/>
              <p:cNvSpPr txBox="1"/>
              <p:nvPr/>
            </p:nvSpPr>
            <p:spPr>
              <a:xfrm>
                <a:off x="0" y="90568"/>
                <a:ext cx="764934" cy="5555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DC-</a:t>
                </a:r>
              </a:p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Senke</a:t>
                </a:r>
              </a:p>
            </p:txBody>
          </p:sp>
        </p:grpSp>
        <p:grpSp>
          <p:nvGrpSpPr>
            <p:cNvPr id="2107" name="Gruppieren"/>
            <p:cNvGrpSpPr/>
            <p:nvPr/>
          </p:nvGrpSpPr>
          <p:grpSpPr>
            <a:xfrm>
              <a:off x="5631865" y="675682"/>
              <a:ext cx="736042" cy="752627"/>
              <a:chOff x="28892" y="0"/>
              <a:chExt cx="736040" cy="752626"/>
            </a:xfrm>
          </p:grpSpPr>
          <p:sp>
            <p:nvSpPr>
              <p:cNvPr id="2105" name="Rechteck"/>
              <p:cNvSpPr/>
              <p:nvPr/>
            </p:nvSpPr>
            <p:spPr>
              <a:xfrm>
                <a:off x="110270" y="0"/>
                <a:ext cx="579182" cy="75262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106" name="AC-…"/>
              <p:cNvSpPr txBox="1"/>
              <p:nvPr/>
            </p:nvSpPr>
            <p:spPr>
              <a:xfrm>
                <a:off x="28892" y="90569"/>
                <a:ext cx="736042" cy="5555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AC-</a:t>
                </a:r>
              </a:p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Quelle</a:t>
                </a:r>
              </a:p>
            </p:txBody>
          </p:sp>
        </p:grpSp>
        <p:sp>
          <p:nvSpPr>
            <p:cNvPr id="2108" name="Lastvorgabe: P2"/>
            <p:cNvSpPr txBox="1"/>
            <p:nvPr/>
          </p:nvSpPr>
          <p:spPr>
            <a:xfrm>
              <a:off x="5300029" y="2114230"/>
              <a:ext cx="1516472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Lastvorgabe: P</a:t>
              </a:r>
              <a:r>
                <a:rPr baseline="-5999"/>
                <a:t>2</a:t>
              </a:r>
            </a:p>
          </p:txBody>
        </p:sp>
        <p:sp>
          <p:nvSpPr>
            <p:cNvPr id="2109" name="Linie"/>
            <p:cNvSpPr/>
            <p:nvPr/>
          </p:nvSpPr>
          <p:spPr>
            <a:xfrm flipH="1">
              <a:off x="5871957" y="1432574"/>
              <a:ext cx="1" cy="686448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custDash>
                <a:ds d="200000" sp="200000"/>
              </a:custDash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110" name="Linie"/>
            <p:cNvSpPr/>
            <p:nvPr/>
          </p:nvSpPr>
          <p:spPr>
            <a:xfrm flipH="1" flipV="1">
              <a:off x="2218285" y="820785"/>
              <a:ext cx="232967" cy="1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custDash>
                <a:ds d="200000" sp="200000"/>
              </a:custDash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111" name="Linie"/>
            <p:cNvSpPr/>
            <p:nvPr/>
          </p:nvSpPr>
          <p:spPr>
            <a:xfrm flipV="1">
              <a:off x="5482185" y="820785"/>
              <a:ext cx="232966" cy="1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custDash>
                <a:ds d="200000" sp="200000"/>
              </a:custDash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112" name="Lastdifferenz ΔP"/>
            <p:cNvSpPr txBox="1"/>
            <p:nvPr/>
          </p:nvSpPr>
          <p:spPr>
            <a:xfrm>
              <a:off x="4304398" y="97397"/>
              <a:ext cx="1516472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Lastdifferenz ΔP</a:t>
              </a:r>
            </a:p>
          </p:txBody>
        </p:sp>
        <p:sp>
          <p:nvSpPr>
            <p:cNvPr id="2113" name="Energie-speicher"/>
            <p:cNvSpPr txBox="1"/>
            <p:nvPr/>
          </p:nvSpPr>
          <p:spPr>
            <a:xfrm>
              <a:off x="2553682" y="0"/>
              <a:ext cx="997495" cy="5021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Energie-speicher</a:t>
              </a:r>
            </a:p>
          </p:txBody>
        </p:sp>
        <p:grpSp>
          <p:nvGrpSpPr>
            <p:cNvPr id="2117" name="Gruppieren"/>
            <p:cNvGrpSpPr/>
            <p:nvPr/>
          </p:nvGrpSpPr>
          <p:grpSpPr>
            <a:xfrm>
              <a:off x="3605059" y="106259"/>
              <a:ext cx="683978" cy="752627"/>
              <a:chOff x="0" y="0"/>
              <a:chExt cx="683976" cy="752626"/>
            </a:xfrm>
          </p:grpSpPr>
          <p:sp>
            <p:nvSpPr>
              <p:cNvPr id="2114" name="Rechteck"/>
              <p:cNvSpPr/>
              <p:nvPr/>
            </p:nvSpPr>
            <p:spPr>
              <a:xfrm>
                <a:off x="0" y="0"/>
                <a:ext cx="673451" cy="75262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pic>
            <p:nvPicPr>
              <p:cNvPr id="2115" name="Bild" descr="Bild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312213" y="98068"/>
                <a:ext cx="371764" cy="53109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16" name="Bild" descr="Bild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7043" y="98551"/>
                <a:ext cx="251055" cy="55552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118" name="Linie"/>
            <p:cNvSpPr/>
            <p:nvPr/>
          </p:nvSpPr>
          <p:spPr>
            <a:xfrm>
              <a:off x="3948637" y="861371"/>
              <a:ext cx="1" cy="180946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7" name="Gruppieren"/>
          <p:cNvGrpSpPr/>
          <p:nvPr/>
        </p:nvGrpSpPr>
        <p:grpSpPr>
          <a:xfrm>
            <a:off x="3306114" y="1220808"/>
            <a:ext cx="3622945" cy="325275"/>
            <a:chOff x="0" y="40722"/>
            <a:chExt cx="3622944" cy="325273"/>
          </a:xfrm>
        </p:grpSpPr>
        <p:sp>
          <p:nvSpPr>
            <p:cNvPr id="2121" name="Linie"/>
            <p:cNvSpPr/>
            <p:nvPr/>
          </p:nvSpPr>
          <p:spPr>
            <a:xfrm>
              <a:off x="-1" y="40722"/>
              <a:ext cx="3501134" cy="1"/>
            </a:xfrm>
            <a:prstGeom prst="line">
              <a:avLst/>
            </a:prstGeom>
            <a:noFill/>
            <a:ln w="12700" cap="flat">
              <a:solidFill>
                <a:schemeClr val="accent1">
                  <a:hueOff val="47394"/>
                  <a:satOff val="-25753"/>
                  <a:lumOff val="-7544"/>
                </a:scheme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2128" name="Gruppieren"/>
            <p:cNvGrpSpPr/>
            <p:nvPr/>
          </p:nvGrpSpPr>
          <p:grpSpPr>
            <a:xfrm>
              <a:off x="284340" y="50883"/>
              <a:ext cx="343297" cy="314155"/>
              <a:chOff x="0" y="0"/>
              <a:chExt cx="343296" cy="314154"/>
            </a:xfrm>
          </p:grpSpPr>
          <p:sp>
            <p:nvSpPr>
              <p:cNvPr id="2122" name="Linie"/>
              <p:cNvSpPr/>
              <p:nvPr/>
            </p:nvSpPr>
            <p:spPr>
              <a:xfrm flipV="1">
                <a:off x="168492" y="0"/>
                <a:ext cx="1" cy="314155"/>
              </a:xfrm>
              <a:prstGeom prst="line">
                <a:avLst/>
              </a:prstGeom>
              <a:noFill/>
              <a:ln w="12700" cap="flat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123" name="Linie"/>
              <p:cNvSpPr/>
              <p:nvPr/>
            </p:nvSpPr>
            <p:spPr>
              <a:xfrm flipH="1" flipV="1">
                <a:off x="49826" y="314153"/>
                <a:ext cx="232967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2127" name="Gruppieren"/>
              <p:cNvGrpSpPr/>
              <p:nvPr/>
            </p:nvGrpSpPr>
            <p:grpSpPr>
              <a:xfrm>
                <a:off x="0" y="107211"/>
                <a:ext cx="343297" cy="81434"/>
                <a:chOff x="0" y="0"/>
                <a:chExt cx="343296" cy="81432"/>
              </a:xfrm>
            </p:grpSpPr>
            <p:sp>
              <p:nvSpPr>
                <p:cNvPr id="2124" name="Rechteck"/>
                <p:cNvSpPr/>
                <p:nvPr/>
              </p:nvSpPr>
              <p:spPr>
                <a:xfrm>
                  <a:off x="0" y="0"/>
                  <a:ext cx="343297" cy="7341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125" name="Linie"/>
                <p:cNvSpPr/>
                <p:nvPr/>
              </p:nvSpPr>
              <p:spPr>
                <a:xfrm flipH="1" flipV="1">
                  <a:off x="55165" y="5232"/>
                  <a:ext cx="23296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126" name="Linie"/>
                <p:cNvSpPr/>
                <p:nvPr/>
              </p:nvSpPr>
              <p:spPr>
                <a:xfrm flipH="1" flipV="1">
                  <a:off x="55165" y="81432"/>
                  <a:ext cx="23296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</p:grpSp>
        </p:grpSp>
        <p:grpSp>
          <p:nvGrpSpPr>
            <p:cNvPr id="2135" name="Gruppieren"/>
            <p:cNvGrpSpPr/>
            <p:nvPr/>
          </p:nvGrpSpPr>
          <p:grpSpPr>
            <a:xfrm>
              <a:off x="2890656" y="50883"/>
              <a:ext cx="343298" cy="314155"/>
              <a:chOff x="0" y="0"/>
              <a:chExt cx="343296" cy="314154"/>
            </a:xfrm>
          </p:grpSpPr>
          <p:sp>
            <p:nvSpPr>
              <p:cNvPr id="2129" name="Linie"/>
              <p:cNvSpPr/>
              <p:nvPr/>
            </p:nvSpPr>
            <p:spPr>
              <a:xfrm flipV="1">
                <a:off x="168492" y="0"/>
                <a:ext cx="1" cy="314155"/>
              </a:xfrm>
              <a:prstGeom prst="line">
                <a:avLst/>
              </a:prstGeom>
              <a:noFill/>
              <a:ln w="12700" cap="flat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130" name="Linie"/>
              <p:cNvSpPr/>
              <p:nvPr/>
            </p:nvSpPr>
            <p:spPr>
              <a:xfrm flipH="1" flipV="1">
                <a:off x="49826" y="314153"/>
                <a:ext cx="232967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2134" name="Gruppieren"/>
              <p:cNvGrpSpPr/>
              <p:nvPr/>
            </p:nvGrpSpPr>
            <p:grpSpPr>
              <a:xfrm>
                <a:off x="0" y="107211"/>
                <a:ext cx="343297" cy="81434"/>
                <a:chOff x="0" y="0"/>
                <a:chExt cx="343296" cy="81432"/>
              </a:xfrm>
            </p:grpSpPr>
            <p:sp>
              <p:nvSpPr>
                <p:cNvPr id="2131" name="Rechteck"/>
                <p:cNvSpPr/>
                <p:nvPr/>
              </p:nvSpPr>
              <p:spPr>
                <a:xfrm>
                  <a:off x="0" y="0"/>
                  <a:ext cx="343297" cy="7341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132" name="Linie"/>
                <p:cNvSpPr/>
                <p:nvPr/>
              </p:nvSpPr>
              <p:spPr>
                <a:xfrm flipH="1" flipV="1">
                  <a:off x="55165" y="5232"/>
                  <a:ext cx="23296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133" name="Linie"/>
                <p:cNvSpPr/>
                <p:nvPr/>
              </p:nvSpPr>
              <p:spPr>
                <a:xfrm flipH="1" flipV="1">
                  <a:off x="55165" y="81432"/>
                  <a:ext cx="23296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</p:grpSp>
        </p:grpSp>
        <p:sp>
          <p:nvSpPr>
            <p:cNvPr id="2136" name="Linie"/>
            <p:cNvSpPr/>
            <p:nvPr/>
          </p:nvSpPr>
          <p:spPr>
            <a:xfrm>
              <a:off x="121812" y="365995"/>
              <a:ext cx="3501133" cy="2"/>
            </a:xfrm>
            <a:prstGeom prst="line">
              <a:avLst/>
            </a:prstGeom>
            <a:noFill/>
            <a:ln w="12700" cap="flat">
              <a:solidFill>
                <a:schemeClr val="accent1">
                  <a:hueOff val="47394"/>
                  <a:satOff val="-25753"/>
                  <a:lumOff val="-7544"/>
                </a:scheme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138" name="Netz 1"/>
          <p:cNvSpPr txBox="1"/>
          <p:nvPr/>
        </p:nvSpPr>
        <p:spPr>
          <a:xfrm>
            <a:off x="402028" y="447218"/>
            <a:ext cx="99749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1</a:t>
            </a:r>
          </a:p>
        </p:txBody>
      </p:sp>
      <p:grpSp>
        <p:nvGrpSpPr>
          <p:cNvPr id="2146" name="Gruppieren"/>
          <p:cNvGrpSpPr/>
          <p:nvPr/>
        </p:nvGrpSpPr>
        <p:grpSpPr>
          <a:xfrm rot="16200000">
            <a:off x="521291" y="1061871"/>
            <a:ext cx="758969" cy="598963"/>
            <a:chOff x="0" y="0"/>
            <a:chExt cx="758968" cy="598962"/>
          </a:xfrm>
        </p:grpSpPr>
        <p:sp>
          <p:nvSpPr>
            <p:cNvPr id="2139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140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41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42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43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44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45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147" name="Linie"/>
          <p:cNvSpPr/>
          <p:nvPr/>
        </p:nvSpPr>
        <p:spPr>
          <a:xfrm>
            <a:off x="1190693" y="1361352"/>
            <a:ext cx="1035596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48" name="Linie"/>
          <p:cNvSpPr/>
          <p:nvPr/>
        </p:nvSpPr>
        <p:spPr>
          <a:xfrm flipV="1">
            <a:off x="1448364" y="1275023"/>
            <a:ext cx="212425" cy="212425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149" name="3"/>
          <p:cNvSpPr txBox="1"/>
          <p:nvPr/>
        </p:nvSpPr>
        <p:spPr>
          <a:xfrm>
            <a:off x="1436062" y="1360035"/>
            <a:ext cx="23969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grpSp>
        <p:nvGrpSpPr>
          <p:cNvPr id="2152" name="Gruppieren"/>
          <p:cNvGrpSpPr/>
          <p:nvPr/>
        </p:nvGrpSpPr>
        <p:grpSpPr>
          <a:xfrm>
            <a:off x="1938014" y="993021"/>
            <a:ext cx="752155" cy="752628"/>
            <a:chOff x="12779" y="0"/>
            <a:chExt cx="752153" cy="752626"/>
          </a:xfrm>
        </p:grpSpPr>
        <p:sp>
          <p:nvSpPr>
            <p:cNvPr id="2150" name="Rechteck"/>
            <p:cNvSpPr/>
            <p:nvPr/>
          </p:nvSpPr>
          <p:spPr>
            <a:xfrm>
              <a:off x="110270" y="0"/>
              <a:ext cx="579182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151" name="AC-…"/>
            <p:cNvSpPr txBox="1"/>
            <p:nvPr/>
          </p:nvSpPr>
          <p:spPr>
            <a:xfrm>
              <a:off x="12779" y="90569"/>
              <a:ext cx="752155" cy="555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AC-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Senke</a:t>
              </a:r>
            </a:p>
          </p:txBody>
        </p:sp>
      </p:grpSp>
      <p:sp>
        <p:nvSpPr>
          <p:cNvPr id="2153" name="Linie"/>
          <p:cNvSpPr/>
          <p:nvPr/>
        </p:nvSpPr>
        <p:spPr>
          <a:xfrm flipV="1">
            <a:off x="1837776" y="854479"/>
            <a:ext cx="6437807" cy="2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154" name="Lastfluss (P)"/>
          <p:cNvSpPr txBox="1"/>
          <p:nvPr/>
        </p:nvSpPr>
        <p:spPr>
          <a:xfrm>
            <a:off x="4472221" y="486219"/>
            <a:ext cx="1516472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Lastfluss (P)</a:t>
            </a:r>
          </a:p>
        </p:txBody>
      </p:sp>
      <p:sp>
        <p:nvSpPr>
          <p:cNvPr id="2155" name="Linie"/>
          <p:cNvSpPr/>
          <p:nvPr/>
        </p:nvSpPr>
        <p:spPr>
          <a:xfrm flipH="1">
            <a:off x="2477496" y="1750273"/>
            <a:ext cx="1" cy="686447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56" name="Linie"/>
          <p:cNvSpPr/>
          <p:nvPr/>
        </p:nvSpPr>
        <p:spPr>
          <a:xfrm flipH="1" flipV="1">
            <a:off x="2315852" y="1746900"/>
            <a:ext cx="1" cy="332825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57" name="Netzfrequenz (f1)"/>
          <p:cNvSpPr txBox="1"/>
          <p:nvPr/>
        </p:nvSpPr>
        <p:spPr>
          <a:xfrm>
            <a:off x="460176" y="1965719"/>
            <a:ext cx="176185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Netzfrequenz (f</a:t>
            </a:r>
            <a:r>
              <a:rPr baseline="-5999"/>
              <a:t>1</a:t>
            </a:r>
            <a:r>
              <a:t>)</a:t>
            </a:r>
          </a:p>
        </p:txBody>
      </p:sp>
      <p:sp>
        <p:nvSpPr>
          <p:cNvPr id="2158" name="Linie"/>
          <p:cNvSpPr/>
          <p:nvPr/>
        </p:nvSpPr>
        <p:spPr>
          <a:xfrm>
            <a:off x="928276" y="1938712"/>
            <a:ext cx="1230056" cy="1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59" name="Linie"/>
          <p:cNvSpPr/>
          <p:nvPr/>
        </p:nvSpPr>
        <p:spPr>
          <a:xfrm flipH="1">
            <a:off x="2154879" y="1743653"/>
            <a:ext cx="1" cy="187585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60" name="Linie"/>
          <p:cNvSpPr/>
          <p:nvPr/>
        </p:nvSpPr>
        <p:spPr>
          <a:xfrm flipH="1">
            <a:off x="927603" y="1743653"/>
            <a:ext cx="1" cy="187585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61" name="Lastvorgabe: P"/>
          <p:cNvSpPr txBox="1"/>
          <p:nvPr/>
        </p:nvSpPr>
        <p:spPr>
          <a:xfrm>
            <a:off x="1719261" y="2436286"/>
            <a:ext cx="151647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Lastvorgabe: P</a:t>
            </a:r>
          </a:p>
        </p:txBody>
      </p:sp>
      <p:sp>
        <p:nvSpPr>
          <p:cNvPr id="2162" name="Q1"/>
          <p:cNvSpPr txBox="1"/>
          <p:nvPr/>
        </p:nvSpPr>
        <p:spPr>
          <a:xfrm>
            <a:off x="2060157" y="2104311"/>
            <a:ext cx="51139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Q</a:t>
            </a:r>
            <a:r>
              <a:rPr baseline="-5999"/>
              <a:t>1</a:t>
            </a:r>
          </a:p>
        </p:txBody>
      </p:sp>
      <p:grpSp>
        <p:nvGrpSpPr>
          <p:cNvPr id="2170" name="Gruppieren"/>
          <p:cNvGrpSpPr/>
          <p:nvPr/>
        </p:nvGrpSpPr>
        <p:grpSpPr>
          <a:xfrm rot="16200000">
            <a:off x="8848452" y="1061871"/>
            <a:ext cx="758969" cy="598963"/>
            <a:chOff x="0" y="0"/>
            <a:chExt cx="758968" cy="598962"/>
          </a:xfrm>
        </p:grpSpPr>
        <p:sp>
          <p:nvSpPr>
            <p:cNvPr id="2163" name="Rechteck"/>
            <p:cNvSpPr/>
            <p:nvPr/>
          </p:nvSpPr>
          <p:spPr>
            <a:xfrm rot="5400000">
              <a:off x="86723" y="-76668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164" name="Linie"/>
            <p:cNvSpPr/>
            <p:nvPr/>
          </p:nvSpPr>
          <p:spPr>
            <a:xfrm flipV="1">
              <a:off x="8524" y="21495"/>
              <a:ext cx="735578" cy="55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65" name="Linie"/>
            <p:cNvSpPr/>
            <p:nvPr/>
          </p:nvSpPr>
          <p:spPr>
            <a:xfrm flipH="1" flipV="1">
              <a:off x="6244" y="20453"/>
              <a:ext cx="741659" cy="571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66" name="Linie"/>
            <p:cNvSpPr/>
            <p:nvPr/>
          </p:nvSpPr>
          <p:spPr>
            <a:xfrm flipV="1">
              <a:off x="13043" y="66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67" name="Linie"/>
            <p:cNvSpPr/>
            <p:nvPr/>
          </p:nvSpPr>
          <p:spPr>
            <a:xfrm flipH="1" flipV="1">
              <a:off x="8286" y="309362"/>
              <a:ext cx="376040" cy="2871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68" name="Linie"/>
            <p:cNvSpPr/>
            <p:nvPr/>
          </p:nvSpPr>
          <p:spPr>
            <a:xfrm flipH="1" flipV="1">
              <a:off x="369858" y="0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69" name="Linie"/>
            <p:cNvSpPr/>
            <p:nvPr/>
          </p:nvSpPr>
          <p:spPr>
            <a:xfrm flipV="1">
              <a:off x="355943" y="298752"/>
              <a:ext cx="389111" cy="3002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171" name="Linie"/>
          <p:cNvSpPr/>
          <p:nvPr/>
        </p:nvSpPr>
        <p:spPr>
          <a:xfrm>
            <a:off x="8017477" y="1372600"/>
            <a:ext cx="89844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72" name="Netz 2"/>
          <p:cNvSpPr txBox="1"/>
          <p:nvPr/>
        </p:nvSpPr>
        <p:spPr>
          <a:xfrm>
            <a:off x="8735076" y="447218"/>
            <a:ext cx="997496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 2</a:t>
            </a:r>
          </a:p>
        </p:txBody>
      </p:sp>
      <p:sp>
        <p:nvSpPr>
          <p:cNvPr id="2173" name="Linie"/>
          <p:cNvSpPr/>
          <p:nvPr/>
        </p:nvSpPr>
        <p:spPr>
          <a:xfrm flipV="1">
            <a:off x="8474789" y="1275023"/>
            <a:ext cx="212425" cy="212425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174" name="3"/>
          <p:cNvSpPr txBox="1"/>
          <p:nvPr/>
        </p:nvSpPr>
        <p:spPr>
          <a:xfrm>
            <a:off x="8409899" y="1351189"/>
            <a:ext cx="23969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 baseline="-5999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 baseline="0"/>
            </a:pPr>
            <a:r>
              <a:rPr baseline="-5999"/>
              <a:t>3</a:t>
            </a:r>
          </a:p>
        </p:txBody>
      </p:sp>
      <p:sp>
        <p:nvSpPr>
          <p:cNvPr id="2175" name="Linie"/>
          <p:cNvSpPr/>
          <p:nvPr/>
        </p:nvSpPr>
        <p:spPr>
          <a:xfrm>
            <a:off x="8005501" y="1951412"/>
            <a:ext cx="1230056" cy="1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76" name="Linie"/>
          <p:cNvSpPr/>
          <p:nvPr/>
        </p:nvSpPr>
        <p:spPr>
          <a:xfrm flipH="1">
            <a:off x="8008250" y="1757728"/>
            <a:ext cx="1" cy="187584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77" name="Linie"/>
          <p:cNvSpPr/>
          <p:nvPr/>
        </p:nvSpPr>
        <p:spPr>
          <a:xfrm flipH="1">
            <a:off x="9240174" y="1757728"/>
            <a:ext cx="1" cy="187584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78" name="Netzfrequenz (f2)"/>
          <p:cNvSpPr txBox="1"/>
          <p:nvPr/>
        </p:nvSpPr>
        <p:spPr>
          <a:xfrm>
            <a:off x="7872792" y="1965719"/>
            <a:ext cx="176185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Netzfrequenz (f</a:t>
            </a:r>
            <a:r>
              <a:rPr baseline="-5999"/>
              <a:t>2</a:t>
            </a:r>
            <a:r>
              <a:t>)</a:t>
            </a:r>
          </a:p>
        </p:txBody>
      </p:sp>
      <p:sp>
        <p:nvSpPr>
          <p:cNvPr id="2179" name="Q2"/>
          <p:cNvSpPr txBox="1"/>
          <p:nvPr/>
        </p:nvSpPr>
        <p:spPr>
          <a:xfrm>
            <a:off x="7626998" y="2104311"/>
            <a:ext cx="511390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Q</a:t>
            </a:r>
            <a:r>
              <a:rPr baseline="-5999"/>
              <a:t>2</a:t>
            </a:r>
          </a:p>
        </p:txBody>
      </p:sp>
      <p:sp>
        <p:nvSpPr>
          <p:cNvPr id="2180" name="Linie"/>
          <p:cNvSpPr/>
          <p:nvPr/>
        </p:nvSpPr>
        <p:spPr>
          <a:xfrm flipH="1" flipV="1">
            <a:off x="7857293" y="1746900"/>
            <a:ext cx="1" cy="332825"/>
          </a:xfrm>
          <a:prstGeom prst="line">
            <a:avLst/>
          </a:prstGeom>
          <a:ln w="127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81" name="HGÜ"/>
          <p:cNvSpPr txBox="1"/>
          <p:nvPr/>
        </p:nvSpPr>
        <p:spPr>
          <a:xfrm>
            <a:off x="4237876" y="1675669"/>
            <a:ext cx="1637607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HGÜ</a:t>
            </a:r>
          </a:p>
        </p:txBody>
      </p:sp>
      <p:grpSp>
        <p:nvGrpSpPr>
          <p:cNvPr id="2184" name="Gruppieren"/>
          <p:cNvGrpSpPr/>
          <p:nvPr/>
        </p:nvGrpSpPr>
        <p:grpSpPr>
          <a:xfrm>
            <a:off x="2757844" y="996895"/>
            <a:ext cx="764934" cy="752628"/>
            <a:chOff x="0" y="0"/>
            <a:chExt cx="764933" cy="752626"/>
          </a:xfrm>
        </p:grpSpPr>
        <p:sp>
          <p:nvSpPr>
            <p:cNvPr id="2182" name="Rechteck"/>
            <p:cNvSpPr/>
            <p:nvPr/>
          </p:nvSpPr>
          <p:spPr>
            <a:xfrm>
              <a:off x="92876" y="0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183" name="DC-…"/>
            <p:cNvSpPr txBox="1"/>
            <p:nvPr/>
          </p:nvSpPr>
          <p:spPr>
            <a:xfrm>
              <a:off x="0" y="90568"/>
              <a:ext cx="764934" cy="555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DC-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Quelle</a:t>
              </a:r>
            </a:p>
          </p:txBody>
        </p:sp>
      </p:grpSp>
      <p:sp>
        <p:nvSpPr>
          <p:cNvPr id="2185" name="Linie"/>
          <p:cNvSpPr/>
          <p:nvPr/>
        </p:nvSpPr>
        <p:spPr>
          <a:xfrm flipH="1" flipV="1">
            <a:off x="2620314" y="1142842"/>
            <a:ext cx="232966" cy="1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188" name="Gruppieren"/>
          <p:cNvGrpSpPr/>
          <p:nvPr/>
        </p:nvGrpSpPr>
        <p:grpSpPr>
          <a:xfrm>
            <a:off x="6607743" y="996895"/>
            <a:ext cx="764935" cy="752628"/>
            <a:chOff x="0" y="0"/>
            <a:chExt cx="764933" cy="752626"/>
          </a:xfrm>
        </p:grpSpPr>
        <p:sp>
          <p:nvSpPr>
            <p:cNvPr id="2186" name="Rechteck"/>
            <p:cNvSpPr/>
            <p:nvPr/>
          </p:nvSpPr>
          <p:spPr>
            <a:xfrm>
              <a:off x="92876" y="0"/>
              <a:ext cx="579181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187" name="DC-…"/>
            <p:cNvSpPr txBox="1"/>
            <p:nvPr/>
          </p:nvSpPr>
          <p:spPr>
            <a:xfrm>
              <a:off x="0" y="90568"/>
              <a:ext cx="764934" cy="555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DC-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Senke</a:t>
              </a:r>
            </a:p>
          </p:txBody>
        </p:sp>
      </p:grpSp>
      <p:grpSp>
        <p:nvGrpSpPr>
          <p:cNvPr id="2191" name="Gruppieren"/>
          <p:cNvGrpSpPr/>
          <p:nvPr/>
        </p:nvGrpSpPr>
        <p:grpSpPr>
          <a:xfrm>
            <a:off x="7430894" y="997738"/>
            <a:ext cx="736041" cy="752628"/>
            <a:chOff x="28892" y="0"/>
            <a:chExt cx="736040" cy="752626"/>
          </a:xfrm>
        </p:grpSpPr>
        <p:sp>
          <p:nvSpPr>
            <p:cNvPr id="2189" name="Rechteck"/>
            <p:cNvSpPr/>
            <p:nvPr/>
          </p:nvSpPr>
          <p:spPr>
            <a:xfrm>
              <a:off x="110270" y="0"/>
              <a:ext cx="579182" cy="75262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190" name="AC-…"/>
            <p:cNvSpPr txBox="1"/>
            <p:nvPr/>
          </p:nvSpPr>
          <p:spPr>
            <a:xfrm>
              <a:off x="28892" y="90569"/>
              <a:ext cx="736042" cy="555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AC-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Quelle</a:t>
              </a:r>
            </a:p>
          </p:txBody>
        </p:sp>
      </p:grpSp>
      <p:sp>
        <p:nvSpPr>
          <p:cNvPr id="2192" name="Linie"/>
          <p:cNvSpPr/>
          <p:nvPr/>
        </p:nvSpPr>
        <p:spPr>
          <a:xfrm flipH="1" flipV="1">
            <a:off x="7276134" y="1137232"/>
            <a:ext cx="232966" cy="1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93" name="Linie"/>
          <p:cNvSpPr/>
          <p:nvPr/>
        </p:nvSpPr>
        <p:spPr>
          <a:xfrm flipH="1" flipV="1">
            <a:off x="2479602" y="2119412"/>
            <a:ext cx="5226196" cy="2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94" name="Leitung"/>
          <p:cNvSpPr txBox="1"/>
          <p:nvPr/>
        </p:nvSpPr>
        <p:spPr>
          <a:xfrm>
            <a:off x="4667336" y="1233953"/>
            <a:ext cx="738260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Leitung</a:t>
            </a:r>
          </a:p>
        </p:txBody>
      </p:sp>
      <p:sp>
        <p:nvSpPr>
          <p:cNvPr id="2195" name="Kreis"/>
          <p:cNvSpPr/>
          <p:nvPr/>
        </p:nvSpPr>
        <p:spPr>
          <a:xfrm rot="16200000">
            <a:off x="4055535" y="1184391"/>
            <a:ext cx="79045" cy="790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196" name="Kreis"/>
          <p:cNvSpPr/>
          <p:nvPr/>
        </p:nvSpPr>
        <p:spPr>
          <a:xfrm rot="16200000">
            <a:off x="6104814" y="1517497"/>
            <a:ext cx="79045" cy="790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197" name="Kreis"/>
          <p:cNvSpPr/>
          <p:nvPr/>
        </p:nvSpPr>
        <p:spPr>
          <a:xfrm rot="16200000">
            <a:off x="6104814" y="1184391"/>
            <a:ext cx="79045" cy="790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198" name="Kreis"/>
          <p:cNvSpPr/>
          <p:nvPr/>
        </p:nvSpPr>
        <p:spPr>
          <a:xfrm rot="16200000">
            <a:off x="4055535" y="1517497"/>
            <a:ext cx="79045" cy="790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201" name="Gruppieren"/>
          <p:cNvGrpSpPr/>
          <p:nvPr/>
        </p:nvGrpSpPr>
        <p:grpSpPr>
          <a:xfrm>
            <a:off x="2968088" y="1944462"/>
            <a:ext cx="344447" cy="332825"/>
            <a:chOff x="0" y="0"/>
            <a:chExt cx="344445" cy="332823"/>
          </a:xfrm>
        </p:grpSpPr>
        <p:sp>
          <p:nvSpPr>
            <p:cNvPr id="2199" name="Dreieck"/>
            <p:cNvSpPr/>
            <p:nvPr/>
          </p:nvSpPr>
          <p:spPr>
            <a:xfrm rot="5400000">
              <a:off x="21697" y="10076"/>
              <a:ext cx="322749" cy="322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00" name="-1"/>
            <p:cNvSpPr txBox="1"/>
            <p:nvPr/>
          </p:nvSpPr>
          <p:spPr>
            <a:xfrm>
              <a:off x="0" y="0"/>
              <a:ext cx="272393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r>
                <a:t>-1</a:t>
              </a:r>
            </a:p>
          </p:txBody>
        </p:sp>
      </p:grpSp>
      <p:sp>
        <p:nvSpPr>
          <p:cNvPr id="2202" name="Linie"/>
          <p:cNvSpPr/>
          <p:nvPr/>
        </p:nvSpPr>
        <p:spPr>
          <a:xfrm>
            <a:off x="7706337" y="1750273"/>
            <a:ext cx="1" cy="376879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" name="Form"/>
          <p:cNvSpPr/>
          <p:nvPr/>
        </p:nvSpPr>
        <p:spPr>
          <a:xfrm>
            <a:off x="2016808" y="1875834"/>
            <a:ext cx="727331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84" name="Linie"/>
          <p:cNvSpPr/>
          <p:nvPr/>
        </p:nvSpPr>
        <p:spPr>
          <a:xfrm>
            <a:off x="2021302" y="1669035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285" name="Linie"/>
          <p:cNvSpPr/>
          <p:nvPr/>
        </p:nvSpPr>
        <p:spPr>
          <a:xfrm>
            <a:off x="2024961" y="687541"/>
            <a:ext cx="2" cy="1412308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286" name="Linie"/>
          <p:cNvSpPr/>
          <p:nvPr/>
        </p:nvSpPr>
        <p:spPr>
          <a:xfrm>
            <a:off x="2021302" y="822127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289" name="Gruppieren"/>
          <p:cNvGrpSpPr/>
          <p:nvPr/>
        </p:nvGrpSpPr>
        <p:grpSpPr>
          <a:xfrm>
            <a:off x="1936620" y="1133092"/>
            <a:ext cx="194766" cy="328084"/>
            <a:chOff x="0" y="0"/>
            <a:chExt cx="194764" cy="328083"/>
          </a:xfrm>
        </p:grpSpPr>
        <p:sp>
          <p:nvSpPr>
            <p:cNvPr id="2287" name="Dreieck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88" name="Dreieck"/>
            <p:cNvSpPr/>
            <p:nvPr/>
          </p:nvSpPr>
          <p:spPr>
            <a:xfrm rot="10800000" flipH="1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290" name="Rechteck"/>
          <p:cNvSpPr/>
          <p:nvPr/>
        </p:nvSpPr>
        <p:spPr>
          <a:xfrm>
            <a:off x="2736962" y="2327068"/>
            <a:ext cx="2341761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298" name="Gruppieren"/>
          <p:cNvGrpSpPr/>
          <p:nvPr/>
        </p:nvGrpSpPr>
        <p:grpSpPr>
          <a:xfrm>
            <a:off x="8309907" y="1833507"/>
            <a:ext cx="867862" cy="1099701"/>
            <a:chOff x="0" y="0"/>
            <a:chExt cx="867860" cy="1099699"/>
          </a:xfrm>
        </p:grpSpPr>
        <p:sp>
          <p:nvSpPr>
            <p:cNvPr id="2291" name="Rechteck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292" name="Linie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93" name="Linie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94" name="Linie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95" name="Linie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96" name="Linie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97" name="Linie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299" name="Kreis"/>
          <p:cNvSpPr/>
          <p:nvPr/>
        </p:nvSpPr>
        <p:spPr>
          <a:xfrm rot="16200000">
            <a:off x="7664457" y="2293035"/>
            <a:ext cx="155246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00" name="Linie"/>
          <p:cNvSpPr/>
          <p:nvPr/>
        </p:nvSpPr>
        <p:spPr>
          <a:xfrm>
            <a:off x="5342246" y="2377007"/>
            <a:ext cx="298106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01" name="Kreis"/>
          <p:cNvSpPr/>
          <p:nvPr/>
        </p:nvSpPr>
        <p:spPr>
          <a:xfrm rot="16200000">
            <a:off x="4572318" y="1971328"/>
            <a:ext cx="811358" cy="8113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02" name="G…"/>
          <p:cNvSpPr txBox="1"/>
          <p:nvPr/>
        </p:nvSpPr>
        <p:spPr>
          <a:xfrm>
            <a:off x="4662733" y="2011592"/>
            <a:ext cx="616720" cy="730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3 ~</a:t>
            </a:r>
          </a:p>
        </p:txBody>
      </p:sp>
      <p:sp>
        <p:nvSpPr>
          <p:cNvPr id="2303" name="Netz"/>
          <p:cNvSpPr txBox="1"/>
          <p:nvPr/>
        </p:nvSpPr>
        <p:spPr>
          <a:xfrm>
            <a:off x="8257080" y="1308102"/>
            <a:ext cx="973517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2304" name="Dampf"/>
          <p:cNvSpPr txBox="1"/>
          <p:nvPr/>
        </p:nvSpPr>
        <p:spPr>
          <a:xfrm>
            <a:off x="929403" y="864333"/>
            <a:ext cx="867861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Dampf</a:t>
            </a:r>
          </a:p>
        </p:txBody>
      </p:sp>
      <p:sp>
        <p:nvSpPr>
          <p:cNvPr id="2305" name="Kreis"/>
          <p:cNvSpPr/>
          <p:nvPr/>
        </p:nvSpPr>
        <p:spPr>
          <a:xfrm>
            <a:off x="4028553" y="2246212"/>
            <a:ext cx="258780" cy="248891"/>
          </a:xfrm>
          <a:prstGeom prst="ellipse">
            <a:avLst/>
          </a:prstGeom>
          <a:ln w="1905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306" name="Linie"/>
          <p:cNvSpPr/>
          <p:nvPr/>
        </p:nvSpPr>
        <p:spPr>
          <a:xfrm flipH="1" flipV="1">
            <a:off x="4175648" y="1443412"/>
            <a:ext cx="1" cy="793259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07" name="Messpunkt"/>
          <p:cNvSpPr txBox="1"/>
          <p:nvPr/>
        </p:nvSpPr>
        <p:spPr>
          <a:xfrm>
            <a:off x="3502550" y="2587482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Messpunkt</a:t>
            </a:r>
          </a:p>
        </p:txBody>
      </p:sp>
      <p:sp>
        <p:nvSpPr>
          <p:cNvPr id="2308" name="-"/>
          <p:cNvSpPr txBox="1"/>
          <p:nvPr/>
        </p:nvSpPr>
        <p:spPr>
          <a:xfrm>
            <a:off x="4189028" y="1319190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2309" name="Istwert n"/>
          <p:cNvSpPr txBox="1"/>
          <p:nvPr/>
        </p:nvSpPr>
        <p:spPr>
          <a:xfrm>
            <a:off x="4155772" y="1664231"/>
            <a:ext cx="1123681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Istwert n</a:t>
            </a:r>
          </a:p>
        </p:txBody>
      </p:sp>
      <p:sp>
        <p:nvSpPr>
          <p:cNvPr id="2310" name="Kreis"/>
          <p:cNvSpPr/>
          <p:nvPr/>
        </p:nvSpPr>
        <p:spPr>
          <a:xfrm>
            <a:off x="4041799" y="1185389"/>
            <a:ext cx="258780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311" name="Linie"/>
          <p:cNvSpPr/>
          <p:nvPr/>
        </p:nvSpPr>
        <p:spPr>
          <a:xfrm flipH="1" flipV="1">
            <a:off x="4320079" y="1309936"/>
            <a:ext cx="1115750" cy="7884"/>
          </a:xfrm>
          <a:prstGeom prst="line">
            <a:avLst/>
          </a:prstGeom>
          <a:ln w="1905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12" name="Sollwert nn"/>
          <p:cNvSpPr txBox="1"/>
          <p:nvPr/>
        </p:nvSpPr>
        <p:spPr>
          <a:xfrm>
            <a:off x="3521697" y="250343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Sollwert n</a:t>
            </a:r>
            <a:r>
              <a:rPr baseline="-5999"/>
              <a:t>n</a:t>
            </a:r>
          </a:p>
        </p:txBody>
      </p:sp>
      <p:sp>
        <p:nvSpPr>
          <p:cNvPr id="2313" name="Linie"/>
          <p:cNvSpPr/>
          <p:nvPr/>
        </p:nvSpPr>
        <p:spPr>
          <a:xfrm flipH="1" flipV="1">
            <a:off x="2055627" y="1297308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316" name="Gruppieren"/>
          <p:cNvGrpSpPr/>
          <p:nvPr/>
        </p:nvGrpSpPr>
        <p:grpSpPr>
          <a:xfrm>
            <a:off x="2818037" y="1053016"/>
            <a:ext cx="867862" cy="513637"/>
            <a:chOff x="0" y="16850"/>
            <a:chExt cx="867860" cy="513635"/>
          </a:xfrm>
        </p:grpSpPr>
        <p:sp>
          <p:nvSpPr>
            <p:cNvPr id="2314" name="Rechteck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15" name="P"/>
            <p:cNvSpPr txBox="1"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P</a:t>
              </a:r>
            </a:p>
          </p:txBody>
        </p:sp>
      </p:grpSp>
      <p:sp>
        <p:nvSpPr>
          <p:cNvPr id="2317" name="Linie"/>
          <p:cNvSpPr/>
          <p:nvPr/>
        </p:nvSpPr>
        <p:spPr>
          <a:xfrm flipH="1" flipV="1">
            <a:off x="3683437" y="1318490"/>
            <a:ext cx="371570" cy="2626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18" name="Kreis"/>
          <p:cNvSpPr/>
          <p:nvPr/>
        </p:nvSpPr>
        <p:spPr>
          <a:xfrm>
            <a:off x="6958171" y="2235930"/>
            <a:ext cx="258779" cy="248891"/>
          </a:xfrm>
          <a:prstGeom prst="ellipse">
            <a:avLst/>
          </a:prstGeom>
          <a:ln w="19050">
            <a:solidFill>
              <a:schemeClr val="accent2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319" name="Primärregler"/>
          <p:cNvSpPr txBox="1"/>
          <p:nvPr/>
        </p:nvSpPr>
        <p:spPr>
          <a:xfrm>
            <a:off x="2450816" y="485395"/>
            <a:ext cx="158824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Primärregler</a:t>
            </a:r>
          </a:p>
        </p:txBody>
      </p:sp>
      <p:grpSp>
        <p:nvGrpSpPr>
          <p:cNvPr id="2322" name="Gruppieren"/>
          <p:cNvGrpSpPr/>
          <p:nvPr/>
        </p:nvGrpSpPr>
        <p:grpSpPr>
          <a:xfrm>
            <a:off x="5351789" y="1045177"/>
            <a:ext cx="867862" cy="513637"/>
            <a:chOff x="0" y="16850"/>
            <a:chExt cx="867860" cy="513635"/>
          </a:xfrm>
        </p:grpSpPr>
        <p:sp>
          <p:nvSpPr>
            <p:cNvPr id="2320" name="Rechteck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21" name="PI"/>
            <p:cNvSpPr txBox="1"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PI</a:t>
              </a:r>
            </a:p>
          </p:txBody>
        </p:sp>
      </p:grpSp>
      <p:sp>
        <p:nvSpPr>
          <p:cNvPr id="2323" name="Linie"/>
          <p:cNvSpPr/>
          <p:nvPr/>
        </p:nvSpPr>
        <p:spPr>
          <a:xfrm flipH="1" flipV="1">
            <a:off x="7087560" y="1454561"/>
            <a:ext cx="1" cy="793259"/>
          </a:xfrm>
          <a:prstGeom prst="line">
            <a:avLst/>
          </a:prstGeom>
          <a:ln w="1905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24" name="Kreis"/>
          <p:cNvSpPr/>
          <p:nvPr/>
        </p:nvSpPr>
        <p:spPr>
          <a:xfrm>
            <a:off x="6958171" y="1196396"/>
            <a:ext cx="258779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325" name="Linie"/>
          <p:cNvSpPr/>
          <p:nvPr/>
        </p:nvSpPr>
        <p:spPr>
          <a:xfrm flipH="1">
            <a:off x="6210992" y="1307458"/>
            <a:ext cx="754073" cy="11033"/>
          </a:xfrm>
          <a:prstGeom prst="line">
            <a:avLst/>
          </a:prstGeom>
          <a:ln w="1905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26" name="Linie"/>
          <p:cNvSpPr/>
          <p:nvPr/>
        </p:nvSpPr>
        <p:spPr>
          <a:xfrm>
            <a:off x="4175509" y="567701"/>
            <a:ext cx="9292" cy="63057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27" name="KI ∫ΔP dt"/>
          <p:cNvSpPr txBox="1"/>
          <p:nvPr/>
        </p:nvSpPr>
        <p:spPr>
          <a:xfrm>
            <a:off x="4227679" y="938430"/>
            <a:ext cx="1298983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K</a:t>
            </a:r>
            <a:r>
              <a:rPr baseline="-5999"/>
              <a:t>I</a:t>
            </a:r>
            <a:r>
              <a:t> ∫ΔP dt</a:t>
            </a:r>
          </a:p>
        </p:txBody>
      </p:sp>
      <p:sp>
        <p:nvSpPr>
          <p:cNvPr id="2328" name="-"/>
          <p:cNvSpPr txBox="1"/>
          <p:nvPr/>
        </p:nvSpPr>
        <p:spPr>
          <a:xfrm>
            <a:off x="7134623" y="1324239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2329" name="ΔP &lt; 0"/>
          <p:cNvSpPr txBox="1"/>
          <p:nvPr/>
        </p:nvSpPr>
        <p:spPr>
          <a:xfrm>
            <a:off x="6150218" y="1000827"/>
            <a:ext cx="867861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ΔP &lt; 0</a:t>
            </a:r>
          </a:p>
        </p:txBody>
      </p:sp>
      <p:sp>
        <p:nvSpPr>
          <p:cNvPr id="2330" name="Istwert P"/>
          <p:cNvSpPr txBox="1"/>
          <p:nvPr/>
        </p:nvSpPr>
        <p:spPr>
          <a:xfrm>
            <a:off x="5936226" y="1660773"/>
            <a:ext cx="1123681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Istwert P</a:t>
            </a:r>
          </a:p>
        </p:txBody>
      </p:sp>
      <p:sp>
        <p:nvSpPr>
          <p:cNvPr id="2331" name="Linie"/>
          <p:cNvSpPr/>
          <p:nvPr/>
        </p:nvSpPr>
        <p:spPr>
          <a:xfrm>
            <a:off x="7079729" y="577557"/>
            <a:ext cx="9292" cy="63057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32" name="Sollwert Pb"/>
          <p:cNvSpPr txBox="1"/>
          <p:nvPr/>
        </p:nvSpPr>
        <p:spPr>
          <a:xfrm>
            <a:off x="6145189" y="250343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Sollwert P</a:t>
            </a:r>
            <a:r>
              <a:rPr baseline="-5999"/>
              <a:t>b</a:t>
            </a:r>
          </a:p>
        </p:txBody>
      </p:sp>
      <p:sp>
        <p:nvSpPr>
          <p:cNvPr id="2333" name="Sekundärregler"/>
          <p:cNvSpPr txBox="1"/>
          <p:nvPr/>
        </p:nvSpPr>
        <p:spPr>
          <a:xfrm>
            <a:off x="4890446" y="485395"/>
            <a:ext cx="158824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Sekundärregler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Gruppieren"/>
          <p:cNvGrpSpPr/>
          <p:nvPr/>
        </p:nvGrpSpPr>
        <p:grpSpPr>
          <a:xfrm>
            <a:off x="-1524000" y="1057170"/>
            <a:ext cx="412217" cy="275836"/>
            <a:chOff x="0" y="0"/>
            <a:chExt cx="412216" cy="275834"/>
          </a:xfrm>
        </p:grpSpPr>
        <p:sp>
          <p:nvSpPr>
            <p:cNvPr id="235" name="Linie"/>
            <p:cNvSpPr/>
            <p:nvPr/>
          </p:nvSpPr>
          <p:spPr>
            <a:xfrm flipH="1">
              <a:off x="0" y="70359"/>
              <a:ext cx="358888" cy="205476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36" name="Linie"/>
            <p:cNvSpPr/>
            <p:nvPr/>
          </p:nvSpPr>
          <p:spPr>
            <a:xfrm>
              <a:off x="326429" y="0"/>
              <a:ext cx="85788" cy="149838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309" name="Gruppieren"/>
          <p:cNvGrpSpPr/>
          <p:nvPr/>
        </p:nvGrpSpPr>
        <p:grpSpPr>
          <a:xfrm>
            <a:off x="783502" y="448576"/>
            <a:ext cx="2931436" cy="2882943"/>
            <a:chOff x="0" y="0"/>
            <a:chExt cx="2931435" cy="2882941"/>
          </a:xfrm>
        </p:grpSpPr>
        <p:sp>
          <p:nvSpPr>
            <p:cNvPr id="238" name="Linie"/>
            <p:cNvSpPr/>
            <p:nvPr/>
          </p:nvSpPr>
          <p:spPr>
            <a:xfrm flipV="1">
              <a:off x="1461939" y="384713"/>
              <a:ext cx="1" cy="61427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9" name="Linie"/>
            <p:cNvSpPr/>
            <p:nvPr/>
          </p:nvSpPr>
          <p:spPr>
            <a:xfrm flipH="1">
              <a:off x="539409" y="1644432"/>
              <a:ext cx="562218" cy="324597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40" name="Linie"/>
            <p:cNvSpPr/>
            <p:nvPr/>
          </p:nvSpPr>
          <p:spPr>
            <a:xfrm>
              <a:off x="1833077" y="1645894"/>
              <a:ext cx="557156" cy="321674"/>
            </a:xfrm>
            <a:prstGeom prst="line">
              <a:avLst/>
            </a:prstGeom>
            <a:noFill/>
            <a:ln w="254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41" name="Kreis"/>
            <p:cNvSpPr/>
            <p:nvPr/>
          </p:nvSpPr>
          <p:spPr>
            <a:xfrm>
              <a:off x="1033707" y="1002334"/>
              <a:ext cx="856464" cy="850986"/>
            </a:xfrm>
            <a:prstGeom prst="ellipse">
              <a:avLst/>
            </a:prstGeom>
            <a:noFill/>
            <a:ln w="12700" cap="flat">
              <a:solidFill>
                <a:schemeClr val="accent6">
                  <a:satOff val="24555"/>
                  <a:lumOff val="2223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42" name="Kreis"/>
            <p:cNvSpPr/>
            <p:nvPr/>
          </p:nvSpPr>
          <p:spPr>
            <a:xfrm>
              <a:off x="391011" y="367655"/>
              <a:ext cx="2141857" cy="2143650"/>
            </a:xfrm>
            <a:prstGeom prst="ellipse">
              <a:avLst/>
            </a:prstGeom>
            <a:noFill/>
            <a:ln w="12700" cap="flat">
              <a:solidFill>
                <a:schemeClr val="accent6">
                  <a:satOff val="24555"/>
                  <a:lumOff val="2223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249" name="Gruppieren"/>
            <p:cNvGrpSpPr/>
            <p:nvPr/>
          </p:nvGrpSpPr>
          <p:grpSpPr>
            <a:xfrm>
              <a:off x="1279071" y="428038"/>
              <a:ext cx="366298" cy="527623"/>
              <a:chOff x="561" y="0"/>
              <a:chExt cx="366297" cy="527621"/>
            </a:xfrm>
          </p:grpSpPr>
          <p:sp>
            <p:nvSpPr>
              <p:cNvPr id="243" name="Oval"/>
              <p:cNvSpPr/>
              <p:nvPr/>
            </p:nvSpPr>
            <p:spPr>
              <a:xfrm>
                <a:off x="3522" y="71253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4" name="Oval"/>
              <p:cNvSpPr/>
              <p:nvPr/>
            </p:nvSpPr>
            <p:spPr>
              <a:xfrm>
                <a:off x="3522" y="23319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5" name="Oval"/>
              <p:cNvSpPr/>
              <p:nvPr/>
            </p:nvSpPr>
            <p:spPr>
              <a:xfrm>
                <a:off x="3522" y="15145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6" name="Oval"/>
              <p:cNvSpPr/>
              <p:nvPr/>
            </p:nvSpPr>
            <p:spPr>
              <a:xfrm>
                <a:off x="3522" y="313389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7" name="Linie"/>
              <p:cNvSpPr/>
              <p:nvPr/>
            </p:nvSpPr>
            <p:spPr>
              <a:xfrm flipH="1" flipV="1">
                <a:off x="561" y="372586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48" name="Linie"/>
              <p:cNvSpPr/>
              <p:nvPr/>
            </p:nvSpPr>
            <p:spPr>
              <a:xfrm flipH="1" flipV="1">
                <a:off x="357977" y="-1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56" name="Gruppieren"/>
            <p:cNvGrpSpPr/>
            <p:nvPr/>
          </p:nvGrpSpPr>
          <p:grpSpPr>
            <a:xfrm>
              <a:off x="1284483" y="1891397"/>
              <a:ext cx="366299" cy="527623"/>
              <a:chOff x="561" y="0"/>
              <a:chExt cx="366297" cy="527621"/>
            </a:xfrm>
          </p:grpSpPr>
          <p:sp>
            <p:nvSpPr>
              <p:cNvPr id="250" name="Oval"/>
              <p:cNvSpPr/>
              <p:nvPr/>
            </p:nvSpPr>
            <p:spPr>
              <a:xfrm>
                <a:off x="3522" y="71253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51" name="Oval"/>
              <p:cNvSpPr/>
              <p:nvPr/>
            </p:nvSpPr>
            <p:spPr>
              <a:xfrm>
                <a:off x="3522" y="23319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52" name="Oval"/>
              <p:cNvSpPr/>
              <p:nvPr/>
            </p:nvSpPr>
            <p:spPr>
              <a:xfrm>
                <a:off x="3522" y="15145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53" name="Oval"/>
              <p:cNvSpPr/>
              <p:nvPr/>
            </p:nvSpPr>
            <p:spPr>
              <a:xfrm>
                <a:off x="3522" y="313389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54" name="Linie"/>
              <p:cNvSpPr/>
              <p:nvPr/>
            </p:nvSpPr>
            <p:spPr>
              <a:xfrm flipH="1" flipV="1">
                <a:off x="561" y="372586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55" name="Linie"/>
              <p:cNvSpPr/>
              <p:nvPr/>
            </p:nvSpPr>
            <p:spPr>
              <a:xfrm flipH="1" flipV="1">
                <a:off x="357977" y="-1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57" name="Linie"/>
            <p:cNvSpPr/>
            <p:nvPr/>
          </p:nvSpPr>
          <p:spPr>
            <a:xfrm flipV="1">
              <a:off x="1461939" y="1873472"/>
              <a:ext cx="1" cy="61427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264" name="Gruppieren"/>
            <p:cNvGrpSpPr/>
            <p:nvPr/>
          </p:nvGrpSpPr>
          <p:grpSpPr>
            <a:xfrm rot="14400000">
              <a:off x="637229" y="1542676"/>
              <a:ext cx="366298" cy="527623"/>
              <a:chOff x="561" y="0"/>
              <a:chExt cx="366297" cy="527621"/>
            </a:xfrm>
          </p:grpSpPr>
          <p:sp>
            <p:nvSpPr>
              <p:cNvPr id="258" name="Oval"/>
              <p:cNvSpPr/>
              <p:nvPr/>
            </p:nvSpPr>
            <p:spPr>
              <a:xfrm>
                <a:off x="3522" y="71253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59" name="Oval"/>
              <p:cNvSpPr/>
              <p:nvPr/>
            </p:nvSpPr>
            <p:spPr>
              <a:xfrm>
                <a:off x="3522" y="23319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60" name="Oval"/>
              <p:cNvSpPr/>
              <p:nvPr/>
            </p:nvSpPr>
            <p:spPr>
              <a:xfrm>
                <a:off x="3522" y="15145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61" name="Oval"/>
              <p:cNvSpPr/>
              <p:nvPr/>
            </p:nvSpPr>
            <p:spPr>
              <a:xfrm>
                <a:off x="3522" y="313389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62" name="Linie"/>
              <p:cNvSpPr/>
              <p:nvPr/>
            </p:nvSpPr>
            <p:spPr>
              <a:xfrm flipH="1" flipV="1">
                <a:off x="561" y="372586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63" name="Linie"/>
              <p:cNvSpPr/>
              <p:nvPr/>
            </p:nvSpPr>
            <p:spPr>
              <a:xfrm flipH="1" flipV="1">
                <a:off x="357977" y="-1"/>
                <a:ext cx="78" cy="155036"/>
              </a:xfrm>
              <a:prstGeom prst="lin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65" name="Linie"/>
            <p:cNvSpPr/>
            <p:nvPr/>
          </p:nvSpPr>
          <p:spPr>
            <a:xfrm flipH="1" flipV="1">
              <a:off x="1280887" y="941786"/>
              <a:ext cx="358521" cy="97208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268" name="Gruppieren"/>
            <p:cNvGrpSpPr/>
            <p:nvPr/>
          </p:nvGrpSpPr>
          <p:grpSpPr>
            <a:xfrm>
              <a:off x="1207300" y="2406519"/>
              <a:ext cx="147174" cy="329795"/>
              <a:chOff x="0" y="0"/>
              <a:chExt cx="147173" cy="329793"/>
            </a:xfrm>
          </p:grpSpPr>
          <p:sp>
            <p:nvSpPr>
              <p:cNvPr id="266" name="Linie"/>
              <p:cNvSpPr/>
              <p:nvPr/>
            </p:nvSpPr>
            <p:spPr>
              <a:xfrm flipH="1" flipV="1">
                <a:off x="73586" y="0"/>
                <a:ext cx="1" cy="32446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67" name="Linie"/>
              <p:cNvSpPr/>
              <p:nvPr/>
            </p:nvSpPr>
            <p:spPr>
              <a:xfrm flipV="1">
                <a:off x="-1" y="329793"/>
                <a:ext cx="147175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69" name="Linie"/>
            <p:cNvSpPr/>
            <p:nvPr/>
          </p:nvSpPr>
          <p:spPr>
            <a:xfrm flipH="1" flipV="1">
              <a:off x="1636487" y="294095"/>
              <a:ext cx="78" cy="1550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70" name="A"/>
            <p:cNvSpPr txBox="1"/>
            <p:nvPr/>
          </p:nvSpPr>
          <p:spPr>
            <a:xfrm>
              <a:off x="1144838" y="0"/>
              <a:ext cx="645028" cy="387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</a:t>
              </a:r>
            </a:p>
          </p:txBody>
        </p:sp>
        <p:sp>
          <p:nvSpPr>
            <p:cNvPr id="271" name="Linie"/>
            <p:cNvSpPr/>
            <p:nvPr/>
          </p:nvSpPr>
          <p:spPr>
            <a:xfrm>
              <a:off x="2284535" y="2102029"/>
              <a:ext cx="133984" cy="78005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278" name="Gruppieren"/>
            <p:cNvGrpSpPr/>
            <p:nvPr/>
          </p:nvGrpSpPr>
          <p:grpSpPr>
            <a:xfrm rot="14400000">
              <a:off x="1916487" y="805722"/>
              <a:ext cx="366299" cy="527623"/>
              <a:chOff x="561" y="0"/>
              <a:chExt cx="366297" cy="527621"/>
            </a:xfrm>
          </p:grpSpPr>
          <p:sp>
            <p:nvSpPr>
              <p:cNvPr id="272" name="Oval"/>
              <p:cNvSpPr/>
              <p:nvPr/>
            </p:nvSpPr>
            <p:spPr>
              <a:xfrm>
                <a:off x="3522" y="71253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73" name="Oval"/>
              <p:cNvSpPr/>
              <p:nvPr/>
            </p:nvSpPr>
            <p:spPr>
              <a:xfrm>
                <a:off x="3522" y="23319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74" name="Oval"/>
              <p:cNvSpPr/>
              <p:nvPr/>
            </p:nvSpPr>
            <p:spPr>
              <a:xfrm>
                <a:off x="3522" y="15145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75" name="Oval"/>
              <p:cNvSpPr/>
              <p:nvPr/>
            </p:nvSpPr>
            <p:spPr>
              <a:xfrm>
                <a:off x="3522" y="313389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76" name="Linie"/>
              <p:cNvSpPr/>
              <p:nvPr/>
            </p:nvSpPr>
            <p:spPr>
              <a:xfrm flipH="1" flipV="1">
                <a:off x="561" y="372586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77" name="Linie"/>
              <p:cNvSpPr/>
              <p:nvPr/>
            </p:nvSpPr>
            <p:spPr>
              <a:xfrm flipH="1" flipV="1">
                <a:off x="357977" y="-1"/>
                <a:ext cx="78" cy="155036"/>
              </a:xfrm>
              <a:prstGeom prst="lin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79" name="Linie"/>
            <p:cNvSpPr/>
            <p:nvPr/>
          </p:nvSpPr>
          <p:spPr>
            <a:xfrm flipH="1">
              <a:off x="1833721" y="899807"/>
              <a:ext cx="562217" cy="324596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80" name="Linie"/>
            <p:cNvSpPr/>
            <p:nvPr/>
          </p:nvSpPr>
          <p:spPr>
            <a:xfrm flipH="1">
              <a:off x="352288" y="1790854"/>
              <a:ext cx="169605" cy="97105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81" name="B"/>
            <p:cNvSpPr txBox="1"/>
            <p:nvPr/>
          </p:nvSpPr>
          <p:spPr>
            <a:xfrm>
              <a:off x="0" y="1961351"/>
              <a:ext cx="645027" cy="387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B</a:t>
              </a:r>
            </a:p>
          </p:txBody>
        </p:sp>
        <p:sp>
          <p:nvSpPr>
            <p:cNvPr id="282" name="Linie"/>
            <p:cNvSpPr/>
            <p:nvPr/>
          </p:nvSpPr>
          <p:spPr>
            <a:xfrm flipH="1">
              <a:off x="1146821" y="1046932"/>
              <a:ext cx="641062" cy="783793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285" name="Gruppieren"/>
            <p:cNvGrpSpPr/>
            <p:nvPr/>
          </p:nvGrpSpPr>
          <p:grpSpPr>
            <a:xfrm>
              <a:off x="2356458" y="852101"/>
              <a:ext cx="412217" cy="275835"/>
              <a:chOff x="0" y="0"/>
              <a:chExt cx="412216" cy="275834"/>
            </a:xfrm>
          </p:grpSpPr>
          <p:sp>
            <p:nvSpPr>
              <p:cNvPr id="283" name="Linie"/>
              <p:cNvSpPr/>
              <p:nvPr/>
            </p:nvSpPr>
            <p:spPr>
              <a:xfrm flipH="1">
                <a:off x="0" y="70359"/>
                <a:ext cx="358888" cy="205476"/>
              </a:xfrm>
              <a:prstGeom prst="line">
                <a:avLst/>
              </a:prstGeom>
              <a:noFill/>
              <a:ln w="12700" cap="flat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84" name="Linie"/>
              <p:cNvSpPr/>
              <p:nvPr/>
            </p:nvSpPr>
            <p:spPr>
              <a:xfrm>
                <a:off x="326429" y="0"/>
                <a:ext cx="85788" cy="149838"/>
              </a:xfrm>
              <a:prstGeom prst="line">
                <a:avLst/>
              </a:prstGeom>
              <a:noFill/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86" name="Linie"/>
            <p:cNvSpPr/>
            <p:nvPr/>
          </p:nvSpPr>
          <p:spPr>
            <a:xfrm>
              <a:off x="538765" y="903440"/>
              <a:ext cx="557156" cy="321674"/>
            </a:xfrm>
            <a:prstGeom prst="line">
              <a:avLst/>
            </a:prstGeom>
            <a:noFill/>
            <a:ln w="254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293" name="Gruppieren"/>
            <p:cNvGrpSpPr/>
            <p:nvPr/>
          </p:nvGrpSpPr>
          <p:grpSpPr>
            <a:xfrm rot="18000000">
              <a:off x="637509" y="805722"/>
              <a:ext cx="366299" cy="527623"/>
              <a:chOff x="561" y="0"/>
              <a:chExt cx="366297" cy="527621"/>
            </a:xfrm>
          </p:grpSpPr>
          <p:sp>
            <p:nvSpPr>
              <p:cNvPr id="287" name="Oval"/>
              <p:cNvSpPr/>
              <p:nvPr/>
            </p:nvSpPr>
            <p:spPr>
              <a:xfrm>
                <a:off x="3522" y="71253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88" name="Oval"/>
              <p:cNvSpPr/>
              <p:nvPr/>
            </p:nvSpPr>
            <p:spPr>
              <a:xfrm>
                <a:off x="3522" y="23319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89" name="Oval"/>
              <p:cNvSpPr/>
              <p:nvPr/>
            </p:nvSpPr>
            <p:spPr>
              <a:xfrm>
                <a:off x="3522" y="15145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90" name="Oval"/>
              <p:cNvSpPr/>
              <p:nvPr/>
            </p:nvSpPr>
            <p:spPr>
              <a:xfrm>
                <a:off x="3522" y="313389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91" name="Linie"/>
              <p:cNvSpPr/>
              <p:nvPr/>
            </p:nvSpPr>
            <p:spPr>
              <a:xfrm flipH="1" flipV="1">
                <a:off x="561" y="372586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92" name="Linie"/>
              <p:cNvSpPr/>
              <p:nvPr/>
            </p:nvSpPr>
            <p:spPr>
              <a:xfrm flipH="1" flipV="1">
                <a:off x="357977" y="-1"/>
                <a:ext cx="78" cy="155036"/>
              </a:xfrm>
              <a:prstGeom prst="lin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300" name="Gruppieren"/>
            <p:cNvGrpSpPr/>
            <p:nvPr/>
          </p:nvGrpSpPr>
          <p:grpSpPr>
            <a:xfrm rot="18000000">
              <a:off x="1964545" y="1548175"/>
              <a:ext cx="366298" cy="527623"/>
              <a:chOff x="561" y="0"/>
              <a:chExt cx="366297" cy="527621"/>
            </a:xfrm>
          </p:grpSpPr>
          <p:sp>
            <p:nvSpPr>
              <p:cNvPr id="294" name="Oval"/>
              <p:cNvSpPr/>
              <p:nvPr/>
            </p:nvSpPr>
            <p:spPr>
              <a:xfrm>
                <a:off x="3522" y="71253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95" name="Oval"/>
              <p:cNvSpPr/>
              <p:nvPr/>
            </p:nvSpPr>
            <p:spPr>
              <a:xfrm>
                <a:off x="3522" y="23319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96" name="Oval"/>
              <p:cNvSpPr/>
              <p:nvPr/>
            </p:nvSpPr>
            <p:spPr>
              <a:xfrm>
                <a:off x="3522" y="15145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97" name="Oval"/>
              <p:cNvSpPr/>
              <p:nvPr/>
            </p:nvSpPr>
            <p:spPr>
              <a:xfrm>
                <a:off x="3522" y="313389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98" name="Linie"/>
              <p:cNvSpPr/>
              <p:nvPr/>
            </p:nvSpPr>
            <p:spPr>
              <a:xfrm flipH="1" flipV="1">
                <a:off x="561" y="372586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99" name="Linie"/>
              <p:cNvSpPr/>
              <p:nvPr/>
            </p:nvSpPr>
            <p:spPr>
              <a:xfrm flipH="1" flipV="1">
                <a:off x="357977" y="-1"/>
                <a:ext cx="78" cy="155036"/>
              </a:xfrm>
              <a:prstGeom prst="lin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301" name="C"/>
            <p:cNvSpPr txBox="1"/>
            <p:nvPr/>
          </p:nvSpPr>
          <p:spPr>
            <a:xfrm>
              <a:off x="2286408" y="1948651"/>
              <a:ext cx="645028" cy="387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C</a:t>
              </a:r>
            </a:p>
          </p:txBody>
        </p:sp>
        <p:grpSp>
          <p:nvGrpSpPr>
            <p:cNvPr id="304" name="Gruppieren"/>
            <p:cNvGrpSpPr/>
            <p:nvPr/>
          </p:nvGrpSpPr>
          <p:grpSpPr>
            <a:xfrm>
              <a:off x="363603" y="545010"/>
              <a:ext cx="402095" cy="293992"/>
              <a:chOff x="0" y="312"/>
              <a:chExt cx="402094" cy="293991"/>
            </a:xfrm>
          </p:grpSpPr>
          <p:sp>
            <p:nvSpPr>
              <p:cNvPr id="302" name="Linie"/>
              <p:cNvSpPr/>
              <p:nvPr/>
            </p:nvSpPr>
            <p:spPr>
              <a:xfrm>
                <a:off x="44704" y="86234"/>
                <a:ext cx="357391" cy="208070"/>
              </a:xfrm>
              <a:prstGeom prst="lin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03" name="Linie"/>
              <p:cNvSpPr/>
              <p:nvPr/>
            </p:nvSpPr>
            <p:spPr>
              <a:xfrm flipV="1">
                <a:off x="0" y="312"/>
                <a:ext cx="86870" cy="149213"/>
              </a:xfrm>
              <a:prstGeom prst="lin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305" name="Linie"/>
            <p:cNvSpPr/>
            <p:nvPr/>
          </p:nvSpPr>
          <p:spPr>
            <a:xfrm>
              <a:off x="901497" y="1324862"/>
              <a:ext cx="1116769" cy="205297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06" name="N"/>
            <p:cNvSpPr txBox="1"/>
            <p:nvPr/>
          </p:nvSpPr>
          <p:spPr>
            <a:xfrm>
              <a:off x="1144838" y="2495227"/>
              <a:ext cx="645028" cy="387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</a:t>
              </a:r>
            </a:p>
          </p:txBody>
        </p:sp>
        <p:sp>
          <p:nvSpPr>
            <p:cNvPr id="307" name="N"/>
            <p:cNvSpPr txBox="1"/>
            <p:nvPr/>
          </p:nvSpPr>
          <p:spPr>
            <a:xfrm>
              <a:off x="2161794" y="696723"/>
              <a:ext cx="645028" cy="387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</a:t>
              </a:r>
            </a:p>
          </p:txBody>
        </p:sp>
        <p:sp>
          <p:nvSpPr>
            <p:cNvPr id="308" name="N"/>
            <p:cNvSpPr txBox="1"/>
            <p:nvPr/>
          </p:nvSpPr>
          <p:spPr>
            <a:xfrm>
              <a:off x="112045" y="696723"/>
              <a:ext cx="645028" cy="387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</a:t>
              </a:r>
            </a:p>
          </p:txBody>
        </p:sp>
      </p:grpSp>
      <p:grpSp>
        <p:nvGrpSpPr>
          <p:cNvPr id="384" name="Gruppieren"/>
          <p:cNvGrpSpPr/>
          <p:nvPr/>
        </p:nvGrpSpPr>
        <p:grpSpPr>
          <a:xfrm>
            <a:off x="3968058" y="341297"/>
            <a:ext cx="4974074" cy="3097501"/>
            <a:chOff x="0" y="0"/>
            <a:chExt cx="4974072" cy="3097499"/>
          </a:xfrm>
        </p:grpSpPr>
        <p:grpSp>
          <p:nvGrpSpPr>
            <p:cNvPr id="368" name="Gruppieren"/>
            <p:cNvGrpSpPr/>
            <p:nvPr/>
          </p:nvGrpSpPr>
          <p:grpSpPr>
            <a:xfrm>
              <a:off x="0" y="0"/>
              <a:ext cx="3780708" cy="2755388"/>
              <a:chOff x="0" y="0"/>
              <a:chExt cx="3780707" cy="2755387"/>
            </a:xfrm>
          </p:grpSpPr>
          <p:grpSp>
            <p:nvGrpSpPr>
              <p:cNvPr id="325" name="Gruppieren"/>
              <p:cNvGrpSpPr/>
              <p:nvPr/>
            </p:nvGrpSpPr>
            <p:grpSpPr>
              <a:xfrm>
                <a:off x="1590643" y="197689"/>
                <a:ext cx="374147" cy="1175402"/>
                <a:chOff x="486" y="0"/>
                <a:chExt cx="374145" cy="1175401"/>
              </a:xfrm>
            </p:grpSpPr>
            <p:grpSp>
              <p:nvGrpSpPr>
                <p:cNvPr id="316" name="Gruppieren"/>
                <p:cNvGrpSpPr/>
                <p:nvPr/>
              </p:nvGrpSpPr>
              <p:grpSpPr>
                <a:xfrm>
                  <a:off x="2257" y="0"/>
                  <a:ext cx="366299" cy="527622"/>
                  <a:chOff x="561" y="0"/>
                  <a:chExt cx="366297" cy="527621"/>
                </a:xfrm>
              </p:grpSpPr>
              <p:sp>
                <p:nvSpPr>
                  <p:cNvPr id="310" name="Oval"/>
                  <p:cNvSpPr/>
                  <p:nvPr/>
                </p:nvSpPr>
                <p:spPr>
                  <a:xfrm>
                    <a:off x="3522" y="71253"/>
                    <a:ext cx="363337" cy="154227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  <a:endParaRPr/>
                  </a:p>
                </p:txBody>
              </p:sp>
              <p:sp>
                <p:nvSpPr>
                  <p:cNvPr id="311" name="Oval"/>
                  <p:cNvSpPr/>
                  <p:nvPr/>
                </p:nvSpPr>
                <p:spPr>
                  <a:xfrm>
                    <a:off x="3522" y="233191"/>
                    <a:ext cx="363337" cy="154227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  <a:endParaRPr/>
                  </a:p>
                </p:txBody>
              </p:sp>
              <p:sp>
                <p:nvSpPr>
                  <p:cNvPr id="312" name="Oval"/>
                  <p:cNvSpPr/>
                  <p:nvPr/>
                </p:nvSpPr>
                <p:spPr>
                  <a:xfrm>
                    <a:off x="3522" y="151451"/>
                    <a:ext cx="363337" cy="154227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  <a:endParaRPr/>
                  </a:p>
                </p:txBody>
              </p:sp>
              <p:sp>
                <p:nvSpPr>
                  <p:cNvPr id="313" name="Oval"/>
                  <p:cNvSpPr/>
                  <p:nvPr/>
                </p:nvSpPr>
                <p:spPr>
                  <a:xfrm>
                    <a:off x="3522" y="313389"/>
                    <a:ext cx="363337" cy="154227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  <a:endParaRPr/>
                  </a:p>
                </p:txBody>
              </p:sp>
              <p:sp>
                <p:nvSpPr>
                  <p:cNvPr id="314" name="Linie"/>
                  <p:cNvSpPr/>
                  <p:nvPr/>
                </p:nvSpPr>
                <p:spPr>
                  <a:xfrm flipH="1" flipV="1">
                    <a:off x="561" y="372586"/>
                    <a:ext cx="79" cy="15503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5" name="Linie"/>
                  <p:cNvSpPr/>
                  <p:nvPr/>
                </p:nvSpPr>
                <p:spPr>
                  <a:xfrm flipH="1" flipV="1">
                    <a:off x="357977" y="-1"/>
                    <a:ext cx="79" cy="15503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/>
                  </a:p>
                </p:txBody>
              </p:sp>
            </p:grpSp>
            <p:grpSp>
              <p:nvGrpSpPr>
                <p:cNvPr id="323" name="Gruppieren"/>
                <p:cNvGrpSpPr/>
                <p:nvPr/>
              </p:nvGrpSpPr>
              <p:grpSpPr>
                <a:xfrm>
                  <a:off x="2257" y="647779"/>
                  <a:ext cx="366299" cy="527623"/>
                  <a:chOff x="561" y="0"/>
                  <a:chExt cx="366297" cy="527621"/>
                </a:xfrm>
              </p:grpSpPr>
              <p:sp>
                <p:nvSpPr>
                  <p:cNvPr id="317" name="Oval"/>
                  <p:cNvSpPr/>
                  <p:nvPr/>
                </p:nvSpPr>
                <p:spPr>
                  <a:xfrm>
                    <a:off x="3522" y="71253"/>
                    <a:ext cx="363337" cy="154227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  <a:endParaRPr/>
                  </a:p>
                </p:txBody>
              </p:sp>
              <p:sp>
                <p:nvSpPr>
                  <p:cNvPr id="318" name="Oval"/>
                  <p:cNvSpPr/>
                  <p:nvPr/>
                </p:nvSpPr>
                <p:spPr>
                  <a:xfrm>
                    <a:off x="3522" y="233191"/>
                    <a:ext cx="363337" cy="154227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  <a:endParaRPr/>
                  </a:p>
                </p:txBody>
              </p:sp>
              <p:sp>
                <p:nvSpPr>
                  <p:cNvPr id="319" name="Oval"/>
                  <p:cNvSpPr/>
                  <p:nvPr/>
                </p:nvSpPr>
                <p:spPr>
                  <a:xfrm>
                    <a:off x="3522" y="151451"/>
                    <a:ext cx="363337" cy="154227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  <a:endParaRPr/>
                  </a:p>
                </p:txBody>
              </p:sp>
              <p:sp>
                <p:nvSpPr>
                  <p:cNvPr id="320" name="Oval"/>
                  <p:cNvSpPr/>
                  <p:nvPr/>
                </p:nvSpPr>
                <p:spPr>
                  <a:xfrm>
                    <a:off x="3522" y="313389"/>
                    <a:ext cx="363337" cy="154227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  <a:endParaRPr/>
                  </a:p>
                </p:txBody>
              </p:sp>
              <p:sp>
                <p:nvSpPr>
                  <p:cNvPr id="321" name="Linie"/>
                  <p:cNvSpPr/>
                  <p:nvPr/>
                </p:nvSpPr>
                <p:spPr>
                  <a:xfrm flipH="1" flipV="1">
                    <a:off x="561" y="372586"/>
                    <a:ext cx="79" cy="15503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2" name="Linie"/>
                  <p:cNvSpPr/>
                  <p:nvPr/>
                </p:nvSpPr>
                <p:spPr>
                  <a:xfrm flipH="1" flipV="1">
                    <a:off x="357977" y="-1"/>
                    <a:ext cx="79" cy="15503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/>
                  </a:p>
                </p:txBody>
              </p:sp>
            </p:grpSp>
            <p:sp>
              <p:nvSpPr>
                <p:cNvPr id="324" name="Linie"/>
                <p:cNvSpPr/>
                <p:nvPr/>
              </p:nvSpPr>
              <p:spPr>
                <a:xfrm flipH="1" flipV="1">
                  <a:off x="486" y="523963"/>
                  <a:ext cx="374147" cy="135635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339" name="Gruppieren"/>
              <p:cNvGrpSpPr/>
              <p:nvPr/>
            </p:nvGrpSpPr>
            <p:grpSpPr>
              <a:xfrm>
                <a:off x="495437" y="1521603"/>
                <a:ext cx="1196597" cy="836729"/>
                <a:chOff x="0" y="0"/>
                <a:chExt cx="1196596" cy="836728"/>
              </a:xfrm>
            </p:grpSpPr>
            <p:sp>
              <p:nvSpPr>
                <p:cNvPr id="326" name="Oval"/>
                <p:cNvSpPr/>
                <p:nvPr/>
              </p:nvSpPr>
              <p:spPr>
                <a:xfrm rot="14400000">
                  <a:off x="33215" y="563729"/>
                  <a:ext cx="363336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27" name="Oval"/>
                <p:cNvSpPr/>
                <p:nvPr/>
              </p:nvSpPr>
              <p:spPr>
                <a:xfrm rot="14400000">
                  <a:off x="173457" y="482760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28" name="Oval"/>
                <p:cNvSpPr/>
                <p:nvPr/>
              </p:nvSpPr>
              <p:spPr>
                <a:xfrm rot="14400000">
                  <a:off x="102668" y="523630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29" name="Oval"/>
                <p:cNvSpPr/>
                <p:nvPr/>
              </p:nvSpPr>
              <p:spPr>
                <a:xfrm rot="14400000">
                  <a:off x="242910" y="442662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30" name="Linie"/>
                <p:cNvSpPr/>
                <p:nvPr/>
              </p:nvSpPr>
              <p:spPr>
                <a:xfrm flipH="1">
                  <a:off x="501377" y="611041"/>
                  <a:ext cx="134227" cy="77586"/>
                </a:xfrm>
                <a:prstGeom prst="lin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31" name="Linie"/>
                <p:cNvSpPr/>
                <p:nvPr/>
              </p:nvSpPr>
              <p:spPr>
                <a:xfrm flipH="1">
                  <a:off x="-1" y="487803"/>
                  <a:ext cx="134227" cy="77586"/>
                </a:xfrm>
                <a:prstGeom prst="lin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32" name="Oval"/>
                <p:cNvSpPr/>
                <p:nvPr/>
              </p:nvSpPr>
              <p:spPr>
                <a:xfrm rot="14400000">
                  <a:off x="594208" y="239840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33" name="Oval"/>
                <p:cNvSpPr/>
                <p:nvPr/>
              </p:nvSpPr>
              <p:spPr>
                <a:xfrm rot="14400000">
                  <a:off x="734450" y="158871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34" name="Oval"/>
                <p:cNvSpPr/>
                <p:nvPr/>
              </p:nvSpPr>
              <p:spPr>
                <a:xfrm rot="14400000">
                  <a:off x="663661" y="199741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35" name="Oval"/>
                <p:cNvSpPr/>
                <p:nvPr/>
              </p:nvSpPr>
              <p:spPr>
                <a:xfrm rot="14400000">
                  <a:off x="803903" y="118772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36" name="Linie"/>
                <p:cNvSpPr/>
                <p:nvPr/>
              </p:nvSpPr>
              <p:spPr>
                <a:xfrm flipH="1">
                  <a:off x="1062371" y="287152"/>
                  <a:ext cx="134226" cy="77585"/>
                </a:xfrm>
                <a:prstGeom prst="lin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37" name="Linie"/>
                <p:cNvSpPr/>
                <p:nvPr/>
              </p:nvSpPr>
              <p:spPr>
                <a:xfrm flipH="1">
                  <a:off x="560993" y="163914"/>
                  <a:ext cx="134226" cy="77585"/>
                </a:xfrm>
                <a:prstGeom prst="lin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38" name="Linie"/>
                <p:cNvSpPr/>
                <p:nvPr/>
              </p:nvSpPr>
              <p:spPr>
                <a:xfrm>
                  <a:off x="563748" y="222635"/>
                  <a:ext cx="69612" cy="391838"/>
                </a:xfrm>
                <a:prstGeom prst="lin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353" name="Gruppieren"/>
              <p:cNvGrpSpPr/>
              <p:nvPr/>
            </p:nvGrpSpPr>
            <p:grpSpPr>
              <a:xfrm>
                <a:off x="1900262" y="1569154"/>
                <a:ext cx="1085921" cy="897165"/>
                <a:chOff x="0" y="0"/>
                <a:chExt cx="1085920" cy="897164"/>
              </a:xfrm>
            </p:grpSpPr>
            <p:sp>
              <p:nvSpPr>
                <p:cNvPr id="340" name="Oval"/>
                <p:cNvSpPr/>
                <p:nvPr/>
              </p:nvSpPr>
              <p:spPr>
                <a:xfrm rot="7200000">
                  <a:off x="746636" y="596230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1" name="Oval"/>
                <p:cNvSpPr/>
                <p:nvPr/>
              </p:nvSpPr>
              <p:spPr>
                <a:xfrm rot="7200000">
                  <a:off x="606393" y="515261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2" name="Oval"/>
                <p:cNvSpPr/>
                <p:nvPr/>
              </p:nvSpPr>
              <p:spPr>
                <a:xfrm rot="7200000">
                  <a:off x="677182" y="556131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3" name="Oval"/>
                <p:cNvSpPr/>
                <p:nvPr/>
              </p:nvSpPr>
              <p:spPr>
                <a:xfrm rot="7200000">
                  <a:off x="536941" y="475162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4" name="Linie"/>
                <p:cNvSpPr/>
                <p:nvPr/>
              </p:nvSpPr>
              <p:spPr>
                <a:xfrm>
                  <a:off x="692135" y="323889"/>
                  <a:ext cx="134304" cy="77451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45" name="Linie"/>
                <p:cNvSpPr/>
                <p:nvPr/>
              </p:nvSpPr>
              <p:spPr>
                <a:xfrm>
                  <a:off x="836097" y="819714"/>
                  <a:ext cx="134304" cy="77451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46" name="Oval"/>
                <p:cNvSpPr/>
                <p:nvPr/>
              </p:nvSpPr>
              <p:spPr>
                <a:xfrm rot="7200000">
                  <a:off x="185642" y="272340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7" name="Oval"/>
                <p:cNvSpPr/>
                <p:nvPr/>
              </p:nvSpPr>
              <p:spPr>
                <a:xfrm rot="7200000">
                  <a:off x="45400" y="191371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8" name="Oval"/>
                <p:cNvSpPr/>
                <p:nvPr/>
              </p:nvSpPr>
              <p:spPr>
                <a:xfrm rot="7200000">
                  <a:off x="116189" y="232241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9" name="Oval"/>
                <p:cNvSpPr/>
                <p:nvPr/>
              </p:nvSpPr>
              <p:spPr>
                <a:xfrm rot="7200000">
                  <a:off x="-24053" y="151273"/>
                  <a:ext cx="363337" cy="154227"/>
                </a:xfrm>
                <a:prstGeom prst="ellips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50" name="Linie"/>
                <p:cNvSpPr/>
                <p:nvPr/>
              </p:nvSpPr>
              <p:spPr>
                <a:xfrm>
                  <a:off x="131142" y="0"/>
                  <a:ext cx="134304" cy="77451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51" name="Linie"/>
                <p:cNvSpPr/>
                <p:nvPr/>
              </p:nvSpPr>
              <p:spPr>
                <a:xfrm>
                  <a:off x="275103" y="495824"/>
                  <a:ext cx="134304" cy="77452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52" name="Linie"/>
                <p:cNvSpPr/>
                <p:nvPr/>
              </p:nvSpPr>
              <p:spPr>
                <a:xfrm flipV="1">
                  <a:off x="391693" y="324117"/>
                  <a:ext cx="304536" cy="256204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354" name="Linie"/>
              <p:cNvSpPr/>
              <p:nvPr/>
            </p:nvSpPr>
            <p:spPr>
              <a:xfrm flipV="1">
                <a:off x="1682599" y="1576982"/>
                <a:ext cx="139435" cy="2395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55" name="Linie"/>
              <p:cNvSpPr/>
              <p:nvPr/>
            </p:nvSpPr>
            <p:spPr>
              <a:xfrm flipV="1">
                <a:off x="1792666" y="1578172"/>
                <a:ext cx="259266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56" name="Linie"/>
              <p:cNvSpPr/>
              <p:nvPr/>
            </p:nvSpPr>
            <p:spPr>
              <a:xfrm>
                <a:off x="1584583" y="1377425"/>
                <a:ext cx="242752" cy="21735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57" name="N"/>
              <p:cNvSpPr txBox="1"/>
              <p:nvPr/>
            </p:nvSpPr>
            <p:spPr>
              <a:xfrm>
                <a:off x="1682359" y="1292243"/>
                <a:ext cx="645028" cy="3877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 i="1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N</a:t>
                </a:r>
              </a:p>
            </p:txBody>
          </p:sp>
          <p:sp>
            <p:nvSpPr>
              <p:cNvPr id="358" name="A"/>
              <p:cNvSpPr txBox="1"/>
              <p:nvPr/>
            </p:nvSpPr>
            <p:spPr>
              <a:xfrm>
                <a:off x="1455203" y="0"/>
                <a:ext cx="645027" cy="3877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 i="1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A</a:t>
                </a:r>
              </a:p>
            </p:txBody>
          </p:sp>
          <p:sp>
            <p:nvSpPr>
              <p:cNvPr id="359" name="B"/>
              <p:cNvSpPr txBox="1"/>
              <p:nvPr/>
            </p:nvSpPr>
            <p:spPr>
              <a:xfrm>
                <a:off x="0" y="2130684"/>
                <a:ext cx="645027" cy="3877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 i="1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B</a:t>
                </a:r>
              </a:p>
            </p:txBody>
          </p:sp>
          <p:sp>
            <p:nvSpPr>
              <p:cNvPr id="360" name="C"/>
              <p:cNvSpPr txBox="1"/>
              <p:nvPr/>
            </p:nvSpPr>
            <p:spPr>
              <a:xfrm>
                <a:off x="2704636" y="2130684"/>
                <a:ext cx="645028" cy="3877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 i="1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C</a:t>
                </a:r>
              </a:p>
            </p:txBody>
          </p:sp>
          <p:sp>
            <p:nvSpPr>
              <p:cNvPr id="361" name="Linie"/>
              <p:cNvSpPr/>
              <p:nvPr/>
            </p:nvSpPr>
            <p:spPr>
              <a:xfrm flipH="1" flipV="1">
                <a:off x="1945316" y="193857"/>
                <a:ext cx="1783581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62" name="Linie"/>
              <p:cNvSpPr/>
              <p:nvPr/>
            </p:nvSpPr>
            <p:spPr>
              <a:xfrm flipH="1" flipV="1">
                <a:off x="2872416" y="2458690"/>
                <a:ext cx="869164" cy="1"/>
              </a:xfrm>
              <a:prstGeom prst="line">
                <a:avLst/>
              </a:prstGeom>
              <a:noFill/>
              <a:ln w="12700" cap="flat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63" name="Linie"/>
              <p:cNvSpPr/>
              <p:nvPr/>
            </p:nvSpPr>
            <p:spPr>
              <a:xfrm flipH="1" flipV="1">
                <a:off x="490518" y="2706832"/>
                <a:ext cx="3270820" cy="1"/>
              </a:xfrm>
              <a:prstGeom prst="line">
                <a:avLst/>
              </a:prstGeom>
              <a:noFill/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64" name="Linie"/>
              <p:cNvSpPr/>
              <p:nvPr/>
            </p:nvSpPr>
            <p:spPr>
              <a:xfrm flipH="1" flipV="1">
                <a:off x="501630" y="2086157"/>
                <a:ext cx="1" cy="614272"/>
              </a:xfrm>
              <a:prstGeom prst="line">
                <a:avLst/>
              </a:prstGeom>
              <a:noFill/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65" name="Kreis"/>
              <p:cNvSpPr/>
              <p:nvPr/>
            </p:nvSpPr>
            <p:spPr>
              <a:xfrm rot="10800000">
                <a:off x="3684208" y="145302"/>
                <a:ext cx="96500" cy="97110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66" name="Kreis"/>
              <p:cNvSpPr/>
              <p:nvPr/>
            </p:nvSpPr>
            <p:spPr>
              <a:xfrm rot="10800000">
                <a:off x="3684208" y="2658277"/>
                <a:ext cx="96500" cy="97111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67" name="Kreis"/>
              <p:cNvSpPr/>
              <p:nvPr/>
            </p:nvSpPr>
            <p:spPr>
              <a:xfrm rot="10800000">
                <a:off x="3684208" y="2410135"/>
                <a:ext cx="96500" cy="97111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369" name="Linie"/>
            <p:cNvSpPr/>
            <p:nvPr/>
          </p:nvSpPr>
          <p:spPr>
            <a:xfrm flipV="1">
              <a:off x="3262467" y="187985"/>
              <a:ext cx="24406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0" name="Linie"/>
            <p:cNvSpPr/>
            <p:nvPr/>
          </p:nvSpPr>
          <p:spPr>
            <a:xfrm flipV="1">
              <a:off x="3262467" y="2461285"/>
              <a:ext cx="244064" cy="1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1" name="Linie"/>
            <p:cNvSpPr/>
            <p:nvPr/>
          </p:nvSpPr>
          <p:spPr>
            <a:xfrm flipV="1">
              <a:off x="3262467" y="2706818"/>
              <a:ext cx="244064" cy="1"/>
            </a:xfrm>
            <a:prstGeom prst="line">
              <a:avLst/>
            </a:prstGeom>
            <a:noFill/>
            <a:ln w="12700" cap="flat">
              <a:solidFill>
                <a:srgbClr val="1A931F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2" name="ia(t)"/>
            <p:cNvSpPr txBox="1"/>
            <p:nvPr/>
          </p:nvSpPr>
          <p:spPr>
            <a:xfrm>
              <a:off x="3154956" y="271385"/>
              <a:ext cx="787862" cy="387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a</a:t>
              </a:r>
              <a:r>
                <a:t>(t)</a:t>
              </a:r>
            </a:p>
          </p:txBody>
        </p:sp>
        <p:sp>
          <p:nvSpPr>
            <p:cNvPr id="373" name="ib(t)"/>
            <p:cNvSpPr txBox="1"/>
            <p:nvPr/>
          </p:nvSpPr>
          <p:spPr>
            <a:xfrm>
              <a:off x="3154956" y="2709784"/>
              <a:ext cx="787862" cy="3877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b</a:t>
              </a:r>
              <a:r>
                <a:t>(t)</a:t>
              </a:r>
            </a:p>
          </p:txBody>
        </p:sp>
        <p:sp>
          <p:nvSpPr>
            <p:cNvPr id="374" name="ic(t)"/>
            <p:cNvSpPr txBox="1"/>
            <p:nvPr/>
          </p:nvSpPr>
          <p:spPr>
            <a:xfrm>
              <a:off x="3154956" y="2150984"/>
              <a:ext cx="787862" cy="3877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c</a:t>
              </a:r>
              <a:r>
                <a:t>(t)</a:t>
              </a:r>
            </a:p>
          </p:txBody>
        </p:sp>
        <p:sp>
          <p:nvSpPr>
            <p:cNvPr id="375" name="Linie"/>
            <p:cNvSpPr/>
            <p:nvPr/>
          </p:nvSpPr>
          <p:spPr>
            <a:xfrm flipH="1" flipV="1">
              <a:off x="4024187" y="199759"/>
              <a:ext cx="1" cy="225292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6" name="Linie"/>
            <p:cNvSpPr/>
            <p:nvPr/>
          </p:nvSpPr>
          <p:spPr>
            <a:xfrm flipH="1" flipV="1">
              <a:off x="4311213" y="199759"/>
              <a:ext cx="1" cy="24945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7" name="Linie"/>
            <p:cNvSpPr/>
            <p:nvPr/>
          </p:nvSpPr>
          <p:spPr>
            <a:xfrm>
              <a:off x="4585390" y="2466154"/>
              <a:ext cx="1" cy="2262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8" name="Linie"/>
            <p:cNvSpPr/>
            <p:nvPr/>
          </p:nvSpPr>
          <p:spPr>
            <a:xfrm>
              <a:off x="3466604" y="187985"/>
              <a:ext cx="1115168" cy="1"/>
            </a:xfrm>
            <a:prstGeom prst="line">
              <a:avLst/>
            </a:prstGeom>
            <a:noFill/>
            <a:ln w="9525" cap="flat">
              <a:solidFill>
                <a:srgbClr val="A6AAA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79" name="Linie"/>
            <p:cNvSpPr/>
            <p:nvPr/>
          </p:nvSpPr>
          <p:spPr>
            <a:xfrm>
              <a:off x="3593604" y="2706818"/>
              <a:ext cx="1115168" cy="1"/>
            </a:xfrm>
            <a:prstGeom prst="line">
              <a:avLst/>
            </a:prstGeom>
            <a:noFill/>
            <a:ln w="9525" cap="flat">
              <a:solidFill>
                <a:srgbClr val="A6AAA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80" name="Linie"/>
            <p:cNvSpPr/>
            <p:nvPr/>
          </p:nvSpPr>
          <p:spPr>
            <a:xfrm>
              <a:off x="3593604" y="2461285"/>
              <a:ext cx="1115168" cy="1"/>
            </a:xfrm>
            <a:prstGeom prst="line">
              <a:avLst/>
            </a:prstGeom>
            <a:noFill/>
            <a:ln w="9525" cap="flat">
              <a:solidFill>
                <a:srgbClr val="A6AAA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81" name="uac(t)"/>
            <p:cNvSpPr txBox="1"/>
            <p:nvPr/>
          </p:nvSpPr>
          <p:spPr>
            <a:xfrm>
              <a:off x="3351790" y="978009"/>
              <a:ext cx="635445" cy="387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ac</a:t>
              </a:r>
              <a:r>
                <a:t>(t)</a:t>
              </a:r>
            </a:p>
          </p:txBody>
        </p:sp>
        <p:sp>
          <p:nvSpPr>
            <p:cNvPr id="382" name="ubc(t)"/>
            <p:cNvSpPr txBox="1"/>
            <p:nvPr/>
          </p:nvSpPr>
          <p:spPr>
            <a:xfrm>
              <a:off x="4338628" y="2150984"/>
              <a:ext cx="635445" cy="3877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bc</a:t>
              </a:r>
              <a:r>
                <a:t>(t)</a:t>
              </a:r>
            </a:p>
          </p:txBody>
        </p:sp>
        <p:sp>
          <p:nvSpPr>
            <p:cNvPr id="383" name="uab(t)"/>
            <p:cNvSpPr txBox="1"/>
            <p:nvPr/>
          </p:nvSpPr>
          <p:spPr>
            <a:xfrm>
              <a:off x="4267668" y="978009"/>
              <a:ext cx="635445" cy="387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ab</a:t>
              </a:r>
              <a:r>
                <a:t>(t)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5" name="Rechteck"/>
          <p:cNvSpPr/>
          <p:nvPr/>
        </p:nvSpPr>
        <p:spPr>
          <a:xfrm>
            <a:off x="6761338" y="1880113"/>
            <a:ext cx="960817" cy="131001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36" name="Generator"/>
          <p:cNvSpPr txBox="1"/>
          <p:nvPr/>
        </p:nvSpPr>
        <p:spPr>
          <a:xfrm>
            <a:off x="4588073" y="3501062"/>
            <a:ext cx="4877965" cy="3664379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Generator</a:t>
            </a:r>
          </a:p>
        </p:txBody>
      </p:sp>
      <p:sp>
        <p:nvSpPr>
          <p:cNvPr id="2337" name="Linie"/>
          <p:cNvSpPr/>
          <p:nvPr/>
        </p:nvSpPr>
        <p:spPr>
          <a:xfrm>
            <a:off x="3697744" y="6493430"/>
            <a:ext cx="903930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38" name="Linie"/>
          <p:cNvSpPr/>
          <p:nvPr/>
        </p:nvSpPr>
        <p:spPr>
          <a:xfrm>
            <a:off x="4231144" y="5242790"/>
            <a:ext cx="375594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39" name="Linie"/>
          <p:cNvSpPr/>
          <p:nvPr/>
        </p:nvSpPr>
        <p:spPr>
          <a:xfrm flipV="1">
            <a:off x="4601673" y="3827505"/>
            <a:ext cx="1" cy="3011494"/>
          </a:xfrm>
          <a:prstGeom prst="line">
            <a:avLst/>
          </a:prstGeom>
          <a:ln>
            <a:solidFill>
              <a:srgbClr val="79797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40" name="Linie"/>
          <p:cNvSpPr/>
          <p:nvPr/>
        </p:nvSpPr>
        <p:spPr>
          <a:xfrm>
            <a:off x="8995534" y="3985815"/>
            <a:ext cx="1" cy="248826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41" name="Linie"/>
          <p:cNvSpPr/>
          <p:nvPr/>
        </p:nvSpPr>
        <p:spPr>
          <a:xfrm>
            <a:off x="4619823" y="4209271"/>
            <a:ext cx="1" cy="8647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42" name="uab"/>
          <p:cNvSpPr txBox="1"/>
          <p:nvPr/>
        </p:nvSpPr>
        <p:spPr>
          <a:xfrm>
            <a:off x="4166701" y="4345591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ab</a:t>
            </a:r>
          </a:p>
        </p:txBody>
      </p:sp>
      <p:sp>
        <p:nvSpPr>
          <p:cNvPr id="2343" name="Anschlussklemmen"/>
          <p:cNvSpPr txBox="1"/>
          <p:nvPr/>
        </p:nvSpPr>
        <p:spPr>
          <a:xfrm>
            <a:off x="3982288" y="3158120"/>
            <a:ext cx="1554868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Anschlussklemmen</a:t>
            </a:r>
          </a:p>
        </p:txBody>
      </p:sp>
      <p:grpSp>
        <p:nvGrpSpPr>
          <p:cNvPr id="2359" name="Gruppieren"/>
          <p:cNvGrpSpPr/>
          <p:nvPr/>
        </p:nvGrpSpPr>
        <p:grpSpPr>
          <a:xfrm>
            <a:off x="841627" y="3819842"/>
            <a:ext cx="8156698" cy="869252"/>
            <a:chOff x="-3704546" y="0"/>
            <a:chExt cx="8156696" cy="869251"/>
          </a:xfrm>
        </p:grpSpPr>
        <p:sp>
          <p:nvSpPr>
            <p:cNvPr id="2344" name="Linie"/>
            <p:cNvSpPr/>
            <p:nvPr/>
          </p:nvSpPr>
          <p:spPr>
            <a:xfrm flipV="1">
              <a:off x="-3704547" y="183066"/>
              <a:ext cx="8156698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345" name="Kreis"/>
            <p:cNvSpPr/>
            <p:nvPr/>
          </p:nvSpPr>
          <p:spPr>
            <a:xfrm>
              <a:off x="3752826" y="24317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46" name="uind,a"/>
            <p:cNvSpPr txBox="1"/>
            <p:nvPr/>
          </p:nvSpPr>
          <p:spPr>
            <a:xfrm>
              <a:off x="3597050" y="426789"/>
              <a:ext cx="71276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ind,a</a:t>
              </a:r>
            </a:p>
          </p:txBody>
        </p:sp>
        <p:sp>
          <p:nvSpPr>
            <p:cNvPr id="2347" name="Linie"/>
            <p:cNvSpPr/>
            <p:nvPr/>
          </p:nvSpPr>
          <p:spPr>
            <a:xfrm>
              <a:off x="3513333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48" name="Rechteck"/>
            <p:cNvSpPr/>
            <p:nvPr/>
          </p:nvSpPr>
          <p:spPr>
            <a:xfrm>
              <a:off x="886241" y="43504"/>
              <a:ext cx="485884" cy="2650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49" name="R"/>
            <p:cNvSpPr txBox="1"/>
            <p:nvPr/>
          </p:nvSpPr>
          <p:spPr>
            <a:xfrm>
              <a:off x="876804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2350" name="Kreis"/>
            <p:cNvSpPr/>
            <p:nvPr/>
          </p:nvSpPr>
          <p:spPr>
            <a:xfrm rot="10800000">
              <a:off x="0" y="127481"/>
              <a:ext cx="96499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51" name="ia"/>
            <p:cNvSpPr txBox="1"/>
            <p:nvPr/>
          </p:nvSpPr>
          <p:spPr>
            <a:xfrm>
              <a:off x="100281" y="171686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a</a:t>
              </a:r>
            </a:p>
          </p:txBody>
        </p:sp>
        <p:sp>
          <p:nvSpPr>
            <p:cNvPr id="2352" name="Linie"/>
            <p:cNvSpPr/>
            <p:nvPr/>
          </p:nvSpPr>
          <p:spPr>
            <a:xfrm flipV="1">
              <a:off x="409849" y="183067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53" name="Linie"/>
            <p:cNvSpPr/>
            <p:nvPr/>
          </p:nvSpPr>
          <p:spPr>
            <a:xfrm>
              <a:off x="1776506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54" name="uL,a"/>
            <p:cNvSpPr txBox="1"/>
            <p:nvPr/>
          </p:nvSpPr>
          <p:spPr>
            <a:xfrm>
              <a:off x="1929034" y="437451"/>
              <a:ext cx="635313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L,a</a:t>
              </a:r>
            </a:p>
          </p:txBody>
        </p:sp>
        <p:sp>
          <p:nvSpPr>
            <p:cNvPr id="2355" name="Rechteck"/>
            <p:cNvSpPr/>
            <p:nvPr/>
          </p:nvSpPr>
          <p:spPr>
            <a:xfrm>
              <a:off x="1931807" y="50536"/>
              <a:ext cx="485884" cy="265063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56" name="L"/>
            <p:cNvSpPr txBox="1"/>
            <p:nvPr/>
          </p:nvSpPr>
          <p:spPr>
            <a:xfrm>
              <a:off x="2406664" y="139985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2357" name="Linie"/>
            <p:cNvSpPr/>
            <p:nvPr/>
          </p:nvSpPr>
          <p:spPr>
            <a:xfrm>
              <a:off x="730940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58" name="uR,a"/>
            <p:cNvSpPr txBox="1"/>
            <p:nvPr/>
          </p:nvSpPr>
          <p:spPr>
            <a:xfrm>
              <a:off x="873696" y="437451"/>
              <a:ext cx="63531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R,a</a:t>
              </a:r>
            </a:p>
          </p:txBody>
        </p:sp>
      </p:grpSp>
      <p:sp>
        <p:nvSpPr>
          <p:cNvPr id="2360" name="Pfeil"/>
          <p:cNvSpPr/>
          <p:nvPr/>
        </p:nvSpPr>
        <p:spPr>
          <a:xfrm rot="16200000" flipH="1">
            <a:off x="8250084" y="5956141"/>
            <a:ext cx="412342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61" name="Antriebsmoment (Turbine)"/>
          <p:cNvSpPr txBox="1"/>
          <p:nvPr/>
        </p:nvSpPr>
        <p:spPr>
          <a:xfrm>
            <a:off x="7481461" y="2826481"/>
            <a:ext cx="2079880" cy="4922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Antriebsmoment (Turbine)</a:t>
            </a:r>
          </a:p>
        </p:txBody>
      </p:sp>
      <p:sp>
        <p:nvSpPr>
          <p:cNvPr id="2362" name="Trägheits-…"/>
          <p:cNvSpPr txBox="1"/>
          <p:nvPr/>
        </p:nvSpPr>
        <p:spPr>
          <a:xfrm>
            <a:off x="8730400" y="3568700"/>
            <a:ext cx="1115232" cy="431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defTabSz="1016000">
              <a:buClr>
                <a:srgbClr val="000000"/>
              </a:buClr>
              <a:defRPr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Trägheits-</a:t>
            </a:r>
          </a:p>
          <a:p>
            <a:pPr defTabSz="1016000">
              <a:buClr>
                <a:srgbClr val="000000"/>
              </a:buClr>
              <a:defRPr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moment</a:t>
            </a:r>
          </a:p>
        </p:txBody>
      </p:sp>
      <p:grpSp>
        <p:nvGrpSpPr>
          <p:cNvPr id="2378" name="Gruppieren"/>
          <p:cNvGrpSpPr/>
          <p:nvPr/>
        </p:nvGrpSpPr>
        <p:grpSpPr>
          <a:xfrm>
            <a:off x="853267" y="5064442"/>
            <a:ext cx="8145057" cy="869252"/>
            <a:chOff x="-3692906" y="0"/>
            <a:chExt cx="8145056" cy="869251"/>
          </a:xfrm>
        </p:grpSpPr>
        <p:sp>
          <p:nvSpPr>
            <p:cNvPr id="2363" name="Linie"/>
            <p:cNvSpPr/>
            <p:nvPr/>
          </p:nvSpPr>
          <p:spPr>
            <a:xfrm flipV="1">
              <a:off x="-3692907" y="183066"/>
              <a:ext cx="8145057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364" name="Kreis"/>
            <p:cNvSpPr/>
            <p:nvPr/>
          </p:nvSpPr>
          <p:spPr>
            <a:xfrm>
              <a:off x="3752826" y="24317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65" name="uind,b"/>
            <p:cNvSpPr txBox="1"/>
            <p:nvPr/>
          </p:nvSpPr>
          <p:spPr>
            <a:xfrm>
              <a:off x="3597050" y="426789"/>
              <a:ext cx="71276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ind,b</a:t>
              </a:r>
            </a:p>
          </p:txBody>
        </p:sp>
        <p:sp>
          <p:nvSpPr>
            <p:cNvPr id="2366" name="Linie"/>
            <p:cNvSpPr/>
            <p:nvPr/>
          </p:nvSpPr>
          <p:spPr>
            <a:xfrm>
              <a:off x="3513333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67" name="Rechteck"/>
            <p:cNvSpPr/>
            <p:nvPr/>
          </p:nvSpPr>
          <p:spPr>
            <a:xfrm>
              <a:off x="886241" y="43504"/>
              <a:ext cx="485884" cy="2650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68" name="R"/>
            <p:cNvSpPr txBox="1"/>
            <p:nvPr/>
          </p:nvSpPr>
          <p:spPr>
            <a:xfrm>
              <a:off x="876804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2369" name="Kreis"/>
            <p:cNvSpPr/>
            <p:nvPr/>
          </p:nvSpPr>
          <p:spPr>
            <a:xfrm rot="10800000">
              <a:off x="0" y="127481"/>
              <a:ext cx="96499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70" name="ib"/>
            <p:cNvSpPr txBox="1"/>
            <p:nvPr/>
          </p:nvSpPr>
          <p:spPr>
            <a:xfrm>
              <a:off x="100281" y="171686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b</a:t>
              </a:r>
            </a:p>
          </p:txBody>
        </p:sp>
        <p:sp>
          <p:nvSpPr>
            <p:cNvPr id="2371" name="Linie"/>
            <p:cNvSpPr/>
            <p:nvPr/>
          </p:nvSpPr>
          <p:spPr>
            <a:xfrm flipV="1">
              <a:off x="409849" y="183067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72" name="Linie"/>
            <p:cNvSpPr/>
            <p:nvPr/>
          </p:nvSpPr>
          <p:spPr>
            <a:xfrm>
              <a:off x="1776506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73" name="uL,b"/>
            <p:cNvSpPr txBox="1"/>
            <p:nvPr/>
          </p:nvSpPr>
          <p:spPr>
            <a:xfrm>
              <a:off x="1929034" y="437451"/>
              <a:ext cx="635313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L,b</a:t>
              </a:r>
            </a:p>
          </p:txBody>
        </p:sp>
        <p:sp>
          <p:nvSpPr>
            <p:cNvPr id="2374" name="Rechteck"/>
            <p:cNvSpPr/>
            <p:nvPr/>
          </p:nvSpPr>
          <p:spPr>
            <a:xfrm>
              <a:off x="1931807" y="50536"/>
              <a:ext cx="485884" cy="265063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75" name="L"/>
            <p:cNvSpPr txBox="1"/>
            <p:nvPr/>
          </p:nvSpPr>
          <p:spPr>
            <a:xfrm>
              <a:off x="2406664" y="139985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2376" name="Linie"/>
            <p:cNvSpPr/>
            <p:nvPr/>
          </p:nvSpPr>
          <p:spPr>
            <a:xfrm>
              <a:off x="730940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77" name="uR,b"/>
            <p:cNvSpPr txBox="1"/>
            <p:nvPr/>
          </p:nvSpPr>
          <p:spPr>
            <a:xfrm>
              <a:off x="873696" y="437451"/>
              <a:ext cx="63531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R,b</a:t>
              </a:r>
            </a:p>
          </p:txBody>
        </p:sp>
      </p:grpSp>
      <p:grpSp>
        <p:nvGrpSpPr>
          <p:cNvPr id="2394" name="Gruppieren"/>
          <p:cNvGrpSpPr/>
          <p:nvPr/>
        </p:nvGrpSpPr>
        <p:grpSpPr>
          <a:xfrm>
            <a:off x="853494" y="6309042"/>
            <a:ext cx="8144831" cy="869252"/>
            <a:chOff x="-3692679" y="0"/>
            <a:chExt cx="8144829" cy="869251"/>
          </a:xfrm>
        </p:grpSpPr>
        <p:sp>
          <p:nvSpPr>
            <p:cNvPr id="2379" name="Linie"/>
            <p:cNvSpPr/>
            <p:nvPr/>
          </p:nvSpPr>
          <p:spPr>
            <a:xfrm flipV="1">
              <a:off x="-3692680" y="183066"/>
              <a:ext cx="8144831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380" name="Kreis"/>
            <p:cNvSpPr/>
            <p:nvPr/>
          </p:nvSpPr>
          <p:spPr>
            <a:xfrm>
              <a:off x="3752826" y="24317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81" name="uind,c"/>
            <p:cNvSpPr txBox="1"/>
            <p:nvPr/>
          </p:nvSpPr>
          <p:spPr>
            <a:xfrm>
              <a:off x="3597050" y="426789"/>
              <a:ext cx="71276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ind,c</a:t>
              </a:r>
            </a:p>
          </p:txBody>
        </p:sp>
        <p:sp>
          <p:nvSpPr>
            <p:cNvPr id="2382" name="Linie"/>
            <p:cNvSpPr/>
            <p:nvPr/>
          </p:nvSpPr>
          <p:spPr>
            <a:xfrm>
              <a:off x="3513333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83" name="Rechteck"/>
            <p:cNvSpPr/>
            <p:nvPr/>
          </p:nvSpPr>
          <p:spPr>
            <a:xfrm>
              <a:off x="886241" y="43504"/>
              <a:ext cx="485884" cy="2650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84" name="R"/>
            <p:cNvSpPr txBox="1"/>
            <p:nvPr/>
          </p:nvSpPr>
          <p:spPr>
            <a:xfrm>
              <a:off x="876804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2385" name="Kreis"/>
            <p:cNvSpPr/>
            <p:nvPr/>
          </p:nvSpPr>
          <p:spPr>
            <a:xfrm rot="10800000">
              <a:off x="0" y="127481"/>
              <a:ext cx="96499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86" name="ic"/>
            <p:cNvSpPr txBox="1"/>
            <p:nvPr/>
          </p:nvSpPr>
          <p:spPr>
            <a:xfrm>
              <a:off x="100281" y="171686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c</a:t>
              </a:r>
            </a:p>
          </p:txBody>
        </p:sp>
        <p:sp>
          <p:nvSpPr>
            <p:cNvPr id="2387" name="Linie"/>
            <p:cNvSpPr/>
            <p:nvPr/>
          </p:nvSpPr>
          <p:spPr>
            <a:xfrm flipV="1">
              <a:off x="409849" y="183067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88" name="Linie"/>
            <p:cNvSpPr/>
            <p:nvPr/>
          </p:nvSpPr>
          <p:spPr>
            <a:xfrm>
              <a:off x="1776506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89" name="uL,c"/>
            <p:cNvSpPr txBox="1"/>
            <p:nvPr/>
          </p:nvSpPr>
          <p:spPr>
            <a:xfrm>
              <a:off x="1929034" y="437451"/>
              <a:ext cx="635313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L,c</a:t>
              </a:r>
            </a:p>
          </p:txBody>
        </p:sp>
        <p:sp>
          <p:nvSpPr>
            <p:cNvPr id="2390" name="Rechteck"/>
            <p:cNvSpPr/>
            <p:nvPr/>
          </p:nvSpPr>
          <p:spPr>
            <a:xfrm>
              <a:off x="1931807" y="50536"/>
              <a:ext cx="485884" cy="265063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91" name="L"/>
            <p:cNvSpPr txBox="1"/>
            <p:nvPr/>
          </p:nvSpPr>
          <p:spPr>
            <a:xfrm>
              <a:off x="2406664" y="139985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2392" name="Linie"/>
            <p:cNvSpPr/>
            <p:nvPr/>
          </p:nvSpPr>
          <p:spPr>
            <a:xfrm>
              <a:off x="730940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93" name="uR,c"/>
            <p:cNvSpPr txBox="1"/>
            <p:nvPr/>
          </p:nvSpPr>
          <p:spPr>
            <a:xfrm>
              <a:off x="873696" y="437451"/>
              <a:ext cx="63531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R,c</a:t>
              </a:r>
            </a:p>
          </p:txBody>
        </p:sp>
      </p:grpSp>
      <p:sp>
        <p:nvSpPr>
          <p:cNvPr id="2395" name="Linie"/>
          <p:cNvSpPr/>
          <p:nvPr/>
        </p:nvSpPr>
        <p:spPr>
          <a:xfrm>
            <a:off x="4619823" y="5462338"/>
            <a:ext cx="1" cy="8647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96" name="Linie"/>
          <p:cNvSpPr/>
          <p:nvPr/>
        </p:nvSpPr>
        <p:spPr>
          <a:xfrm flipV="1">
            <a:off x="3620756" y="4209271"/>
            <a:ext cx="1" cy="211783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97" name="ubc"/>
          <p:cNvSpPr txBox="1"/>
          <p:nvPr/>
        </p:nvSpPr>
        <p:spPr>
          <a:xfrm>
            <a:off x="4166701" y="5678823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bc</a:t>
            </a:r>
          </a:p>
        </p:txBody>
      </p:sp>
      <p:sp>
        <p:nvSpPr>
          <p:cNvPr id="2398" name="uca"/>
          <p:cNvSpPr txBox="1"/>
          <p:nvPr/>
        </p:nvSpPr>
        <p:spPr>
          <a:xfrm>
            <a:off x="3155929" y="4523390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ca</a:t>
            </a:r>
          </a:p>
        </p:txBody>
      </p:sp>
      <p:sp>
        <p:nvSpPr>
          <p:cNvPr id="2399" name="N"/>
          <p:cNvSpPr txBox="1"/>
          <p:nvPr/>
        </p:nvSpPr>
        <p:spPr>
          <a:xfrm>
            <a:off x="9035638" y="5085122"/>
            <a:ext cx="504758" cy="366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2400" name="Pfeil"/>
          <p:cNvSpPr/>
          <p:nvPr/>
        </p:nvSpPr>
        <p:spPr>
          <a:xfrm rot="16200000" flipH="1">
            <a:off x="8250084" y="4705426"/>
            <a:ext cx="412342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01" name="Pfeil"/>
          <p:cNvSpPr/>
          <p:nvPr/>
        </p:nvSpPr>
        <p:spPr>
          <a:xfrm rot="5400000">
            <a:off x="8250084" y="3463178"/>
            <a:ext cx="412342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404" name="Gruppieren"/>
          <p:cNvGrpSpPr/>
          <p:nvPr/>
        </p:nvGrpSpPr>
        <p:grpSpPr>
          <a:xfrm>
            <a:off x="2687053" y="3809082"/>
            <a:ext cx="637519" cy="366135"/>
            <a:chOff x="0" y="0"/>
            <a:chExt cx="637517" cy="366134"/>
          </a:xfrm>
        </p:grpSpPr>
        <p:sp>
          <p:nvSpPr>
            <p:cNvPr id="2402" name="Rechteck"/>
            <p:cNvSpPr/>
            <p:nvPr/>
          </p:nvSpPr>
          <p:spPr>
            <a:xfrm>
              <a:off x="10628" y="50536"/>
              <a:ext cx="616262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403" name="ZL"/>
            <p:cNvSpPr txBox="1"/>
            <p:nvPr/>
          </p:nvSpPr>
          <p:spPr>
            <a:xfrm>
              <a:off x="0" y="0"/>
              <a:ext cx="63751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Z</a:t>
              </a:r>
              <a:r>
                <a:rPr baseline="-5999"/>
                <a:t>L</a:t>
              </a:r>
            </a:p>
          </p:txBody>
        </p:sp>
      </p:grpSp>
      <p:sp>
        <p:nvSpPr>
          <p:cNvPr id="2405" name="Linie"/>
          <p:cNvSpPr/>
          <p:nvPr/>
        </p:nvSpPr>
        <p:spPr>
          <a:xfrm flipH="1">
            <a:off x="846367" y="4011359"/>
            <a:ext cx="1" cy="248826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408" name="Gruppieren"/>
          <p:cNvGrpSpPr/>
          <p:nvPr/>
        </p:nvGrpSpPr>
        <p:grpSpPr>
          <a:xfrm>
            <a:off x="2687053" y="5059722"/>
            <a:ext cx="637519" cy="366136"/>
            <a:chOff x="0" y="0"/>
            <a:chExt cx="637517" cy="366134"/>
          </a:xfrm>
        </p:grpSpPr>
        <p:sp>
          <p:nvSpPr>
            <p:cNvPr id="2406" name="Rechteck"/>
            <p:cNvSpPr/>
            <p:nvPr/>
          </p:nvSpPr>
          <p:spPr>
            <a:xfrm>
              <a:off x="10628" y="50536"/>
              <a:ext cx="616262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407" name="ZL"/>
            <p:cNvSpPr txBox="1"/>
            <p:nvPr/>
          </p:nvSpPr>
          <p:spPr>
            <a:xfrm>
              <a:off x="0" y="0"/>
              <a:ext cx="63751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Z</a:t>
              </a:r>
              <a:r>
                <a:rPr baseline="-5999"/>
                <a:t>L</a:t>
              </a:r>
            </a:p>
          </p:txBody>
        </p:sp>
      </p:grpSp>
      <p:grpSp>
        <p:nvGrpSpPr>
          <p:cNvPr id="2411" name="Gruppieren"/>
          <p:cNvGrpSpPr/>
          <p:nvPr/>
        </p:nvGrpSpPr>
        <p:grpSpPr>
          <a:xfrm>
            <a:off x="2687053" y="6309042"/>
            <a:ext cx="637519" cy="366135"/>
            <a:chOff x="0" y="0"/>
            <a:chExt cx="637517" cy="366134"/>
          </a:xfrm>
        </p:grpSpPr>
        <p:sp>
          <p:nvSpPr>
            <p:cNvPr id="2409" name="Rechteck"/>
            <p:cNvSpPr/>
            <p:nvPr/>
          </p:nvSpPr>
          <p:spPr>
            <a:xfrm>
              <a:off x="10628" y="50536"/>
              <a:ext cx="616262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410" name="ZL"/>
            <p:cNvSpPr txBox="1"/>
            <p:nvPr/>
          </p:nvSpPr>
          <p:spPr>
            <a:xfrm>
              <a:off x="0" y="0"/>
              <a:ext cx="63751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Z</a:t>
              </a:r>
              <a:r>
                <a:rPr baseline="-5999"/>
                <a:t>L</a:t>
              </a:r>
            </a:p>
          </p:txBody>
        </p:sp>
      </p:grpSp>
      <p:sp>
        <p:nvSpPr>
          <p:cNvPr id="2412" name="Last-impedanz"/>
          <p:cNvSpPr txBox="1"/>
          <p:nvPr/>
        </p:nvSpPr>
        <p:spPr>
          <a:xfrm>
            <a:off x="2553848" y="3376267"/>
            <a:ext cx="903929" cy="431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Last-impedanz</a:t>
            </a:r>
          </a:p>
        </p:txBody>
      </p:sp>
      <p:sp>
        <p:nvSpPr>
          <p:cNvPr id="2413" name="Linie"/>
          <p:cNvSpPr/>
          <p:nvPr/>
        </p:nvSpPr>
        <p:spPr>
          <a:xfrm flipV="1">
            <a:off x="4062789" y="5255976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14" name="Linie"/>
          <p:cNvSpPr/>
          <p:nvPr/>
        </p:nvSpPr>
        <p:spPr>
          <a:xfrm flipV="1">
            <a:off x="4062789" y="4011376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15" name="ib"/>
          <p:cNvSpPr txBox="1"/>
          <p:nvPr/>
        </p:nvSpPr>
        <p:spPr>
          <a:xfrm>
            <a:off x="3908006" y="5278461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b</a:t>
            </a:r>
          </a:p>
        </p:txBody>
      </p:sp>
      <p:sp>
        <p:nvSpPr>
          <p:cNvPr id="2416" name="ia"/>
          <p:cNvSpPr txBox="1"/>
          <p:nvPr/>
        </p:nvSpPr>
        <p:spPr>
          <a:xfrm>
            <a:off x="3903772" y="4025395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a</a:t>
            </a:r>
          </a:p>
        </p:txBody>
      </p:sp>
      <p:pic>
        <p:nvPicPr>
          <p:cNvPr id="2442" name="Verbindungslinie" descr="Verbindungslinie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37938" y="4454744"/>
            <a:ext cx="438767" cy="572097"/>
          </a:xfrm>
          <a:prstGeom prst="rect">
            <a:avLst/>
          </a:prstGeom>
        </p:spPr>
      </p:pic>
      <p:grpSp>
        <p:nvGrpSpPr>
          <p:cNvPr id="2425" name="Gruppieren"/>
          <p:cNvGrpSpPr/>
          <p:nvPr/>
        </p:nvGrpSpPr>
        <p:grpSpPr>
          <a:xfrm>
            <a:off x="2133041" y="1389991"/>
            <a:ext cx="867862" cy="1099701"/>
            <a:chOff x="0" y="0"/>
            <a:chExt cx="867860" cy="1099699"/>
          </a:xfrm>
        </p:grpSpPr>
        <p:sp>
          <p:nvSpPr>
            <p:cNvPr id="2418" name="Rechteck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419" name="Linie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420" name="Linie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421" name="Linie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422" name="Linie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423" name="Linie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424" name="Linie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426" name="Kreis"/>
          <p:cNvSpPr/>
          <p:nvPr/>
        </p:nvSpPr>
        <p:spPr>
          <a:xfrm rot="16200000">
            <a:off x="4546223" y="1862219"/>
            <a:ext cx="155245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27" name="Linie"/>
          <p:cNvSpPr/>
          <p:nvPr/>
        </p:nvSpPr>
        <p:spPr>
          <a:xfrm>
            <a:off x="2952109" y="1939841"/>
            <a:ext cx="3335429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28" name="Kreis"/>
          <p:cNvSpPr/>
          <p:nvPr/>
        </p:nvSpPr>
        <p:spPr>
          <a:xfrm rot="16200000">
            <a:off x="6256313" y="1534163"/>
            <a:ext cx="811358" cy="8113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29" name="G…"/>
          <p:cNvSpPr txBox="1"/>
          <p:nvPr/>
        </p:nvSpPr>
        <p:spPr>
          <a:xfrm>
            <a:off x="6346728" y="1574426"/>
            <a:ext cx="616720" cy="7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3 ~</a:t>
            </a:r>
          </a:p>
        </p:txBody>
      </p:sp>
      <p:sp>
        <p:nvSpPr>
          <p:cNvPr id="2430" name="Netz"/>
          <p:cNvSpPr txBox="1"/>
          <p:nvPr/>
        </p:nvSpPr>
        <p:spPr>
          <a:xfrm>
            <a:off x="964819" y="1747146"/>
            <a:ext cx="973518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2431" name="Kreis"/>
          <p:cNvSpPr/>
          <p:nvPr/>
        </p:nvSpPr>
        <p:spPr>
          <a:xfrm>
            <a:off x="1411361" y="3852626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432" name="Kreis"/>
          <p:cNvSpPr/>
          <p:nvPr/>
        </p:nvSpPr>
        <p:spPr>
          <a:xfrm>
            <a:off x="1411361" y="6289765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433" name="Kreis"/>
          <p:cNvSpPr/>
          <p:nvPr/>
        </p:nvSpPr>
        <p:spPr>
          <a:xfrm>
            <a:off x="1411361" y="5071195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pic>
        <p:nvPicPr>
          <p:cNvPr id="2444" name="Verbindungslinie" descr="Verbindungslinie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71878" y="1770025"/>
            <a:ext cx="154221" cy="362995"/>
          </a:xfrm>
          <a:prstGeom prst="rect">
            <a:avLst/>
          </a:prstGeom>
        </p:spPr>
      </p:pic>
      <p:sp>
        <p:nvSpPr>
          <p:cNvPr id="2435" name="Antriebsmoment (Turbine)"/>
          <p:cNvSpPr txBox="1"/>
          <p:nvPr/>
        </p:nvSpPr>
        <p:spPr>
          <a:xfrm>
            <a:off x="7481461" y="1649620"/>
            <a:ext cx="2079880" cy="4922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Antriebsmoment (Turbine)</a:t>
            </a:r>
          </a:p>
        </p:txBody>
      </p:sp>
      <p:sp>
        <p:nvSpPr>
          <p:cNvPr id="2436" name="Linie"/>
          <p:cNvSpPr/>
          <p:nvPr/>
        </p:nvSpPr>
        <p:spPr>
          <a:xfrm flipH="1">
            <a:off x="1171868" y="4254468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37" name="Linie"/>
          <p:cNvSpPr/>
          <p:nvPr/>
        </p:nvSpPr>
        <p:spPr>
          <a:xfrm flipH="1">
            <a:off x="1171868" y="5511031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38" name="Linie"/>
          <p:cNvSpPr/>
          <p:nvPr/>
        </p:nvSpPr>
        <p:spPr>
          <a:xfrm flipH="1">
            <a:off x="1171868" y="6774127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39" name="una"/>
          <p:cNvSpPr txBox="1"/>
          <p:nvPr/>
        </p:nvSpPr>
        <p:spPr>
          <a:xfrm>
            <a:off x="1330367" y="4249044"/>
            <a:ext cx="63531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na</a:t>
            </a:r>
          </a:p>
        </p:txBody>
      </p:sp>
      <p:sp>
        <p:nvSpPr>
          <p:cNvPr id="2440" name="unb"/>
          <p:cNvSpPr txBox="1"/>
          <p:nvPr/>
        </p:nvSpPr>
        <p:spPr>
          <a:xfrm>
            <a:off x="1330367" y="5497287"/>
            <a:ext cx="63531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nb</a:t>
            </a:r>
          </a:p>
        </p:txBody>
      </p:sp>
      <p:sp>
        <p:nvSpPr>
          <p:cNvPr id="2441" name="unc"/>
          <p:cNvSpPr txBox="1"/>
          <p:nvPr/>
        </p:nvSpPr>
        <p:spPr>
          <a:xfrm>
            <a:off x="1330367" y="6743668"/>
            <a:ext cx="63531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nc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roup 199"/>
          <p:cNvGrpSpPr/>
          <p:nvPr/>
        </p:nvGrpSpPr>
        <p:grpSpPr>
          <a:xfrm>
            <a:off x="455269" y="348875"/>
            <a:ext cx="8301195" cy="2245666"/>
            <a:chOff x="0" y="0"/>
            <a:chExt cx="8301193" cy="2245665"/>
          </a:xfrm>
        </p:grpSpPr>
        <p:sp>
          <p:nvSpPr>
            <p:cNvPr id="170" name="Shape 170"/>
            <p:cNvSpPr/>
            <p:nvPr/>
          </p:nvSpPr>
          <p:spPr>
            <a:xfrm>
              <a:off x="1087405" y="1188292"/>
              <a:ext cx="727331" cy="1002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87"/>
                  </a:moveTo>
                  <a:lnTo>
                    <a:pt x="21600" y="0"/>
                  </a:lnTo>
                  <a:lnTo>
                    <a:pt x="21359" y="21600"/>
                  </a:lnTo>
                  <a:lnTo>
                    <a:pt x="130" y="16374"/>
                  </a:lnTo>
                  <a:lnTo>
                    <a:pt x="0" y="4687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>
              <a:off x="1091899" y="981493"/>
              <a:ext cx="1" cy="267941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1095558" y="0"/>
              <a:ext cx="1" cy="1412307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1091899" y="134585"/>
              <a:ext cx="1" cy="267941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76" name="Group 176"/>
            <p:cNvGrpSpPr/>
            <p:nvPr/>
          </p:nvGrpSpPr>
          <p:grpSpPr>
            <a:xfrm>
              <a:off x="1007217" y="445550"/>
              <a:ext cx="194766" cy="328085"/>
              <a:chOff x="0" y="0"/>
              <a:chExt cx="194764" cy="328083"/>
            </a:xfrm>
          </p:grpSpPr>
          <p:sp>
            <p:nvSpPr>
              <p:cNvPr id="174" name="Shape 174"/>
              <p:cNvSpPr/>
              <p:nvPr/>
            </p:nvSpPr>
            <p:spPr>
              <a:xfrm>
                <a:off x="0" y="156633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75" name="Shape 175"/>
              <p:cNvSpPr/>
              <p:nvPr/>
            </p:nvSpPr>
            <p:spPr>
              <a:xfrm rot="10800000" flipH="1">
                <a:off x="0" y="-1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77" name="Shape 177"/>
            <p:cNvSpPr/>
            <p:nvPr/>
          </p:nvSpPr>
          <p:spPr>
            <a:xfrm>
              <a:off x="1807558" y="1639526"/>
              <a:ext cx="2341762" cy="9987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185" name="Group 185"/>
            <p:cNvGrpSpPr/>
            <p:nvPr/>
          </p:nvGrpSpPr>
          <p:grpSpPr>
            <a:xfrm>
              <a:off x="7380504" y="1145965"/>
              <a:ext cx="867862" cy="1099701"/>
              <a:chOff x="0" y="0"/>
              <a:chExt cx="867860" cy="1099699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14569" y="9188"/>
                <a:ext cx="839199" cy="1090512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9" name="Shape 179"/>
              <p:cNvSpPr/>
              <p:nvPr/>
            </p:nvSpPr>
            <p:spPr>
              <a:xfrm flipH="1" flipV="1">
                <a:off x="31145" y="21540"/>
                <a:ext cx="806047" cy="106580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80" name="Shape 180"/>
              <p:cNvSpPr/>
              <p:nvPr/>
            </p:nvSpPr>
            <p:spPr>
              <a:xfrm flipH="1">
                <a:off x="29636" y="16034"/>
                <a:ext cx="827467" cy="107461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81" name="Shape 181"/>
              <p:cNvSpPr/>
              <p:nvPr/>
            </p:nvSpPr>
            <p:spPr>
              <a:xfrm flipH="1" flipV="1">
                <a:off x="9638" y="517003"/>
                <a:ext cx="434988" cy="56379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82" name="Shape 182"/>
              <p:cNvSpPr/>
              <p:nvPr/>
            </p:nvSpPr>
            <p:spPr>
              <a:xfrm flipH="1">
                <a:off x="448247" y="542834"/>
                <a:ext cx="416048" cy="54485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83" name="Shape 183"/>
              <p:cNvSpPr/>
              <p:nvPr/>
            </p:nvSpPr>
            <p:spPr>
              <a:xfrm flipH="1">
                <a:off x="0" y="-1"/>
                <a:ext cx="434987" cy="56379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84" name="Shape 184"/>
              <p:cNvSpPr/>
              <p:nvPr/>
            </p:nvSpPr>
            <p:spPr>
              <a:xfrm flipH="1" flipV="1">
                <a:off x="432874" y="20161"/>
                <a:ext cx="434987" cy="56379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86" name="Shape 186"/>
            <p:cNvSpPr/>
            <p:nvPr/>
          </p:nvSpPr>
          <p:spPr>
            <a:xfrm rot="16200000">
              <a:off x="5690465" y="1618193"/>
              <a:ext cx="155245" cy="15524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4412843" y="1689465"/>
              <a:ext cx="2981068" cy="1"/>
            </a:xfrm>
            <a:prstGeom prst="line">
              <a:avLst/>
            </a:prstGeom>
            <a:noFill/>
            <a:ln w="127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 rot="16200000">
              <a:off x="3642914" y="1283786"/>
              <a:ext cx="811358" cy="811358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3733330" y="1324050"/>
              <a:ext cx="616719" cy="730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G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3 ~</a:t>
              </a:r>
            </a:p>
          </p:txBody>
        </p:sp>
        <p:sp>
          <p:nvSpPr>
            <p:cNvPr id="190" name="Shape 190"/>
            <p:cNvSpPr/>
            <p:nvPr/>
          </p:nvSpPr>
          <p:spPr>
            <a:xfrm>
              <a:off x="7327677" y="620560"/>
              <a:ext cx="973517" cy="385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Netz</a:t>
              </a:r>
            </a:p>
          </p:txBody>
        </p:sp>
        <p:sp>
          <p:nvSpPr>
            <p:cNvPr id="191" name="Shape 191"/>
            <p:cNvSpPr/>
            <p:nvPr/>
          </p:nvSpPr>
          <p:spPr>
            <a:xfrm>
              <a:off x="0" y="176791"/>
              <a:ext cx="867861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Dampf</a:t>
              </a:r>
            </a:p>
          </p:txBody>
        </p:sp>
        <p:sp>
          <p:nvSpPr>
            <p:cNvPr id="192" name="Shape 192"/>
            <p:cNvSpPr/>
            <p:nvPr/>
          </p:nvSpPr>
          <p:spPr>
            <a:xfrm flipH="1" flipV="1">
              <a:off x="1126224" y="609766"/>
              <a:ext cx="830408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2278102" y="1188356"/>
              <a:ext cx="1123681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Drehzahl n</a:t>
              </a:r>
            </a:p>
          </p:txBody>
        </p:sp>
        <p:sp>
          <p:nvSpPr>
            <p:cNvPr id="194" name="Shape 194"/>
            <p:cNvSpPr/>
            <p:nvPr/>
          </p:nvSpPr>
          <p:spPr>
            <a:xfrm>
              <a:off x="4957979" y="1191082"/>
              <a:ext cx="1620216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Netzfrequenz f</a:t>
              </a:r>
            </a:p>
          </p:txBody>
        </p:sp>
        <p:sp>
          <p:nvSpPr>
            <p:cNvPr id="195" name="Shape 195"/>
            <p:cNvSpPr/>
            <p:nvPr/>
          </p:nvSpPr>
          <p:spPr>
            <a:xfrm>
              <a:off x="5118596" y="1848529"/>
              <a:ext cx="1298983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Anschlußpunkt</a:t>
              </a:r>
            </a:p>
          </p:txBody>
        </p:sp>
        <p:sp>
          <p:nvSpPr>
            <p:cNvPr id="196" name="Shape 196"/>
            <p:cNvSpPr/>
            <p:nvPr/>
          </p:nvSpPr>
          <p:spPr>
            <a:xfrm>
              <a:off x="1315939" y="742053"/>
              <a:ext cx="112368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Turbine</a:t>
              </a:r>
            </a:p>
          </p:txBody>
        </p:sp>
        <p:sp>
          <p:nvSpPr>
            <p:cNvPr id="197" name="Shape 197"/>
            <p:cNvSpPr/>
            <p:nvPr/>
          </p:nvSpPr>
          <p:spPr>
            <a:xfrm>
              <a:off x="3401728" y="742053"/>
              <a:ext cx="1293732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Generator</a:t>
              </a:r>
            </a:p>
          </p:txBody>
        </p:sp>
        <p:sp>
          <p:nvSpPr>
            <p:cNvPr id="198" name="Shape 198"/>
            <p:cNvSpPr/>
            <p:nvPr/>
          </p:nvSpPr>
          <p:spPr>
            <a:xfrm>
              <a:off x="1974596" y="429923"/>
              <a:ext cx="583784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h(t)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0807503"/>
      </p:ext>
    </p:extLst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/>
        </p:nvSpPr>
        <p:spPr>
          <a:xfrm>
            <a:off x="3082007" y="2129834"/>
            <a:ext cx="727330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3086501" y="1923035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26" name="Shape 226"/>
          <p:cNvSpPr/>
          <p:nvPr/>
        </p:nvSpPr>
        <p:spPr>
          <a:xfrm>
            <a:off x="3090160" y="941541"/>
            <a:ext cx="1" cy="1412308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27" name="Shape 227"/>
          <p:cNvSpPr/>
          <p:nvPr/>
        </p:nvSpPr>
        <p:spPr>
          <a:xfrm>
            <a:off x="3086501" y="1076127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30" name="Group 230"/>
          <p:cNvGrpSpPr/>
          <p:nvPr/>
        </p:nvGrpSpPr>
        <p:grpSpPr>
          <a:xfrm>
            <a:off x="3001819" y="1387092"/>
            <a:ext cx="194766" cy="328084"/>
            <a:chOff x="0" y="0"/>
            <a:chExt cx="194764" cy="328083"/>
          </a:xfrm>
        </p:grpSpPr>
        <p:sp>
          <p:nvSpPr>
            <p:cNvPr id="228" name="Shape 228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 rot="10800000" flipH="1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31" name="Shape 231"/>
          <p:cNvSpPr/>
          <p:nvPr/>
        </p:nvSpPr>
        <p:spPr>
          <a:xfrm>
            <a:off x="3802161" y="2581068"/>
            <a:ext cx="2341762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39" name="Group 239"/>
          <p:cNvGrpSpPr/>
          <p:nvPr/>
        </p:nvGrpSpPr>
        <p:grpSpPr>
          <a:xfrm>
            <a:off x="6976982" y="2074807"/>
            <a:ext cx="867862" cy="1099701"/>
            <a:chOff x="0" y="0"/>
            <a:chExt cx="867860" cy="1099699"/>
          </a:xfrm>
        </p:grpSpPr>
        <p:sp>
          <p:nvSpPr>
            <p:cNvPr id="232" name="Shape 232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40" name="Shape 240"/>
          <p:cNvSpPr/>
          <p:nvPr/>
        </p:nvSpPr>
        <p:spPr>
          <a:xfrm rot="16200000">
            <a:off x="6640069" y="2549902"/>
            <a:ext cx="155245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1" name="Shape 241"/>
          <p:cNvSpPr/>
          <p:nvPr/>
        </p:nvSpPr>
        <p:spPr>
          <a:xfrm>
            <a:off x="6380950" y="2631007"/>
            <a:ext cx="616720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2" name="Shape 242"/>
          <p:cNvSpPr/>
          <p:nvPr/>
        </p:nvSpPr>
        <p:spPr>
          <a:xfrm rot="16200000">
            <a:off x="5637517" y="2225328"/>
            <a:ext cx="811358" cy="8113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43" name="Shape 243"/>
          <p:cNvSpPr/>
          <p:nvPr/>
        </p:nvSpPr>
        <p:spPr>
          <a:xfrm>
            <a:off x="5727932" y="2265592"/>
            <a:ext cx="616720" cy="730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3 ~</a:t>
            </a:r>
          </a:p>
        </p:txBody>
      </p:sp>
      <p:sp>
        <p:nvSpPr>
          <p:cNvPr id="244" name="Shape 244"/>
          <p:cNvSpPr/>
          <p:nvPr/>
        </p:nvSpPr>
        <p:spPr>
          <a:xfrm>
            <a:off x="6924154" y="1646768"/>
            <a:ext cx="973518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245" name="Shape 245"/>
          <p:cNvSpPr/>
          <p:nvPr/>
        </p:nvSpPr>
        <p:spPr>
          <a:xfrm>
            <a:off x="1994602" y="1118333"/>
            <a:ext cx="867861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Dampf</a:t>
            </a:r>
          </a:p>
        </p:txBody>
      </p:sp>
      <p:sp>
        <p:nvSpPr>
          <p:cNvPr id="246" name="Shape 246"/>
          <p:cNvSpPr/>
          <p:nvPr/>
        </p:nvSpPr>
        <p:spPr>
          <a:xfrm>
            <a:off x="5093753" y="2500212"/>
            <a:ext cx="258779" cy="248891"/>
          </a:xfrm>
          <a:prstGeom prst="ellipse">
            <a:avLst/>
          </a:prstGeom>
          <a:ln w="1905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47" name="Shape 247"/>
          <p:cNvSpPr/>
          <p:nvPr/>
        </p:nvSpPr>
        <p:spPr>
          <a:xfrm flipH="1" flipV="1">
            <a:off x="5240847" y="1697412"/>
            <a:ext cx="1" cy="793259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8" name="Shape 248"/>
          <p:cNvSpPr/>
          <p:nvPr/>
        </p:nvSpPr>
        <p:spPr>
          <a:xfrm>
            <a:off x="4567750" y="2841482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Messpunkt</a:t>
            </a:r>
          </a:p>
        </p:txBody>
      </p:sp>
      <p:sp>
        <p:nvSpPr>
          <p:cNvPr id="249" name="Shape 249"/>
          <p:cNvSpPr/>
          <p:nvPr/>
        </p:nvSpPr>
        <p:spPr>
          <a:xfrm>
            <a:off x="5254228" y="1573190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250" name="Shape 250"/>
          <p:cNvSpPr/>
          <p:nvPr/>
        </p:nvSpPr>
        <p:spPr>
          <a:xfrm>
            <a:off x="5297171" y="1918231"/>
            <a:ext cx="1574343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Istwert n (bzw. f)</a:t>
            </a:r>
          </a:p>
        </p:txBody>
      </p:sp>
      <p:sp>
        <p:nvSpPr>
          <p:cNvPr id="251" name="Shape 251"/>
          <p:cNvSpPr/>
          <p:nvPr/>
        </p:nvSpPr>
        <p:spPr>
          <a:xfrm>
            <a:off x="5106999" y="1439389"/>
            <a:ext cx="258779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52" name="Shape 252"/>
          <p:cNvSpPr/>
          <p:nvPr/>
        </p:nvSpPr>
        <p:spPr>
          <a:xfrm>
            <a:off x="4586897" y="504343"/>
            <a:ext cx="2259949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Sollwert n</a:t>
            </a:r>
            <a:r>
              <a:rPr baseline="-5999" dirty="0"/>
              <a:t>soll</a:t>
            </a:r>
            <a:r>
              <a:rPr dirty="0"/>
              <a:t> (bzw. f</a:t>
            </a:r>
            <a:r>
              <a:rPr baseline="-5999" dirty="0"/>
              <a:t>soll</a:t>
            </a:r>
            <a:r>
              <a:rPr dirty="0"/>
              <a:t>)</a:t>
            </a:r>
          </a:p>
        </p:txBody>
      </p:sp>
      <p:sp>
        <p:nvSpPr>
          <p:cNvPr id="253" name="Shape 253"/>
          <p:cNvSpPr/>
          <p:nvPr/>
        </p:nvSpPr>
        <p:spPr>
          <a:xfrm flipH="1" flipV="1">
            <a:off x="3120826" y="1551308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56" name="Group 256"/>
          <p:cNvGrpSpPr/>
          <p:nvPr/>
        </p:nvGrpSpPr>
        <p:grpSpPr>
          <a:xfrm>
            <a:off x="3883236" y="1307016"/>
            <a:ext cx="867862" cy="513637"/>
            <a:chOff x="0" y="16850"/>
            <a:chExt cx="867860" cy="513635"/>
          </a:xfrm>
        </p:grpSpPr>
        <p:sp>
          <p:nvSpPr>
            <p:cNvPr id="254" name="Shape 254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pPr>
              <a:r>
                <a:t>K</a:t>
              </a:r>
              <a:r>
                <a:rPr baseline="-5999"/>
                <a:t>P</a:t>
              </a:r>
            </a:p>
          </p:txBody>
        </p:sp>
      </p:grpSp>
      <p:sp>
        <p:nvSpPr>
          <p:cNvPr id="257" name="Shape 257"/>
          <p:cNvSpPr/>
          <p:nvPr/>
        </p:nvSpPr>
        <p:spPr>
          <a:xfrm flipH="1" flipV="1">
            <a:off x="4748636" y="1572490"/>
            <a:ext cx="371570" cy="2626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3516015" y="739394"/>
            <a:ext cx="15882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Primärregler</a:t>
            </a:r>
          </a:p>
        </p:txBody>
      </p:sp>
      <p:sp>
        <p:nvSpPr>
          <p:cNvPr id="259" name="Shape 259"/>
          <p:cNvSpPr/>
          <p:nvPr/>
        </p:nvSpPr>
        <p:spPr>
          <a:xfrm>
            <a:off x="5240708" y="821701"/>
            <a:ext cx="9292" cy="63057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0" name="Shape 260"/>
          <p:cNvSpPr/>
          <p:nvPr/>
        </p:nvSpPr>
        <p:spPr>
          <a:xfrm>
            <a:off x="1686594" y="2321489"/>
            <a:ext cx="112368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Turbine</a:t>
            </a:r>
          </a:p>
        </p:txBody>
      </p:sp>
    </p:spTree>
    <p:extLst>
      <p:ext uri="{BB962C8B-B14F-4D97-AF65-F5344CB8AC3E}">
        <p14:creationId xmlns:p14="http://schemas.microsoft.com/office/powerpoint/2010/main" val="1601258923"/>
      </p:ext>
    </p:extLst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4" name="Group 264"/>
          <p:cNvGrpSpPr/>
          <p:nvPr/>
        </p:nvGrpSpPr>
        <p:grpSpPr>
          <a:xfrm>
            <a:off x="5625615" y="1080534"/>
            <a:ext cx="1012940" cy="603936"/>
            <a:chOff x="-123" y="19813"/>
            <a:chExt cx="1012938" cy="603935"/>
          </a:xfrm>
        </p:grpSpPr>
        <p:sp>
          <p:nvSpPr>
            <p:cNvPr id="262" name="Shape 262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System</a:t>
              </a:r>
            </a:p>
          </p:txBody>
        </p:sp>
      </p:grpSp>
      <p:sp>
        <p:nvSpPr>
          <p:cNvPr id="265" name="Shape 265"/>
          <p:cNvSpPr/>
          <p:nvPr/>
        </p:nvSpPr>
        <p:spPr>
          <a:xfrm flipV="1">
            <a:off x="6652592" y="1382501"/>
            <a:ext cx="1158982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6" name="Shape 266"/>
          <p:cNvSpPr/>
          <p:nvPr/>
        </p:nvSpPr>
        <p:spPr>
          <a:xfrm>
            <a:off x="4680664" y="378269"/>
            <a:ext cx="583784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b</a:t>
            </a:r>
            <a:r>
              <a:t>(t)</a:t>
            </a:r>
          </a:p>
        </p:txBody>
      </p:sp>
      <p:sp>
        <p:nvSpPr>
          <p:cNvPr id="267" name="Shape 267"/>
          <p:cNvSpPr/>
          <p:nvPr/>
        </p:nvSpPr>
        <p:spPr>
          <a:xfrm>
            <a:off x="7829539" y="1224099"/>
            <a:ext cx="635312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f(t)</a:t>
            </a:r>
          </a:p>
        </p:txBody>
      </p:sp>
      <p:sp>
        <p:nvSpPr>
          <p:cNvPr id="268" name="Shape 268"/>
          <p:cNvSpPr/>
          <p:nvPr/>
        </p:nvSpPr>
        <p:spPr>
          <a:xfrm flipV="1">
            <a:off x="5118253" y="1380598"/>
            <a:ext cx="498431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9" name="Shape 269"/>
          <p:cNvSpPr/>
          <p:nvPr/>
        </p:nvSpPr>
        <p:spPr>
          <a:xfrm>
            <a:off x="5773576" y="378269"/>
            <a:ext cx="740139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ΔP</a:t>
            </a:r>
            <a:r>
              <a:rPr baseline="-5999"/>
              <a:t>el</a:t>
            </a:r>
            <a:r>
              <a:t>(t)</a:t>
            </a:r>
          </a:p>
        </p:txBody>
      </p:sp>
      <p:sp>
        <p:nvSpPr>
          <p:cNvPr id="270" name="Shape 270"/>
          <p:cNvSpPr/>
          <p:nvPr/>
        </p:nvSpPr>
        <p:spPr>
          <a:xfrm flipH="1">
            <a:off x="6116962" y="673128"/>
            <a:ext cx="129" cy="370374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1" name="Shape 271"/>
          <p:cNvSpPr/>
          <p:nvPr/>
        </p:nvSpPr>
        <p:spPr>
          <a:xfrm>
            <a:off x="5419748" y="1672347"/>
            <a:ext cx="1394497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Regelstrecke</a:t>
            </a:r>
          </a:p>
        </p:txBody>
      </p:sp>
      <p:sp>
        <p:nvSpPr>
          <p:cNvPr id="272" name="Shape 272"/>
          <p:cNvSpPr/>
          <p:nvPr/>
        </p:nvSpPr>
        <p:spPr>
          <a:xfrm>
            <a:off x="3451989" y="1535474"/>
            <a:ext cx="1098931" cy="713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Regler</a:t>
            </a:r>
          </a:p>
        </p:txBody>
      </p:sp>
      <p:sp>
        <p:nvSpPr>
          <p:cNvPr id="273" name="Shape 273"/>
          <p:cNvSpPr/>
          <p:nvPr/>
        </p:nvSpPr>
        <p:spPr>
          <a:xfrm>
            <a:off x="2795407" y="1277708"/>
            <a:ext cx="258779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74" name="Shape 274"/>
          <p:cNvSpPr/>
          <p:nvPr/>
        </p:nvSpPr>
        <p:spPr>
          <a:xfrm>
            <a:off x="3006812" y="1403767"/>
            <a:ext cx="207485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2000">
                <a:solidFill>
                  <a:schemeClr val="accent1"/>
                </a:solidFill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275" name="Shape 275"/>
          <p:cNvSpPr/>
          <p:nvPr/>
        </p:nvSpPr>
        <p:spPr>
          <a:xfrm flipV="1">
            <a:off x="2288487" y="1390108"/>
            <a:ext cx="492414" cy="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6" name="Shape 276"/>
          <p:cNvSpPr/>
          <p:nvPr/>
        </p:nvSpPr>
        <p:spPr>
          <a:xfrm flipV="1">
            <a:off x="3043948" y="1390108"/>
            <a:ext cx="588848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7" name="Shape 277"/>
          <p:cNvSpPr/>
          <p:nvPr/>
        </p:nvSpPr>
        <p:spPr>
          <a:xfrm flipH="1" flipV="1">
            <a:off x="2925734" y="1532996"/>
            <a:ext cx="1" cy="764384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8" name="Shape 278"/>
          <p:cNvSpPr/>
          <p:nvPr/>
        </p:nvSpPr>
        <p:spPr>
          <a:xfrm>
            <a:off x="1695149" y="1224099"/>
            <a:ext cx="509975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f</a:t>
            </a:r>
            <a:r>
              <a:rPr baseline="-5999"/>
              <a:t>soll</a:t>
            </a:r>
          </a:p>
        </p:txBody>
      </p:sp>
      <p:sp>
        <p:nvSpPr>
          <p:cNvPr id="279" name="Shape 279"/>
          <p:cNvSpPr/>
          <p:nvPr/>
        </p:nvSpPr>
        <p:spPr>
          <a:xfrm flipH="1">
            <a:off x="2912466" y="2295168"/>
            <a:ext cx="4328058" cy="1"/>
          </a:xfrm>
          <a:prstGeom prst="line">
            <a:avLst/>
          </a:prstGeom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0" name="Shape 280"/>
          <p:cNvSpPr/>
          <p:nvPr/>
        </p:nvSpPr>
        <p:spPr>
          <a:xfrm>
            <a:off x="3043948" y="962221"/>
            <a:ext cx="578417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e</a:t>
            </a:r>
          </a:p>
        </p:txBody>
      </p:sp>
      <p:grpSp>
        <p:nvGrpSpPr>
          <p:cNvPr id="285" name="Group 285"/>
          <p:cNvGrpSpPr/>
          <p:nvPr/>
        </p:nvGrpSpPr>
        <p:grpSpPr>
          <a:xfrm>
            <a:off x="4786537" y="789964"/>
            <a:ext cx="372038" cy="743033"/>
            <a:chOff x="0" y="0"/>
            <a:chExt cx="372037" cy="743031"/>
          </a:xfrm>
        </p:grpSpPr>
        <p:grpSp>
          <p:nvGrpSpPr>
            <p:cNvPr id="283" name="Group 283"/>
            <p:cNvGrpSpPr/>
            <p:nvPr/>
          </p:nvGrpSpPr>
          <p:grpSpPr>
            <a:xfrm>
              <a:off x="0" y="383108"/>
              <a:ext cx="372038" cy="359924"/>
              <a:chOff x="0" y="0"/>
              <a:chExt cx="372037" cy="359923"/>
            </a:xfrm>
          </p:grpSpPr>
          <p:sp>
            <p:nvSpPr>
              <p:cNvPr id="281" name="Shape 281"/>
              <p:cNvSpPr/>
              <p:nvPr/>
            </p:nvSpPr>
            <p:spPr>
              <a:xfrm>
                <a:off x="60531" y="68216"/>
                <a:ext cx="258779" cy="248891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82" name="Shape 282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20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r>
                  <a:t>+</a:t>
                </a:r>
              </a:p>
            </p:txBody>
          </p:sp>
        </p:grpSp>
        <p:sp>
          <p:nvSpPr>
            <p:cNvPr id="284" name="Shape 284"/>
            <p:cNvSpPr/>
            <p:nvPr/>
          </p:nvSpPr>
          <p:spPr>
            <a:xfrm flipH="1">
              <a:off x="189376" y="0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86" name="Shape 286"/>
          <p:cNvSpPr/>
          <p:nvPr/>
        </p:nvSpPr>
        <p:spPr>
          <a:xfrm>
            <a:off x="3081146" y="378269"/>
            <a:ext cx="1536778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Vorsteuerung</a:t>
            </a:r>
          </a:p>
        </p:txBody>
      </p:sp>
      <p:sp>
        <p:nvSpPr>
          <p:cNvPr id="287" name="Shape 287"/>
          <p:cNvSpPr/>
          <p:nvPr/>
        </p:nvSpPr>
        <p:spPr>
          <a:xfrm flipV="1">
            <a:off x="4467969" y="138059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8" name="Shape 288"/>
          <p:cNvSpPr/>
          <p:nvPr/>
        </p:nvSpPr>
        <p:spPr>
          <a:xfrm flipH="1" flipV="1">
            <a:off x="7232672" y="1384238"/>
            <a:ext cx="1" cy="917423"/>
          </a:xfrm>
          <a:prstGeom prst="line">
            <a:avLst/>
          </a:prstGeom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7184049" y="1341353"/>
            <a:ext cx="97245" cy="93529"/>
          </a:xfrm>
          <a:prstGeom prst="ellipse">
            <a:avLst/>
          </a:prstGeom>
          <a:solidFill>
            <a:schemeClr val="accent1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292" name="Group 292"/>
          <p:cNvGrpSpPr/>
          <p:nvPr/>
        </p:nvGrpSpPr>
        <p:grpSpPr>
          <a:xfrm>
            <a:off x="3613033" y="1146980"/>
            <a:ext cx="874939" cy="462776"/>
            <a:chOff x="0" y="0"/>
            <a:chExt cx="874938" cy="462775"/>
          </a:xfrm>
        </p:grpSpPr>
        <p:sp>
          <p:nvSpPr>
            <p:cNvPr id="290" name="Shape 290"/>
            <p:cNvSpPr/>
            <p:nvPr/>
          </p:nvSpPr>
          <p:spPr>
            <a:xfrm>
              <a:off x="45988" y="27863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0" y="0"/>
              <a:ext cx="84165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2400">
                  <a:latin typeface="+mj-lt"/>
                  <a:ea typeface="+mj-ea"/>
                  <a:cs typeface="+mj-cs"/>
                  <a:sym typeface="Gill Sans"/>
                </a:defRPr>
              </a:pPr>
              <a:r>
                <a:t>K</a:t>
              </a:r>
              <a:r>
                <a:rPr baseline="-5999"/>
                <a:t>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3849199"/>
      </p:ext>
    </p:extLst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/>
          <p:nvPr/>
        </p:nvSpPr>
        <p:spPr>
          <a:xfrm>
            <a:off x="1485434" y="3046537"/>
            <a:ext cx="5382552" cy="2202226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12" name="Shape 312"/>
          <p:cNvSpPr/>
          <p:nvPr/>
        </p:nvSpPr>
        <p:spPr>
          <a:xfrm>
            <a:off x="1485434" y="319262"/>
            <a:ext cx="5382552" cy="2512404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3060918" y="1706501"/>
            <a:ext cx="727330" cy="1002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14" name="Shape 314"/>
          <p:cNvSpPr/>
          <p:nvPr/>
        </p:nvSpPr>
        <p:spPr>
          <a:xfrm>
            <a:off x="3065412" y="1499701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15" name="Shape 315"/>
          <p:cNvSpPr/>
          <p:nvPr/>
        </p:nvSpPr>
        <p:spPr>
          <a:xfrm>
            <a:off x="3069071" y="518208"/>
            <a:ext cx="1" cy="1412307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16" name="Shape 316"/>
          <p:cNvSpPr/>
          <p:nvPr/>
        </p:nvSpPr>
        <p:spPr>
          <a:xfrm>
            <a:off x="3065412" y="652794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319" name="Group 319"/>
          <p:cNvGrpSpPr/>
          <p:nvPr/>
        </p:nvGrpSpPr>
        <p:grpSpPr>
          <a:xfrm>
            <a:off x="2980730" y="963759"/>
            <a:ext cx="194765" cy="328084"/>
            <a:chOff x="0" y="0"/>
            <a:chExt cx="194764" cy="328083"/>
          </a:xfrm>
        </p:grpSpPr>
        <p:sp>
          <p:nvSpPr>
            <p:cNvPr id="317" name="Shape 317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 rot="10800000" flipH="1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320" name="Shape 320"/>
          <p:cNvSpPr/>
          <p:nvPr/>
        </p:nvSpPr>
        <p:spPr>
          <a:xfrm>
            <a:off x="3781071" y="2157734"/>
            <a:ext cx="2341762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328" name="Group 328"/>
          <p:cNvGrpSpPr/>
          <p:nvPr/>
        </p:nvGrpSpPr>
        <p:grpSpPr>
          <a:xfrm>
            <a:off x="7760227" y="1659940"/>
            <a:ext cx="867861" cy="1099701"/>
            <a:chOff x="0" y="0"/>
            <a:chExt cx="867860" cy="1099699"/>
          </a:xfrm>
        </p:grpSpPr>
        <p:sp>
          <p:nvSpPr>
            <p:cNvPr id="321" name="Shape 321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329" name="Shape 329"/>
          <p:cNvSpPr/>
          <p:nvPr/>
        </p:nvSpPr>
        <p:spPr>
          <a:xfrm rot="16200000">
            <a:off x="7084646" y="2123701"/>
            <a:ext cx="155245" cy="15524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30" name="Shape 330"/>
          <p:cNvSpPr/>
          <p:nvPr/>
        </p:nvSpPr>
        <p:spPr>
          <a:xfrm>
            <a:off x="6359861" y="2207673"/>
            <a:ext cx="1437331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1" name="Shape 331"/>
          <p:cNvSpPr/>
          <p:nvPr/>
        </p:nvSpPr>
        <p:spPr>
          <a:xfrm rot="16200000">
            <a:off x="5616427" y="1801995"/>
            <a:ext cx="811358" cy="8113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32" name="Shape 332"/>
          <p:cNvSpPr/>
          <p:nvPr/>
        </p:nvSpPr>
        <p:spPr>
          <a:xfrm>
            <a:off x="5706843" y="1842258"/>
            <a:ext cx="616719" cy="7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G1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3 ~</a:t>
            </a:r>
          </a:p>
        </p:txBody>
      </p:sp>
      <p:sp>
        <p:nvSpPr>
          <p:cNvPr id="333" name="Shape 333"/>
          <p:cNvSpPr/>
          <p:nvPr/>
        </p:nvSpPr>
        <p:spPr>
          <a:xfrm>
            <a:off x="7707399" y="1231902"/>
            <a:ext cx="973517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334" name="Shape 334"/>
          <p:cNvSpPr/>
          <p:nvPr/>
        </p:nvSpPr>
        <p:spPr>
          <a:xfrm>
            <a:off x="5072663" y="2076879"/>
            <a:ext cx="258779" cy="248890"/>
          </a:xfrm>
          <a:prstGeom prst="ellipse">
            <a:avLst/>
          </a:prstGeom>
          <a:ln w="1905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35" name="Shape 335"/>
          <p:cNvSpPr/>
          <p:nvPr/>
        </p:nvSpPr>
        <p:spPr>
          <a:xfrm flipH="1" flipV="1">
            <a:off x="5219757" y="1274079"/>
            <a:ext cx="1" cy="793258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6" name="Shape 336"/>
          <p:cNvSpPr/>
          <p:nvPr/>
        </p:nvSpPr>
        <p:spPr>
          <a:xfrm>
            <a:off x="5233138" y="1149857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337" name="Shape 337"/>
          <p:cNvSpPr/>
          <p:nvPr/>
        </p:nvSpPr>
        <p:spPr>
          <a:xfrm>
            <a:off x="5085909" y="1016055"/>
            <a:ext cx="258779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38" name="Shape 338"/>
          <p:cNvSpPr/>
          <p:nvPr/>
        </p:nvSpPr>
        <p:spPr>
          <a:xfrm flipH="1" flipV="1">
            <a:off x="3099736" y="1127975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341" name="Group 341"/>
          <p:cNvGrpSpPr/>
          <p:nvPr/>
        </p:nvGrpSpPr>
        <p:grpSpPr>
          <a:xfrm>
            <a:off x="3862146" y="883683"/>
            <a:ext cx="867862" cy="513636"/>
            <a:chOff x="0" y="16850"/>
            <a:chExt cx="867860" cy="513635"/>
          </a:xfrm>
        </p:grpSpPr>
        <p:sp>
          <p:nvSpPr>
            <p:cNvPr id="339" name="Shape 339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pPr>
              <a:r>
                <a:t>K</a:t>
              </a:r>
              <a:r>
                <a:rPr baseline="-5999"/>
                <a:t>P</a:t>
              </a:r>
            </a:p>
          </p:txBody>
        </p:sp>
      </p:grpSp>
      <p:sp>
        <p:nvSpPr>
          <p:cNvPr id="342" name="Shape 342"/>
          <p:cNvSpPr/>
          <p:nvPr/>
        </p:nvSpPr>
        <p:spPr>
          <a:xfrm flipH="1" flipV="1">
            <a:off x="4727547" y="1149157"/>
            <a:ext cx="371570" cy="2626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43" name="Shape 343"/>
          <p:cNvSpPr/>
          <p:nvPr/>
        </p:nvSpPr>
        <p:spPr>
          <a:xfrm>
            <a:off x="3501954" y="316410"/>
            <a:ext cx="15882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Primärregler</a:t>
            </a:r>
          </a:p>
        </p:txBody>
      </p:sp>
      <p:sp>
        <p:nvSpPr>
          <p:cNvPr id="344" name="Shape 344"/>
          <p:cNvSpPr/>
          <p:nvPr/>
        </p:nvSpPr>
        <p:spPr>
          <a:xfrm>
            <a:off x="7162268" y="1495170"/>
            <a:ext cx="1" cy="3630578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45" name="Shape 345"/>
          <p:cNvSpPr/>
          <p:nvPr/>
        </p:nvSpPr>
        <p:spPr>
          <a:xfrm>
            <a:off x="1534710" y="2010093"/>
            <a:ext cx="138614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Turbine 1</a:t>
            </a:r>
          </a:p>
        </p:txBody>
      </p:sp>
      <p:sp>
        <p:nvSpPr>
          <p:cNvPr id="346" name="Shape 346"/>
          <p:cNvSpPr/>
          <p:nvPr/>
        </p:nvSpPr>
        <p:spPr>
          <a:xfrm>
            <a:off x="3052451" y="4220781"/>
            <a:ext cx="727331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47" name="Shape 347"/>
          <p:cNvSpPr/>
          <p:nvPr/>
        </p:nvSpPr>
        <p:spPr>
          <a:xfrm>
            <a:off x="3056945" y="4013981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48" name="Shape 348"/>
          <p:cNvSpPr/>
          <p:nvPr/>
        </p:nvSpPr>
        <p:spPr>
          <a:xfrm>
            <a:off x="3060604" y="3123505"/>
            <a:ext cx="1" cy="1321291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49" name="Shape 349"/>
          <p:cNvSpPr/>
          <p:nvPr/>
        </p:nvSpPr>
        <p:spPr>
          <a:xfrm>
            <a:off x="3056945" y="3167074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352" name="Group 352"/>
          <p:cNvGrpSpPr/>
          <p:nvPr/>
        </p:nvGrpSpPr>
        <p:grpSpPr>
          <a:xfrm>
            <a:off x="2972263" y="3478039"/>
            <a:ext cx="194765" cy="328084"/>
            <a:chOff x="0" y="0"/>
            <a:chExt cx="194764" cy="328083"/>
          </a:xfrm>
        </p:grpSpPr>
        <p:sp>
          <p:nvSpPr>
            <p:cNvPr id="350" name="Shape 350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 rot="10800000" flipH="1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353" name="Shape 353"/>
          <p:cNvSpPr/>
          <p:nvPr/>
        </p:nvSpPr>
        <p:spPr>
          <a:xfrm>
            <a:off x="3772604" y="4672015"/>
            <a:ext cx="2341762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54" name="Shape 354"/>
          <p:cNvSpPr/>
          <p:nvPr/>
        </p:nvSpPr>
        <p:spPr>
          <a:xfrm>
            <a:off x="6402194" y="4721953"/>
            <a:ext cx="740139" cy="2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55" name="Shape 355"/>
          <p:cNvSpPr/>
          <p:nvPr/>
        </p:nvSpPr>
        <p:spPr>
          <a:xfrm rot="16200000">
            <a:off x="5607961" y="4316275"/>
            <a:ext cx="811358" cy="8113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56" name="Shape 356"/>
          <p:cNvSpPr/>
          <p:nvPr/>
        </p:nvSpPr>
        <p:spPr>
          <a:xfrm>
            <a:off x="5698376" y="4356539"/>
            <a:ext cx="616720" cy="730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G2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3 ~</a:t>
            </a:r>
          </a:p>
        </p:txBody>
      </p:sp>
      <p:sp>
        <p:nvSpPr>
          <p:cNvPr id="357" name="Shape 357"/>
          <p:cNvSpPr/>
          <p:nvPr/>
        </p:nvSpPr>
        <p:spPr>
          <a:xfrm>
            <a:off x="5064196" y="4591159"/>
            <a:ext cx="258780" cy="248891"/>
          </a:xfrm>
          <a:prstGeom prst="ellipse">
            <a:avLst/>
          </a:prstGeom>
          <a:ln w="1905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58" name="Shape 358"/>
          <p:cNvSpPr/>
          <p:nvPr/>
        </p:nvSpPr>
        <p:spPr>
          <a:xfrm flipH="1" flipV="1">
            <a:off x="5211291" y="3788359"/>
            <a:ext cx="1" cy="793259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59" name="Shape 359"/>
          <p:cNvSpPr/>
          <p:nvPr/>
        </p:nvSpPr>
        <p:spPr>
          <a:xfrm>
            <a:off x="5224671" y="3664137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360" name="Shape 360"/>
          <p:cNvSpPr/>
          <p:nvPr/>
        </p:nvSpPr>
        <p:spPr>
          <a:xfrm>
            <a:off x="5077442" y="3530336"/>
            <a:ext cx="258780" cy="24889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61" name="Shape 361"/>
          <p:cNvSpPr/>
          <p:nvPr/>
        </p:nvSpPr>
        <p:spPr>
          <a:xfrm flipH="1" flipV="1">
            <a:off x="3091270" y="3642255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364" name="Group 364"/>
          <p:cNvGrpSpPr/>
          <p:nvPr/>
        </p:nvGrpSpPr>
        <p:grpSpPr>
          <a:xfrm>
            <a:off x="3853680" y="3397963"/>
            <a:ext cx="867862" cy="513636"/>
            <a:chOff x="0" y="16850"/>
            <a:chExt cx="867860" cy="513635"/>
          </a:xfrm>
        </p:grpSpPr>
        <p:sp>
          <p:nvSpPr>
            <p:cNvPr id="362" name="Shape 362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pPr>
              <a:r>
                <a:t>K</a:t>
              </a:r>
              <a:r>
                <a:rPr baseline="-5999"/>
                <a:t>P</a:t>
              </a:r>
            </a:p>
          </p:txBody>
        </p:sp>
      </p:grpSp>
      <p:sp>
        <p:nvSpPr>
          <p:cNvPr id="365" name="Shape 365"/>
          <p:cNvSpPr/>
          <p:nvPr/>
        </p:nvSpPr>
        <p:spPr>
          <a:xfrm flipH="1" flipV="1">
            <a:off x="4719080" y="3663437"/>
            <a:ext cx="371570" cy="2626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6" name="Shape 366"/>
          <p:cNvSpPr/>
          <p:nvPr/>
        </p:nvSpPr>
        <p:spPr>
          <a:xfrm>
            <a:off x="5215491" y="3134220"/>
            <a:ext cx="4952" cy="408998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7" name="Shape 367"/>
          <p:cNvSpPr/>
          <p:nvPr/>
        </p:nvSpPr>
        <p:spPr>
          <a:xfrm>
            <a:off x="1534710" y="4535042"/>
            <a:ext cx="138614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Turbine 2</a:t>
            </a:r>
          </a:p>
        </p:txBody>
      </p:sp>
      <p:sp>
        <p:nvSpPr>
          <p:cNvPr id="368" name="Shape 368"/>
          <p:cNvSpPr/>
          <p:nvPr/>
        </p:nvSpPr>
        <p:spPr>
          <a:xfrm rot="16200000">
            <a:off x="7080413" y="4637831"/>
            <a:ext cx="155245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69" name="Shape 369"/>
          <p:cNvSpPr/>
          <p:nvPr/>
        </p:nvSpPr>
        <p:spPr>
          <a:xfrm>
            <a:off x="5211935" y="600222"/>
            <a:ext cx="4952" cy="408998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0" name="Shape 370"/>
          <p:cNvSpPr/>
          <p:nvPr/>
        </p:nvSpPr>
        <p:spPr>
          <a:xfrm>
            <a:off x="5515438" y="395427"/>
            <a:ext cx="1386147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120 MW</a:t>
            </a:r>
          </a:p>
        </p:txBody>
      </p:sp>
      <p:sp>
        <p:nvSpPr>
          <p:cNvPr id="371" name="Shape 371"/>
          <p:cNvSpPr/>
          <p:nvPr/>
        </p:nvSpPr>
        <p:spPr>
          <a:xfrm>
            <a:off x="5519733" y="3139295"/>
            <a:ext cx="1386147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80 MW</a:t>
            </a:r>
          </a:p>
        </p:txBody>
      </p:sp>
    </p:spTree>
    <p:extLst>
      <p:ext uri="{BB962C8B-B14F-4D97-AF65-F5344CB8AC3E}">
        <p14:creationId xmlns:p14="http://schemas.microsoft.com/office/powerpoint/2010/main" val="3567998082"/>
      </p:ext>
    </p:extLst>
  </p:cSld>
  <p:clrMapOvr>
    <a:masterClrMapping/>
  </p:clrMapOvr>
  <p:transition xmlns:p14="http://schemas.microsoft.com/office/powerpoint/2010/main"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393"/>
          <p:cNvSpPr/>
          <p:nvPr/>
        </p:nvSpPr>
        <p:spPr>
          <a:xfrm>
            <a:off x="1090912" y="1277852"/>
            <a:ext cx="5382552" cy="1786610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13" name="Shape 613"/>
          <p:cNvSpPr/>
          <p:nvPr/>
        </p:nvSpPr>
        <p:spPr>
          <a:xfrm>
            <a:off x="5993087" y="1842919"/>
            <a:ext cx="1727436" cy="15301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703" name="Group 703"/>
          <p:cNvGrpSpPr/>
          <p:nvPr/>
        </p:nvGrpSpPr>
        <p:grpSpPr>
          <a:xfrm>
            <a:off x="2133041" y="1389991"/>
            <a:ext cx="867862" cy="1099701"/>
            <a:chOff x="0" y="0"/>
            <a:chExt cx="867860" cy="1099699"/>
          </a:xfrm>
        </p:grpSpPr>
        <p:sp>
          <p:nvSpPr>
            <p:cNvPr id="696" name="Shape 696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704" name="Shape 704"/>
          <p:cNvSpPr/>
          <p:nvPr/>
        </p:nvSpPr>
        <p:spPr>
          <a:xfrm rot="16200000">
            <a:off x="4546223" y="1862219"/>
            <a:ext cx="155245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05" name="Shape 705"/>
          <p:cNvSpPr/>
          <p:nvPr/>
        </p:nvSpPr>
        <p:spPr>
          <a:xfrm flipV="1">
            <a:off x="2952109" y="1939840"/>
            <a:ext cx="2585047" cy="0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06" name="Shape 706"/>
          <p:cNvSpPr/>
          <p:nvPr/>
        </p:nvSpPr>
        <p:spPr>
          <a:xfrm rot="16200000">
            <a:off x="5488063" y="1518495"/>
            <a:ext cx="811358" cy="8113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07" name="Shape 707"/>
          <p:cNvSpPr/>
          <p:nvPr/>
        </p:nvSpPr>
        <p:spPr>
          <a:xfrm>
            <a:off x="5578478" y="1558758"/>
            <a:ext cx="616720" cy="7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3 ~</a:t>
            </a:r>
          </a:p>
        </p:txBody>
      </p:sp>
      <p:sp>
        <p:nvSpPr>
          <p:cNvPr id="708" name="Shape 708"/>
          <p:cNvSpPr/>
          <p:nvPr/>
        </p:nvSpPr>
        <p:spPr>
          <a:xfrm>
            <a:off x="964819" y="1747146"/>
            <a:ext cx="973518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1800" dirty="0"/>
              <a:t>Netz</a:t>
            </a:r>
          </a:p>
        </p:txBody>
      </p:sp>
      <p:pic>
        <p:nvPicPr>
          <p:cNvPr id="722" name="Bild 721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82282" y="1733795"/>
            <a:ext cx="154221" cy="362995"/>
          </a:xfrm>
          <a:prstGeom prst="rect">
            <a:avLst/>
          </a:prstGeom>
        </p:spPr>
      </p:pic>
      <p:sp>
        <p:nvSpPr>
          <p:cNvPr id="713" name="Shape 713"/>
          <p:cNvSpPr/>
          <p:nvPr/>
        </p:nvSpPr>
        <p:spPr>
          <a:xfrm>
            <a:off x="6345465" y="2237326"/>
            <a:ext cx="1375058" cy="7869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 smtClean="0"/>
              <a:t>Antriebs</a:t>
            </a:r>
            <a:r>
              <a:rPr lang="de-DE" dirty="0" smtClean="0"/>
              <a:t>-</a:t>
            </a:r>
            <a:r>
              <a:rPr dirty="0" smtClean="0"/>
              <a:t>moment </a:t>
            </a:r>
            <a:r>
              <a:rPr dirty="0"/>
              <a:t>(Turbine)</a:t>
            </a:r>
          </a:p>
        </p:txBody>
      </p:sp>
      <p:sp>
        <p:nvSpPr>
          <p:cNvPr id="110" name="Shape 569"/>
          <p:cNvSpPr/>
          <p:nvPr/>
        </p:nvSpPr>
        <p:spPr>
          <a:xfrm flipH="1">
            <a:off x="7720523" y="1413052"/>
            <a:ext cx="727331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1" name="Shape 570"/>
          <p:cNvSpPr/>
          <p:nvPr/>
        </p:nvSpPr>
        <p:spPr>
          <a:xfrm flipH="1">
            <a:off x="8437029" y="1191748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2" name="Shape 571"/>
          <p:cNvSpPr/>
          <p:nvPr/>
        </p:nvSpPr>
        <p:spPr>
          <a:xfrm flipH="1">
            <a:off x="8440688" y="301272"/>
            <a:ext cx="1" cy="1321291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3" name="Shape 572"/>
          <p:cNvSpPr/>
          <p:nvPr/>
        </p:nvSpPr>
        <p:spPr>
          <a:xfrm flipH="1">
            <a:off x="8437029" y="312552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14" name="Group 575"/>
          <p:cNvGrpSpPr/>
          <p:nvPr/>
        </p:nvGrpSpPr>
        <p:grpSpPr>
          <a:xfrm flipH="1">
            <a:off x="8352347" y="623517"/>
            <a:ext cx="194765" cy="328084"/>
            <a:chOff x="0" y="0"/>
            <a:chExt cx="194764" cy="328083"/>
          </a:xfrm>
        </p:grpSpPr>
        <p:sp>
          <p:nvSpPr>
            <p:cNvPr id="115" name="Shape 573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6" name="Shape 574"/>
            <p:cNvSpPr/>
            <p:nvPr/>
          </p:nvSpPr>
          <p:spPr>
            <a:xfrm rot="10800000" flipH="1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17" name="Shape 580"/>
          <p:cNvSpPr/>
          <p:nvPr/>
        </p:nvSpPr>
        <p:spPr>
          <a:xfrm flipH="1">
            <a:off x="5114751" y="1793636"/>
            <a:ext cx="258780" cy="248891"/>
          </a:xfrm>
          <a:prstGeom prst="ellipse">
            <a:avLst/>
          </a:prstGeom>
          <a:ln w="1905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8" name="Shape 581"/>
          <p:cNvSpPr/>
          <p:nvPr/>
        </p:nvSpPr>
        <p:spPr>
          <a:xfrm flipH="1" flipV="1">
            <a:off x="5257387" y="917125"/>
            <a:ext cx="4459" cy="866970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9" name="Shape 582"/>
          <p:cNvSpPr/>
          <p:nvPr/>
        </p:nvSpPr>
        <p:spPr>
          <a:xfrm flipH="1">
            <a:off x="5275226" y="802036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120" name="Shape 583"/>
          <p:cNvSpPr/>
          <p:nvPr/>
        </p:nvSpPr>
        <p:spPr>
          <a:xfrm flipH="1">
            <a:off x="5127997" y="668235"/>
            <a:ext cx="258780" cy="24889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21" name="Shape 584"/>
          <p:cNvSpPr/>
          <p:nvPr/>
        </p:nvSpPr>
        <p:spPr>
          <a:xfrm flipV="1">
            <a:off x="5386777" y="780150"/>
            <a:ext cx="1322200" cy="18395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22" name="Group 587"/>
          <p:cNvGrpSpPr/>
          <p:nvPr/>
        </p:nvGrpSpPr>
        <p:grpSpPr>
          <a:xfrm flipH="1">
            <a:off x="6702393" y="526618"/>
            <a:ext cx="867862" cy="513636"/>
            <a:chOff x="0" y="16850"/>
            <a:chExt cx="867860" cy="513635"/>
          </a:xfrm>
        </p:grpSpPr>
        <p:sp>
          <p:nvSpPr>
            <p:cNvPr id="123" name="Shape 585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24" name="Shape 586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pPr>
              <a:r>
                <a:rPr dirty="0" smtClean="0"/>
                <a:t>K</a:t>
              </a:r>
              <a:r>
                <a:rPr baseline="-5999" dirty="0" smtClean="0"/>
                <a:t>P</a:t>
              </a:r>
              <a:endParaRPr baseline="-5999" dirty="0"/>
            </a:p>
          </p:txBody>
        </p:sp>
      </p:grpSp>
      <p:sp>
        <p:nvSpPr>
          <p:cNvPr id="125" name="Shape 588"/>
          <p:cNvSpPr/>
          <p:nvPr/>
        </p:nvSpPr>
        <p:spPr>
          <a:xfrm flipV="1">
            <a:off x="7555566" y="794968"/>
            <a:ext cx="876328" cy="2626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6" name="Shape 589"/>
          <p:cNvSpPr/>
          <p:nvPr/>
        </p:nvSpPr>
        <p:spPr>
          <a:xfrm flipH="1">
            <a:off x="5266046" y="272119"/>
            <a:ext cx="4952" cy="408998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7" name="Shape 590"/>
          <p:cNvSpPr/>
          <p:nvPr/>
        </p:nvSpPr>
        <p:spPr>
          <a:xfrm>
            <a:off x="8352346" y="1653123"/>
            <a:ext cx="1386148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 smtClean="0"/>
              <a:t>Turbine</a:t>
            </a:r>
            <a:endParaRPr dirty="0"/>
          </a:p>
        </p:txBody>
      </p:sp>
      <p:sp>
        <p:nvSpPr>
          <p:cNvPr id="128" name="Shape 245"/>
          <p:cNvSpPr/>
          <p:nvPr/>
        </p:nvSpPr>
        <p:spPr>
          <a:xfrm>
            <a:off x="8440689" y="1053713"/>
            <a:ext cx="867861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Dampf</a:t>
            </a:r>
          </a:p>
        </p:txBody>
      </p:sp>
      <p:sp>
        <p:nvSpPr>
          <p:cNvPr id="129" name="Shape 250"/>
          <p:cNvSpPr/>
          <p:nvPr/>
        </p:nvSpPr>
        <p:spPr>
          <a:xfrm>
            <a:off x="4050299" y="878373"/>
            <a:ext cx="1156690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Istwert </a:t>
            </a:r>
            <a:r>
              <a:rPr dirty="0" smtClean="0"/>
              <a:t>f</a:t>
            </a:r>
            <a:endParaRPr dirty="0"/>
          </a:p>
        </p:txBody>
      </p:sp>
      <p:sp>
        <p:nvSpPr>
          <p:cNvPr id="130" name="Shape 582"/>
          <p:cNvSpPr/>
          <p:nvPr/>
        </p:nvSpPr>
        <p:spPr>
          <a:xfrm flipH="1">
            <a:off x="5140255" y="603958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rPr lang="de-DE" dirty="0" smtClean="0"/>
              <a:t>+</a:t>
            </a:r>
            <a:endParaRPr dirty="0"/>
          </a:p>
        </p:txBody>
      </p:sp>
      <p:sp>
        <p:nvSpPr>
          <p:cNvPr id="131" name="Shape 250"/>
          <p:cNvSpPr/>
          <p:nvPr/>
        </p:nvSpPr>
        <p:spPr>
          <a:xfrm>
            <a:off x="4105156" y="244619"/>
            <a:ext cx="1156690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 smtClean="0">
                <a:solidFill>
                  <a:schemeClr val="accent5"/>
                </a:solidFill>
              </a:rPr>
              <a:t>Soll</a:t>
            </a:r>
            <a:r>
              <a:rPr dirty="0" smtClean="0">
                <a:solidFill>
                  <a:schemeClr val="accent5"/>
                </a:solidFill>
              </a:rPr>
              <a:t>wert f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132" name="Shape 248"/>
          <p:cNvSpPr/>
          <p:nvPr/>
        </p:nvSpPr>
        <p:spPr>
          <a:xfrm>
            <a:off x="3908006" y="2096790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1200" dirty="0"/>
              <a:t>Messpunkt</a:t>
            </a:r>
          </a:p>
        </p:txBody>
      </p:sp>
      <p:sp>
        <p:nvSpPr>
          <p:cNvPr id="137" name="Shape 590"/>
          <p:cNvSpPr/>
          <p:nvPr/>
        </p:nvSpPr>
        <p:spPr>
          <a:xfrm>
            <a:off x="1082596" y="2643413"/>
            <a:ext cx="5112602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i="1" dirty="0" smtClean="0">
                <a:solidFill>
                  <a:schemeClr val="accent1"/>
                </a:solidFill>
              </a:rPr>
              <a:t>3-phasiges elektrisches Modell</a:t>
            </a:r>
            <a:endParaRPr i="1" dirty="0">
              <a:solidFill>
                <a:schemeClr val="accent1"/>
              </a:solidFill>
            </a:endParaRPr>
          </a:p>
        </p:txBody>
      </p:sp>
      <p:sp>
        <p:nvSpPr>
          <p:cNvPr id="138" name="Shape 590"/>
          <p:cNvSpPr/>
          <p:nvPr/>
        </p:nvSpPr>
        <p:spPr>
          <a:xfrm>
            <a:off x="6025226" y="147027"/>
            <a:ext cx="1819924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 smtClean="0"/>
              <a:t>Primärregler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5495333"/>
      </p:ext>
    </p:extLst>
  </p:cSld>
  <p:clrMapOvr>
    <a:masterClrMapping/>
  </p:clrMapOvr>
  <p:transition xmlns:p14="http://schemas.microsoft.com/office/powerpoint/2010/main"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/>
          <p:nvPr/>
        </p:nvSpPr>
        <p:spPr>
          <a:xfrm>
            <a:off x="2016808" y="1875834"/>
            <a:ext cx="727331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28" name="Shape 728"/>
          <p:cNvSpPr/>
          <p:nvPr/>
        </p:nvSpPr>
        <p:spPr>
          <a:xfrm>
            <a:off x="2021302" y="1669035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29" name="Shape 729"/>
          <p:cNvSpPr/>
          <p:nvPr/>
        </p:nvSpPr>
        <p:spPr>
          <a:xfrm>
            <a:off x="2024961" y="687541"/>
            <a:ext cx="2" cy="1412308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30" name="Shape 730"/>
          <p:cNvSpPr/>
          <p:nvPr/>
        </p:nvSpPr>
        <p:spPr>
          <a:xfrm>
            <a:off x="2021302" y="822127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733" name="Group 733"/>
          <p:cNvGrpSpPr/>
          <p:nvPr/>
        </p:nvGrpSpPr>
        <p:grpSpPr>
          <a:xfrm>
            <a:off x="1936620" y="1133092"/>
            <a:ext cx="194766" cy="328084"/>
            <a:chOff x="0" y="0"/>
            <a:chExt cx="194764" cy="328083"/>
          </a:xfrm>
        </p:grpSpPr>
        <p:sp>
          <p:nvSpPr>
            <p:cNvPr id="731" name="Shape 731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 rot="10800000" flipH="1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734" name="Shape 734"/>
          <p:cNvSpPr/>
          <p:nvPr/>
        </p:nvSpPr>
        <p:spPr>
          <a:xfrm>
            <a:off x="2736962" y="2327068"/>
            <a:ext cx="2341761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742" name="Group 742"/>
          <p:cNvGrpSpPr/>
          <p:nvPr/>
        </p:nvGrpSpPr>
        <p:grpSpPr>
          <a:xfrm>
            <a:off x="8309907" y="1833507"/>
            <a:ext cx="867862" cy="1099701"/>
            <a:chOff x="0" y="0"/>
            <a:chExt cx="867860" cy="1099699"/>
          </a:xfrm>
        </p:grpSpPr>
        <p:sp>
          <p:nvSpPr>
            <p:cNvPr id="735" name="Shape 735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743" name="Shape 743"/>
          <p:cNvSpPr/>
          <p:nvPr/>
        </p:nvSpPr>
        <p:spPr>
          <a:xfrm rot="16200000">
            <a:off x="7664457" y="2293035"/>
            <a:ext cx="155246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44" name="Shape 744"/>
          <p:cNvSpPr/>
          <p:nvPr/>
        </p:nvSpPr>
        <p:spPr>
          <a:xfrm>
            <a:off x="5342246" y="2377007"/>
            <a:ext cx="298106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45" name="Shape 745"/>
          <p:cNvSpPr/>
          <p:nvPr/>
        </p:nvSpPr>
        <p:spPr>
          <a:xfrm rot="16200000">
            <a:off x="4572318" y="1971328"/>
            <a:ext cx="811358" cy="8113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46" name="Shape 746"/>
          <p:cNvSpPr/>
          <p:nvPr/>
        </p:nvSpPr>
        <p:spPr>
          <a:xfrm>
            <a:off x="4662733" y="2011592"/>
            <a:ext cx="616720" cy="730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3 ~</a:t>
            </a:r>
          </a:p>
        </p:txBody>
      </p:sp>
      <p:sp>
        <p:nvSpPr>
          <p:cNvPr id="747" name="Shape 747"/>
          <p:cNvSpPr/>
          <p:nvPr/>
        </p:nvSpPr>
        <p:spPr>
          <a:xfrm>
            <a:off x="8257080" y="1308102"/>
            <a:ext cx="973517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748" name="Shape 748"/>
          <p:cNvSpPr/>
          <p:nvPr/>
        </p:nvSpPr>
        <p:spPr>
          <a:xfrm>
            <a:off x="929403" y="864333"/>
            <a:ext cx="867861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Dampf</a:t>
            </a:r>
          </a:p>
        </p:txBody>
      </p:sp>
      <p:sp>
        <p:nvSpPr>
          <p:cNvPr id="749" name="Shape 749"/>
          <p:cNvSpPr/>
          <p:nvPr/>
        </p:nvSpPr>
        <p:spPr>
          <a:xfrm>
            <a:off x="4028553" y="2246212"/>
            <a:ext cx="258780" cy="248891"/>
          </a:xfrm>
          <a:prstGeom prst="ellipse">
            <a:avLst/>
          </a:prstGeom>
          <a:ln w="1905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750" name="Shape 750"/>
          <p:cNvSpPr/>
          <p:nvPr/>
        </p:nvSpPr>
        <p:spPr>
          <a:xfrm flipH="1" flipV="1">
            <a:off x="4175648" y="1443412"/>
            <a:ext cx="1" cy="793259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51" name="Shape 751"/>
          <p:cNvSpPr/>
          <p:nvPr/>
        </p:nvSpPr>
        <p:spPr>
          <a:xfrm>
            <a:off x="3502550" y="2587482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Messpunkt</a:t>
            </a:r>
          </a:p>
        </p:txBody>
      </p:sp>
      <p:sp>
        <p:nvSpPr>
          <p:cNvPr id="752" name="Shape 752"/>
          <p:cNvSpPr/>
          <p:nvPr/>
        </p:nvSpPr>
        <p:spPr>
          <a:xfrm>
            <a:off x="4189028" y="1319190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753" name="Shape 753"/>
          <p:cNvSpPr/>
          <p:nvPr/>
        </p:nvSpPr>
        <p:spPr>
          <a:xfrm>
            <a:off x="4155772" y="1664231"/>
            <a:ext cx="1123681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Istwert n</a:t>
            </a:r>
          </a:p>
        </p:txBody>
      </p:sp>
      <p:sp>
        <p:nvSpPr>
          <p:cNvPr id="754" name="Shape 754"/>
          <p:cNvSpPr/>
          <p:nvPr/>
        </p:nvSpPr>
        <p:spPr>
          <a:xfrm>
            <a:off x="4041799" y="1185389"/>
            <a:ext cx="258780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755" name="Shape 755"/>
          <p:cNvSpPr/>
          <p:nvPr/>
        </p:nvSpPr>
        <p:spPr>
          <a:xfrm flipH="1" flipV="1">
            <a:off x="4320079" y="1309936"/>
            <a:ext cx="1115750" cy="7884"/>
          </a:xfrm>
          <a:prstGeom prst="line">
            <a:avLst/>
          </a:prstGeom>
          <a:ln w="1905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56" name="Shape 756"/>
          <p:cNvSpPr/>
          <p:nvPr/>
        </p:nvSpPr>
        <p:spPr>
          <a:xfrm>
            <a:off x="3521697" y="250343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Sollwert n</a:t>
            </a:r>
            <a:r>
              <a:rPr baseline="-5999"/>
              <a:t>n</a:t>
            </a:r>
          </a:p>
        </p:txBody>
      </p:sp>
      <p:sp>
        <p:nvSpPr>
          <p:cNvPr id="757" name="Shape 757"/>
          <p:cNvSpPr/>
          <p:nvPr/>
        </p:nvSpPr>
        <p:spPr>
          <a:xfrm flipH="1" flipV="1">
            <a:off x="2055627" y="1297308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760" name="Group 760"/>
          <p:cNvGrpSpPr/>
          <p:nvPr/>
        </p:nvGrpSpPr>
        <p:grpSpPr>
          <a:xfrm>
            <a:off x="2818037" y="1053016"/>
            <a:ext cx="867862" cy="513637"/>
            <a:chOff x="0" y="16850"/>
            <a:chExt cx="867860" cy="513635"/>
          </a:xfrm>
        </p:grpSpPr>
        <p:sp>
          <p:nvSpPr>
            <p:cNvPr id="758" name="Shape 758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P</a:t>
              </a:r>
            </a:p>
          </p:txBody>
        </p:sp>
      </p:grpSp>
      <p:sp>
        <p:nvSpPr>
          <p:cNvPr id="761" name="Shape 761"/>
          <p:cNvSpPr/>
          <p:nvPr/>
        </p:nvSpPr>
        <p:spPr>
          <a:xfrm flipH="1" flipV="1">
            <a:off x="3683437" y="1318490"/>
            <a:ext cx="371570" cy="2626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62" name="Shape 762"/>
          <p:cNvSpPr/>
          <p:nvPr/>
        </p:nvSpPr>
        <p:spPr>
          <a:xfrm>
            <a:off x="6958171" y="2235930"/>
            <a:ext cx="258779" cy="248891"/>
          </a:xfrm>
          <a:prstGeom prst="ellipse">
            <a:avLst/>
          </a:prstGeom>
          <a:ln w="19050">
            <a:solidFill>
              <a:schemeClr val="accent2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763" name="Shape 763"/>
          <p:cNvSpPr/>
          <p:nvPr/>
        </p:nvSpPr>
        <p:spPr>
          <a:xfrm>
            <a:off x="2450816" y="485395"/>
            <a:ext cx="158824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Primärregler</a:t>
            </a:r>
          </a:p>
        </p:txBody>
      </p:sp>
      <p:grpSp>
        <p:nvGrpSpPr>
          <p:cNvPr id="766" name="Group 766"/>
          <p:cNvGrpSpPr/>
          <p:nvPr/>
        </p:nvGrpSpPr>
        <p:grpSpPr>
          <a:xfrm>
            <a:off x="5351789" y="1045177"/>
            <a:ext cx="867862" cy="513637"/>
            <a:chOff x="0" y="16850"/>
            <a:chExt cx="867860" cy="513635"/>
          </a:xfrm>
        </p:grpSpPr>
        <p:sp>
          <p:nvSpPr>
            <p:cNvPr id="764" name="Shape 764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PI</a:t>
              </a:r>
            </a:p>
          </p:txBody>
        </p:sp>
      </p:grpSp>
      <p:sp>
        <p:nvSpPr>
          <p:cNvPr id="767" name="Shape 767"/>
          <p:cNvSpPr/>
          <p:nvPr/>
        </p:nvSpPr>
        <p:spPr>
          <a:xfrm flipH="1" flipV="1">
            <a:off x="7087560" y="1454561"/>
            <a:ext cx="1" cy="793259"/>
          </a:xfrm>
          <a:prstGeom prst="line">
            <a:avLst/>
          </a:prstGeom>
          <a:ln w="1905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68" name="Shape 768"/>
          <p:cNvSpPr/>
          <p:nvPr/>
        </p:nvSpPr>
        <p:spPr>
          <a:xfrm>
            <a:off x="6958171" y="1196396"/>
            <a:ext cx="258779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769" name="Shape 769"/>
          <p:cNvSpPr/>
          <p:nvPr/>
        </p:nvSpPr>
        <p:spPr>
          <a:xfrm flipH="1">
            <a:off x="6210992" y="1307458"/>
            <a:ext cx="754073" cy="11033"/>
          </a:xfrm>
          <a:prstGeom prst="line">
            <a:avLst/>
          </a:prstGeom>
          <a:ln w="1905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70" name="Shape 770"/>
          <p:cNvSpPr/>
          <p:nvPr/>
        </p:nvSpPr>
        <p:spPr>
          <a:xfrm>
            <a:off x="4175509" y="567701"/>
            <a:ext cx="9292" cy="63057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71" name="Shape 771"/>
          <p:cNvSpPr/>
          <p:nvPr/>
        </p:nvSpPr>
        <p:spPr>
          <a:xfrm>
            <a:off x="4227679" y="938430"/>
            <a:ext cx="1298983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K</a:t>
            </a:r>
            <a:r>
              <a:rPr baseline="-5999"/>
              <a:t>I</a:t>
            </a:r>
            <a:r>
              <a:t> ∫ΔP dt</a:t>
            </a:r>
          </a:p>
        </p:txBody>
      </p:sp>
      <p:sp>
        <p:nvSpPr>
          <p:cNvPr id="772" name="Shape 772"/>
          <p:cNvSpPr/>
          <p:nvPr/>
        </p:nvSpPr>
        <p:spPr>
          <a:xfrm>
            <a:off x="7134623" y="1324239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773" name="Shape 773"/>
          <p:cNvSpPr/>
          <p:nvPr/>
        </p:nvSpPr>
        <p:spPr>
          <a:xfrm>
            <a:off x="6150218" y="1000827"/>
            <a:ext cx="867861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ΔP &lt; 0</a:t>
            </a:r>
          </a:p>
        </p:txBody>
      </p:sp>
      <p:sp>
        <p:nvSpPr>
          <p:cNvPr id="774" name="Shape 774"/>
          <p:cNvSpPr/>
          <p:nvPr/>
        </p:nvSpPr>
        <p:spPr>
          <a:xfrm>
            <a:off x="5936226" y="1660773"/>
            <a:ext cx="1123681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Istwert P</a:t>
            </a:r>
          </a:p>
        </p:txBody>
      </p:sp>
      <p:sp>
        <p:nvSpPr>
          <p:cNvPr id="775" name="Shape 775"/>
          <p:cNvSpPr/>
          <p:nvPr/>
        </p:nvSpPr>
        <p:spPr>
          <a:xfrm>
            <a:off x="7079729" y="577557"/>
            <a:ext cx="9292" cy="63057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76" name="Shape 776"/>
          <p:cNvSpPr/>
          <p:nvPr/>
        </p:nvSpPr>
        <p:spPr>
          <a:xfrm>
            <a:off x="6145189" y="250343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Sollwert P</a:t>
            </a:r>
            <a:r>
              <a:rPr baseline="-5999"/>
              <a:t>b</a:t>
            </a:r>
          </a:p>
        </p:txBody>
      </p:sp>
      <p:sp>
        <p:nvSpPr>
          <p:cNvPr id="777" name="Shape 777"/>
          <p:cNvSpPr/>
          <p:nvPr/>
        </p:nvSpPr>
        <p:spPr>
          <a:xfrm>
            <a:off x="4890446" y="485395"/>
            <a:ext cx="158824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Sekundärregler</a:t>
            </a:r>
          </a:p>
        </p:txBody>
      </p:sp>
    </p:spTree>
    <p:extLst>
      <p:ext uri="{BB962C8B-B14F-4D97-AF65-F5344CB8AC3E}">
        <p14:creationId xmlns:p14="http://schemas.microsoft.com/office/powerpoint/2010/main" val="2405528255"/>
      </p:ext>
    </p:extLst>
  </p:cSld>
  <p:clrMapOvr>
    <a:masterClrMapping/>
  </p:clrMapOvr>
  <p:transition xmlns:p14="http://schemas.microsoft.com/office/powerpoint/2010/main"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/>
          <p:nvPr/>
        </p:nvSpPr>
        <p:spPr>
          <a:xfrm flipV="1">
            <a:off x="1067361" y="2258526"/>
            <a:ext cx="3549939" cy="25081"/>
          </a:xfrm>
          <a:prstGeom prst="line">
            <a:avLst/>
          </a:prstGeom>
          <a:ln w="127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80" name="Shape 780"/>
          <p:cNvSpPr/>
          <p:nvPr/>
        </p:nvSpPr>
        <p:spPr>
          <a:xfrm flipH="1" flipV="1">
            <a:off x="1192282" y="839590"/>
            <a:ext cx="1" cy="1553314"/>
          </a:xfrm>
          <a:prstGeom prst="line">
            <a:avLst/>
          </a:prstGeom>
          <a:ln w="127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81" name="Shape 781"/>
          <p:cNvSpPr/>
          <p:nvPr/>
        </p:nvSpPr>
        <p:spPr>
          <a:xfrm>
            <a:off x="883470" y="715340"/>
            <a:ext cx="209409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</a:t>
            </a:r>
          </a:p>
        </p:txBody>
      </p:sp>
      <p:sp>
        <p:nvSpPr>
          <p:cNvPr id="782" name="Shape 782"/>
          <p:cNvSpPr/>
          <p:nvPr/>
        </p:nvSpPr>
        <p:spPr>
          <a:xfrm>
            <a:off x="1042048" y="1297504"/>
            <a:ext cx="1198780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sz="1400">
                <a:latin typeface="+mj-lt"/>
                <a:ea typeface="+mj-ea"/>
                <a:cs typeface="+mj-cs"/>
                <a:sym typeface="Gill Sans"/>
              </a:defRPr>
            </a:pPr>
            <a:r>
              <a:t>f</a:t>
            </a:r>
            <a:r>
              <a:rPr baseline="-5999"/>
              <a:t>n</a:t>
            </a:r>
            <a:r>
              <a:t> = 50 Hz</a:t>
            </a:r>
          </a:p>
        </p:txBody>
      </p:sp>
      <p:sp>
        <p:nvSpPr>
          <p:cNvPr id="783" name="Shape 783"/>
          <p:cNvSpPr/>
          <p:nvPr/>
        </p:nvSpPr>
        <p:spPr>
          <a:xfrm flipV="1">
            <a:off x="1042973" y="1358631"/>
            <a:ext cx="3461680" cy="1"/>
          </a:xfrm>
          <a:prstGeom prst="line">
            <a:avLst/>
          </a:prstGeom>
          <a:ln w="12700">
            <a:solidFill>
              <a:schemeClr val="accent5"/>
            </a:solidFill>
            <a:custDash>
              <a:ds d="600000" sp="6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84" name="Shape 784"/>
          <p:cNvSpPr/>
          <p:nvPr/>
        </p:nvSpPr>
        <p:spPr>
          <a:xfrm flipH="1" flipV="1">
            <a:off x="2803117" y="1113745"/>
            <a:ext cx="1" cy="1187500"/>
          </a:xfrm>
          <a:prstGeom prst="line">
            <a:avLst/>
          </a:prstGeom>
          <a:ln w="12700">
            <a:solidFill>
              <a:schemeClr val="accent5"/>
            </a:solidFill>
            <a:custDash>
              <a:ds d="600000" sp="6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787" name="Group 787"/>
          <p:cNvGrpSpPr/>
          <p:nvPr/>
        </p:nvGrpSpPr>
        <p:grpSpPr>
          <a:xfrm>
            <a:off x="1079371" y="1954201"/>
            <a:ext cx="225823" cy="342901"/>
            <a:chOff x="0" y="0"/>
            <a:chExt cx="225821" cy="342900"/>
          </a:xfrm>
        </p:grpSpPr>
        <p:sp>
          <p:nvSpPr>
            <p:cNvPr id="785" name="Shape 785"/>
            <p:cNvSpPr/>
            <p:nvPr/>
          </p:nvSpPr>
          <p:spPr>
            <a:xfrm>
              <a:off x="42349" y="146050"/>
              <a:ext cx="141124" cy="762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0" y="0"/>
              <a:ext cx="225822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r>
                <a:t>≈</a:t>
              </a:r>
            </a:p>
          </p:txBody>
        </p:sp>
      </p:grpSp>
      <p:sp>
        <p:nvSpPr>
          <p:cNvPr id="788" name="Shape 788"/>
          <p:cNvSpPr/>
          <p:nvPr/>
        </p:nvSpPr>
        <p:spPr>
          <a:xfrm>
            <a:off x="2587320" y="2361939"/>
            <a:ext cx="509976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b</a:t>
            </a:r>
          </a:p>
        </p:txBody>
      </p:sp>
      <p:sp>
        <p:nvSpPr>
          <p:cNvPr id="789" name="Shape 789"/>
          <p:cNvSpPr/>
          <p:nvPr/>
        </p:nvSpPr>
        <p:spPr>
          <a:xfrm flipH="1" flipV="1">
            <a:off x="1392731" y="1003556"/>
            <a:ext cx="2840680" cy="718563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90" name="Shape 790"/>
          <p:cNvSpPr/>
          <p:nvPr/>
        </p:nvSpPr>
        <p:spPr>
          <a:xfrm>
            <a:off x="3682434" y="1334771"/>
            <a:ext cx="442937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Δf</a:t>
            </a:r>
          </a:p>
        </p:txBody>
      </p:sp>
      <p:sp>
        <p:nvSpPr>
          <p:cNvPr id="791" name="Shape 791"/>
          <p:cNvSpPr/>
          <p:nvPr/>
        </p:nvSpPr>
        <p:spPr>
          <a:xfrm>
            <a:off x="2964550" y="1647822"/>
            <a:ext cx="442937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ΔP</a:t>
            </a:r>
          </a:p>
        </p:txBody>
      </p:sp>
      <p:sp>
        <p:nvSpPr>
          <p:cNvPr id="792" name="Shape 792"/>
          <p:cNvSpPr/>
          <p:nvPr/>
        </p:nvSpPr>
        <p:spPr>
          <a:xfrm flipV="1">
            <a:off x="2813060" y="1580495"/>
            <a:ext cx="819421" cy="1"/>
          </a:xfrm>
          <a:prstGeom prst="line">
            <a:avLst/>
          </a:prstGeom>
          <a:ln w="12700">
            <a:solidFill>
              <a:srgbClr val="515151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93" name="Shape 793"/>
          <p:cNvSpPr/>
          <p:nvPr/>
        </p:nvSpPr>
        <p:spPr>
          <a:xfrm flipH="1" flipV="1">
            <a:off x="3609709" y="1125034"/>
            <a:ext cx="1" cy="1187501"/>
          </a:xfrm>
          <a:prstGeom prst="line">
            <a:avLst/>
          </a:prstGeom>
          <a:ln w="12700">
            <a:solidFill>
              <a:schemeClr val="accent5"/>
            </a:solidFill>
            <a:custDash>
              <a:ds d="600000" sp="6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94" name="Shape 794"/>
          <p:cNvSpPr/>
          <p:nvPr/>
        </p:nvSpPr>
        <p:spPr>
          <a:xfrm>
            <a:off x="952527" y="369868"/>
            <a:ext cx="323240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rPr dirty="0"/>
              <a:t> </a:t>
            </a:r>
            <a:r>
              <a:rPr dirty="0" smtClean="0"/>
              <a:t>nur </a:t>
            </a:r>
            <a:r>
              <a:rPr dirty="0"/>
              <a:t>Primärregelung</a:t>
            </a:r>
          </a:p>
        </p:txBody>
      </p:sp>
      <p:sp>
        <p:nvSpPr>
          <p:cNvPr id="795" name="Shape 795"/>
          <p:cNvSpPr/>
          <p:nvPr/>
        </p:nvSpPr>
        <p:spPr>
          <a:xfrm>
            <a:off x="3331438" y="2357971"/>
            <a:ext cx="867862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b</a:t>
            </a:r>
            <a:r>
              <a:t> + ΔP</a:t>
            </a:r>
          </a:p>
        </p:txBody>
      </p:sp>
      <p:sp>
        <p:nvSpPr>
          <p:cNvPr id="796" name="Shape 796"/>
          <p:cNvSpPr/>
          <p:nvPr/>
        </p:nvSpPr>
        <p:spPr>
          <a:xfrm flipV="1">
            <a:off x="5372376" y="2258526"/>
            <a:ext cx="3549940" cy="25081"/>
          </a:xfrm>
          <a:prstGeom prst="line">
            <a:avLst/>
          </a:prstGeom>
          <a:ln w="127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97" name="Shape 797"/>
          <p:cNvSpPr/>
          <p:nvPr/>
        </p:nvSpPr>
        <p:spPr>
          <a:xfrm flipH="1" flipV="1">
            <a:off x="5497297" y="839590"/>
            <a:ext cx="1" cy="1553314"/>
          </a:xfrm>
          <a:prstGeom prst="line">
            <a:avLst/>
          </a:prstGeom>
          <a:ln w="127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98" name="Shape 798"/>
          <p:cNvSpPr/>
          <p:nvPr/>
        </p:nvSpPr>
        <p:spPr>
          <a:xfrm>
            <a:off x="5188485" y="715340"/>
            <a:ext cx="209409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</a:t>
            </a:r>
          </a:p>
        </p:txBody>
      </p:sp>
      <p:sp>
        <p:nvSpPr>
          <p:cNvPr id="799" name="Shape 799"/>
          <p:cNvSpPr/>
          <p:nvPr/>
        </p:nvSpPr>
        <p:spPr>
          <a:xfrm>
            <a:off x="7760673" y="965776"/>
            <a:ext cx="1198780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sz="1400">
                <a:latin typeface="+mj-lt"/>
                <a:ea typeface="+mj-ea"/>
                <a:cs typeface="+mj-cs"/>
                <a:sym typeface="Gill Sans"/>
              </a:defRPr>
            </a:pPr>
            <a:r>
              <a:t>f</a:t>
            </a:r>
            <a:r>
              <a:rPr baseline="-5999"/>
              <a:t>n</a:t>
            </a:r>
            <a:r>
              <a:t> = 50 Hz</a:t>
            </a:r>
          </a:p>
        </p:txBody>
      </p:sp>
      <p:sp>
        <p:nvSpPr>
          <p:cNvPr id="800" name="Shape 800"/>
          <p:cNvSpPr/>
          <p:nvPr/>
        </p:nvSpPr>
        <p:spPr>
          <a:xfrm flipV="1">
            <a:off x="5347988" y="1358631"/>
            <a:ext cx="3461680" cy="1"/>
          </a:xfrm>
          <a:prstGeom prst="line">
            <a:avLst/>
          </a:prstGeom>
          <a:ln w="12700">
            <a:solidFill>
              <a:schemeClr val="accent5"/>
            </a:solidFill>
            <a:custDash>
              <a:ds d="600000" sp="6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01" name="Shape 801"/>
          <p:cNvSpPr/>
          <p:nvPr/>
        </p:nvSpPr>
        <p:spPr>
          <a:xfrm flipH="1" flipV="1">
            <a:off x="7108132" y="937410"/>
            <a:ext cx="1" cy="1363835"/>
          </a:xfrm>
          <a:prstGeom prst="line">
            <a:avLst/>
          </a:prstGeom>
          <a:ln w="12700">
            <a:solidFill>
              <a:schemeClr val="accent5"/>
            </a:solidFill>
            <a:custDash>
              <a:ds d="600000" sp="6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804" name="Group 804"/>
          <p:cNvGrpSpPr/>
          <p:nvPr/>
        </p:nvGrpSpPr>
        <p:grpSpPr>
          <a:xfrm>
            <a:off x="5384386" y="1954201"/>
            <a:ext cx="225823" cy="342901"/>
            <a:chOff x="0" y="0"/>
            <a:chExt cx="225821" cy="342900"/>
          </a:xfrm>
        </p:grpSpPr>
        <p:sp>
          <p:nvSpPr>
            <p:cNvPr id="802" name="Shape 802"/>
            <p:cNvSpPr/>
            <p:nvPr/>
          </p:nvSpPr>
          <p:spPr>
            <a:xfrm>
              <a:off x="42349" y="146050"/>
              <a:ext cx="141124" cy="762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0" y="0"/>
              <a:ext cx="225822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r>
                <a:t>≈</a:t>
              </a:r>
            </a:p>
          </p:txBody>
        </p:sp>
      </p:grpSp>
      <p:sp>
        <p:nvSpPr>
          <p:cNvPr id="805" name="Shape 805"/>
          <p:cNvSpPr/>
          <p:nvPr/>
        </p:nvSpPr>
        <p:spPr>
          <a:xfrm>
            <a:off x="6892335" y="2361939"/>
            <a:ext cx="1362665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smtClean="0"/>
              <a:t>P</a:t>
            </a:r>
            <a:r>
              <a:rPr lang="de-DE" dirty="0" smtClean="0"/>
              <a:t>'</a:t>
            </a:r>
            <a:r>
              <a:rPr baseline="-5999" dirty="0" smtClean="0"/>
              <a:t>b</a:t>
            </a:r>
            <a:r>
              <a:rPr lang="de-DE" baseline="-5999" dirty="0" smtClean="0"/>
              <a:t> = </a:t>
            </a:r>
            <a:r>
              <a:rPr lang="mr-IN" sz="1600" dirty="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P</a:t>
            </a:r>
            <a:r>
              <a:rPr lang="mr-IN" sz="1600" baseline="-5999" dirty="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b</a:t>
            </a:r>
            <a:r>
              <a:rPr lang="mr-IN" sz="1600" dirty="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 </a:t>
            </a:r>
            <a:r>
              <a:rPr lang="de-DE" sz="1600" dirty="0" smtClean="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+</a:t>
            </a:r>
            <a:r>
              <a:rPr lang="mr-IN" sz="1600" dirty="0" smtClean="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 </a:t>
            </a:r>
            <a:r>
              <a:rPr lang="mr-IN" sz="1600" dirty="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ΔP</a:t>
            </a:r>
          </a:p>
          <a:p>
            <a:pPr algn="ctr" defTabSz="1016000">
              <a:buClr>
                <a:srgbClr val="000000"/>
              </a:buClr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baseline="-5999" dirty="0"/>
          </a:p>
        </p:txBody>
      </p:sp>
      <p:sp>
        <p:nvSpPr>
          <p:cNvPr id="806" name="Shape 806"/>
          <p:cNvSpPr/>
          <p:nvPr/>
        </p:nvSpPr>
        <p:spPr>
          <a:xfrm flipH="1" flipV="1">
            <a:off x="5697746" y="1003556"/>
            <a:ext cx="2840680" cy="718563"/>
          </a:xfrm>
          <a:prstGeom prst="line">
            <a:avLst/>
          </a:prstGeom>
          <a:ln w="12700">
            <a:solidFill>
              <a:schemeClr val="accent1"/>
            </a:solidFill>
            <a:prstDash val="solid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07" name="Shape 807"/>
          <p:cNvSpPr/>
          <p:nvPr/>
        </p:nvSpPr>
        <p:spPr>
          <a:xfrm>
            <a:off x="6492495" y="860254"/>
            <a:ext cx="442937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ΔP</a:t>
            </a:r>
          </a:p>
        </p:txBody>
      </p:sp>
      <p:sp>
        <p:nvSpPr>
          <p:cNvPr id="808" name="Shape 808"/>
          <p:cNvSpPr/>
          <p:nvPr/>
        </p:nvSpPr>
        <p:spPr>
          <a:xfrm>
            <a:off x="6302855" y="1162633"/>
            <a:ext cx="819421" cy="1"/>
          </a:xfrm>
          <a:prstGeom prst="line">
            <a:avLst/>
          </a:prstGeom>
          <a:ln w="12700">
            <a:solidFill>
              <a:srgbClr val="515151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09" name="Shape 809"/>
          <p:cNvSpPr/>
          <p:nvPr/>
        </p:nvSpPr>
        <p:spPr>
          <a:xfrm>
            <a:off x="5459197" y="369868"/>
            <a:ext cx="381733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rPr dirty="0"/>
              <a:t> </a:t>
            </a:r>
            <a:r>
              <a:rPr dirty="0" smtClean="0"/>
              <a:t>Primär</a:t>
            </a:r>
            <a:r>
              <a:rPr dirty="0"/>
              <a:t>- und Sekundärregelung</a:t>
            </a:r>
          </a:p>
        </p:txBody>
      </p:sp>
      <p:sp>
        <p:nvSpPr>
          <p:cNvPr id="810" name="Shape 810"/>
          <p:cNvSpPr/>
          <p:nvPr/>
        </p:nvSpPr>
        <p:spPr>
          <a:xfrm>
            <a:off x="5345080" y="2361939"/>
            <a:ext cx="1873773" cy="73083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smtClean="0"/>
              <a:t>P</a:t>
            </a:r>
            <a:r>
              <a:rPr baseline="-5999" dirty="0" smtClean="0"/>
              <a:t>b</a:t>
            </a:r>
            <a:endParaRPr dirty="0"/>
          </a:p>
        </p:txBody>
      </p:sp>
      <p:sp>
        <p:nvSpPr>
          <p:cNvPr id="811" name="Shape 811"/>
          <p:cNvSpPr/>
          <p:nvPr/>
        </p:nvSpPr>
        <p:spPr>
          <a:xfrm flipH="1" flipV="1">
            <a:off x="6302854" y="966566"/>
            <a:ext cx="1" cy="1363835"/>
          </a:xfrm>
          <a:prstGeom prst="line">
            <a:avLst/>
          </a:prstGeom>
          <a:ln w="12700">
            <a:solidFill>
              <a:schemeClr val="accent5"/>
            </a:solidFill>
            <a:custDash>
              <a:ds d="600000" sp="6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12" name="Shape 812"/>
          <p:cNvSpPr/>
          <p:nvPr/>
        </p:nvSpPr>
        <p:spPr>
          <a:xfrm flipH="1" flipV="1">
            <a:off x="5711182" y="1224558"/>
            <a:ext cx="2840680" cy="718562"/>
          </a:xfrm>
          <a:prstGeom prst="line">
            <a:avLst/>
          </a:prstGeom>
          <a:ln w="12700">
            <a:solidFill>
              <a:schemeClr val="accent1"/>
            </a:solidFill>
            <a:prstDash val="sys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13" name="Shape 813"/>
          <p:cNvSpPr/>
          <p:nvPr/>
        </p:nvSpPr>
        <p:spPr>
          <a:xfrm flipH="1" flipV="1">
            <a:off x="7106343" y="1324717"/>
            <a:ext cx="1" cy="252209"/>
          </a:xfrm>
          <a:prstGeom prst="line">
            <a:avLst/>
          </a:prstGeom>
          <a:ln w="12700">
            <a:solidFill>
              <a:srgbClr val="515151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1136766"/>
      </p:ext>
    </p:extLst>
  </p:cSld>
  <p:clrMapOvr>
    <a:masterClrMapping/>
  </p:clrMapOvr>
  <p:transition xmlns:p14="http://schemas.microsoft.com/office/powerpoint/2010/main"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1" name="Group 551"/>
          <p:cNvGrpSpPr/>
          <p:nvPr/>
        </p:nvGrpSpPr>
        <p:grpSpPr>
          <a:xfrm>
            <a:off x="8727454" y="4183007"/>
            <a:ext cx="867862" cy="1099701"/>
            <a:chOff x="0" y="0"/>
            <a:chExt cx="867860" cy="1099699"/>
          </a:xfrm>
        </p:grpSpPr>
        <p:sp>
          <p:nvSpPr>
            <p:cNvPr id="544" name="Shape 544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552" name="Shape 552"/>
          <p:cNvSpPr/>
          <p:nvPr/>
        </p:nvSpPr>
        <p:spPr>
          <a:xfrm rot="16200000">
            <a:off x="6132146" y="2123701"/>
            <a:ext cx="155245" cy="15524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53" name="Shape 553"/>
          <p:cNvSpPr/>
          <p:nvPr/>
        </p:nvSpPr>
        <p:spPr>
          <a:xfrm>
            <a:off x="5273539" y="2190503"/>
            <a:ext cx="97351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56" name="Shape 556"/>
          <p:cNvSpPr/>
          <p:nvPr/>
        </p:nvSpPr>
        <p:spPr>
          <a:xfrm>
            <a:off x="8674627" y="3754968"/>
            <a:ext cx="973517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567" name="Shape 567"/>
          <p:cNvSpPr/>
          <p:nvPr/>
        </p:nvSpPr>
        <p:spPr>
          <a:xfrm>
            <a:off x="6209768" y="1495170"/>
            <a:ext cx="1" cy="3630578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7" name="Shape 577"/>
          <p:cNvSpPr/>
          <p:nvPr/>
        </p:nvSpPr>
        <p:spPr>
          <a:xfrm>
            <a:off x="5354907" y="4721953"/>
            <a:ext cx="3380236" cy="2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1" name="Shape 591"/>
          <p:cNvSpPr/>
          <p:nvPr/>
        </p:nvSpPr>
        <p:spPr>
          <a:xfrm rot="16200000">
            <a:off x="6127913" y="4637831"/>
            <a:ext cx="155245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4" name="Gruppierung 3"/>
          <p:cNvGrpSpPr/>
          <p:nvPr/>
        </p:nvGrpSpPr>
        <p:grpSpPr>
          <a:xfrm>
            <a:off x="1596571" y="1229148"/>
            <a:ext cx="4352514" cy="1910931"/>
            <a:chOff x="532934" y="316410"/>
            <a:chExt cx="5416151" cy="2515256"/>
          </a:xfrm>
        </p:grpSpPr>
        <p:sp>
          <p:nvSpPr>
            <p:cNvPr id="535" name="Shape 535"/>
            <p:cNvSpPr/>
            <p:nvPr/>
          </p:nvSpPr>
          <p:spPr>
            <a:xfrm>
              <a:off x="532934" y="319262"/>
              <a:ext cx="5382552" cy="2512404"/>
            </a:xfrm>
            <a:prstGeom prst="rect">
              <a:avLst/>
            </a:prstGeom>
            <a:solidFill>
              <a:srgbClr val="EFF1F5"/>
            </a:solidFill>
            <a:ln w="12700">
              <a:solidFill>
                <a:srgbClr val="006D8F"/>
              </a:solidFill>
              <a:custDash>
                <a:ds d="200000" sp="200000"/>
              </a:custDash>
              <a:miter lim="400000"/>
            </a:ln>
          </p:spPr>
          <p:txBody>
            <a:bodyPr lIns="38100" tIns="38100" rIns="38100" bIns="381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2108418" y="1706501"/>
              <a:ext cx="727330" cy="1002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87"/>
                  </a:moveTo>
                  <a:lnTo>
                    <a:pt x="21600" y="0"/>
                  </a:lnTo>
                  <a:lnTo>
                    <a:pt x="21359" y="21600"/>
                  </a:lnTo>
                  <a:lnTo>
                    <a:pt x="130" y="16374"/>
                  </a:lnTo>
                  <a:lnTo>
                    <a:pt x="0" y="468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2112912" y="1499701"/>
              <a:ext cx="1" cy="267941"/>
            </a:xfrm>
            <a:prstGeom prst="line">
              <a:avLst/>
            </a:prstGeom>
            <a:ln w="2540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2116571" y="518208"/>
              <a:ext cx="1" cy="1412307"/>
            </a:xfrm>
            <a:prstGeom prst="line">
              <a:avLst/>
            </a:prstGeom>
            <a:ln w="2540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2112912" y="652794"/>
              <a:ext cx="1" cy="267941"/>
            </a:xfrm>
            <a:prstGeom prst="line">
              <a:avLst/>
            </a:prstGeom>
            <a:ln w="2540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grpSp>
          <p:nvGrpSpPr>
            <p:cNvPr id="542" name="Group 542"/>
            <p:cNvGrpSpPr/>
            <p:nvPr/>
          </p:nvGrpSpPr>
          <p:grpSpPr>
            <a:xfrm>
              <a:off x="2028230" y="963759"/>
              <a:ext cx="194765" cy="328084"/>
              <a:chOff x="0" y="0"/>
              <a:chExt cx="194764" cy="328083"/>
            </a:xfrm>
          </p:grpSpPr>
          <p:sp>
            <p:nvSpPr>
              <p:cNvPr id="540" name="Shape 540"/>
              <p:cNvSpPr/>
              <p:nvPr/>
            </p:nvSpPr>
            <p:spPr>
              <a:xfrm>
                <a:off x="0" y="156633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541" name="Shape 541"/>
              <p:cNvSpPr/>
              <p:nvPr/>
            </p:nvSpPr>
            <p:spPr>
              <a:xfrm rot="10800000" flipH="1">
                <a:off x="0" y="-1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543" name="Shape 543"/>
            <p:cNvSpPr/>
            <p:nvPr/>
          </p:nvSpPr>
          <p:spPr>
            <a:xfrm>
              <a:off x="2828571" y="2157734"/>
              <a:ext cx="2341762" cy="9987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 rot="16200000">
              <a:off x="4663927" y="1801995"/>
              <a:ext cx="811358" cy="8113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4686615" y="1770620"/>
              <a:ext cx="824436" cy="8507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1600" dirty="0"/>
                <a:t>G1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1600" dirty="0"/>
                <a:t>3 ~</a:t>
              </a:r>
            </a:p>
          </p:txBody>
        </p:sp>
        <p:sp>
          <p:nvSpPr>
            <p:cNvPr id="557" name="Shape 557"/>
            <p:cNvSpPr/>
            <p:nvPr/>
          </p:nvSpPr>
          <p:spPr>
            <a:xfrm>
              <a:off x="4120163" y="2076879"/>
              <a:ext cx="258779" cy="248890"/>
            </a:xfrm>
            <a:prstGeom prst="ellipse">
              <a:avLst/>
            </a:prstGeom>
            <a:ln w="19050">
              <a:solidFill>
                <a:schemeClr val="accent1"/>
              </a:solidFill>
              <a:custDash>
                <a:ds d="200000" sp="200000"/>
              </a:custDash>
              <a:miter lim="400000"/>
            </a:ln>
          </p:spPr>
          <p:txBody>
            <a:bodyPr lIns="50800" tIns="50800" rIns="50800" bIns="50800" anchor="ctr"/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 flipH="1" flipV="1">
              <a:off x="4267257" y="1274079"/>
              <a:ext cx="1" cy="793258"/>
            </a:xfrm>
            <a:prstGeom prst="line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4280638" y="1149857"/>
              <a:ext cx="207485" cy="35992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 anchor="ctr"/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-</a:t>
              </a:r>
            </a:p>
          </p:txBody>
        </p:sp>
        <p:sp>
          <p:nvSpPr>
            <p:cNvPr id="560" name="Shape 560"/>
            <p:cNvSpPr/>
            <p:nvPr/>
          </p:nvSpPr>
          <p:spPr>
            <a:xfrm>
              <a:off x="4133409" y="1016055"/>
              <a:ext cx="258779" cy="24889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 flipH="1" flipV="1">
              <a:off x="2147236" y="1127975"/>
              <a:ext cx="830408" cy="1"/>
            </a:xfrm>
            <a:prstGeom prst="line">
              <a:avLst/>
            </a:prstGeom>
            <a:ln w="1905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grpSp>
          <p:nvGrpSpPr>
            <p:cNvPr id="564" name="Group 564"/>
            <p:cNvGrpSpPr/>
            <p:nvPr/>
          </p:nvGrpSpPr>
          <p:grpSpPr>
            <a:xfrm>
              <a:off x="2909646" y="883683"/>
              <a:ext cx="867862" cy="513636"/>
              <a:chOff x="0" y="16850"/>
              <a:chExt cx="867860" cy="513635"/>
            </a:xfrm>
          </p:grpSpPr>
          <p:sp>
            <p:nvSpPr>
              <p:cNvPr id="562" name="Shape 562"/>
              <p:cNvSpPr/>
              <p:nvPr/>
            </p:nvSpPr>
            <p:spPr>
              <a:xfrm>
                <a:off x="0" y="16850"/>
                <a:ext cx="861276" cy="51363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563" name="Shape 563"/>
              <p:cNvSpPr/>
              <p:nvPr/>
            </p:nvSpPr>
            <p:spPr>
              <a:xfrm>
                <a:off x="6375" y="67261"/>
                <a:ext cx="861486" cy="3633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pPr>
                <a:r>
                  <a:t>K</a:t>
                </a:r>
                <a:r>
                  <a:rPr baseline="-5999"/>
                  <a:t>P1</a:t>
                </a:r>
              </a:p>
            </p:txBody>
          </p:sp>
        </p:grpSp>
        <p:sp>
          <p:nvSpPr>
            <p:cNvPr id="565" name="Shape 565"/>
            <p:cNvSpPr/>
            <p:nvPr/>
          </p:nvSpPr>
          <p:spPr>
            <a:xfrm flipH="1" flipV="1">
              <a:off x="3775047" y="1149157"/>
              <a:ext cx="371570" cy="2626"/>
            </a:xfrm>
            <a:prstGeom prst="line">
              <a:avLst/>
            </a:prstGeom>
            <a:ln w="1905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2549454" y="316410"/>
              <a:ext cx="1588246" cy="4398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 anchor="ctr"/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rPr sz="1600" dirty="0"/>
                <a:t>Primärregler</a:t>
              </a:r>
            </a:p>
          </p:txBody>
        </p:sp>
        <p:sp>
          <p:nvSpPr>
            <p:cNvPr id="568" name="Shape 568"/>
            <p:cNvSpPr/>
            <p:nvPr/>
          </p:nvSpPr>
          <p:spPr>
            <a:xfrm>
              <a:off x="582210" y="2010093"/>
              <a:ext cx="1386148" cy="3608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sz="1600" dirty="0"/>
                <a:t>Turbine 1</a:t>
              </a:r>
            </a:p>
          </p:txBody>
        </p:sp>
        <p:sp>
          <p:nvSpPr>
            <p:cNvPr id="592" name="Shape 592"/>
            <p:cNvSpPr/>
            <p:nvPr/>
          </p:nvSpPr>
          <p:spPr>
            <a:xfrm>
              <a:off x="4259435" y="600222"/>
              <a:ext cx="4952" cy="408998"/>
            </a:xfrm>
            <a:prstGeom prst="line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4562938" y="395427"/>
              <a:ext cx="1386147" cy="36082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sz="1600" dirty="0"/>
                <a:t>120 MW</a:t>
              </a:r>
            </a:p>
          </p:txBody>
        </p:sp>
      </p:grpSp>
      <p:grpSp>
        <p:nvGrpSpPr>
          <p:cNvPr id="6" name="Gruppierung 5"/>
          <p:cNvGrpSpPr/>
          <p:nvPr/>
        </p:nvGrpSpPr>
        <p:grpSpPr>
          <a:xfrm>
            <a:off x="1596571" y="3728355"/>
            <a:ext cx="4317210" cy="1998195"/>
            <a:chOff x="1596571" y="3683000"/>
            <a:chExt cx="4317210" cy="1998195"/>
          </a:xfrm>
        </p:grpSpPr>
        <p:sp>
          <p:nvSpPr>
            <p:cNvPr id="534" name="Shape 534"/>
            <p:cNvSpPr/>
            <p:nvPr/>
          </p:nvSpPr>
          <p:spPr>
            <a:xfrm>
              <a:off x="1596571" y="3683000"/>
              <a:ext cx="4287029" cy="1998195"/>
            </a:xfrm>
            <a:prstGeom prst="rect">
              <a:avLst/>
            </a:prstGeom>
            <a:solidFill>
              <a:srgbClr val="EFF1F5"/>
            </a:solidFill>
            <a:ln w="12700">
              <a:solidFill>
                <a:srgbClr val="006D8F"/>
              </a:solidFill>
              <a:custDash>
                <a:ds d="200000" sp="200000"/>
              </a:custDash>
              <a:miter lim="400000"/>
            </a:ln>
          </p:spPr>
          <p:txBody>
            <a:bodyPr lIns="38100" tIns="38100" rIns="38100" bIns="381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2844649" y="4719670"/>
              <a:ext cx="579296" cy="857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87"/>
                  </a:moveTo>
                  <a:lnTo>
                    <a:pt x="21600" y="0"/>
                  </a:lnTo>
                  <a:lnTo>
                    <a:pt x="21359" y="21600"/>
                  </a:lnTo>
                  <a:lnTo>
                    <a:pt x="130" y="16374"/>
                  </a:lnTo>
                  <a:lnTo>
                    <a:pt x="0" y="468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2848229" y="4542632"/>
              <a:ext cx="1" cy="229380"/>
            </a:xfrm>
            <a:prstGeom prst="line">
              <a:avLst/>
            </a:prstGeom>
            <a:ln w="2540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2851143" y="3780311"/>
              <a:ext cx="1" cy="1131135"/>
            </a:xfrm>
            <a:prstGeom prst="line">
              <a:avLst/>
            </a:prstGeom>
            <a:ln w="2540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2848229" y="3817610"/>
              <a:ext cx="1" cy="229380"/>
            </a:xfrm>
            <a:prstGeom prst="line">
              <a:avLst/>
            </a:prstGeom>
            <a:ln w="2540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grpSp>
          <p:nvGrpSpPr>
            <p:cNvPr id="575" name="Group 575"/>
            <p:cNvGrpSpPr/>
            <p:nvPr/>
          </p:nvGrpSpPr>
          <p:grpSpPr>
            <a:xfrm>
              <a:off x="2780782" y="4083821"/>
              <a:ext cx="155124" cy="280867"/>
              <a:chOff x="0" y="0"/>
              <a:chExt cx="194764" cy="328083"/>
            </a:xfrm>
          </p:grpSpPr>
          <p:sp>
            <p:nvSpPr>
              <p:cNvPr id="573" name="Shape 573"/>
              <p:cNvSpPr/>
              <p:nvPr/>
            </p:nvSpPr>
            <p:spPr>
              <a:xfrm>
                <a:off x="0" y="156633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574" name="Shape 574"/>
              <p:cNvSpPr/>
              <p:nvPr/>
            </p:nvSpPr>
            <p:spPr>
              <a:xfrm rot="10800000" flipH="1">
                <a:off x="0" y="-1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576" name="Shape 576"/>
            <p:cNvSpPr/>
            <p:nvPr/>
          </p:nvSpPr>
          <p:spPr>
            <a:xfrm>
              <a:off x="3418228" y="5105964"/>
              <a:ext cx="1865138" cy="8550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 rot="16200000">
              <a:off x="4855846" y="4825606"/>
              <a:ext cx="694590" cy="64622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4952043" y="4835890"/>
              <a:ext cx="491198" cy="6256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1600" dirty="0"/>
                <a:t>G2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1600" dirty="0"/>
                <a:t>3 ~</a:t>
              </a:r>
            </a:p>
          </p:txBody>
        </p:sp>
        <p:sp>
          <p:nvSpPr>
            <p:cNvPr id="580" name="Shape 580"/>
            <p:cNvSpPr/>
            <p:nvPr/>
          </p:nvSpPr>
          <p:spPr>
            <a:xfrm>
              <a:off x="4446939" y="5036744"/>
              <a:ext cx="206110" cy="213071"/>
            </a:xfrm>
            <a:prstGeom prst="ellipse">
              <a:avLst/>
            </a:prstGeom>
            <a:ln w="19050">
              <a:solidFill>
                <a:schemeClr val="accent1"/>
              </a:solidFill>
              <a:custDash>
                <a:ds d="200000" sp="200000"/>
              </a:custDash>
              <a:miter lim="400000"/>
            </a:ln>
          </p:spPr>
          <p:txBody>
            <a:bodyPr lIns="50800" tIns="50800" rIns="50800" bIns="50800" anchor="ctr"/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 flipH="1" flipV="1">
              <a:off x="4564096" y="4349481"/>
              <a:ext cx="1" cy="679095"/>
            </a:xfrm>
            <a:prstGeom prst="line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4574752" y="4243137"/>
              <a:ext cx="165255" cy="30812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 anchor="ctr"/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-</a:t>
              </a:r>
            </a:p>
          </p:txBody>
        </p:sp>
        <p:sp>
          <p:nvSpPr>
            <p:cNvPr id="583" name="Shape 583"/>
            <p:cNvSpPr/>
            <p:nvPr/>
          </p:nvSpPr>
          <p:spPr>
            <a:xfrm>
              <a:off x="4457489" y="4128592"/>
              <a:ext cx="206110" cy="21307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 flipH="1" flipV="1">
              <a:off x="2875567" y="4224404"/>
              <a:ext cx="661393" cy="1"/>
            </a:xfrm>
            <a:prstGeom prst="line">
              <a:avLst/>
            </a:prstGeom>
            <a:ln w="1905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grpSp>
          <p:nvGrpSpPr>
            <p:cNvPr id="587" name="Group 587"/>
            <p:cNvGrpSpPr/>
            <p:nvPr/>
          </p:nvGrpSpPr>
          <p:grpSpPr>
            <a:xfrm>
              <a:off x="3482802" y="4015270"/>
              <a:ext cx="691224" cy="439715"/>
              <a:chOff x="0" y="16850"/>
              <a:chExt cx="867860" cy="513635"/>
            </a:xfrm>
          </p:grpSpPr>
          <p:sp>
            <p:nvSpPr>
              <p:cNvPr id="585" name="Shape 585"/>
              <p:cNvSpPr/>
              <p:nvPr/>
            </p:nvSpPr>
            <p:spPr>
              <a:xfrm>
                <a:off x="0" y="16850"/>
                <a:ext cx="861276" cy="51363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586" name="Shape 586"/>
              <p:cNvSpPr/>
              <p:nvPr/>
            </p:nvSpPr>
            <p:spPr>
              <a:xfrm>
                <a:off x="6375" y="67261"/>
                <a:ext cx="861486" cy="3633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pPr>
                <a:r>
                  <a:rPr dirty="0"/>
                  <a:t>K</a:t>
                </a:r>
                <a:r>
                  <a:rPr baseline="-5999" dirty="0"/>
                  <a:t>P2</a:t>
                </a:r>
              </a:p>
            </p:txBody>
          </p:sp>
        </p:grpSp>
        <p:sp>
          <p:nvSpPr>
            <p:cNvPr id="588" name="Shape 588"/>
            <p:cNvSpPr/>
            <p:nvPr/>
          </p:nvSpPr>
          <p:spPr>
            <a:xfrm flipH="1" flipV="1">
              <a:off x="4172065" y="4242538"/>
              <a:ext cx="295943" cy="2248"/>
            </a:xfrm>
            <a:prstGeom prst="line">
              <a:avLst/>
            </a:prstGeom>
            <a:ln w="1905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4567441" y="3789484"/>
              <a:ext cx="3944" cy="350136"/>
            </a:xfrm>
            <a:prstGeom prst="line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1635818" y="4988704"/>
              <a:ext cx="1104022" cy="3088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sz="1600" dirty="0"/>
                <a:t>Turbine 2</a:t>
              </a:r>
            </a:p>
          </p:txBody>
        </p:sp>
        <p:sp>
          <p:nvSpPr>
            <p:cNvPr id="594" name="Shape 594"/>
            <p:cNvSpPr/>
            <p:nvPr/>
          </p:nvSpPr>
          <p:spPr>
            <a:xfrm>
              <a:off x="4809760" y="3793829"/>
              <a:ext cx="1104021" cy="3088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sz="1600" dirty="0"/>
                <a:t>80 MW</a:t>
              </a:r>
            </a:p>
          </p:txBody>
        </p:sp>
      </p:grpSp>
      <p:sp>
        <p:nvSpPr>
          <p:cNvPr id="595" name="Shape 595"/>
          <p:cNvSpPr/>
          <p:nvPr/>
        </p:nvSpPr>
        <p:spPr>
          <a:xfrm>
            <a:off x="6047184" y="2410637"/>
            <a:ext cx="371637" cy="1"/>
          </a:xfrm>
          <a:prstGeom prst="line">
            <a:avLst/>
          </a:prstGeom>
          <a:ln w="635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6" name="Shape 596"/>
          <p:cNvSpPr/>
          <p:nvPr/>
        </p:nvSpPr>
        <p:spPr>
          <a:xfrm>
            <a:off x="6023950" y="4544237"/>
            <a:ext cx="371637" cy="1"/>
          </a:xfrm>
          <a:prstGeom prst="line">
            <a:avLst/>
          </a:prstGeom>
          <a:ln w="635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7" name="Shape 597"/>
          <p:cNvSpPr/>
          <p:nvPr/>
        </p:nvSpPr>
        <p:spPr>
          <a:xfrm>
            <a:off x="4924569" y="6480642"/>
            <a:ext cx="1588246" cy="350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rPr lang="de-DE" dirty="0" smtClean="0"/>
              <a:t>EE-Anlagen</a:t>
            </a:r>
            <a:endParaRPr dirty="0"/>
          </a:p>
        </p:txBody>
      </p:sp>
      <p:sp>
        <p:nvSpPr>
          <p:cNvPr id="610" name="Shape 610"/>
          <p:cNvSpPr/>
          <p:nvPr/>
        </p:nvSpPr>
        <p:spPr>
          <a:xfrm rot="16200000">
            <a:off x="7397339" y="4655235"/>
            <a:ext cx="155246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11" name="Shape 611"/>
          <p:cNvSpPr/>
          <p:nvPr/>
        </p:nvSpPr>
        <p:spPr>
          <a:xfrm>
            <a:off x="7474961" y="4810481"/>
            <a:ext cx="1" cy="385391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3" name="Gruppierung 2"/>
          <p:cNvGrpSpPr/>
          <p:nvPr/>
        </p:nvGrpSpPr>
        <p:grpSpPr>
          <a:xfrm>
            <a:off x="6457472" y="5191243"/>
            <a:ext cx="2037454" cy="1625623"/>
            <a:chOff x="6629821" y="5191243"/>
            <a:chExt cx="2037454" cy="1625623"/>
          </a:xfrm>
        </p:grpSpPr>
        <p:sp>
          <p:nvSpPr>
            <p:cNvPr id="598" name="Shape 598"/>
            <p:cNvSpPr/>
            <p:nvPr/>
          </p:nvSpPr>
          <p:spPr>
            <a:xfrm>
              <a:off x="6629821" y="5191243"/>
              <a:ext cx="2037454" cy="162562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80" name="Group 80"/>
            <p:cNvGrpSpPr>
              <a:grpSpLocks/>
            </p:cNvGrpSpPr>
            <p:nvPr/>
          </p:nvGrpSpPr>
          <p:grpSpPr bwMode="auto">
            <a:xfrm>
              <a:off x="7688668" y="5905958"/>
              <a:ext cx="885472" cy="763764"/>
              <a:chOff x="0" y="0"/>
              <a:chExt cx="501" cy="433"/>
            </a:xfrm>
          </p:grpSpPr>
          <p:sp>
            <p:nvSpPr>
              <p:cNvPr id="81" name="Line 73"/>
              <p:cNvSpPr>
                <a:spLocks noChangeShapeType="1"/>
              </p:cNvSpPr>
              <p:nvPr/>
            </p:nvSpPr>
            <p:spPr bwMode="auto">
              <a:xfrm flipH="1">
                <a:off x="25" y="230"/>
                <a:ext cx="406" cy="203"/>
              </a:xfrm>
              <a:prstGeom prst="line">
                <a:avLst/>
              </a:prstGeom>
              <a:noFill/>
              <a:ln w="25400" cap="flat">
                <a:solidFill>
                  <a:srgbClr val="003C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2" name="Line 74"/>
              <p:cNvSpPr>
                <a:spLocks noChangeShapeType="1"/>
              </p:cNvSpPr>
              <p:nvPr/>
            </p:nvSpPr>
            <p:spPr bwMode="auto">
              <a:xfrm>
                <a:off x="425" y="122"/>
                <a:ext cx="2" cy="113"/>
              </a:xfrm>
              <a:prstGeom prst="line">
                <a:avLst/>
              </a:prstGeom>
              <a:noFill/>
              <a:ln w="12700" cap="flat">
                <a:solidFill>
                  <a:srgbClr val="003C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3" name="Line 75"/>
              <p:cNvSpPr>
                <a:spLocks noChangeShapeType="1"/>
              </p:cNvSpPr>
              <p:nvPr/>
            </p:nvSpPr>
            <p:spPr bwMode="auto">
              <a:xfrm>
                <a:off x="252" y="218"/>
                <a:ext cx="1" cy="113"/>
              </a:xfrm>
              <a:prstGeom prst="line">
                <a:avLst/>
              </a:prstGeom>
              <a:noFill/>
              <a:ln w="12700" cap="flat">
                <a:solidFill>
                  <a:srgbClr val="003C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4" name="Line 76"/>
              <p:cNvSpPr>
                <a:spLocks noChangeShapeType="1"/>
              </p:cNvSpPr>
              <p:nvPr/>
            </p:nvSpPr>
            <p:spPr bwMode="auto">
              <a:xfrm>
                <a:off x="74" y="301"/>
                <a:ext cx="2" cy="113"/>
              </a:xfrm>
              <a:prstGeom prst="line">
                <a:avLst/>
              </a:prstGeom>
              <a:noFill/>
              <a:ln w="12700" cap="flat">
                <a:solidFill>
                  <a:srgbClr val="003C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5" name="AutoShape 77"/>
              <p:cNvSpPr>
                <a:spLocks/>
              </p:cNvSpPr>
              <p:nvPr/>
            </p:nvSpPr>
            <p:spPr bwMode="auto">
              <a:xfrm flipH="1">
                <a:off x="355" y="0"/>
                <a:ext cx="146" cy="205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63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6" name="AutoShape 78"/>
              <p:cNvSpPr>
                <a:spLocks/>
              </p:cNvSpPr>
              <p:nvPr/>
            </p:nvSpPr>
            <p:spPr bwMode="auto">
              <a:xfrm flipH="1">
                <a:off x="177" y="76"/>
                <a:ext cx="146" cy="206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63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7" name="AutoShape 79"/>
              <p:cNvSpPr>
                <a:spLocks/>
              </p:cNvSpPr>
              <p:nvPr/>
            </p:nvSpPr>
            <p:spPr bwMode="auto">
              <a:xfrm flipH="1">
                <a:off x="0" y="173"/>
                <a:ext cx="145" cy="205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63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</p:grpSp>
        <p:sp>
          <p:nvSpPr>
            <p:cNvPr id="89" name="Oval 19"/>
            <p:cNvSpPr>
              <a:spLocks/>
            </p:cNvSpPr>
            <p:nvPr/>
          </p:nvSpPr>
          <p:spPr bwMode="auto">
            <a:xfrm>
              <a:off x="6673745" y="5282709"/>
              <a:ext cx="790223" cy="765528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0" name="Line 20"/>
            <p:cNvSpPr>
              <a:spLocks noChangeShapeType="1"/>
            </p:cNvSpPr>
            <p:nvPr/>
          </p:nvSpPr>
          <p:spPr bwMode="auto">
            <a:xfrm>
              <a:off x="7063565" y="5293292"/>
              <a:ext cx="1764" cy="363361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1" name="Line 21"/>
            <p:cNvSpPr>
              <a:spLocks noChangeShapeType="1"/>
            </p:cNvSpPr>
            <p:nvPr/>
          </p:nvSpPr>
          <p:spPr bwMode="auto">
            <a:xfrm flipH="1">
              <a:off x="6744301" y="5679584"/>
              <a:ext cx="292806" cy="2081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2" name="Rectangle 22"/>
            <p:cNvSpPr>
              <a:spLocks/>
            </p:cNvSpPr>
            <p:nvPr/>
          </p:nvSpPr>
          <p:spPr bwMode="auto">
            <a:xfrm>
              <a:off x="7028286" y="5672528"/>
              <a:ext cx="79375" cy="1022186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3" name="Line 23"/>
            <p:cNvSpPr>
              <a:spLocks noChangeShapeType="1"/>
            </p:cNvSpPr>
            <p:nvPr/>
          </p:nvSpPr>
          <p:spPr bwMode="auto">
            <a:xfrm>
              <a:off x="7107662" y="5672528"/>
              <a:ext cx="292806" cy="202847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4" name="Oval 24"/>
            <p:cNvSpPr>
              <a:spLocks/>
            </p:cNvSpPr>
            <p:nvPr/>
          </p:nvSpPr>
          <p:spPr bwMode="auto">
            <a:xfrm>
              <a:off x="6978898" y="5587862"/>
              <a:ext cx="169334" cy="183444"/>
            </a:xfrm>
            <a:prstGeom prst="ellipse">
              <a:avLst/>
            </a:pr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7" name="Oval 35"/>
            <p:cNvSpPr>
              <a:spLocks/>
            </p:cNvSpPr>
            <p:nvPr/>
          </p:nvSpPr>
          <p:spPr bwMode="auto">
            <a:xfrm>
              <a:off x="7730780" y="5343949"/>
              <a:ext cx="425869" cy="405694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331436006"/>
      </p:ext>
    </p:extLst>
  </p:cSld>
  <p:clrMapOvr>
    <a:masterClrMapping/>
  </p:clrMapOvr>
  <p:transition xmlns:p14="http://schemas.microsoft.com/office/powerpoint/2010/main"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Shape 611"/>
          <p:cNvSpPr/>
          <p:nvPr/>
        </p:nvSpPr>
        <p:spPr>
          <a:xfrm flipH="1">
            <a:off x="7474962" y="4173947"/>
            <a:ext cx="10900" cy="1021925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551" name="Group 551"/>
          <p:cNvGrpSpPr/>
          <p:nvPr/>
        </p:nvGrpSpPr>
        <p:grpSpPr>
          <a:xfrm>
            <a:off x="8727454" y="4183007"/>
            <a:ext cx="867862" cy="1099701"/>
            <a:chOff x="0" y="0"/>
            <a:chExt cx="867860" cy="1099699"/>
          </a:xfrm>
        </p:grpSpPr>
        <p:sp>
          <p:nvSpPr>
            <p:cNvPr id="544" name="Shape 544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552" name="Shape 552"/>
          <p:cNvSpPr/>
          <p:nvPr/>
        </p:nvSpPr>
        <p:spPr>
          <a:xfrm rot="16200000">
            <a:off x="6132146" y="2123701"/>
            <a:ext cx="155245" cy="15524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53" name="Shape 553"/>
          <p:cNvSpPr/>
          <p:nvPr/>
        </p:nvSpPr>
        <p:spPr>
          <a:xfrm>
            <a:off x="5273539" y="2190503"/>
            <a:ext cx="973518" cy="1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56" name="Shape 556"/>
          <p:cNvSpPr/>
          <p:nvPr/>
        </p:nvSpPr>
        <p:spPr>
          <a:xfrm>
            <a:off x="8674627" y="3754968"/>
            <a:ext cx="973517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567" name="Shape 567"/>
          <p:cNvSpPr/>
          <p:nvPr/>
        </p:nvSpPr>
        <p:spPr>
          <a:xfrm>
            <a:off x="6209768" y="1495170"/>
            <a:ext cx="1" cy="3630578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7" name="Shape 577"/>
          <p:cNvSpPr/>
          <p:nvPr/>
        </p:nvSpPr>
        <p:spPr>
          <a:xfrm>
            <a:off x="5354907" y="4721953"/>
            <a:ext cx="3380236" cy="2"/>
          </a:xfrm>
          <a:prstGeom prst="line">
            <a:avLst/>
          </a:prstGeom>
          <a:ln w="1270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1" name="Shape 591"/>
          <p:cNvSpPr/>
          <p:nvPr/>
        </p:nvSpPr>
        <p:spPr>
          <a:xfrm rot="16200000">
            <a:off x="6127913" y="4637831"/>
            <a:ext cx="155245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4" name="Gruppierung 3"/>
          <p:cNvGrpSpPr/>
          <p:nvPr/>
        </p:nvGrpSpPr>
        <p:grpSpPr>
          <a:xfrm>
            <a:off x="1596571" y="1229148"/>
            <a:ext cx="4352514" cy="1910931"/>
            <a:chOff x="532934" y="316410"/>
            <a:chExt cx="5416151" cy="2515256"/>
          </a:xfrm>
        </p:grpSpPr>
        <p:sp>
          <p:nvSpPr>
            <p:cNvPr id="535" name="Shape 535"/>
            <p:cNvSpPr/>
            <p:nvPr/>
          </p:nvSpPr>
          <p:spPr>
            <a:xfrm>
              <a:off x="532934" y="319262"/>
              <a:ext cx="5382552" cy="2512404"/>
            </a:xfrm>
            <a:prstGeom prst="rect">
              <a:avLst/>
            </a:prstGeom>
            <a:solidFill>
              <a:srgbClr val="EFF1F5"/>
            </a:solidFill>
            <a:ln w="12700">
              <a:solidFill>
                <a:srgbClr val="006D8F"/>
              </a:solidFill>
              <a:custDash>
                <a:ds d="200000" sp="200000"/>
              </a:custDash>
              <a:miter lim="400000"/>
            </a:ln>
          </p:spPr>
          <p:txBody>
            <a:bodyPr lIns="38100" tIns="38100" rIns="38100" bIns="381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2108418" y="1706501"/>
              <a:ext cx="727330" cy="1002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87"/>
                  </a:moveTo>
                  <a:lnTo>
                    <a:pt x="21600" y="0"/>
                  </a:lnTo>
                  <a:lnTo>
                    <a:pt x="21359" y="21600"/>
                  </a:lnTo>
                  <a:lnTo>
                    <a:pt x="130" y="16374"/>
                  </a:lnTo>
                  <a:lnTo>
                    <a:pt x="0" y="468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2112912" y="1499701"/>
              <a:ext cx="1" cy="267941"/>
            </a:xfrm>
            <a:prstGeom prst="line">
              <a:avLst/>
            </a:prstGeom>
            <a:ln w="2540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2116571" y="518208"/>
              <a:ext cx="1" cy="1412307"/>
            </a:xfrm>
            <a:prstGeom prst="line">
              <a:avLst/>
            </a:prstGeom>
            <a:ln w="2540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2112912" y="652794"/>
              <a:ext cx="1" cy="267941"/>
            </a:xfrm>
            <a:prstGeom prst="line">
              <a:avLst/>
            </a:prstGeom>
            <a:ln w="2540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grpSp>
          <p:nvGrpSpPr>
            <p:cNvPr id="542" name="Group 542"/>
            <p:cNvGrpSpPr/>
            <p:nvPr/>
          </p:nvGrpSpPr>
          <p:grpSpPr>
            <a:xfrm>
              <a:off x="2028230" y="963759"/>
              <a:ext cx="194765" cy="328084"/>
              <a:chOff x="0" y="0"/>
              <a:chExt cx="194764" cy="328083"/>
            </a:xfrm>
          </p:grpSpPr>
          <p:sp>
            <p:nvSpPr>
              <p:cNvPr id="540" name="Shape 540"/>
              <p:cNvSpPr/>
              <p:nvPr/>
            </p:nvSpPr>
            <p:spPr>
              <a:xfrm>
                <a:off x="0" y="156633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541" name="Shape 541"/>
              <p:cNvSpPr/>
              <p:nvPr/>
            </p:nvSpPr>
            <p:spPr>
              <a:xfrm rot="10800000" flipH="1">
                <a:off x="0" y="-1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543" name="Shape 543"/>
            <p:cNvSpPr/>
            <p:nvPr/>
          </p:nvSpPr>
          <p:spPr>
            <a:xfrm>
              <a:off x="2828571" y="2157734"/>
              <a:ext cx="2341762" cy="9987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 rot="16200000">
              <a:off x="4663927" y="1801995"/>
              <a:ext cx="811358" cy="8113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4686615" y="1770620"/>
              <a:ext cx="824436" cy="8507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1600" dirty="0"/>
                <a:t>G1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1600" dirty="0"/>
                <a:t>3 ~</a:t>
              </a:r>
            </a:p>
          </p:txBody>
        </p:sp>
        <p:sp>
          <p:nvSpPr>
            <p:cNvPr id="557" name="Shape 557"/>
            <p:cNvSpPr/>
            <p:nvPr/>
          </p:nvSpPr>
          <p:spPr>
            <a:xfrm>
              <a:off x="4120163" y="2076879"/>
              <a:ext cx="258779" cy="248890"/>
            </a:xfrm>
            <a:prstGeom prst="ellipse">
              <a:avLst/>
            </a:prstGeom>
            <a:ln w="19050">
              <a:solidFill>
                <a:schemeClr val="accent1"/>
              </a:solidFill>
              <a:custDash>
                <a:ds d="200000" sp="200000"/>
              </a:custDash>
              <a:miter lim="400000"/>
            </a:ln>
          </p:spPr>
          <p:txBody>
            <a:bodyPr lIns="50800" tIns="50800" rIns="50800" bIns="50800" anchor="ctr"/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 flipH="1" flipV="1">
              <a:off x="4267257" y="1274079"/>
              <a:ext cx="1" cy="793258"/>
            </a:xfrm>
            <a:prstGeom prst="line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4280638" y="1149857"/>
              <a:ext cx="207485" cy="35992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 anchor="ctr"/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-</a:t>
              </a:r>
            </a:p>
          </p:txBody>
        </p:sp>
        <p:sp>
          <p:nvSpPr>
            <p:cNvPr id="560" name="Shape 560"/>
            <p:cNvSpPr/>
            <p:nvPr/>
          </p:nvSpPr>
          <p:spPr>
            <a:xfrm>
              <a:off x="4133409" y="1016055"/>
              <a:ext cx="258779" cy="24889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 flipH="1" flipV="1">
              <a:off x="2147236" y="1127975"/>
              <a:ext cx="830408" cy="1"/>
            </a:xfrm>
            <a:prstGeom prst="line">
              <a:avLst/>
            </a:prstGeom>
            <a:ln w="1905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grpSp>
          <p:nvGrpSpPr>
            <p:cNvPr id="564" name="Group 564"/>
            <p:cNvGrpSpPr/>
            <p:nvPr/>
          </p:nvGrpSpPr>
          <p:grpSpPr>
            <a:xfrm>
              <a:off x="2909646" y="883683"/>
              <a:ext cx="867862" cy="513636"/>
              <a:chOff x="0" y="16850"/>
              <a:chExt cx="867860" cy="513635"/>
            </a:xfrm>
          </p:grpSpPr>
          <p:sp>
            <p:nvSpPr>
              <p:cNvPr id="562" name="Shape 562"/>
              <p:cNvSpPr/>
              <p:nvPr/>
            </p:nvSpPr>
            <p:spPr>
              <a:xfrm>
                <a:off x="0" y="16850"/>
                <a:ext cx="861276" cy="51363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563" name="Shape 563"/>
              <p:cNvSpPr/>
              <p:nvPr/>
            </p:nvSpPr>
            <p:spPr>
              <a:xfrm>
                <a:off x="6375" y="67261"/>
                <a:ext cx="861486" cy="3633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pPr>
                <a:r>
                  <a:t>K</a:t>
                </a:r>
                <a:r>
                  <a:rPr baseline="-5999"/>
                  <a:t>P1</a:t>
                </a:r>
              </a:p>
            </p:txBody>
          </p:sp>
        </p:grpSp>
        <p:sp>
          <p:nvSpPr>
            <p:cNvPr id="565" name="Shape 565"/>
            <p:cNvSpPr/>
            <p:nvPr/>
          </p:nvSpPr>
          <p:spPr>
            <a:xfrm flipH="1" flipV="1">
              <a:off x="3775047" y="1149157"/>
              <a:ext cx="371570" cy="2626"/>
            </a:xfrm>
            <a:prstGeom prst="line">
              <a:avLst/>
            </a:prstGeom>
            <a:ln w="1905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2549454" y="316410"/>
              <a:ext cx="1588246" cy="4398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 anchor="ctr"/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rPr sz="1600" dirty="0"/>
                <a:t>Primärregler</a:t>
              </a:r>
            </a:p>
          </p:txBody>
        </p:sp>
        <p:sp>
          <p:nvSpPr>
            <p:cNvPr id="568" name="Shape 568"/>
            <p:cNvSpPr/>
            <p:nvPr/>
          </p:nvSpPr>
          <p:spPr>
            <a:xfrm>
              <a:off x="582210" y="2010093"/>
              <a:ext cx="1386148" cy="3608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sz="1600" dirty="0"/>
                <a:t>Turbine 1</a:t>
              </a:r>
            </a:p>
          </p:txBody>
        </p:sp>
        <p:sp>
          <p:nvSpPr>
            <p:cNvPr id="592" name="Shape 592"/>
            <p:cNvSpPr/>
            <p:nvPr/>
          </p:nvSpPr>
          <p:spPr>
            <a:xfrm>
              <a:off x="4259435" y="600222"/>
              <a:ext cx="4952" cy="408998"/>
            </a:xfrm>
            <a:prstGeom prst="line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4562938" y="395427"/>
              <a:ext cx="1386147" cy="36082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sz="1600" dirty="0"/>
                <a:t>120 MW</a:t>
              </a:r>
            </a:p>
          </p:txBody>
        </p:sp>
      </p:grpSp>
      <p:grpSp>
        <p:nvGrpSpPr>
          <p:cNvPr id="6" name="Gruppierung 5"/>
          <p:cNvGrpSpPr/>
          <p:nvPr/>
        </p:nvGrpSpPr>
        <p:grpSpPr>
          <a:xfrm>
            <a:off x="1596571" y="3728355"/>
            <a:ext cx="4317210" cy="1998195"/>
            <a:chOff x="1596571" y="3683000"/>
            <a:chExt cx="4317210" cy="1998195"/>
          </a:xfrm>
        </p:grpSpPr>
        <p:sp>
          <p:nvSpPr>
            <p:cNvPr id="534" name="Shape 534"/>
            <p:cNvSpPr/>
            <p:nvPr/>
          </p:nvSpPr>
          <p:spPr>
            <a:xfrm>
              <a:off x="1596571" y="3683000"/>
              <a:ext cx="4287029" cy="1998195"/>
            </a:xfrm>
            <a:prstGeom prst="rect">
              <a:avLst/>
            </a:prstGeom>
            <a:solidFill>
              <a:srgbClr val="EFF1F5"/>
            </a:solidFill>
            <a:ln w="12700">
              <a:solidFill>
                <a:srgbClr val="006D8F"/>
              </a:solidFill>
              <a:custDash>
                <a:ds d="200000" sp="200000"/>
              </a:custDash>
              <a:miter lim="400000"/>
            </a:ln>
          </p:spPr>
          <p:txBody>
            <a:bodyPr lIns="38100" tIns="38100" rIns="38100" bIns="381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2844649" y="4719670"/>
              <a:ext cx="579296" cy="857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87"/>
                  </a:moveTo>
                  <a:lnTo>
                    <a:pt x="21600" y="0"/>
                  </a:lnTo>
                  <a:lnTo>
                    <a:pt x="21359" y="21600"/>
                  </a:lnTo>
                  <a:lnTo>
                    <a:pt x="130" y="16374"/>
                  </a:lnTo>
                  <a:lnTo>
                    <a:pt x="0" y="468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2848229" y="4542632"/>
              <a:ext cx="1" cy="229380"/>
            </a:xfrm>
            <a:prstGeom prst="line">
              <a:avLst/>
            </a:prstGeom>
            <a:ln w="2540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2851143" y="3780311"/>
              <a:ext cx="1" cy="1131135"/>
            </a:xfrm>
            <a:prstGeom prst="line">
              <a:avLst/>
            </a:prstGeom>
            <a:ln w="2540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2848229" y="3817610"/>
              <a:ext cx="1" cy="229380"/>
            </a:xfrm>
            <a:prstGeom prst="line">
              <a:avLst/>
            </a:prstGeom>
            <a:ln w="2540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grpSp>
          <p:nvGrpSpPr>
            <p:cNvPr id="575" name="Group 575"/>
            <p:cNvGrpSpPr/>
            <p:nvPr/>
          </p:nvGrpSpPr>
          <p:grpSpPr>
            <a:xfrm>
              <a:off x="2780782" y="4083821"/>
              <a:ext cx="155124" cy="280867"/>
              <a:chOff x="0" y="0"/>
              <a:chExt cx="194764" cy="328083"/>
            </a:xfrm>
          </p:grpSpPr>
          <p:sp>
            <p:nvSpPr>
              <p:cNvPr id="573" name="Shape 573"/>
              <p:cNvSpPr/>
              <p:nvPr/>
            </p:nvSpPr>
            <p:spPr>
              <a:xfrm>
                <a:off x="0" y="156633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574" name="Shape 574"/>
              <p:cNvSpPr/>
              <p:nvPr/>
            </p:nvSpPr>
            <p:spPr>
              <a:xfrm rot="10800000" flipH="1">
                <a:off x="0" y="-1"/>
                <a:ext cx="194765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576" name="Shape 576"/>
            <p:cNvSpPr/>
            <p:nvPr/>
          </p:nvSpPr>
          <p:spPr>
            <a:xfrm>
              <a:off x="3418228" y="5105964"/>
              <a:ext cx="1865138" cy="8550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 rot="16200000">
              <a:off x="4855846" y="4825606"/>
              <a:ext cx="694590" cy="64622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4952043" y="4835890"/>
              <a:ext cx="491198" cy="6256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1600" dirty="0"/>
                <a:t>G2</a:t>
              </a:r>
            </a:p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1600" dirty="0"/>
                <a:t>3 ~</a:t>
              </a:r>
            </a:p>
          </p:txBody>
        </p:sp>
        <p:sp>
          <p:nvSpPr>
            <p:cNvPr id="580" name="Shape 580"/>
            <p:cNvSpPr/>
            <p:nvPr/>
          </p:nvSpPr>
          <p:spPr>
            <a:xfrm>
              <a:off x="4446939" y="5036744"/>
              <a:ext cx="206110" cy="213071"/>
            </a:xfrm>
            <a:prstGeom prst="ellipse">
              <a:avLst/>
            </a:prstGeom>
            <a:ln w="19050">
              <a:solidFill>
                <a:schemeClr val="accent1"/>
              </a:solidFill>
              <a:custDash>
                <a:ds d="200000" sp="200000"/>
              </a:custDash>
              <a:miter lim="400000"/>
            </a:ln>
          </p:spPr>
          <p:txBody>
            <a:bodyPr lIns="50800" tIns="50800" rIns="50800" bIns="50800" anchor="ctr"/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 flipH="1" flipV="1">
              <a:off x="4564096" y="4349481"/>
              <a:ext cx="1" cy="679095"/>
            </a:xfrm>
            <a:prstGeom prst="line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4574752" y="4243137"/>
              <a:ext cx="165255" cy="30812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 anchor="ctr"/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-</a:t>
              </a:r>
            </a:p>
          </p:txBody>
        </p:sp>
        <p:sp>
          <p:nvSpPr>
            <p:cNvPr id="583" name="Shape 583"/>
            <p:cNvSpPr/>
            <p:nvPr/>
          </p:nvSpPr>
          <p:spPr>
            <a:xfrm>
              <a:off x="4457489" y="4128592"/>
              <a:ext cx="206110" cy="21307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 flipH="1" flipV="1">
              <a:off x="2875567" y="4224404"/>
              <a:ext cx="661393" cy="1"/>
            </a:xfrm>
            <a:prstGeom prst="line">
              <a:avLst/>
            </a:prstGeom>
            <a:ln w="1905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grpSp>
          <p:nvGrpSpPr>
            <p:cNvPr id="587" name="Group 587"/>
            <p:cNvGrpSpPr/>
            <p:nvPr/>
          </p:nvGrpSpPr>
          <p:grpSpPr>
            <a:xfrm>
              <a:off x="3482802" y="4015270"/>
              <a:ext cx="691224" cy="439715"/>
              <a:chOff x="0" y="16850"/>
              <a:chExt cx="867860" cy="513635"/>
            </a:xfrm>
          </p:grpSpPr>
          <p:sp>
            <p:nvSpPr>
              <p:cNvPr id="585" name="Shape 585"/>
              <p:cNvSpPr/>
              <p:nvPr/>
            </p:nvSpPr>
            <p:spPr>
              <a:xfrm>
                <a:off x="0" y="16850"/>
                <a:ext cx="861276" cy="51363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586" name="Shape 586"/>
              <p:cNvSpPr/>
              <p:nvPr/>
            </p:nvSpPr>
            <p:spPr>
              <a:xfrm>
                <a:off x="6375" y="67261"/>
                <a:ext cx="861486" cy="3633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pPr>
                <a:r>
                  <a:rPr dirty="0"/>
                  <a:t>K</a:t>
                </a:r>
                <a:r>
                  <a:rPr baseline="-5999" dirty="0"/>
                  <a:t>P2</a:t>
                </a:r>
              </a:p>
            </p:txBody>
          </p:sp>
        </p:grpSp>
        <p:sp>
          <p:nvSpPr>
            <p:cNvPr id="588" name="Shape 588"/>
            <p:cNvSpPr/>
            <p:nvPr/>
          </p:nvSpPr>
          <p:spPr>
            <a:xfrm flipH="1" flipV="1">
              <a:off x="4172065" y="4242538"/>
              <a:ext cx="295943" cy="2248"/>
            </a:xfrm>
            <a:prstGeom prst="line">
              <a:avLst/>
            </a:prstGeom>
            <a:ln w="19050">
              <a:solidFill>
                <a:srgbClr val="515151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4567441" y="3789484"/>
              <a:ext cx="3944" cy="350136"/>
            </a:xfrm>
            <a:prstGeom prst="line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1635818" y="4988704"/>
              <a:ext cx="1104022" cy="3088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sz="1600" dirty="0"/>
                <a:t>Turbine 2</a:t>
              </a:r>
            </a:p>
          </p:txBody>
        </p:sp>
        <p:sp>
          <p:nvSpPr>
            <p:cNvPr id="594" name="Shape 594"/>
            <p:cNvSpPr/>
            <p:nvPr/>
          </p:nvSpPr>
          <p:spPr>
            <a:xfrm>
              <a:off x="4809760" y="3793829"/>
              <a:ext cx="1104021" cy="3088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sz="1600" dirty="0"/>
                <a:t>80 MW</a:t>
              </a:r>
            </a:p>
          </p:txBody>
        </p:sp>
      </p:grpSp>
      <p:sp>
        <p:nvSpPr>
          <p:cNvPr id="595" name="Shape 595"/>
          <p:cNvSpPr/>
          <p:nvPr/>
        </p:nvSpPr>
        <p:spPr>
          <a:xfrm>
            <a:off x="6047184" y="2410637"/>
            <a:ext cx="371637" cy="1"/>
          </a:xfrm>
          <a:prstGeom prst="line">
            <a:avLst/>
          </a:prstGeom>
          <a:ln w="635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6" name="Shape 596"/>
          <p:cNvSpPr/>
          <p:nvPr/>
        </p:nvSpPr>
        <p:spPr>
          <a:xfrm>
            <a:off x="6023950" y="4544237"/>
            <a:ext cx="371637" cy="1"/>
          </a:xfrm>
          <a:prstGeom prst="line">
            <a:avLst/>
          </a:prstGeom>
          <a:ln w="635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7" name="Shape 597"/>
          <p:cNvSpPr/>
          <p:nvPr/>
        </p:nvSpPr>
        <p:spPr>
          <a:xfrm>
            <a:off x="4924569" y="6480642"/>
            <a:ext cx="1588246" cy="350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rPr lang="de-DE" dirty="0" smtClean="0"/>
              <a:t>EE-Anlagen</a:t>
            </a:r>
            <a:endParaRPr dirty="0"/>
          </a:p>
        </p:txBody>
      </p:sp>
      <p:sp>
        <p:nvSpPr>
          <p:cNvPr id="610" name="Shape 610"/>
          <p:cNvSpPr/>
          <p:nvPr/>
        </p:nvSpPr>
        <p:spPr>
          <a:xfrm rot="16200000">
            <a:off x="7397339" y="4655235"/>
            <a:ext cx="155246" cy="1552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3" name="Gruppierung 2"/>
          <p:cNvGrpSpPr/>
          <p:nvPr/>
        </p:nvGrpSpPr>
        <p:grpSpPr>
          <a:xfrm>
            <a:off x="6457472" y="5191243"/>
            <a:ext cx="2037454" cy="1625623"/>
            <a:chOff x="6629821" y="5191243"/>
            <a:chExt cx="2037454" cy="1625623"/>
          </a:xfrm>
        </p:grpSpPr>
        <p:sp>
          <p:nvSpPr>
            <p:cNvPr id="598" name="Shape 598"/>
            <p:cNvSpPr/>
            <p:nvPr/>
          </p:nvSpPr>
          <p:spPr>
            <a:xfrm>
              <a:off x="6629821" y="5191243"/>
              <a:ext cx="2037454" cy="162562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80" name="Group 80"/>
            <p:cNvGrpSpPr>
              <a:grpSpLocks/>
            </p:cNvGrpSpPr>
            <p:nvPr/>
          </p:nvGrpSpPr>
          <p:grpSpPr bwMode="auto">
            <a:xfrm>
              <a:off x="7688668" y="5905958"/>
              <a:ext cx="885472" cy="763764"/>
              <a:chOff x="0" y="0"/>
              <a:chExt cx="501" cy="433"/>
            </a:xfrm>
          </p:grpSpPr>
          <p:sp>
            <p:nvSpPr>
              <p:cNvPr id="81" name="Line 73"/>
              <p:cNvSpPr>
                <a:spLocks noChangeShapeType="1"/>
              </p:cNvSpPr>
              <p:nvPr/>
            </p:nvSpPr>
            <p:spPr bwMode="auto">
              <a:xfrm flipH="1">
                <a:off x="25" y="230"/>
                <a:ext cx="406" cy="203"/>
              </a:xfrm>
              <a:prstGeom prst="line">
                <a:avLst/>
              </a:prstGeom>
              <a:noFill/>
              <a:ln w="25400" cap="flat">
                <a:solidFill>
                  <a:srgbClr val="003C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2" name="Line 74"/>
              <p:cNvSpPr>
                <a:spLocks noChangeShapeType="1"/>
              </p:cNvSpPr>
              <p:nvPr/>
            </p:nvSpPr>
            <p:spPr bwMode="auto">
              <a:xfrm>
                <a:off x="425" y="122"/>
                <a:ext cx="2" cy="113"/>
              </a:xfrm>
              <a:prstGeom prst="line">
                <a:avLst/>
              </a:prstGeom>
              <a:noFill/>
              <a:ln w="12700" cap="flat">
                <a:solidFill>
                  <a:srgbClr val="003C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3" name="Line 75"/>
              <p:cNvSpPr>
                <a:spLocks noChangeShapeType="1"/>
              </p:cNvSpPr>
              <p:nvPr/>
            </p:nvSpPr>
            <p:spPr bwMode="auto">
              <a:xfrm>
                <a:off x="252" y="218"/>
                <a:ext cx="1" cy="113"/>
              </a:xfrm>
              <a:prstGeom prst="line">
                <a:avLst/>
              </a:prstGeom>
              <a:noFill/>
              <a:ln w="12700" cap="flat">
                <a:solidFill>
                  <a:srgbClr val="003C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4" name="Line 76"/>
              <p:cNvSpPr>
                <a:spLocks noChangeShapeType="1"/>
              </p:cNvSpPr>
              <p:nvPr/>
            </p:nvSpPr>
            <p:spPr bwMode="auto">
              <a:xfrm>
                <a:off x="74" y="301"/>
                <a:ext cx="2" cy="113"/>
              </a:xfrm>
              <a:prstGeom prst="line">
                <a:avLst/>
              </a:prstGeom>
              <a:noFill/>
              <a:ln w="12700" cap="flat">
                <a:solidFill>
                  <a:srgbClr val="003C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5" name="AutoShape 77"/>
              <p:cNvSpPr>
                <a:spLocks/>
              </p:cNvSpPr>
              <p:nvPr/>
            </p:nvSpPr>
            <p:spPr bwMode="auto">
              <a:xfrm flipH="1">
                <a:off x="355" y="0"/>
                <a:ext cx="146" cy="205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63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6" name="AutoShape 78"/>
              <p:cNvSpPr>
                <a:spLocks/>
              </p:cNvSpPr>
              <p:nvPr/>
            </p:nvSpPr>
            <p:spPr bwMode="auto">
              <a:xfrm flipH="1">
                <a:off x="177" y="76"/>
                <a:ext cx="146" cy="206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63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87" name="AutoShape 79"/>
              <p:cNvSpPr>
                <a:spLocks/>
              </p:cNvSpPr>
              <p:nvPr/>
            </p:nvSpPr>
            <p:spPr bwMode="auto">
              <a:xfrm flipH="1">
                <a:off x="0" y="173"/>
                <a:ext cx="145" cy="205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63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de-DE"/>
              </a:p>
            </p:txBody>
          </p:sp>
        </p:grpSp>
        <p:sp>
          <p:nvSpPr>
            <p:cNvPr id="89" name="Oval 19"/>
            <p:cNvSpPr>
              <a:spLocks/>
            </p:cNvSpPr>
            <p:nvPr/>
          </p:nvSpPr>
          <p:spPr bwMode="auto">
            <a:xfrm>
              <a:off x="6673745" y="5282709"/>
              <a:ext cx="790223" cy="765528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0" name="Line 20"/>
            <p:cNvSpPr>
              <a:spLocks noChangeShapeType="1"/>
            </p:cNvSpPr>
            <p:nvPr/>
          </p:nvSpPr>
          <p:spPr bwMode="auto">
            <a:xfrm>
              <a:off x="7063565" y="5293292"/>
              <a:ext cx="1764" cy="363361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1" name="Line 21"/>
            <p:cNvSpPr>
              <a:spLocks noChangeShapeType="1"/>
            </p:cNvSpPr>
            <p:nvPr/>
          </p:nvSpPr>
          <p:spPr bwMode="auto">
            <a:xfrm flipH="1">
              <a:off x="6744301" y="5679584"/>
              <a:ext cx="292806" cy="2081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2" name="Rectangle 22"/>
            <p:cNvSpPr>
              <a:spLocks/>
            </p:cNvSpPr>
            <p:nvPr/>
          </p:nvSpPr>
          <p:spPr bwMode="auto">
            <a:xfrm>
              <a:off x="7028286" y="5672528"/>
              <a:ext cx="79375" cy="1022186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3" name="Line 23"/>
            <p:cNvSpPr>
              <a:spLocks noChangeShapeType="1"/>
            </p:cNvSpPr>
            <p:nvPr/>
          </p:nvSpPr>
          <p:spPr bwMode="auto">
            <a:xfrm>
              <a:off x="7107662" y="5672528"/>
              <a:ext cx="292806" cy="202847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4" name="Oval 24"/>
            <p:cNvSpPr>
              <a:spLocks/>
            </p:cNvSpPr>
            <p:nvPr/>
          </p:nvSpPr>
          <p:spPr bwMode="auto">
            <a:xfrm>
              <a:off x="6978898" y="5587862"/>
              <a:ext cx="169334" cy="183444"/>
            </a:xfrm>
            <a:prstGeom prst="ellipse">
              <a:avLst/>
            </a:pr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97" name="Oval 35"/>
            <p:cNvSpPr>
              <a:spLocks/>
            </p:cNvSpPr>
            <p:nvPr/>
          </p:nvSpPr>
          <p:spPr bwMode="auto">
            <a:xfrm>
              <a:off x="7730780" y="5343949"/>
              <a:ext cx="425869" cy="405694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DE"/>
            </a:p>
          </p:txBody>
        </p:sp>
      </p:grpSp>
      <p:sp>
        <p:nvSpPr>
          <p:cNvPr id="88" name="Shape 597"/>
          <p:cNvSpPr/>
          <p:nvPr/>
        </p:nvSpPr>
        <p:spPr>
          <a:xfrm>
            <a:off x="6714032" y="2186043"/>
            <a:ext cx="1588246" cy="350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rPr lang="de-DE" dirty="0" smtClean="0"/>
              <a:t>Energiespeicher</a:t>
            </a:r>
            <a:endParaRPr dirty="0"/>
          </a:p>
        </p:txBody>
      </p:sp>
      <p:sp>
        <p:nvSpPr>
          <p:cNvPr id="95" name="Shape 767"/>
          <p:cNvSpPr/>
          <p:nvPr/>
        </p:nvSpPr>
        <p:spPr>
          <a:xfrm>
            <a:off x="6528609" y="2586164"/>
            <a:ext cx="1900395" cy="162562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96" name="Group 775"/>
          <p:cNvGrpSpPr/>
          <p:nvPr/>
        </p:nvGrpSpPr>
        <p:grpSpPr>
          <a:xfrm>
            <a:off x="6772289" y="2786899"/>
            <a:ext cx="559770" cy="1296719"/>
            <a:chOff x="0" y="0"/>
            <a:chExt cx="559768" cy="1296717"/>
          </a:xfrm>
        </p:grpSpPr>
        <p:sp>
          <p:nvSpPr>
            <p:cNvPr id="98" name="Shape 768"/>
            <p:cNvSpPr/>
            <p:nvPr/>
          </p:nvSpPr>
          <p:spPr>
            <a:xfrm>
              <a:off x="2690" y="990600"/>
              <a:ext cx="553420" cy="248890"/>
            </a:xfrm>
            <a:prstGeom prst="ellipse">
              <a:avLst/>
            </a:prstGeom>
            <a:solidFill>
              <a:srgbClr val="73FD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9" name="Shape 769"/>
            <p:cNvSpPr/>
            <p:nvPr/>
          </p:nvSpPr>
          <p:spPr>
            <a:xfrm>
              <a:off x="0" y="120160"/>
              <a:ext cx="559769" cy="986255"/>
            </a:xfrm>
            <a:prstGeom prst="rect">
              <a:avLst/>
            </a:prstGeom>
            <a:solidFill>
              <a:srgbClr val="73FD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0" name="Shape 770"/>
            <p:cNvSpPr/>
            <p:nvPr/>
          </p:nvSpPr>
          <p:spPr>
            <a:xfrm>
              <a:off x="2690" y="0"/>
              <a:ext cx="553420" cy="248890"/>
            </a:xfrm>
            <a:prstGeom prst="ellipse">
              <a:avLst/>
            </a:prstGeom>
            <a:solidFill>
              <a:srgbClr val="FFDBC7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01" name="Shape 771"/>
            <p:cNvSpPr/>
            <p:nvPr/>
          </p:nvSpPr>
          <p:spPr>
            <a:xfrm>
              <a:off x="22859" y="866920"/>
              <a:ext cx="525781" cy="260869"/>
            </a:xfrm>
            <a:prstGeom prst="rect">
              <a:avLst/>
            </a:prstGeom>
            <a:solidFill>
              <a:srgbClr val="73FD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2" name="Shape 772"/>
            <p:cNvSpPr/>
            <p:nvPr/>
          </p:nvSpPr>
          <p:spPr>
            <a:xfrm>
              <a:off x="150494" y="38100"/>
              <a:ext cx="258780" cy="136195"/>
            </a:xfrm>
            <a:prstGeom prst="ellipse">
              <a:avLst/>
            </a:prstGeom>
            <a:solidFill>
              <a:srgbClr val="FF93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03" name="Shape 773"/>
            <p:cNvSpPr/>
            <p:nvPr/>
          </p:nvSpPr>
          <p:spPr>
            <a:xfrm>
              <a:off x="93581" y="165310"/>
              <a:ext cx="371638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rPr dirty="0"/>
                <a:t>+</a:t>
              </a:r>
            </a:p>
          </p:txBody>
        </p:sp>
        <p:sp>
          <p:nvSpPr>
            <p:cNvPr id="104" name="Shape 774"/>
            <p:cNvSpPr/>
            <p:nvPr/>
          </p:nvSpPr>
          <p:spPr>
            <a:xfrm>
              <a:off x="93581" y="933372"/>
              <a:ext cx="371638" cy="3633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-</a:t>
              </a:r>
            </a:p>
          </p:txBody>
        </p:sp>
      </p:grpSp>
      <p:grpSp>
        <p:nvGrpSpPr>
          <p:cNvPr id="105" name="Group 764"/>
          <p:cNvGrpSpPr/>
          <p:nvPr/>
        </p:nvGrpSpPr>
        <p:grpSpPr>
          <a:xfrm>
            <a:off x="7485862" y="2783561"/>
            <a:ext cx="860977" cy="1239491"/>
            <a:chOff x="0" y="0"/>
            <a:chExt cx="860975" cy="1239489"/>
          </a:xfrm>
        </p:grpSpPr>
        <p:sp>
          <p:nvSpPr>
            <p:cNvPr id="106" name="Shape 755"/>
            <p:cNvSpPr/>
            <p:nvPr/>
          </p:nvSpPr>
          <p:spPr>
            <a:xfrm>
              <a:off x="147211" y="990600"/>
              <a:ext cx="553420" cy="248890"/>
            </a:xfrm>
            <a:prstGeom prst="ellipse">
              <a:avLst/>
            </a:prstGeom>
            <a:solidFill>
              <a:srgbClr val="73FCD6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07" name="Shape 756"/>
            <p:cNvSpPr/>
            <p:nvPr/>
          </p:nvSpPr>
          <p:spPr>
            <a:xfrm>
              <a:off x="144521" y="120160"/>
              <a:ext cx="559769" cy="986255"/>
            </a:xfrm>
            <a:prstGeom prst="rect">
              <a:avLst/>
            </a:prstGeom>
            <a:solidFill>
              <a:srgbClr val="73FCD6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08" name="Shape 757"/>
            <p:cNvSpPr/>
            <p:nvPr/>
          </p:nvSpPr>
          <p:spPr>
            <a:xfrm>
              <a:off x="147211" y="0"/>
              <a:ext cx="553420" cy="248890"/>
            </a:xfrm>
            <a:prstGeom prst="ellipse">
              <a:avLst/>
            </a:prstGeom>
            <a:solidFill>
              <a:srgbClr val="EAFCD3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09" name="Shape 758"/>
            <p:cNvSpPr/>
            <p:nvPr/>
          </p:nvSpPr>
          <p:spPr>
            <a:xfrm>
              <a:off x="167381" y="866920"/>
              <a:ext cx="525780" cy="260869"/>
            </a:xfrm>
            <a:prstGeom prst="rect">
              <a:avLst/>
            </a:prstGeom>
            <a:solidFill>
              <a:srgbClr val="73FCD6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0" name="Shape 759"/>
            <p:cNvSpPr/>
            <p:nvPr/>
          </p:nvSpPr>
          <p:spPr>
            <a:xfrm>
              <a:off x="12164" y="469982"/>
              <a:ext cx="848812" cy="332129"/>
            </a:xfrm>
            <a:prstGeom prst="ellipse">
              <a:avLst/>
            </a:prstGeom>
            <a:noFill/>
            <a:ln w="19050" cap="flat">
              <a:solidFill>
                <a:schemeClr val="accent2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solidFill>
                    <a:schemeClr val="accent2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11" name="Shape 760"/>
            <p:cNvSpPr/>
            <p:nvPr/>
          </p:nvSpPr>
          <p:spPr>
            <a:xfrm>
              <a:off x="0" y="577932"/>
              <a:ext cx="848811" cy="332129"/>
            </a:xfrm>
            <a:prstGeom prst="ellipse">
              <a:avLst/>
            </a:prstGeom>
            <a:noFill/>
            <a:ln w="19050" cap="flat">
              <a:solidFill>
                <a:schemeClr val="accent2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solidFill>
                    <a:schemeClr val="accent2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12" name="Shape 761"/>
            <p:cNvSpPr/>
            <p:nvPr/>
          </p:nvSpPr>
          <p:spPr>
            <a:xfrm flipV="1">
              <a:off x="451889" y="903108"/>
              <a:ext cx="124938" cy="6549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3" name="Shape 762"/>
            <p:cNvSpPr/>
            <p:nvPr/>
          </p:nvSpPr>
          <p:spPr>
            <a:xfrm flipV="1">
              <a:off x="451889" y="802599"/>
              <a:ext cx="124938" cy="6548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4" name="Shape 763"/>
            <p:cNvSpPr/>
            <p:nvPr/>
          </p:nvSpPr>
          <p:spPr>
            <a:xfrm>
              <a:off x="165809" y="380155"/>
              <a:ext cx="525781" cy="260869"/>
            </a:xfrm>
            <a:prstGeom prst="rect">
              <a:avLst/>
            </a:prstGeom>
            <a:solidFill>
              <a:srgbClr val="73FCD6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63836372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8" name="Gruppieren"/>
          <p:cNvGrpSpPr/>
          <p:nvPr/>
        </p:nvGrpSpPr>
        <p:grpSpPr>
          <a:xfrm>
            <a:off x="-1524000" y="1057170"/>
            <a:ext cx="412217" cy="275836"/>
            <a:chOff x="0" y="0"/>
            <a:chExt cx="412216" cy="275834"/>
          </a:xfrm>
        </p:grpSpPr>
        <p:sp>
          <p:nvSpPr>
            <p:cNvPr id="386" name="Linie"/>
            <p:cNvSpPr/>
            <p:nvPr/>
          </p:nvSpPr>
          <p:spPr>
            <a:xfrm flipH="1">
              <a:off x="0" y="70359"/>
              <a:ext cx="358888" cy="205476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87" name="Linie"/>
            <p:cNvSpPr/>
            <p:nvPr/>
          </p:nvSpPr>
          <p:spPr>
            <a:xfrm>
              <a:off x="326429" y="0"/>
              <a:ext cx="85788" cy="149838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389" name="Linie"/>
          <p:cNvSpPr/>
          <p:nvPr/>
        </p:nvSpPr>
        <p:spPr>
          <a:xfrm flipH="1" flipV="1">
            <a:off x="6806410" y="5705361"/>
            <a:ext cx="493" cy="1159895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90" name="Abgerundetes Rechteck"/>
          <p:cNvSpPr/>
          <p:nvPr/>
        </p:nvSpPr>
        <p:spPr>
          <a:xfrm rot="20400000">
            <a:off x="6518350" y="5433469"/>
            <a:ext cx="831063" cy="375016"/>
          </a:xfrm>
          <a:prstGeom prst="roundRect">
            <a:avLst>
              <a:gd name="adj" fmla="val 49134"/>
            </a:avLst>
          </a:prstGeom>
          <a:solidFill>
            <a:srgbClr val="DCDEE0"/>
          </a:solidFill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91" name="N"/>
          <p:cNvSpPr txBox="1"/>
          <p:nvPr/>
        </p:nvSpPr>
        <p:spPr>
          <a:xfrm rot="20400000">
            <a:off x="6913136" y="5364476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392" name="S"/>
          <p:cNvSpPr txBox="1"/>
          <p:nvPr/>
        </p:nvSpPr>
        <p:spPr>
          <a:xfrm rot="20400000">
            <a:off x="6341969" y="5584676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</a:t>
            </a:r>
          </a:p>
        </p:txBody>
      </p:sp>
      <p:sp>
        <p:nvSpPr>
          <p:cNvPr id="393" name="Rechteck"/>
          <p:cNvSpPr/>
          <p:nvPr/>
        </p:nvSpPr>
        <p:spPr>
          <a:xfrm rot="20400000">
            <a:off x="6755796" y="5374601"/>
            <a:ext cx="369544" cy="4597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94" name="Linie"/>
          <p:cNvSpPr/>
          <p:nvPr/>
        </p:nvSpPr>
        <p:spPr>
          <a:xfrm flipV="1">
            <a:off x="6717525" y="5493124"/>
            <a:ext cx="85534" cy="49699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95" name="Rechteck"/>
          <p:cNvSpPr/>
          <p:nvPr/>
        </p:nvSpPr>
        <p:spPr>
          <a:xfrm rot="20400000">
            <a:off x="6763638" y="5518935"/>
            <a:ext cx="369544" cy="206483"/>
          </a:xfrm>
          <a:prstGeom prst="rect">
            <a:avLst/>
          </a:prstGeom>
          <a:solidFill>
            <a:srgbClr val="DCDEE0"/>
          </a:solidFill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96" name="Oval"/>
          <p:cNvSpPr/>
          <p:nvPr/>
        </p:nvSpPr>
        <p:spPr>
          <a:xfrm rot="4200000">
            <a:off x="6889334" y="5511557"/>
            <a:ext cx="340076" cy="144353"/>
          </a:xfrm>
          <a:prstGeom prst="ellips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97" name="Oval"/>
          <p:cNvSpPr/>
          <p:nvPr/>
        </p:nvSpPr>
        <p:spPr>
          <a:xfrm rot="4200000">
            <a:off x="6746904" y="5563397"/>
            <a:ext cx="340076" cy="144354"/>
          </a:xfrm>
          <a:prstGeom prst="ellips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98" name="Oval"/>
          <p:cNvSpPr/>
          <p:nvPr/>
        </p:nvSpPr>
        <p:spPr>
          <a:xfrm rot="4200000">
            <a:off x="6818797" y="5537231"/>
            <a:ext cx="340076" cy="144353"/>
          </a:xfrm>
          <a:prstGeom prst="ellips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99" name="Oval"/>
          <p:cNvSpPr/>
          <p:nvPr/>
        </p:nvSpPr>
        <p:spPr>
          <a:xfrm rot="4200000">
            <a:off x="6676368" y="5589070"/>
            <a:ext cx="340076" cy="144354"/>
          </a:xfrm>
          <a:prstGeom prst="ellips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00" name="Linie"/>
          <p:cNvSpPr/>
          <p:nvPr/>
        </p:nvSpPr>
        <p:spPr>
          <a:xfrm flipV="1">
            <a:off x="7108844" y="5688209"/>
            <a:ext cx="136335" cy="49700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01" name="Linie"/>
          <p:cNvSpPr/>
          <p:nvPr/>
        </p:nvSpPr>
        <p:spPr>
          <a:xfrm flipV="1">
            <a:off x="2715341" y="1256623"/>
            <a:ext cx="1" cy="614272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02" name="Linie"/>
          <p:cNvSpPr/>
          <p:nvPr/>
        </p:nvSpPr>
        <p:spPr>
          <a:xfrm flipH="1">
            <a:off x="1792812" y="2516343"/>
            <a:ext cx="562217" cy="324596"/>
          </a:xfrm>
          <a:prstGeom prst="line">
            <a:avLst/>
          </a:prstGeom>
          <a:ln w="25400">
            <a:solidFill>
              <a:schemeClr val="accent2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03" name="Linie"/>
          <p:cNvSpPr/>
          <p:nvPr/>
        </p:nvSpPr>
        <p:spPr>
          <a:xfrm>
            <a:off x="3086479" y="2517804"/>
            <a:ext cx="557156" cy="321674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04" name="Kreis"/>
          <p:cNvSpPr/>
          <p:nvPr/>
        </p:nvSpPr>
        <p:spPr>
          <a:xfrm>
            <a:off x="2287110" y="1874244"/>
            <a:ext cx="856463" cy="850986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05" name="Kreis"/>
          <p:cNvSpPr/>
          <p:nvPr/>
        </p:nvSpPr>
        <p:spPr>
          <a:xfrm>
            <a:off x="1644413" y="1239565"/>
            <a:ext cx="2141857" cy="2143650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412" name="Gruppieren"/>
          <p:cNvGrpSpPr/>
          <p:nvPr/>
        </p:nvGrpSpPr>
        <p:grpSpPr>
          <a:xfrm>
            <a:off x="2532473" y="1299948"/>
            <a:ext cx="366298" cy="527623"/>
            <a:chOff x="561" y="0"/>
            <a:chExt cx="366297" cy="527621"/>
          </a:xfrm>
        </p:grpSpPr>
        <p:sp>
          <p:nvSpPr>
            <p:cNvPr id="406" name="Oval"/>
            <p:cNvSpPr/>
            <p:nvPr/>
          </p:nvSpPr>
          <p:spPr>
            <a:xfrm>
              <a:off x="3522" y="71253"/>
              <a:ext cx="363337" cy="154227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07" name="Oval"/>
            <p:cNvSpPr/>
            <p:nvPr/>
          </p:nvSpPr>
          <p:spPr>
            <a:xfrm>
              <a:off x="3522" y="233191"/>
              <a:ext cx="363337" cy="154227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08" name="Oval"/>
            <p:cNvSpPr/>
            <p:nvPr/>
          </p:nvSpPr>
          <p:spPr>
            <a:xfrm>
              <a:off x="3522" y="151451"/>
              <a:ext cx="363337" cy="154227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09" name="Oval"/>
            <p:cNvSpPr/>
            <p:nvPr/>
          </p:nvSpPr>
          <p:spPr>
            <a:xfrm>
              <a:off x="3522" y="313389"/>
              <a:ext cx="363337" cy="154227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10" name="Linie"/>
            <p:cNvSpPr/>
            <p:nvPr/>
          </p:nvSpPr>
          <p:spPr>
            <a:xfrm flipH="1" flipV="1">
              <a:off x="561" y="372586"/>
              <a:ext cx="79" cy="1550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11" name="Linie"/>
            <p:cNvSpPr/>
            <p:nvPr/>
          </p:nvSpPr>
          <p:spPr>
            <a:xfrm flipH="1" flipV="1">
              <a:off x="357977" y="-1"/>
              <a:ext cx="79" cy="1550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19" name="Gruppieren"/>
          <p:cNvGrpSpPr/>
          <p:nvPr/>
        </p:nvGrpSpPr>
        <p:grpSpPr>
          <a:xfrm>
            <a:off x="2537886" y="2763307"/>
            <a:ext cx="366298" cy="527623"/>
            <a:chOff x="561" y="0"/>
            <a:chExt cx="366297" cy="527621"/>
          </a:xfrm>
        </p:grpSpPr>
        <p:sp>
          <p:nvSpPr>
            <p:cNvPr id="413" name="Oval"/>
            <p:cNvSpPr/>
            <p:nvPr/>
          </p:nvSpPr>
          <p:spPr>
            <a:xfrm>
              <a:off x="3522" y="71253"/>
              <a:ext cx="363337" cy="154227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14" name="Oval"/>
            <p:cNvSpPr/>
            <p:nvPr/>
          </p:nvSpPr>
          <p:spPr>
            <a:xfrm>
              <a:off x="3522" y="233191"/>
              <a:ext cx="363337" cy="154227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15" name="Oval"/>
            <p:cNvSpPr/>
            <p:nvPr/>
          </p:nvSpPr>
          <p:spPr>
            <a:xfrm>
              <a:off x="3522" y="151451"/>
              <a:ext cx="363337" cy="154227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16" name="Oval"/>
            <p:cNvSpPr/>
            <p:nvPr/>
          </p:nvSpPr>
          <p:spPr>
            <a:xfrm>
              <a:off x="3522" y="313389"/>
              <a:ext cx="363337" cy="154227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17" name="Linie"/>
            <p:cNvSpPr/>
            <p:nvPr/>
          </p:nvSpPr>
          <p:spPr>
            <a:xfrm flipH="1" flipV="1">
              <a:off x="561" y="372586"/>
              <a:ext cx="79" cy="1550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18" name="Linie"/>
            <p:cNvSpPr/>
            <p:nvPr/>
          </p:nvSpPr>
          <p:spPr>
            <a:xfrm flipH="1" flipV="1">
              <a:off x="357977" y="-1"/>
              <a:ext cx="79" cy="1550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20" name="Linie"/>
          <p:cNvSpPr/>
          <p:nvPr/>
        </p:nvSpPr>
        <p:spPr>
          <a:xfrm flipV="1">
            <a:off x="2715341" y="2745382"/>
            <a:ext cx="1" cy="614272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427" name="Gruppieren"/>
          <p:cNvGrpSpPr/>
          <p:nvPr/>
        </p:nvGrpSpPr>
        <p:grpSpPr>
          <a:xfrm rot="14400000">
            <a:off x="1890631" y="2414586"/>
            <a:ext cx="366298" cy="527623"/>
            <a:chOff x="561" y="0"/>
            <a:chExt cx="366297" cy="527621"/>
          </a:xfrm>
        </p:grpSpPr>
        <p:sp>
          <p:nvSpPr>
            <p:cNvPr id="421" name="Oval"/>
            <p:cNvSpPr/>
            <p:nvPr/>
          </p:nvSpPr>
          <p:spPr>
            <a:xfrm>
              <a:off x="3522" y="71253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22" name="Oval"/>
            <p:cNvSpPr/>
            <p:nvPr/>
          </p:nvSpPr>
          <p:spPr>
            <a:xfrm>
              <a:off x="3522" y="23319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23" name="Oval"/>
            <p:cNvSpPr/>
            <p:nvPr/>
          </p:nvSpPr>
          <p:spPr>
            <a:xfrm>
              <a:off x="3522" y="15145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24" name="Oval"/>
            <p:cNvSpPr/>
            <p:nvPr/>
          </p:nvSpPr>
          <p:spPr>
            <a:xfrm>
              <a:off x="3522" y="313389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25" name="Linie"/>
            <p:cNvSpPr/>
            <p:nvPr/>
          </p:nvSpPr>
          <p:spPr>
            <a:xfrm flipH="1" flipV="1">
              <a:off x="561" y="372586"/>
              <a:ext cx="79" cy="155036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26" name="Linie"/>
            <p:cNvSpPr/>
            <p:nvPr/>
          </p:nvSpPr>
          <p:spPr>
            <a:xfrm flipH="1" flipV="1">
              <a:off x="357977" y="-1"/>
              <a:ext cx="78" cy="155036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28" name="Linie"/>
          <p:cNvSpPr/>
          <p:nvPr/>
        </p:nvSpPr>
        <p:spPr>
          <a:xfrm flipH="1" flipV="1">
            <a:off x="2534289" y="1813696"/>
            <a:ext cx="358521" cy="97208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431" name="Gruppieren"/>
          <p:cNvGrpSpPr/>
          <p:nvPr/>
        </p:nvGrpSpPr>
        <p:grpSpPr>
          <a:xfrm>
            <a:off x="2460702" y="3278430"/>
            <a:ext cx="147175" cy="329794"/>
            <a:chOff x="0" y="0"/>
            <a:chExt cx="147173" cy="329793"/>
          </a:xfrm>
        </p:grpSpPr>
        <p:sp>
          <p:nvSpPr>
            <p:cNvPr id="429" name="Linie"/>
            <p:cNvSpPr/>
            <p:nvPr/>
          </p:nvSpPr>
          <p:spPr>
            <a:xfrm flipH="1" flipV="1">
              <a:off x="73586" y="0"/>
              <a:ext cx="1" cy="32446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30" name="Linie"/>
            <p:cNvSpPr/>
            <p:nvPr/>
          </p:nvSpPr>
          <p:spPr>
            <a:xfrm flipV="1">
              <a:off x="-1" y="329793"/>
              <a:ext cx="14717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32" name="Linie"/>
          <p:cNvSpPr/>
          <p:nvPr/>
        </p:nvSpPr>
        <p:spPr>
          <a:xfrm flipH="1" flipV="1">
            <a:off x="2889889" y="1166005"/>
            <a:ext cx="78" cy="155036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33" name="A"/>
          <p:cNvSpPr txBox="1"/>
          <p:nvPr/>
        </p:nvSpPr>
        <p:spPr>
          <a:xfrm>
            <a:off x="2398240" y="871910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434" name="Linie"/>
          <p:cNvSpPr/>
          <p:nvPr/>
        </p:nvSpPr>
        <p:spPr>
          <a:xfrm>
            <a:off x="3537937" y="2973940"/>
            <a:ext cx="133984" cy="78004"/>
          </a:xfrm>
          <a:prstGeom prst="line">
            <a:avLst/>
          </a:prstGeom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441" name="Gruppieren"/>
          <p:cNvGrpSpPr/>
          <p:nvPr/>
        </p:nvGrpSpPr>
        <p:grpSpPr>
          <a:xfrm rot="14400000">
            <a:off x="3169889" y="1677632"/>
            <a:ext cx="366299" cy="527623"/>
            <a:chOff x="561" y="0"/>
            <a:chExt cx="366297" cy="527621"/>
          </a:xfrm>
        </p:grpSpPr>
        <p:sp>
          <p:nvSpPr>
            <p:cNvPr id="435" name="Oval"/>
            <p:cNvSpPr/>
            <p:nvPr/>
          </p:nvSpPr>
          <p:spPr>
            <a:xfrm>
              <a:off x="3522" y="71253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36" name="Oval"/>
            <p:cNvSpPr/>
            <p:nvPr/>
          </p:nvSpPr>
          <p:spPr>
            <a:xfrm>
              <a:off x="3522" y="23319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37" name="Oval"/>
            <p:cNvSpPr/>
            <p:nvPr/>
          </p:nvSpPr>
          <p:spPr>
            <a:xfrm>
              <a:off x="3522" y="15145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38" name="Oval"/>
            <p:cNvSpPr/>
            <p:nvPr/>
          </p:nvSpPr>
          <p:spPr>
            <a:xfrm>
              <a:off x="3522" y="313389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39" name="Linie"/>
            <p:cNvSpPr/>
            <p:nvPr/>
          </p:nvSpPr>
          <p:spPr>
            <a:xfrm flipH="1" flipV="1">
              <a:off x="561" y="372586"/>
              <a:ext cx="79" cy="155036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40" name="Linie"/>
            <p:cNvSpPr/>
            <p:nvPr/>
          </p:nvSpPr>
          <p:spPr>
            <a:xfrm flipH="1" flipV="1">
              <a:off x="357977" y="-1"/>
              <a:ext cx="78" cy="155036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42" name="Linie"/>
          <p:cNvSpPr/>
          <p:nvPr/>
        </p:nvSpPr>
        <p:spPr>
          <a:xfrm flipH="1">
            <a:off x="3087123" y="1771717"/>
            <a:ext cx="562217" cy="324596"/>
          </a:xfrm>
          <a:prstGeom prst="line">
            <a:avLst/>
          </a:prstGeom>
          <a:ln w="25400">
            <a:solidFill>
              <a:schemeClr val="accent2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43" name="Linie"/>
          <p:cNvSpPr/>
          <p:nvPr/>
        </p:nvSpPr>
        <p:spPr>
          <a:xfrm flipH="1">
            <a:off x="1605690" y="2662765"/>
            <a:ext cx="169605" cy="97104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44" name="B"/>
          <p:cNvSpPr txBox="1"/>
          <p:nvPr/>
        </p:nvSpPr>
        <p:spPr>
          <a:xfrm>
            <a:off x="1253402" y="2833261"/>
            <a:ext cx="645027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445" name="Linie"/>
          <p:cNvSpPr/>
          <p:nvPr/>
        </p:nvSpPr>
        <p:spPr>
          <a:xfrm flipH="1">
            <a:off x="2400223" y="1918842"/>
            <a:ext cx="641062" cy="783793"/>
          </a:xfrm>
          <a:prstGeom prst="line">
            <a:avLst/>
          </a:prstGeom>
          <a:ln w="12700">
            <a:solidFill>
              <a:schemeClr val="accent2">
                <a:hueOff val="-554920"/>
                <a:satOff val="-21482"/>
                <a:lumOff val="-6228"/>
              </a:schemeClr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448" name="Gruppieren"/>
          <p:cNvGrpSpPr/>
          <p:nvPr/>
        </p:nvGrpSpPr>
        <p:grpSpPr>
          <a:xfrm>
            <a:off x="3609860" y="1724011"/>
            <a:ext cx="412217" cy="275835"/>
            <a:chOff x="0" y="0"/>
            <a:chExt cx="412216" cy="275834"/>
          </a:xfrm>
        </p:grpSpPr>
        <p:sp>
          <p:nvSpPr>
            <p:cNvPr id="446" name="Linie"/>
            <p:cNvSpPr/>
            <p:nvPr/>
          </p:nvSpPr>
          <p:spPr>
            <a:xfrm flipH="1">
              <a:off x="0" y="70359"/>
              <a:ext cx="358888" cy="205476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47" name="Linie"/>
            <p:cNvSpPr/>
            <p:nvPr/>
          </p:nvSpPr>
          <p:spPr>
            <a:xfrm>
              <a:off x="326429" y="0"/>
              <a:ext cx="85788" cy="149838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49" name="Linie"/>
          <p:cNvSpPr/>
          <p:nvPr/>
        </p:nvSpPr>
        <p:spPr>
          <a:xfrm>
            <a:off x="1792167" y="1775350"/>
            <a:ext cx="557156" cy="321674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456" name="Gruppieren"/>
          <p:cNvGrpSpPr/>
          <p:nvPr/>
        </p:nvGrpSpPr>
        <p:grpSpPr>
          <a:xfrm rot="18000000">
            <a:off x="1890911" y="1677632"/>
            <a:ext cx="366298" cy="527623"/>
            <a:chOff x="561" y="0"/>
            <a:chExt cx="366297" cy="527621"/>
          </a:xfrm>
        </p:grpSpPr>
        <p:sp>
          <p:nvSpPr>
            <p:cNvPr id="450" name="Oval"/>
            <p:cNvSpPr/>
            <p:nvPr/>
          </p:nvSpPr>
          <p:spPr>
            <a:xfrm>
              <a:off x="3522" y="71253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51" name="Oval"/>
            <p:cNvSpPr/>
            <p:nvPr/>
          </p:nvSpPr>
          <p:spPr>
            <a:xfrm>
              <a:off x="3522" y="23319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52" name="Oval"/>
            <p:cNvSpPr/>
            <p:nvPr/>
          </p:nvSpPr>
          <p:spPr>
            <a:xfrm>
              <a:off x="3522" y="15145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53" name="Oval"/>
            <p:cNvSpPr/>
            <p:nvPr/>
          </p:nvSpPr>
          <p:spPr>
            <a:xfrm>
              <a:off x="3522" y="313389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54" name="Linie"/>
            <p:cNvSpPr/>
            <p:nvPr/>
          </p:nvSpPr>
          <p:spPr>
            <a:xfrm flipH="1" flipV="1">
              <a:off x="561" y="372586"/>
              <a:ext cx="79" cy="155036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55" name="Linie"/>
            <p:cNvSpPr/>
            <p:nvPr/>
          </p:nvSpPr>
          <p:spPr>
            <a:xfrm flipH="1" flipV="1">
              <a:off x="357977" y="-1"/>
              <a:ext cx="78" cy="155036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63" name="Gruppieren"/>
          <p:cNvGrpSpPr/>
          <p:nvPr/>
        </p:nvGrpSpPr>
        <p:grpSpPr>
          <a:xfrm rot="18000000">
            <a:off x="3217947" y="2420086"/>
            <a:ext cx="366298" cy="527622"/>
            <a:chOff x="561" y="0"/>
            <a:chExt cx="366297" cy="527621"/>
          </a:xfrm>
        </p:grpSpPr>
        <p:sp>
          <p:nvSpPr>
            <p:cNvPr id="457" name="Oval"/>
            <p:cNvSpPr/>
            <p:nvPr/>
          </p:nvSpPr>
          <p:spPr>
            <a:xfrm>
              <a:off x="3522" y="71253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58" name="Oval"/>
            <p:cNvSpPr/>
            <p:nvPr/>
          </p:nvSpPr>
          <p:spPr>
            <a:xfrm>
              <a:off x="3522" y="23319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59" name="Oval"/>
            <p:cNvSpPr/>
            <p:nvPr/>
          </p:nvSpPr>
          <p:spPr>
            <a:xfrm>
              <a:off x="3522" y="15145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60" name="Oval"/>
            <p:cNvSpPr/>
            <p:nvPr/>
          </p:nvSpPr>
          <p:spPr>
            <a:xfrm>
              <a:off x="3522" y="313389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61" name="Linie"/>
            <p:cNvSpPr/>
            <p:nvPr/>
          </p:nvSpPr>
          <p:spPr>
            <a:xfrm flipH="1" flipV="1">
              <a:off x="561" y="372586"/>
              <a:ext cx="79" cy="155036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62" name="Linie"/>
            <p:cNvSpPr/>
            <p:nvPr/>
          </p:nvSpPr>
          <p:spPr>
            <a:xfrm flipH="1" flipV="1">
              <a:off x="357977" y="-1"/>
              <a:ext cx="78" cy="155036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64" name="C"/>
          <p:cNvSpPr txBox="1"/>
          <p:nvPr/>
        </p:nvSpPr>
        <p:spPr>
          <a:xfrm>
            <a:off x="3539810" y="2820561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</a:t>
            </a:r>
          </a:p>
        </p:txBody>
      </p:sp>
      <p:grpSp>
        <p:nvGrpSpPr>
          <p:cNvPr id="467" name="Gruppieren"/>
          <p:cNvGrpSpPr/>
          <p:nvPr/>
        </p:nvGrpSpPr>
        <p:grpSpPr>
          <a:xfrm>
            <a:off x="1617005" y="1416920"/>
            <a:ext cx="402095" cy="293992"/>
            <a:chOff x="0" y="312"/>
            <a:chExt cx="402094" cy="293991"/>
          </a:xfrm>
        </p:grpSpPr>
        <p:sp>
          <p:nvSpPr>
            <p:cNvPr id="465" name="Linie"/>
            <p:cNvSpPr/>
            <p:nvPr/>
          </p:nvSpPr>
          <p:spPr>
            <a:xfrm>
              <a:off x="44704" y="86234"/>
              <a:ext cx="357391" cy="208070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66" name="Linie"/>
            <p:cNvSpPr/>
            <p:nvPr/>
          </p:nvSpPr>
          <p:spPr>
            <a:xfrm flipV="1">
              <a:off x="0" y="312"/>
              <a:ext cx="86870" cy="149213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68" name="Linie"/>
          <p:cNvSpPr/>
          <p:nvPr/>
        </p:nvSpPr>
        <p:spPr>
          <a:xfrm>
            <a:off x="2154899" y="2196772"/>
            <a:ext cx="1116769" cy="205297"/>
          </a:xfrm>
          <a:prstGeom prst="line">
            <a:avLst/>
          </a:prstGeom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69" name="N"/>
          <p:cNvSpPr txBox="1"/>
          <p:nvPr/>
        </p:nvSpPr>
        <p:spPr>
          <a:xfrm>
            <a:off x="2398240" y="3367137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470" name="N"/>
          <p:cNvSpPr txBox="1"/>
          <p:nvPr/>
        </p:nvSpPr>
        <p:spPr>
          <a:xfrm>
            <a:off x="3415196" y="1568633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471" name="N"/>
          <p:cNvSpPr txBox="1"/>
          <p:nvPr/>
        </p:nvSpPr>
        <p:spPr>
          <a:xfrm>
            <a:off x="1365447" y="1568633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grpSp>
        <p:nvGrpSpPr>
          <p:cNvPr id="487" name="Gruppieren"/>
          <p:cNvGrpSpPr/>
          <p:nvPr/>
        </p:nvGrpSpPr>
        <p:grpSpPr>
          <a:xfrm>
            <a:off x="6739802" y="962320"/>
            <a:ext cx="374147" cy="1175402"/>
            <a:chOff x="486" y="0"/>
            <a:chExt cx="374145" cy="1175401"/>
          </a:xfrm>
        </p:grpSpPr>
        <p:grpSp>
          <p:nvGrpSpPr>
            <p:cNvPr id="478" name="Gruppieren"/>
            <p:cNvGrpSpPr/>
            <p:nvPr/>
          </p:nvGrpSpPr>
          <p:grpSpPr>
            <a:xfrm>
              <a:off x="2257" y="0"/>
              <a:ext cx="366299" cy="527622"/>
              <a:chOff x="561" y="0"/>
              <a:chExt cx="366297" cy="527621"/>
            </a:xfrm>
          </p:grpSpPr>
          <p:sp>
            <p:nvSpPr>
              <p:cNvPr id="472" name="Oval"/>
              <p:cNvSpPr/>
              <p:nvPr/>
            </p:nvSpPr>
            <p:spPr>
              <a:xfrm>
                <a:off x="3522" y="71253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473" name="Oval"/>
              <p:cNvSpPr/>
              <p:nvPr/>
            </p:nvSpPr>
            <p:spPr>
              <a:xfrm>
                <a:off x="3522" y="23319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474" name="Oval"/>
              <p:cNvSpPr/>
              <p:nvPr/>
            </p:nvSpPr>
            <p:spPr>
              <a:xfrm>
                <a:off x="3522" y="15145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475" name="Oval"/>
              <p:cNvSpPr/>
              <p:nvPr/>
            </p:nvSpPr>
            <p:spPr>
              <a:xfrm>
                <a:off x="3522" y="313389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476" name="Linie"/>
              <p:cNvSpPr/>
              <p:nvPr/>
            </p:nvSpPr>
            <p:spPr>
              <a:xfrm flipH="1" flipV="1">
                <a:off x="561" y="372586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77" name="Linie"/>
              <p:cNvSpPr/>
              <p:nvPr/>
            </p:nvSpPr>
            <p:spPr>
              <a:xfrm flipH="1" flipV="1">
                <a:off x="357977" y="-1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485" name="Gruppieren"/>
            <p:cNvGrpSpPr/>
            <p:nvPr/>
          </p:nvGrpSpPr>
          <p:grpSpPr>
            <a:xfrm>
              <a:off x="2257" y="647779"/>
              <a:ext cx="366299" cy="527623"/>
              <a:chOff x="561" y="0"/>
              <a:chExt cx="366297" cy="527621"/>
            </a:xfrm>
          </p:grpSpPr>
          <p:sp>
            <p:nvSpPr>
              <p:cNvPr id="479" name="Oval"/>
              <p:cNvSpPr/>
              <p:nvPr/>
            </p:nvSpPr>
            <p:spPr>
              <a:xfrm>
                <a:off x="3522" y="71253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480" name="Oval"/>
              <p:cNvSpPr/>
              <p:nvPr/>
            </p:nvSpPr>
            <p:spPr>
              <a:xfrm>
                <a:off x="3522" y="23319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481" name="Oval"/>
              <p:cNvSpPr/>
              <p:nvPr/>
            </p:nvSpPr>
            <p:spPr>
              <a:xfrm>
                <a:off x="3522" y="151451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482" name="Oval"/>
              <p:cNvSpPr/>
              <p:nvPr/>
            </p:nvSpPr>
            <p:spPr>
              <a:xfrm>
                <a:off x="3522" y="313389"/>
                <a:ext cx="363337" cy="154227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483" name="Linie"/>
              <p:cNvSpPr/>
              <p:nvPr/>
            </p:nvSpPr>
            <p:spPr>
              <a:xfrm flipH="1" flipV="1">
                <a:off x="561" y="372586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84" name="Linie"/>
              <p:cNvSpPr/>
              <p:nvPr/>
            </p:nvSpPr>
            <p:spPr>
              <a:xfrm flipH="1" flipV="1">
                <a:off x="357977" y="-1"/>
                <a:ext cx="79" cy="1550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486" name="Linie"/>
            <p:cNvSpPr/>
            <p:nvPr/>
          </p:nvSpPr>
          <p:spPr>
            <a:xfrm flipH="1" flipV="1">
              <a:off x="486" y="523963"/>
              <a:ext cx="374147" cy="1356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501" name="Gruppieren"/>
          <p:cNvGrpSpPr/>
          <p:nvPr/>
        </p:nvGrpSpPr>
        <p:grpSpPr>
          <a:xfrm>
            <a:off x="5644595" y="2286234"/>
            <a:ext cx="1196597" cy="836729"/>
            <a:chOff x="0" y="0"/>
            <a:chExt cx="1196596" cy="836728"/>
          </a:xfrm>
        </p:grpSpPr>
        <p:sp>
          <p:nvSpPr>
            <p:cNvPr id="488" name="Oval"/>
            <p:cNvSpPr/>
            <p:nvPr/>
          </p:nvSpPr>
          <p:spPr>
            <a:xfrm rot="14400000">
              <a:off x="33215" y="563729"/>
              <a:ext cx="363336" cy="154227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89" name="Oval"/>
            <p:cNvSpPr/>
            <p:nvPr/>
          </p:nvSpPr>
          <p:spPr>
            <a:xfrm rot="14400000">
              <a:off x="173457" y="482760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90" name="Oval"/>
            <p:cNvSpPr/>
            <p:nvPr/>
          </p:nvSpPr>
          <p:spPr>
            <a:xfrm rot="14400000">
              <a:off x="102668" y="523630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91" name="Oval"/>
            <p:cNvSpPr/>
            <p:nvPr/>
          </p:nvSpPr>
          <p:spPr>
            <a:xfrm rot="14400000">
              <a:off x="242910" y="442662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92" name="Linie"/>
            <p:cNvSpPr/>
            <p:nvPr/>
          </p:nvSpPr>
          <p:spPr>
            <a:xfrm flipH="1">
              <a:off x="501377" y="611041"/>
              <a:ext cx="134227" cy="77586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93" name="Linie"/>
            <p:cNvSpPr/>
            <p:nvPr/>
          </p:nvSpPr>
          <p:spPr>
            <a:xfrm flipH="1">
              <a:off x="-1" y="487803"/>
              <a:ext cx="134227" cy="77586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94" name="Oval"/>
            <p:cNvSpPr/>
            <p:nvPr/>
          </p:nvSpPr>
          <p:spPr>
            <a:xfrm rot="14400000">
              <a:off x="594208" y="239840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95" name="Oval"/>
            <p:cNvSpPr/>
            <p:nvPr/>
          </p:nvSpPr>
          <p:spPr>
            <a:xfrm rot="14400000">
              <a:off x="734450" y="15887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96" name="Oval"/>
            <p:cNvSpPr/>
            <p:nvPr/>
          </p:nvSpPr>
          <p:spPr>
            <a:xfrm rot="14400000">
              <a:off x="663661" y="19974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97" name="Oval"/>
            <p:cNvSpPr/>
            <p:nvPr/>
          </p:nvSpPr>
          <p:spPr>
            <a:xfrm rot="14400000">
              <a:off x="803903" y="118772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98" name="Linie"/>
            <p:cNvSpPr/>
            <p:nvPr/>
          </p:nvSpPr>
          <p:spPr>
            <a:xfrm flipH="1">
              <a:off x="1062371" y="287152"/>
              <a:ext cx="134226" cy="77585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99" name="Linie"/>
            <p:cNvSpPr/>
            <p:nvPr/>
          </p:nvSpPr>
          <p:spPr>
            <a:xfrm flipH="1">
              <a:off x="560993" y="163914"/>
              <a:ext cx="134226" cy="77585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00" name="Linie"/>
            <p:cNvSpPr/>
            <p:nvPr/>
          </p:nvSpPr>
          <p:spPr>
            <a:xfrm>
              <a:off x="563748" y="222635"/>
              <a:ext cx="69612" cy="391838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515" name="Gruppieren"/>
          <p:cNvGrpSpPr/>
          <p:nvPr/>
        </p:nvGrpSpPr>
        <p:grpSpPr>
          <a:xfrm>
            <a:off x="7049420" y="2333785"/>
            <a:ext cx="1085922" cy="897166"/>
            <a:chOff x="0" y="0"/>
            <a:chExt cx="1085920" cy="897164"/>
          </a:xfrm>
        </p:grpSpPr>
        <p:sp>
          <p:nvSpPr>
            <p:cNvPr id="502" name="Oval"/>
            <p:cNvSpPr/>
            <p:nvPr/>
          </p:nvSpPr>
          <p:spPr>
            <a:xfrm rot="7200000">
              <a:off x="746636" y="596230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03" name="Oval"/>
            <p:cNvSpPr/>
            <p:nvPr/>
          </p:nvSpPr>
          <p:spPr>
            <a:xfrm rot="7200000">
              <a:off x="606393" y="51526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04" name="Oval"/>
            <p:cNvSpPr/>
            <p:nvPr/>
          </p:nvSpPr>
          <p:spPr>
            <a:xfrm rot="7200000">
              <a:off x="677182" y="55613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05" name="Oval"/>
            <p:cNvSpPr/>
            <p:nvPr/>
          </p:nvSpPr>
          <p:spPr>
            <a:xfrm rot="7200000">
              <a:off x="536941" y="475162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06" name="Linie"/>
            <p:cNvSpPr/>
            <p:nvPr/>
          </p:nvSpPr>
          <p:spPr>
            <a:xfrm>
              <a:off x="692135" y="323889"/>
              <a:ext cx="134304" cy="77451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07" name="Linie"/>
            <p:cNvSpPr/>
            <p:nvPr/>
          </p:nvSpPr>
          <p:spPr>
            <a:xfrm>
              <a:off x="836097" y="819714"/>
              <a:ext cx="134304" cy="77451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08" name="Oval"/>
            <p:cNvSpPr/>
            <p:nvPr/>
          </p:nvSpPr>
          <p:spPr>
            <a:xfrm rot="7200000">
              <a:off x="185642" y="272340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09" name="Oval"/>
            <p:cNvSpPr/>
            <p:nvPr/>
          </p:nvSpPr>
          <p:spPr>
            <a:xfrm rot="7200000">
              <a:off x="45400" y="19137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10" name="Oval"/>
            <p:cNvSpPr/>
            <p:nvPr/>
          </p:nvSpPr>
          <p:spPr>
            <a:xfrm rot="7200000">
              <a:off x="116189" y="232241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11" name="Oval"/>
            <p:cNvSpPr/>
            <p:nvPr/>
          </p:nvSpPr>
          <p:spPr>
            <a:xfrm rot="7200000">
              <a:off x="-24053" y="151273"/>
              <a:ext cx="363337" cy="154227"/>
            </a:xfrm>
            <a:prstGeom prst="ellips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12" name="Linie"/>
            <p:cNvSpPr/>
            <p:nvPr/>
          </p:nvSpPr>
          <p:spPr>
            <a:xfrm>
              <a:off x="131142" y="0"/>
              <a:ext cx="134304" cy="77451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13" name="Linie"/>
            <p:cNvSpPr/>
            <p:nvPr/>
          </p:nvSpPr>
          <p:spPr>
            <a:xfrm>
              <a:off x="275103" y="495824"/>
              <a:ext cx="134304" cy="77452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14" name="Linie"/>
            <p:cNvSpPr/>
            <p:nvPr/>
          </p:nvSpPr>
          <p:spPr>
            <a:xfrm flipV="1">
              <a:off x="391693" y="324117"/>
              <a:ext cx="304536" cy="256204"/>
            </a:xfrm>
            <a:prstGeom prst="line">
              <a:avLst/>
            </a:prstGeom>
            <a:noFill/>
            <a:ln w="127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516" name="Linie"/>
          <p:cNvSpPr/>
          <p:nvPr/>
        </p:nvSpPr>
        <p:spPr>
          <a:xfrm flipV="1">
            <a:off x="6831758" y="2341613"/>
            <a:ext cx="139435" cy="23950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17" name="Linie"/>
          <p:cNvSpPr/>
          <p:nvPr/>
        </p:nvSpPr>
        <p:spPr>
          <a:xfrm flipV="1">
            <a:off x="6941824" y="2342803"/>
            <a:ext cx="259267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18" name="Linie"/>
          <p:cNvSpPr/>
          <p:nvPr/>
        </p:nvSpPr>
        <p:spPr>
          <a:xfrm>
            <a:off x="6733741" y="2142056"/>
            <a:ext cx="242753" cy="21735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19" name="N"/>
          <p:cNvSpPr txBox="1"/>
          <p:nvPr/>
        </p:nvSpPr>
        <p:spPr>
          <a:xfrm>
            <a:off x="6831517" y="2056875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520" name="A"/>
          <p:cNvSpPr txBox="1"/>
          <p:nvPr/>
        </p:nvSpPr>
        <p:spPr>
          <a:xfrm>
            <a:off x="4667806" y="808022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521" name="B"/>
          <p:cNvSpPr txBox="1"/>
          <p:nvPr/>
        </p:nvSpPr>
        <p:spPr>
          <a:xfrm>
            <a:off x="4657213" y="2678912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522" name="C"/>
          <p:cNvSpPr txBox="1"/>
          <p:nvPr/>
        </p:nvSpPr>
        <p:spPr>
          <a:xfrm>
            <a:off x="4667806" y="3300250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</a:t>
            </a:r>
          </a:p>
        </p:txBody>
      </p:sp>
      <p:sp>
        <p:nvSpPr>
          <p:cNvPr id="523" name="Linie"/>
          <p:cNvSpPr/>
          <p:nvPr/>
        </p:nvSpPr>
        <p:spPr>
          <a:xfrm flipH="1" flipV="1">
            <a:off x="5318154" y="958488"/>
            <a:ext cx="178358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4" name="Linie"/>
          <p:cNvSpPr/>
          <p:nvPr/>
        </p:nvSpPr>
        <p:spPr>
          <a:xfrm flipH="1" flipV="1">
            <a:off x="5257213" y="3454516"/>
            <a:ext cx="2765982" cy="1"/>
          </a:xfrm>
          <a:prstGeom prst="line">
            <a:avLst/>
          </a:prstGeom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5" name="Linie"/>
          <p:cNvSpPr/>
          <p:nvPr/>
        </p:nvSpPr>
        <p:spPr>
          <a:xfrm flipH="1" flipV="1">
            <a:off x="5237347" y="2851353"/>
            <a:ext cx="412758" cy="1"/>
          </a:xfrm>
          <a:prstGeom prst="line">
            <a:avLst/>
          </a:prstGeom>
          <a:ln w="12700">
            <a:solidFill>
              <a:schemeClr val="accent2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6" name="Linie"/>
          <p:cNvSpPr/>
          <p:nvPr/>
        </p:nvSpPr>
        <p:spPr>
          <a:xfrm flipH="1" flipV="1">
            <a:off x="6224049" y="961077"/>
            <a:ext cx="24406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7" name="Linie"/>
          <p:cNvSpPr/>
          <p:nvPr/>
        </p:nvSpPr>
        <p:spPr>
          <a:xfrm flipH="1" flipV="1">
            <a:off x="7236238" y="3454516"/>
            <a:ext cx="244065" cy="1"/>
          </a:xfrm>
          <a:prstGeom prst="line">
            <a:avLst/>
          </a:prstGeom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8" name="Linie"/>
          <p:cNvSpPr/>
          <p:nvPr/>
        </p:nvSpPr>
        <p:spPr>
          <a:xfrm flipH="1" flipV="1">
            <a:off x="5364047" y="2851353"/>
            <a:ext cx="244064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9" name="ia(t)"/>
          <p:cNvSpPr txBox="1"/>
          <p:nvPr/>
        </p:nvSpPr>
        <p:spPr>
          <a:xfrm>
            <a:off x="5920869" y="965810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a</a:t>
            </a:r>
            <a:r>
              <a:t>(t)</a:t>
            </a:r>
          </a:p>
        </p:txBody>
      </p:sp>
      <p:sp>
        <p:nvSpPr>
          <p:cNvPr id="530" name="ib(t)"/>
          <p:cNvSpPr txBox="1"/>
          <p:nvPr/>
        </p:nvSpPr>
        <p:spPr>
          <a:xfrm>
            <a:off x="5117407" y="2468873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b</a:t>
            </a:r>
            <a:r>
              <a:t>(t)</a:t>
            </a:r>
          </a:p>
        </p:txBody>
      </p:sp>
      <p:sp>
        <p:nvSpPr>
          <p:cNvPr id="531" name="ic(t)"/>
          <p:cNvSpPr txBox="1"/>
          <p:nvPr/>
        </p:nvSpPr>
        <p:spPr>
          <a:xfrm>
            <a:off x="6962333" y="3146359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c</a:t>
            </a:r>
            <a:r>
              <a:t>(t)</a:t>
            </a:r>
          </a:p>
        </p:txBody>
      </p:sp>
      <p:sp>
        <p:nvSpPr>
          <p:cNvPr id="532" name="Linie"/>
          <p:cNvSpPr/>
          <p:nvPr/>
        </p:nvSpPr>
        <p:spPr>
          <a:xfrm flipV="1">
            <a:off x="5270501" y="1045657"/>
            <a:ext cx="1" cy="1721605"/>
          </a:xfrm>
          <a:prstGeom prst="line">
            <a:avLst/>
          </a:prstGeom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33" name="Linie"/>
          <p:cNvSpPr/>
          <p:nvPr/>
        </p:nvSpPr>
        <p:spPr>
          <a:xfrm>
            <a:off x="4784859" y="1003179"/>
            <a:ext cx="8482" cy="2417626"/>
          </a:xfrm>
          <a:prstGeom prst="line">
            <a:avLst/>
          </a:prstGeom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34" name="Linie"/>
          <p:cNvSpPr/>
          <p:nvPr/>
        </p:nvSpPr>
        <p:spPr>
          <a:xfrm flipH="1" flipV="1">
            <a:off x="5248578" y="2943269"/>
            <a:ext cx="1558" cy="429796"/>
          </a:xfrm>
          <a:prstGeom prst="line">
            <a:avLst/>
          </a:prstGeom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35" name="Linie"/>
          <p:cNvSpPr/>
          <p:nvPr/>
        </p:nvSpPr>
        <p:spPr>
          <a:xfrm>
            <a:off x="4690217" y="948377"/>
            <a:ext cx="1353305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36" name="Linie"/>
          <p:cNvSpPr/>
          <p:nvPr/>
        </p:nvSpPr>
        <p:spPr>
          <a:xfrm>
            <a:off x="5057725" y="2851353"/>
            <a:ext cx="984350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37" name="Linie"/>
          <p:cNvSpPr/>
          <p:nvPr/>
        </p:nvSpPr>
        <p:spPr>
          <a:xfrm>
            <a:off x="4702917" y="3446578"/>
            <a:ext cx="1327905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38" name="uca(t)"/>
          <p:cNvSpPr txBox="1"/>
          <p:nvPr/>
        </p:nvSpPr>
        <p:spPr>
          <a:xfrm>
            <a:off x="4728151" y="2007090"/>
            <a:ext cx="635445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ca</a:t>
            </a:r>
            <a:r>
              <a:t>(t)</a:t>
            </a:r>
          </a:p>
        </p:txBody>
      </p:sp>
      <p:sp>
        <p:nvSpPr>
          <p:cNvPr id="539" name="ubc(t)"/>
          <p:cNvSpPr txBox="1"/>
          <p:nvPr/>
        </p:nvSpPr>
        <p:spPr>
          <a:xfrm>
            <a:off x="5206338" y="2946377"/>
            <a:ext cx="635444" cy="38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bc</a:t>
            </a:r>
            <a:r>
              <a:t>(t)</a:t>
            </a:r>
          </a:p>
        </p:txBody>
      </p:sp>
      <p:sp>
        <p:nvSpPr>
          <p:cNvPr id="540" name="uab(t)"/>
          <p:cNvSpPr txBox="1"/>
          <p:nvPr/>
        </p:nvSpPr>
        <p:spPr>
          <a:xfrm>
            <a:off x="5206338" y="1742211"/>
            <a:ext cx="635444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ab</a:t>
            </a:r>
            <a:r>
              <a:t>(t)</a:t>
            </a:r>
          </a:p>
        </p:txBody>
      </p:sp>
      <p:sp>
        <p:nvSpPr>
          <p:cNvPr id="541" name="Linie"/>
          <p:cNvSpPr/>
          <p:nvPr/>
        </p:nvSpPr>
        <p:spPr>
          <a:xfrm>
            <a:off x="3166741" y="5645904"/>
            <a:ext cx="614273" cy="1"/>
          </a:xfrm>
          <a:prstGeom prst="line">
            <a:avLst/>
          </a:prstGeom>
          <a:ln w="25400">
            <a:solidFill>
              <a:srgbClr val="000000">
                <a:alpha val="46853"/>
              </a:srgb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42" name="Linie"/>
          <p:cNvSpPr/>
          <p:nvPr/>
        </p:nvSpPr>
        <p:spPr>
          <a:xfrm flipH="1" flipV="1">
            <a:off x="2196697" y="4723375"/>
            <a:ext cx="324597" cy="562217"/>
          </a:xfrm>
          <a:prstGeom prst="line">
            <a:avLst/>
          </a:prstGeom>
          <a:ln w="25400">
            <a:solidFill>
              <a:schemeClr val="accent2">
                <a:alpha val="47309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43" name="Linie"/>
          <p:cNvSpPr/>
          <p:nvPr/>
        </p:nvSpPr>
        <p:spPr>
          <a:xfrm flipH="1">
            <a:off x="2198159" y="6017043"/>
            <a:ext cx="321674" cy="557155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  <a:alpha val="52892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44" name="Kreis"/>
          <p:cNvSpPr/>
          <p:nvPr/>
        </p:nvSpPr>
        <p:spPr>
          <a:xfrm rot="5400000">
            <a:off x="2309668" y="5220411"/>
            <a:ext cx="856464" cy="850986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  <a:alpha val="3100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45" name="Kreis"/>
          <p:cNvSpPr/>
          <p:nvPr/>
        </p:nvSpPr>
        <p:spPr>
          <a:xfrm rot="5400000">
            <a:off x="1655318" y="4574080"/>
            <a:ext cx="2141858" cy="2143650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  <a:alpha val="365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46" name="Linie"/>
          <p:cNvSpPr/>
          <p:nvPr/>
        </p:nvSpPr>
        <p:spPr>
          <a:xfrm>
            <a:off x="1677982" y="5645904"/>
            <a:ext cx="614273" cy="1"/>
          </a:xfrm>
          <a:prstGeom prst="line">
            <a:avLst/>
          </a:prstGeom>
          <a:ln w="25400">
            <a:solidFill>
              <a:srgbClr val="000000">
                <a:alpha val="49038"/>
              </a:srgb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47" name="A"/>
          <p:cNvSpPr txBox="1"/>
          <p:nvPr/>
        </p:nvSpPr>
        <p:spPr>
          <a:xfrm>
            <a:off x="3601486" y="5672180"/>
            <a:ext cx="645028" cy="38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548" name="Linie"/>
          <p:cNvSpPr/>
          <p:nvPr/>
        </p:nvSpPr>
        <p:spPr>
          <a:xfrm flipH="1" flipV="1">
            <a:off x="2941323" y="6017686"/>
            <a:ext cx="324597" cy="562218"/>
          </a:xfrm>
          <a:prstGeom prst="line">
            <a:avLst/>
          </a:prstGeom>
          <a:ln w="25400">
            <a:solidFill>
              <a:schemeClr val="accent2">
                <a:alpha val="45367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49" name="B"/>
          <p:cNvSpPr txBox="1"/>
          <p:nvPr/>
        </p:nvSpPr>
        <p:spPr>
          <a:xfrm>
            <a:off x="1755738" y="4415333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550" name="Linie"/>
          <p:cNvSpPr/>
          <p:nvPr/>
        </p:nvSpPr>
        <p:spPr>
          <a:xfrm flipH="1">
            <a:off x="2940612" y="4722730"/>
            <a:ext cx="321675" cy="557156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  <a:alpha val="50068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51" name="C"/>
          <p:cNvSpPr txBox="1"/>
          <p:nvPr/>
        </p:nvSpPr>
        <p:spPr>
          <a:xfrm>
            <a:off x="1755738" y="6573088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</a:t>
            </a:r>
          </a:p>
        </p:txBody>
      </p:sp>
      <p:sp>
        <p:nvSpPr>
          <p:cNvPr id="552" name="Abgerundetes Rechteck"/>
          <p:cNvSpPr/>
          <p:nvPr/>
        </p:nvSpPr>
        <p:spPr>
          <a:xfrm rot="20400000">
            <a:off x="2315908" y="5473060"/>
            <a:ext cx="831064" cy="375015"/>
          </a:xfrm>
          <a:prstGeom prst="roundRect">
            <a:avLst>
              <a:gd name="adj" fmla="val 49134"/>
            </a:avLst>
          </a:prstGeom>
          <a:solidFill>
            <a:srgbClr val="DCDEE0"/>
          </a:solidFill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53" name="N"/>
          <p:cNvSpPr txBox="1"/>
          <p:nvPr/>
        </p:nvSpPr>
        <p:spPr>
          <a:xfrm rot="20400000">
            <a:off x="2677138" y="5422035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554" name="S"/>
          <p:cNvSpPr txBox="1"/>
          <p:nvPr/>
        </p:nvSpPr>
        <p:spPr>
          <a:xfrm rot="20400000">
            <a:off x="2168479" y="5607172"/>
            <a:ext cx="645027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</a:t>
            </a:r>
          </a:p>
        </p:txBody>
      </p:sp>
      <p:grpSp>
        <p:nvGrpSpPr>
          <p:cNvPr id="559" name="Gruppieren"/>
          <p:cNvGrpSpPr/>
          <p:nvPr/>
        </p:nvGrpSpPr>
        <p:grpSpPr>
          <a:xfrm>
            <a:off x="2771594" y="5039482"/>
            <a:ext cx="1705202" cy="618239"/>
            <a:chOff x="0" y="0"/>
            <a:chExt cx="1705200" cy="618238"/>
          </a:xfrm>
        </p:grpSpPr>
        <p:sp>
          <p:nvSpPr>
            <p:cNvPr id="555" name="Linie"/>
            <p:cNvSpPr/>
            <p:nvPr/>
          </p:nvSpPr>
          <p:spPr>
            <a:xfrm flipV="1">
              <a:off x="0" y="0"/>
              <a:ext cx="1459206" cy="589558"/>
            </a:xfrm>
            <a:prstGeom prst="line">
              <a:avLst/>
            </a:prstGeom>
            <a:noFill/>
            <a:ln w="25400" cap="flat">
              <a:solidFill>
                <a:srgbClr val="A6AAA9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6" name="Linie"/>
            <p:cNvSpPr/>
            <p:nvPr/>
          </p:nvSpPr>
          <p:spPr>
            <a:xfrm>
              <a:off x="4330" y="618238"/>
              <a:ext cx="1700871" cy="1"/>
            </a:xfrm>
            <a:prstGeom prst="line">
              <a:avLst/>
            </a:prstGeom>
            <a:noFill/>
            <a:ln w="25400" cap="flat">
              <a:solidFill>
                <a:srgbClr val="A6AAA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7" name="θ"/>
            <p:cNvSpPr txBox="1"/>
            <p:nvPr/>
          </p:nvSpPr>
          <p:spPr>
            <a:xfrm>
              <a:off x="1199924" y="210650"/>
              <a:ext cx="367094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θ</a:t>
              </a:r>
            </a:p>
          </p:txBody>
        </p:sp>
        <p:sp>
          <p:nvSpPr>
            <p:cNvPr id="589" name="Verbindungslinie"/>
            <p:cNvSpPr/>
            <p:nvPr/>
          </p:nvSpPr>
          <p:spPr>
            <a:xfrm>
              <a:off x="1134827" y="114560"/>
              <a:ext cx="159632" cy="497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18" h="21600" extrusionOk="0">
                  <a:moveTo>
                    <a:pt x="0" y="0"/>
                  </a:moveTo>
                  <a:cubicBezTo>
                    <a:pt x="15955" y="5769"/>
                    <a:pt x="21600" y="12969"/>
                    <a:pt x="16935" y="21600"/>
                  </a:cubicBezTo>
                </a:path>
              </a:pathLst>
            </a:custGeom>
            <a:noFill/>
            <a:ln w="127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headEnd type="arrow" w="med" len="med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560" name="Linie"/>
          <p:cNvSpPr/>
          <p:nvPr/>
        </p:nvSpPr>
        <p:spPr>
          <a:xfrm>
            <a:off x="7378908" y="5645904"/>
            <a:ext cx="614272" cy="1"/>
          </a:xfrm>
          <a:prstGeom prst="line">
            <a:avLst/>
          </a:prstGeom>
          <a:ln w="25400">
            <a:solidFill>
              <a:srgbClr val="000000">
                <a:alpha val="41239"/>
              </a:srgb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1" name="Linie"/>
          <p:cNvSpPr/>
          <p:nvPr/>
        </p:nvSpPr>
        <p:spPr>
          <a:xfrm flipH="1" flipV="1">
            <a:off x="6408864" y="4723375"/>
            <a:ext cx="324597" cy="562217"/>
          </a:xfrm>
          <a:prstGeom prst="line">
            <a:avLst/>
          </a:prstGeom>
          <a:ln w="25400">
            <a:solidFill>
              <a:schemeClr val="accent2">
                <a:alpha val="39780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2" name="Linie"/>
          <p:cNvSpPr/>
          <p:nvPr/>
        </p:nvSpPr>
        <p:spPr>
          <a:xfrm flipH="1">
            <a:off x="6410325" y="6017043"/>
            <a:ext cx="321675" cy="557155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  <a:alpha val="43424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3" name="Kreis"/>
          <p:cNvSpPr/>
          <p:nvPr/>
        </p:nvSpPr>
        <p:spPr>
          <a:xfrm rot="5400000">
            <a:off x="6521835" y="5220411"/>
            <a:ext cx="856463" cy="850986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  <a:alpha val="3152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4" name="Linie"/>
          <p:cNvSpPr/>
          <p:nvPr/>
        </p:nvSpPr>
        <p:spPr>
          <a:xfrm>
            <a:off x="5890149" y="5645904"/>
            <a:ext cx="614273" cy="1"/>
          </a:xfrm>
          <a:prstGeom prst="line">
            <a:avLst/>
          </a:prstGeom>
          <a:ln w="25400">
            <a:solidFill>
              <a:srgbClr val="000000">
                <a:alpha val="42482"/>
              </a:srgb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5" name="A"/>
          <p:cNvSpPr txBox="1"/>
          <p:nvPr/>
        </p:nvSpPr>
        <p:spPr>
          <a:xfrm>
            <a:off x="7813653" y="5672180"/>
            <a:ext cx="645028" cy="38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566" name="Linie"/>
          <p:cNvSpPr/>
          <p:nvPr/>
        </p:nvSpPr>
        <p:spPr>
          <a:xfrm flipH="1" flipV="1">
            <a:off x="7153490" y="6017686"/>
            <a:ext cx="324597" cy="562218"/>
          </a:xfrm>
          <a:prstGeom prst="line">
            <a:avLst/>
          </a:prstGeom>
          <a:ln w="25400">
            <a:solidFill>
              <a:schemeClr val="accent2">
                <a:alpha val="40840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7" name="B"/>
          <p:cNvSpPr txBox="1"/>
          <p:nvPr/>
        </p:nvSpPr>
        <p:spPr>
          <a:xfrm>
            <a:off x="5967905" y="4415333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568" name="Linie"/>
          <p:cNvSpPr/>
          <p:nvPr/>
        </p:nvSpPr>
        <p:spPr>
          <a:xfrm flipH="1">
            <a:off x="7152779" y="4722730"/>
            <a:ext cx="321675" cy="557156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  <a:alpha val="38510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9" name="C"/>
          <p:cNvSpPr txBox="1"/>
          <p:nvPr/>
        </p:nvSpPr>
        <p:spPr>
          <a:xfrm>
            <a:off x="5967905" y="6573088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</a:t>
            </a:r>
          </a:p>
        </p:txBody>
      </p:sp>
      <p:grpSp>
        <p:nvGrpSpPr>
          <p:cNvPr id="574" name="Gruppieren"/>
          <p:cNvGrpSpPr/>
          <p:nvPr/>
        </p:nvGrpSpPr>
        <p:grpSpPr>
          <a:xfrm>
            <a:off x="6983761" y="5039482"/>
            <a:ext cx="1705202" cy="618239"/>
            <a:chOff x="0" y="0"/>
            <a:chExt cx="1705200" cy="618238"/>
          </a:xfrm>
        </p:grpSpPr>
        <p:sp>
          <p:nvSpPr>
            <p:cNvPr id="570" name="Linie"/>
            <p:cNvSpPr/>
            <p:nvPr/>
          </p:nvSpPr>
          <p:spPr>
            <a:xfrm flipV="1">
              <a:off x="0" y="0"/>
              <a:ext cx="1459206" cy="589558"/>
            </a:xfrm>
            <a:prstGeom prst="line">
              <a:avLst/>
            </a:prstGeom>
            <a:noFill/>
            <a:ln w="25400" cap="flat">
              <a:solidFill>
                <a:srgbClr val="A6AAA9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71" name="Linie"/>
            <p:cNvSpPr/>
            <p:nvPr/>
          </p:nvSpPr>
          <p:spPr>
            <a:xfrm>
              <a:off x="4330" y="618238"/>
              <a:ext cx="1700871" cy="1"/>
            </a:xfrm>
            <a:prstGeom prst="line">
              <a:avLst/>
            </a:prstGeom>
            <a:noFill/>
            <a:ln w="25400" cap="flat">
              <a:solidFill>
                <a:srgbClr val="A6AAA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72" name="θ"/>
            <p:cNvSpPr txBox="1"/>
            <p:nvPr/>
          </p:nvSpPr>
          <p:spPr>
            <a:xfrm>
              <a:off x="1199924" y="210650"/>
              <a:ext cx="367094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θ</a:t>
              </a:r>
            </a:p>
          </p:txBody>
        </p:sp>
        <p:sp>
          <p:nvSpPr>
            <p:cNvPr id="590" name="Verbindungslinie"/>
            <p:cNvSpPr/>
            <p:nvPr/>
          </p:nvSpPr>
          <p:spPr>
            <a:xfrm>
              <a:off x="1134827" y="114560"/>
              <a:ext cx="159632" cy="497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18" h="21600" extrusionOk="0">
                  <a:moveTo>
                    <a:pt x="0" y="0"/>
                  </a:moveTo>
                  <a:cubicBezTo>
                    <a:pt x="15955" y="5769"/>
                    <a:pt x="21600" y="12969"/>
                    <a:pt x="16935" y="21600"/>
                  </a:cubicBezTo>
                </a:path>
              </a:pathLst>
            </a:custGeom>
            <a:noFill/>
            <a:ln w="127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headEnd type="arrow" w="med" len="med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575" name="Kreis"/>
          <p:cNvSpPr/>
          <p:nvPr/>
        </p:nvSpPr>
        <p:spPr>
          <a:xfrm rot="10800000">
            <a:off x="5222252" y="899823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6" name="Kreis"/>
          <p:cNvSpPr/>
          <p:nvPr/>
        </p:nvSpPr>
        <p:spPr>
          <a:xfrm rot="10800000">
            <a:off x="5209024" y="2802798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7" name="Kreis"/>
          <p:cNvSpPr/>
          <p:nvPr/>
        </p:nvSpPr>
        <p:spPr>
          <a:xfrm rot="10800000">
            <a:off x="5203852" y="3398023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8" name="Linie"/>
          <p:cNvSpPr/>
          <p:nvPr/>
        </p:nvSpPr>
        <p:spPr>
          <a:xfrm flipH="1" flipV="1">
            <a:off x="8023193" y="3225916"/>
            <a:ext cx="1" cy="228601"/>
          </a:xfrm>
          <a:prstGeom prst="line">
            <a:avLst/>
          </a:prstGeom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9" name="Linie"/>
          <p:cNvSpPr/>
          <p:nvPr/>
        </p:nvSpPr>
        <p:spPr>
          <a:xfrm flipH="1">
            <a:off x="6806018" y="6615218"/>
            <a:ext cx="885" cy="244063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0" name="Kreis"/>
          <p:cNvSpPr/>
          <p:nvPr/>
        </p:nvSpPr>
        <p:spPr>
          <a:xfrm rot="5400000">
            <a:off x="5867485" y="4574080"/>
            <a:ext cx="2141858" cy="2143650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  <a:alpha val="352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81" name="Linie"/>
          <p:cNvSpPr/>
          <p:nvPr/>
        </p:nvSpPr>
        <p:spPr>
          <a:xfrm flipH="1" flipV="1">
            <a:off x="7235411" y="5705361"/>
            <a:ext cx="479" cy="1109095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2" name="iE"/>
          <p:cNvSpPr txBox="1"/>
          <p:nvPr/>
        </p:nvSpPr>
        <p:spPr>
          <a:xfrm>
            <a:off x="6546636" y="6689393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E</a:t>
            </a:r>
          </a:p>
        </p:txBody>
      </p:sp>
      <p:sp>
        <p:nvSpPr>
          <p:cNvPr id="583" name="Abgerundetes Rechteck"/>
          <p:cNvSpPr/>
          <p:nvPr/>
        </p:nvSpPr>
        <p:spPr>
          <a:xfrm>
            <a:off x="972113" y="679258"/>
            <a:ext cx="8147521" cy="3240958"/>
          </a:xfrm>
          <a:prstGeom prst="roundRect">
            <a:avLst>
              <a:gd name="adj" fmla="val 8602"/>
            </a:avLst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84" name="Abgerundetes Rechteck"/>
          <p:cNvSpPr/>
          <p:nvPr/>
        </p:nvSpPr>
        <p:spPr>
          <a:xfrm>
            <a:off x="972113" y="3983974"/>
            <a:ext cx="8147521" cy="3354546"/>
          </a:xfrm>
          <a:prstGeom prst="roundRect">
            <a:avLst>
              <a:gd name="adj" fmla="val 8310"/>
            </a:avLst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85" name="Stator"/>
          <p:cNvSpPr txBox="1"/>
          <p:nvPr/>
        </p:nvSpPr>
        <p:spPr>
          <a:xfrm>
            <a:off x="3215761" y="782183"/>
            <a:ext cx="1353305" cy="357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Stator</a:t>
            </a:r>
          </a:p>
        </p:txBody>
      </p:sp>
      <p:sp>
        <p:nvSpPr>
          <p:cNvPr id="586" name="Rotor"/>
          <p:cNvSpPr txBox="1"/>
          <p:nvPr/>
        </p:nvSpPr>
        <p:spPr>
          <a:xfrm>
            <a:off x="4170214" y="4086948"/>
            <a:ext cx="1353305" cy="357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Rotor</a:t>
            </a:r>
          </a:p>
        </p:txBody>
      </p:sp>
      <p:sp>
        <p:nvSpPr>
          <p:cNvPr id="587" name="permanent magnetisiert"/>
          <p:cNvSpPr txBox="1"/>
          <p:nvPr/>
        </p:nvSpPr>
        <p:spPr>
          <a:xfrm>
            <a:off x="1405276" y="6883250"/>
            <a:ext cx="2673714" cy="348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permanent magnetisiert</a:t>
            </a:r>
          </a:p>
        </p:txBody>
      </p:sp>
      <p:sp>
        <p:nvSpPr>
          <p:cNvPr id="588" name="Erregerstromkreis"/>
          <p:cNvSpPr txBox="1"/>
          <p:nvPr/>
        </p:nvSpPr>
        <p:spPr>
          <a:xfrm>
            <a:off x="5568851" y="6883250"/>
            <a:ext cx="2682544" cy="344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Erregerstromkreis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41835" y="4737065"/>
            <a:ext cx="3746944" cy="1839410"/>
          </a:xfrm>
          <a:prstGeom prst="rect">
            <a:avLst/>
          </a:prstGeom>
          <a:ln w="12700">
            <a:miter lim="400000"/>
          </a:ln>
        </p:spPr>
      </p:pic>
      <p:pic>
        <p:nvPicPr>
          <p:cNvPr id="593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41835" y="4705426"/>
            <a:ext cx="3746944" cy="1877288"/>
          </a:xfrm>
          <a:prstGeom prst="rect">
            <a:avLst/>
          </a:prstGeom>
          <a:ln w="12700">
            <a:miter lim="400000"/>
          </a:ln>
        </p:spPr>
      </p:pic>
      <p:sp>
        <p:nvSpPr>
          <p:cNvPr id="594" name="Linie"/>
          <p:cNvSpPr/>
          <p:nvPr/>
        </p:nvSpPr>
        <p:spPr>
          <a:xfrm>
            <a:off x="2874641" y="5640006"/>
            <a:ext cx="61427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5" name="Linie"/>
          <p:cNvSpPr/>
          <p:nvPr/>
        </p:nvSpPr>
        <p:spPr>
          <a:xfrm flipH="1" flipV="1">
            <a:off x="1904597" y="4717477"/>
            <a:ext cx="324597" cy="562217"/>
          </a:xfrm>
          <a:prstGeom prst="line">
            <a:avLst/>
          </a:prstGeom>
          <a:ln w="25400">
            <a:solidFill>
              <a:schemeClr val="accent2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6" name="Linie"/>
          <p:cNvSpPr/>
          <p:nvPr/>
        </p:nvSpPr>
        <p:spPr>
          <a:xfrm flipH="1">
            <a:off x="1906059" y="6011144"/>
            <a:ext cx="321674" cy="557156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7" name="Kreis"/>
          <p:cNvSpPr/>
          <p:nvPr/>
        </p:nvSpPr>
        <p:spPr>
          <a:xfrm rot="5400000">
            <a:off x="2017568" y="5214513"/>
            <a:ext cx="856464" cy="850986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8" name="Kreis"/>
          <p:cNvSpPr/>
          <p:nvPr/>
        </p:nvSpPr>
        <p:spPr>
          <a:xfrm rot="5400000">
            <a:off x="1363218" y="4568182"/>
            <a:ext cx="2141858" cy="2143650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9" name="Linie"/>
          <p:cNvSpPr/>
          <p:nvPr/>
        </p:nvSpPr>
        <p:spPr>
          <a:xfrm>
            <a:off x="1385882" y="5640006"/>
            <a:ext cx="61427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00" name="A"/>
          <p:cNvSpPr txBox="1"/>
          <p:nvPr/>
        </p:nvSpPr>
        <p:spPr>
          <a:xfrm>
            <a:off x="3309386" y="5666282"/>
            <a:ext cx="645028" cy="38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601" name="Linie"/>
          <p:cNvSpPr/>
          <p:nvPr/>
        </p:nvSpPr>
        <p:spPr>
          <a:xfrm flipH="1" flipV="1">
            <a:off x="2649223" y="6011788"/>
            <a:ext cx="324597" cy="562218"/>
          </a:xfrm>
          <a:prstGeom prst="line">
            <a:avLst/>
          </a:prstGeom>
          <a:ln w="25400">
            <a:solidFill>
              <a:schemeClr val="accent2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02" name="B"/>
          <p:cNvSpPr txBox="1"/>
          <p:nvPr/>
        </p:nvSpPr>
        <p:spPr>
          <a:xfrm>
            <a:off x="1463638" y="4409435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603" name="Linie"/>
          <p:cNvSpPr/>
          <p:nvPr/>
        </p:nvSpPr>
        <p:spPr>
          <a:xfrm flipH="1">
            <a:off x="2648512" y="4716832"/>
            <a:ext cx="321675" cy="557156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04" name="C"/>
          <p:cNvSpPr txBox="1"/>
          <p:nvPr/>
        </p:nvSpPr>
        <p:spPr>
          <a:xfrm>
            <a:off x="1463638" y="6567190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</a:t>
            </a:r>
          </a:p>
        </p:txBody>
      </p:sp>
      <p:grpSp>
        <p:nvGrpSpPr>
          <p:cNvPr id="608" name="Gruppieren"/>
          <p:cNvGrpSpPr/>
          <p:nvPr/>
        </p:nvGrpSpPr>
        <p:grpSpPr>
          <a:xfrm rot="20400000">
            <a:off x="1852634" y="5466611"/>
            <a:ext cx="1186332" cy="431118"/>
            <a:chOff x="0" y="0"/>
            <a:chExt cx="1186331" cy="431117"/>
          </a:xfrm>
        </p:grpSpPr>
        <p:sp>
          <p:nvSpPr>
            <p:cNvPr id="605" name="Abgerundetes Rechteck"/>
            <p:cNvSpPr/>
            <p:nvPr/>
          </p:nvSpPr>
          <p:spPr>
            <a:xfrm>
              <a:off x="180969" y="0"/>
              <a:ext cx="831064" cy="375015"/>
            </a:xfrm>
            <a:prstGeom prst="roundRect">
              <a:avLst>
                <a:gd name="adj" fmla="val 49134"/>
              </a:avLst>
            </a:prstGeom>
            <a:solidFill>
              <a:srgbClr val="DCDEE0"/>
            </a:solidFill>
            <a:ln w="127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06" name="N"/>
            <p:cNvSpPr txBox="1"/>
            <p:nvPr/>
          </p:nvSpPr>
          <p:spPr>
            <a:xfrm>
              <a:off x="541304" y="43402"/>
              <a:ext cx="645028" cy="3877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</a:t>
              </a:r>
            </a:p>
          </p:txBody>
        </p:sp>
        <p:sp>
          <p:nvSpPr>
            <p:cNvPr id="607" name="S"/>
            <p:cNvSpPr txBox="1"/>
            <p:nvPr/>
          </p:nvSpPr>
          <p:spPr>
            <a:xfrm>
              <a:off x="0" y="43402"/>
              <a:ext cx="645027" cy="3877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</a:t>
              </a:r>
            </a:p>
          </p:txBody>
        </p:sp>
      </p:grpSp>
      <p:grpSp>
        <p:nvGrpSpPr>
          <p:cNvPr id="613" name="Gruppieren"/>
          <p:cNvGrpSpPr/>
          <p:nvPr/>
        </p:nvGrpSpPr>
        <p:grpSpPr>
          <a:xfrm>
            <a:off x="2479494" y="5033584"/>
            <a:ext cx="1705202" cy="618239"/>
            <a:chOff x="0" y="0"/>
            <a:chExt cx="1705200" cy="618238"/>
          </a:xfrm>
        </p:grpSpPr>
        <p:sp>
          <p:nvSpPr>
            <p:cNvPr id="609" name="Linie"/>
            <p:cNvSpPr/>
            <p:nvPr/>
          </p:nvSpPr>
          <p:spPr>
            <a:xfrm flipV="1">
              <a:off x="0" y="0"/>
              <a:ext cx="1459206" cy="589558"/>
            </a:xfrm>
            <a:prstGeom prst="line">
              <a:avLst/>
            </a:prstGeom>
            <a:noFill/>
            <a:ln w="25400" cap="flat">
              <a:solidFill>
                <a:srgbClr val="A6AAA9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10" name="Linie"/>
            <p:cNvSpPr/>
            <p:nvPr/>
          </p:nvSpPr>
          <p:spPr>
            <a:xfrm>
              <a:off x="4330" y="618238"/>
              <a:ext cx="1700871" cy="1"/>
            </a:xfrm>
            <a:prstGeom prst="line">
              <a:avLst/>
            </a:prstGeom>
            <a:noFill/>
            <a:ln w="25400" cap="flat">
              <a:solidFill>
                <a:srgbClr val="A6AAA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11" name="θ"/>
            <p:cNvSpPr txBox="1"/>
            <p:nvPr/>
          </p:nvSpPr>
          <p:spPr>
            <a:xfrm>
              <a:off x="1199924" y="210650"/>
              <a:ext cx="367094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θ</a:t>
              </a:r>
            </a:p>
          </p:txBody>
        </p:sp>
        <p:sp>
          <p:nvSpPr>
            <p:cNvPr id="622" name="Verbindungslinie"/>
            <p:cNvSpPr/>
            <p:nvPr/>
          </p:nvSpPr>
          <p:spPr>
            <a:xfrm>
              <a:off x="1134827" y="114560"/>
              <a:ext cx="159632" cy="497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18" h="21600" extrusionOk="0">
                  <a:moveTo>
                    <a:pt x="0" y="0"/>
                  </a:moveTo>
                  <a:cubicBezTo>
                    <a:pt x="15955" y="5769"/>
                    <a:pt x="21600" y="12969"/>
                    <a:pt x="16935" y="21600"/>
                  </a:cubicBezTo>
                </a:path>
              </a:pathLst>
            </a:custGeom>
            <a:noFill/>
            <a:ln w="127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headEnd type="arrow" w="med" len="med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614" name="θ"/>
          <p:cNvSpPr txBox="1"/>
          <p:nvPr/>
        </p:nvSpPr>
        <p:spPr>
          <a:xfrm>
            <a:off x="8378999" y="6217757"/>
            <a:ext cx="367094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θ</a:t>
            </a:r>
          </a:p>
        </p:txBody>
      </p:sp>
      <p:sp>
        <p:nvSpPr>
          <p:cNvPr id="615" name="kM(θ) [pu]"/>
          <p:cNvSpPr txBox="1"/>
          <p:nvPr/>
        </p:nvSpPr>
        <p:spPr>
          <a:xfrm>
            <a:off x="4900140" y="4409435"/>
            <a:ext cx="1023580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k</a:t>
            </a:r>
            <a:r>
              <a:rPr baseline="-5999"/>
              <a:t>M</a:t>
            </a:r>
            <a:r>
              <a:t>(θ) [pu]</a:t>
            </a:r>
          </a:p>
        </p:txBody>
      </p:sp>
      <p:sp>
        <p:nvSpPr>
          <p:cNvPr id="616" name="0"/>
          <p:cNvSpPr txBox="1"/>
          <p:nvPr/>
        </p:nvSpPr>
        <p:spPr>
          <a:xfrm>
            <a:off x="4896453" y="6556424"/>
            <a:ext cx="367094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0</a:t>
            </a:r>
          </a:p>
        </p:txBody>
      </p:sp>
      <p:sp>
        <p:nvSpPr>
          <p:cNvPr id="617" name="π"/>
          <p:cNvSpPr txBox="1"/>
          <p:nvPr/>
        </p:nvSpPr>
        <p:spPr>
          <a:xfrm>
            <a:off x="6585553" y="6556424"/>
            <a:ext cx="367094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π</a:t>
            </a:r>
          </a:p>
        </p:txBody>
      </p:sp>
      <p:sp>
        <p:nvSpPr>
          <p:cNvPr id="618" name="2π"/>
          <p:cNvSpPr txBox="1"/>
          <p:nvPr/>
        </p:nvSpPr>
        <p:spPr>
          <a:xfrm>
            <a:off x="8274653" y="6556424"/>
            <a:ext cx="367094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2π</a:t>
            </a:r>
          </a:p>
        </p:txBody>
      </p:sp>
      <p:sp>
        <p:nvSpPr>
          <p:cNvPr id="619" name="π/2"/>
          <p:cNvSpPr txBox="1"/>
          <p:nvPr/>
        </p:nvSpPr>
        <p:spPr>
          <a:xfrm>
            <a:off x="5657323" y="6556424"/>
            <a:ext cx="491348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π/2</a:t>
            </a:r>
          </a:p>
        </p:txBody>
      </p:sp>
      <p:sp>
        <p:nvSpPr>
          <p:cNvPr id="620" name="3π/2"/>
          <p:cNvSpPr txBox="1"/>
          <p:nvPr/>
        </p:nvSpPr>
        <p:spPr>
          <a:xfrm>
            <a:off x="7346104" y="6556424"/>
            <a:ext cx="566292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3π/2</a:t>
            </a:r>
          </a:p>
        </p:txBody>
      </p:sp>
      <p:sp>
        <p:nvSpPr>
          <p:cNvPr id="621" name="Linie"/>
          <p:cNvSpPr/>
          <p:nvPr/>
        </p:nvSpPr>
        <p:spPr>
          <a:xfrm>
            <a:off x="5063996" y="5669470"/>
            <a:ext cx="3875992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Linie"/>
          <p:cNvSpPr/>
          <p:nvPr/>
        </p:nvSpPr>
        <p:spPr>
          <a:xfrm>
            <a:off x="2097544" y="6535763"/>
            <a:ext cx="903930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25" name="Linie"/>
          <p:cNvSpPr/>
          <p:nvPr/>
        </p:nvSpPr>
        <p:spPr>
          <a:xfrm>
            <a:off x="2630944" y="5285123"/>
            <a:ext cx="375594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26" name="Linie"/>
          <p:cNvSpPr/>
          <p:nvPr/>
        </p:nvSpPr>
        <p:spPr>
          <a:xfrm>
            <a:off x="2097544" y="4034482"/>
            <a:ext cx="903930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27" name="Linie"/>
          <p:cNvSpPr/>
          <p:nvPr/>
        </p:nvSpPr>
        <p:spPr>
          <a:xfrm>
            <a:off x="7395334" y="4028148"/>
            <a:ext cx="1" cy="248826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28" name="Linie"/>
          <p:cNvSpPr/>
          <p:nvPr/>
        </p:nvSpPr>
        <p:spPr>
          <a:xfrm>
            <a:off x="3019623" y="4251604"/>
            <a:ext cx="1" cy="8647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29" name="uab"/>
          <p:cNvSpPr txBox="1"/>
          <p:nvPr/>
        </p:nvSpPr>
        <p:spPr>
          <a:xfrm>
            <a:off x="2566501" y="4387924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ab</a:t>
            </a:r>
          </a:p>
        </p:txBody>
      </p:sp>
      <p:sp>
        <p:nvSpPr>
          <p:cNvPr id="630" name="Anschluss-klemmen"/>
          <p:cNvSpPr txBox="1"/>
          <p:nvPr/>
        </p:nvSpPr>
        <p:spPr>
          <a:xfrm>
            <a:off x="2009555" y="3449478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Anschluss-klemmen</a:t>
            </a:r>
          </a:p>
        </p:txBody>
      </p:sp>
      <p:grpSp>
        <p:nvGrpSpPr>
          <p:cNvPr id="646" name="Gruppieren"/>
          <p:cNvGrpSpPr/>
          <p:nvPr/>
        </p:nvGrpSpPr>
        <p:grpSpPr>
          <a:xfrm>
            <a:off x="2945973" y="3862175"/>
            <a:ext cx="4452151" cy="869253"/>
            <a:chOff x="0" y="0"/>
            <a:chExt cx="4452150" cy="869251"/>
          </a:xfrm>
        </p:grpSpPr>
        <p:sp>
          <p:nvSpPr>
            <p:cNvPr id="631" name="Linie"/>
            <p:cNvSpPr/>
            <p:nvPr/>
          </p:nvSpPr>
          <p:spPr>
            <a:xfrm flipV="1">
              <a:off x="33026" y="183067"/>
              <a:ext cx="441912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32" name="Kreis"/>
            <p:cNvSpPr/>
            <p:nvPr/>
          </p:nvSpPr>
          <p:spPr>
            <a:xfrm>
              <a:off x="3752826" y="24317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33" name="uind,a"/>
            <p:cNvSpPr txBox="1"/>
            <p:nvPr/>
          </p:nvSpPr>
          <p:spPr>
            <a:xfrm>
              <a:off x="3597050" y="426789"/>
              <a:ext cx="71276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ind,a</a:t>
              </a:r>
            </a:p>
          </p:txBody>
        </p:sp>
        <p:sp>
          <p:nvSpPr>
            <p:cNvPr id="634" name="Linie"/>
            <p:cNvSpPr/>
            <p:nvPr/>
          </p:nvSpPr>
          <p:spPr>
            <a:xfrm>
              <a:off x="3513333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35" name="Rechteck"/>
            <p:cNvSpPr/>
            <p:nvPr/>
          </p:nvSpPr>
          <p:spPr>
            <a:xfrm>
              <a:off x="886241" y="43504"/>
              <a:ext cx="485884" cy="2650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36" name="R"/>
            <p:cNvSpPr txBox="1"/>
            <p:nvPr/>
          </p:nvSpPr>
          <p:spPr>
            <a:xfrm>
              <a:off x="876804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637" name="Kreis"/>
            <p:cNvSpPr/>
            <p:nvPr/>
          </p:nvSpPr>
          <p:spPr>
            <a:xfrm rot="10800000">
              <a:off x="0" y="127481"/>
              <a:ext cx="96499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38" name="ia"/>
            <p:cNvSpPr txBox="1"/>
            <p:nvPr/>
          </p:nvSpPr>
          <p:spPr>
            <a:xfrm>
              <a:off x="100281" y="171686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a</a:t>
              </a:r>
            </a:p>
          </p:txBody>
        </p:sp>
        <p:sp>
          <p:nvSpPr>
            <p:cNvPr id="639" name="Linie"/>
            <p:cNvSpPr/>
            <p:nvPr/>
          </p:nvSpPr>
          <p:spPr>
            <a:xfrm flipV="1">
              <a:off x="409849" y="183067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40" name="Linie"/>
            <p:cNvSpPr/>
            <p:nvPr/>
          </p:nvSpPr>
          <p:spPr>
            <a:xfrm>
              <a:off x="1776506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41" name="uL,a"/>
            <p:cNvSpPr txBox="1"/>
            <p:nvPr/>
          </p:nvSpPr>
          <p:spPr>
            <a:xfrm>
              <a:off x="1929034" y="437451"/>
              <a:ext cx="635313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L,a</a:t>
              </a:r>
            </a:p>
          </p:txBody>
        </p:sp>
        <p:sp>
          <p:nvSpPr>
            <p:cNvPr id="642" name="Rechteck"/>
            <p:cNvSpPr/>
            <p:nvPr/>
          </p:nvSpPr>
          <p:spPr>
            <a:xfrm>
              <a:off x="1931807" y="50536"/>
              <a:ext cx="485884" cy="265063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43" name="L"/>
            <p:cNvSpPr txBox="1"/>
            <p:nvPr/>
          </p:nvSpPr>
          <p:spPr>
            <a:xfrm>
              <a:off x="2406664" y="139985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644" name="Linie"/>
            <p:cNvSpPr/>
            <p:nvPr/>
          </p:nvSpPr>
          <p:spPr>
            <a:xfrm>
              <a:off x="730940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45" name="uR,a"/>
            <p:cNvSpPr txBox="1"/>
            <p:nvPr/>
          </p:nvSpPr>
          <p:spPr>
            <a:xfrm>
              <a:off x="873696" y="437451"/>
              <a:ext cx="63531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R,a</a:t>
              </a:r>
            </a:p>
          </p:txBody>
        </p:sp>
      </p:grpSp>
      <p:sp>
        <p:nvSpPr>
          <p:cNvPr id="647" name="Pfeil"/>
          <p:cNvSpPr/>
          <p:nvPr/>
        </p:nvSpPr>
        <p:spPr>
          <a:xfrm rot="16200000">
            <a:off x="6649884" y="5998475"/>
            <a:ext cx="412342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48" name="Last-moment"/>
          <p:cNvSpPr txBox="1"/>
          <p:nvPr/>
        </p:nvSpPr>
        <p:spPr>
          <a:xfrm>
            <a:off x="5677980" y="3393201"/>
            <a:ext cx="903929" cy="431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r" defTabSz="1016000">
              <a:buClr>
                <a:srgbClr val="000000"/>
              </a:buClr>
              <a:defRPr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Last-moment</a:t>
            </a:r>
          </a:p>
        </p:txBody>
      </p:sp>
      <p:sp>
        <p:nvSpPr>
          <p:cNvPr id="649" name="Trägheits-…"/>
          <p:cNvSpPr txBox="1"/>
          <p:nvPr/>
        </p:nvSpPr>
        <p:spPr>
          <a:xfrm>
            <a:off x="7045534" y="3393201"/>
            <a:ext cx="1115232" cy="431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defTabSz="1016000">
              <a:buClr>
                <a:srgbClr val="000000"/>
              </a:buClr>
              <a:defRPr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Trägheits-</a:t>
            </a:r>
          </a:p>
          <a:p>
            <a:pPr defTabSz="1016000">
              <a:buClr>
                <a:srgbClr val="000000"/>
              </a:buClr>
              <a:defRPr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moment</a:t>
            </a:r>
          </a:p>
        </p:txBody>
      </p:sp>
      <p:grpSp>
        <p:nvGrpSpPr>
          <p:cNvPr id="665" name="Gruppieren"/>
          <p:cNvGrpSpPr/>
          <p:nvPr/>
        </p:nvGrpSpPr>
        <p:grpSpPr>
          <a:xfrm>
            <a:off x="2945973" y="5106775"/>
            <a:ext cx="4452151" cy="869253"/>
            <a:chOff x="0" y="0"/>
            <a:chExt cx="4452150" cy="869251"/>
          </a:xfrm>
        </p:grpSpPr>
        <p:sp>
          <p:nvSpPr>
            <p:cNvPr id="650" name="Linie"/>
            <p:cNvSpPr/>
            <p:nvPr/>
          </p:nvSpPr>
          <p:spPr>
            <a:xfrm flipV="1">
              <a:off x="33026" y="183067"/>
              <a:ext cx="441912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51" name="Kreis"/>
            <p:cNvSpPr/>
            <p:nvPr/>
          </p:nvSpPr>
          <p:spPr>
            <a:xfrm>
              <a:off x="3752826" y="24317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52" name="uind,b"/>
            <p:cNvSpPr txBox="1"/>
            <p:nvPr/>
          </p:nvSpPr>
          <p:spPr>
            <a:xfrm>
              <a:off x="3597050" y="426789"/>
              <a:ext cx="71276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ind,b</a:t>
              </a:r>
            </a:p>
          </p:txBody>
        </p:sp>
        <p:sp>
          <p:nvSpPr>
            <p:cNvPr id="653" name="Linie"/>
            <p:cNvSpPr/>
            <p:nvPr/>
          </p:nvSpPr>
          <p:spPr>
            <a:xfrm>
              <a:off x="3513333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54" name="Rechteck"/>
            <p:cNvSpPr/>
            <p:nvPr/>
          </p:nvSpPr>
          <p:spPr>
            <a:xfrm>
              <a:off x="886241" y="43504"/>
              <a:ext cx="485884" cy="2650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55" name="R"/>
            <p:cNvSpPr txBox="1"/>
            <p:nvPr/>
          </p:nvSpPr>
          <p:spPr>
            <a:xfrm>
              <a:off x="876804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656" name="Kreis"/>
            <p:cNvSpPr/>
            <p:nvPr/>
          </p:nvSpPr>
          <p:spPr>
            <a:xfrm rot="10800000">
              <a:off x="0" y="127481"/>
              <a:ext cx="96499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57" name="ib"/>
            <p:cNvSpPr txBox="1"/>
            <p:nvPr/>
          </p:nvSpPr>
          <p:spPr>
            <a:xfrm>
              <a:off x="100281" y="171686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b</a:t>
              </a:r>
            </a:p>
          </p:txBody>
        </p:sp>
        <p:sp>
          <p:nvSpPr>
            <p:cNvPr id="658" name="Linie"/>
            <p:cNvSpPr/>
            <p:nvPr/>
          </p:nvSpPr>
          <p:spPr>
            <a:xfrm flipV="1">
              <a:off x="409849" y="183067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59" name="Linie"/>
            <p:cNvSpPr/>
            <p:nvPr/>
          </p:nvSpPr>
          <p:spPr>
            <a:xfrm>
              <a:off x="1776506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60" name="uL,b"/>
            <p:cNvSpPr txBox="1"/>
            <p:nvPr/>
          </p:nvSpPr>
          <p:spPr>
            <a:xfrm>
              <a:off x="1929034" y="437451"/>
              <a:ext cx="635313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L,b</a:t>
              </a:r>
            </a:p>
          </p:txBody>
        </p:sp>
        <p:sp>
          <p:nvSpPr>
            <p:cNvPr id="661" name="Rechteck"/>
            <p:cNvSpPr/>
            <p:nvPr/>
          </p:nvSpPr>
          <p:spPr>
            <a:xfrm>
              <a:off x="1931807" y="50536"/>
              <a:ext cx="485884" cy="265063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62" name="L"/>
            <p:cNvSpPr txBox="1"/>
            <p:nvPr/>
          </p:nvSpPr>
          <p:spPr>
            <a:xfrm>
              <a:off x="2406664" y="139985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663" name="Linie"/>
            <p:cNvSpPr/>
            <p:nvPr/>
          </p:nvSpPr>
          <p:spPr>
            <a:xfrm>
              <a:off x="730940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64" name="uR,b"/>
            <p:cNvSpPr txBox="1"/>
            <p:nvPr/>
          </p:nvSpPr>
          <p:spPr>
            <a:xfrm>
              <a:off x="873696" y="437451"/>
              <a:ext cx="63531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R,b</a:t>
              </a:r>
            </a:p>
          </p:txBody>
        </p:sp>
      </p:grpSp>
      <p:grpSp>
        <p:nvGrpSpPr>
          <p:cNvPr id="681" name="Gruppieren"/>
          <p:cNvGrpSpPr/>
          <p:nvPr/>
        </p:nvGrpSpPr>
        <p:grpSpPr>
          <a:xfrm>
            <a:off x="2945973" y="6351375"/>
            <a:ext cx="4452151" cy="869253"/>
            <a:chOff x="0" y="0"/>
            <a:chExt cx="4452150" cy="869251"/>
          </a:xfrm>
        </p:grpSpPr>
        <p:sp>
          <p:nvSpPr>
            <p:cNvPr id="666" name="Linie"/>
            <p:cNvSpPr/>
            <p:nvPr/>
          </p:nvSpPr>
          <p:spPr>
            <a:xfrm flipV="1">
              <a:off x="33026" y="183067"/>
              <a:ext cx="441912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67" name="Kreis"/>
            <p:cNvSpPr/>
            <p:nvPr/>
          </p:nvSpPr>
          <p:spPr>
            <a:xfrm>
              <a:off x="3752826" y="24317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68" name="uind,c"/>
            <p:cNvSpPr txBox="1"/>
            <p:nvPr/>
          </p:nvSpPr>
          <p:spPr>
            <a:xfrm>
              <a:off x="3597050" y="426789"/>
              <a:ext cx="71276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ind,c</a:t>
              </a:r>
            </a:p>
          </p:txBody>
        </p:sp>
        <p:sp>
          <p:nvSpPr>
            <p:cNvPr id="669" name="Linie"/>
            <p:cNvSpPr/>
            <p:nvPr/>
          </p:nvSpPr>
          <p:spPr>
            <a:xfrm>
              <a:off x="3513333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70" name="Rechteck"/>
            <p:cNvSpPr/>
            <p:nvPr/>
          </p:nvSpPr>
          <p:spPr>
            <a:xfrm>
              <a:off x="886241" y="43504"/>
              <a:ext cx="485884" cy="2650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71" name="R"/>
            <p:cNvSpPr txBox="1"/>
            <p:nvPr/>
          </p:nvSpPr>
          <p:spPr>
            <a:xfrm>
              <a:off x="876804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</a:t>
              </a:r>
            </a:p>
          </p:txBody>
        </p:sp>
        <p:sp>
          <p:nvSpPr>
            <p:cNvPr id="672" name="Kreis"/>
            <p:cNvSpPr/>
            <p:nvPr/>
          </p:nvSpPr>
          <p:spPr>
            <a:xfrm rot="10800000">
              <a:off x="0" y="127481"/>
              <a:ext cx="96499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73" name="ic"/>
            <p:cNvSpPr txBox="1"/>
            <p:nvPr/>
          </p:nvSpPr>
          <p:spPr>
            <a:xfrm>
              <a:off x="100281" y="171686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c</a:t>
              </a:r>
            </a:p>
          </p:txBody>
        </p:sp>
        <p:sp>
          <p:nvSpPr>
            <p:cNvPr id="674" name="Linie"/>
            <p:cNvSpPr/>
            <p:nvPr/>
          </p:nvSpPr>
          <p:spPr>
            <a:xfrm flipV="1">
              <a:off x="409849" y="183067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75" name="Linie"/>
            <p:cNvSpPr/>
            <p:nvPr/>
          </p:nvSpPr>
          <p:spPr>
            <a:xfrm>
              <a:off x="1776506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76" name="uL,c"/>
            <p:cNvSpPr txBox="1"/>
            <p:nvPr/>
          </p:nvSpPr>
          <p:spPr>
            <a:xfrm>
              <a:off x="1929034" y="437451"/>
              <a:ext cx="635313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L,c</a:t>
              </a:r>
            </a:p>
          </p:txBody>
        </p:sp>
        <p:sp>
          <p:nvSpPr>
            <p:cNvPr id="677" name="Rechteck"/>
            <p:cNvSpPr/>
            <p:nvPr/>
          </p:nvSpPr>
          <p:spPr>
            <a:xfrm>
              <a:off x="1931807" y="50536"/>
              <a:ext cx="485884" cy="265063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78" name="L"/>
            <p:cNvSpPr txBox="1"/>
            <p:nvPr/>
          </p:nvSpPr>
          <p:spPr>
            <a:xfrm>
              <a:off x="2406664" y="139985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679" name="Linie"/>
            <p:cNvSpPr/>
            <p:nvPr/>
          </p:nvSpPr>
          <p:spPr>
            <a:xfrm>
              <a:off x="730940" y="464889"/>
              <a:ext cx="7964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80" name="uR,c"/>
            <p:cNvSpPr txBox="1"/>
            <p:nvPr/>
          </p:nvSpPr>
          <p:spPr>
            <a:xfrm>
              <a:off x="873696" y="437451"/>
              <a:ext cx="63531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R,c</a:t>
              </a:r>
            </a:p>
          </p:txBody>
        </p:sp>
      </p:grpSp>
      <p:sp>
        <p:nvSpPr>
          <p:cNvPr id="682" name="Linie"/>
          <p:cNvSpPr/>
          <p:nvPr/>
        </p:nvSpPr>
        <p:spPr>
          <a:xfrm>
            <a:off x="3019623" y="5504671"/>
            <a:ext cx="1" cy="8647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83" name="Linie"/>
          <p:cNvSpPr/>
          <p:nvPr/>
        </p:nvSpPr>
        <p:spPr>
          <a:xfrm flipV="1">
            <a:off x="2469289" y="4251604"/>
            <a:ext cx="1" cy="211783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84" name="ubc"/>
          <p:cNvSpPr txBox="1"/>
          <p:nvPr/>
        </p:nvSpPr>
        <p:spPr>
          <a:xfrm>
            <a:off x="2566501" y="5721156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bc</a:t>
            </a:r>
          </a:p>
        </p:txBody>
      </p:sp>
      <p:sp>
        <p:nvSpPr>
          <p:cNvPr id="685" name="uca"/>
          <p:cNvSpPr txBox="1"/>
          <p:nvPr/>
        </p:nvSpPr>
        <p:spPr>
          <a:xfrm>
            <a:off x="1999234" y="4946724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ca</a:t>
            </a:r>
          </a:p>
        </p:txBody>
      </p:sp>
      <p:sp>
        <p:nvSpPr>
          <p:cNvPr id="686" name="N"/>
          <p:cNvSpPr txBox="1"/>
          <p:nvPr/>
        </p:nvSpPr>
        <p:spPr>
          <a:xfrm>
            <a:off x="7435438" y="5127456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687" name="Pfeil"/>
          <p:cNvSpPr/>
          <p:nvPr/>
        </p:nvSpPr>
        <p:spPr>
          <a:xfrm rot="16200000">
            <a:off x="6649884" y="4747760"/>
            <a:ext cx="412342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88" name="Pfeil"/>
          <p:cNvSpPr/>
          <p:nvPr/>
        </p:nvSpPr>
        <p:spPr>
          <a:xfrm rot="16200000">
            <a:off x="6649884" y="3505511"/>
            <a:ext cx="412342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89" name="Stator"/>
          <p:cNvSpPr txBox="1"/>
          <p:nvPr/>
        </p:nvSpPr>
        <p:spPr>
          <a:xfrm>
            <a:off x="4495396" y="3354006"/>
            <a:ext cx="1353306" cy="357790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Stator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3" name="Gruppieren"/>
          <p:cNvGrpSpPr/>
          <p:nvPr/>
        </p:nvGrpSpPr>
        <p:grpSpPr>
          <a:xfrm>
            <a:off x="-1524000" y="1057170"/>
            <a:ext cx="412217" cy="275836"/>
            <a:chOff x="0" y="0"/>
            <a:chExt cx="412216" cy="275834"/>
          </a:xfrm>
        </p:grpSpPr>
        <p:sp>
          <p:nvSpPr>
            <p:cNvPr id="691" name="Linie"/>
            <p:cNvSpPr/>
            <p:nvPr/>
          </p:nvSpPr>
          <p:spPr>
            <a:xfrm flipH="1">
              <a:off x="0" y="70359"/>
              <a:ext cx="358888" cy="205476"/>
            </a:xfrm>
            <a:prstGeom prst="line">
              <a:avLst/>
            </a:prstGeom>
            <a:noFill/>
            <a:ln w="12700" cap="flat">
              <a:solidFill>
                <a:schemeClr val="accent2">
                  <a:hueOff val="-554920"/>
                  <a:satOff val="-21482"/>
                  <a:lumOff val="-622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92" name="Linie"/>
            <p:cNvSpPr/>
            <p:nvPr/>
          </p:nvSpPr>
          <p:spPr>
            <a:xfrm>
              <a:off x="326429" y="0"/>
              <a:ext cx="85788" cy="149838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694" name="Abgerundetes Rechteck"/>
          <p:cNvSpPr/>
          <p:nvPr/>
        </p:nvSpPr>
        <p:spPr>
          <a:xfrm>
            <a:off x="540573" y="3144703"/>
            <a:ext cx="9078854" cy="4124391"/>
          </a:xfrm>
          <a:prstGeom prst="roundRect">
            <a:avLst>
              <a:gd name="adj" fmla="val 6759"/>
            </a:avLst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95" name="Motorbetrieb…"/>
          <p:cNvSpPr txBox="1"/>
          <p:nvPr/>
        </p:nvSpPr>
        <p:spPr>
          <a:xfrm>
            <a:off x="2399059" y="6268589"/>
            <a:ext cx="2266667" cy="668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Motorbetrieb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(Drehfeld zieht Rotor)</a:t>
            </a:r>
          </a:p>
        </p:txBody>
      </p:sp>
      <p:sp>
        <p:nvSpPr>
          <p:cNvPr id="696" name="Generatorbetrieb…"/>
          <p:cNvSpPr txBox="1"/>
          <p:nvPr/>
        </p:nvSpPr>
        <p:spPr>
          <a:xfrm>
            <a:off x="7276171" y="6257090"/>
            <a:ext cx="2266667" cy="7980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Generatorbetrieb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(Rotor zieht Drehfeld)</a:t>
            </a:r>
          </a:p>
        </p:txBody>
      </p:sp>
      <p:sp>
        <p:nvSpPr>
          <p:cNvPr id="697" name="Kreis"/>
          <p:cNvSpPr/>
          <p:nvPr/>
        </p:nvSpPr>
        <p:spPr>
          <a:xfrm rot="5400000">
            <a:off x="1369868" y="5279678"/>
            <a:ext cx="856464" cy="850986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  <a:alpha val="3100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98" name="Kreis"/>
          <p:cNvSpPr/>
          <p:nvPr/>
        </p:nvSpPr>
        <p:spPr>
          <a:xfrm rot="5400000">
            <a:off x="715518" y="4633346"/>
            <a:ext cx="2141858" cy="2143650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  <a:alpha val="365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99" name="Abgerundetes Rechteck"/>
          <p:cNvSpPr/>
          <p:nvPr/>
        </p:nvSpPr>
        <p:spPr>
          <a:xfrm rot="20400000">
            <a:off x="1376108" y="5532327"/>
            <a:ext cx="831064" cy="375015"/>
          </a:xfrm>
          <a:prstGeom prst="roundRect">
            <a:avLst>
              <a:gd name="adj" fmla="val 49134"/>
            </a:avLst>
          </a:prstGeom>
          <a:solidFill>
            <a:srgbClr val="DCDEE0"/>
          </a:solidFill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00" name="N"/>
          <p:cNvSpPr txBox="1"/>
          <p:nvPr/>
        </p:nvSpPr>
        <p:spPr>
          <a:xfrm rot="20400000">
            <a:off x="1737338" y="5481301"/>
            <a:ext cx="645028" cy="38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701" name="S"/>
          <p:cNvSpPr txBox="1"/>
          <p:nvPr/>
        </p:nvSpPr>
        <p:spPr>
          <a:xfrm rot="20400000">
            <a:off x="1228679" y="5666438"/>
            <a:ext cx="645027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</a:t>
            </a:r>
          </a:p>
        </p:txBody>
      </p:sp>
      <p:sp>
        <p:nvSpPr>
          <p:cNvPr id="702" name="Linie"/>
          <p:cNvSpPr/>
          <p:nvPr/>
        </p:nvSpPr>
        <p:spPr>
          <a:xfrm flipV="1">
            <a:off x="1831794" y="5055166"/>
            <a:ext cx="1597046" cy="633141"/>
          </a:xfrm>
          <a:prstGeom prst="line">
            <a:avLst/>
          </a:prstGeom>
          <a:ln w="25400">
            <a:solidFill>
              <a:schemeClr val="accent1">
                <a:satOff val="-3355"/>
                <a:lumOff val="26614"/>
              </a:scheme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03" name="Linie"/>
          <p:cNvSpPr/>
          <p:nvPr/>
        </p:nvSpPr>
        <p:spPr>
          <a:xfrm flipV="1">
            <a:off x="1836124" y="4151757"/>
            <a:ext cx="1126387" cy="1565231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30" name="Verbindungslinie"/>
          <p:cNvSpPr/>
          <p:nvPr/>
        </p:nvSpPr>
        <p:spPr>
          <a:xfrm>
            <a:off x="2737682" y="4503818"/>
            <a:ext cx="471208" cy="623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8664" y="12411"/>
                  <a:pt x="11464" y="5211"/>
                  <a:pt x="0" y="0"/>
                </a:cubicBezTo>
              </a:path>
            </a:pathLst>
          </a:cu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705" name="Polradwinkel"/>
          <p:cNvSpPr txBox="1"/>
          <p:nvPr/>
        </p:nvSpPr>
        <p:spPr>
          <a:xfrm>
            <a:off x="3231087" y="4367009"/>
            <a:ext cx="1970626" cy="539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Polradwinkel</a:t>
            </a:r>
          </a:p>
        </p:txBody>
      </p:sp>
      <p:sp>
        <p:nvSpPr>
          <p:cNvPr id="706" name="Rotor"/>
          <p:cNvSpPr txBox="1"/>
          <p:nvPr/>
        </p:nvSpPr>
        <p:spPr>
          <a:xfrm>
            <a:off x="4050740" y="3345034"/>
            <a:ext cx="1353306" cy="357791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Rotor</a:t>
            </a:r>
          </a:p>
        </p:txBody>
      </p:sp>
      <p:sp>
        <p:nvSpPr>
          <p:cNvPr id="731" name="Verbindungslinie"/>
          <p:cNvSpPr/>
          <p:nvPr/>
        </p:nvSpPr>
        <p:spPr>
          <a:xfrm>
            <a:off x="2013112" y="4531462"/>
            <a:ext cx="483652" cy="233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959" y="2328"/>
                  <a:pt x="17159" y="9528"/>
                  <a:pt x="21600" y="21600"/>
                </a:cubicBezTo>
              </a:path>
            </a:pathLst>
          </a:custGeom>
          <a:ln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732" name="Verbindungslinie"/>
          <p:cNvSpPr/>
          <p:nvPr/>
        </p:nvSpPr>
        <p:spPr>
          <a:xfrm>
            <a:off x="2625955" y="4892963"/>
            <a:ext cx="249676" cy="347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967" y="5765"/>
                  <a:pt x="20167" y="12965"/>
                  <a:pt x="21600" y="21600"/>
                </a:cubicBezTo>
              </a:path>
            </a:pathLst>
          </a:custGeom>
          <a:ln>
            <a:solidFill>
              <a:schemeClr val="accent1">
                <a:satOff val="-3355"/>
                <a:lumOff val="26614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709" name="ω"/>
          <p:cNvSpPr txBox="1"/>
          <p:nvPr/>
        </p:nvSpPr>
        <p:spPr>
          <a:xfrm>
            <a:off x="2216749" y="4289500"/>
            <a:ext cx="253229" cy="277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ω</a:t>
            </a:r>
          </a:p>
        </p:txBody>
      </p:sp>
      <p:sp>
        <p:nvSpPr>
          <p:cNvPr id="710" name="ωR"/>
          <p:cNvSpPr txBox="1"/>
          <p:nvPr/>
        </p:nvSpPr>
        <p:spPr>
          <a:xfrm>
            <a:off x="2737449" y="4799515"/>
            <a:ext cx="412758" cy="277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ω</a:t>
            </a:r>
            <a:r>
              <a:rPr baseline="-5999"/>
              <a:t>R</a:t>
            </a:r>
          </a:p>
        </p:txBody>
      </p:sp>
      <p:sp>
        <p:nvSpPr>
          <p:cNvPr id="711" name="δ"/>
          <p:cNvSpPr txBox="1"/>
          <p:nvPr/>
        </p:nvSpPr>
        <p:spPr>
          <a:xfrm>
            <a:off x="3054949" y="4412769"/>
            <a:ext cx="253229" cy="277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δ</a:t>
            </a:r>
          </a:p>
        </p:txBody>
      </p:sp>
      <p:sp>
        <p:nvSpPr>
          <p:cNvPr id="712" name="Drehfeld"/>
          <p:cNvSpPr txBox="1"/>
          <p:nvPr/>
        </p:nvSpPr>
        <p:spPr>
          <a:xfrm>
            <a:off x="2422235" y="3867144"/>
            <a:ext cx="1122057" cy="357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Drehfeld</a:t>
            </a:r>
          </a:p>
        </p:txBody>
      </p:sp>
      <p:sp>
        <p:nvSpPr>
          <p:cNvPr id="713" name="Rotor…"/>
          <p:cNvSpPr txBox="1"/>
          <p:nvPr/>
        </p:nvSpPr>
        <p:spPr>
          <a:xfrm>
            <a:off x="3231087" y="4866665"/>
            <a:ext cx="1074079" cy="539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Rotor 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(Polrad)</a:t>
            </a:r>
          </a:p>
        </p:txBody>
      </p:sp>
      <p:sp>
        <p:nvSpPr>
          <p:cNvPr id="714" name="Kreis"/>
          <p:cNvSpPr/>
          <p:nvPr/>
        </p:nvSpPr>
        <p:spPr>
          <a:xfrm rot="5400000">
            <a:off x="5941868" y="5398211"/>
            <a:ext cx="856464" cy="850986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  <a:alpha val="3100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15" name="Kreis"/>
          <p:cNvSpPr/>
          <p:nvPr/>
        </p:nvSpPr>
        <p:spPr>
          <a:xfrm rot="5400000">
            <a:off x="5287518" y="4751880"/>
            <a:ext cx="2141858" cy="2143650"/>
          </a:xfrm>
          <a:prstGeom prst="ellipse">
            <a:avLst/>
          </a:prstGeom>
          <a:ln w="12700">
            <a:solidFill>
              <a:schemeClr val="accent6">
                <a:satOff val="24555"/>
                <a:lumOff val="22232"/>
                <a:alpha val="365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16" name="Abgerundetes Rechteck"/>
          <p:cNvSpPr/>
          <p:nvPr/>
        </p:nvSpPr>
        <p:spPr>
          <a:xfrm rot="20400000">
            <a:off x="5948109" y="5650860"/>
            <a:ext cx="831063" cy="375015"/>
          </a:xfrm>
          <a:prstGeom prst="roundRect">
            <a:avLst>
              <a:gd name="adj" fmla="val 49134"/>
            </a:avLst>
          </a:prstGeom>
          <a:solidFill>
            <a:srgbClr val="DCDEE0"/>
          </a:solidFill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17" name="N"/>
          <p:cNvSpPr txBox="1"/>
          <p:nvPr/>
        </p:nvSpPr>
        <p:spPr>
          <a:xfrm rot="20400000">
            <a:off x="6309338" y="5599835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</a:t>
            </a:r>
          </a:p>
        </p:txBody>
      </p:sp>
      <p:sp>
        <p:nvSpPr>
          <p:cNvPr id="718" name="S"/>
          <p:cNvSpPr txBox="1"/>
          <p:nvPr/>
        </p:nvSpPr>
        <p:spPr>
          <a:xfrm rot="20400000">
            <a:off x="5800679" y="5784972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</a:t>
            </a:r>
          </a:p>
        </p:txBody>
      </p:sp>
      <p:sp>
        <p:nvSpPr>
          <p:cNvPr id="719" name="Linie"/>
          <p:cNvSpPr/>
          <p:nvPr/>
        </p:nvSpPr>
        <p:spPr>
          <a:xfrm flipV="1">
            <a:off x="6403794" y="3702629"/>
            <a:ext cx="315568" cy="2104211"/>
          </a:xfrm>
          <a:prstGeom prst="line">
            <a:avLst/>
          </a:prstGeom>
          <a:ln w="25400">
            <a:solidFill>
              <a:schemeClr val="accent1">
                <a:satOff val="-3355"/>
                <a:lumOff val="26614"/>
              </a:scheme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20" name="Linie"/>
          <p:cNvSpPr/>
          <p:nvPr/>
        </p:nvSpPr>
        <p:spPr>
          <a:xfrm flipV="1">
            <a:off x="6408124" y="4270291"/>
            <a:ext cx="1126387" cy="1565230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33" name="Verbindungslinie"/>
          <p:cNvSpPr/>
          <p:nvPr/>
        </p:nvSpPr>
        <p:spPr>
          <a:xfrm>
            <a:off x="6638286" y="4294358"/>
            <a:ext cx="627179" cy="2743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205" extrusionOk="0">
                <a:moveTo>
                  <a:pt x="0" y="243"/>
                </a:moveTo>
                <a:cubicBezTo>
                  <a:pt x="9353" y="-1395"/>
                  <a:pt x="16553" y="5259"/>
                  <a:pt x="21600" y="20205"/>
                </a:cubicBezTo>
              </a:path>
            </a:pathLst>
          </a:cu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722" name="Polradwinkel"/>
          <p:cNvSpPr txBox="1"/>
          <p:nvPr/>
        </p:nvSpPr>
        <p:spPr>
          <a:xfrm>
            <a:off x="7120246" y="3776069"/>
            <a:ext cx="1970626" cy="539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Polradwinkel</a:t>
            </a:r>
          </a:p>
        </p:txBody>
      </p:sp>
      <p:sp>
        <p:nvSpPr>
          <p:cNvPr id="734" name="Verbindungslinie"/>
          <p:cNvSpPr/>
          <p:nvPr/>
        </p:nvSpPr>
        <p:spPr>
          <a:xfrm>
            <a:off x="6585112" y="4649996"/>
            <a:ext cx="483651" cy="233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959" y="2328"/>
                  <a:pt x="17159" y="9528"/>
                  <a:pt x="21600" y="21600"/>
                </a:cubicBezTo>
              </a:path>
            </a:pathLst>
          </a:custGeom>
          <a:ln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735" name="Verbindungslinie"/>
          <p:cNvSpPr/>
          <p:nvPr/>
        </p:nvSpPr>
        <p:spPr>
          <a:xfrm>
            <a:off x="6066545" y="4587994"/>
            <a:ext cx="392287" cy="540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19" extrusionOk="0">
                <a:moveTo>
                  <a:pt x="0" y="14097"/>
                </a:moveTo>
                <a:cubicBezTo>
                  <a:pt x="8288" y="-5381"/>
                  <a:pt x="15488" y="-4674"/>
                  <a:pt x="21600" y="16219"/>
                </a:cubicBezTo>
              </a:path>
            </a:pathLst>
          </a:custGeom>
          <a:ln>
            <a:solidFill>
              <a:schemeClr val="accent1">
                <a:satOff val="-3355"/>
                <a:lumOff val="26614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725" name="ω"/>
          <p:cNvSpPr txBox="1"/>
          <p:nvPr/>
        </p:nvSpPr>
        <p:spPr>
          <a:xfrm>
            <a:off x="6788749" y="4408034"/>
            <a:ext cx="253229" cy="277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ω</a:t>
            </a:r>
          </a:p>
        </p:txBody>
      </p:sp>
      <p:sp>
        <p:nvSpPr>
          <p:cNvPr id="726" name="ωR"/>
          <p:cNvSpPr txBox="1"/>
          <p:nvPr/>
        </p:nvSpPr>
        <p:spPr>
          <a:xfrm>
            <a:off x="5954600" y="4289500"/>
            <a:ext cx="412759" cy="277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ω</a:t>
            </a:r>
            <a:r>
              <a:rPr baseline="-5999"/>
              <a:t>R</a:t>
            </a:r>
          </a:p>
        </p:txBody>
      </p:sp>
      <p:sp>
        <p:nvSpPr>
          <p:cNvPr id="727" name="δ"/>
          <p:cNvSpPr txBox="1"/>
          <p:nvPr/>
        </p:nvSpPr>
        <p:spPr>
          <a:xfrm>
            <a:off x="6932682" y="3907473"/>
            <a:ext cx="253229" cy="277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δ</a:t>
            </a:r>
          </a:p>
        </p:txBody>
      </p:sp>
      <p:sp>
        <p:nvSpPr>
          <p:cNvPr id="728" name="Drehfeld"/>
          <p:cNvSpPr txBox="1"/>
          <p:nvPr/>
        </p:nvSpPr>
        <p:spPr>
          <a:xfrm>
            <a:off x="7463368" y="4283544"/>
            <a:ext cx="1122058" cy="357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Drehfeld</a:t>
            </a:r>
          </a:p>
        </p:txBody>
      </p:sp>
      <p:sp>
        <p:nvSpPr>
          <p:cNvPr id="729" name="Rotor"/>
          <p:cNvSpPr txBox="1"/>
          <p:nvPr/>
        </p:nvSpPr>
        <p:spPr>
          <a:xfrm>
            <a:off x="5831785" y="3655360"/>
            <a:ext cx="866234" cy="295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Rotor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0050" y="681586"/>
            <a:ext cx="4568022" cy="2436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738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682" y="3282950"/>
            <a:ext cx="4492757" cy="2436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739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62464" y="3289730"/>
            <a:ext cx="4568022" cy="2422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740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93885" y="681586"/>
            <a:ext cx="4705180" cy="2436279"/>
          </a:xfrm>
          <a:prstGeom prst="rect">
            <a:avLst/>
          </a:prstGeom>
          <a:ln w="12700">
            <a:miter lim="400000"/>
          </a:ln>
        </p:spPr>
      </p:pic>
      <p:sp>
        <p:nvSpPr>
          <p:cNvPr id="741" name="Lastvorgabe ML=Mn"/>
          <p:cNvSpPr txBox="1"/>
          <p:nvPr/>
        </p:nvSpPr>
        <p:spPr>
          <a:xfrm>
            <a:off x="859277" y="2209181"/>
            <a:ext cx="1850633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Lastvorgabe M</a:t>
            </a:r>
            <a:r>
              <a:rPr baseline="-5999"/>
              <a:t>L</a:t>
            </a:r>
            <a:r>
              <a:t>=M</a:t>
            </a:r>
            <a:r>
              <a:rPr baseline="-5999"/>
              <a:t>n</a:t>
            </a:r>
          </a:p>
        </p:txBody>
      </p:sp>
      <p:sp>
        <p:nvSpPr>
          <p:cNvPr id="742" name="Drehzahl f/fn [pu]"/>
          <p:cNvSpPr txBox="1"/>
          <p:nvPr/>
        </p:nvSpPr>
        <p:spPr>
          <a:xfrm>
            <a:off x="712512" y="817976"/>
            <a:ext cx="1640889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Drehzahl f/f</a:t>
            </a:r>
            <a:r>
              <a:rPr baseline="-5999"/>
              <a:t>n</a:t>
            </a:r>
            <a:r>
              <a:t> [pu]</a:t>
            </a:r>
          </a:p>
        </p:txBody>
      </p:sp>
      <p:sp>
        <p:nvSpPr>
          <p:cNvPr id="743" name="t [s]"/>
          <p:cNvSpPr txBox="1"/>
          <p:nvPr/>
        </p:nvSpPr>
        <p:spPr>
          <a:xfrm>
            <a:off x="4385304" y="2558273"/>
            <a:ext cx="511390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 [s]</a:t>
            </a:r>
          </a:p>
        </p:txBody>
      </p:sp>
      <p:sp>
        <p:nvSpPr>
          <p:cNvPr id="744" name="t [s]"/>
          <p:cNvSpPr txBox="1"/>
          <p:nvPr/>
        </p:nvSpPr>
        <p:spPr>
          <a:xfrm>
            <a:off x="9270570" y="5149073"/>
            <a:ext cx="51139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 [s]</a:t>
            </a:r>
          </a:p>
        </p:txBody>
      </p:sp>
      <p:sp>
        <p:nvSpPr>
          <p:cNvPr id="745" name="t [s]"/>
          <p:cNvSpPr txBox="1"/>
          <p:nvPr/>
        </p:nvSpPr>
        <p:spPr>
          <a:xfrm>
            <a:off x="4385304" y="5149074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 [s]</a:t>
            </a:r>
          </a:p>
        </p:txBody>
      </p:sp>
      <p:sp>
        <p:nvSpPr>
          <p:cNvPr id="746" name="t [s]"/>
          <p:cNvSpPr txBox="1"/>
          <p:nvPr/>
        </p:nvSpPr>
        <p:spPr>
          <a:xfrm>
            <a:off x="9270570" y="2558273"/>
            <a:ext cx="51139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 [s]</a:t>
            </a:r>
          </a:p>
        </p:txBody>
      </p:sp>
      <p:sp>
        <p:nvSpPr>
          <p:cNvPr id="747" name="Strangströme dq  [pu]"/>
          <p:cNvSpPr txBox="1"/>
          <p:nvPr/>
        </p:nvSpPr>
        <p:spPr>
          <a:xfrm>
            <a:off x="1287037" y="3421791"/>
            <a:ext cx="189644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Strangströme dq  [pu]</a:t>
            </a:r>
          </a:p>
        </p:txBody>
      </p:sp>
      <p:sp>
        <p:nvSpPr>
          <p:cNvPr id="748" name="id, iq"/>
          <p:cNvSpPr txBox="1"/>
          <p:nvPr/>
        </p:nvSpPr>
        <p:spPr>
          <a:xfrm>
            <a:off x="1602271" y="4347395"/>
            <a:ext cx="84505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d</a:t>
            </a:r>
            <a:r>
              <a:t>, </a:t>
            </a:r>
            <a:r>
              <a:rPr>
                <a:solidFill>
                  <a:schemeClr val="accent1"/>
                </a:solidFill>
              </a:rPr>
              <a:t>i</a:t>
            </a:r>
            <a:r>
              <a:rPr baseline="-5999">
                <a:solidFill>
                  <a:schemeClr val="accent1"/>
                </a:solidFill>
              </a:rPr>
              <a:t>q</a:t>
            </a:r>
          </a:p>
        </p:txBody>
      </p:sp>
      <p:sp>
        <p:nvSpPr>
          <p:cNvPr id="749" name="Polradwinkel δ [Grad]"/>
          <p:cNvSpPr txBox="1"/>
          <p:nvPr/>
        </p:nvSpPr>
        <p:spPr>
          <a:xfrm>
            <a:off x="5504645" y="3421791"/>
            <a:ext cx="214250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Polradwinkel δ [Grad]</a:t>
            </a:r>
          </a:p>
        </p:txBody>
      </p:sp>
      <p:sp>
        <p:nvSpPr>
          <p:cNvPr id="750" name="abgegebene mechanische Leistung [Watt]"/>
          <p:cNvSpPr txBox="1"/>
          <p:nvPr/>
        </p:nvSpPr>
        <p:spPr>
          <a:xfrm>
            <a:off x="5568603" y="834909"/>
            <a:ext cx="2647469" cy="665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abgegebene mechanische Leistung [Watt]</a:t>
            </a:r>
          </a:p>
        </p:txBody>
      </p:sp>
      <p:sp>
        <p:nvSpPr>
          <p:cNvPr id="751" name="Linie"/>
          <p:cNvSpPr/>
          <p:nvPr/>
        </p:nvSpPr>
        <p:spPr>
          <a:xfrm flipH="1">
            <a:off x="7671646" y="4287586"/>
            <a:ext cx="298408" cy="298408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52" name="Linie"/>
          <p:cNvSpPr/>
          <p:nvPr/>
        </p:nvSpPr>
        <p:spPr>
          <a:xfrm>
            <a:off x="656379" y="1596404"/>
            <a:ext cx="3157757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53" name="Linie"/>
          <p:cNvSpPr/>
          <p:nvPr/>
        </p:nvSpPr>
        <p:spPr>
          <a:xfrm>
            <a:off x="5516246" y="2299137"/>
            <a:ext cx="4130507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54" name="Linie"/>
          <p:cNvSpPr/>
          <p:nvPr/>
        </p:nvSpPr>
        <p:spPr>
          <a:xfrm>
            <a:off x="5480229" y="4462989"/>
            <a:ext cx="3932493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55" name="δ ≈ -15 Grad"/>
          <p:cNvSpPr txBox="1"/>
          <p:nvPr/>
        </p:nvSpPr>
        <p:spPr>
          <a:xfrm>
            <a:off x="7996617" y="4016108"/>
            <a:ext cx="1151767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δ ≈ -15 Grad</a:t>
            </a:r>
          </a:p>
        </p:txBody>
      </p:sp>
      <p:sp>
        <p:nvSpPr>
          <p:cNvPr id="756" name="Linie"/>
          <p:cNvSpPr/>
          <p:nvPr/>
        </p:nvSpPr>
        <p:spPr>
          <a:xfrm>
            <a:off x="5454829" y="4615648"/>
            <a:ext cx="3932493" cy="1"/>
          </a:xfrm>
          <a:prstGeom prst="line">
            <a:avLst/>
          </a:prstGeom>
          <a:ln>
            <a:solidFill>
              <a:schemeClr val="accent4">
                <a:hueOff val="384618"/>
                <a:satOff val="3869"/>
                <a:lumOff val="5802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8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0983" y="658283"/>
            <a:ext cx="3932882" cy="208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59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14437" y="5077406"/>
            <a:ext cx="4010107" cy="2182092"/>
          </a:xfrm>
          <a:prstGeom prst="rect">
            <a:avLst/>
          </a:prstGeom>
          <a:ln w="12700">
            <a:miter lim="400000"/>
          </a:ln>
        </p:spPr>
      </p:pic>
      <p:pic>
        <p:nvPicPr>
          <p:cNvPr id="760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9728" y="5094816"/>
            <a:ext cx="4104592" cy="2147272"/>
          </a:xfrm>
          <a:prstGeom prst="rect">
            <a:avLst/>
          </a:prstGeom>
          <a:ln w="12700">
            <a:miter lim="400000"/>
          </a:ln>
        </p:spPr>
      </p:pic>
      <p:pic>
        <p:nvPicPr>
          <p:cNvPr id="761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47257" y="2836464"/>
            <a:ext cx="4003681" cy="2177872"/>
          </a:xfrm>
          <a:prstGeom prst="rect">
            <a:avLst/>
          </a:prstGeom>
          <a:ln w="12700">
            <a:miter lim="400000"/>
          </a:ln>
        </p:spPr>
      </p:pic>
      <p:sp>
        <p:nvSpPr>
          <p:cNvPr id="762" name="Pfeil"/>
          <p:cNvSpPr/>
          <p:nvPr/>
        </p:nvSpPr>
        <p:spPr>
          <a:xfrm rot="5400000">
            <a:off x="2486887" y="2738256"/>
            <a:ext cx="301074" cy="343100"/>
          </a:xfrm>
          <a:prstGeom prst="rightArrow">
            <a:avLst>
              <a:gd name="adj1" fmla="val 62283"/>
              <a:gd name="adj2" fmla="val 68173"/>
            </a:avLst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pic>
        <p:nvPicPr>
          <p:cNvPr id="763" name="Bild" descr="Bild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35033" y="2836464"/>
            <a:ext cx="4181590" cy="2165172"/>
          </a:xfrm>
          <a:prstGeom prst="rect">
            <a:avLst/>
          </a:prstGeom>
          <a:ln w="12700">
            <a:miter lim="400000"/>
          </a:ln>
        </p:spPr>
      </p:pic>
      <p:pic>
        <p:nvPicPr>
          <p:cNvPr id="764" name="Bild" descr="Bild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142361" y="595522"/>
            <a:ext cx="4166934" cy="2165171"/>
          </a:xfrm>
          <a:prstGeom prst="rect">
            <a:avLst/>
          </a:prstGeom>
          <a:ln w="12700">
            <a:miter lim="400000"/>
          </a:ln>
        </p:spPr>
      </p:pic>
      <p:sp>
        <p:nvSpPr>
          <p:cNvPr id="765" name="Strangströme dq  [pu]"/>
          <p:cNvSpPr txBox="1"/>
          <p:nvPr/>
        </p:nvSpPr>
        <p:spPr>
          <a:xfrm>
            <a:off x="6371271" y="5860191"/>
            <a:ext cx="189644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Strangströme dq  [pu]</a:t>
            </a:r>
          </a:p>
        </p:txBody>
      </p:sp>
      <p:sp>
        <p:nvSpPr>
          <p:cNvPr id="766" name="t [s]"/>
          <p:cNvSpPr txBox="1"/>
          <p:nvPr/>
        </p:nvSpPr>
        <p:spPr>
          <a:xfrm>
            <a:off x="4144004" y="4480207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 [s]</a:t>
            </a:r>
          </a:p>
        </p:txBody>
      </p:sp>
      <p:sp>
        <p:nvSpPr>
          <p:cNvPr id="767" name="t [s]"/>
          <p:cNvSpPr txBox="1"/>
          <p:nvPr/>
        </p:nvSpPr>
        <p:spPr>
          <a:xfrm>
            <a:off x="8800670" y="2236540"/>
            <a:ext cx="51139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 [s]</a:t>
            </a:r>
          </a:p>
        </p:txBody>
      </p:sp>
      <p:sp>
        <p:nvSpPr>
          <p:cNvPr id="768" name="t [s]"/>
          <p:cNvSpPr txBox="1"/>
          <p:nvPr/>
        </p:nvSpPr>
        <p:spPr>
          <a:xfrm>
            <a:off x="8800670" y="4480207"/>
            <a:ext cx="51139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 [s]</a:t>
            </a:r>
          </a:p>
        </p:txBody>
      </p:sp>
      <p:sp>
        <p:nvSpPr>
          <p:cNvPr id="769" name="t [s]"/>
          <p:cNvSpPr txBox="1"/>
          <p:nvPr/>
        </p:nvSpPr>
        <p:spPr>
          <a:xfrm>
            <a:off x="8800670" y="6723874"/>
            <a:ext cx="51139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 [s]</a:t>
            </a:r>
          </a:p>
        </p:txBody>
      </p:sp>
      <p:sp>
        <p:nvSpPr>
          <p:cNvPr id="770" name="id, iq"/>
          <p:cNvSpPr txBox="1"/>
          <p:nvPr/>
        </p:nvSpPr>
        <p:spPr>
          <a:xfrm>
            <a:off x="5628171" y="5277219"/>
            <a:ext cx="84505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d</a:t>
            </a:r>
            <a:r>
              <a:t>, </a:t>
            </a:r>
            <a:r>
              <a:rPr>
                <a:solidFill>
                  <a:schemeClr val="accent1"/>
                </a:solidFill>
              </a:rPr>
              <a:t>i</a:t>
            </a:r>
            <a:r>
              <a:rPr baseline="-5999">
                <a:solidFill>
                  <a:schemeClr val="accent1"/>
                </a:solidFill>
              </a:rPr>
              <a:t>q</a:t>
            </a:r>
          </a:p>
        </p:txBody>
      </p:sp>
      <p:sp>
        <p:nvSpPr>
          <p:cNvPr id="771" name="Drehzahl f/fn [pu]"/>
          <p:cNvSpPr txBox="1"/>
          <p:nvPr/>
        </p:nvSpPr>
        <p:spPr>
          <a:xfrm>
            <a:off x="919945" y="3002376"/>
            <a:ext cx="1640890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Drehzahl f/f</a:t>
            </a:r>
            <a:r>
              <a:rPr baseline="-5999"/>
              <a:t>n</a:t>
            </a:r>
            <a:r>
              <a:t> [pu]</a:t>
            </a:r>
          </a:p>
        </p:txBody>
      </p:sp>
      <p:sp>
        <p:nvSpPr>
          <p:cNvPr id="772" name="mechanische Leistung [Watt]"/>
          <p:cNvSpPr txBox="1"/>
          <p:nvPr/>
        </p:nvSpPr>
        <p:spPr>
          <a:xfrm>
            <a:off x="5564370" y="683367"/>
            <a:ext cx="2597495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mechanische Leistung [Watt]</a:t>
            </a:r>
          </a:p>
        </p:txBody>
      </p:sp>
      <p:sp>
        <p:nvSpPr>
          <p:cNvPr id="773" name="elektrische Leistung [Watt]"/>
          <p:cNvSpPr txBox="1"/>
          <p:nvPr/>
        </p:nvSpPr>
        <p:spPr>
          <a:xfrm>
            <a:off x="5513570" y="2880386"/>
            <a:ext cx="2351235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elektrische Leistung [Watt]</a:t>
            </a:r>
          </a:p>
        </p:txBody>
      </p:sp>
      <p:sp>
        <p:nvSpPr>
          <p:cNvPr id="774" name="pn(t) = ωR (t) ML(t)"/>
          <p:cNvSpPr txBox="1"/>
          <p:nvPr/>
        </p:nvSpPr>
        <p:spPr>
          <a:xfrm>
            <a:off x="6542747" y="1670521"/>
            <a:ext cx="1730724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n</a:t>
            </a:r>
            <a:r>
              <a:t>(t) = ω</a:t>
            </a:r>
            <a:r>
              <a:rPr baseline="-5999"/>
              <a:t>R</a:t>
            </a:r>
            <a:r>
              <a:t> (t) M</a:t>
            </a:r>
            <a:r>
              <a:rPr baseline="-5999"/>
              <a:t>L</a:t>
            </a:r>
            <a:r>
              <a:t>(t)</a:t>
            </a:r>
          </a:p>
        </p:txBody>
      </p:sp>
      <p:sp>
        <p:nvSpPr>
          <p:cNvPr id="775" name="pn(t) = uind(t) i(t)"/>
          <p:cNvSpPr txBox="1"/>
          <p:nvPr/>
        </p:nvSpPr>
        <p:spPr>
          <a:xfrm>
            <a:off x="6499046" y="3978897"/>
            <a:ext cx="16408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n</a:t>
            </a:r>
            <a:r>
              <a:t>(t) = u</a:t>
            </a:r>
            <a:r>
              <a:rPr baseline="-5999"/>
              <a:t>ind</a:t>
            </a:r>
            <a:r>
              <a:t>(t) i(t)</a:t>
            </a:r>
          </a:p>
        </p:txBody>
      </p:sp>
      <p:sp>
        <p:nvSpPr>
          <p:cNvPr id="776" name="Polradwinkel δ [Grad]"/>
          <p:cNvSpPr txBox="1"/>
          <p:nvPr/>
        </p:nvSpPr>
        <p:spPr>
          <a:xfrm>
            <a:off x="886079" y="5294171"/>
            <a:ext cx="214250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Polradwinkel δ [Grad]</a:t>
            </a:r>
          </a:p>
        </p:txBody>
      </p:sp>
      <p:sp>
        <p:nvSpPr>
          <p:cNvPr id="777" name="Lastvorgabe ML/Mn [pu]"/>
          <p:cNvSpPr txBox="1"/>
          <p:nvPr/>
        </p:nvSpPr>
        <p:spPr>
          <a:xfrm>
            <a:off x="919945" y="710581"/>
            <a:ext cx="2074768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Lastvorgabe M</a:t>
            </a:r>
            <a:r>
              <a:rPr baseline="-5999"/>
              <a:t>L</a:t>
            </a:r>
            <a:r>
              <a:t>/M</a:t>
            </a:r>
            <a:r>
              <a:rPr baseline="-5999"/>
              <a:t>n</a:t>
            </a:r>
            <a:r>
              <a:t> [pu]</a:t>
            </a:r>
          </a:p>
        </p:txBody>
      </p:sp>
      <p:sp>
        <p:nvSpPr>
          <p:cNvPr id="778" name="ML = Mn"/>
          <p:cNvSpPr txBox="1"/>
          <p:nvPr/>
        </p:nvSpPr>
        <p:spPr>
          <a:xfrm>
            <a:off x="1745445" y="1645121"/>
            <a:ext cx="976454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M</a:t>
            </a:r>
            <a:r>
              <a:rPr baseline="-5999"/>
              <a:t>L</a:t>
            </a:r>
            <a:r>
              <a:t> = M</a:t>
            </a:r>
            <a:r>
              <a:rPr baseline="-5999"/>
              <a:t>n</a:t>
            </a:r>
          </a:p>
        </p:txBody>
      </p:sp>
      <p:sp>
        <p:nvSpPr>
          <p:cNvPr id="779" name="Linie"/>
          <p:cNvSpPr/>
          <p:nvPr/>
        </p:nvSpPr>
        <p:spPr>
          <a:xfrm>
            <a:off x="4420446" y="5885590"/>
            <a:ext cx="1" cy="944343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80" name="Linie"/>
          <p:cNvSpPr/>
          <p:nvPr/>
        </p:nvSpPr>
        <p:spPr>
          <a:xfrm>
            <a:off x="844729" y="6097055"/>
            <a:ext cx="3932493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81" name="Linie"/>
          <p:cNvSpPr/>
          <p:nvPr/>
        </p:nvSpPr>
        <p:spPr>
          <a:xfrm>
            <a:off x="844729" y="6571915"/>
            <a:ext cx="3932493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82" name="Linie"/>
          <p:cNvSpPr/>
          <p:nvPr/>
        </p:nvSpPr>
        <p:spPr>
          <a:xfrm>
            <a:off x="870129" y="6941067"/>
            <a:ext cx="3932493" cy="1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83" name="Rechteck"/>
          <p:cNvSpPr/>
          <p:nvPr/>
        </p:nvSpPr>
        <p:spPr>
          <a:xfrm>
            <a:off x="880483" y="6806424"/>
            <a:ext cx="3860985" cy="143884"/>
          </a:xfrm>
          <a:prstGeom prst="rect">
            <a:avLst/>
          </a:prstGeom>
          <a:solidFill>
            <a:schemeClr val="accent4">
              <a:hueOff val="384618"/>
              <a:satOff val="3869"/>
              <a:lumOff val="5802"/>
              <a:alpha val="12704"/>
            </a:schemeClr>
          </a:solidFill>
          <a:ln w="12700">
            <a:solidFill>
              <a:schemeClr val="accent3">
                <a:satOff val="18648"/>
                <a:lumOff val="5971"/>
                <a:alpha val="1270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84" name="Rechteck"/>
          <p:cNvSpPr/>
          <p:nvPr/>
        </p:nvSpPr>
        <p:spPr>
          <a:xfrm>
            <a:off x="4112964" y="792333"/>
            <a:ext cx="498691" cy="143884"/>
          </a:xfrm>
          <a:prstGeom prst="rect">
            <a:avLst/>
          </a:prstGeom>
          <a:solidFill>
            <a:schemeClr val="accent4">
              <a:hueOff val="384618"/>
              <a:satOff val="3869"/>
              <a:lumOff val="5802"/>
              <a:alpha val="12704"/>
            </a:schemeClr>
          </a:solidFill>
          <a:ln w="12700">
            <a:solidFill>
              <a:schemeClr val="accent3">
                <a:satOff val="18648"/>
                <a:lumOff val="5971"/>
                <a:alpha val="1270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85" name="Linie"/>
          <p:cNvSpPr/>
          <p:nvPr/>
        </p:nvSpPr>
        <p:spPr>
          <a:xfrm flipV="1">
            <a:off x="4407746" y="761935"/>
            <a:ext cx="1" cy="207376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86" name="Linie"/>
          <p:cNvSpPr/>
          <p:nvPr/>
        </p:nvSpPr>
        <p:spPr>
          <a:xfrm flipV="1">
            <a:off x="4420446" y="5003674"/>
            <a:ext cx="1" cy="207376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87" name="δ → -90 Grad"/>
          <p:cNvSpPr txBox="1"/>
          <p:nvPr/>
        </p:nvSpPr>
        <p:spPr>
          <a:xfrm>
            <a:off x="3549166" y="5521531"/>
            <a:ext cx="1244685" cy="311685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δ → -90 Grad</a:t>
            </a:r>
          </a:p>
        </p:txBody>
      </p:sp>
      <p:sp>
        <p:nvSpPr>
          <p:cNvPr id="788" name="Linie"/>
          <p:cNvSpPr/>
          <p:nvPr/>
        </p:nvSpPr>
        <p:spPr>
          <a:xfrm>
            <a:off x="819329" y="3633149"/>
            <a:ext cx="3770469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89" name="Linie"/>
          <p:cNvSpPr/>
          <p:nvPr/>
        </p:nvSpPr>
        <p:spPr>
          <a:xfrm>
            <a:off x="5459656" y="4270597"/>
            <a:ext cx="3770469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90" name="Linie"/>
          <p:cNvSpPr/>
          <p:nvPr/>
        </p:nvSpPr>
        <p:spPr>
          <a:xfrm>
            <a:off x="5446956" y="2023946"/>
            <a:ext cx="3770469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91" name="Linie"/>
          <p:cNvSpPr/>
          <p:nvPr/>
        </p:nvSpPr>
        <p:spPr>
          <a:xfrm flipV="1">
            <a:off x="3964219" y="957703"/>
            <a:ext cx="219889" cy="420245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92" name="Linie"/>
          <p:cNvSpPr/>
          <p:nvPr/>
        </p:nvSpPr>
        <p:spPr>
          <a:xfrm flipV="1">
            <a:off x="4407746" y="3348870"/>
            <a:ext cx="1" cy="941004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93" name="Kippmoment erreicht"/>
          <p:cNvSpPr txBox="1"/>
          <p:nvPr/>
        </p:nvSpPr>
        <p:spPr>
          <a:xfrm>
            <a:off x="3214806" y="1405322"/>
            <a:ext cx="1434649" cy="532333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Kippmoment erreicht</a:t>
            </a:r>
          </a:p>
        </p:txBody>
      </p:sp>
      <p:sp>
        <p:nvSpPr>
          <p:cNvPr id="794" name="Linie"/>
          <p:cNvSpPr/>
          <p:nvPr/>
        </p:nvSpPr>
        <p:spPr>
          <a:xfrm flipV="1">
            <a:off x="4067190" y="3712333"/>
            <a:ext cx="219890" cy="420245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95" name="Linie"/>
          <p:cNvSpPr/>
          <p:nvPr/>
        </p:nvSpPr>
        <p:spPr>
          <a:xfrm>
            <a:off x="5485056" y="1492269"/>
            <a:ext cx="3770469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96" name="Linie"/>
          <p:cNvSpPr/>
          <p:nvPr/>
        </p:nvSpPr>
        <p:spPr>
          <a:xfrm>
            <a:off x="806629" y="2402934"/>
            <a:ext cx="3770469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97" name="t [s]"/>
          <p:cNvSpPr txBox="1"/>
          <p:nvPr/>
        </p:nvSpPr>
        <p:spPr>
          <a:xfrm>
            <a:off x="4144004" y="2236540"/>
            <a:ext cx="511390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 [s]</a:t>
            </a:r>
          </a:p>
        </p:txBody>
      </p:sp>
      <p:sp>
        <p:nvSpPr>
          <p:cNvPr id="798" name="Linie"/>
          <p:cNvSpPr/>
          <p:nvPr/>
        </p:nvSpPr>
        <p:spPr>
          <a:xfrm>
            <a:off x="819329" y="1634576"/>
            <a:ext cx="2074767" cy="1"/>
          </a:xfrm>
          <a:prstGeom prst="line">
            <a:avLst/>
          </a:prstGeom>
          <a:ln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1458</Words>
  <Application>Microsoft Macintosh PowerPoint</Application>
  <PresentationFormat>Benutzerdefiniert</PresentationFormat>
  <Paragraphs>738</Paragraphs>
  <Slides>41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41</vt:i4>
      </vt:variant>
    </vt:vector>
  </HeadingPairs>
  <TitlesOfParts>
    <vt:vector size="42" baseType="lpstr">
      <vt:lpstr>White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Stephan Rupp</cp:lastModifiedBy>
  <cp:revision>2</cp:revision>
  <dcterms:modified xsi:type="dcterms:W3CDTF">2017-10-02T14:41:16Z</dcterms:modified>
</cp:coreProperties>
</file>