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7" r:id="rId11"/>
    <p:sldId id="278" r:id="rId12"/>
    <p:sldId id="279" r:id="rId13"/>
    <p:sldId id="280" r:id="rId14"/>
    <p:sldId id="281" r:id="rId15"/>
    <p:sldId id="282" r:id="rId16"/>
    <p:sldId id="283" r:id="rId17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D51ADE6A-740E-44AE-83CC-AE7238B6C88D}" styleName="">
    <a:tblBg/>
    <a:wholeTbl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6F7C84"/>
        </a:fontRef>
        <a:srgbClr val="6F7C84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040" y="-96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255165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>
            <a:spLocks noGrp="1"/>
          </p:cNvSpPr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1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ild"/>
          <p:cNvSpPr>
            <a:spLocks noGrp="1"/>
          </p:cNvSpPr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88" name="Titeltext"/>
          <p:cNvSpPr txBox="1"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Titeltext</a:t>
            </a:r>
          </a:p>
        </p:txBody>
      </p:sp>
      <p:sp>
        <p:nvSpPr>
          <p:cNvPr id="89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Bild"/>
          <p:cNvSpPr>
            <a:spLocks noGrp="1"/>
          </p:cNvSpPr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98" name="Titeltext"/>
          <p:cNvSpPr txBox="1"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Titeltext</a:t>
            </a:r>
          </a:p>
        </p:txBody>
      </p:sp>
      <p:sp>
        <p:nvSpPr>
          <p:cNvPr id="99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Bild"/>
          <p:cNvSpPr>
            <a:spLocks noGrp="1"/>
          </p:cNvSpPr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0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09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18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27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DHBW_d_Stuttgart_Folienmaster_RGB_090615.png" descr="DHBW_d_Stuttgart_Folienmaster_RGB_090615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4. Semester, Nachrichtentechnik, 2012</a:t>
            </a:r>
          </a:p>
        </p:txBody>
      </p:sp>
      <p:sp>
        <p:nvSpPr>
          <p:cNvPr id="137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Wellen und Leitungen, Übersicht, S. Rupp</a:t>
            </a:r>
          </a:p>
        </p:txBody>
      </p:sp>
      <p:sp>
        <p:nvSpPr>
          <p:cNvPr id="138" name="Titeltext"/>
          <p:cNvSpPr txBox="1">
            <a:spLocks noGrp="1"/>
          </p:cNvSpPr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45125" marR="45125" algn="l" defTabSz="1014236">
              <a:def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Titeltext</a:t>
            </a:r>
          </a:p>
        </p:txBody>
      </p:sp>
      <p:sp>
        <p:nvSpPr>
          <p:cNvPr id="139" name="Textebene 1…"/>
          <p:cNvSpPr txBox="1">
            <a:spLocks noGrp="1"/>
          </p:cNvSpPr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0" marR="45155" indent="0" defTabSz="1014236">
              <a:spcBef>
                <a:spcPts val="800"/>
              </a:spcBef>
              <a:buSzTx/>
              <a:buNone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350202" marR="45155" indent="-284162" defTabSz="1014236">
              <a:spcBef>
                <a:spcPts val="700"/>
              </a:spcBef>
              <a:buSzPct val="100000"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650240" marR="45155" indent="-230187" defTabSz="1014236">
              <a:spcBef>
                <a:spcPts val="600"/>
              </a:spcBef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929639" marR="45155" indent="-228599" defTabSz="1014236">
              <a:spcBef>
                <a:spcPts val="500"/>
              </a:spcBef>
              <a:buSzPct val="100000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1209039" marR="45155" indent="-228600" defTabSz="1014236">
              <a:spcBef>
                <a:spcPts val="500"/>
              </a:spcBef>
              <a:buSzPct val="100000"/>
              <a:buChar char="»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</p:spPr>
        <p:txBody>
          <a:bodyPr lIns="50800" tIns="50800" rIns="50800" bIns="50800"/>
          <a:lstStyle>
            <a:lvl1pPr defTabSz="647700">
              <a:defRPr sz="12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DHBW_d_Stuttgart_Folienmaster_RGB_090615.png" descr="DHBW_d_Stuttgart_Folienmaster_RGB_090615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4. Semester, Nachrichtentechnik, 2012</a:t>
            </a:r>
          </a:p>
        </p:txBody>
      </p:sp>
      <p:sp>
        <p:nvSpPr>
          <p:cNvPr id="149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Wellen und Leitungen, Übersicht, S. Rupp</a:t>
            </a:r>
          </a:p>
        </p:txBody>
      </p:sp>
      <p:sp>
        <p:nvSpPr>
          <p:cNvPr id="150" name="Titeltext"/>
          <p:cNvSpPr txBox="1">
            <a:spLocks noGrp="1"/>
          </p:cNvSpPr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45125" marR="45125" algn="l" defTabSz="1014236">
              <a:def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Titeltext</a:t>
            </a:r>
          </a:p>
        </p:txBody>
      </p:sp>
      <p:sp>
        <p:nvSpPr>
          <p:cNvPr id="151" name="Textebene 1…"/>
          <p:cNvSpPr txBox="1">
            <a:spLocks noGrp="1"/>
          </p:cNvSpPr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0" marR="45155" indent="0" defTabSz="1014236">
              <a:spcBef>
                <a:spcPts val="800"/>
              </a:spcBef>
              <a:buSzTx/>
              <a:buNone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350202" marR="45155" indent="-284162" defTabSz="1014236">
              <a:spcBef>
                <a:spcPts val="700"/>
              </a:spcBef>
              <a:buSzPct val="100000"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650240" marR="45155" indent="-230187" defTabSz="1014236">
              <a:spcBef>
                <a:spcPts val="600"/>
              </a:spcBef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929639" marR="45155" indent="-228599" defTabSz="1014236">
              <a:spcBef>
                <a:spcPts val="500"/>
              </a:spcBef>
              <a:buSzPct val="100000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1209039" marR="45155" indent="-228600" defTabSz="1014236">
              <a:spcBef>
                <a:spcPts val="500"/>
              </a:spcBef>
              <a:buSzPct val="100000"/>
              <a:buChar char="»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</p:spPr>
        <p:txBody>
          <a:bodyPr lIns="50800" tIns="50800" rIns="50800" bIns="50800"/>
          <a:lstStyle>
            <a:lvl1pPr defTabSz="647700">
              <a:defRPr sz="12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</a:lvl1pPr>
            <a:lvl2pPr>
              <a:spcBef>
                <a:spcPts val="1800"/>
              </a:spcBef>
            </a:lvl2pPr>
            <a:lvl3pPr>
              <a:spcBef>
                <a:spcPts val="1800"/>
              </a:spcBef>
            </a:lvl3pPr>
            <a:lvl4pPr>
              <a:spcBef>
                <a:spcPts val="1800"/>
              </a:spcBef>
            </a:lvl4pPr>
            <a:lvl5pPr>
              <a:spcBef>
                <a:spcPts val="1800"/>
              </a:spcBef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0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5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eltext"/>
          <p:cNvSpPr txBox="1">
            <a:spLocks noGrp="1"/>
          </p:cNvSpPr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ild"/>
          <p:cNvSpPr>
            <a:spLocks noGrp="1"/>
          </p:cNvSpPr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70" name="Titel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7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Bild"/>
          <p:cNvSpPr>
            <a:spLocks noGrp="1"/>
          </p:cNvSpPr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79" name="Titel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8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" name="Titeltext"/>
          <p:cNvSpPr txBox="1"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r>
              <a:t>Titeltext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sp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xmlns:p14="http://schemas.microsoft.com/office/powerpoint/2010/main"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titleStyle>
    <p:bodyStyle>
      <a:lvl1pPr marL="698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1041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13843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17399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20828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24257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27686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3111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3454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bodyStyle>
    <p:other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Abgerundetes Rechteck"/>
          <p:cNvSpPr/>
          <p:nvPr/>
        </p:nvSpPr>
        <p:spPr>
          <a:xfrm>
            <a:off x="1390933" y="455261"/>
            <a:ext cx="7822929" cy="3719017"/>
          </a:xfrm>
          <a:prstGeom prst="roundRect">
            <a:avLst>
              <a:gd name="adj" fmla="val 5909"/>
            </a:avLst>
          </a:prstGeom>
          <a:ln w="12700">
            <a:solidFill>
              <a:schemeClr val="accent4">
                <a:alpha val="41605"/>
              </a:schemeClr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2" name="Linie"/>
          <p:cNvSpPr/>
          <p:nvPr/>
        </p:nvSpPr>
        <p:spPr>
          <a:xfrm>
            <a:off x="5981274" y="1935591"/>
            <a:ext cx="111308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3" name="Linie"/>
          <p:cNvSpPr/>
          <p:nvPr/>
        </p:nvSpPr>
        <p:spPr>
          <a:xfrm>
            <a:off x="5030466" y="2647302"/>
            <a:ext cx="2071877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67" name="Gruppieren"/>
          <p:cNvGrpSpPr/>
          <p:nvPr/>
        </p:nvGrpSpPr>
        <p:grpSpPr>
          <a:xfrm rot="10800000" flipH="1">
            <a:off x="5208844" y="2877613"/>
            <a:ext cx="318482" cy="704045"/>
            <a:chOff x="0" y="0"/>
            <a:chExt cx="318481" cy="704044"/>
          </a:xfrm>
        </p:grpSpPr>
        <p:sp>
          <p:nvSpPr>
            <p:cNvPr id="164" name="Linie"/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65" name="Dreieck"/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66" name="Linie"/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71" name="Gruppieren"/>
          <p:cNvGrpSpPr/>
          <p:nvPr/>
        </p:nvGrpSpPr>
        <p:grpSpPr>
          <a:xfrm rot="10800000" flipH="1">
            <a:off x="6197930" y="2877613"/>
            <a:ext cx="318483" cy="704045"/>
            <a:chOff x="0" y="0"/>
            <a:chExt cx="318481" cy="704044"/>
          </a:xfrm>
        </p:grpSpPr>
        <p:sp>
          <p:nvSpPr>
            <p:cNvPr id="168" name="Linie"/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69" name="Dreieck"/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70" name="Linie"/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75" name="Gruppieren"/>
          <p:cNvGrpSpPr/>
          <p:nvPr/>
        </p:nvGrpSpPr>
        <p:grpSpPr>
          <a:xfrm flipH="1">
            <a:off x="7101726" y="1936147"/>
            <a:ext cx="119423" cy="704807"/>
            <a:chOff x="0" y="0"/>
            <a:chExt cx="119422" cy="704806"/>
          </a:xfrm>
        </p:grpSpPr>
        <p:sp>
          <p:nvSpPr>
            <p:cNvPr id="172" name="Linie"/>
            <p:cNvSpPr/>
            <p:nvPr/>
          </p:nvSpPr>
          <p:spPr>
            <a:xfrm rot="16200000">
              <a:off x="-61724" y="296659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3" name="Linie"/>
            <p:cNvSpPr/>
            <p:nvPr/>
          </p:nvSpPr>
          <p:spPr>
            <a:xfrm rot="16200000">
              <a:off x="-53790" y="61723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4" name="Linie"/>
            <p:cNvSpPr/>
            <p:nvPr/>
          </p:nvSpPr>
          <p:spPr>
            <a:xfrm rot="16200000">
              <a:off x="-53790" y="53159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179" name="Gruppieren"/>
          <p:cNvGrpSpPr/>
          <p:nvPr/>
        </p:nvGrpSpPr>
        <p:grpSpPr>
          <a:xfrm>
            <a:off x="7303834" y="1936147"/>
            <a:ext cx="119424" cy="704807"/>
            <a:chOff x="0" y="0"/>
            <a:chExt cx="119422" cy="704806"/>
          </a:xfrm>
        </p:grpSpPr>
        <p:sp>
          <p:nvSpPr>
            <p:cNvPr id="176" name="Linie"/>
            <p:cNvSpPr/>
            <p:nvPr/>
          </p:nvSpPr>
          <p:spPr>
            <a:xfrm rot="16200000">
              <a:off x="-61724" y="296659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7" name="Linie"/>
            <p:cNvSpPr/>
            <p:nvPr/>
          </p:nvSpPr>
          <p:spPr>
            <a:xfrm rot="16200000">
              <a:off x="-53790" y="61723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8" name="Linie"/>
            <p:cNvSpPr/>
            <p:nvPr/>
          </p:nvSpPr>
          <p:spPr>
            <a:xfrm rot="16200000">
              <a:off x="-53790" y="53159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sp>
        <p:nvSpPr>
          <p:cNvPr id="180" name="Linie"/>
          <p:cNvSpPr/>
          <p:nvPr/>
        </p:nvSpPr>
        <p:spPr>
          <a:xfrm flipH="1" flipV="1">
            <a:off x="7424823" y="1930375"/>
            <a:ext cx="20272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1" name="Linie"/>
          <p:cNvSpPr/>
          <p:nvPr/>
        </p:nvSpPr>
        <p:spPr>
          <a:xfrm flipH="1" flipV="1">
            <a:off x="7412123" y="2641575"/>
            <a:ext cx="20272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2" name="Linie"/>
          <p:cNvSpPr/>
          <p:nvPr/>
        </p:nvSpPr>
        <p:spPr>
          <a:xfrm>
            <a:off x="7600560" y="2620450"/>
            <a:ext cx="1" cy="360823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3" name="Rechteck"/>
          <p:cNvSpPr/>
          <p:nvPr/>
        </p:nvSpPr>
        <p:spPr>
          <a:xfrm>
            <a:off x="6829536" y="1358835"/>
            <a:ext cx="1152077" cy="1799232"/>
          </a:xfrm>
          <a:prstGeom prst="rect">
            <a:avLst/>
          </a:prstGeom>
          <a:ln w="1270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4" name="Linie"/>
          <p:cNvSpPr/>
          <p:nvPr/>
        </p:nvSpPr>
        <p:spPr>
          <a:xfrm flipH="1">
            <a:off x="9501939" y="1869784"/>
            <a:ext cx="1" cy="747467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85" name="Linie"/>
          <p:cNvSpPr/>
          <p:nvPr/>
        </p:nvSpPr>
        <p:spPr>
          <a:xfrm>
            <a:off x="7624140" y="1553997"/>
            <a:ext cx="1923989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6" name="Linie"/>
          <p:cNvSpPr/>
          <p:nvPr/>
        </p:nvSpPr>
        <p:spPr>
          <a:xfrm>
            <a:off x="7587800" y="2989891"/>
            <a:ext cx="1923989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7" name="Transformator"/>
          <p:cNvSpPr txBox="1"/>
          <p:nvPr/>
        </p:nvSpPr>
        <p:spPr>
          <a:xfrm>
            <a:off x="6803132" y="3213695"/>
            <a:ext cx="1264801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Transformator</a:t>
            </a:r>
          </a:p>
        </p:txBody>
      </p:sp>
      <p:sp>
        <p:nvSpPr>
          <p:cNvPr id="188" name="Rechteck"/>
          <p:cNvSpPr/>
          <p:nvPr/>
        </p:nvSpPr>
        <p:spPr>
          <a:xfrm rot="5400000">
            <a:off x="8050978" y="2025256"/>
            <a:ext cx="1708334" cy="43652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89" name="UAC"/>
          <p:cNvSpPr txBox="1"/>
          <p:nvPr/>
        </p:nvSpPr>
        <p:spPr>
          <a:xfrm>
            <a:off x="9517927" y="2078040"/>
            <a:ext cx="531737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AC</a:t>
            </a:r>
          </a:p>
        </p:txBody>
      </p:sp>
      <p:sp>
        <p:nvSpPr>
          <p:cNvPr id="190" name="Kreis"/>
          <p:cNvSpPr/>
          <p:nvPr/>
        </p:nvSpPr>
        <p:spPr>
          <a:xfrm>
            <a:off x="9445037" y="2928275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1" name="Kreis"/>
          <p:cNvSpPr/>
          <p:nvPr/>
        </p:nvSpPr>
        <p:spPr>
          <a:xfrm>
            <a:off x="9445037" y="1492264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2" name="Filter"/>
          <p:cNvSpPr txBox="1"/>
          <p:nvPr/>
        </p:nvSpPr>
        <p:spPr>
          <a:xfrm rot="16200000">
            <a:off x="8617839" y="2122247"/>
            <a:ext cx="550043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Filter</a:t>
            </a:r>
          </a:p>
        </p:txBody>
      </p:sp>
      <p:sp>
        <p:nvSpPr>
          <p:cNvPr id="193" name="Rechteck"/>
          <p:cNvSpPr/>
          <p:nvPr/>
        </p:nvSpPr>
        <p:spPr>
          <a:xfrm rot="5400000">
            <a:off x="7456988" y="2025256"/>
            <a:ext cx="1708334" cy="43652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4" name="Kuppelschalter"/>
          <p:cNvSpPr txBox="1"/>
          <p:nvPr/>
        </p:nvSpPr>
        <p:spPr>
          <a:xfrm rot="16200000">
            <a:off x="7447686" y="2108959"/>
            <a:ext cx="170230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Kuppelschalter</a:t>
            </a:r>
          </a:p>
        </p:txBody>
      </p:sp>
      <p:sp>
        <p:nvSpPr>
          <p:cNvPr id="195" name="Linie"/>
          <p:cNvSpPr/>
          <p:nvPr/>
        </p:nvSpPr>
        <p:spPr>
          <a:xfrm>
            <a:off x="7620611" y="1554027"/>
            <a:ext cx="1" cy="360822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6" name="Linie"/>
          <p:cNvSpPr/>
          <p:nvPr/>
        </p:nvSpPr>
        <p:spPr>
          <a:xfrm>
            <a:off x="441652" y="3588004"/>
            <a:ext cx="5925107" cy="2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7" name="Linie"/>
          <p:cNvSpPr/>
          <p:nvPr/>
        </p:nvSpPr>
        <p:spPr>
          <a:xfrm>
            <a:off x="5962612" y="2892004"/>
            <a:ext cx="404926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8" name="Linie"/>
          <p:cNvSpPr/>
          <p:nvPr/>
        </p:nvSpPr>
        <p:spPr>
          <a:xfrm>
            <a:off x="4977282" y="2889223"/>
            <a:ext cx="40492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03" name="Gruppieren"/>
          <p:cNvGrpSpPr/>
          <p:nvPr/>
        </p:nvGrpSpPr>
        <p:grpSpPr>
          <a:xfrm>
            <a:off x="3807935" y="976835"/>
            <a:ext cx="687018" cy="2600543"/>
            <a:chOff x="0" y="0"/>
            <a:chExt cx="687016" cy="2600542"/>
          </a:xfrm>
        </p:grpSpPr>
        <p:sp>
          <p:nvSpPr>
            <p:cNvPr id="199" name="Linie"/>
            <p:cNvSpPr/>
            <p:nvPr/>
          </p:nvSpPr>
          <p:spPr>
            <a:xfrm flipV="1">
              <a:off x="0" y="1308422"/>
              <a:ext cx="687017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0" name="Linie"/>
            <p:cNvSpPr/>
            <p:nvPr/>
          </p:nvSpPr>
          <p:spPr>
            <a:xfrm>
              <a:off x="334911" y="-1"/>
              <a:ext cx="1" cy="109776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1" name="Linie"/>
            <p:cNvSpPr/>
            <p:nvPr/>
          </p:nvSpPr>
          <p:spPr>
            <a:xfrm>
              <a:off x="337639" y="1322445"/>
              <a:ext cx="1" cy="127809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2" name="Rechteck"/>
            <p:cNvSpPr/>
            <p:nvPr/>
          </p:nvSpPr>
          <p:spPr>
            <a:xfrm>
              <a:off x="10965" y="1105439"/>
              <a:ext cx="661618" cy="13357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07" name="Gruppieren"/>
          <p:cNvGrpSpPr/>
          <p:nvPr/>
        </p:nvGrpSpPr>
        <p:grpSpPr>
          <a:xfrm rot="10800000" flipH="1">
            <a:off x="5225300" y="958210"/>
            <a:ext cx="318483" cy="704045"/>
            <a:chOff x="0" y="0"/>
            <a:chExt cx="318481" cy="704044"/>
          </a:xfrm>
        </p:grpSpPr>
        <p:sp>
          <p:nvSpPr>
            <p:cNvPr id="204" name="Linie"/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5" name="Dreieck"/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6" name="Linie"/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211" name="Gruppieren"/>
          <p:cNvGrpSpPr/>
          <p:nvPr/>
        </p:nvGrpSpPr>
        <p:grpSpPr>
          <a:xfrm rot="10800000" flipH="1">
            <a:off x="6197930" y="958210"/>
            <a:ext cx="318483" cy="704045"/>
            <a:chOff x="0" y="0"/>
            <a:chExt cx="318481" cy="704044"/>
          </a:xfrm>
        </p:grpSpPr>
        <p:sp>
          <p:nvSpPr>
            <p:cNvPr id="208" name="Linie"/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9" name="Dreieck"/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10" name="Linie"/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212" name="Linie"/>
          <p:cNvSpPr/>
          <p:nvPr/>
        </p:nvSpPr>
        <p:spPr>
          <a:xfrm>
            <a:off x="5970028" y="965984"/>
            <a:ext cx="1" cy="2626147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3" name="Linie"/>
          <p:cNvSpPr/>
          <p:nvPr/>
        </p:nvSpPr>
        <p:spPr>
          <a:xfrm>
            <a:off x="445677" y="967571"/>
            <a:ext cx="5917057" cy="2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4" name="Linie"/>
          <p:cNvSpPr/>
          <p:nvPr/>
        </p:nvSpPr>
        <p:spPr>
          <a:xfrm>
            <a:off x="4983111" y="1655802"/>
            <a:ext cx="404926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5" name="Linie"/>
          <p:cNvSpPr/>
          <p:nvPr/>
        </p:nvSpPr>
        <p:spPr>
          <a:xfrm>
            <a:off x="5955741" y="1655802"/>
            <a:ext cx="404926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6" name="Linie"/>
          <p:cNvSpPr/>
          <p:nvPr/>
        </p:nvSpPr>
        <p:spPr>
          <a:xfrm>
            <a:off x="4977977" y="962193"/>
            <a:ext cx="1" cy="2626146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7" name="Oval"/>
          <p:cNvSpPr/>
          <p:nvPr/>
        </p:nvSpPr>
        <p:spPr>
          <a:xfrm>
            <a:off x="5922911" y="1893100"/>
            <a:ext cx="100374" cy="93900"/>
          </a:xfrm>
          <a:prstGeom prst="ellipse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18" name="Oval"/>
          <p:cNvSpPr/>
          <p:nvPr/>
        </p:nvSpPr>
        <p:spPr>
          <a:xfrm>
            <a:off x="4935207" y="2596436"/>
            <a:ext cx="100374" cy="93900"/>
          </a:xfrm>
          <a:prstGeom prst="ellipse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221" name="Gruppieren"/>
          <p:cNvGrpSpPr/>
          <p:nvPr/>
        </p:nvGrpSpPr>
        <p:grpSpPr>
          <a:xfrm>
            <a:off x="4798259" y="1204092"/>
            <a:ext cx="221447" cy="314512"/>
            <a:chOff x="-12094" y="0"/>
            <a:chExt cx="221445" cy="314511"/>
          </a:xfrm>
        </p:grpSpPr>
        <p:sp>
          <p:nvSpPr>
            <p:cNvPr id="219" name="Rechteck"/>
            <p:cNvSpPr/>
            <p:nvPr/>
          </p:nvSpPr>
          <p:spPr>
            <a:xfrm>
              <a:off x="0" y="0"/>
              <a:ext cx="209351" cy="298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0" name="Linie"/>
            <p:cNvSpPr/>
            <p:nvPr/>
          </p:nvSpPr>
          <p:spPr>
            <a:xfrm>
              <a:off x="-12095" y="5363"/>
              <a:ext cx="195357" cy="30914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224" name="Gruppieren"/>
          <p:cNvGrpSpPr/>
          <p:nvPr/>
        </p:nvGrpSpPr>
        <p:grpSpPr>
          <a:xfrm>
            <a:off x="5776817" y="1160823"/>
            <a:ext cx="221447" cy="314512"/>
            <a:chOff x="-12094" y="0"/>
            <a:chExt cx="221445" cy="314511"/>
          </a:xfrm>
        </p:grpSpPr>
        <p:sp>
          <p:nvSpPr>
            <p:cNvPr id="222" name="Rechteck"/>
            <p:cNvSpPr/>
            <p:nvPr/>
          </p:nvSpPr>
          <p:spPr>
            <a:xfrm>
              <a:off x="0" y="0"/>
              <a:ext cx="209351" cy="298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3" name="Linie"/>
            <p:cNvSpPr/>
            <p:nvPr/>
          </p:nvSpPr>
          <p:spPr>
            <a:xfrm>
              <a:off x="-12095" y="5363"/>
              <a:ext cx="195357" cy="30914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227" name="Gruppieren"/>
          <p:cNvGrpSpPr/>
          <p:nvPr/>
        </p:nvGrpSpPr>
        <p:grpSpPr>
          <a:xfrm>
            <a:off x="4798259" y="3080868"/>
            <a:ext cx="221447" cy="314513"/>
            <a:chOff x="-12094" y="0"/>
            <a:chExt cx="221445" cy="314511"/>
          </a:xfrm>
        </p:grpSpPr>
        <p:sp>
          <p:nvSpPr>
            <p:cNvPr id="225" name="Rechteck"/>
            <p:cNvSpPr/>
            <p:nvPr/>
          </p:nvSpPr>
          <p:spPr>
            <a:xfrm>
              <a:off x="0" y="0"/>
              <a:ext cx="209351" cy="298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6" name="Linie"/>
            <p:cNvSpPr/>
            <p:nvPr/>
          </p:nvSpPr>
          <p:spPr>
            <a:xfrm>
              <a:off x="-12095" y="5363"/>
              <a:ext cx="195357" cy="30914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230" name="Gruppieren"/>
          <p:cNvGrpSpPr/>
          <p:nvPr/>
        </p:nvGrpSpPr>
        <p:grpSpPr>
          <a:xfrm>
            <a:off x="5780638" y="3063347"/>
            <a:ext cx="221447" cy="314513"/>
            <a:chOff x="-12094" y="0"/>
            <a:chExt cx="221445" cy="314511"/>
          </a:xfrm>
        </p:grpSpPr>
        <p:sp>
          <p:nvSpPr>
            <p:cNvPr id="228" name="Rechteck"/>
            <p:cNvSpPr/>
            <p:nvPr/>
          </p:nvSpPr>
          <p:spPr>
            <a:xfrm>
              <a:off x="0" y="0"/>
              <a:ext cx="209351" cy="298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9" name="Linie"/>
            <p:cNvSpPr/>
            <p:nvPr/>
          </p:nvSpPr>
          <p:spPr>
            <a:xfrm>
              <a:off x="-12095" y="5363"/>
              <a:ext cx="195357" cy="30914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231" name="Rechteck"/>
          <p:cNvSpPr/>
          <p:nvPr/>
        </p:nvSpPr>
        <p:spPr>
          <a:xfrm>
            <a:off x="4730936" y="675965"/>
            <a:ext cx="1911289" cy="3135106"/>
          </a:xfrm>
          <a:prstGeom prst="rect">
            <a:avLst/>
          </a:prstGeom>
          <a:ln w="1270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2" name="Wechselrichter"/>
          <p:cNvSpPr txBox="1"/>
          <p:nvPr/>
        </p:nvSpPr>
        <p:spPr>
          <a:xfrm>
            <a:off x="4946563" y="3832866"/>
            <a:ext cx="1327483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Wechselrichter</a:t>
            </a:r>
          </a:p>
        </p:txBody>
      </p:sp>
      <p:sp>
        <p:nvSpPr>
          <p:cNvPr id="233" name="Kreis"/>
          <p:cNvSpPr/>
          <p:nvPr/>
        </p:nvSpPr>
        <p:spPr>
          <a:xfrm>
            <a:off x="1136199" y="911033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34" name="Kreis"/>
          <p:cNvSpPr/>
          <p:nvPr/>
        </p:nvSpPr>
        <p:spPr>
          <a:xfrm>
            <a:off x="1174299" y="3530742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35" name="Linie"/>
          <p:cNvSpPr/>
          <p:nvPr/>
        </p:nvSpPr>
        <p:spPr>
          <a:xfrm flipH="1">
            <a:off x="1189612" y="1132267"/>
            <a:ext cx="2" cy="2222501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36" name="UDC"/>
          <p:cNvSpPr txBox="1"/>
          <p:nvPr/>
        </p:nvSpPr>
        <p:spPr>
          <a:xfrm>
            <a:off x="610336" y="2078040"/>
            <a:ext cx="54014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DC</a:t>
            </a:r>
          </a:p>
        </p:txBody>
      </p:sp>
      <p:sp>
        <p:nvSpPr>
          <p:cNvPr id="237" name="Linie"/>
          <p:cNvSpPr/>
          <p:nvPr/>
        </p:nvSpPr>
        <p:spPr>
          <a:xfrm flipH="1">
            <a:off x="445656" y="959025"/>
            <a:ext cx="1" cy="2634518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40" name="Gruppieren"/>
          <p:cNvGrpSpPr/>
          <p:nvPr/>
        </p:nvGrpSpPr>
        <p:grpSpPr>
          <a:xfrm>
            <a:off x="280256" y="1149881"/>
            <a:ext cx="318494" cy="652858"/>
            <a:chOff x="0" y="0"/>
            <a:chExt cx="318492" cy="652857"/>
          </a:xfrm>
        </p:grpSpPr>
        <p:sp>
          <p:nvSpPr>
            <p:cNvPr id="238" name="Rechteck"/>
            <p:cNvSpPr/>
            <p:nvPr/>
          </p:nvSpPr>
          <p:spPr>
            <a:xfrm rot="5400000">
              <a:off x="-169759" y="171451"/>
              <a:ext cx="651165" cy="311648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9" name="Dreieck"/>
            <p:cNvSpPr/>
            <p:nvPr/>
          </p:nvSpPr>
          <p:spPr>
            <a:xfrm rot="10800000" flipH="1">
              <a:off x="10" y="-1"/>
              <a:ext cx="318483" cy="180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43" name="Gruppieren"/>
          <p:cNvGrpSpPr/>
          <p:nvPr/>
        </p:nvGrpSpPr>
        <p:grpSpPr>
          <a:xfrm>
            <a:off x="280256" y="1988340"/>
            <a:ext cx="318494" cy="652859"/>
            <a:chOff x="0" y="0"/>
            <a:chExt cx="318492" cy="652857"/>
          </a:xfrm>
        </p:grpSpPr>
        <p:sp>
          <p:nvSpPr>
            <p:cNvPr id="241" name="Rechteck"/>
            <p:cNvSpPr/>
            <p:nvPr/>
          </p:nvSpPr>
          <p:spPr>
            <a:xfrm rot="5400000">
              <a:off x="-169759" y="171451"/>
              <a:ext cx="651165" cy="311648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42" name="Dreieck"/>
            <p:cNvSpPr/>
            <p:nvPr/>
          </p:nvSpPr>
          <p:spPr>
            <a:xfrm rot="10800000" flipH="1">
              <a:off x="10" y="-1"/>
              <a:ext cx="318483" cy="180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46" name="Gruppieren"/>
          <p:cNvGrpSpPr/>
          <p:nvPr/>
        </p:nvGrpSpPr>
        <p:grpSpPr>
          <a:xfrm>
            <a:off x="280256" y="2779423"/>
            <a:ext cx="318494" cy="652858"/>
            <a:chOff x="0" y="0"/>
            <a:chExt cx="318492" cy="652857"/>
          </a:xfrm>
        </p:grpSpPr>
        <p:sp>
          <p:nvSpPr>
            <p:cNvPr id="244" name="Rechteck"/>
            <p:cNvSpPr/>
            <p:nvPr/>
          </p:nvSpPr>
          <p:spPr>
            <a:xfrm rot="5400000">
              <a:off x="-169759" y="171451"/>
              <a:ext cx="651165" cy="311648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45" name="Dreieck"/>
            <p:cNvSpPr/>
            <p:nvPr/>
          </p:nvSpPr>
          <p:spPr>
            <a:xfrm rot="10800000" flipH="1">
              <a:off x="10" y="-1"/>
              <a:ext cx="318483" cy="180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47" name="Solarmodule"/>
          <p:cNvSpPr txBox="1"/>
          <p:nvPr/>
        </p:nvSpPr>
        <p:spPr>
          <a:xfrm>
            <a:off x="110337" y="3600679"/>
            <a:ext cx="1153156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Solarmodule</a:t>
            </a:r>
          </a:p>
        </p:txBody>
      </p:sp>
      <p:sp>
        <p:nvSpPr>
          <p:cNvPr id="248" name="DC Hochsetzsteller"/>
          <p:cNvSpPr txBox="1"/>
          <p:nvPr/>
        </p:nvSpPr>
        <p:spPr>
          <a:xfrm>
            <a:off x="1913776" y="3832866"/>
            <a:ext cx="206983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DC Hochsetzsteller</a:t>
            </a:r>
          </a:p>
        </p:txBody>
      </p:sp>
      <p:sp>
        <p:nvSpPr>
          <p:cNvPr id="249" name="Rechteck"/>
          <p:cNvSpPr/>
          <p:nvPr/>
        </p:nvSpPr>
        <p:spPr>
          <a:xfrm>
            <a:off x="2196846" y="714297"/>
            <a:ext cx="1497745" cy="3058442"/>
          </a:xfrm>
          <a:prstGeom prst="rect">
            <a:avLst/>
          </a:prstGeom>
          <a:ln w="1270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254" name="Gruppieren"/>
          <p:cNvGrpSpPr/>
          <p:nvPr/>
        </p:nvGrpSpPr>
        <p:grpSpPr>
          <a:xfrm>
            <a:off x="1447016" y="968646"/>
            <a:ext cx="687018" cy="2600544"/>
            <a:chOff x="0" y="0"/>
            <a:chExt cx="687016" cy="2600542"/>
          </a:xfrm>
        </p:grpSpPr>
        <p:sp>
          <p:nvSpPr>
            <p:cNvPr id="250" name="Linie"/>
            <p:cNvSpPr/>
            <p:nvPr/>
          </p:nvSpPr>
          <p:spPr>
            <a:xfrm flipV="1">
              <a:off x="0" y="1308422"/>
              <a:ext cx="687017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51" name="Linie"/>
            <p:cNvSpPr/>
            <p:nvPr/>
          </p:nvSpPr>
          <p:spPr>
            <a:xfrm>
              <a:off x="334911" y="-1"/>
              <a:ext cx="1" cy="109776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52" name="Linie"/>
            <p:cNvSpPr/>
            <p:nvPr/>
          </p:nvSpPr>
          <p:spPr>
            <a:xfrm>
              <a:off x="337639" y="1322445"/>
              <a:ext cx="1" cy="127809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53" name="Rechteck"/>
            <p:cNvSpPr/>
            <p:nvPr/>
          </p:nvSpPr>
          <p:spPr>
            <a:xfrm>
              <a:off x="10965" y="1105439"/>
              <a:ext cx="661618" cy="13357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55" name="Linie"/>
          <p:cNvSpPr/>
          <p:nvPr/>
        </p:nvSpPr>
        <p:spPr>
          <a:xfrm>
            <a:off x="3046494" y="955844"/>
            <a:ext cx="1" cy="2626147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58" name="Gruppieren"/>
          <p:cNvGrpSpPr/>
          <p:nvPr/>
        </p:nvGrpSpPr>
        <p:grpSpPr>
          <a:xfrm>
            <a:off x="2860802" y="2027240"/>
            <a:ext cx="221447" cy="314512"/>
            <a:chOff x="-12094" y="0"/>
            <a:chExt cx="221445" cy="314511"/>
          </a:xfrm>
        </p:grpSpPr>
        <p:sp>
          <p:nvSpPr>
            <p:cNvPr id="256" name="Rechteck"/>
            <p:cNvSpPr/>
            <p:nvPr/>
          </p:nvSpPr>
          <p:spPr>
            <a:xfrm>
              <a:off x="0" y="0"/>
              <a:ext cx="209351" cy="298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57" name="Linie"/>
            <p:cNvSpPr/>
            <p:nvPr/>
          </p:nvSpPr>
          <p:spPr>
            <a:xfrm>
              <a:off x="-12095" y="5363"/>
              <a:ext cx="195357" cy="30914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262" name="Gruppieren"/>
          <p:cNvGrpSpPr/>
          <p:nvPr/>
        </p:nvGrpSpPr>
        <p:grpSpPr>
          <a:xfrm rot="16200000" flipH="1">
            <a:off x="3198596" y="615549"/>
            <a:ext cx="318482" cy="704046"/>
            <a:chOff x="0" y="0"/>
            <a:chExt cx="318481" cy="704044"/>
          </a:xfrm>
        </p:grpSpPr>
        <p:sp>
          <p:nvSpPr>
            <p:cNvPr id="259" name="Linie"/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60" name="Dreieck"/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61" name="Linie"/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268" name="Gruppieren"/>
          <p:cNvGrpSpPr/>
          <p:nvPr/>
        </p:nvGrpSpPr>
        <p:grpSpPr>
          <a:xfrm>
            <a:off x="2218361" y="832708"/>
            <a:ext cx="705899" cy="171848"/>
            <a:chOff x="0" y="0"/>
            <a:chExt cx="705898" cy="171846"/>
          </a:xfrm>
        </p:grpSpPr>
        <p:sp>
          <p:nvSpPr>
            <p:cNvPr id="263" name="Rechteck"/>
            <p:cNvSpPr/>
            <p:nvPr/>
          </p:nvSpPr>
          <p:spPr>
            <a:xfrm>
              <a:off x="0" y="0"/>
              <a:ext cx="705899" cy="171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267" name="Gruppieren"/>
            <p:cNvGrpSpPr/>
            <p:nvPr/>
          </p:nvGrpSpPr>
          <p:grpSpPr>
            <a:xfrm rot="16200000" flipH="1">
              <a:off x="293238" y="-253780"/>
              <a:ext cx="119423" cy="704807"/>
              <a:chOff x="0" y="0"/>
              <a:chExt cx="119422" cy="704806"/>
            </a:xfrm>
          </p:grpSpPr>
          <p:sp>
            <p:nvSpPr>
              <p:cNvPr id="264" name="Linie"/>
              <p:cNvSpPr/>
              <p:nvPr/>
            </p:nvSpPr>
            <p:spPr>
              <a:xfrm rot="16200000">
                <a:off x="-61724" y="296659"/>
                <a:ext cx="234936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265" name="Linie"/>
              <p:cNvSpPr/>
              <p:nvPr/>
            </p:nvSpPr>
            <p:spPr>
              <a:xfrm rot="16200000">
                <a:off x="-53790" y="61723"/>
                <a:ext cx="234937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266" name="Linie"/>
              <p:cNvSpPr/>
              <p:nvPr/>
            </p:nvSpPr>
            <p:spPr>
              <a:xfrm rot="16200000">
                <a:off x="-53790" y="531594"/>
                <a:ext cx="234937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5" name="Gruppieren"/>
          <p:cNvGrpSpPr/>
          <p:nvPr/>
        </p:nvGrpSpPr>
        <p:grpSpPr>
          <a:xfrm flipH="1">
            <a:off x="7776499" y="859231"/>
            <a:ext cx="192823" cy="1487127"/>
            <a:chOff x="0" y="0"/>
            <a:chExt cx="192821" cy="1487126"/>
          </a:xfrm>
        </p:grpSpPr>
        <p:sp>
          <p:nvSpPr>
            <p:cNvPr id="1381" name="Linie"/>
            <p:cNvSpPr/>
            <p:nvPr/>
          </p:nvSpPr>
          <p:spPr>
            <a:xfrm>
              <a:off x="172877" y="0"/>
              <a:ext cx="1" cy="148712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1384" name="Gruppieren"/>
            <p:cNvGrpSpPr/>
            <p:nvPr/>
          </p:nvGrpSpPr>
          <p:grpSpPr>
            <a:xfrm>
              <a:off x="-1" y="526387"/>
              <a:ext cx="192823" cy="273860"/>
              <a:chOff x="-10531" y="0"/>
              <a:chExt cx="192821" cy="273858"/>
            </a:xfrm>
          </p:grpSpPr>
          <p:sp>
            <p:nvSpPr>
              <p:cNvPr id="1382" name="Rechteck"/>
              <p:cNvSpPr/>
              <p:nvPr/>
            </p:nvSpPr>
            <p:spPr>
              <a:xfrm>
                <a:off x="0" y="0"/>
                <a:ext cx="182291" cy="260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383" name="Linie"/>
              <p:cNvSpPr/>
              <p:nvPr/>
            </p:nvSpPr>
            <p:spPr>
              <a:xfrm>
                <a:off x="-10532" y="4670"/>
                <a:ext cx="170106" cy="26918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1386" name="Rechteck"/>
          <p:cNvSpPr/>
          <p:nvPr/>
        </p:nvSpPr>
        <p:spPr>
          <a:xfrm flipH="1">
            <a:off x="7591412" y="567388"/>
            <a:ext cx="391556" cy="1940078"/>
          </a:xfrm>
          <a:prstGeom prst="rect">
            <a:avLst/>
          </a:prstGeom>
          <a:solidFill>
            <a:schemeClr val="accent3">
              <a:satOff val="18648"/>
              <a:lumOff val="5971"/>
              <a:alpha val="19940"/>
            </a:schemeClr>
          </a:solidFill>
          <a:ln w="12700">
            <a:solidFill>
              <a:schemeClr val="accent3">
                <a:satOff val="18648"/>
                <a:lumOff val="5971"/>
                <a:alpha val="1994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87" name="Linie"/>
          <p:cNvSpPr/>
          <p:nvPr/>
        </p:nvSpPr>
        <p:spPr>
          <a:xfrm flipH="1" flipV="1">
            <a:off x="5783938" y="2347323"/>
            <a:ext cx="346400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88" name="Linie"/>
          <p:cNvSpPr/>
          <p:nvPr/>
        </p:nvSpPr>
        <p:spPr>
          <a:xfrm>
            <a:off x="9239439" y="865895"/>
            <a:ext cx="1" cy="147911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89" name="Linie"/>
          <p:cNvSpPr/>
          <p:nvPr/>
        </p:nvSpPr>
        <p:spPr>
          <a:xfrm flipH="1">
            <a:off x="5875033" y="863581"/>
            <a:ext cx="173181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90" name="Kreis"/>
          <p:cNvSpPr/>
          <p:nvPr/>
        </p:nvSpPr>
        <p:spPr>
          <a:xfrm rot="10800000" flipH="1">
            <a:off x="6204250" y="2305044"/>
            <a:ext cx="84027" cy="8455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391" name="Linie"/>
          <p:cNvSpPr/>
          <p:nvPr/>
        </p:nvSpPr>
        <p:spPr>
          <a:xfrm>
            <a:off x="5797823" y="870809"/>
            <a:ext cx="1" cy="146928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92" name="i1"/>
          <p:cNvSpPr txBox="1"/>
          <p:nvPr/>
        </p:nvSpPr>
        <p:spPr>
          <a:xfrm>
            <a:off x="5742468" y="487595"/>
            <a:ext cx="440523" cy="375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1</a:t>
            </a:r>
          </a:p>
        </p:txBody>
      </p:sp>
      <p:sp>
        <p:nvSpPr>
          <p:cNvPr id="1393" name="u1"/>
          <p:cNvSpPr txBox="1"/>
          <p:nvPr/>
        </p:nvSpPr>
        <p:spPr>
          <a:xfrm>
            <a:off x="6255547" y="1356645"/>
            <a:ext cx="440523" cy="375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30428"/>
              <a:t>1</a:t>
            </a:r>
          </a:p>
        </p:txBody>
      </p:sp>
      <p:sp>
        <p:nvSpPr>
          <p:cNvPr id="1394" name="u2"/>
          <p:cNvSpPr txBox="1"/>
          <p:nvPr/>
        </p:nvSpPr>
        <p:spPr>
          <a:xfrm>
            <a:off x="8738545" y="1349434"/>
            <a:ext cx="440523" cy="375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30428"/>
              <a:t>2</a:t>
            </a:r>
          </a:p>
        </p:txBody>
      </p:sp>
      <p:sp>
        <p:nvSpPr>
          <p:cNvPr id="1395" name="Linie"/>
          <p:cNvSpPr/>
          <p:nvPr/>
        </p:nvSpPr>
        <p:spPr>
          <a:xfrm flipH="1" flipV="1">
            <a:off x="5789529" y="863581"/>
            <a:ext cx="345184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96" name="Kreis"/>
          <p:cNvSpPr/>
          <p:nvPr/>
        </p:nvSpPr>
        <p:spPr>
          <a:xfrm rot="10800000" flipH="1">
            <a:off x="6204250" y="821302"/>
            <a:ext cx="84027" cy="8455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1401" name="Gruppieren"/>
          <p:cNvGrpSpPr/>
          <p:nvPr/>
        </p:nvGrpSpPr>
        <p:grpSpPr>
          <a:xfrm flipH="1">
            <a:off x="6665188" y="868493"/>
            <a:ext cx="403166" cy="1473918"/>
            <a:chOff x="0" y="0"/>
            <a:chExt cx="403164" cy="1473917"/>
          </a:xfrm>
        </p:grpSpPr>
        <p:sp>
          <p:nvSpPr>
            <p:cNvPr id="1397" name="Linie"/>
            <p:cNvSpPr/>
            <p:nvPr/>
          </p:nvSpPr>
          <p:spPr>
            <a:xfrm flipV="1">
              <a:off x="-1" y="715656"/>
              <a:ext cx="403166" cy="2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398" name="Linie"/>
            <p:cNvSpPr/>
            <p:nvPr/>
          </p:nvSpPr>
          <p:spPr>
            <a:xfrm>
              <a:off x="196537" y="0"/>
              <a:ext cx="1" cy="64420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399" name="Linie"/>
            <p:cNvSpPr/>
            <p:nvPr/>
          </p:nvSpPr>
          <p:spPr>
            <a:xfrm flipH="1">
              <a:off x="198138" y="723886"/>
              <a:ext cx="1" cy="750032"/>
            </a:xfrm>
            <a:prstGeom prst="line">
              <a:avLst/>
            </a:prstGeom>
            <a:noFill/>
            <a:ln w="127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00" name="Linie"/>
            <p:cNvSpPr/>
            <p:nvPr/>
          </p:nvSpPr>
          <p:spPr>
            <a:xfrm flipV="1">
              <a:off x="-1" y="650119"/>
              <a:ext cx="403166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409" name="Gruppieren"/>
          <p:cNvGrpSpPr/>
          <p:nvPr/>
        </p:nvGrpSpPr>
        <p:grpSpPr>
          <a:xfrm flipH="1">
            <a:off x="7956205" y="778756"/>
            <a:ext cx="497688" cy="121160"/>
            <a:chOff x="0" y="0"/>
            <a:chExt cx="497686" cy="121158"/>
          </a:xfrm>
        </p:grpSpPr>
        <p:sp>
          <p:nvSpPr>
            <p:cNvPr id="1402" name="Rechteck"/>
            <p:cNvSpPr/>
            <p:nvPr/>
          </p:nvSpPr>
          <p:spPr>
            <a:xfrm>
              <a:off x="8535" y="8954"/>
              <a:ext cx="480616" cy="1122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1408" name="Gruppieren"/>
            <p:cNvGrpSpPr/>
            <p:nvPr/>
          </p:nvGrpSpPr>
          <p:grpSpPr>
            <a:xfrm>
              <a:off x="0" y="0"/>
              <a:ext cx="497687" cy="121159"/>
              <a:chOff x="0" y="0"/>
              <a:chExt cx="497686" cy="121158"/>
            </a:xfrm>
          </p:grpSpPr>
          <p:sp>
            <p:nvSpPr>
              <p:cNvPr id="1403" name="Rechteck"/>
              <p:cNvSpPr/>
              <p:nvPr/>
            </p:nvSpPr>
            <p:spPr>
              <a:xfrm>
                <a:off x="0" y="0"/>
                <a:ext cx="497687" cy="1211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1407" name="Gruppieren"/>
              <p:cNvGrpSpPr/>
              <p:nvPr/>
            </p:nvGrpSpPr>
            <p:grpSpPr>
              <a:xfrm rot="16200000" flipH="1">
                <a:off x="206744" y="-178925"/>
                <a:ext cx="84199" cy="496917"/>
                <a:chOff x="0" y="0"/>
                <a:chExt cx="84197" cy="496916"/>
              </a:xfrm>
            </p:grpSpPr>
            <p:sp>
              <p:nvSpPr>
                <p:cNvPr id="1404" name="Linie"/>
                <p:cNvSpPr/>
                <p:nvPr/>
              </p:nvSpPr>
              <p:spPr>
                <a:xfrm rot="16200000">
                  <a:off x="-43518" y="209156"/>
                  <a:ext cx="165640" cy="78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405" name="Linie"/>
                <p:cNvSpPr/>
                <p:nvPr/>
              </p:nvSpPr>
              <p:spPr>
                <a:xfrm rot="16200000">
                  <a:off x="-37924" y="43517"/>
                  <a:ext cx="165640" cy="78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406" name="Linie"/>
                <p:cNvSpPr/>
                <p:nvPr/>
              </p:nvSpPr>
              <p:spPr>
                <a:xfrm rot="16200000">
                  <a:off x="-37924" y="374795"/>
                  <a:ext cx="165640" cy="786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</p:grpSp>
      </p:grpSp>
      <p:sp>
        <p:nvSpPr>
          <p:cNvPr id="1410" name="Kreis"/>
          <p:cNvSpPr/>
          <p:nvPr/>
        </p:nvSpPr>
        <p:spPr>
          <a:xfrm rot="10800000" flipH="1">
            <a:off x="8663998" y="2305044"/>
            <a:ext cx="84026" cy="8455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11" name="Kreis"/>
          <p:cNvSpPr/>
          <p:nvPr/>
        </p:nvSpPr>
        <p:spPr>
          <a:xfrm rot="10800000" flipH="1">
            <a:off x="8663998" y="821302"/>
            <a:ext cx="84026" cy="8455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12" name="Linie"/>
          <p:cNvSpPr/>
          <p:nvPr/>
        </p:nvSpPr>
        <p:spPr>
          <a:xfrm>
            <a:off x="8683598" y="1087176"/>
            <a:ext cx="1" cy="98598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13" name="Linie"/>
          <p:cNvSpPr/>
          <p:nvPr/>
        </p:nvSpPr>
        <p:spPr>
          <a:xfrm flipH="1">
            <a:off x="8900231" y="863581"/>
            <a:ext cx="173181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14" name="i2"/>
          <p:cNvSpPr txBox="1"/>
          <p:nvPr/>
        </p:nvSpPr>
        <p:spPr>
          <a:xfrm>
            <a:off x="8887011" y="495889"/>
            <a:ext cx="440522" cy="375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2</a:t>
            </a:r>
          </a:p>
        </p:txBody>
      </p:sp>
      <p:sp>
        <p:nvSpPr>
          <p:cNvPr id="1415" name="iD"/>
          <p:cNvSpPr txBox="1"/>
          <p:nvPr/>
        </p:nvSpPr>
        <p:spPr>
          <a:xfrm>
            <a:off x="7416338" y="538167"/>
            <a:ext cx="440523" cy="375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D</a:t>
            </a:r>
          </a:p>
        </p:txBody>
      </p:sp>
      <p:sp>
        <p:nvSpPr>
          <p:cNvPr id="1416" name="Linie"/>
          <p:cNvSpPr/>
          <p:nvPr/>
        </p:nvSpPr>
        <p:spPr>
          <a:xfrm flipH="1">
            <a:off x="7498638" y="863581"/>
            <a:ext cx="173181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17" name="Aufwärtswandler"/>
          <p:cNvSpPr txBox="1"/>
          <p:nvPr/>
        </p:nvSpPr>
        <p:spPr>
          <a:xfrm>
            <a:off x="6966223" y="159378"/>
            <a:ext cx="1641932" cy="281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Aufwärtswandler</a:t>
            </a:r>
          </a:p>
        </p:txBody>
      </p:sp>
      <p:sp>
        <p:nvSpPr>
          <p:cNvPr id="1418" name="C"/>
          <p:cNvSpPr txBox="1"/>
          <p:nvPr/>
        </p:nvSpPr>
        <p:spPr>
          <a:xfrm>
            <a:off x="6869435" y="1674588"/>
            <a:ext cx="439514" cy="318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C</a:t>
            </a:r>
          </a:p>
        </p:txBody>
      </p:sp>
      <p:sp>
        <p:nvSpPr>
          <p:cNvPr id="1419" name="L"/>
          <p:cNvSpPr txBox="1"/>
          <p:nvPr/>
        </p:nvSpPr>
        <p:spPr>
          <a:xfrm>
            <a:off x="8035818" y="458163"/>
            <a:ext cx="439514" cy="318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</a:t>
            </a:r>
          </a:p>
        </p:txBody>
      </p:sp>
      <p:sp>
        <p:nvSpPr>
          <p:cNvPr id="1420" name="Linie"/>
          <p:cNvSpPr/>
          <p:nvPr/>
        </p:nvSpPr>
        <p:spPr>
          <a:xfrm flipH="1">
            <a:off x="7879086" y="1005804"/>
            <a:ext cx="629808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21" name="uL"/>
          <p:cNvSpPr txBox="1"/>
          <p:nvPr/>
        </p:nvSpPr>
        <p:spPr>
          <a:xfrm>
            <a:off x="7936513" y="992614"/>
            <a:ext cx="440522" cy="375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30428"/>
              <a:t>L</a:t>
            </a:r>
          </a:p>
        </p:txBody>
      </p:sp>
      <p:sp>
        <p:nvSpPr>
          <p:cNvPr id="1422" name="Dreieck"/>
          <p:cNvSpPr/>
          <p:nvPr/>
        </p:nvSpPr>
        <p:spPr>
          <a:xfrm rot="16200000" flipH="1">
            <a:off x="7176627" y="733774"/>
            <a:ext cx="277316" cy="259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23" name="Linie"/>
          <p:cNvSpPr/>
          <p:nvPr/>
        </p:nvSpPr>
        <p:spPr>
          <a:xfrm>
            <a:off x="7168204" y="731572"/>
            <a:ext cx="1" cy="264019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24" name="Linie"/>
          <p:cNvSpPr/>
          <p:nvPr/>
        </p:nvSpPr>
        <p:spPr>
          <a:xfrm>
            <a:off x="6235859" y="1071436"/>
            <a:ext cx="1" cy="98598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25" name="Rechteck"/>
          <p:cNvSpPr/>
          <p:nvPr/>
        </p:nvSpPr>
        <p:spPr>
          <a:xfrm flipH="1">
            <a:off x="7009856" y="557831"/>
            <a:ext cx="566359" cy="563011"/>
          </a:xfrm>
          <a:prstGeom prst="rect">
            <a:avLst/>
          </a:prstGeom>
          <a:solidFill>
            <a:schemeClr val="accent3">
              <a:satOff val="18648"/>
              <a:lumOff val="5971"/>
              <a:alpha val="19940"/>
            </a:schemeClr>
          </a:solidFill>
          <a:ln w="12700">
            <a:solidFill>
              <a:schemeClr val="accent3">
                <a:satOff val="18648"/>
                <a:lumOff val="5971"/>
                <a:alpha val="1994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26" name="Kreis"/>
          <p:cNvSpPr/>
          <p:nvPr/>
        </p:nvSpPr>
        <p:spPr>
          <a:xfrm flipH="1">
            <a:off x="9089276" y="1731353"/>
            <a:ext cx="341755" cy="34545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27" name="Pfeil"/>
          <p:cNvSpPr/>
          <p:nvPr/>
        </p:nvSpPr>
        <p:spPr>
          <a:xfrm flipH="1">
            <a:off x="5480610" y="2576365"/>
            <a:ext cx="1167234" cy="285772"/>
          </a:xfrm>
          <a:prstGeom prst="rightArrow">
            <a:avLst>
              <a:gd name="adj1" fmla="val 56427"/>
              <a:gd name="adj2" fmla="val 200768"/>
            </a:avLst>
          </a:prstGeom>
          <a:solidFill>
            <a:schemeClr val="accent4">
              <a:hueOff val="384618"/>
              <a:satOff val="3869"/>
              <a:lumOff val="5802"/>
            </a:schemeClr>
          </a:solidFill>
          <a:ln w="12700">
            <a:solidFill>
              <a:srgbClr val="EA222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28" name="Rechteck"/>
          <p:cNvSpPr/>
          <p:nvPr/>
        </p:nvSpPr>
        <p:spPr>
          <a:xfrm rot="5400000" flipH="1">
            <a:off x="5579467" y="1201107"/>
            <a:ext cx="423213" cy="23087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29" name="R1"/>
          <p:cNvSpPr txBox="1"/>
          <p:nvPr/>
        </p:nvSpPr>
        <p:spPr>
          <a:xfrm>
            <a:off x="5275108" y="1093339"/>
            <a:ext cx="439652" cy="3189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1</a:t>
            </a:r>
          </a:p>
        </p:txBody>
      </p:sp>
      <p:sp>
        <p:nvSpPr>
          <p:cNvPr id="1430" name="Kreis"/>
          <p:cNvSpPr/>
          <p:nvPr/>
        </p:nvSpPr>
        <p:spPr>
          <a:xfrm flipH="1">
            <a:off x="5626455" y="1744832"/>
            <a:ext cx="341756" cy="34545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31" name="u01"/>
          <p:cNvSpPr txBox="1"/>
          <p:nvPr/>
        </p:nvSpPr>
        <p:spPr>
          <a:xfrm>
            <a:off x="5067681" y="1729567"/>
            <a:ext cx="440523" cy="375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30428"/>
              <a:t>01</a:t>
            </a:r>
          </a:p>
        </p:txBody>
      </p:sp>
      <p:sp>
        <p:nvSpPr>
          <p:cNvPr id="1432" name="Linie"/>
          <p:cNvSpPr/>
          <p:nvPr/>
        </p:nvSpPr>
        <p:spPr>
          <a:xfrm>
            <a:off x="5508203" y="1665772"/>
            <a:ext cx="1" cy="65319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33" name="Lastfluss"/>
          <p:cNvSpPr txBox="1"/>
          <p:nvPr/>
        </p:nvSpPr>
        <p:spPr>
          <a:xfrm>
            <a:off x="6693560" y="2581866"/>
            <a:ext cx="1489971" cy="281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Lastfluss</a:t>
            </a:r>
          </a:p>
        </p:txBody>
      </p:sp>
      <p:sp>
        <p:nvSpPr>
          <p:cNvPr id="1434" name="Rechteck"/>
          <p:cNvSpPr/>
          <p:nvPr/>
        </p:nvSpPr>
        <p:spPr>
          <a:xfrm rot="5400000" flipH="1">
            <a:off x="9048546" y="1198215"/>
            <a:ext cx="423213" cy="23087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35" name="R2"/>
          <p:cNvSpPr txBox="1"/>
          <p:nvPr/>
        </p:nvSpPr>
        <p:spPr>
          <a:xfrm>
            <a:off x="9325995" y="1079860"/>
            <a:ext cx="439651" cy="3189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2</a:t>
            </a:r>
          </a:p>
        </p:txBody>
      </p:sp>
      <p:sp>
        <p:nvSpPr>
          <p:cNvPr id="1436" name="u02"/>
          <p:cNvSpPr txBox="1"/>
          <p:nvPr/>
        </p:nvSpPr>
        <p:spPr>
          <a:xfrm>
            <a:off x="9506398" y="1716088"/>
            <a:ext cx="440522" cy="375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30428"/>
              <a:t>02</a:t>
            </a:r>
          </a:p>
        </p:txBody>
      </p:sp>
      <p:sp>
        <p:nvSpPr>
          <p:cNvPr id="1437" name="Linie"/>
          <p:cNvSpPr/>
          <p:nvPr/>
        </p:nvSpPr>
        <p:spPr>
          <a:xfrm>
            <a:off x="9547792" y="1676240"/>
            <a:ext cx="1" cy="653194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495" name="Gruppieren"/>
          <p:cNvGrpSpPr/>
          <p:nvPr/>
        </p:nvGrpSpPr>
        <p:grpSpPr>
          <a:xfrm>
            <a:off x="30322" y="169722"/>
            <a:ext cx="4841910" cy="2683619"/>
            <a:chOff x="0" y="0"/>
            <a:chExt cx="4841908" cy="2683617"/>
          </a:xfrm>
        </p:grpSpPr>
        <p:grpSp>
          <p:nvGrpSpPr>
            <p:cNvPr id="1442" name="Gruppieren"/>
            <p:cNvGrpSpPr/>
            <p:nvPr/>
          </p:nvGrpSpPr>
          <p:grpSpPr>
            <a:xfrm>
              <a:off x="1962468" y="694498"/>
              <a:ext cx="191347" cy="1475750"/>
              <a:chOff x="0" y="0"/>
              <a:chExt cx="191346" cy="1475749"/>
            </a:xfrm>
          </p:grpSpPr>
          <p:sp>
            <p:nvSpPr>
              <p:cNvPr id="1438" name="Linie"/>
              <p:cNvSpPr/>
              <p:nvPr/>
            </p:nvSpPr>
            <p:spPr>
              <a:xfrm>
                <a:off x="171554" y="0"/>
                <a:ext cx="1" cy="147575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grpSp>
            <p:nvGrpSpPr>
              <p:cNvPr id="1441" name="Gruppieren"/>
              <p:cNvGrpSpPr/>
              <p:nvPr/>
            </p:nvGrpSpPr>
            <p:grpSpPr>
              <a:xfrm>
                <a:off x="-1" y="522360"/>
                <a:ext cx="191348" cy="271764"/>
                <a:chOff x="-10450" y="0"/>
                <a:chExt cx="191346" cy="271763"/>
              </a:xfrm>
            </p:grpSpPr>
            <p:sp>
              <p:nvSpPr>
                <p:cNvPr id="1439" name="Rechteck"/>
                <p:cNvSpPr/>
                <p:nvPr/>
              </p:nvSpPr>
              <p:spPr>
                <a:xfrm>
                  <a:off x="0" y="0"/>
                  <a:ext cx="180896" cy="258228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440" name="Linie"/>
                <p:cNvSpPr/>
                <p:nvPr/>
              </p:nvSpPr>
              <p:spPr>
                <a:xfrm>
                  <a:off x="-10451" y="4634"/>
                  <a:ext cx="168804" cy="267130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43" name="Rechteck"/>
            <p:cNvSpPr/>
            <p:nvPr/>
          </p:nvSpPr>
          <p:spPr>
            <a:xfrm>
              <a:off x="1948926" y="404888"/>
              <a:ext cx="388561" cy="1925236"/>
            </a:xfrm>
            <a:prstGeom prst="rect">
              <a:avLst/>
            </a:prstGeom>
            <a:solidFill>
              <a:schemeClr val="accent3">
                <a:satOff val="18648"/>
                <a:lumOff val="5971"/>
                <a:alpha val="19940"/>
              </a:schemeClr>
            </a:solidFill>
            <a:ln w="12700" cap="flat">
              <a:solidFill>
                <a:schemeClr val="accent3">
                  <a:satOff val="18648"/>
                  <a:lumOff val="5971"/>
                  <a:alpha val="1994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44" name="Linie"/>
            <p:cNvSpPr/>
            <p:nvPr/>
          </p:nvSpPr>
          <p:spPr>
            <a:xfrm flipV="1">
              <a:off x="693626" y="2171205"/>
              <a:ext cx="3437506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45" name="Linie"/>
            <p:cNvSpPr/>
            <p:nvPr/>
          </p:nvSpPr>
          <p:spPr>
            <a:xfrm flipH="1">
              <a:off x="702067" y="701112"/>
              <a:ext cx="1" cy="146779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46" name="Linie"/>
            <p:cNvSpPr/>
            <p:nvPr/>
          </p:nvSpPr>
          <p:spPr>
            <a:xfrm flipV="1">
              <a:off x="3868879" y="698815"/>
              <a:ext cx="171856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47" name="Kreis"/>
            <p:cNvSpPr/>
            <p:nvPr/>
          </p:nvSpPr>
          <p:spPr>
            <a:xfrm rot="10800000">
              <a:off x="3630652" y="2129250"/>
              <a:ext cx="83384" cy="8391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48" name="Linie"/>
            <p:cNvSpPr/>
            <p:nvPr/>
          </p:nvSpPr>
          <p:spPr>
            <a:xfrm>
              <a:off x="4117353" y="705988"/>
              <a:ext cx="1" cy="145804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49" name="i2"/>
            <p:cNvSpPr txBox="1"/>
            <p:nvPr/>
          </p:nvSpPr>
          <p:spPr>
            <a:xfrm>
              <a:off x="3735133" y="325705"/>
              <a:ext cx="437152" cy="3731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2</a:t>
              </a:r>
            </a:p>
          </p:txBody>
        </p:sp>
        <p:sp>
          <p:nvSpPr>
            <p:cNvPr id="1450" name="u2"/>
            <p:cNvSpPr txBox="1"/>
            <p:nvPr/>
          </p:nvSpPr>
          <p:spPr>
            <a:xfrm>
              <a:off x="3329879" y="1207744"/>
              <a:ext cx="437152" cy="3731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30428"/>
                <a:t>2</a:t>
              </a:r>
            </a:p>
          </p:txBody>
        </p:sp>
        <p:sp>
          <p:nvSpPr>
            <p:cNvPr id="1451" name="u1"/>
            <p:cNvSpPr txBox="1"/>
            <p:nvPr/>
          </p:nvSpPr>
          <p:spPr>
            <a:xfrm>
              <a:off x="922546" y="1180951"/>
              <a:ext cx="437152" cy="3731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30428"/>
                <a:t>1</a:t>
              </a:r>
            </a:p>
          </p:txBody>
        </p:sp>
        <p:sp>
          <p:nvSpPr>
            <p:cNvPr id="1452" name="Linie"/>
            <p:cNvSpPr/>
            <p:nvPr/>
          </p:nvSpPr>
          <p:spPr>
            <a:xfrm flipV="1">
              <a:off x="700145" y="698815"/>
              <a:ext cx="342543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53" name="Kreis"/>
            <p:cNvSpPr/>
            <p:nvPr/>
          </p:nvSpPr>
          <p:spPr>
            <a:xfrm rot="10800000">
              <a:off x="3630652" y="656860"/>
              <a:ext cx="83384" cy="8391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grpSp>
          <p:nvGrpSpPr>
            <p:cNvPr id="1458" name="Gruppieren"/>
            <p:cNvGrpSpPr/>
            <p:nvPr/>
          </p:nvGrpSpPr>
          <p:grpSpPr>
            <a:xfrm>
              <a:off x="2856543" y="703690"/>
              <a:ext cx="400081" cy="1462642"/>
              <a:chOff x="0" y="0"/>
              <a:chExt cx="400080" cy="1462640"/>
            </a:xfrm>
          </p:grpSpPr>
          <p:sp>
            <p:nvSpPr>
              <p:cNvPr id="1454" name="Linie"/>
              <p:cNvSpPr/>
              <p:nvPr/>
            </p:nvSpPr>
            <p:spPr>
              <a:xfrm flipV="1">
                <a:off x="0" y="710181"/>
                <a:ext cx="400081" cy="1"/>
              </a:xfrm>
              <a:prstGeom prst="line">
                <a:avLst/>
              </a:prstGeom>
              <a:noFill/>
              <a:ln w="254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455" name="Linie"/>
              <p:cNvSpPr/>
              <p:nvPr/>
            </p:nvSpPr>
            <p:spPr>
              <a:xfrm>
                <a:off x="195034" y="0"/>
                <a:ext cx="1" cy="63927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456" name="Linie"/>
              <p:cNvSpPr/>
              <p:nvPr/>
            </p:nvSpPr>
            <p:spPr>
              <a:xfrm flipH="1">
                <a:off x="196622" y="718348"/>
                <a:ext cx="1" cy="744293"/>
              </a:xfrm>
              <a:prstGeom prst="line">
                <a:avLst/>
              </a:prstGeom>
              <a:noFill/>
              <a:ln w="127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457" name="Linie"/>
              <p:cNvSpPr/>
              <p:nvPr/>
            </p:nvSpPr>
            <p:spPr>
              <a:xfrm flipV="1">
                <a:off x="0" y="645145"/>
                <a:ext cx="400081" cy="2"/>
              </a:xfrm>
              <a:prstGeom prst="line">
                <a:avLst/>
              </a:prstGeom>
              <a:noFill/>
              <a:ln w="254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466" name="Gruppieren"/>
            <p:cNvGrpSpPr/>
            <p:nvPr/>
          </p:nvGrpSpPr>
          <p:grpSpPr>
            <a:xfrm>
              <a:off x="1481604" y="614640"/>
              <a:ext cx="493881" cy="120233"/>
              <a:chOff x="0" y="0"/>
              <a:chExt cx="493879" cy="120232"/>
            </a:xfrm>
          </p:grpSpPr>
          <p:sp>
            <p:nvSpPr>
              <p:cNvPr id="1459" name="Rechteck"/>
              <p:cNvSpPr/>
              <p:nvPr/>
            </p:nvSpPr>
            <p:spPr>
              <a:xfrm>
                <a:off x="8470" y="8885"/>
                <a:ext cx="476939" cy="11134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1465" name="Gruppieren"/>
              <p:cNvGrpSpPr/>
              <p:nvPr/>
            </p:nvGrpSpPr>
            <p:grpSpPr>
              <a:xfrm>
                <a:off x="0" y="0"/>
                <a:ext cx="493880" cy="120233"/>
                <a:chOff x="0" y="0"/>
                <a:chExt cx="493879" cy="120232"/>
              </a:xfrm>
            </p:grpSpPr>
            <p:sp>
              <p:nvSpPr>
                <p:cNvPr id="1460" name="Rechteck"/>
                <p:cNvSpPr/>
                <p:nvPr/>
              </p:nvSpPr>
              <p:spPr>
                <a:xfrm>
                  <a:off x="0" y="0"/>
                  <a:ext cx="493880" cy="120233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grpSp>
              <p:nvGrpSpPr>
                <p:cNvPr id="1464" name="Gruppieren"/>
                <p:cNvGrpSpPr/>
                <p:nvPr/>
              </p:nvGrpSpPr>
              <p:grpSpPr>
                <a:xfrm rot="16200000" flipH="1">
                  <a:off x="205162" y="-177556"/>
                  <a:ext cx="83555" cy="493116"/>
                  <a:chOff x="0" y="0"/>
                  <a:chExt cx="83553" cy="493115"/>
                </a:xfrm>
              </p:grpSpPr>
              <p:sp>
                <p:nvSpPr>
                  <p:cNvPr id="1461" name="Linie"/>
                  <p:cNvSpPr/>
                  <p:nvPr/>
                </p:nvSpPr>
                <p:spPr>
                  <a:xfrm rot="16200000">
                    <a:off x="-43185" y="207556"/>
                    <a:ext cx="164373" cy="7800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62" name="Linie"/>
                  <p:cNvSpPr/>
                  <p:nvPr/>
                </p:nvSpPr>
                <p:spPr>
                  <a:xfrm rot="16200000">
                    <a:off x="-37634" y="43184"/>
                    <a:ext cx="164373" cy="7800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63" name="Linie"/>
                  <p:cNvSpPr/>
                  <p:nvPr/>
                </p:nvSpPr>
                <p:spPr>
                  <a:xfrm rot="16200000">
                    <a:off x="-37634" y="371927"/>
                    <a:ext cx="164373" cy="7800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1467" name="Kreis"/>
            <p:cNvSpPr/>
            <p:nvPr/>
          </p:nvSpPr>
          <p:spPr>
            <a:xfrm rot="10800000">
              <a:off x="1189722" y="2129250"/>
              <a:ext cx="83384" cy="8391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68" name="Kreis"/>
            <p:cNvSpPr/>
            <p:nvPr/>
          </p:nvSpPr>
          <p:spPr>
            <a:xfrm rot="10800000">
              <a:off x="1189722" y="656860"/>
              <a:ext cx="83384" cy="8391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69" name="Linie"/>
            <p:cNvSpPr/>
            <p:nvPr/>
          </p:nvSpPr>
          <p:spPr>
            <a:xfrm flipH="1">
              <a:off x="1253655" y="920699"/>
              <a:ext cx="1" cy="97843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70" name="Linie"/>
            <p:cNvSpPr/>
            <p:nvPr/>
          </p:nvSpPr>
          <p:spPr>
            <a:xfrm flipV="1">
              <a:off x="866825" y="698815"/>
              <a:ext cx="171856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71" name="i1"/>
            <p:cNvSpPr txBox="1"/>
            <p:nvPr/>
          </p:nvSpPr>
          <p:spPr>
            <a:xfrm>
              <a:off x="614648" y="333936"/>
              <a:ext cx="437152" cy="3731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1</a:t>
              </a:r>
            </a:p>
          </p:txBody>
        </p:sp>
        <p:sp>
          <p:nvSpPr>
            <p:cNvPr id="1472" name="iD"/>
            <p:cNvSpPr txBox="1"/>
            <p:nvPr/>
          </p:nvSpPr>
          <p:spPr>
            <a:xfrm>
              <a:off x="2074068" y="375891"/>
              <a:ext cx="437153" cy="3731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D</a:t>
              </a:r>
            </a:p>
          </p:txBody>
        </p:sp>
        <p:sp>
          <p:nvSpPr>
            <p:cNvPr id="1473" name="Linie"/>
            <p:cNvSpPr/>
            <p:nvPr/>
          </p:nvSpPr>
          <p:spPr>
            <a:xfrm flipV="1">
              <a:off x="2257695" y="698815"/>
              <a:ext cx="171856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74" name="Aufwärtswandler"/>
            <p:cNvSpPr txBox="1"/>
            <p:nvPr/>
          </p:nvSpPr>
          <p:spPr>
            <a:xfrm>
              <a:off x="1328522" y="0"/>
              <a:ext cx="1629370" cy="2795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Aufwärtswandler</a:t>
              </a:r>
            </a:p>
          </p:txBody>
        </p:sp>
        <p:sp>
          <p:nvSpPr>
            <p:cNvPr id="1475" name="C"/>
            <p:cNvSpPr txBox="1"/>
            <p:nvPr/>
          </p:nvSpPr>
          <p:spPr>
            <a:xfrm>
              <a:off x="2617789" y="1503618"/>
              <a:ext cx="436151" cy="3163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C</a:t>
              </a:r>
            </a:p>
          </p:txBody>
        </p:sp>
        <p:sp>
          <p:nvSpPr>
            <p:cNvPr id="1476" name="L"/>
            <p:cNvSpPr txBox="1"/>
            <p:nvPr/>
          </p:nvSpPr>
          <p:spPr>
            <a:xfrm>
              <a:off x="1460329" y="296499"/>
              <a:ext cx="436151" cy="3163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1477" name="Linie"/>
            <p:cNvSpPr/>
            <p:nvPr/>
          </p:nvSpPr>
          <p:spPr>
            <a:xfrm>
              <a:off x="1427024" y="839950"/>
              <a:ext cx="62498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78" name="uL"/>
            <p:cNvSpPr txBox="1"/>
            <p:nvPr/>
          </p:nvSpPr>
          <p:spPr>
            <a:xfrm>
              <a:off x="1557874" y="826861"/>
              <a:ext cx="437152" cy="3731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30428"/>
                <a:t>L</a:t>
              </a:r>
            </a:p>
          </p:txBody>
        </p:sp>
        <p:sp>
          <p:nvSpPr>
            <p:cNvPr id="1479" name="Dreieck"/>
            <p:cNvSpPr/>
            <p:nvPr/>
          </p:nvSpPr>
          <p:spPr>
            <a:xfrm rot="5400000">
              <a:off x="2473904" y="570001"/>
              <a:ext cx="275195" cy="2576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80" name="Linie"/>
            <p:cNvSpPr/>
            <p:nvPr/>
          </p:nvSpPr>
          <p:spPr>
            <a:xfrm flipH="1">
              <a:off x="2757457" y="567816"/>
              <a:ext cx="1" cy="26199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481" name="Linie"/>
            <p:cNvSpPr/>
            <p:nvPr/>
          </p:nvSpPr>
          <p:spPr>
            <a:xfrm>
              <a:off x="3682668" y="905081"/>
              <a:ext cx="1" cy="97843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82" name="Quadrat"/>
            <p:cNvSpPr/>
            <p:nvPr/>
          </p:nvSpPr>
          <p:spPr>
            <a:xfrm>
              <a:off x="2352568" y="395404"/>
              <a:ext cx="562025" cy="558704"/>
            </a:xfrm>
            <a:prstGeom prst="rect">
              <a:avLst/>
            </a:prstGeom>
            <a:solidFill>
              <a:schemeClr val="accent3">
                <a:satOff val="18648"/>
                <a:lumOff val="5971"/>
                <a:alpha val="19940"/>
              </a:schemeClr>
            </a:solidFill>
            <a:ln w="12700" cap="flat">
              <a:solidFill>
                <a:schemeClr val="accent3">
                  <a:satOff val="18648"/>
                  <a:lumOff val="5971"/>
                  <a:alpha val="1994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83" name="Kreis"/>
            <p:cNvSpPr/>
            <p:nvPr/>
          </p:nvSpPr>
          <p:spPr>
            <a:xfrm>
              <a:off x="511942" y="1559948"/>
              <a:ext cx="339141" cy="342815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84" name="Pfeil"/>
            <p:cNvSpPr/>
            <p:nvPr/>
          </p:nvSpPr>
          <p:spPr>
            <a:xfrm>
              <a:off x="3273836" y="2398495"/>
              <a:ext cx="1158304" cy="283587"/>
            </a:xfrm>
            <a:prstGeom prst="rightArrow">
              <a:avLst>
                <a:gd name="adj1" fmla="val 56427"/>
                <a:gd name="adj2" fmla="val 200768"/>
              </a:avLst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solidFill>
                <a:srgbClr val="EA222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85" name="Rechteck"/>
            <p:cNvSpPr/>
            <p:nvPr/>
          </p:nvSpPr>
          <p:spPr>
            <a:xfrm rot="16200000">
              <a:off x="3914064" y="1033759"/>
              <a:ext cx="419974" cy="229108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86" name="R2"/>
            <p:cNvSpPr txBox="1"/>
            <p:nvPr/>
          </p:nvSpPr>
          <p:spPr>
            <a:xfrm>
              <a:off x="4199781" y="926815"/>
              <a:ext cx="436288" cy="3164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2</a:t>
              </a:r>
            </a:p>
          </p:txBody>
        </p:sp>
        <p:sp>
          <p:nvSpPr>
            <p:cNvPr id="1487" name="Kreis"/>
            <p:cNvSpPr/>
            <p:nvPr/>
          </p:nvSpPr>
          <p:spPr>
            <a:xfrm>
              <a:off x="3948269" y="1573324"/>
              <a:ext cx="339141" cy="342814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88" name="u02"/>
            <p:cNvSpPr txBox="1"/>
            <p:nvPr/>
          </p:nvSpPr>
          <p:spPr>
            <a:xfrm>
              <a:off x="4404757" y="1558176"/>
              <a:ext cx="437152" cy="3731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30428"/>
                <a:t>02</a:t>
              </a:r>
            </a:p>
          </p:txBody>
        </p:sp>
        <p:sp>
          <p:nvSpPr>
            <p:cNvPr id="1489" name="Linie"/>
            <p:cNvSpPr/>
            <p:nvPr/>
          </p:nvSpPr>
          <p:spPr>
            <a:xfrm>
              <a:off x="4404758" y="1494869"/>
              <a:ext cx="1" cy="64819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90" name="Lastfluss"/>
            <p:cNvSpPr txBox="1"/>
            <p:nvPr/>
          </p:nvSpPr>
          <p:spPr>
            <a:xfrm>
              <a:off x="1749898" y="2403954"/>
              <a:ext cx="1478572" cy="279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Lastfluss</a:t>
              </a:r>
            </a:p>
          </p:txBody>
        </p:sp>
        <p:sp>
          <p:nvSpPr>
            <p:cNvPr id="1491" name="Rechteck"/>
            <p:cNvSpPr/>
            <p:nvPr/>
          </p:nvSpPr>
          <p:spPr>
            <a:xfrm rot="16200000">
              <a:off x="471525" y="1030889"/>
              <a:ext cx="419975" cy="229108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492" name="R1"/>
            <p:cNvSpPr txBox="1"/>
            <p:nvPr/>
          </p:nvSpPr>
          <p:spPr>
            <a:xfrm>
              <a:off x="179886" y="913439"/>
              <a:ext cx="436288" cy="3164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1</a:t>
              </a:r>
            </a:p>
          </p:txBody>
        </p:sp>
        <p:sp>
          <p:nvSpPr>
            <p:cNvPr id="1493" name="u01"/>
            <p:cNvSpPr txBox="1"/>
            <p:nvPr/>
          </p:nvSpPr>
          <p:spPr>
            <a:xfrm>
              <a:off x="0" y="1544800"/>
              <a:ext cx="437152" cy="3731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30428"/>
                <a:t>01</a:t>
              </a:r>
            </a:p>
          </p:txBody>
        </p:sp>
        <p:sp>
          <p:nvSpPr>
            <p:cNvPr id="1494" name="Linie"/>
            <p:cNvSpPr/>
            <p:nvPr/>
          </p:nvSpPr>
          <p:spPr>
            <a:xfrm flipH="1">
              <a:off x="396072" y="1505257"/>
              <a:ext cx="1" cy="6481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7" name="Rechteck"/>
          <p:cNvSpPr/>
          <p:nvPr/>
        </p:nvSpPr>
        <p:spPr>
          <a:xfrm rot="5400000">
            <a:off x="615736" y="1900482"/>
            <a:ext cx="1230695" cy="135100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98" name="Rechteck"/>
          <p:cNvSpPr/>
          <p:nvPr/>
        </p:nvSpPr>
        <p:spPr>
          <a:xfrm rot="5400000">
            <a:off x="615736" y="461359"/>
            <a:ext cx="1230695" cy="135100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pic>
        <p:nvPicPr>
          <p:cNvPr id="149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3883" y="711410"/>
            <a:ext cx="914401" cy="800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0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9045" y="558556"/>
            <a:ext cx="408062" cy="3853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1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55836" y="2074333"/>
            <a:ext cx="361585" cy="8001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09" name="Gruppieren"/>
          <p:cNvGrpSpPr/>
          <p:nvPr/>
        </p:nvGrpSpPr>
        <p:grpSpPr>
          <a:xfrm>
            <a:off x="8944299" y="2007590"/>
            <a:ext cx="867861" cy="1099701"/>
            <a:chOff x="0" y="0"/>
            <a:chExt cx="867860" cy="1099699"/>
          </a:xfrm>
        </p:grpSpPr>
        <p:sp>
          <p:nvSpPr>
            <p:cNvPr id="1502" name="Rechteck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503" name="Linie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04" name="Linie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05" name="Linie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06" name="Linie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07" name="Linie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08" name="Linie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pic>
        <p:nvPicPr>
          <p:cNvPr id="1510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44747" y="2074333"/>
            <a:ext cx="361584" cy="800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1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0291" y="2074333"/>
            <a:ext cx="361585" cy="8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1512" name="Batterie"/>
          <p:cNvSpPr txBox="1"/>
          <p:nvPr/>
        </p:nvSpPr>
        <p:spPr>
          <a:xfrm>
            <a:off x="546057" y="2901872"/>
            <a:ext cx="1370053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Batterie</a:t>
            </a:r>
          </a:p>
        </p:txBody>
      </p:sp>
      <p:sp>
        <p:nvSpPr>
          <p:cNvPr id="1513" name="Solarmodule"/>
          <p:cNvSpPr txBox="1"/>
          <p:nvPr/>
        </p:nvSpPr>
        <p:spPr>
          <a:xfrm>
            <a:off x="546057" y="1469460"/>
            <a:ext cx="1370053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Solarmodule</a:t>
            </a:r>
          </a:p>
        </p:txBody>
      </p:sp>
      <p:sp>
        <p:nvSpPr>
          <p:cNvPr id="1514" name="Wandler"/>
          <p:cNvSpPr txBox="1"/>
          <p:nvPr/>
        </p:nvSpPr>
        <p:spPr>
          <a:xfrm>
            <a:off x="4372259" y="2974100"/>
            <a:ext cx="1267316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Wandler</a:t>
            </a:r>
          </a:p>
        </p:txBody>
      </p:sp>
      <p:sp>
        <p:nvSpPr>
          <p:cNvPr id="1515" name="Linie"/>
          <p:cNvSpPr/>
          <p:nvPr/>
        </p:nvSpPr>
        <p:spPr>
          <a:xfrm flipH="1">
            <a:off x="4096876" y="610335"/>
            <a:ext cx="1" cy="2410298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16" name="Kreis"/>
          <p:cNvSpPr/>
          <p:nvPr/>
        </p:nvSpPr>
        <p:spPr>
          <a:xfrm>
            <a:off x="4059522" y="956692"/>
            <a:ext cx="74710" cy="8093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17" name="Linie"/>
          <p:cNvSpPr/>
          <p:nvPr/>
        </p:nvSpPr>
        <p:spPr>
          <a:xfrm>
            <a:off x="1902691" y="992650"/>
            <a:ext cx="2349398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18" name="Wandler"/>
          <p:cNvSpPr txBox="1"/>
          <p:nvPr/>
        </p:nvSpPr>
        <p:spPr>
          <a:xfrm>
            <a:off x="2349396" y="1401560"/>
            <a:ext cx="126731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Wandler</a:t>
            </a:r>
          </a:p>
        </p:txBody>
      </p:sp>
      <p:sp>
        <p:nvSpPr>
          <p:cNvPr id="1519" name="Linie"/>
          <p:cNvSpPr/>
          <p:nvPr/>
        </p:nvSpPr>
        <p:spPr>
          <a:xfrm>
            <a:off x="1902691" y="2575983"/>
            <a:ext cx="3343892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20" name="Kreis"/>
          <p:cNvSpPr/>
          <p:nvPr/>
        </p:nvSpPr>
        <p:spPr>
          <a:xfrm>
            <a:off x="4059522" y="2531492"/>
            <a:ext cx="74710" cy="8093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1525" name="Gruppieren"/>
          <p:cNvGrpSpPr/>
          <p:nvPr/>
        </p:nvGrpSpPr>
        <p:grpSpPr>
          <a:xfrm>
            <a:off x="4502199" y="2157390"/>
            <a:ext cx="998529" cy="800101"/>
            <a:chOff x="0" y="0"/>
            <a:chExt cx="998528" cy="800100"/>
          </a:xfrm>
        </p:grpSpPr>
        <p:sp>
          <p:nvSpPr>
            <p:cNvPr id="1521" name="Rechteck"/>
            <p:cNvSpPr/>
            <p:nvPr/>
          </p:nvSpPr>
          <p:spPr>
            <a:xfrm rot="5400000">
              <a:off x="103668" y="-87323"/>
              <a:ext cx="800101" cy="97474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522" name="DC"/>
            <p:cNvSpPr txBox="1"/>
            <p:nvPr/>
          </p:nvSpPr>
          <p:spPr>
            <a:xfrm>
              <a:off x="0" y="43271"/>
              <a:ext cx="496102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DC</a:t>
              </a:r>
            </a:p>
          </p:txBody>
        </p:sp>
        <p:sp>
          <p:nvSpPr>
            <p:cNvPr id="1523" name="AC"/>
            <p:cNvSpPr txBox="1"/>
            <p:nvPr/>
          </p:nvSpPr>
          <p:spPr>
            <a:xfrm>
              <a:off x="502426" y="480019"/>
              <a:ext cx="496103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AC </a:t>
              </a:r>
            </a:p>
          </p:txBody>
        </p:sp>
        <p:sp>
          <p:nvSpPr>
            <p:cNvPr id="1524" name="Linie"/>
            <p:cNvSpPr/>
            <p:nvPr/>
          </p:nvSpPr>
          <p:spPr>
            <a:xfrm flipV="1">
              <a:off x="17594" y="16232"/>
              <a:ext cx="972249" cy="76763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1526" name="Linie"/>
          <p:cNvSpPr/>
          <p:nvPr/>
        </p:nvSpPr>
        <p:spPr>
          <a:xfrm flipH="1">
            <a:off x="7915343" y="1924533"/>
            <a:ext cx="1" cy="665738"/>
          </a:xfrm>
          <a:prstGeom prst="line">
            <a:avLst/>
          </a:prstGeom>
          <a:ln w="28575">
            <a:solidFill>
              <a:srgbClr val="EA222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27" name="Kreis"/>
          <p:cNvSpPr/>
          <p:nvPr/>
        </p:nvSpPr>
        <p:spPr>
          <a:xfrm>
            <a:off x="7877989" y="2516972"/>
            <a:ext cx="74710" cy="80937"/>
          </a:xfrm>
          <a:prstGeom prst="ellipse">
            <a:avLst/>
          </a:prstGeom>
          <a:solidFill>
            <a:srgbClr val="EA2221"/>
          </a:solidFill>
          <a:ln w="12700">
            <a:solidFill>
              <a:srgbClr val="EA2221"/>
            </a:solidFill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1531" name="Gruppieren"/>
          <p:cNvGrpSpPr/>
          <p:nvPr/>
        </p:nvGrpSpPr>
        <p:grpSpPr>
          <a:xfrm>
            <a:off x="7230317" y="501543"/>
            <a:ext cx="1370053" cy="1883984"/>
            <a:chOff x="0" y="0"/>
            <a:chExt cx="1370052" cy="1883983"/>
          </a:xfrm>
        </p:grpSpPr>
        <p:sp>
          <p:nvSpPr>
            <p:cNvPr id="1528" name="Rechteck"/>
            <p:cNvSpPr/>
            <p:nvPr/>
          </p:nvSpPr>
          <p:spPr>
            <a:xfrm rot="5400000">
              <a:off x="-248277" y="257801"/>
              <a:ext cx="1866606" cy="135100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pic>
          <p:nvPicPr>
            <p:cNvPr id="1529" name="Bild" descr="Bild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65926" y="65082"/>
              <a:ext cx="838201" cy="1447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30" name="Wind"/>
            <p:cNvSpPr txBox="1"/>
            <p:nvPr/>
          </p:nvSpPr>
          <p:spPr>
            <a:xfrm>
              <a:off x="0" y="1584999"/>
              <a:ext cx="1370053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Wind</a:t>
              </a:r>
            </a:p>
          </p:txBody>
        </p:sp>
      </p:grpSp>
      <p:sp>
        <p:nvSpPr>
          <p:cNvPr id="1532" name="AC-Verbraucher"/>
          <p:cNvSpPr txBox="1"/>
          <p:nvPr/>
        </p:nvSpPr>
        <p:spPr>
          <a:xfrm>
            <a:off x="5900670" y="3248056"/>
            <a:ext cx="1267315" cy="502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AC-Verbraucher</a:t>
            </a:r>
          </a:p>
        </p:txBody>
      </p:sp>
      <p:sp>
        <p:nvSpPr>
          <p:cNvPr id="1533" name="Stromnetz"/>
          <p:cNvSpPr txBox="1"/>
          <p:nvPr/>
        </p:nvSpPr>
        <p:spPr>
          <a:xfrm>
            <a:off x="8813860" y="3152963"/>
            <a:ext cx="1128738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Stromnetz</a:t>
            </a:r>
          </a:p>
        </p:txBody>
      </p:sp>
      <p:sp>
        <p:nvSpPr>
          <p:cNvPr id="1534" name="Rechteck"/>
          <p:cNvSpPr/>
          <p:nvPr/>
        </p:nvSpPr>
        <p:spPr>
          <a:xfrm>
            <a:off x="271448" y="168919"/>
            <a:ext cx="8445402" cy="3636038"/>
          </a:xfrm>
          <a:prstGeom prst="rect">
            <a:avLst/>
          </a:prstGeom>
          <a:ln w="1905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35" name="Kreis"/>
          <p:cNvSpPr/>
          <p:nvPr/>
        </p:nvSpPr>
        <p:spPr>
          <a:xfrm>
            <a:off x="6201095" y="2535515"/>
            <a:ext cx="74710" cy="80937"/>
          </a:xfrm>
          <a:prstGeom prst="ellipse">
            <a:avLst/>
          </a:prstGeom>
          <a:solidFill>
            <a:srgbClr val="EA2221"/>
          </a:solidFill>
          <a:ln w="12700">
            <a:solidFill>
              <a:srgbClr val="EA2221"/>
            </a:solidFill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36" name="DC-Netz"/>
          <p:cNvSpPr txBox="1"/>
          <p:nvPr/>
        </p:nvSpPr>
        <p:spPr>
          <a:xfrm>
            <a:off x="3463219" y="216856"/>
            <a:ext cx="1267316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DC-Netz</a:t>
            </a:r>
          </a:p>
        </p:txBody>
      </p:sp>
      <p:grpSp>
        <p:nvGrpSpPr>
          <p:cNvPr id="1542" name="Gruppieren"/>
          <p:cNvGrpSpPr/>
          <p:nvPr/>
        </p:nvGrpSpPr>
        <p:grpSpPr>
          <a:xfrm>
            <a:off x="5532924" y="503870"/>
            <a:ext cx="1370053" cy="1265981"/>
            <a:chOff x="0" y="0"/>
            <a:chExt cx="1370052" cy="1265979"/>
          </a:xfrm>
        </p:grpSpPr>
        <p:sp>
          <p:nvSpPr>
            <p:cNvPr id="1537" name="Rechteck"/>
            <p:cNvSpPr/>
            <p:nvPr/>
          </p:nvSpPr>
          <p:spPr>
            <a:xfrm rot="5400000">
              <a:off x="69678" y="-60154"/>
              <a:ext cx="1230696" cy="135100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538" name="Generator"/>
            <p:cNvSpPr txBox="1"/>
            <p:nvPr/>
          </p:nvSpPr>
          <p:spPr>
            <a:xfrm>
              <a:off x="0" y="966996"/>
              <a:ext cx="1370053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Generator</a:t>
              </a:r>
            </a:p>
          </p:txBody>
        </p:sp>
        <p:grpSp>
          <p:nvGrpSpPr>
            <p:cNvPr id="1541" name="Gruppieren"/>
            <p:cNvGrpSpPr/>
            <p:nvPr/>
          </p:nvGrpSpPr>
          <p:grpSpPr>
            <a:xfrm>
              <a:off x="314451" y="146168"/>
              <a:ext cx="690245" cy="684358"/>
              <a:chOff x="0" y="0"/>
              <a:chExt cx="690244" cy="684356"/>
            </a:xfrm>
          </p:grpSpPr>
          <p:sp>
            <p:nvSpPr>
              <p:cNvPr id="1539" name="Kreis"/>
              <p:cNvSpPr/>
              <p:nvPr/>
            </p:nvSpPr>
            <p:spPr>
              <a:xfrm rot="16200000">
                <a:off x="2943" y="0"/>
                <a:ext cx="684358" cy="684357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540" name="G…"/>
              <p:cNvSpPr txBox="1"/>
              <p:nvPr/>
            </p:nvSpPr>
            <p:spPr>
              <a:xfrm>
                <a:off x="0" y="8561"/>
                <a:ext cx="690245" cy="6164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7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G</a:t>
                </a:r>
              </a:p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7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3 ~</a:t>
                </a:r>
              </a:p>
            </p:txBody>
          </p:sp>
        </p:grpSp>
      </p:grpSp>
      <p:sp>
        <p:nvSpPr>
          <p:cNvPr id="1543" name="Wandler"/>
          <p:cNvSpPr txBox="1"/>
          <p:nvPr/>
        </p:nvSpPr>
        <p:spPr>
          <a:xfrm>
            <a:off x="2349396" y="2974100"/>
            <a:ext cx="126731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Wandler</a:t>
            </a:r>
          </a:p>
        </p:txBody>
      </p:sp>
      <p:grpSp>
        <p:nvGrpSpPr>
          <p:cNvPr id="1548" name="Gruppieren"/>
          <p:cNvGrpSpPr/>
          <p:nvPr/>
        </p:nvGrpSpPr>
        <p:grpSpPr>
          <a:xfrm>
            <a:off x="2479335" y="556154"/>
            <a:ext cx="998530" cy="800101"/>
            <a:chOff x="0" y="0"/>
            <a:chExt cx="998528" cy="800100"/>
          </a:xfrm>
        </p:grpSpPr>
        <p:sp>
          <p:nvSpPr>
            <p:cNvPr id="1544" name="Rechteck"/>
            <p:cNvSpPr/>
            <p:nvPr/>
          </p:nvSpPr>
          <p:spPr>
            <a:xfrm rot="5400000">
              <a:off x="103668" y="-87323"/>
              <a:ext cx="800101" cy="97474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545" name="DC"/>
            <p:cNvSpPr txBox="1"/>
            <p:nvPr/>
          </p:nvSpPr>
          <p:spPr>
            <a:xfrm>
              <a:off x="0" y="43271"/>
              <a:ext cx="496102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DC</a:t>
              </a:r>
            </a:p>
          </p:txBody>
        </p:sp>
        <p:sp>
          <p:nvSpPr>
            <p:cNvPr id="1546" name="DC"/>
            <p:cNvSpPr txBox="1"/>
            <p:nvPr/>
          </p:nvSpPr>
          <p:spPr>
            <a:xfrm>
              <a:off x="502426" y="480019"/>
              <a:ext cx="496103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DC</a:t>
              </a:r>
            </a:p>
          </p:txBody>
        </p:sp>
        <p:sp>
          <p:nvSpPr>
            <p:cNvPr id="1547" name="Linie"/>
            <p:cNvSpPr/>
            <p:nvPr/>
          </p:nvSpPr>
          <p:spPr>
            <a:xfrm flipV="1">
              <a:off x="17594" y="16232"/>
              <a:ext cx="972249" cy="76763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553" name="Gruppieren"/>
          <p:cNvGrpSpPr/>
          <p:nvPr/>
        </p:nvGrpSpPr>
        <p:grpSpPr>
          <a:xfrm>
            <a:off x="2476087" y="2157390"/>
            <a:ext cx="998529" cy="800101"/>
            <a:chOff x="0" y="0"/>
            <a:chExt cx="998528" cy="800100"/>
          </a:xfrm>
        </p:grpSpPr>
        <p:sp>
          <p:nvSpPr>
            <p:cNvPr id="1549" name="Rechteck"/>
            <p:cNvSpPr/>
            <p:nvPr/>
          </p:nvSpPr>
          <p:spPr>
            <a:xfrm rot="5400000">
              <a:off x="103668" y="-87323"/>
              <a:ext cx="800101" cy="97474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550" name="DC"/>
            <p:cNvSpPr txBox="1"/>
            <p:nvPr/>
          </p:nvSpPr>
          <p:spPr>
            <a:xfrm>
              <a:off x="0" y="43271"/>
              <a:ext cx="496102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DC</a:t>
              </a:r>
            </a:p>
          </p:txBody>
        </p:sp>
        <p:sp>
          <p:nvSpPr>
            <p:cNvPr id="1551" name="DC"/>
            <p:cNvSpPr txBox="1"/>
            <p:nvPr/>
          </p:nvSpPr>
          <p:spPr>
            <a:xfrm>
              <a:off x="502426" y="480019"/>
              <a:ext cx="496103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DC</a:t>
              </a:r>
            </a:p>
          </p:txBody>
        </p:sp>
        <p:sp>
          <p:nvSpPr>
            <p:cNvPr id="1552" name="Linie"/>
            <p:cNvSpPr/>
            <p:nvPr/>
          </p:nvSpPr>
          <p:spPr>
            <a:xfrm flipV="1">
              <a:off x="17594" y="16232"/>
              <a:ext cx="972249" cy="76763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1554" name="400 V"/>
          <p:cNvSpPr txBox="1"/>
          <p:nvPr/>
        </p:nvSpPr>
        <p:spPr>
          <a:xfrm>
            <a:off x="3463219" y="3047056"/>
            <a:ext cx="1267316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400 V</a:t>
            </a:r>
          </a:p>
        </p:txBody>
      </p:sp>
      <p:sp>
        <p:nvSpPr>
          <p:cNvPr id="1555" name="Linie"/>
          <p:cNvSpPr/>
          <p:nvPr/>
        </p:nvSpPr>
        <p:spPr>
          <a:xfrm flipH="1">
            <a:off x="6238450" y="1744472"/>
            <a:ext cx="1" cy="1265981"/>
          </a:xfrm>
          <a:prstGeom prst="line">
            <a:avLst/>
          </a:prstGeom>
          <a:ln w="28575">
            <a:solidFill>
              <a:srgbClr val="EA222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56" name="48 V"/>
          <p:cNvSpPr txBox="1"/>
          <p:nvPr/>
        </p:nvSpPr>
        <p:spPr>
          <a:xfrm>
            <a:off x="1839202" y="2633938"/>
            <a:ext cx="713311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48 V</a:t>
            </a:r>
          </a:p>
        </p:txBody>
      </p:sp>
      <p:sp>
        <p:nvSpPr>
          <p:cNvPr id="1557" name="Linie"/>
          <p:cNvSpPr/>
          <p:nvPr/>
        </p:nvSpPr>
        <p:spPr>
          <a:xfrm>
            <a:off x="5513956" y="2575983"/>
            <a:ext cx="3439658" cy="1"/>
          </a:xfrm>
          <a:prstGeom prst="line">
            <a:avLst/>
          </a:prstGeom>
          <a:ln w="28575">
            <a:solidFill>
              <a:srgbClr val="EA222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58" name="Dreieck"/>
          <p:cNvSpPr/>
          <p:nvPr/>
        </p:nvSpPr>
        <p:spPr>
          <a:xfrm rot="10800000" flipH="1">
            <a:off x="6070365" y="2813395"/>
            <a:ext cx="336170" cy="58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59" name="AC-Netz"/>
          <p:cNvSpPr txBox="1"/>
          <p:nvPr/>
        </p:nvSpPr>
        <p:spPr>
          <a:xfrm>
            <a:off x="7048113" y="2757387"/>
            <a:ext cx="1267316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AC-Netz</a:t>
            </a:r>
          </a:p>
        </p:txBody>
      </p:sp>
      <p:sp>
        <p:nvSpPr>
          <p:cNvPr id="1560" name="Rechteck"/>
          <p:cNvSpPr/>
          <p:nvPr/>
        </p:nvSpPr>
        <p:spPr>
          <a:xfrm rot="16200000">
            <a:off x="8650843" y="2399121"/>
            <a:ext cx="155823" cy="2575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61" name="Linie"/>
          <p:cNvSpPr/>
          <p:nvPr/>
        </p:nvSpPr>
        <p:spPr>
          <a:xfrm flipV="1">
            <a:off x="8604582" y="2431324"/>
            <a:ext cx="266471" cy="145407"/>
          </a:xfrm>
          <a:prstGeom prst="line">
            <a:avLst/>
          </a:prstGeom>
          <a:ln w="28575">
            <a:solidFill>
              <a:srgbClr val="EA222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Linie"/>
          <p:cNvSpPr/>
          <p:nvPr/>
        </p:nvSpPr>
        <p:spPr>
          <a:xfrm>
            <a:off x="6752221" y="4466326"/>
            <a:ext cx="446" cy="602516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64" name="Linie"/>
          <p:cNvSpPr/>
          <p:nvPr/>
        </p:nvSpPr>
        <p:spPr>
          <a:xfrm>
            <a:off x="4527315" y="4466326"/>
            <a:ext cx="446" cy="602516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572" name="Gruppieren"/>
          <p:cNvGrpSpPr/>
          <p:nvPr/>
        </p:nvGrpSpPr>
        <p:grpSpPr>
          <a:xfrm>
            <a:off x="1967226" y="4217730"/>
            <a:ext cx="867861" cy="1099701"/>
            <a:chOff x="0" y="0"/>
            <a:chExt cx="867860" cy="1099699"/>
          </a:xfrm>
        </p:grpSpPr>
        <p:sp>
          <p:nvSpPr>
            <p:cNvPr id="1565" name="Rechteck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566" name="Linie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67" name="Linie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68" name="Linie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69" name="Linie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70" name="Linie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71" name="Linie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573" name="Netz"/>
          <p:cNvSpPr txBox="1"/>
          <p:nvPr/>
        </p:nvSpPr>
        <p:spPr>
          <a:xfrm>
            <a:off x="1914398" y="5412742"/>
            <a:ext cx="973517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1574" name="Kreis"/>
          <p:cNvSpPr/>
          <p:nvPr/>
        </p:nvSpPr>
        <p:spPr>
          <a:xfrm>
            <a:off x="3552126" y="4339402"/>
            <a:ext cx="258780" cy="248891"/>
          </a:xfrm>
          <a:prstGeom prst="ellipse">
            <a:avLst/>
          </a:prstGeom>
          <a:ln w="1905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75" name="DC-Bus"/>
          <p:cNvSpPr txBox="1"/>
          <p:nvPr/>
        </p:nvSpPr>
        <p:spPr>
          <a:xfrm>
            <a:off x="4674677" y="4135778"/>
            <a:ext cx="1123681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DC-Bus</a:t>
            </a:r>
          </a:p>
        </p:txBody>
      </p:sp>
      <p:sp>
        <p:nvSpPr>
          <p:cNvPr id="1576" name="Rechteck"/>
          <p:cNvSpPr/>
          <p:nvPr/>
        </p:nvSpPr>
        <p:spPr>
          <a:xfrm>
            <a:off x="3913413" y="4941410"/>
            <a:ext cx="1228549" cy="162562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77" name="Supercap"/>
          <p:cNvSpPr txBox="1"/>
          <p:nvPr/>
        </p:nvSpPr>
        <p:spPr>
          <a:xfrm>
            <a:off x="3733564" y="6607606"/>
            <a:ext cx="1588246" cy="350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Supercap</a:t>
            </a:r>
          </a:p>
        </p:txBody>
      </p:sp>
      <p:sp>
        <p:nvSpPr>
          <p:cNvPr id="1578" name="Kreis"/>
          <p:cNvSpPr/>
          <p:nvPr/>
        </p:nvSpPr>
        <p:spPr>
          <a:xfrm>
            <a:off x="5003196" y="5601673"/>
            <a:ext cx="258779" cy="248891"/>
          </a:xfrm>
          <a:prstGeom prst="ellipse">
            <a:avLst/>
          </a:prstGeom>
          <a:ln w="19050">
            <a:solidFill>
              <a:schemeClr val="accent2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79" name="Batterie"/>
          <p:cNvSpPr txBox="1"/>
          <p:nvPr/>
        </p:nvSpPr>
        <p:spPr>
          <a:xfrm>
            <a:off x="5958471" y="6628443"/>
            <a:ext cx="1588246" cy="350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Batterie</a:t>
            </a:r>
          </a:p>
        </p:txBody>
      </p:sp>
      <p:grpSp>
        <p:nvGrpSpPr>
          <p:cNvPr id="1589" name="Gruppieren"/>
          <p:cNvGrpSpPr/>
          <p:nvPr/>
        </p:nvGrpSpPr>
        <p:grpSpPr>
          <a:xfrm>
            <a:off x="6141260" y="4945974"/>
            <a:ext cx="1228548" cy="1625621"/>
            <a:chOff x="0" y="0"/>
            <a:chExt cx="1228547" cy="1625620"/>
          </a:xfrm>
        </p:grpSpPr>
        <p:sp>
          <p:nvSpPr>
            <p:cNvPr id="1580" name="Rechteck"/>
            <p:cNvSpPr/>
            <p:nvPr/>
          </p:nvSpPr>
          <p:spPr>
            <a:xfrm>
              <a:off x="0" y="0"/>
              <a:ext cx="1228548" cy="162562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1588" name="Gruppieren"/>
            <p:cNvGrpSpPr/>
            <p:nvPr/>
          </p:nvGrpSpPr>
          <p:grpSpPr>
            <a:xfrm>
              <a:off x="334389" y="164451"/>
              <a:ext cx="559769" cy="1296718"/>
              <a:chOff x="0" y="0"/>
              <a:chExt cx="559768" cy="1296717"/>
            </a:xfrm>
          </p:grpSpPr>
          <p:sp>
            <p:nvSpPr>
              <p:cNvPr id="1581" name="Oval"/>
              <p:cNvSpPr/>
              <p:nvPr/>
            </p:nvSpPr>
            <p:spPr>
              <a:xfrm>
                <a:off x="2690" y="990600"/>
                <a:ext cx="553420" cy="248890"/>
              </a:xfrm>
              <a:prstGeom prst="ellipse">
                <a:avLst/>
              </a:prstGeom>
              <a:solidFill>
                <a:srgbClr val="73FD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582" name="Rechteck"/>
              <p:cNvSpPr/>
              <p:nvPr/>
            </p:nvSpPr>
            <p:spPr>
              <a:xfrm>
                <a:off x="0" y="120160"/>
                <a:ext cx="559769" cy="986255"/>
              </a:xfrm>
              <a:prstGeom prst="rect">
                <a:avLst/>
              </a:prstGeom>
              <a:solidFill>
                <a:srgbClr val="73FDFF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583" name="Oval"/>
              <p:cNvSpPr/>
              <p:nvPr/>
            </p:nvSpPr>
            <p:spPr>
              <a:xfrm>
                <a:off x="2690" y="0"/>
                <a:ext cx="553420" cy="248890"/>
              </a:xfrm>
              <a:prstGeom prst="ellipse">
                <a:avLst/>
              </a:prstGeom>
              <a:solidFill>
                <a:srgbClr val="FFDBC7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584" name="Rechteck"/>
              <p:cNvSpPr/>
              <p:nvPr/>
            </p:nvSpPr>
            <p:spPr>
              <a:xfrm>
                <a:off x="22859" y="866920"/>
                <a:ext cx="525781" cy="260869"/>
              </a:xfrm>
              <a:prstGeom prst="rect">
                <a:avLst/>
              </a:prstGeom>
              <a:solidFill>
                <a:srgbClr val="73FD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585" name="Oval"/>
              <p:cNvSpPr/>
              <p:nvPr/>
            </p:nvSpPr>
            <p:spPr>
              <a:xfrm>
                <a:off x="150494" y="38100"/>
                <a:ext cx="258780" cy="136195"/>
              </a:xfrm>
              <a:prstGeom prst="ellipse">
                <a:avLst/>
              </a:prstGeom>
              <a:solidFill>
                <a:srgbClr val="FF9300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586" name="+"/>
              <p:cNvSpPr txBox="1"/>
              <p:nvPr/>
            </p:nvSpPr>
            <p:spPr>
              <a:xfrm>
                <a:off x="93581" y="165310"/>
                <a:ext cx="371638" cy="3633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r>
                  <a:t>+</a:t>
                </a:r>
              </a:p>
            </p:txBody>
          </p:sp>
          <p:sp>
            <p:nvSpPr>
              <p:cNvPr id="1587" name="-"/>
              <p:cNvSpPr txBox="1"/>
              <p:nvPr/>
            </p:nvSpPr>
            <p:spPr>
              <a:xfrm>
                <a:off x="93581" y="933372"/>
                <a:ext cx="371638" cy="3633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r>
                  <a:t>-</a:t>
                </a:r>
              </a:p>
            </p:txBody>
          </p:sp>
        </p:grpSp>
      </p:grpSp>
      <p:sp>
        <p:nvSpPr>
          <p:cNvPr id="1590" name="SoCf"/>
          <p:cNvSpPr txBox="1"/>
          <p:nvPr/>
        </p:nvSpPr>
        <p:spPr>
          <a:xfrm>
            <a:off x="4844296" y="5782593"/>
            <a:ext cx="1588246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SoC</a:t>
            </a:r>
            <a:r>
              <a:rPr baseline="-5999"/>
              <a:t>f</a:t>
            </a:r>
          </a:p>
        </p:txBody>
      </p:sp>
      <p:sp>
        <p:nvSpPr>
          <p:cNvPr id="1591" name="Linie"/>
          <p:cNvSpPr/>
          <p:nvPr/>
        </p:nvSpPr>
        <p:spPr>
          <a:xfrm>
            <a:off x="2839571" y="4463847"/>
            <a:ext cx="5597696" cy="1"/>
          </a:xfrm>
          <a:prstGeom prst="line">
            <a:avLst/>
          </a:prstGeom>
          <a:ln w="254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92" name="P"/>
          <p:cNvSpPr txBox="1"/>
          <p:nvPr/>
        </p:nvSpPr>
        <p:spPr>
          <a:xfrm>
            <a:off x="3331952" y="4654773"/>
            <a:ext cx="462809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</a:t>
            </a:r>
          </a:p>
        </p:txBody>
      </p:sp>
      <p:sp>
        <p:nvSpPr>
          <p:cNvPr id="1593" name="Linie"/>
          <p:cNvSpPr/>
          <p:nvPr/>
        </p:nvSpPr>
        <p:spPr>
          <a:xfrm>
            <a:off x="4182962" y="4654780"/>
            <a:ext cx="206" cy="267934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94" name="Linie"/>
          <p:cNvSpPr/>
          <p:nvPr/>
        </p:nvSpPr>
        <p:spPr>
          <a:xfrm flipH="1" flipV="1">
            <a:off x="3786707" y="4518600"/>
            <a:ext cx="405352" cy="149338"/>
          </a:xfrm>
          <a:prstGeom prst="line">
            <a:avLst/>
          </a:prstGeom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95" name="Linie"/>
          <p:cNvSpPr/>
          <p:nvPr/>
        </p:nvSpPr>
        <p:spPr>
          <a:xfrm flipV="1">
            <a:off x="5260614" y="5726119"/>
            <a:ext cx="867862" cy="1"/>
          </a:xfrm>
          <a:prstGeom prst="line">
            <a:avLst/>
          </a:prstGeom>
          <a:ln w="19050">
            <a:solidFill>
              <a:schemeClr val="accent2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96" name="Sollwert P…"/>
          <p:cNvSpPr txBox="1"/>
          <p:nvPr/>
        </p:nvSpPr>
        <p:spPr>
          <a:xfrm>
            <a:off x="1205576" y="6175955"/>
            <a:ext cx="1817296" cy="609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Sollwert P</a:t>
            </a:r>
          </a:p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Lastanforderung</a:t>
            </a:r>
          </a:p>
        </p:txBody>
      </p:sp>
      <p:sp>
        <p:nvSpPr>
          <p:cNvPr id="1597" name="Linie"/>
          <p:cNvSpPr/>
          <p:nvPr/>
        </p:nvSpPr>
        <p:spPr>
          <a:xfrm flipV="1">
            <a:off x="2796403" y="6327086"/>
            <a:ext cx="1123681" cy="1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98" name="Istwert P"/>
          <p:cNvSpPr txBox="1"/>
          <p:nvPr/>
        </p:nvSpPr>
        <p:spPr>
          <a:xfrm>
            <a:off x="3229177" y="3980179"/>
            <a:ext cx="904678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Istwert P</a:t>
            </a:r>
          </a:p>
        </p:txBody>
      </p:sp>
      <p:sp>
        <p:nvSpPr>
          <p:cNvPr id="1599" name="Istwert"/>
          <p:cNvSpPr txBox="1"/>
          <p:nvPr/>
        </p:nvSpPr>
        <p:spPr>
          <a:xfrm>
            <a:off x="5261747" y="5380301"/>
            <a:ext cx="712689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Istwert</a:t>
            </a:r>
          </a:p>
        </p:txBody>
      </p:sp>
      <p:sp>
        <p:nvSpPr>
          <p:cNvPr id="1600" name="Linie"/>
          <p:cNvSpPr/>
          <p:nvPr/>
        </p:nvSpPr>
        <p:spPr>
          <a:xfrm flipH="1" flipV="1">
            <a:off x="7386872" y="5754220"/>
            <a:ext cx="462809" cy="1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01" name="Sollwert…"/>
          <p:cNvSpPr txBox="1"/>
          <p:nvPr/>
        </p:nvSpPr>
        <p:spPr>
          <a:xfrm>
            <a:off x="7536632" y="5561276"/>
            <a:ext cx="1588246" cy="60938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Sollwert </a:t>
            </a:r>
          </a:p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SoC</a:t>
            </a:r>
            <a:r>
              <a:rPr baseline="-5999"/>
              <a:t>f</a:t>
            </a:r>
            <a:r>
              <a:t> = 50%</a:t>
            </a:r>
          </a:p>
        </p:txBody>
      </p:sp>
      <p:sp>
        <p:nvSpPr>
          <p:cNvPr id="1602" name="Reglerkaskade"/>
          <p:cNvSpPr txBox="1"/>
          <p:nvPr/>
        </p:nvSpPr>
        <p:spPr>
          <a:xfrm>
            <a:off x="6652604" y="3869870"/>
            <a:ext cx="1817296" cy="60938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Reglerkaskade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1" name="Gruppieren"/>
          <p:cNvGrpSpPr/>
          <p:nvPr/>
        </p:nvGrpSpPr>
        <p:grpSpPr>
          <a:xfrm>
            <a:off x="615946" y="4362510"/>
            <a:ext cx="867861" cy="1099701"/>
            <a:chOff x="0" y="0"/>
            <a:chExt cx="867860" cy="1099699"/>
          </a:xfrm>
        </p:grpSpPr>
        <p:sp>
          <p:nvSpPr>
            <p:cNvPr id="1604" name="Rechteck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605" name="Linie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606" name="Linie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607" name="Linie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608" name="Linie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609" name="Linie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610" name="Linie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612" name="Netz"/>
          <p:cNvSpPr txBox="1"/>
          <p:nvPr/>
        </p:nvSpPr>
        <p:spPr>
          <a:xfrm>
            <a:off x="563118" y="5554982"/>
            <a:ext cx="973517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Netz</a:t>
            </a:r>
          </a:p>
        </p:txBody>
      </p:sp>
      <p:sp>
        <p:nvSpPr>
          <p:cNvPr id="1613" name="Kreis"/>
          <p:cNvSpPr/>
          <p:nvPr/>
        </p:nvSpPr>
        <p:spPr>
          <a:xfrm>
            <a:off x="1851744" y="4832829"/>
            <a:ext cx="258779" cy="248891"/>
          </a:xfrm>
          <a:prstGeom prst="ellipse">
            <a:avLst/>
          </a:prstGeom>
          <a:ln w="1905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14" name="Linie"/>
          <p:cNvSpPr/>
          <p:nvPr/>
        </p:nvSpPr>
        <p:spPr>
          <a:xfrm flipH="1">
            <a:off x="6323223" y="3320785"/>
            <a:ext cx="10075" cy="1502210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15" name="Messpunkt"/>
          <p:cNvSpPr txBox="1"/>
          <p:nvPr/>
        </p:nvSpPr>
        <p:spPr>
          <a:xfrm>
            <a:off x="1357793" y="4503087"/>
            <a:ext cx="1298983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Messpunkt</a:t>
            </a:r>
          </a:p>
        </p:txBody>
      </p:sp>
      <p:sp>
        <p:nvSpPr>
          <p:cNvPr id="1616" name="Istwert Pges"/>
          <p:cNvSpPr txBox="1"/>
          <p:nvPr/>
        </p:nvSpPr>
        <p:spPr>
          <a:xfrm>
            <a:off x="5075997" y="3361692"/>
            <a:ext cx="1123681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Istwert P</a:t>
            </a:r>
            <a:r>
              <a:rPr baseline="-5999"/>
              <a:t>ges</a:t>
            </a:r>
          </a:p>
        </p:txBody>
      </p:sp>
      <p:sp>
        <p:nvSpPr>
          <p:cNvPr id="1617" name="Kreis"/>
          <p:cNvSpPr/>
          <p:nvPr/>
        </p:nvSpPr>
        <p:spPr>
          <a:xfrm>
            <a:off x="6194533" y="4832829"/>
            <a:ext cx="258780" cy="24889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18" name="Linie"/>
          <p:cNvSpPr/>
          <p:nvPr/>
        </p:nvSpPr>
        <p:spPr>
          <a:xfrm flipV="1">
            <a:off x="3150118" y="2751829"/>
            <a:ext cx="4337297" cy="1"/>
          </a:xfrm>
          <a:prstGeom prst="line">
            <a:avLst/>
          </a:prstGeom>
          <a:ln w="19050">
            <a:solidFill>
              <a:schemeClr val="accent2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19" name="Linie"/>
          <p:cNvSpPr/>
          <p:nvPr/>
        </p:nvSpPr>
        <p:spPr>
          <a:xfrm flipH="1" flipV="1">
            <a:off x="4459936" y="4946812"/>
            <a:ext cx="584263" cy="4129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0" name="Rechteck"/>
          <p:cNvSpPr/>
          <p:nvPr/>
        </p:nvSpPr>
        <p:spPr>
          <a:xfrm>
            <a:off x="4976179" y="4712740"/>
            <a:ext cx="745397" cy="48906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21" name="PI"/>
          <p:cNvSpPr txBox="1"/>
          <p:nvPr/>
        </p:nvSpPr>
        <p:spPr>
          <a:xfrm>
            <a:off x="4982250" y="4760739"/>
            <a:ext cx="673033" cy="345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PI</a:t>
            </a:r>
          </a:p>
        </p:txBody>
      </p:sp>
      <p:sp>
        <p:nvSpPr>
          <p:cNvPr id="1622" name="Linie"/>
          <p:cNvSpPr/>
          <p:nvPr/>
        </p:nvSpPr>
        <p:spPr>
          <a:xfrm flipH="1">
            <a:off x="5727925" y="4968555"/>
            <a:ext cx="485225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3" name="äußerer…"/>
          <p:cNvSpPr txBox="1"/>
          <p:nvPr/>
        </p:nvSpPr>
        <p:spPr>
          <a:xfrm>
            <a:off x="4608958" y="3836925"/>
            <a:ext cx="1588247" cy="735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sz="1800">
                <a:latin typeface="+mj-lt"/>
                <a:ea typeface="+mj-ea"/>
                <a:cs typeface="+mj-cs"/>
                <a:sym typeface="Gill Sans"/>
              </a:defRPr>
            </a:pPr>
            <a:r>
              <a:t>äußerer </a:t>
            </a:r>
          </a:p>
          <a:p>
            <a:pPr algn="ctr">
              <a:defRPr sz="1800">
                <a:latin typeface="+mj-lt"/>
                <a:ea typeface="+mj-ea"/>
                <a:cs typeface="+mj-cs"/>
                <a:sym typeface="Gill Sans"/>
              </a:defRPr>
            </a:pPr>
            <a:r>
              <a:t>Regler</a:t>
            </a:r>
          </a:p>
        </p:txBody>
      </p:sp>
      <p:sp>
        <p:nvSpPr>
          <p:cNvPr id="1624" name="Kreis"/>
          <p:cNvSpPr/>
          <p:nvPr/>
        </p:nvSpPr>
        <p:spPr>
          <a:xfrm>
            <a:off x="7461404" y="2627384"/>
            <a:ext cx="258779" cy="24889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25" name="Linie"/>
          <p:cNvSpPr/>
          <p:nvPr/>
        </p:nvSpPr>
        <p:spPr>
          <a:xfrm>
            <a:off x="7590793" y="2874208"/>
            <a:ext cx="6205" cy="425728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6" name="Linie"/>
          <p:cNvSpPr/>
          <p:nvPr/>
        </p:nvSpPr>
        <p:spPr>
          <a:xfrm flipH="1" flipV="1">
            <a:off x="7742566" y="2751129"/>
            <a:ext cx="630624" cy="4456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7" name="-"/>
          <p:cNvSpPr txBox="1"/>
          <p:nvPr/>
        </p:nvSpPr>
        <p:spPr>
          <a:xfrm>
            <a:off x="6295259" y="4444497"/>
            <a:ext cx="277829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  <p:sp>
        <p:nvSpPr>
          <p:cNvPr id="1628" name="Sollwert P…"/>
          <p:cNvSpPr txBox="1"/>
          <p:nvPr/>
        </p:nvSpPr>
        <p:spPr>
          <a:xfrm>
            <a:off x="5415240" y="6249376"/>
            <a:ext cx="1817295" cy="60938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Sollwert P</a:t>
            </a:r>
          </a:p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Lastanforderung</a:t>
            </a:r>
          </a:p>
        </p:txBody>
      </p:sp>
      <p:sp>
        <p:nvSpPr>
          <p:cNvPr id="1629" name="Linie"/>
          <p:cNvSpPr/>
          <p:nvPr/>
        </p:nvSpPr>
        <p:spPr>
          <a:xfrm flipH="1" flipV="1">
            <a:off x="6325382" y="5110128"/>
            <a:ext cx="1" cy="1099701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30" name="Sollwert…"/>
          <p:cNvSpPr txBox="1"/>
          <p:nvPr/>
        </p:nvSpPr>
        <p:spPr>
          <a:xfrm>
            <a:off x="8355634" y="2572160"/>
            <a:ext cx="1241248" cy="55518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Sollwert </a:t>
            </a:r>
          </a:p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SoC</a:t>
            </a:r>
            <a:r>
              <a:rPr baseline="-5999"/>
              <a:t>f</a:t>
            </a:r>
            <a:r>
              <a:t> = 50%</a:t>
            </a:r>
          </a:p>
        </p:txBody>
      </p:sp>
      <p:sp>
        <p:nvSpPr>
          <p:cNvPr id="1631" name="innerer…"/>
          <p:cNvSpPr txBox="1"/>
          <p:nvPr/>
        </p:nvSpPr>
        <p:spPr>
          <a:xfrm>
            <a:off x="7728356" y="3207438"/>
            <a:ext cx="1588247" cy="735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sz="1800">
                <a:latin typeface="+mj-lt"/>
                <a:ea typeface="+mj-ea"/>
                <a:cs typeface="+mj-cs"/>
                <a:sym typeface="Gill Sans"/>
              </a:defRPr>
            </a:pPr>
            <a:r>
              <a:t>innerer </a:t>
            </a:r>
          </a:p>
          <a:p>
            <a:pPr algn="ctr">
              <a:defRPr sz="1800">
                <a:latin typeface="+mj-lt"/>
                <a:ea typeface="+mj-ea"/>
                <a:cs typeface="+mj-cs"/>
                <a:sym typeface="Gill Sans"/>
              </a:defRPr>
            </a:pPr>
            <a:r>
              <a:t>Regler</a:t>
            </a:r>
          </a:p>
        </p:txBody>
      </p:sp>
      <p:sp>
        <p:nvSpPr>
          <p:cNvPr id="1632" name="Rechteck"/>
          <p:cNvSpPr/>
          <p:nvPr/>
        </p:nvSpPr>
        <p:spPr>
          <a:xfrm>
            <a:off x="2537111" y="4124949"/>
            <a:ext cx="1228548" cy="162562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33" name="Supercap"/>
          <p:cNvSpPr txBox="1"/>
          <p:nvPr/>
        </p:nvSpPr>
        <p:spPr>
          <a:xfrm>
            <a:off x="2357262" y="5740346"/>
            <a:ext cx="1588246" cy="350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Supercap</a:t>
            </a:r>
          </a:p>
        </p:txBody>
      </p:sp>
      <p:sp>
        <p:nvSpPr>
          <p:cNvPr id="1634" name="Batterie"/>
          <p:cNvSpPr txBox="1"/>
          <p:nvPr/>
        </p:nvSpPr>
        <p:spPr>
          <a:xfrm>
            <a:off x="6796671" y="5803380"/>
            <a:ext cx="1588246" cy="350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Batterie</a:t>
            </a:r>
          </a:p>
        </p:txBody>
      </p:sp>
      <p:sp>
        <p:nvSpPr>
          <p:cNvPr id="1635" name="Linie"/>
          <p:cNvSpPr/>
          <p:nvPr/>
        </p:nvSpPr>
        <p:spPr>
          <a:xfrm flipH="1">
            <a:off x="1511181" y="4951387"/>
            <a:ext cx="992156" cy="5453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36" name="Kreis"/>
          <p:cNvSpPr/>
          <p:nvPr/>
        </p:nvSpPr>
        <p:spPr>
          <a:xfrm>
            <a:off x="4202929" y="4823067"/>
            <a:ext cx="258780" cy="24889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37" name="Linie"/>
          <p:cNvSpPr/>
          <p:nvPr/>
        </p:nvSpPr>
        <p:spPr>
          <a:xfrm flipH="1" flipV="1">
            <a:off x="4332318" y="5090852"/>
            <a:ext cx="1" cy="513637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38" name="Linie"/>
          <p:cNvSpPr/>
          <p:nvPr/>
        </p:nvSpPr>
        <p:spPr>
          <a:xfrm flipH="1">
            <a:off x="3749258" y="4946812"/>
            <a:ext cx="462809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39" name="Linie"/>
          <p:cNvSpPr/>
          <p:nvPr/>
        </p:nvSpPr>
        <p:spPr>
          <a:xfrm flipH="1">
            <a:off x="1975586" y="3320785"/>
            <a:ext cx="10075" cy="1502210"/>
          </a:xfrm>
          <a:prstGeom prst="line">
            <a:avLst/>
          </a:prstGeom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40" name="Linie"/>
          <p:cNvSpPr/>
          <p:nvPr/>
        </p:nvSpPr>
        <p:spPr>
          <a:xfrm flipH="1">
            <a:off x="1991518" y="3325173"/>
            <a:ext cx="4347417" cy="1"/>
          </a:xfrm>
          <a:prstGeom prst="line">
            <a:avLst/>
          </a:prstGeom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41" name="Linie"/>
          <p:cNvSpPr/>
          <p:nvPr/>
        </p:nvSpPr>
        <p:spPr>
          <a:xfrm flipH="1" flipV="1">
            <a:off x="4320210" y="5596012"/>
            <a:ext cx="1997113" cy="14110"/>
          </a:xfrm>
          <a:prstGeom prst="line">
            <a:avLst/>
          </a:prstGeom>
          <a:ln w="19050">
            <a:solidFill>
              <a:schemeClr val="accent5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644" name="Gruppieren"/>
          <p:cNvGrpSpPr/>
          <p:nvPr/>
        </p:nvGrpSpPr>
        <p:grpSpPr>
          <a:xfrm>
            <a:off x="4520697" y="5387383"/>
            <a:ext cx="462808" cy="425863"/>
            <a:chOff x="0" y="0"/>
            <a:chExt cx="462807" cy="425861"/>
          </a:xfrm>
        </p:grpSpPr>
        <p:sp>
          <p:nvSpPr>
            <p:cNvPr id="1642" name="Rechteck"/>
            <p:cNvSpPr/>
            <p:nvPr/>
          </p:nvSpPr>
          <p:spPr>
            <a:xfrm>
              <a:off x="9879" y="0"/>
              <a:ext cx="452929" cy="41236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643" name="KV"/>
            <p:cNvSpPr txBox="1"/>
            <p:nvPr/>
          </p:nvSpPr>
          <p:spPr>
            <a:xfrm>
              <a:off x="0" y="795"/>
              <a:ext cx="456065" cy="4250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pPr>
              <a:r>
                <a:t>K</a:t>
              </a:r>
              <a:r>
                <a:rPr baseline="-5999"/>
                <a:t>V</a:t>
              </a:r>
            </a:p>
          </p:txBody>
        </p:sp>
      </p:grpSp>
      <p:sp>
        <p:nvSpPr>
          <p:cNvPr id="1645" name="+"/>
          <p:cNvSpPr txBox="1"/>
          <p:nvPr/>
        </p:nvSpPr>
        <p:spPr>
          <a:xfrm>
            <a:off x="4215876" y="4770498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+</a:t>
            </a:r>
          </a:p>
        </p:txBody>
      </p:sp>
      <p:sp>
        <p:nvSpPr>
          <p:cNvPr id="1646" name="Vorsteuerung"/>
          <p:cNvSpPr txBox="1"/>
          <p:nvPr/>
        </p:nvSpPr>
        <p:spPr>
          <a:xfrm>
            <a:off x="3957978" y="5722704"/>
            <a:ext cx="1588247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Vorsteuerung</a:t>
            </a:r>
          </a:p>
        </p:txBody>
      </p:sp>
      <p:sp>
        <p:nvSpPr>
          <p:cNvPr id="1647" name="+"/>
          <p:cNvSpPr txBox="1"/>
          <p:nvPr/>
        </p:nvSpPr>
        <p:spPr>
          <a:xfrm>
            <a:off x="6282559" y="5089657"/>
            <a:ext cx="277829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+</a:t>
            </a:r>
          </a:p>
        </p:txBody>
      </p:sp>
      <p:sp>
        <p:nvSpPr>
          <p:cNvPr id="1648" name="e(t)"/>
          <p:cNvSpPr txBox="1"/>
          <p:nvPr/>
        </p:nvSpPr>
        <p:spPr>
          <a:xfrm>
            <a:off x="5716527" y="4612368"/>
            <a:ext cx="496623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e(t)</a:t>
            </a:r>
          </a:p>
        </p:txBody>
      </p:sp>
      <p:sp>
        <p:nvSpPr>
          <p:cNvPr id="1649" name="ΔM"/>
          <p:cNvSpPr txBox="1"/>
          <p:nvPr/>
        </p:nvSpPr>
        <p:spPr>
          <a:xfrm>
            <a:off x="3339420" y="4612368"/>
            <a:ext cx="1298983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ΔM</a:t>
            </a:r>
          </a:p>
        </p:txBody>
      </p:sp>
      <p:sp>
        <p:nvSpPr>
          <p:cNvPr id="1650" name="Linie"/>
          <p:cNvSpPr/>
          <p:nvPr/>
        </p:nvSpPr>
        <p:spPr>
          <a:xfrm flipH="1" flipV="1">
            <a:off x="6450223" y="4949994"/>
            <a:ext cx="618051" cy="1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51" name="P"/>
          <p:cNvSpPr txBox="1"/>
          <p:nvPr/>
        </p:nvSpPr>
        <p:spPr>
          <a:xfrm>
            <a:off x="1800166" y="5168001"/>
            <a:ext cx="462808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</a:t>
            </a:r>
          </a:p>
        </p:txBody>
      </p:sp>
      <p:sp>
        <p:nvSpPr>
          <p:cNvPr id="1652" name="Pb"/>
          <p:cNvSpPr txBox="1"/>
          <p:nvPr/>
        </p:nvSpPr>
        <p:spPr>
          <a:xfrm>
            <a:off x="6527844" y="4588174"/>
            <a:ext cx="462809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b</a:t>
            </a:r>
          </a:p>
        </p:txBody>
      </p:sp>
      <p:sp>
        <p:nvSpPr>
          <p:cNvPr id="1653" name="Kreis"/>
          <p:cNvSpPr/>
          <p:nvPr/>
        </p:nvSpPr>
        <p:spPr>
          <a:xfrm>
            <a:off x="3021996" y="3985511"/>
            <a:ext cx="258779" cy="248891"/>
          </a:xfrm>
          <a:prstGeom prst="ellipse">
            <a:avLst/>
          </a:prstGeom>
          <a:ln w="19050">
            <a:solidFill>
              <a:schemeClr val="accent2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54" name="Linie"/>
          <p:cNvSpPr/>
          <p:nvPr/>
        </p:nvSpPr>
        <p:spPr>
          <a:xfrm flipH="1">
            <a:off x="3136991" y="2748995"/>
            <a:ext cx="8757" cy="1239314"/>
          </a:xfrm>
          <a:prstGeom prst="line">
            <a:avLst/>
          </a:prstGeom>
          <a:ln w="19050">
            <a:solidFill>
              <a:schemeClr val="accent2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55" name="Linie"/>
          <p:cNvSpPr/>
          <p:nvPr/>
        </p:nvSpPr>
        <p:spPr>
          <a:xfrm flipH="1">
            <a:off x="7591923" y="3695930"/>
            <a:ext cx="1" cy="423281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658" name="Gruppieren"/>
          <p:cNvGrpSpPr/>
          <p:nvPr/>
        </p:nvGrpSpPr>
        <p:grpSpPr>
          <a:xfrm>
            <a:off x="7156863" y="3300173"/>
            <a:ext cx="867861" cy="423281"/>
            <a:chOff x="0" y="0"/>
            <a:chExt cx="867860" cy="423280"/>
          </a:xfrm>
        </p:grpSpPr>
        <p:sp>
          <p:nvSpPr>
            <p:cNvPr id="1656" name="Rechteck"/>
            <p:cNvSpPr/>
            <p:nvPr/>
          </p:nvSpPr>
          <p:spPr>
            <a:xfrm>
              <a:off x="0" y="9525"/>
              <a:ext cx="861276" cy="4125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657" name="PID"/>
            <p:cNvSpPr txBox="1"/>
            <p:nvPr/>
          </p:nvSpPr>
          <p:spPr>
            <a:xfrm>
              <a:off x="6375" y="0"/>
              <a:ext cx="861486" cy="4232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PID</a:t>
              </a:r>
            </a:p>
          </p:txBody>
        </p:sp>
      </p:grpSp>
      <p:sp>
        <p:nvSpPr>
          <p:cNvPr id="1659" name="Rechteck"/>
          <p:cNvSpPr/>
          <p:nvPr/>
        </p:nvSpPr>
        <p:spPr>
          <a:xfrm>
            <a:off x="6979460" y="4120912"/>
            <a:ext cx="1228548" cy="162562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667" name="Gruppieren"/>
          <p:cNvGrpSpPr/>
          <p:nvPr/>
        </p:nvGrpSpPr>
        <p:grpSpPr>
          <a:xfrm>
            <a:off x="7313849" y="4285363"/>
            <a:ext cx="559769" cy="1296718"/>
            <a:chOff x="0" y="0"/>
            <a:chExt cx="559768" cy="1296717"/>
          </a:xfrm>
        </p:grpSpPr>
        <p:sp>
          <p:nvSpPr>
            <p:cNvPr id="1660" name="Oval"/>
            <p:cNvSpPr/>
            <p:nvPr/>
          </p:nvSpPr>
          <p:spPr>
            <a:xfrm>
              <a:off x="2690" y="990600"/>
              <a:ext cx="553420" cy="248890"/>
            </a:xfrm>
            <a:prstGeom prst="ellipse">
              <a:avLst/>
            </a:prstGeom>
            <a:solidFill>
              <a:srgbClr val="73FD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661" name="Rechteck"/>
            <p:cNvSpPr/>
            <p:nvPr/>
          </p:nvSpPr>
          <p:spPr>
            <a:xfrm>
              <a:off x="0" y="120160"/>
              <a:ext cx="559769" cy="986255"/>
            </a:xfrm>
            <a:prstGeom prst="rect">
              <a:avLst/>
            </a:prstGeom>
            <a:solidFill>
              <a:srgbClr val="73FD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662" name="Oval"/>
            <p:cNvSpPr/>
            <p:nvPr/>
          </p:nvSpPr>
          <p:spPr>
            <a:xfrm>
              <a:off x="2690" y="0"/>
              <a:ext cx="553420" cy="248890"/>
            </a:xfrm>
            <a:prstGeom prst="ellipse">
              <a:avLst/>
            </a:prstGeom>
            <a:solidFill>
              <a:srgbClr val="FFDBC7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663" name="Rechteck"/>
            <p:cNvSpPr/>
            <p:nvPr/>
          </p:nvSpPr>
          <p:spPr>
            <a:xfrm>
              <a:off x="22859" y="866920"/>
              <a:ext cx="525781" cy="260869"/>
            </a:xfrm>
            <a:prstGeom prst="rect">
              <a:avLst/>
            </a:prstGeom>
            <a:solidFill>
              <a:srgbClr val="73FD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664" name="Oval"/>
            <p:cNvSpPr/>
            <p:nvPr/>
          </p:nvSpPr>
          <p:spPr>
            <a:xfrm>
              <a:off x="150494" y="38100"/>
              <a:ext cx="258780" cy="136195"/>
            </a:xfrm>
            <a:prstGeom prst="ellipse">
              <a:avLst/>
            </a:prstGeom>
            <a:solidFill>
              <a:srgbClr val="FF93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665" name="+"/>
            <p:cNvSpPr txBox="1"/>
            <p:nvPr/>
          </p:nvSpPr>
          <p:spPr>
            <a:xfrm>
              <a:off x="93581" y="165310"/>
              <a:ext cx="371638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+</a:t>
              </a:r>
            </a:p>
          </p:txBody>
        </p:sp>
        <p:sp>
          <p:nvSpPr>
            <p:cNvPr id="1666" name="-"/>
            <p:cNvSpPr txBox="1"/>
            <p:nvPr/>
          </p:nvSpPr>
          <p:spPr>
            <a:xfrm>
              <a:off x="93581" y="933372"/>
              <a:ext cx="371638" cy="3633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-</a:t>
              </a:r>
            </a:p>
          </p:txBody>
        </p:sp>
      </p:grpSp>
      <p:sp>
        <p:nvSpPr>
          <p:cNvPr id="1668" name="-"/>
          <p:cNvSpPr txBox="1"/>
          <p:nvPr/>
        </p:nvSpPr>
        <p:spPr>
          <a:xfrm>
            <a:off x="7174100" y="2669791"/>
            <a:ext cx="277829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  <p:sp>
        <p:nvSpPr>
          <p:cNvPr id="1669" name="Istwert SoCf"/>
          <p:cNvSpPr txBox="1"/>
          <p:nvPr/>
        </p:nvSpPr>
        <p:spPr>
          <a:xfrm>
            <a:off x="3194788" y="2772412"/>
            <a:ext cx="1588246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Istwert SoC</a:t>
            </a:r>
            <a:r>
              <a:rPr baseline="-5999"/>
              <a:t>f</a:t>
            </a:r>
          </a:p>
        </p:txBody>
      </p:sp>
      <p:sp>
        <p:nvSpPr>
          <p:cNvPr id="1670" name="P1"/>
          <p:cNvSpPr txBox="1"/>
          <p:nvPr/>
        </p:nvSpPr>
        <p:spPr>
          <a:xfrm>
            <a:off x="7650891" y="3766581"/>
            <a:ext cx="462808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1</a:t>
            </a:r>
          </a:p>
        </p:txBody>
      </p:sp>
      <p:sp>
        <p:nvSpPr>
          <p:cNvPr id="1671" name="-"/>
          <p:cNvSpPr txBox="1"/>
          <p:nvPr/>
        </p:nvSpPr>
        <p:spPr>
          <a:xfrm>
            <a:off x="6544590" y="4832122"/>
            <a:ext cx="277829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-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3" name="Linie"/>
          <p:cNvSpPr/>
          <p:nvPr/>
        </p:nvSpPr>
        <p:spPr>
          <a:xfrm flipH="1" flipV="1">
            <a:off x="2198187" y="2198199"/>
            <a:ext cx="3573569" cy="1"/>
          </a:xfrm>
          <a:prstGeom prst="line">
            <a:avLst/>
          </a:prstGeom>
          <a:ln w="12700">
            <a:solidFill>
              <a:srgbClr val="A6AAA9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74" name="Linie"/>
          <p:cNvSpPr/>
          <p:nvPr/>
        </p:nvSpPr>
        <p:spPr>
          <a:xfrm flipH="1">
            <a:off x="3695502" y="574764"/>
            <a:ext cx="1" cy="2887266"/>
          </a:xfrm>
          <a:prstGeom prst="line">
            <a:avLst/>
          </a:prstGeom>
          <a:ln w="12700">
            <a:solidFill>
              <a:srgbClr val="A6AAA9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75" name="α"/>
          <p:cNvSpPr txBox="1"/>
          <p:nvPr/>
        </p:nvSpPr>
        <p:spPr>
          <a:xfrm>
            <a:off x="5626056" y="2004342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α</a:t>
            </a:r>
          </a:p>
        </p:txBody>
      </p:sp>
      <p:sp>
        <p:nvSpPr>
          <p:cNvPr id="1676" name="jβ"/>
          <p:cNvSpPr txBox="1"/>
          <p:nvPr/>
        </p:nvSpPr>
        <p:spPr>
          <a:xfrm>
            <a:off x="3372989" y="252407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jβ</a:t>
            </a:r>
          </a:p>
        </p:txBody>
      </p:sp>
      <p:sp>
        <p:nvSpPr>
          <p:cNvPr id="1677" name="Linie"/>
          <p:cNvSpPr/>
          <p:nvPr/>
        </p:nvSpPr>
        <p:spPr>
          <a:xfrm>
            <a:off x="3702961" y="2198199"/>
            <a:ext cx="1463525" cy="1"/>
          </a:xfrm>
          <a:prstGeom prst="line">
            <a:avLst/>
          </a:prstGeom>
          <a:ln w="25400">
            <a:solidFill>
              <a:srgbClr val="A6AAA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78" name="Linie"/>
          <p:cNvSpPr/>
          <p:nvPr/>
        </p:nvSpPr>
        <p:spPr>
          <a:xfrm flipV="1">
            <a:off x="3695502" y="1291778"/>
            <a:ext cx="1485095" cy="913096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79" name="uα(t)"/>
          <p:cNvSpPr txBox="1"/>
          <p:nvPr/>
        </p:nvSpPr>
        <p:spPr>
          <a:xfrm>
            <a:off x="4159466" y="2274176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α</a:t>
            </a:r>
            <a:r>
              <a:t>(t)</a:t>
            </a:r>
          </a:p>
        </p:txBody>
      </p:sp>
      <p:sp>
        <p:nvSpPr>
          <p:cNvPr id="1680" name="uβ(t)"/>
          <p:cNvSpPr txBox="1"/>
          <p:nvPr/>
        </p:nvSpPr>
        <p:spPr>
          <a:xfrm>
            <a:off x="3046442" y="1523293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β</a:t>
            </a:r>
            <a:r>
              <a:t>(t)</a:t>
            </a:r>
          </a:p>
        </p:txBody>
      </p:sp>
      <p:sp>
        <p:nvSpPr>
          <p:cNvPr id="1690" name="Verbindungslinie"/>
          <p:cNvSpPr/>
          <p:nvPr/>
        </p:nvSpPr>
        <p:spPr>
          <a:xfrm>
            <a:off x="4669547" y="1625632"/>
            <a:ext cx="205513" cy="567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50" h="21600" extrusionOk="0">
                <a:moveTo>
                  <a:pt x="0" y="0"/>
                </a:moveTo>
                <a:cubicBezTo>
                  <a:pt x="15019" y="5714"/>
                  <a:pt x="21600" y="12914"/>
                  <a:pt x="19744" y="21600"/>
                </a:cubicBezTo>
              </a:path>
            </a:pathLst>
          </a:cu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  <p:sp>
        <p:nvSpPr>
          <p:cNvPr id="1682" name="ωt + φu"/>
          <p:cNvSpPr txBox="1"/>
          <p:nvPr/>
        </p:nvSpPr>
        <p:spPr>
          <a:xfrm>
            <a:off x="4086889" y="1866290"/>
            <a:ext cx="787862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ωt + φ</a:t>
            </a:r>
            <a:r>
              <a:rPr baseline="-5999"/>
              <a:t>u</a:t>
            </a:r>
          </a:p>
        </p:txBody>
      </p:sp>
      <p:sp>
        <p:nvSpPr>
          <p:cNvPr id="1683" name="Linie"/>
          <p:cNvSpPr/>
          <p:nvPr/>
        </p:nvSpPr>
        <p:spPr>
          <a:xfrm flipV="1">
            <a:off x="3695502" y="1284282"/>
            <a:ext cx="1" cy="938907"/>
          </a:xfrm>
          <a:prstGeom prst="line">
            <a:avLst/>
          </a:prstGeom>
          <a:ln w="25400">
            <a:solidFill>
              <a:srgbClr val="A6AAA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84" name="Linie"/>
          <p:cNvSpPr/>
          <p:nvPr/>
        </p:nvSpPr>
        <p:spPr>
          <a:xfrm flipV="1">
            <a:off x="5155455" y="1299177"/>
            <a:ext cx="1" cy="909117"/>
          </a:xfrm>
          <a:prstGeom prst="line">
            <a:avLst/>
          </a:prstGeom>
          <a:ln w="12700"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85" name="Linie"/>
          <p:cNvSpPr/>
          <p:nvPr/>
        </p:nvSpPr>
        <p:spPr>
          <a:xfrm>
            <a:off x="3705665" y="1290710"/>
            <a:ext cx="1458117" cy="1"/>
          </a:xfrm>
          <a:prstGeom prst="line">
            <a:avLst/>
          </a:prstGeom>
          <a:ln w="12700"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86" name="u(t) = û cos(ωt + φu)"/>
          <p:cNvSpPr txBox="1"/>
          <p:nvPr/>
        </p:nvSpPr>
        <p:spPr>
          <a:xfrm>
            <a:off x="4249875" y="586219"/>
            <a:ext cx="2045228" cy="387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u(t) = û cos(ωt + φ</a:t>
            </a:r>
            <a:r>
              <a:rPr baseline="-5999"/>
              <a:t>u</a:t>
            </a:r>
            <a:r>
              <a:t>)</a:t>
            </a:r>
          </a:p>
        </p:txBody>
      </p:sp>
      <p:sp>
        <p:nvSpPr>
          <p:cNvPr id="1687" name="û"/>
          <p:cNvSpPr txBox="1"/>
          <p:nvPr/>
        </p:nvSpPr>
        <p:spPr>
          <a:xfrm>
            <a:off x="4097773" y="1387818"/>
            <a:ext cx="787862" cy="387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û</a:t>
            </a:r>
          </a:p>
        </p:txBody>
      </p:sp>
      <p:sp>
        <p:nvSpPr>
          <p:cNvPr id="1688" name="u(t) = û cos(ωt + φu) + j û sin(ωt + φu)"/>
          <p:cNvSpPr txBox="1"/>
          <p:nvPr/>
        </p:nvSpPr>
        <p:spPr>
          <a:xfrm>
            <a:off x="4249875" y="845580"/>
            <a:ext cx="3397390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t>(t) = û cos(ωt + φ</a:t>
            </a:r>
            <a:r>
              <a:rPr baseline="-5999"/>
              <a:t>u</a:t>
            </a:r>
            <a:r>
              <a:t>) + j û sin(ωt + φ</a:t>
            </a:r>
            <a:r>
              <a:rPr baseline="-5999"/>
              <a:t>u</a:t>
            </a:r>
            <a:r>
              <a:t>)</a:t>
            </a:r>
          </a:p>
        </p:txBody>
      </p:sp>
      <p:sp>
        <p:nvSpPr>
          <p:cNvPr id="1689" name="u(t) = û ej(ωt + φu)"/>
          <p:cNvSpPr txBox="1"/>
          <p:nvPr/>
        </p:nvSpPr>
        <p:spPr>
          <a:xfrm>
            <a:off x="5463653" y="1412534"/>
            <a:ext cx="1835468" cy="338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t>(t) = û e</a:t>
            </a:r>
            <a:r>
              <a:rPr baseline="31999"/>
              <a:t>j(ωt + φu)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2" name="Linie"/>
          <p:cNvSpPr/>
          <p:nvPr/>
        </p:nvSpPr>
        <p:spPr>
          <a:xfrm flipH="1" flipV="1">
            <a:off x="2198187" y="2198199"/>
            <a:ext cx="3573569" cy="1"/>
          </a:xfrm>
          <a:prstGeom prst="line">
            <a:avLst/>
          </a:prstGeom>
          <a:ln w="12700">
            <a:solidFill>
              <a:srgbClr val="A6AAA9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93" name="Linie"/>
          <p:cNvSpPr/>
          <p:nvPr/>
        </p:nvSpPr>
        <p:spPr>
          <a:xfrm flipH="1">
            <a:off x="3695502" y="574764"/>
            <a:ext cx="1" cy="2887266"/>
          </a:xfrm>
          <a:prstGeom prst="line">
            <a:avLst/>
          </a:prstGeom>
          <a:ln w="12700">
            <a:solidFill>
              <a:srgbClr val="A6AAA9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94" name="d"/>
          <p:cNvSpPr txBox="1"/>
          <p:nvPr/>
        </p:nvSpPr>
        <p:spPr>
          <a:xfrm>
            <a:off x="5626056" y="2004342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</a:t>
            </a:r>
          </a:p>
        </p:txBody>
      </p:sp>
      <p:sp>
        <p:nvSpPr>
          <p:cNvPr id="1695" name="jq"/>
          <p:cNvSpPr txBox="1"/>
          <p:nvPr/>
        </p:nvSpPr>
        <p:spPr>
          <a:xfrm>
            <a:off x="3372989" y="252407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jq</a:t>
            </a:r>
          </a:p>
        </p:txBody>
      </p:sp>
      <p:sp>
        <p:nvSpPr>
          <p:cNvPr id="1696" name="Linie"/>
          <p:cNvSpPr/>
          <p:nvPr/>
        </p:nvSpPr>
        <p:spPr>
          <a:xfrm>
            <a:off x="3702961" y="2198199"/>
            <a:ext cx="1463525" cy="1"/>
          </a:xfrm>
          <a:prstGeom prst="line">
            <a:avLst/>
          </a:prstGeom>
          <a:ln w="25400">
            <a:solidFill>
              <a:srgbClr val="A6AAA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97" name="Linie"/>
          <p:cNvSpPr/>
          <p:nvPr/>
        </p:nvSpPr>
        <p:spPr>
          <a:xfrm flipV="1">
            <a:off x="3695502" y="1291778"/>
            <a:ext cx="1485095" cy="913096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98" name="Ud(t)"/>
          <p:cNvSpPr txBox="1"/>
          <p:nvPr/>
        </p:nvSpPr>
        <p:spPr>
          <a:xfrm>
            <a:off x="4159466" y="2274176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d</a:t>
            </a:r>
            <a:r>
              <a:t>(t)</a:t>
            </a:r>
          </a:p>
        </p:txBody>
      </p:sp>
      <p:sp>
        <p:nvSpPr>
          <p:cNvPr id="1699" name="Uq(t)"/>
          <p:cNvSpPr txBox="1"/>
          <p:nvPr/>
        </p:nvSpPr>
        <p:spPr>
          <a:xfrm>
            <a:off x="3046442" y="1523293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q</a:t>
            </a:r>
            <a:r>
              <a:t>(t)</a:t>
            </a:r>
          </a:p>
        </p:txBody>
      </p:sp>
      <p:sp>
        <p:nvSpPr>
          <p:cNvPr id="1708" name="Verbindungslinie"/>
          <p:cNvSpPr/>
          <p:nvPr/>
        </p:nvSpPr>
        <p:spPr>
          <a:xfrm>
            <a:off x="4583029" y="1677259"/>
            <a:ext cx="192312" cy="5156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54" h="21600" extrusionOk="0">
                <a:moveTo>
                  <a:pt x="0" y="0"/>
                </a:moveTo>
                <a:cubicBezTo>
                  <a:pt x="15220" y="5572"/>
                  <a:pt x="21600" y="12772"/>
                  <a:pt x="19141" y="21600"/>
                </a:cubicBezTo>
              </a:path>
            </a:pathLst>
          </a:cu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  <p:sp>
        <p:nvSpPr>
          <p:cNvPr id="1701" name="φu"/>
          <p:cNvSpPr txBox="1"/>
          <p:nvPr/>
        </p:nvSpPr>
        <p:spPr>
          <a:xfrm>
            <a:off x="4369850" y="1866290"/>
            <a:ext cx="367094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φ</a:t>
            </a:r>
            <a:r>
              <a:rPr baseline="-5999"/>
              <a:t>u</a:t>
            </a:r>
          </a:p>
        </p:txBody>
      </p:sp>
      <p:sp>
        <p:nvSpPr>
          <p:cNvPr id="1702" name="Linie"/>
          <p:cNvSpPr/>
          <p:nvPr/>
        </p:nvSpPr>
        <p:spPr>
          <a:xfrm flipV="1">
            <a:off x="3695502" y="1284282"/>
            <a:ext cx="1" cy="938907"/>
          </a:xfrm>
          <a:prstGeom prst="line">
            <a:avLst/>
          </a:prstGeom>
          <a:ln w="25400">
            <a:solidFill>
              <a:srgbClr val="A6AAA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03" name="Linie"/>
          <p:cNvSpPr/>
          <p:nvPr/>
        </p:nvSpPr>
        <p:spPr>
          <a:xfrm flipV="1">
            <a:off x="5155455" y="1299177"/>
            <a:ext cx="1" cy="909117"/>
          </a:xfrm>
          <a:prstGeom prst="line">
            <a:avLst/>
          </a:prstGeom>
          <a:ln w="12700"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04" name="Linie"/>
          <p:cNvSpPr/>
          <p:nvPr/>
        </p:nvSpPr>
        <p:spPr>
          <a:xfrm>
            <a:off x="3705665" y="1290710"/>
            <a:ext cx="1458117" cy="1"/>
          </a:xfrm>
          <a:prstGeom prst="line">
            <a:avLst/>
          </a:prstGeom>
          <a:ln w="12700"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05" name="û"/>
          <p:cNvSpPr txBox="1"/>
          <p:nvPr/>
        </p:nvSpPr>
        <p:spPr>
          <a:xfrm>
            <a:off x="4050146" y="1378078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û</a:t>
            </a:r>
          </a:p>
        </p:txBody>
      </p:sp>
      <p:sp>
        <p:nvSpPr>
          <p:cNvPr id="1706" name="U = û cosφu + j û sinφu"/>
          <p:cNvSpPr txBox="1"/>
          <p:nvPr/>
        </p:nvSpPr>
        <p:spPr>
          <a:xfrm>
            <a:off x="4395090" y="816057"/>
            <a:ext cx="3397390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t> = û cosφ</a:t>
            </a:r>
            <a:r>
              <a:rPr baseline="-5999"/>
              <a:t>u</a:t>
            </a:r>
            <a:r>
              <a:t> + j û sinφ</a:t>
            </a:r>
            <a:r>
              <a:rPr baseline="-5999"/>
              <a:t>u</a:t>
            </a:r>
          </a:p>
        </p:txBody>
      </p:sp>
      <p:sp>
        <p:nvSpPr>
          <p:cNvPr id="1707" name="U = û ejφu"/>
          <p:cNvSpPr txBox="1"/>
          <p:nvPr/>
        </p:nvSpPr>
        <p:spPr>
          <a:xfrm>
            <a:off x="5608642" y="1378078"/>
            <a:ext cx="1209403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t> = û e</a:t>
            </a:r>
            <a:r>
              <a:rPr baseline="31999"/>
              <a:t>jφu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52363" y="3245719"/>
            <a:ext cx="2848805" cy="1510556"/>
          </a:xfrm>
          <a:prstGeom prst="rect">
            <a:avLst/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</p:pic>
      <p:sp>
        <p:nvSpPr>
          <p:cNvPr id="1711" name="Linie"/>
          <p:cNvSpPr/>
          <p:nvPr/>
        </p:nvSpPr>
        <p:spPr>
          <a:xfrm flipH="1" flipV="1">
            <a:off x="1130676" y="5161533"/>
            <a:ext cx="3573570" cy="1"/>
          </a:xfrm>
          <a:prstGeom prst="line">
            <a:avLst/>
          </a:prstGeom>
          <a:ln w="12700">
            <a:solidFill>
              <a:srgbClr val="A6AAA9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12" name="Linie"/>
          <p:cNvSpPr/>
          <p:nvPr/>
        </p:nvSpPr>
        <p:spPr>
          <a:xfrm flipH="1">
            <a:off x="2627992" y="3538097"/>
            <a:ext cx="1" cy="2887267"/>
          </a:xfrm>
          <a:prstGeom prst="line">
            <a:avLst/>
          </a:prstGeom>
          <a:ln w="12700">
            <a:solidFill>
              <a:srgbClr val="A6AAA9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13" name="α"/>
          <p:cNvSpPr txBox="1"/>
          <p:nvPr/>
        </p:nvSpPr>
        <p:spPr>
          <a:xfrm>
            <a:off x="4607266" y="4967675"/>
            <a:ext cx="645028" cy="387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α</a:t>
            </a:r>
          </a:p>
        </p:txBody>
      </p:sp>
      <p:sp>
        <p:nvSpPr>
          <p:cNvPr id="1714" name="jβ"/>
          <p:cNvSpPr txBox="1"/>
          <p:nvPr/>
        </p:nvSpPr>
        <p:spPr>
          <a:xfrm>
            <a:off x="2305478" y="3215740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jβ</a:t>
            </a:r>
          </a:p>
        </p:txBody>
      </p:sp>
      <p:sp>
        <p:nvSpPr>
          <p:cNvPr id="1715" name="Linie"/>
          <p:cNvSpPr/>
          <p:nvPr/>
        </p:nvSpPr>
        <p:spPr>
          <a:xfrm>
            <a:off x="2635451" y="5161533"/>
            <a:ext cx="1700872" cy="1"/>
          </a:xfrm>
          <a:prstGeom prst="line">
            <a:avLst/>
          </a:prstGeom>
          <a:ln w="25400">
            <a:solidFill>
              <a:srgbClr val="A6AAA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16" name="Linie"/>
          <p:cNvSpPr/>
          <p:nvPr/>
        </p:nvSpPr>
        <p:spPr>
          <a:xfrm flipV="1">
            <a:off x="2627992" y="3783488"/>
            <a:ext cx="1" cy="1384720"/>
          </a:xfrm>
          <a:prstGeom prst="line">
            <a:avLst/>
          </a:prstGeom>
          <a:ln w="25400">
            <a:solidFill>
              <a:schemeClr val="accent1">
                <a:satOff val="-3355"/>
                <a:lumOff val="26614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17" name="uα(t)"/>
          <p:cNvSpPr txBox="1"/>
          <p:nvPr/>
        </p:nvSpPr>
        <p:spPr>
          <a:xfrm>
            <a:off x="3694014" y="5211805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α</a:t>
            </a:r>
            <a:r>
              <a:t>(t)</a:t>
            </a:r>
          </a:p>
        </p:txBody>
      </p:sp>
      <p:sp>
        <p:nvSpPr>
          <p:cNvPr id="1718" name="uβ(t)"/>
          <p:cNvSpPr txBox="1"/>
          <p:nvPr/>
        </p:nvSpPr>
        <p:spPr>
          <a:xfrm>
            <a:off x="2622398" y="3897777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β</a:t>
            </a:r>
            <a:r>
              <a:t>(t)</a:t>
            </a:r>
          </a:p>
        </p:txBody>
      </p:sp>
      <p:sp>
        <p:nvSpPr>
          <p:cNvPr id="1719" name="dq"/>
          <p:cNvSpPr txBox="1"/>
          <p:nvPr/>
        </p:nvSpPr>
        <p:spPr>
          <a:xfrm>
            <a:off x="8591718" y="3294241"/>
            <a:ext cx="743028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dq</a:t>
            </a:r>
          </a:p>
        </p:txBody>
      </p:sp>
      <p:sp>
        <p:nvSpPr>
          <p:cNvPr id="1720" name="αβ"/>
          <p:cNvSpPr txBox="1"/>
          <p:nvPr/>
        </p:nvSpPr>
        <p:spPr>
          <a:xfrm>
            <a:off x="8631336" y="4927838"/>
            <a:ext cx="51139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αβ</a:t>
            </a:r>
          </a:p>
        </p:txBody>
      </p:sp>
      <p:pic>
        <p:nvPicPr>
          <p:cNvPr id="1721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55501" y="4920520"/>
            <a:ext cx="2842529" cy="1533697"/>
          </a:xfrm>
          <a:prstGeom prst="rect">
            <a:avLst/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</p:pic>
      <p:sp>
        <p:nvSpPr>
          <p:cNvPr id="1722" name="Pfeil"/>
          <p:cNvSpPr/>
          <p:nvPr/>
        </p:nvSpPr>
        <p:spPr>
          <a:xfrm rot="5400000">
            <a:off x="6914367" y="4643279"/>
            <a:ext cx="524797" cy="343100"/>
          </a:xfrm>
          <a:prstGeom prst="rightArrow">
            <a:avLst>
              <a:gd name="adj1" fmla="val 61666"/>
              <a:gd name="adj2" fmla="val 73529"/>
            </a:avLst>
          </a:prstGeom>
          <a:solidFill>
            <a:schemeClr val="accent4">
              <a:hueOff val="384618"/>
              <a:satOff val="3869"/>
              <a:lumOff val="5802"/>
            </a:schemeClr>
          </a:solidFill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23" name="Linie"/>
          <p:cNvSpPr/>
          <p:nvPr/>
        </p:nvSpPr>
        <p:spPr>
          <a:xfrm flipV="1">
            <a:off x="2624621" y="4578805"/>
            <a:ext cx="1573726" cy="572789"/>
          </a:xfrm>
          <a:prstGeom prst="line">
            <a:avLst/>
          </a:prstGeom>
          <a:ln w="25400">
            <a:solidFill>
              <a:srgbClr val="A6AAA9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24" name="Linie"/>
          <p:cNvSpPr/>
          <p:nvPr/>
        </p:nvSpPr>
        <p:spPr>
          <a:xfrm flipH="1" flipV="1">
            <a:off x="2184570" y="3935741"/>
            <a:ext cx="446578" cy="1226962"/>
          </a:xfrm>
          <a:prstGeom prst="line">
            <a:avLst/>
          </a:prstGeom>
          <a:ln w="25400">
            <a:solidFill>
              <a:schemeClr val="accent1">
                <a:satOff val="-3355"/>
                <a:lumOff val="26614"/>
              </a:schemeClr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25" name="ud(t)"/>
          <p:cNvSpPr txBox="1"/>
          <p:nvPr/>
        </p:nvSpPr>
        <p:spPr>
          <a:xfrm>
            <a:off x="3609347" y="4669517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d</a:t>
            </a:r>
            <a:r>
              <a:t>(t)</a:t>
            </a:r>
          </a:p>
        </p:txBody>
      </p:sp>
      <p:sp>
        <p:nvSpPr>
          <p:cNvPr id="1726" name="uq(t)"/>
          <p:cNvSpPr txBox="1"/>
          <p:nvPr/>
        </p:nvSpPr>
        <p:spPr>
          <a:xfrm>
            <a:off x="1536108" y="3821577"/>
            <a:ext cx="645028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q</a:t>
            </a:r>
            <a:r>
              <a:t>(t)</a:t>
            </a:r>
          </a:p>
        </p:txBody>
      </p:sp>
      <p:sp>
        <p:nvSpPr>
          <p:cNvPr id="1731" name="Verbindungslinie"/>
          <p:cNvSpPr/>
          <p:nvPr/>
        </p:nvSpPr>
        <p:spPr>
          <a:xfrm>
            <a:off x="3621517" y="4786841"/>
            <a:ext cx="115164" cy="369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095" h="21600" extrusionOk="0">
                <a:moveTo>
                  <a:pt x="0" y="0"/>
                </a:moveTo>
                <a:cubicBezTo>
                  <a:pt x="17578" y="5736"/>
                  <a:pt x="21600" y="12936"/>
                  <a:pt x="12067" y="21600"/>
                </a:cubicBezTo>
              </a:path>
            </a:pathLst>
          </a:cu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  <p:sp>
        <p:nvSpPr>
          <p:cNvPr id="1728" name="θ"/>
          <p:cNvSpPr txBox="1"/>
          <p:nvPr/>
        </p:nvSpPr>
        <p:spPr>
          <a:xfrm>
            <a:off x="3367498" y="4829624"/>
            <a:ext cx="367094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θ</a:t>
            </a:r>
          </a:p>
        </p:txBody>
      </p:sp>
      <p:sp>
        <p:nvSpPr>
          <p:cNvPr id="1729" name="θ"/>
          <p:cNvSpPr txBox="1"/>
          <p:nvPr/>
        </p:nvSpPr>
        <p:spPr>
          <a:xfrm>
            <a:off x="2283765" y="4232562"/>
            <a:ext cx="367094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θ</a:t>
            </a:r>
          </a:p>
        </p:txBody>
      </p:sp>
      <p:sp>
        <p:nvSpPr>
          <p:cNvPr id="1732" name="Verbindungslinie"/>
          <p:cNvSpPr/>
          <p:nvPr/>
        </p:nvSpPr>
        <p:spPr>
          <a:xfrm>
            <a:off x="2289538" y="4109730"/>
            <a:ext cx="332861" cy="1271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4754" y="11060"/>
                  <a:pt x="11954" y="3860"/>
                  <a:pt x="21600" y="0"/>
                </a:cubicBezTo>
              </a:path>
            </a:pathLst>
          </a:cu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  <a:headEnd type="arrow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" name="Gruppieren"/>
          <p:cNvGrpSpPr/>
          <p:nvPr/>
        </p:nvGrpSpPr>
        <p:grpSpPr>
          <a:xfrm>
            <a:off x="570935" y="277982"/>
            <a:ext cx="9018130" cy="2184355"/>
            <a:chOff x="0" y="0"/>
            <a:chExt cx="9018129" cy="2184353"/>
          </a:xfrm>
        </p:grpSpPr>
        <p:sp>
          <p:nvSpPr>
            <p:cNvPr id="270" name="Linie"/>
            <p:cNvSpPr/>
            <p:nvPr/>
          </p:nvSpPr>
          <p:spPr>
            <a:xfrm flipV="1">
              <a:off x="830254" y="2135798"/>
              <a:ext cx="3778235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71" name="Linie"/>
            <p:cNvSpPr/>
            <p:nvPr/>
          </p:nvSpPr>
          <p:spPr>
            <a:xfrm flipH="1">
              <a:off x="840023" y="434458"/>
              <a:ext cx="1" cy="169868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72" name="iPh"/>
            <p:cNvSpPr txBox="1"/>
            <p:nvPr/>
          </p:nvSpPr>
          <p:spPr>
            <a:xfrm>
              <a:off x="339749" y="215900"/>
              <a:ext cx="1088804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Ph</a:t>
              </a:r>
            </a:p>
          </p:txBody>
        </p:sp>
        <p:sp>
          <p:nvSpPr>
            <p:cNvPr id="273" name="Linie"/>
            <p:cNvSpPr/>
            <p:nvPr/>
          </p:nvSpPr>
          <p:spPr>
            <a:xfrm>
              <a:off x="3780614" y="701874"/>
              <a:ext cx="1" cy="113234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74" name="Linie"/>
            <p:cNvSpPr/>
            <p:nvPr/>
          </p:nvSpPr>
          <p:spPr>
            <a:xfrm flipV="1">
              <a:off x="4153848" y="431799"/>
              <a:ext cx="198889" cy="2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75" name="Kreis"/>
            <p:cNvSpPr/>
            <p:nvPr/>
          </p:nvSpPr>
          <p:spPr>
            <a:xfrm rot="10800000">
              <a:off x="3724475" y="2087244"/>
              <a:ext cx="96500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76" name="Linie"/>
            <p:cNvSpPr/>
            <p:nvPr/>
          </p:nvSpPr>
          <p:spPr>
            <a:xfrm>
              <a:off x="4619207" y="440101"/>
              <a:ext cx="1" cy="168739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77" name="Rechteck"/>
            <p:cNvSpPr/>
            <p:nvPr/>
          </p:nvSpPr>
          <p:spPr>
            <a:xfrm rot="16200000">
              <a:off x="4376266" y="1151268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78" name="RL"/>
            <p:cNvSpPr txBox="1"/>
            <p:nvPr/>
          </p:nvSpPr>
          <p:spPr>
            <a:xfrm>
              <a:off x="4683253" y="1100732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L</a:t>
              </a:r>
            </a:p>
          </p:txBody>
        </p:sp>
        <p:sp>
          <p:nvSpPr>
            <p:cNvPr id="279" name="iL"/>
            <p:cNvSpPr txBox="1"/>
            <p:nvPr/>
          </p:nvSpPr>
          <p:spPr>
            <a:xfrm>
              <a:off x="3999064" y="0"/>
              <a:ext cx="5059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L</a:t>
              </a:r>
            </a:p>
          </p:txBody>
        </p:sp>
        <p:sp>
          <p:nvSpPr>
            <p:cNvPr id="280" name="uL"/>
            <p:cNvSpPr txBox="1"/>
            <p:nvPr/>
          </p:nvSpPr>
          <p:spPr>
            <a:xfrm>
              <a:off x="3851240" y="1020784"/>
              <a:ext cx="505916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L</a:t>
              </a:r>
            </a:p>
          </p:txBody>
        </p:sp>
        <p:sp>
          <p:nvSpPr>
            <p:cNvPr id="281" name="Linie"/>
            <p:cNvSpPr/>
            <p:nvPr/>
          </p:nvSpPr>
          <p:spPr>
            <a:xfrm>
              <a:off x="1861968" y="958704"/>
              <a:ext cx="1" cy="79648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82" name="uD"/>
            <p:cNvSpPr txBox="1"/>
            <p:nvPr/>
          </p:nvSpPr>
          <p:spPr>
            <a:xfrm>
              <a:off x="1846053" y="1067899"/>
              <a:ext cx="505916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D</a:t>
              </a:r>
            </a:p>
          </p:txBody>
        </p:sp>
        <p:grpSp>
          <p:nvGrpSpPr>
            <p:cNvPr id="293" name="Gruppieren"/>
            <p:cNvGrpSpPr/>
            <p:nvPr/>
          </p:nvGrpSpPr>
          <p:grpSpPr>
            <a:xfrm>
              <a:off x="5504636" y="415773"/>
              <a:ext cx="3513494" cy="1270001"/>
              <a:chOff x="0" y="0"/>
              <a:chExt cx="3513493" cy="1270000"/>
            </a:xfrm>
          </p:grpSpPr>
          <p:grpSp>
            <p:nvGrpSpPr>
              <p:cNvPr id="285" name="Gruppieren"/>
              <p:cNvGrpSpPr/>
              <p:nvPr/>
            </p:nvGrpSpPr>
            <p:grpSpPr>
              <a:xfrm>
                <a:off x="1203604" y="445277"/>
                <a:ext cx="1012940" cy="603937"/>
                <a:chOff x="-123" y="19813"/>
                <a:chExt cx="1012938" cy="603935"/>
              </a:xfrm>
            </p:grpSpPr>
            <p:sp>
              <p:nvSpPr>
                <p:cNvPr id="283" name="Rechteck"/>
                <p:cNvSpPr/>
                <p:nvPr/>
              </p:nvSpPr>
              <p:spPr>
                <a:xfrm>
                  <a:off x="0" y="19813"/>
                  <a:ext cx="1012693" cy="60393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84" name="PV Modul"/>
                <p:cNvSpPr txBox="1"/>
                <p:nvPr/>
              </p:nvSpPr>
              <p:spPr>
                <a:xfrm>
                  <a:off x="-124" y="135954"/>
                  <a:ext cx="1012940" cy="37165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ctr">
                    <a:defRPr sz="18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r>
                    <a:t>PV Modul</a:t>
                  </a:r>
                </a:p>
              </p:txBody>
            </p:sp>
          </p:grpSp>
          <p:sp>
            <p:nvSpPr>
              <p:cNvPr id="286" name="Linie"/>
              <p:cNvSpPr/>
              <p:nvPr/>
            </p:nvSpPr>
            <p:spPr>
              <a:xfrm flipV="1">
                <a:off x="2230582" y="747245"/>
                <a:ext cx="370375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87" name="UL(t)"/>
              <p:cNvSpPr txBox="1"/>
              <p:nvPr/>
            </p:nvSpPr>
            <p:spPr>
              <a:xfrm>
                <a:off x="2528263" y="567576"/>
                <a:ext cx="635312" cy="359339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algn="ctr" defTabSz="1016000">
                  <a:buClr>
                    <a:srgbClr val="000000"/>
                  </a:buClr>
                  <a:defRPr sz="1600" i="1">
                    <a:solidFill>
                      <a:schemeClr val="accent1">
                        <a:hueOff val="47394"/>
                        <a:satOff val="-25753"/>
                        <a:lumOff val="-7544"/>
                      </a:schemeClr>
                    </a:solidFill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U</a:t>
                </a:r>
                <a:r>
                  <a:rPr baseline="-5999"/>
                  <a:t>L</a:t>
                </a:r>
                <a:r>
                  <a:t>(t)</a:t>
                </a:r>
              </a:p>
            </p:txBody>
          </p:sp>
          <p:sp>
            <p:nvSpPr>
              <p:cNvPr id="288" name="Linie"/>
              <p:cNvSpPr/>
              <p:nvPr/>
            </p:nvSpPr>
            <p:spPr>
              <a:xfrm flipV="1">
                <a:off x="838109" y="747245"/>
                <a:ext cx="370375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89" name="Spannung"/>
              <p:cNvSpPr txBox="1"/>
              <p:nvPr/>
            </p:nvSpPr>
            <p:spPr>
              <a:xfrm>
                <a:off x="2377986" y="217147"/>
                <a:ext cx="1088804" cy="359338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algn="ctr" defTabSz="1016000">
                  <a:buClr>
                    <a:srgbClr val="000000"/>
                  </a:buClr>
                  <a:defRPr sz="1600" i="1">
                    <a:solidFill>
                      <a:schemeClr val="accent1">
                        <a:hueOff val="47394"/>
                        <a:satOff val="-25753"/>
                        <a:lumOff val="-7544"/>
                      </a:schemeClr>
                    </a:solidFill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Spannung</a:t>
                </a:r>
              </a:p>
            </p:txBody>
          </p:sp>
          <p:sp>
            <p:nvSpPr>
              <p:cNvPr id="290" name="IL(t)"/>
              <p:cNvSpPr txBox="1"/>
              <p:nvPr/>
            </p:nvSpPr>
            <p:spPr>
              <a:xfrm>
                <a:off x="162528" y="479613"/>
                <a:ext cx="583785" cy="359339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algn="ctr" defTabSz="1016000">
                  <a:buClr>
                    <a:srgbClr val="000000"/>
                  </a:buClr>
                  <a:defRPr sz="1600" i="1">
                    <a:solidFill>
                      <a:schemeClr val="accent1">
                        <a:hueOff val="47394"/>
                        <a:satOff val="-25753"/>
                        <a:lumOff val="-7544"/>
                      </a:schemeClr>
                    </a:solidFill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I</a:t>
                </a:r>
                <a:r>
                  <a:rPr baseline="-5999"/>
                  <a:t>L</a:t>
                </a:r>
                <a:r>
                  <a:t>(t)</a:t>
                </a:r>
              </a:p>
            </p:txBody>
          </p:sp>
          <p:sp>
            <p:nvSpPr>
              <p:cNvPr id="291" name="Last"/>
              <p:cNvSpPr txBox="1"/>
              <p:nvPr/>
            </p:nvSpPr>
            <p:spPr>
              <a:xfrm>
                <a:off x="0" y="124013"/>
                <a:ext cx="908841" cy="359339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algn="ctr" defTabSz="1016000">
                  <a:buClr>
                    <a:srgbClr val="000000"/>
                  </a:buClr>
                  <a:defRPr sz="1600" i="1">
                    <a:solidFill>
                      <a:schemeClr val="accent1">
                        <a:hueOff val="47394"/>
                        <a:satOff val="-25753"/>
                        <a:lumOff val="-7544"/>
                      </a:schemeClr>
                    </a:solidFill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Last</a:t>
                </a:r>
              </a:p>
            </p:txBody>
          </p:sp>
          <p:sp>
            <p:nvSpPr>
              <p:cNvPr id="292" name="Rechteck"/>
              <p:cNvSpPr/>
              <p:nvPr/>
            </p:nvSpPr>
            <p:spPr>
              <a:xfrm>
                <a:off x="70247" y="0"/>
                <a:ext cx="3443247" cy="1270000"/>
              </a:xfrm>
              <a:prstGeom prst="rect">
                <a:avLst/>
              </a:prstGeom>
              <a:noFill/>
              <a:ln w="127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296" name="Gruppieren"/>
            <p:cNvGrpSpPr/>
            <p:nvPr/>
          </p:nvGrpSpPr>
          <p:grpSpPr>
            <a:xfrm>
              <a:off x="634254" y="1036776"/>
              <a:ext cx="411539" cy="396740"/>
              <a:chOff x="0" y="0"/>
              <a:chExt cx="411537" cy="396738"/>
            </a:xfrm>
          </p:grpSpPr>
          <p:sp>
            <p:nvSpPr>
              <p:cNvPr id="294" name="Kreis"/>
              <p:cNvSpPr/>
              <p:nvPr/>
            </p:nvSpPr>
            <p:spPr>
              <a:xfrm>
                <a:off x="9525" y="0"/>
                <a:ext cx="392488" cy="3967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295" name="Linie"/>
              <p:cNvSpPr/>
              <p:nvPr/>
            </p:nvSpPr>
            <p:spPr>
              <a:xfrm>
                <a:off x="0" y="194758"/>
                <a:ext cx="411538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7" name="Linie"/>
            <p:cNvSpPr/>
            <p:nvPr/>
          </p:nvSpPr>
          <p:spPr>
            <a:xfrm>
              <a:off x="1030709" y="431800"/>
              <a:ext cx="198889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98" name="Photo-strom"/>
            <p:cNvSpPr txBox="1"/>
            <p:nvPr/>
          </p:nvSpPr>
          <p:spPr>
            <a:xfrm>
              <a:off x="0" y="1429028"/>
              <a:ext cx="794803" cy="5190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Photo-strom</a:t>
              </a:r>
            </a:p>
          </p:txBody>
        </p:sp>
        <p:sp>
          <p:nvSpPr>
            <p:cNvPr id="299" name="Linie"/>
            <p:cNvSpPr/>
            <p:nvPr/>
          </p:nvSpPr>
          <p:spPr>
            <a:xfrm flipV="1">
              <a:off x="837799" y="431799"/>
              <a:ext cx="3790934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00" name="Kreis"/>
            <p:cNvSpPr/>
            <p:nvPr/>
          </p:nvSpPr>
          <p:spPr>
            <a:xfrm rot="10800000">
              <a:off x="3734612" y="379840"/>
              <a:ext cx="96500" cy="9711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grpSp>
          <p:nvGrpSpPr>
            <p:cNvPr id="303" name="Gruppieren"/>
            <p:cNvGrpSpPr/>
            <p:nvPr/>
          </p:nvGrpSpPr>
          <p:grpSpPr>
            <a:xfrm>
              <a:off x="287992" y="974495"/>
              <a:ext cx="177558" cy="329958"/>
              <a:chOff x="0" y="0"/>
              <a:chExt cx="177556" cy="329956"/>
            </a:xfrm>
          </p:grpSpPr>
          <p:sp>
            <p:nvSpPr>
              <p:cNvPr id="301" name="Linie"/>
              <p:cNvSpPr/>
              <p:nvPr/>
            </p:nvSpPr>
            <p:spPr>
              <a:xfrm>
                <a:off x="0" y="-1"/>
                <a:ext cx="177557" cy="177558"/>
              </a:xfrm>
              <a:prstGeom prst="line">
                <a:avLst/>
              </a:prstGeom>
              <a:noFill/>
              <a:ln w="25400" cap="flat">
                <a:solidFill>
                  <a:schemeClr val="accent3">
                    <a:satOff val="18648"/>
                    <a:lumOff val="5971"/>
                  </a:schemeClr>
                </a:solidFill>
                <a:prstDash val="solid"/>
                <a:miter lim="400000"/>
                <a:tail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302" name="Linie"/>
              <p:cNvSpPr/>
              <p:nvPr/>
            </p:nvSpPr>
            <p:spPr>
              <a:xfrm>
                <a:off x="0" y="152400"/>
                <a:ext cx="177557" cy="177557"/>
              </a:xfrm>
              <a:prstGeom prst="line">
                <a:avLst/>
              </a:prstGeom>
              <a:noFill/>
              <a:ln w="25400" cap="flat">
                <a:solidFill>
                  <a:schemeClr val="accent3">
                    <a:satOff val="18648"/>
                    <a:lumOff val="5971"/>
                  </a:schemeClr>
                </a:solidFill>
                <a:prstDash val="solid"/>
                <a:miter lim="400000"/>
                <a:tail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304" name="Linie"/>
            <p:cNvSpPr/>
            <p:nvPr/>
          </p:nvSpPr>
          <p:spPr>
            <a:xfrm>
              <a:off x="2523184" y="532382"/>
              <a:ext cx="1" cy="198888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05" name="ip"/>
            <p:cNvSpPr txBox="1"/>
            <p:nvPr/>
          </p:nvSpPr>
          <p:spPr>
            <a:xfrm>
              <a:off x="2542544" y="520428"/>
              <a:ext cx="353655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p</a:t>
              </a:r>
            </a:p>
          </p:txBody>
        </p:sp>
        <p:sp>
          <p:nvSpPr>
            <p:cNvPr id="306" name="Linie"/>
            <p:cNvSpPr/>
            <p:nvPr/>
          </p:nvSpPr>
          <p:spPr>
            <a:xfrm>
              <a:off x="2523184" y="442556"/>
              <a:ext cx="1" cy="168248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309" name="Gruppieren"/>
            <p:cNvGrpSpPr/>
            <p:nvPr/>
          </p:nvGrpSpPr>
          <p:grpSpPr>
            <a:xfrm rot="5400000">
              <a:off x="2270226" y="1084980"/>
              <a:ext cx="505917" cy="366135"/>
              <a:chOff x="-20032" y="0"/>
              <a:chExt cx="505915" cy="366134"/>
            </a:xfrm>
          </p:grpSpPr>
          <p:sp>
            <p:nvSpPr>
              <p:cNvPr id="307" name="Rechteck"/>
              <p:cNvSpPr/>
              <p:nvPr/>
            </p:nvSpPr>
            <p:spPr>
              <a:xfrm>
                <a:off x="0" y="42383"/>
                <a:ext cx="485884" cy="26506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308" name="Rp"/>
              <p:cNvSpPr txBox="1"/>
              <p:nvPr/>
            </p:nvSpPr>
            <p:spPr>
              <a:xfrm>
                <a:off x="-20033" y="0"/>
                <a:ext cx="504758" cy="3661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5999"/>
                  <a:t>p</a:t>
                </a:r>
              </a:p>
            </p:txBody>
          </p:sp>
        </p:grpSp>
        <p:grpSp>
          <p:nvGrpSpPr>
            <p:cNvPr id="312" name="Gruppieren"/>
            <p:cNvGrpSpPr/>
            <p:nvPr/>
          </p:nvGrpSpPr>
          <p:grpSpPr>
            <a:xfrm>
              <a:off x="2924921" y="245328"/>
              <a:ext cx="505917" cy="366135"/>
              <a:chOff x="-20032" y="0"/>
              <a:chExt cx="505915" cy="366134"/>
            </a:xfrm>
          </p:grpSpPr>
          <p:sp>
            <p:nvSpPr>
              <p:cNvPr id="310" name="Rechteck"/>
              <p:cNvSpPr/>
              <p:nvPr/>
            </p:nvSpPr>
            <p:spPr>
              <a:xfrm>
                <a:off x="0" y="42383"/>
                <a:ext cx="485884" cy="26506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311" name="Rs"/>
              <p:cNvSpPr txBox="1"/>
              <p:nvPr/>
            </p:nvSpPr>
            <p:spPr>
              <a:xfrm>
                <a:off x="-20033" y="0"/>
                <a:ext cx="504758" cy="3661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5999"/>
                  <a:t>s</a:t>
                </a:r>
              </a:p>
            </p:txBody>
          </p:sp>
        </p:grpSp>
        <p:sp>
          <p:nvSpPr>
            <p:cNvPr id="313" name="Linie"/>
            <p:cNvSpPr/>
            <p:nvPr/>
          </p:nvSpPr>
          <p:spPr>
            <a:xfrm>
              <a:off x="1563390" y="416198"/>
              <a:ext cx="1" cy="171639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14" name="Dreieck"/>
            <p:cNvSpPr/>
            <p:nvPr/>
          </p:nvSpPr>
          <p:spPr>
            <a:xfrm rot="10800000">
              <a:off x="1408219" y="1118971"/>
              <a:ext cx="318483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15" name="Linie"/>
            <p:cNvSpPr/>
            <p:nvPr/>
          </p:nvSpPr>
          <p:spPr>
            <a:xfrm flipH="1" flipV="1">
              <a:off x="1415855" y="1436961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16" name="Linie"/>
            <p:cNvSpPr/>
            <p:nvPr/>
          </p:nvSpPr>
          <p:spPr>
            <a:xfrm>
              <a:off x="1563390" y="532382"/>
              <a:ext cx="1" cy="198888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17" name="iD"/>
            <p:cNvSpPr txBox="1"/>
            <p:nvPr/>
          </p:nvSpPr>
          <p:spPr>
            <a:xfrm>
              <a:off x="1642323" y="484114"/>
              <a:ext cx="353655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D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Linie"/>
          <p:cNvSpPr/>
          <p:nvPr/>
        </p:nvSpPr>
        <p:spPr>
          <a:xfrm flipV="1">
            <a:off x="1401189" y="2413781"/>
            <a:ext cx="377823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50" name="Linie"/>
          <p:cNvSpPr/>
          <p:nvPr/>
        </p:nvSpPr>
        <p:spPr>
          <a:xfrm flipH="1">
            <a:off x="1410958" y="712440"/>
            <a:ext cx="1" cy="169868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51" name="iPh"/>
          <p:cNvSpPr txBox="1"/>
          <p:nvPr/>
        </p:nvSpPr>
        <p:spPr>
          <a:xfrm>
            <a:off x="910684" y="493882"/>
            <a:ext cx="1088804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Ph</a:t>
            </a:r>
          </a:p>
        </p:txBody>
      </p:sp>
      <p:sp>
        <p:nvSpPr>
          <p:cNvPr id="352" name="Linie"/>
          <p:cNvSpPr/>
          <p:nvPr/>
        </p:nvSpPr>
        <p:spPr>
          <a:xfrm>
            <a:off x="4351550" y="979856"/>
            <a:ext cx="1" cy="113234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53" name="Linie"/>
          <p:cNvSpPr/>
          <p:nvPr/>
        </p:nvSpPr>
        <p:spPr>
          <a:xfrm flipV="1">
            <a:off x="4724783" y="709782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54" name="Kreis"/>
          <p:cNvSpPr/>
          <p:nvPr/>
        </p:nvSpPr>
        <p:spPr>
          <a:xfrm rot="10800000">
            <a:off x="4295410" y="2365226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55" name="Linie"/>
          <p:cNvSpPr/>
          <p:nvPr/>
        </p:nvSpPr>
        <p:spPr>
          <a:xfrm>
            <a:off x="5190142" y="718083"/>
            <a:ext cx="1" cy="168739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56" name="Rechteck"/>
          <p:cNvSpPr/>
          <p:nvPr/>
        </p:nvSpPr>
        <p:spPr>
          <a:xfrm rot="16200000">
            <a:off x="4947201" y="1429250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57" name="RL"/>
          <p:cNvSpPr txBox="1"/>
          <p:nvPr/>
        </p:nvSpPr>
        <p:spPr>
          <a:xfrm>
            <a:off x="5254188" y="1378714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L</a:t>
            </a:r>
          </a:p>
        </p:txBody>
      </p:sp>
      <p:sp>
        <p:nvSpPr>
          <p:cNvPr id="358" name="iL"/>
          <p:cNvSpPr txBox="1"/>
          <p:nvPr/>
        </p:nvSpPr>
        <p:spPr>
          <a:xfrm>
            <a:off x="4569999" y="277982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L</a:t>
            </a:r>
          </a:p>
        </p:txBody>
      </p:sp>
      <p:sp>
        <p:nvSpPr>
          <p:cNvPr id="359" name="uL"/>
          <p:cNvSpPr txBox="1"/>
          <p:nvPr/>
        </p:nvSpPr>
        <p:spPr>
          <a:xfrm>
            <a:off x="4422175" y="1298766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360" name="Linie"/>
          <p:cNvSpPr/>
          <p:nvPr/>
        </p:nvSpPr>
        <p:spPr>
          <a:xfrm>
            <a:off x="2432903" y="1236687"/>
            <a:ext cx="1" cy="79648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61" name="uD"/>
          <p:cNvSpPr txBox="1"/>
          <p:nvPr/>
        </p:nvSpPr>
        <p:spPr>
          <a:xfrm>
            <a:off x="2416988" y="1345881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D</a:t>
            </a:r>
          </a:p>
        </p:txBody>
      </p:sp>
      <p:grpSp>
        <p:nvGrpSpPr>
          <p:cNvPr id="372" name="Gruppieren"/>
          <p:cNvGrpSpPr/>
          <p:nvPr/>
        </p:nvGrpSpPr>
        <p:grpSpPr>
          <a:xfrm>
            <a:off x="6075571" y="693755"/>
            <a:ext cx="3513494" cy="1270001"/>
            <a:chOff x="0" y="0"/>
            <a:chExt cx="3513493" cy="1270000"/>
          </a:xfrm>
        </p:grpSpPr>
        <p:grpSp>
          <p:nvGrpSpPr>
            <p:cNvPr id="364" name="Gruppieren"/>
            <p:cNvGrpSpPr/>
            <p:nvPr/>
          </p:nvGrpSpPr>
          <p:grpSpPr>
            <a:xfrm>
              <a:off x="1203604" y="445277"/>
              <a:ext cx="1012940" cy="603937"/>
              <a:chOff x="-123" y="19813"/>
              <a:chExt cx="1012938" cy="603935"/>
            </a:xfrm>
          </p:grpSpPr>
          <p:sp>
            <p:nvSpPr>
              <p:cNvPr id="362" name="Rechteck"/>
              <p:cNvSpPr/>
              <p:nvPr/>
            </p:nvSpPr>
            <p:spPr>
              <a:xfrm>
                <a:off x="0" y="19813"/>
                <a:ext cx="1012693" cy="60393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363" name="PV Modul"/>
              <p:cNvSpPr txBox="1"/>
              <p:nvPr/>
            </p:nvSpPr>
            <p:spPr>
              <a:xfrm>
                <a:off x="-124" y="135954"/>
                <a:ext cx="1012940" cy="3716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r>
                  <a:t>PV Modul</a:t>
                </a:r>
              </a:p>
            </p:txBody>
          </p:sp>
        </p:grpSp>
        <p:sp>
          <p:nvSpPr>
            <p:cNvPr id="365" name="Linie"/>
            <p:cNvSpPr/>
            <p:nvPr/>
          </p:nvSpPr>
          <p:spPr>
            <a:xfrm flipV="1">
              <a:off x="2230582" y="747245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66" name="UL(t)"/>
            <p:cNvSpPr txBox="1"/>
            <p:nvPr/>
          </p:nvSpPr>
          <p:spPr>
            <a:xfrm>
              <a:off x="2528263" y="567576"/>
              <a:ext cx="635312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L</a:t>
              </a:r>
              <a:r>
                <a:t>(t)</a:t>
              </a:r>
            </a:p>
          </p:txBody>
        </p:sp>
        <p:sp>
          <p:nvSpPr>
            <p:cNvPr id="367" name="Linie"/>
            <p:cNvSpPr/>
            <p:nvPr/>
          </p:nvSpPr>
          <p:spPr>
            <a:xfrm flipV="1">
              <a:off x="838109" y="747245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68" name="Spannung"/>
            <p:cNvSpPr txBox="1"/>
            <p:nvPr/>
          </p:nvSpPr>
          <p:spPr>
            <a:xfrm>
              <a:off x="2377986" y="217147"/>
              <a:ext cx="1088804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Spannung</a:t>
              </a:r>
            </a:p>
          </p:txBody>
        </p:sp>
        <p:sp>
          <p:nvSpPr>
            <p:cNvPr id="369" name="IL(t)"/>
            <p:cNvSpPr txBox="1"/>
            <p:nvPr/>
          </p:nvSpPr>
          <p:spPr>
            <a:xfrm>
              <a:off x="162528" y="479613"/>
              <a:ext cx="583785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L</a:t>
              </a:r>
              <a:r>
                <a:t>(t)</a:t>
              </a:r>
            </a:p>
          </p:txBody>
        </p:sp>
        <p:sp>
          <p:nvSpPr>
            <p:cNvPr id="370" name="Last"/>
            <p:cNvSpPr txBox="1"/>
            <p:nvPr/>
          </p:nvSpPr>
          <p:spPr>
            <a:xfrm>
              <a:off x="0" y="124013"/>
              <a:ext cx="908841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Last</a:t>
              </a:r>
            </a:p>
          </p:txBody>
        </p:sp>
        <p:sp>
          <p:nvSpPr>
            <p:cNvPr id="371" name="Rechteck"/>
            <p:cNvSpPr/>
            <p:nvPr/>
          </p:nvSpPr>
          <p:spPr>
            <a:xfrm>
              <a:off x="70247" y="0"/>
              <a:ext cx="3443247" cy="1270000"/>
            </a:xfrm>
            <a:prstGeom prst="rect">
              <a:avLst/>
            </a:prstGeom>
            <a:noFill/>
            <a:ln w="127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375" name="Gruppieren"/>
          <p:cNvGrpSpPr/>
          <p:nvPr/>
        </p:nvGrpSpPr>
        <p:grpSpPr>
          <a:xfrm>
            <a:off x="1205190" y="1314759"/>
            <a:ext cx="411538" cy="396739"/>
            <a:chOff x="0" y="0"/>
            <a:chExt cx="411537" cy="396738"/>
          </a:xfrm>
        </p:grpSpPr>
        <p:sp>
          <p:nvSpPr>
            <p:cNvPr id="373" name="Kreis"/>
            <p:cNvSpPr/>
            <p:nvPr/>
          </p:nvSpPr>
          <p:spPr>
            <a:xfrm>
              <a:off x="9525" y="0"/>
              <a:ext cx="392488" cy="3967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74" name="Linie"/>
            <p:cNvSpPr/>
            <p:nvPr/>
          </p:nvSpPr>
          <p:spPr>
            <a:xfrm>
              <a:off x="0" y="194758"/>
              <a:ext cx="41153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376" name="Linie"/>
          <p:cNvSpPr/>
          <p:nvPr/>
        </p:nvSpPr>
        <p:spPr>
          <a:xfrm>
            <a:off x="1601644" y="709782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77" name="Photo-strom"/>
          <p:cNvSpPr txBox="1"/>
          <p:nvPr/>
        </p:nvSpPr>
        <p:spPr>
          <a:xfrm>
            <a:off x="570935" y="1707011"/>
            <a:ext cx="794803" cy="519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Photo-strom</a:t>
            </a:r>
          </a:p>
        </p:txBody>
      </p:sp>
      <p:sp>
        <p:nvSpPr>
          <p:cNvPr id="378" name="Linie"/>
          <p:cNvSpPr/>
          <p:nvPr/>
        </p:nvSpPr>
        <p:spPr>
          <a:xfrm flipV="1">
            <a:off x="1408734" y="709782"/>
            <a:ext cx="379093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9" name="Kreis"/>
          <p:cNvSpPr/>
          <p:nvPr/>
        </p:nvSpPr>
        <p:spPr>
          <a:xfrm rot="10800000">
            <a:off x="4305547" y="657822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382" name="Gruppieren"/>
          <p:cNvGrpSpPr/>
          <p:nvPr/>
        </p:nvGrpSpPr>
        <p:grpSpPr>
          <a:xfrm>
            <a:off x="858927" y="1252477"/>
            <a:ext cx="177558" cy="329958"/>
            <a:chOff x="0" y="0"/>
            <a:chExt cx="177556" cy="329956"/>
          </a:xfrm>
        </p:grpSpPr>
        <p:sp>
          <p:nvSpPr>
            <p:cNvPr id="380" name="Linie"/>
            <p:cNvSpPr/>
            <p:nvPr/>
          </p:nvSpPr>
          <p:spPr>
            <a:xfrm>
              <a:off x="0" y="-1"/>
              <a:ext cx="177557" cy="177558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81" name="Linie"/>
            <p:cNvSpPr/>
            <p:nvPr/>
          </p:nvSpPr>
          <p:spPr>
            <a:xfrm>
              <a:off x="0" y="152400"/>
              <a:ext cx="177557" cy="177557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383" name="Linie"/>
          <p:cNvSpPr/>
          <p:nvPr/>
        </p:nvSpPr>
        <p:spPr>
          <a:xfrm>
            <a:off x="2134325" y="706880"/>
            <a:ext cx="1" cy="170369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84" name="Dreieck"/>
          <p:cNvSpPr/>
          <p:nvPr/>
        </p:nvSpPr>
        <p:spPr>
          <a:xfrm rot="10800000">
            <a:off x="1979154" y="1396953"/>
            <a:ext cx="318483" cy="298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85" name="Linie"/>
          <p:cNvSpPr/>
          <p:nvPr/>
        </p:nvSpPr>
        <p:spPr>
          <a:xfrm flipH="1" flipV="1">
            <a:off x="1986790" y="1714943"/>
            <a:ext cx="303211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86" name="Linie"/>
          <p:cNvSpPr/>
          <p:nvPr/>
        </p:nvSpPr>
        <p:spPr>
          <a:xfrm>
            <a:off x="2134325" y="810364"/>
            <a:ext cx="1" cy="198888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87" name="iD"/>
          <p:cNvSpPr txBox="1"/>
          <p:nvPr/>
        </p:nvSpPr>
        <p:spPr>
          <a:xfrm>
            <a:off x="2213258" y="762097"/>
            <a:ext cx="35365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D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2" name="Gruppieren"/>
          <p:cNvGrpSpPr/>
          <p:nvPr/>
        </p:nvGrpSpPr>
        <p:grpSpPr>
          <a:xfrm>
            <a:off x="1553505" y="474275"/>
            <a:ext cx="7052990" cy="3025791"/>
            <a:chOff x="0" y="0"/>
            <a:chExt cx="7052988" cy="3025790"/>
          </a:xfrm>
        </p:grpSpPr>
        <p:sp>
          <p:nvSpPr>
            <p:cNvPr id="389" name="Linie"/>
            <p:cNvSpPr/>
            <p:nvPr/>
          </p:nvSpPr>
          <p:spPr>
            <a:xfrm>
              <a:off x="331315" y="2695551"/>
              <a:ext cx="1502901" cy="2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90" name="Linie"/>
            <p:cNvSpPr/>
            <p:nvPr/>
          </p:nvSpPr>
          <p:spPr>
            <a:xfrm>
              <a:off x="335340" y="75118"/>
              <a:ext cx="149485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91" name="UDC"/>
            <p:cNvSpPr txBox="1"/>
            <p:nvPr/>
          </p:nvSpPr>
          <p:spPr>
            <a:xfrm>
              <a:off x="499999" y="1185587"/>
              <a:ext cx="540146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DC</a:t>
              </a:r>
            </a:p>
          </p:txBody>
        </p:sp>
        <p:sp>
          <p:nvSpPr>
            <p:cNvPr id="392" name="Linie"/>
            <p:cNvSpPr/>
            <p:nvPr/>
          </p:nvSpPr>
          <p:spPr>
            <a:xfrm flipH="1">
              <a:off x="335318" y="66572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395" name="Gruppieren"/>
            <p:cNvGrpSpPr/>
            <p:nvPr/>
          </p:nvGrpSpPr>
          <p:grpSpPr>
            <a:xfrm>
              <a:off x="169919" y="257428"/>
              <a:ext cx="318493" cy="652858"/>
              <a:chOff x="0" y="0"/>
              <a:chExt cx="318492" cy="652857"/>
            </a:xfrm>
          </p:grpSpPr>
          <p:sp>
            <p:nvSpPr>
              <p:cNvPr id="393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394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398" name="Gruppieren"/>
            <p:cNvGrpSpPr/>
            <p:nvPr/>
          </p:nvGrpSpPr>
          <p:grpSpPr>
            <a:xfrm>
              <a:off x="169919" y="1095887"/>
              <a:ext cx="318493" cy="652858"/>
              <a:chOff x="0" y="0"/>
              <a:chExt cx="318492" cy="652857"/>
            </a:xfrm>
          </p:grpSpPr>
          <p:sp>
            <p:nvSpPr>
              <p:cNvPr id="396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397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401" name="Gruppieren"/>
            <p:cNvGrpSpPr/>
            <p:nvPr/>
          </p:nvGrpSpPr>
          <p:grpSpPr>
            <a:xfrm>
              <a:off x="169919" y="1886970"/>
              <a:ext cx="318493" cy="652858"/>
              <a:chOff x="0" y="0"/>
              <a:chExt cx="318492" cy="652857"/>
            </a:xfrm>
          </p:grpSpPr>
          <p:sp>
            <p:nvSpPr>
              <p:cNvPr id="399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00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02" name="Solarmodule"/>
            <p:cNvSpPr txBox="1"/>
            <p:nvPr/>
          </p:nvSpPr>
          <p:spPr>
            <a:xfrm>
              <a:off x="0" y="2708226"/>
              <a:ext cx="1153156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Solarmodule</a:t>
              </a:r>
            </a:p>
          </p:txBody>
        </p:sp>
        <p:sp>
          <p:nvSpPr>
            <p:cNvPr id="403" name="Kreis"/>
            <p:cNvSpPr/>
            <p:nvPr/>
          </p:nvSpPr>
          <p:spPr>
            <a:xfrm>
              <a:off x="1025862" y="18580"/>
              <a:ext cx="113807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404" name="Kreis"/>
            <p:cNvSpPr/>
            <p:nvPr/>
          </p:nvSpPr>
          <p:spPr>
            <a:xfrm>
              <a:off x="1063962" y="2638289"/>
              <a:ext cx="113807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405" name="Linie"/>
            <p:cNvSpPr/>
            <p:nvPr/>
          </p:nvSpPr>
          <p:spPr>
            <a:xfrm flipH="1">
              <a:off x="1079275" y="239814"/>
              <a:ext cx="1" cy="22225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406" name="Linie"/>
            <p:cNvSpPr/>
            <p:nvPr/>
          </p:nvSpPr>
          <p:spPr>
            <a:xfrm flipH="1">
              <a:off x="5542904" y="40635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07" name="Linie"/>
            <p:cNvSpPr/>
            <p:nvPr/>
          </p:nvSpPr>
          <p:spPr>
            <a:xfrm>
              <a:off x="5534667" y="2678718"/>
              <a:ext cx="1502901" cy="2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08" name="Linie"/>
            <p:cNvSpPr/>
            <p:nvPr/>
          </p:nvSpPr>
          <p:spPr>
            <a:xfrm>
              <a:off x="5525993" y="44779"/>
              <a:ext cx="149485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09" name="UDC"/>
            <p:cNvSpPr txBox="1"/>
            <p:nvPr/>
          </p:nvSpPr>
          <p:spPr>
            <a:xfrm>
              <a:off x="6330622" y="1203420"/>
              <a:ext cx="540145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DC</a:t>
              </a:r>
            </a:p>
          </p:txBody>
        </p:sp>
        <p:sp>
          <p:nvSpPr>
            <p:cNvPr id="410" name="Linie"/>
            <p:cNvSpPr/>
            <p:nvPr/>
          </p:nvSpPr>
          <p:spPr>
            <a:xfrm flipH="1">
              <a:off x="6118637" y="52950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413" name="Gruppieren"/>
            <p:cNvGrpSpPr/>
            <p:nvPr/>
          </p:nvGrpSpPr>
          <p:grpSpPr>
            <a:xfrm>
              <a:off x="5953238" y="243806"/>
              <a:ext cx="318493" cy="652858"/>
              <a:chOff x="0" y="0"/>
              <a:chExt cx="318492" cy="652857"/>
            </a:xfrm>
          </p:grpSpPr>
          <p:sp>
            <p:nvSpPr>
              <p:cNvPr id="411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12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416" name="Gruppieren"/>
            <p:cNvGrpSpPr/>
            <p:nvPr/>
          </p:nvGrpSpPr>
          <p:grpSpPr>
            <a:xfrm>
              <a:off x="5953238" y="1082265"/>
              <a:ext cx="318493" cy="652858"/>
              <a:chOff x="0" y="0"/>
              <a:chExt cx="318492" cy="652857"/>
            </a:xfrm>
          </p:grpSpPr>
          <p:sp>
            <p:nvSpPr>
              <p:cNvPr id="414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15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419" name="Gruppieren"/>
            <p:cNvGrpSpPr/>
            <p:nvPr/>
          </p:nvGrpSpPr>
          <p:grpSpPr>
            <a:xfrm>
              <a:off x="5953238" y="1873348"/>
              <a:ext cx="318493" cy="652858"/>
              <a:chOff x="0" y="0"/>
              <a:chExt cx="318492" cy="652857"/>
            </a:xfrm>
          </p:grpSpPr>
          <p:sp>
            <p:nvSpPr>
              <p:cNvPr id="417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18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20" name="Solarmodule"/>
            <p:cNvSpPr txBox="1"/>
            <p:nvPr/>
          </p:nvSpPr>
          <p:spPr>
            <a:xfrm>
              <a:off x="5453119" y="2726806"/>
              <a:ext cx="1153156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Solarmodule</a:t>
              </a:r>
            </a:p>
          </p:txBody>
        </p:sp>
        <p:grpSp>
          <p:nvGrpSpPr>
            <p:cNvPr id="423" name="Gruppieren"/>
            <p:cNvGrpSpPr/>
            <p:nvPr/>
          </p:nvGrpSpPr>
          <p:grpSpPr>
            <a:xfrm>
              <a:off x="5381738" y="229009"/>
              <a:ext cx="318493" cy="652858"/>
              <a:chOff x="0" y="0"/>
              <a:chExt cx="318492" cy="652857"/>
            </a:xfrm>
          </p:grpSpPr>
          <p:sp>
            <p:nvSpPr>
              <p:cNvPr id="421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22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426" name="Gruppieren"/>
            <p:cNvGrpSpPr/>
            <p:nvPr/>
          </p:nvGrpSpPr>
          <p:grpSpPr>
            <a:xfrm>
              <a:off x="5381738" y="1067468"/>
              <a:ext cx="318493" cy="652858"/>
              <a:chOff x="0" y="0"/>
              <a:chExt cx="318492" cy="652857"/>
            </a:xfrm>
          </p:grpSpPr>
          <p:sp>
            <p:nvSpPr>
              <p:cNvPr id="424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25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429" name="Gruppieren"/>
            <p:cNvGrpSpPr/>
            <p:nvPr/>
          </p:nvGrpSpPr>
          <p:grpSpPr>
            <a:xfrm>
              <a:off x="5381738" y="1858551"/>
              <a:ext cx="318493" cy="652858"/>
              <a:chOff x="0" y="0"/>
              <a:chExt cx="318492" cy="652857"/>
            </a:xfrm>
          </p:grpSpPr>
          <p:sp>
            <p:nvSpPr>
              <p:cNvPr id="427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28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30" name="Kreis"/>
            <p:cNvSpPr/>
            <p:nvPr/>
          </p:nvSpPr>
          <p:spPr>
            <a:xfrm>
              <a:off x="6939182" y="2633133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431" name="Kreis"/>
            <p:cNvSpPr/>
            <p:nvPr/>
          </p:nvSpPr>
          <p:spPr>
            <a:xfrm>
              <a:off x="6939182" y="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432" name="Linie"/>
            <p:cNvSpPr/>
            <p:nvPr/>
          </p:nvSpPr>
          <p:spPr>
            <a:xfrm flipH="1">
              <a:off x="6977284" y="259343"/>
              <a:ext cx="2" cy="222250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433" name="Linie"/>
            <p:cNvSpPr/>
            <p:nvPr/>
          </p:nvSpPr>
          <p:spPr>
            <a:xfrm flipH="1">
              <a:off x="2665399" y="53335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34" name="Linie"/>
            <p:cNvSpPr/>
            <p:nvPr/>
          </p:nvSpPr>
          <p:spPr>
            <a:xfrm flipH="1">
              <a:off x="3139532" y="53335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35" name="Linie"/>
            <p:cNvSpPr/>
            <p:nvPr/>
          </p:nvSpPr>
          <p:spPr>
            <a:xfrm flipH="1">
              <a:off x="3613666" y="38538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438" name="Gruppieren"/>
            <p:cNvGrpSpPr/>
            <p:nvPr/>
          </p:nvGrpSpPr>
          <p:grpSpPr>
            <a:xfrm>
              <a:off x="2506153" y="987420"/>
              <a:ext cx="318493" cy="652858"/>
              <a:chOff x="0" y="0"/>
              <a:chExt cx="318492" cy="652857"/>
            </a:xfrm>
          </p:grpSpPr>
          <p:sp>
            <p:nvSpPr>
              <p:cNvPr id="436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37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441" name="Gruppieren"/>
            <p:cNvGrpSpPr/>
            <p:nvPr/>
          </p:nvGrpSpPr>
          <p:grpSpPr>
            <a:xfrm>
              <a:off x="2980286" y="987420"/>
              <a:ext cx="318494" cy="652858"/>
              <a:chOff x="0" y="0"/>
              <a:chExt cx="318492" cy="652857"/>
            </a:xfrm>
          </p:grpSpPr>
          <p:sp>
            <p:nvSpPr>
              <p:cNvPr id="439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40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444" name="Gruppieren"/>
            <p:cNvGrpSpPr/>
            <p:nvPr/>
          </p:nvGrpSpPr>
          <p:grpSpPr>
            <a:xfrm>
              <a:off x="3454419" y="987420"/>
              <a:ext cx="318494" cy="652858"/>
              <a:chOff x="0" y="0"/>
              <a:chExt cx="318492" cy="652857"/>
            </a:xfrm>
          </p:grpSpPr>
          <p:sp>
            <p:nvSpPr>
              <p:cNvPr id="442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43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45" name="Linie"/>
            <p:cNvSpPr/>
            <p:nvPr/>
          </p:nvSpPr>
          <p:spPr>
            <a:xfrm>
              <a:off x="2642527" y="44779"/>
              <a:ext cx="149485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46" name="Linie"/>
            <p:cNvSpPr/>
            <p:nvPr/>
          </p:nvSpPr>
          <p:spPr>
            <a:xfrm>
              <a:off x="2667927" y="2690396"/>
              <a:ext cx="149485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47" name="Kreis"/>
            <p:cNvSpPr/>
            <p:nvPr/>
          </p:nvSpPr>
          <p:spPr>
            <a:xfrm>
              <a:off x="4071060" y="2621455"/>
              <a:ext cx="113807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448" name="Kreis"/>
            <p:cNvSpPr/>
            <p:nvPr/>
          </p:nvSpPr>
          <p:spPr>
            <a:xfrm>
              <a:off x="4071060" y="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449" name="Linie"/>
            <p:cNvSpPr/>
            <p:nvPr/>
          </p:nvSpPr>
          <p:spPr>
            <a:xfrm flipH="1">
              <a:off x="4109162" y="244546"/>
              <a:ext cx="2" cy="22225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450" name="Solarmodule"/>
            <p:cNvSpPr txBox="1"/>
            <p:nvPr/>
          </p:nvSpPr>
          <p:spPr>
            <a:xfrm>
              <a:off x="2726286" y="2726806"/>
              <a:ext cx="1153156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Solarmodule</a:t>
              </a:r>
            </a:p>
          </p:txBody>
        </p:sp>
        <p:sp>
          <p:nvSpPr>
            <p:cNvPr id="451" name="UDC"/>
            <p:cNvSpPr txBox="1"/>
            <p:nvPr/>
          </p:nvSpPr>
          <p:spPr>
            <a:xfrm>
              <a:off x="4143626" y="1183353"/>
              <a:ext cx="540145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DC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Linie"/>
          <p:cNvSpPr/>
          <p:nvPr/>
        </p:nvSpPr>
        <p:spPr>
          <a:xfrm flipV="1">
            <a:off x="2020361" y="2399491"/>
            <a:ext cx="377823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55" name="Linie"/>
          <p:cNvSpPr/>
          <p:nvPr/>
        </p:nvSpPr>
        <p:spPr>
          <a:xfrm flipH="1">
            <a:off x="2030130" y="698150"/>
            <a:ext cx="1" cy="169868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56" name="Linie"/>
          <p:cNvSpPr/>
          <p:nvPr/>
        </p:nvSpPr>
        <p:spPr>
          <a:xfrm>
            <a:off x="5302255" y="952279"/>
            <a:ext cx="1" cy="113234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57" name="Linie"/>
          <p:cNvSpPr/>
          <p:nvPr/>
        </p:nvSpPr>
        <p:spPr>
          <a:xfrm flipV="1">
            <a:off x="5521755" y="695492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58" name="Kreis"/>
          <p:cNvSpPr/>
          <p:nvPr/>
        </p:nvSpPr>
        <p:spPr>
          <a:xfrm rot="10800000">
            <a:off x="5246054" y="2350936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459" name="Linie"/>
          <p:cNvSpPr/>
          <p:nvPr/>
        </p:nvSpPr>
        <p:spPr>
          <a:xfrm>
            <a:off x="5809314" y="703793"/>
            <a:ext cx="1" cy="168739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60" name="Rechteck"/>
          <p:cNvSpPr/>
          <p:nvPr/>
        </p:nvSpPr>
        <p:spPr>
          <a:xfrm rot="16200000">
            <a:off x="5566372" y="1414960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461" name="RL"/>
          <p:cNvSpPr txBox="1"/>
          <p:nvPr/>
        </p:nvSpPr>
        <p:spPr>
          <a:xfrm>
            <a:off x="5873360" y="1364424"/>
            <a:ext cx="504757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L</a:t>
            </a:r>
          </a:p>
        </p:txBody>
      </p:sp>
      <p:sp>
        <p:nvSpPr>
          <p:cNvPr id="462" name="i2"/>
          <p:cNvSpPr txBox="1"/>
          <p:nvPr/>
        </p:nvSpPr>
        <p:spPr>
          <a:xfrm>
            <a:off x="5366970" y="263692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2</a:t>
            </a:r>
          </a:p>
        </p:txBody>
      </p:sp>
      <p:sp>
        <p:nvSpPr>
          <p:cNvPr id="463" name="u2"/>
          <p:cNvSpPr txBox="1"/>
          <p:nvPr/>
        </p:nvSpPr>
        <p:spPr>
          <a:xfrm>
            <a:off x="4897970" y="1284476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2</a:t>
            </a:r>
          </a:p>
        </p:txBody>
      </p:sp>
      <p:sp>
        <p:nvSpPr>
          <p:cNvPr id="464" name="u1"/>
          <p:cNvSpPr txBox="1"/>
          <p:nvPr/>
        </p:nvSpPr>
        <p:spPr>
          <a:xfrm>
            <a:off x="1218904" y="1284476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sp>
        <p:nvSpPr>
          <p:cNvPr id="465" name="Kreis"/>
          <p:cNvSpPr/>
          <p:nvPr/>
        </p:nvSpPr>
        <p:spPr>
          <a:xfrm>
            <a:off x="1833886" y="1300469"/>
            <a:ext cx="392488" cy="396739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466" name="Linie"/>
          <p:cNvSpPr/>
          <p:nvPr/>
        </p:nvSpPr>
        <p:spPr>
          <a:xfrm flipV="1">
            <a:off x="2027906" y="695492"/>
            <a:ext cx="379093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67" name="Kreis"/>
          <p:cNvSpPr/>
          <p:nvPr/>
        </p:nvSpPr>
        <p:spPr>
          <a:xfrm rot="10800000">
            <a:off x="5246054" y="646937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472" name="Gruppieren"/>
          <p:cNvGrpSpPr/>
          <p:nvPr/>
        </p:nvGrpSpPr>
        <p:grpSpPr>
          <a:xfrm>
            <a:off x="4350178" y="701134"/>
            <a:ext cx="463014" cy="1692716"/>
            <a:chOff x="0" y="0"/>
            <a:chExt cx="463013" cy="1692715"/>
          </a:xfrm>
        </p:grpSpPr>
        <p:sp>
          <p:nvSpPr>
            <p:cNvPr id="468" name="Linie"/>
            <p:cNvSpPr/>
            <p:nvPr/>
          </p:nvSpPr>
          <p:spPr>
            <a:xfrm flipV="1">
              <a:off x="-1" y="821893"/>
              <a:ext cx="463015" cy="2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69" name="Linie"/>
            <p:cNvSpPr/>
            <p:nvPr/>
          </p:nvSpPr>
          <p:spPr>
            <a:xfrm>
              <a:off x="225713" y="0"/>
              <a:ext cx="1" cy="7398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70" name="Linie"/>
            <p:cNvSpPr/>
            <p:nvPr/>
          </p:nvSpPr>
          <p:spPr>
            <a:xfrm>
              <a:off x="227551" y="831345"/>
              <a:ext cx="1" cy="861371"/>
            </a:xfrm>
            <a:prstGeom prst="line">
              <a:avLst/>
            </a:prstGeom>
            <a:noFill/>
            <a:ln w="127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71" name="Linie"/>
            <p:cNvSpPr/>
            <p:nvPr/>
          </p:nvSpPr>
          <p:spPr>
            <a:xfrm flipV="1">
              <a:off x="-1" y="746628"/>
              <a:ext cx="463015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80" name="Gruppieren"/>
          <p:cNvGrpSpPr/>
          <p:nvPr/>
        </p:nvGrpSpPr>
        <p:grpSpPr>
          <a:xfrm>
            <a:off x="2705628" y="598076"/>
            <a:ext cx="571568" cy="139145"/>
            <a:chOff x="0" y="0"/>
            <a:chExt cx="571567" cy="139144"/>
          </a:xfrm>
        </p:grpSpPr>
        <p:sp>
          <p:nvSpPr>
            <p:cNvPr id="473" name="Rechteck"/>
            <p:cNvSpPr/>
            <p:nvPr/>
          </p:nvSpPr>
          <p:spPr>
            <a:xfrm>
              <a:off x="9803" y="10283"/>
              <a:ext cx="551961" cy="1288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479" name="Gruppieren"/>
            <p:cNvGrpSpPr/>
            <p:nvPr/>
          </p:nvGrpSpPr>
          <p:grpSpPr>
            <a:xfrm>
              <a:off x="0" y="0"/>
              <a:ext cx="571568" cy="139145"/>
              <a:chOff x="0" y="0"/>
              <a:chExt cx="571567" cy="139144"/>
            </a:xfrm>
          </p:grpSpPr>
          <p:sp>
            <p:nvSpPr>
              <p:cNvPr id="474" name="Rechteck"/>
              <p:cNvSpPr/>
              <p:nvPr/>
            </p:nvSpPr>
            <p:spPr>
              <a:xfrm>
                <a:off x="0" y="0"/>
                <a:ext cx="571568" cy="13914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478" name="Gruppieren"/>
              <p:cNvGrpSpPr/>
              <p:nvPr/>
            </p:nvGrpSpPr>
            <p:grpSpPr>
              <a:xfrm rot="16200000" flipH="1">
                <a:off x="237435" y="-205486"/>
                <a:ext cx="96697" cy="570683"/>
                <a:chOff x="0" y="0"/>
                <a:chExt cx="96696" cy="570682"/>
              </a:xfrm>
            </p:grpSpPr>
            <p:sp>
              <p:nvSpPr>
                <p:cNvPr id="475" name="Linie"/>
                <p:cNvSpPr/>
                <p:nvPr/>
              </p:nvSpPr>
              <p:spPr>
                <a:xfrm rot="16200000">
                  <a:off x="-49978" y="240205"/>
                  <a:ext cx="190228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476" name="Linie"/>
                <p:cNvSpPr/>
                <p:nvPr/>
              </p:nvSpPr>
              <p:spPr>
                <a:xfrm rot="16200000">
                  <a:off x="-43554" y="49977"/>
                  <a:ext cx="190229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477" name="Linie"/>
                <p:cNvSpPr/>
                <p:nvPr/>
              </p:nvSpPr>
              <p:spPr>
                <a:xfrm rot="16200000">
                  <a:off x="-43554" y="430432"/>
                  <a:ext cx="190229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</p:grpSp>
      </p:grpSp>
      <p:grpSp>
        <p:nvGrpSpPr>
          <p:cNvPr id="485" name="Gruppieren"/>
          <p:cNvGrpSpPr/>
          <p:nvPr/>
        </p:nvGrpSpPr>
        <p:grpSpPr>
          <a:xfrm>
            <a:off x="3315464" y="690496"/>
            <a:ext cx="221447" cy="1707887"/>
            <a:chOff x="0" y="0"/>
            <a:chExt cx="221445" cy="1707885"/>
          </a:xfrm>
        </p:grpSpPr>
        <p:sp>
          <p:nvSpPr>
            <p:cNvPr id="481" name="Linie"/>
            <p:cNvSpPr/>
            <p:nvPr/>
          </p:nvSpPr>
          <p:spPr>
            <a:xfrm>
              <a:off x="198540" y="-1"/>
              <a:ext cx="1" cy="170788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484" name="Gruppieren"/>
            <p:cNvGrpSpPr/>
            <p:nvPr/>
          </p:nvGrpSpPr>
          <p:grpSpPr>
            <a:xfrm>
              <a:off x="0" y="604528"/>
              <a:ext cx="221446" cy="314513"/>
              <a:chOff x="-12094" y="0"/>
              <a:chExt cx="221445" cy="314511"/>
            </a:xfrm>
          </p:grpSpPr>
          <p:sp>
            <p:nvSpPr>
              <p:cNvPr id="482" name="Rechteck"/>
              <p:cNvSpPr/>
              <p:nvPr/>
            </p:nvSpPr>
            <p:spPr>
              <a:xfrm>
                <a:off x="0" y="0"/>
                <a:ext cx="209351" cy="29884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483" name="Linie"/>
              <p:cNvSpPr/>
              <p:nvPr/>
            </p:nvSpPr>
            <p:spPr>
              <a:xfrm>
                <a:off x="-12095" y="5363"/>
                <a:ext cx="195357" cy="30914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486" name="Kreis"/>
          <p:cNvSpPr/>
          <p:nvPr/>
        </p:nvSpPr>
        <p:spPr>
          <a:xfrm rot="10800000">
            <a:off x="2421165" y="2350936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487" name="Kreis"/>
          <p:cNvSpPr/>
          <p:nvPr/>
        </p:nvSpPr>
        <p:spPr>
          <a:xfrm rot="10800000">
            <a:off x="2421165" y="646937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488" name="Linie"/>
          <p:cNvSpPr/>
          <p:nvPr/>
        </p:nvSpPr>
        <p:spPr>
          <a:xfrm flipH="1">
            <a:off x="1672721" y="934203"/>
            <a:ext cx="1" cy="113234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89" name="Linie"/>
          <p:cNvSpPr/>
          <p:nvPr/>
        </p:nvSpPr>
        <p:spPr>
          <a:xfrm flipV="1">
            <a:off x="2127473" y="695492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90" name="i1"/>
          <p:cNvSpPr txBox="1"/>
          <p:nvPr/>
        </p:nvSpPr>
        <p:spPr>
          <a:xfrm>
            <a:off x="1928959" y="273217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1</a:t>
            </a:r>
          </a:p>
        </p:txBody>
      </p:sp>
      <p:sp>
        <p:nvSpPr>
          <p:cNvPr id="491" name="iD"/>
          <p:cNvSpPr txBox="1"/>
          <p:nvPr/>
        </p:nvSpPr>
        <p:spPr>
          <a:xfrm>
            <a:off x="3444620" y="321772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D</a:t>
            </a:r>
          </a:p>
        </p:txBody>
      </p:sp>
      <p:sp>
        <p:nvSpPr>
          <p:cNvPr id="492" name="Linie"/>
          <p:cNvSpPr/>
          <p:nvPr/>
        </p:nvSpPr>
        <p:spPr>
          <a:xfrm flipV="1">
            <a:off x="3657131" y="695492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93" name="Linie"/>
          <p:cNvSpPr/>
          <p:nvPr/>
        </p:nvSpPr>
        <p:spPr>
          <a:xfrm flipV="1">
            <a:off x="7414295" y="2394728"/>
            <a:ext cx="152680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94" name="Linie"/>
          <p:cNvSpPr/>
          <p:nvPr/>
        </p:nvSpPr>
        <p:spPr>
          <a:xfrm>
            <a:off x="7424064" y="693388"/>
            <a:ext cx="1" cy="169868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95" name="u1"/>
          <p:cNvSpPr txBox="1"/>
          <p:nvPr/>
        </p:nvSpPr>
        <p:spPr>
          <a:xfrm>
            <a:off x="6612838" y="1279713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sp>
        <p:nvSpPr>
          <p:cNvPr id="496" name="Kreis"/>
          <p:cNvSpPr/>
          <p:nvPr/>
        </p:nvSpPr>
        <p:spPr>
          <a:xfrm>
            <a:off x="7227820" y="1295706"/>
            <a:ext cx="392488" cy="396740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497" name="Linie"/>
          <p:cNvSpPr/>
          <p:nvPr/>
        </p:nvSpPr>
        <p:spPr>
          <a:xfrm flipV="1">
            <a:off x="7421840" y="690729"/>
            <a:ext cx="151171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505" name="Gruppieren"/>
          <p:cNvGrpSpPr/>
          <p:nvPr/>
        </p:nvGrpSpPr>
        <p:grpSpPr>
          <a:xfrm>
            <a:off x="8099562" y="593313"/>
            <a:ext cx="571569" cy="139146"/>
            <a:chOff x="0" y="0"/>
            <a:chExt cx="571567" cy="139144"/>
          </a:xfrm>
        </p:grpSpPr>
        <p:sp>
          <p:nvSpPr>
            <p:cNvPr id="498" name="Rechteck"/>
            <p:cNvSpPr/>
            <p:nvPr/>
          </p:nvSpPr>
          <p:spPr>
            <a:xfrm>
              <a:off x="9803" y="10283"/>
              <a:ext cx="551961" cy="1288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504" name="Gruppieren"/>
            <p:cNvGrpSpPr/>
            <p:nvPr/>
          </p:nvGrpSpPr>
          <p:grpSpPr>
            <a:xfrm>
              <a:off x="0" y="0"/>
              <a:ext cx="571568" cy="139145"/>
              <a:chOff x="0" y="0"/>
              <a:chExt cx="571567" cy="139144"/>
            </a:xfrm>
          </p:grpSpPr>
          <p:sp>
            <p:nvSpPr>
              <p:cNvPr id="499" name="Rechteck"/>
              <p:cNvSpPr/>
              <p:nvPr/>
            </p:nvSpPr>
            <p:spPr>
              <a:xfrm>
                <a:off x="0" y="0"/>
                <a:ext cx="571568" cy="13914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503" name="Gruppieren"/>
              <p:cNvGrpSpPr/>
              <p:nvPr/>
            </p:nvGrpSpPr>
            <p:grpSpPr>
              <a:xfrm rot="16200000" flipH="1">
                <a:off x="237435" y="-205486"/>
                <a:ext cx="96697" cy="570683"/>
                <a:chOff x="0" y="0"/>
                <a:chExt cx="96696" cy="570682"/>
              </a:xfrm>
            </p:grpSpPr>
            <p:sp>
              <p:nvSpPr>
                <p:cNvPr id="500" name="Linie"/>
                <p:cNvSpPr/>
                <p:nvPr/>
              </p:nvSpPr>
              <p:spPr>
                <a:xfrm rot="16200000">
                  <a:off x="-49978" y="240205"/>
                  <a:ext cx="190228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501" name="Linie"/>
                <p:cNvSpPr/>
                <p:nvPr/>
              </p:nvSpPr>
              <p:spPr>
                <a:xfrm rot="16200000">
                  <a:off x="-43554" y="49977"/>
                  <a:ext cx="190229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502" name="Linie"/>
                <p:cNvSpPr/>
                <p:nvPr/>
              </p:nvSpPr>
              <p:spPr>
                <a:xfrm rot="16200000">
                  <a:off x="-43554" y="430432"/>
                  <a:ext cx="190229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</p:grpSp>
      </p:grpSp>
      <p:sp>
        <p:nvSpPr>
          <p:cNvPr id="506" name="Linie"/>
          <p:cNvSpPr/>
          <p:nvPr/>
        </p:nvSpPr>
        <p:spPr>
          <a:xfrm>
            <a:off x="8907939" y="685734"/>
            <a:ext cx="2" cy="170788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07" name="Kreis"/>
          <p:cNvSpPr/>
          <p:nvPr/>
        </p:nvSpPr>
        <p:spPr>
          <a:xfrm rot="10800000">
            <a:off x="7815099" y="2346174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08" name="Kreis"/>
          <p:cNvSpPr/>
          <p:nvPr/>
        </p:nvSpPr>
        <p:spPr>
          <a:xfrm rot="10800000">
            <a:off x="7815099" y="642175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09" name="Linie"/>
          <p:cNvSpPr/>
          <p:nvPr/>
        </p:nvSpPr>
        <p:spPr>
          <a:xfrm>
            <a:off x="7072187" y="929441"/>
            <a:ext cx="1" cy="113234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10" name="Linie"/>
          <p:cNvSpPr/>
          <p:nvPr/>
        </p:nvSpPr>
        <p:spPr>
          <a:xfrm flipV="1">
            <a:off x="7521408" y="690729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11" name="i1"/>
          <p:cNvSpPr txBox="1"/>
          <p:nvPr/>
        </p:nvSpPr>
        <p:spPr>
          <a:xfrm>
            <a:off x="7322894" y="268454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1</a:t>
            </a:r>
          </a:p>
        </p:txBody>
      </p:sp>
      <p:sp>
        <p:nvSpPr>
          <p:cNvPr id="512" name="Linie"/>
          <p:cNvSpPr/>
          <p:nvPr/>
        </p:nvSpPr>
        <p:spPr>
          <a:xfrm>
            <a:off x="8908353" y="1286181"/>
            <a:ext cx="1" cy="214634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13" name="Spule laden"/>
          <p:cNvSpPr txBox="1"/>
          <p:nvPr/>
        </p:nvSpPr>
        <p:spPr>
          <a:xfrm>
            <a:off x="7435740" y="2581423"/>
            <a:ext cx="1485334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Spule laden</a:t>
            </a:r>
          </a:p>
        </p:txBody>
      </p:sp>
      <p:sp>
        <p:nvSpPr>
          <p:cNvPr id="514" name="Spule entladen"/>
          <p:cNvSpPr txBox="1"/>
          <p:nvPr/>
        </p:nvSpPr>
        <p:spPr>
          <a:xfrm>
            <a:off x="2980537" y="2581423"/>
            <a:ext cx="1635948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Spule entladen</a:t>
            </a:r>
          </a:p>
        </p:txBody>
      </p:sp>
      <p:sp>
        <p:nvSpPr>
          <p:cNvPr id="515" name="C"/>
          <p:cNvSpPr txBox="1"/>
          <p:nvPr/>
        </p:nvSpPr>
        <p:spPr>
          <a:xfrm>
            <a:off x="4073868" y="1626891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C</a:t>
            </a:r>
          </a:p>
        </p:txBody>
      </p:sp>
      <p:sp>
        <p:nvSpPr>
          <p:cNvPr id="516" name="L"/>
          <p:cNvSpPr txBox="1"/>
          <p:nvPr/>
        </p:nvSpPr>
        <p:spPr>
          <a:xfrm>
            <a:off x="2734339" y="229891"/>
            <a:ext cx="504757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</a:t>
            </a:r>
          </a:p>
        </p:txBody>
      </p:sp>
      <p:sp>
        <p:nvSpPr>
          <p:cNvPr id="517" name="Linie"/>
          <p:cNvSpPr/>
          <p:nvPr/>
        </p:nvSpPr>
        <p:spPr>
          <a:xfrm>
            <a:off x="2642462" y="858828"/>
            <a:ext cx="72330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18" name="uL"/>
          <p:cNvSpPr txBox="1"/>
          <p:nvPr/>
        </p:nvSpPr>
        <p:spPr>
          <a:xfrm>
            <a:off x="2807228" y="843680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519" name="Dreieck"/>
          <p:cNvSpPr/>
          <p:nvPr/>
        </p:nvSpPr>
        <p:spPr>
          <a:xfrm rot="5400000">
            <a:off x="3907350" y="546416"/>
            <a:ext cx="318483" cy="298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20" name="Linie"/>
          <p:cNvSpPr/>
          <p:nvPr/>
        </p:nvSpPr>
        <p:spPr>
          <a:xfrm flipH="1">
            <a:off x="4235505" y="543887"/>
            <a:ext cx="1" cy="30321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Linie"/>
          <p:cNvSpPr/>
          <p:nvPr/>
        </p:nvSpPr>
        <p:spPr>
          <a:xfrm flipV="1">
            <a:off x="2449394" y="1345667"/>
            <a:ext cx="100864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3" name="Linie"/>
          <p:cNvSpPr/>
          <p:nvPr/>
        </p:nvSpPr>
        <p:spPr>
          <a:xfrm>
            <a:off x="4082811" y="1262475"/>
            <a:ext cx="1" cy="170668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4" name="Linie"/>
          <p:cNvSpPr/>
          <p:nvPr/>
        </p:nvSpPr>
        <p:spPr>
          <a:xfrm flipV="1">
            <a:off x="1411361" y="1608681"/>
            <a:ext cx="102343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5" name="Linie"/>
          <p:cNvSpPr/>
          <p:nvPr/>
        </p:nvSpPr>
        <p:spPr>
          <a:xfrm flipV="1">
            <a:off x="1403073" y="2923716"/>
            <a:ext cx="3511764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6" name="Linie"/>
          <p:cNvSpPr/>
          <p:nvPr/>
        </p:nvSpPr>
        <p:spPr>
          <a:xfrm flipH="1">
            <a:off x="1406492" y="1597411"/>
            <a:ext cx="1" cy="131679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7" name="Kreis"/>
          <p:cNvSpPr/>
          <p:nvPr/>
        </p:nvSpPr>
        <p:spPr>
          <a:xfrm>
            <a:off x="1247742" y="2088239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28" name="U0"/>
          <p:cNvSpPr txBox="1"/>
          <p:nvPr/>
        </p:nvSpPr>
        <p:spPr>
          <a:xfrm>
            <a:off x="665341" y="2039908"/>
            <a:ext cx="74115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</a:t>
            </a:r>
          </a:p>
        </p:txBody>
      </p:sp>
      <p:sp>
        <p:nvSpPr>
          <p:cNvPr id="529" name="Linie"/>
          <p:cNvSpPr/>
          <p:nvPr/>
        </p:nvSpPr>
        <p:spPr>
          <a:xfrm flipV="1">
            <a:off x="3457363" y="1615712"/>
            <a:ext cx="146958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30" name="Linie"/>
          <p:cNvSpPr/>
          <p:nvPr/>
        </p:nvSpPr>
        <p:spPr>
          <a:xfrm>
            <a:off x="1142337" y="2092498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533" name="Gruppieren"/>
          <p:cNvGrpSpPr/>
          <p:nvPr/>
        </p:nvGrpSpPr>
        <p:grpSpPr>
          <a:xfrm>
            <a:off x="1699443" y="1425614"/>
            <a:ext cx="505916" cy="366135"/>
            <a:chOff x="-20032" y="0"/>
            <a:chExt cx="505915" cy="366134"/>
          </a:xfrm>
        </p:grpSpPr>
        <p:sp>
          <p:nvSpPr>
            <p:cNvPr id="531" name="Rechteck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32" name="R0"/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534" name="Linie"/>
          <p:cNvSpPr/>
          <p:nvPr/>
        </p:nvSpPr>
        <p:spPr>
          <a:xfrm>
            <a:off x="4267157" y="1928043"/>
            <a:ext cx="1" cy="679033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35" name="I1"/>
          <p:cNvSpPr txBox="1"/>
          <p:nvPr/>
        </p:nvSpPr>
        <p:spPr>
          <a:xfrm>
            <a:off x="2381698" y="885644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25000"/>
              <a:t>1</a:t>
            </a:r>
          </a:p>
        </p:txBody>
      </p:sp>
      <p:sp>
        <p:nvSpPr>
          <p:cNvPr id="536" name="Linie"/>
          <p:cNvSpPr/>
          <p:nvPr/>
        </p:nvSpPr>
        <p:spPr>
          <a:xfrm flipV="1">
            <a:off x="4439033" y="1608681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539" name="Gruppieren"/>
          <p:cNvGrpSpPr/>
          <p:nvPr/>
        </p:nvGrpSpPr>
        <p:grpSpPr>
          <a:xfrm>
            <a:off x="2732507" y="1162600"/>
            <a:ext cx="505917" cy="366135"/>
            <a:chOff x="-20032" y="0"/>
            <a:chExt cx="505915" cy="366134"/>
          </a:xfrm>
        </p:grpSpPr>
        <p:sp>
          <p:nvSpPr>
            <p:cNvPr id="537" name="Rechteck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38" name="R1"/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1</a:t>
              </a:r>
            </a:p>
          </p:txBody>
        </p:sp>
      </p:grpSp>
      <p:sp>
        <p:nvSpPr>
          <p:cNvPr id="540" name="C1"/>
          <p:cNvSpPr txBox="1"/>
          <p:nvPr/>
        </p:nvSpPr>
        <p:spPr>
          <a:xfrm>
            <a:off x="3023945" y="1876232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C</a:t>
            </a:r>
            <a:r>
              <a:rPr baseline="-5999"/>
              <a:t>1</a:t>
            </a:r>
          </a:p>
        </p:txBody>
      </p:sp>
      <p:sp>
        <p:nvSpPr>
          <p:cNvPr id="547" name="Linie"/>
          <p:cNvSpPr/>
          <p:nvPr/>
        </p:nvSpPr>
        <p:spPr>
          <a:xfrm flipV="1">
            <a:off x="2447311" y="1876232"/>
            <a:ext cx="101072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48" name="Linie"/>
          <p:cNvSpPr/>
          <p:nvPr/>
        </p:nvSpPr>
        <p:spPr>
          <a:xfrm>
            <a:off x="2453753" y="1333243"/>
            <a:ext cx="1" cy="52719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552" name="Gruppieren"/>
          <p:cNvGrpSpPr/>
          <p:nvPr/>
        </p:nvGrpSpPr>
        <p:grpSpPr>
          <a:xfrm>
            <a:off x="2945776" y="1711491"/>
            <a:ext cx="99196" cy="329483"/>
            <a:chOff x="1329" y="0"/>
            <a:chExt cx="99194" cy="329482"/>
          </a:xfrm>
        </p:grpSpPr>
        <p:sp>
          <p:nvSpPr>
            <p:cNvPr id="549" name="Rechteck"/>
            <p:cNvSpPr/>
            <p:nvPr/>
          </p:nvSpPr>
          <p:spPr>
            <a:xfrm>
              <a:off x="1329" y="0"/>
              <a:ext cx="96500" cy="32948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0" name="Linie"/>
            <p:cNvSpPr/>
            <p:nvPr/>
          </p:nvSpPr>
          <p:spPr>
            <a:xfrm flipH="1" flipV="1">
              <a:off x="6912" y="5294"/>
              <a:ext cx="11" cy="31778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51" name="Linie"/>
            <p:cNvSpPr/>
            <p:nvPr/>
          </p:nvSpPr>
          <p:spPr>
            <a:xfrm flipH="1" flipV="1">
              <a:off x="100514" y="5225"/>
              <a:ext cx="11" cy="31778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553" name="Linie"/>
          <p:cNvSpPr/>
          <p:nvPr/>
        </p:nvSpPr>
        <p:spPr>
          <a:xfrm>
            <a:off x="3453541" y="1333243"/>
            <a:ext cx="1" cy="52719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54" name="Kreis"/>
          <p:cNvSpPr/>
          <p:nvPr/>
        </p:nvSpPr>
        <p:spPr>
          <a:xfrm rot="10800000">
            <a:off x="4034562" y="1560126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55" name="Kreis"/>
          <p:cNvSpPr/>
          <p:nvPr/>
        </p:nvSpPr>
        <p:spPr>
          <a:xfrm rot="10800000">
            <a:off x="4034562" y="287516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56" name="Linie"/>
          <p:cNvSpPr/>
          <p:nvPr/>
        </p:nvSpPr>
        <p:spPr>
          <a:xfrm>
            <a:off x="4918976" y="1617168"/>
            <a:ext cx="1" cy="131679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57" name="Rechteck"/>
          <p:cNvSpPr/>
          <p:nvPr/>
        </p:nvSpPr>
        <p:spPr>
          <a:xfrm rot="16200000">
            <a:off x="4689607" y="2114458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58" name="RL"/>
          <p:cNvSpPr txBox="1"/>
          <p:nvPr/>
        </p:nvSpPr>
        <p:spPr>
          <a:xfrm>
            <a:off x="5004453" y="2063922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L</a:t>
            </a:r>
          </a:p>
        </p:txBody>
      </p:sp>
      <p:sp>
        <p:nvSpPr>
          <p:cNvPr id="559" name="I2"/>
          <p:cNvSpPr txBox="1"/>
          <p:nvPr/>
        </p:nvSpPr>
        <p:spPr>
          <a:xfrm>
            <a:off x="2408162" y="1899917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25000"/>
              <a:t>2</a:t>
            </a:r>
          </a:p>
        </p:txBody>
      </p:sp>
      <p:sp>
        <p:nvSpPr>
          <p:cNvPr id="560" name="I"/>
          <p:cNvSpPr txBox="1"/>
          <p:nvPr/>
        </p:nvSpPr>
        <p:spPr>
          <a:xfrm>
            <a:off x="4199652" y="1248731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</a:t>
            </a:r>
          </a:p>
        </p:txBody>
      </p:sp>
      <p:sp>
        <p:nvSpPr>
          <p:cNvPr id="561" name="UL"/>
          <p:cNvSpPr txBox="1"/>
          <p:nvPr/>
        </p:nvSpPr>
        <p:spPr>
          <a:xfrm>
            <a:off x="4246704" y="2039908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562" name="Linie"/>
          <p:cNvSpPr/>
          <p:nvPr/>
        </p:nvSpPr>
        <p:spPr>
          <a:xfrm flipV="1">
            <a:off x="2511082" y="1876232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63" name="Linie"/>
          <p:cNvSpPr/>
          <p:nvPr/>
        </p:nvSpPr>
        <p:spPr>
          <a:xfrm flipV="1">
            <a:off x="2511082" y="1345667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64" name="Anschluss-klemme"/>
          <p:cNvSpPr txBox="1"/>
          <p:nvPr/>
        </p:nvSpPr>
        <p:spPr>
          <a:xfrm>
            <a:off x="3538410" y="672475"/>
            <a:ext cx="10888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Anschluss-klemme</a:t>
            </a:r>
          </a:p>
        </p:txBody>
      </p:sp>
      <p:sp>
        <p:nvSpPr>
          <p:cNvPr id="565" name="Linie"/>
          <p:cNvSpPr/>
          <p:nvPr/>
        </p:nvSpPr>
        <p:spPr>
          <a:xfrm>
            <a:off x="2541163" y="2313665"/>
            <a:ext cx="79648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66" name="U1"/>
          <p:cNvSpPr txBox="1"/>
          <p:nvPr/>
        </p:nvSpPr>
        <p:spPr>
          <a:xfrm>
            <a:off x="2732507" y="2330439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grpSp>
        <p:nvGrpSpPr>
          <p:cNvPr id="569" name="Gruppieren"/>
          <p:cNvGrpSpPr/>
          <p:nvPr/>
        </p:nvGrpSpPr>
        <p:grpSpPr>
          <a:xfrm>
            <a:off x="6962957" y="1972952"/>
            <a:ext cx="1012940" cy="603937"/>
            <a:chOff x="-123" y="19813"/>
            <a:chExt cx="1012938" cy="603935"/>
          </a:xfrm>
        </p:grpSpPr>
        <p:sp>
          <p:nvSpPr>
            <p:cNvPr id="567" name="Rechteck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68" name="Batterie"/>
            <p:cNvSpPr txBox="1"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Batterie</a:t>
              </a:r>
            </a:p>
          </p:txBody>
        </p:sp>
      </p:grpSp>
      <p:sp>
        <p:nvSpPr>
          <p:cNvPr id="570" name="Linie"/>
          <p:cNvSpPr/>
          <p:nvPr/>
        </p:nvSpPr>
        <p:spPr>
          <a:xfrm flipV="1">
            <a:off x="7989935" y="2274920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1" name="RL(t)"/>
          <p:cNvSpPr txBox="1"/>
          <p:nvPr/>
        </p:nvSpPr>
        <p:spPr>
          <a:xfrm>
            <a:off x="5996215" y="2100422"/>
            <a:ext cx="583784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L</a:t>
            </a:r>
            <a:r>
              <a:t>(t)</a:t>
            </a:r>
          </a:p>
        </p:txBody>
      </p:sp>
      <p:sp>
        <p:nvSpPr>
          <p:cNvPr id="572" name="I(t)"/>
          <p:cNvSpPr txBox="1"/>
          <p:nvPr/>
        </p:nvSpPr>
        <p:spPr>
          <a:xfrm>
            <a:off x="8287616" y="2095251"/>
            <a:ext cx="635312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I(t)</a:t>
            </a:r>
          </a:p>
        </p:txBody>
      </p:sp>
      <p:sp>
        <p:nvSpPr>
          <p:cNvPr id="573" name="Linie"/>
          <p:cNvSpPr/>
          <p:nvPr/>
        </p:nvSpPr>
        <p:spPr>
          <a:xfrm flipV="1">
            <a:off x="6597462" y="2274920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4" name="Last"/>
          <p:cNvSpPr txBox="1"/>
          <p:nvPr/>
        </p:nvSpPr>
        <p:spPr>
          <a:xfrm>
            <a:off x="5833686" y="1744822"/>
            <a:ext cx="908842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</a:t>
            </a:r>
          </a:p>
        </p:txBody>
      </p:sp>
      <p:sp>
        <p:nvSpPr>
          <p:cNvPr id="575" name="Strom"/>
          <p:cNvSpPr txBox="1"/>
          <p:nvPr/>
        </p:nvSpPr>
        <p:spPr>
          <a:xfrm>
            <a:off x="8137339" y="1744822"/>
            <a:ext cx="908841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Strom</a:t>
            </a:r>
          </a:p>
        </p:txBody>
      </p:sp>
      <p:sp>
        <p:nvSpPr>
          <p:cNvPr id="576" name="Rechteck"/>
          <p:cNvSpPr/>
          <p:nvPr/>
        </p:nvSpPr>
        <p:spPr>
          <a:xfrm>
            <a:off x="5903934" y="1620808"/>
            <a:ext cx="3130986" cy="1270001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Linie"/>
          <p:cNvSpPr/>
          <p:nvPr/>
        </p:nvSpPr>
        <p:spPr>
          <a:xfrm flipV="1">
            <a:off x="3988792" y="5454096"/>
            <a:ext cx="85457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9" name="Linie"/>
          <p:cNvSpPr/>
          <p:nvPr/>
        </p:nvSpPr>
        <p:spPr>
          <a:xfrm flipV="1">
            <a:off x="4355450" y="5447065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80" name="I"/>
          <p:cNvSpPr txBox="1"/>
          <p:nvPr/>
        </p:nvSpPr>
        <p:spPr>
          <a:xfrm>
            <a:off x="4355450" y="5060953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</a:t>
            </a:r>
          </a:p>
        </p:txBody>
      </p:sp>
      <p:sp>
        <p:nvSpPr>
          <p:cNvPr id="581" name="Linie"/>
          <p:cNvSpPr/>
          <p:nvPr/>
        </p:nvSpPr>
        <p:spPr>
          <a:xfrm flipH="1" flipV="1">
            <a:off x="2131152" y="5466864"/>
            <a:ext cx="1" cy="28411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2" name="Linie"/>
          <p:cNvSpPr/>
          <p:nvPr/>
        </p:nvSpPr>
        <p:spPr>
          <a:xfrm>
            <a:off x="1848684" y="5754798"/>
            <a:ext cx="52719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3" name="Linie"/>
          <p:cNvSpPr/>
          <p:nvPr/>
        </p:nvSpPr>
        <p:spPr>
          <a:xfrm flipV="1">
            <a:off x="2387135" y="5750303"/>
            <a:ext cx="1" cy="100864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4" name="Linie"/>
          <p:cNvSpPr/>
          <p:nvPr/>
        </p:nvSpPr>
        <p:spPr>
          <a:xfrm flipV="1">
            <a:off x="2124121" y="6773543"/>
            <a:ext cx="1" cy="28411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5" name="I1"/>
          <p:cNvSpPr txBox="1"/>
          <p:nvPr/>
        </p:nvSpPr>
        <p:spPr>
          <a:xfrm>
            <a:off x="2378300" y="6357783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25000"/>
              <a:t>1</a:t>
            </a:r>
          </a:p>
        </p:txBody>
      </p:sp>
      <p:sp>
        <p:nvSpPr>
          <p:cNvPr id="586" name="Rechteck"/>
          <p:cNvSpPr/>
          <p:nvPr/>
        </p:nvSpPr>
        <p:spPr>
          <a:xfrm rot="16200000">
            <a:off x="2180760" y="6055640"/>
            <a:ext cx="412751" cy="24503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87" name="R1"/>
          <p:cNvSpPr txBox="1"/>
          <p:nvPr/>
        </p:nvSpPr>
        <p:spPr>
          <a:xfrm>
            <a:off x="2420042" y="5960390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1</a:t>
            </a:r>
          </a:p>
        </p:txBody>
      </p:sp>
      <p:sp>
        <p:nvSpPr>
          <p:cNvPr id="588" name="C1"/>
          <p:cNvSpPr txBox="1"/>
          <p:nvPr/>
        </p:nvSpPr>
        <p:spPr>
          <a:xfrm>
            <a:off x="1769333" y="5822824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C</a:t>
            </a:r>
            <a:r>
              <a:rPr baseline="-5999"/>
              <a:t>1</a:t>
            </a:r>
          </a:p>
        </p:txBody>
      </p:sp>
      <p:sp>
        <p:nvSpPr>
          <p:cNvPr id="589" name="Linie"/>
          <p:cNvSpPr/>
          <p:nvPr/>
        </p:nvSpPr>
        <p:spPr>
          <a:xfrm flipV="1">
            <a:off x="1856570" y="5750303"/>
            <a:ext cx="1" cy="101072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90" name="Linie"/>
          <p:cNvSpPr/>
          <p:nvPr/>
        </p:nvSpPr>
        <p:spPr>
          <a:xfrm flipH="1">
            <a:off x="1872369" y="6754586"/>
            <a:ext cx="52719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594" name="Gruppieren"/>
          <p:cNvGrpSpPr/>
          <p:nvPr/>
        </p:nvGrpSpPr>
        <p:grpSpPr>
          <a:xfrm rot="5400000" flipH="1">
            <a:off x="1806972" y="6048224"/>
            <a:ext cx="99196" cy="329484"/>
            <a:chOff x="1329" y="0"/>
            <a:chExt cx="99194" cy="329482"/>
          </a:xfrm>
        </p:grpSpPr>
        <p:sp>
          <p:nvSpPr>
            <p:cNvPr id="591" name="Rechteck"/>
            <p:cNvSpPr/>
            <p:nvPr/>
          </p:nvSpPr>
          <p:spPr>
            <a:xfrm>
              <a:off x="1329" y="0"/>
              <a:ext cx="96500" cy="32948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92" name="Linie"/>
            <p:cNvSpPr/>
            <p:nvPr/>
          </p:nvSpPr>
          <p:spPr>
            <a:xfrm flipH="1" flipV="1">
              <a:off x="6912" y="5294"/>
              <a:ext cx="11" cy="31778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93" name="Linie"/>
            <p:cNvSpPr/>
            <p:nvPr/>
          </p:nvSpPr>
          <p:spPr>
            <a:xfrm flipH="1" flipV="1">
              <a:off x="100514" y="5225"/>
              <a:ext cx="11" cy="31778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595" name="I2"/>
          <p:cNvSpPr txBox="1"/>
          <p:nvPr/>
        </p:nvSpPr>
        <p:spPr>
          <a:xfrm>
            <a:off x="1836092" y="6332310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25000"/>
              <a:t>2</a:t>
            </a:r>
          </a:p>
        </p:txBody>
      </p:sp>
      <p:sp>
        <p:nvSpPr>
          <p:cNvPr id="596" name="Linie"/>
          <p:cNvSpPr/>
          <p:nvPr/>
        </p:nvSpPr>
        <p:spPr>
          <a:xfrm flipV="1">
            <a:off x="1856569" y="6498369"/>
            <a:ext cx="1" cy="198889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97" name="Linie"/>
          <p:cNvSpPr/>
          <p:nvPr/>
        </p:nvSpPr>
        <p:spPr>
          <a:xfrm flipV="1">
            <a:off x="2387135" y="6498369"/>
            <a:ext cx="1" cy="198889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98" name="U1"/>
          <p:cNvSpPr txBox="1"/>
          <p:nvPr/>
        </p:nvSpPr>
        <p:spPr>
          <a:xfrm>
            <a:off x="1097492" y="6038724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grpSp>
        <p:nvGrpSpPr>
          <p:cNvPr id="609" name="Gruppieren"/>
          <p:cNvGrpSpPr/>
          <p:nvPr/>
        </p:nvGrpSpPr>
        <p:grpSpPr>
          <a:xfrm>
            <a:off x="5847348" y="5543155"/>
            <a:ext cx="3212494" cy="1270001"/>
            <a:chOff x="0" y="0"/>
            <a:chExt cx="3212493" cy="1270000"/>
          </a:xfrm>
        </p:grpSpPr>
        <p:grpSp>
          <p:nvGrpSpPr>
            <p:cNvPr id="601" name="Gruppieren"/>
            <p:cNvGrpSpPr/>
            <p:nvPr/>
          </p:nvGrpSpPr>
          <p:grpSpPr>
            <a:xfrm>
              <a:off x="1129270" y="352144"/>
              <a:ext cx="1012940" cy="603937"/>
              <a:chOff x="-123" y="19813"/>
              <a:chExt cx="1012938" cy="603935"/>
            </a:xfrm>
          </p:grpSpPr>
          <p:sp>
            <p:nvSpPr>
              <p:cNvPr id="599" name="Rechteck"/>
              <p:cNvSpPr/>
              <p:nvPr/>
            </p:nvSpPr>
            <p:spPr>
              <a:xfrm>
                <a:off x="0" y="19813"/>
                <a:ext cx="1012693" cy="60393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600" name="Supercap"/>
              <p:cNvSpPr txBox="1"/>
              <p:nvPr/>
            </p:nvSpPr>
            <p:spPr>
              <a:xfrm>
                <a:off x="-124" y="135954"/>
                <a:ext cx="1012940" cy="3716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r>
                  <a:t>Supercap</a:t>
                </a:r>
              </a:p>
            </p:txBody>
          </p:sp>
        </p:grpSp>
        <p:sp>
          <p:nvSpPr>
            <p:cNvPr id="602" name="Linie"/>
            <p:cNvSpPr/>
            <p:nvPr/>
          </p:nvSpPr>
          <p:spPr>
            <a:xfrm flipV="1">
              <a:off x="2156249" y="654112"/>
              <a:ext cx="370374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03" name="RL(t)"/>
            <p:cNvSpPr txBox="1"/>
            <p:nvPr/>
          </p:nvSpPr>
          <p:spPr>
            <a:xfrm>
              <a:off x="162528" y="479613"/>
              <a:ext cx="583785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L</a:t>
              </a:r>
              <a:r>
                <a:t>(t)</a:t>
              </a:r>
            </a:p>
          </p:txBody>
        </p:sp>
        <p:sp>
          <p:nvSpPr>
            <p:cNvPr id="604" name="I(t)"/>
            <p:cNvSpPr txBox="1"/>
            <p:nvPr/>
          </p:nvSpPr>
          <p:spPr>
            <a:xfrm>
              <a:off x="2453929" y="474443"/>
              <a:ext cx="635312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I(t)</a:t>
              </a:r>
            </a:p>
          </p:txBody>
        </p:sp>
        <p:sp>
          <p:nvSpPr>
            <p:cNvPr id="605" name="Linie"/>
            <p:cNvSpPr/>
            <p:nvPr/>
          </p:nvSpPr>
          <p:spPr>
            <a:xfrm flipV="1">
              <a:off x="763775" y="654112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06" name="Last"/>
            <p:cNvSpPr txBox="1"/>
            <p:nvPr/>
          </p:nvSpPr>
          <p:spPr>
            <a:xfrm>
              <a:off x="0" y="124013"/>
              <a:ext cx="908841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Last</a:t>
              </a:r>
            </a:p>
          </p:txBody>
        </p:sp>
        <p:sp>
          <p:nvSpPr>
            <p:cNvPr id="607" name="Strom"/>
            <p:cNvSpPr txBox="1"/>
            <p:nvPr/>
          </p:nvSpPr>
          <p:spPr>
            <a:xfrm>
              <a:off x="2303652" y="124013"/>
              <a:ext cx="908842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Strom</a:t>
              </a:r>
            </a:p>
          </p:txBody>
        </p:sp>
        <p:sp>
          <p:nvSpPr>
            <p:cNvPr id="608" name="Rechteck"/>
            <p:cNvSpPr/>
            <p:nvPr/>
          </p:nvSpPr>
          <p:spPr>
            <a:xfrm>
              <a:off x="70247" y="0"/>
              <a:ext cx="3130986" cy="1270000"/>
            </a:xfrm>
            <a:prstGeom prst="rect">
              <a:avLst/>
            </a:prstGeom>
            <a:noFill/>
            <a:ln w="127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610" name="Linie"/>
          <p:cNvSpPr/>
          <p:nvPr/>
        </p:nvSpPr>
        <p:spPr>
          <a:xfrm>
            <a:off x="3999228" y="5405659"/>
            <a:ext cx="1" cy="170668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11" name="Linie"/>
          <p:cNvSpPr/>
          <p:nvPr/>
        </p:nvSpPr>
        <p:spPr>
          <a:xfrm flipV="1">
            <a:off x="4000904" y="7066901"/>
            <a:ext cx="83034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12" name="Linie"/>
          <p:cNvSpPr/>
          <p:nvPr/>
        </p:nvSpPr>
        <p:spPr>
          <a:xfrm>
            <a:off x="4183574" y="5616417"/>
            <a:ext cx="1" cy="129265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13" name="Linie"/>
          <p:cNvSpPr/>
          <p:nvPr/>
        </p:nvSpPr>
        <p:spPr>
          <a:xfrm>
            <a:off x="4835393" y="5432103"/>
            <a:ext cx="1" cy="16450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14" name="Rechteck"/>
          <p:cNvSpPr/>
          <p:nvPr/>
        </p:nvSpPr>
        <p:spPr>
          <a:xfrm rot="16200000">
            <a:off x="4606024" y="6143342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615" name="RL"/>
          <p:cNvSpPr txBox="1"/>
          <p:nvPr/>
        </p:nvSpPr>
        <p:spPr>
          <a:xfrm>
            <a:off x="4930256" y="6027107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L</a:t>
            </a:r>
          </a:p>
        </p:txBody>
      </p:sp>
      <p:sp>
        <p:nvSpPr>
          <p:cNvPr id="616" name="UL"/>
          <p:cNvSpPr txBox="1"/>
          <p:nvPr/>
        </p:nvSpPr>
        <p:spPr>
          <a:xfrm>
            <a:off x="4144849" y="5994274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617" name="Anschluss-klemme"/>
          <p:cNvSpPr txBox="1"/>
          <p:nvPr/>
        </p:nvSpPr>
        <p:spPr>
          <a:xfrm>
            <a:off x="3431712" y="4747334"/>
            <a:ext cx="10888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Anschluss-klemme</a:t>
            </a:r>
          </a:p>
        </p:txBody>
      </p:sp>
      <p:sp>
        <p:nvSpPr>
          <p:cNvPr id="618" name="Linie"/>
          <p:cNvSpPr/>
          <p:nvPr/>
        </p:nvSpPr>
        <p:spPr>
          <a:xfrm>
            <a:off x="2137976" y="5457380"/>
            <a:ext cx="186242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19" name="Kreis"/>
          <p:cNvSpPr/>
          <p:nvPr/>
        </p:nvSpPr>
        <p:spPr>
          <a:xfrm rot="5400000">
            <a:off x="3961660" y="5408826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622" name="Gruppieren"/>
          <p:cNvGrpSpPr/>
          <p:nvPr/>
        </p:nvGrpSpPr>
        <p:grpSpPr>
          <a:xfrm>
            <a:off x="2955711" y="5274313"/>
            <a:ext cx="505916" cy="366135"/>
            <a:chOff x="-20032" y="0"/>
            <a:chExt cx="505915" cy="366134"/>
          </a:xfrm>
        </p:grpSpPr>
        <p:sp>
          <p:nvSpPr>
            <p:cNvPr id="620" name="Rechteck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21" name="R0"/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623" name="Linie"/>
          <p:cNvSpPr/>
          <p:nvPr/>
        </p:nvSpPr>
        <p:spPr>
          <a:xfrm>
            <a:off x="2104180" y="7069687"/>
            <a:ext cx="186242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24" name="Kreis"/>
          <p:cNvSpPr/>
          <p:nvPr/>
        </p:nvSpPr>
        <p:spPr>
          <a:xfrm rot="5400000">
            <a:off x="3927864" y="7021132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625" name="Linie"/>
          <p:cNvSpPr/>
          <p:nvPr/>
        </p:nvSpPr>
        <p:spPr>
          <a:xfrm flipH="1">
            <a:off x="1565308" y="5629545"/>
            <a:ext cx="1" cy="129265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26" name="PL(t)"/>
          <p:cNvSpPr txBox="1"/>
          <p:nvPr/>
        </p:nvSpPr>
        <p:spPr>
          <a:xfrm>
            <a:off x="6025140" y="6292008"/>
            <a:ext cx="583785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L</a:t>
            </a:r>
            <a:r>
              <a:t>(t)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Linie"/>
          <p:cNvSpPr/>
          <p:nvPr/>
        </p:nvSpPr>
        <p:spPr>
          <a:xfrm flipV="1">
            <a:off x="7571375" y="5029199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29" name="IL2"/>
          <p:cNvSpPr txBox="1"/>
          <p:nvPr/>
        </p:nvSpPr>
        <p:spPr>
          <a:xfrm>
            <a:off x="7416592" y="5195983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L2</a:t>
            </a:r>
          </a:p>
        </p:txBody>
      </p:sp>
      <p:sp>
        <p:nvSpPr>
          <p:cNvPr id="630" name="U1"/>
          <p:cNvSpPr txBox="1"/>
          <p:nvPr/>
        </p:nvSpPr>
        <p:spPr>
          <a:xfrm>
            <a:off x="294852" y="6091913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sp>
        <p:nvSpPr>
          <p:cNvPr id="631" name="Linie"/>
          <p:cNvSpPr/>
          <p:nvPr/>
        </p:nvSpPr>
        <p:spPr>
          <a:xfrm>
            <a:off x="5911665" y="5268973"/>
            <a:ext cx="1" cy="151218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32" name="Linie"/>
          <p:cNvSpPr/>
          <p:nvPr/>
        </p:nvSpPr>
        <p:spPr>
          <a:xfrm>
            <a:off x="9127875" y="5030550"/>
            <a:ext cx="1" cy="198903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33" name="Rechteck"/>
          <p:cNvSpPr/>
          <p:nvPr/>
        </p:nvSpPr>
        <p:spPr>
          <a:xfrm rot="16200000">
            <a:off x="8897634" y="5848469"/>
            <a:ext cx="485884" cy="26506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634" name="RL2"/>
          <p:cNvSpPr txBox="1"/>
          <p:nvPr/>
        </p:nvSpPr>
        <p:spPr>
          <a:xfrm>
            <a:off x="9217776" y="5797933"/>
            <a:ext cx="616791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L2</a:t>
            </a:r>
          </a:p>
        </p:txBody>
      </p:sp>
      <p:sp>
        <p:nvSpPr>
          <p:cNvPr id="635" name="UL1"/>
          <p:cNvSpPr txBox="1"/>
          <p:nvPr/>
        </p:nvSpPr>
        <p:spPr>
          <a:xfrm>
            <a:off x="5890889" y="5765100"/>
            <a:ext cx="61679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L1</a:t>
            </a:r>
          </a:p>
        </p:txBody>
      </p:sp>
      <p:sp>
        <p:nvSpPr>
          <p:cNvPr id="636" name="Einspeisung/Last"/>
          <p:cNvSpPr txBox="1"/>
          <p:nvPr/>
        </p:nvSpPr>
        <p:spPr>
          <a:xfrm>
            <a:off x="8149983" y="4526936"/>
            <a:ext cx="1659431" cy="33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Einspeisung/Last</a:t>
            </a:r>
          </a:p>
        </p:txBody>
      </p:sp>
      <p:sp>
        <p:nvSpPr>
          <p:cNvPr id="637" name="Linie"/>
          <p:cNvSpPr/>
          <p:nvPr/>
        </p:nvSpPr>
        <p:spPr>
          <a:xfrm>
            <a:off x="1382820" y="5029200"/>
            <a:ext cx="7748679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38" name="Kreis"/>
          <p:cNvSpPr/>
          <p:nvPr/>
        </p:nvSpPr>
        <p:spPr>
          <a:xfrm rot="5400000">
            <a:off x="7985630" y="4980645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639" name="Linie"/>
          <p:cNvSpPr/>
          <p:nvPr/>
        </p:nvSpPr>
        <p:spPr>
          <a:xfrm>
            <a:off x="1413300" y="7008727"/>
            <a:ext cx="771311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40" name="Kreis"/>
          <p:cNvSpPr/>
          <p:nvPr/>
        </p:nvSpPr>
        <p:spPr>
          <a:xfrm rot="5400000">
            <a:off x="7985630" y="6972376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641" name="Linie"/>
          <p:cNvSpPr/>
          <p:nvPr/>
        </p:nvSpPr>
        <p:spPr>
          <a:xfrm flipH="1">
            <a:off x="830407" y="5937601"/>
            <a:ext cx="1" cy="74042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657" name="Gruppieren"/>
          <p:cNvGrpSpPr/>
          <p:nvPr/>
        </p:nvGrpSpPr>
        <p:grpSpPr>
          <a:xfrm>
            <a:off x="957473" y="5045707"/>
            <a:ext cx="1232972" cy="1971981"/>
            <a:chOff x="0" y="0"/>
            <a:chExt cx="1232970" cy="1971979"/>
          </a:xfrm>
        </p:grpSpPr>
        <p:sp>
          <p:nvSpPr>
            <p:cNvPr id="642" name="Linie"/>
            <p:cNvSpPr/>
            <p:nvPr/>
          </p:nvSpPr>
          <p:spPr>
            <a:xfrm flipH="1" flipV="1">
              <a:off x="439324" y="-1"/>
              <a:ext cx="1" cy="90888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43" name="Linie"/>
            <p:cNvSpPr/>
            <p:nvPr/>
          </p:nvSpPr>
          <p:spPr>
            <a:xfrm>
              <a:off x="156855" y="912707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44" name="Linie"/>
            <p:cNvSpPr/>
            <p:nvPr/>
          </p:nvSpPr>
          <p:spPr>
            <a:xfrm flipH="1" flipV="1">
              <a:off x="695306" y="908212"/>
              <a:ext cx="7424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45" name="Linie"/>
            <p:cNvSpPr/>
            <p:nvPr/>
          </p:nvSpPr>
          <p:spPr>
            <a:xfrm flipV="1">
              <a:off x="447419" y="1687867"/>
              <a:ext cx="1" cy="2841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46" name="Rechteck"/>
            <p:cNvSpPr/>
            <p:nvPr/>
          </p:nvSpPr>
          <p:spPr>
            <a:xfrm rot="16200000">
              <a:off x="505452" y="1222427"/>
              <a:ext cx="388177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47" name="R1"/>
            <p:cNvSpPr txBox="1"/>
            <p:nvPr/>
          </p:nvSpPr>
          <p:spPr>
            <a:xfrm>
              <a:off x="728214" y="965898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1</a:t>
              </a:r>
            </a:p>
          </p:txBody>
        </p:sp>
        <p:sp>
          <p:nvSpPr>
            <p:cNvPr id="648" name="C1"/>
            <p:cNvSpPr txBox="1"/>
            <p:nvPr/>
          </p:nvSpPr>
          <p:spPr>
            <a:xfrm>
              <a:off x="77504" y="980733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C</a:t>
              </a:r>
              <a:r>
                <a:rPr baseline="-5999"/>
                <a:t>1</a:t>
              </a:r>
            </a:p>
          </p:txBody>
        </p:sp>
        <p:sp>
          <p:nvSpPr>
            <p:cNvPr id="649" name="Linie"/>
            <p:cNvSpPr/>
            <p:nvPr/>
          </p:nvSpPr>
          <p:spPr>
            <a:xfrm flipH="1" flipV="1">
              <a:off x="164741" y="908212"/>
              <a:ext cx="11410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50" name="Linie"/>
            <p:cNvSpPr/>
            <p:nvPr/>
          </p:nvSpPr>
          <p:spPr>
            <a:xfrm flipH="1">
              <a:off x="175729" y="1697392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654" name="Gruppieren"/>
            <p:cNvGrpSpPr/>
            <p:nvPr/>
          </p:nvGrpSpPr>
          <p:grpSpPr>
            <a:xfrm rot="5400000" flipH="1">
              <a:off x="115143" y="1206133"/>
              <a:ext cx="99196" cy="329483"/>
              <a:chOff x="1329" y="0"/>
              <a:chExt cx="99194" cy="329482"/>
            </a:xfrm>
          </p:grpSpPr>
          <p:sp>
            <p:nvSpPr>
              <p:cNvPr id="651" name="Rechteck"/>
              <p:cNvSpPr/>
              <p:nvPr/>
            </p:nvSpPr>
            <p:spPr>
              <a:xfrm>
                <a:off x="1329" y="0"/>
                <a:ext cx="96500" cy="32948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652" name="Linie"/>
              <p:cNvSpPr/>
              <p:nvPr/>
            </p:nvSpPr>
            <p:spPr>
              <a:xfrm flipH="1" flipV="1">
                <a:off x="6912" y="5294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53" name="Linie"/>
              <p:cNvSpPr/>
              <p:nvPr/>
            </p:nvSpPr>
            <p:spPr>
              <a:xfrm flipH="1" flipV="1">
                <a:off x="100514" y="5225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655" name="R0"/>
            <p:cNvSpPr txBox="1"/>
            <p:nvPr/>
          </p:nvSpPr>
          <p:spPr>
            <a:xfrm>
              <a:off x="532487" y="296382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  <p:sp>
          <p:nvSpPr>
            <p:cNvPr id="656" name="Rechteck"/>
            <p:cNvSpPr/>
            <p:nvPr/>
          </p:nvSpPr>
          <p:spPr>
            <a:xfrm rot="16200000">
              <a:off x="245236" y="365793"/>
              <a:ext cx="388176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673" name="Gruppieren"/>
          <p:cNvGrpSpPr/>
          <p:nvPr/>
        </p:nvGrpSpPr>
        <p:grpSpPr>
          <a:xfrm>
            <a:off x="2540188" y="5045707"/>
            <a:ext cx="1232972" cy="1971981"/>
            <a:chOff x="0" y="0"/>
            <a:chExt cx="1232970" cy="1971979"/>
          </a:xfrm>
        </p:grpSpPr>
        <p:sp>
          <p:nvSpPr>
            <p:cNvPr id="658" name="Linie"/>
            <p:cNvSpPr/>
            <p:nvPr/>
          </p:nvSpPr>
          <p:spPr>
            <a:xfrm flipH="1" flipV="1">
              <a:off x="439324" y="-1"/>
              <a:ext cx="1" cy="90888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59" name="Linie"/>
            <p:cNvSpPr/>
            <p:nvPr/>
          </p:nvSpPr>
          <p:spPr>
            <a:xfrm>
              <a:off x="156855" y="912707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60" name="Linie"/>
            <p:cNvSpPr/>
            <p:nvPr/>
          </p:nvSpPr>
          <p:spPr>
            <a:xfrm flipH="1" flipV="1">
              <a:off x="695306" y="908212"/>
              <a:ext cx="7424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61" name="Linie"/>
            <p:cNvSpPr/>
            <p:nvPr/>
          </p:nvSpPr>
          <p:spPr>
            <a:xfrm flipV="1">
              <a:off x="447419" y="1687867"/>
              <a:ext cx="1" cy="2841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62" name="Rechteck"/>
            <p:cNvSpPr/>
            <p:nvPr/>
          </p:nvSpPr>
          <p:spPr>
            <a:xfrm rot="16200000">
              <a:off x="505452" y="1222427"/>
              <a:ext cx="388177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63" name="R1"/>
            <p:cNvSpPr txBox="1"/>
            <p:nvPr/>
          </p:nvSpPr>
          <p:spPr>
            <a:xfrm>
              <a:off x="728214" y="965898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1</a:t>
              </a:r>
            </a:p>
          </p:txBody>
        </p:sp>
        <p:sp>
          <p:nvSpPr>
            <p:cNvPr id="664" name="C1"/>
            <p:cNvSpPr txBox="1"/>
            <p:nvPr/>
          </p:nvSpPr>
          <p:spPr>
            <a:xfrm>
              <a:off x="77504" y="980733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C</a:t>
              </a:r>
              <a:r>
                <a:rPr baseline="-5999"/>
                <a:t>1</a:t>
              </a:r>
            </a:p>
          </p:txBody>
        </p:sp>
        <p:sp>
          <p:nvSpPr>
            <p:cNvPr id="665" name="Linie"/>
            <p:cNvSpPr/>
            <p:nvPr/>
          </p:nvSpPr>
          <p:spPr>
            <a:xfrm flipH="1" flipV="1">
              <a:off x="164741" y="908212"/>
              <a:ext cx="11410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66" name="Linie"/>
            <p:cNvSpPr/>
            <p:nvPr/>
          </p:nvSpPr>
          <p:spPr>
            <a:xfrm flipH="1">
              <a:off x="175729" y="1697392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670" name="Gruppieren"/>
            <p:cNvGrpSpPr/>
            <p:nvPr/>
          </p:nvGrpSpPr>
          <p:grpSpPr>
            <a:xfrm rot="5400000" flipH="1">
              <a:off x="115143" y="1206133"/>
              <a:ext cx="99196" cy="329483"/>
              <a:chOff x="1329" y="0"/>
              <a:chExt cx="99194" cy="329482"/>
            </a:xfrm>
          </p:grpSpPr>
          <p:sp>
            <p:nvSpPr>
              <p:cNvPr id="667" name="Rechteck"/>
              <p:cNvSpPr/>
              <p:nvPr/>
            </p:nvSpPr>
            <p:spPr>
              <a:xfrm>
                <a:off x="1329" y="0"/>
                <a:ext cx="96500" cy="32948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668" name="Linie"/>
              <p:cNvSpPr/>
              <p:nvPr/>
            </p:nvSpPr>
            <p:spPr>
              <a:xfrm flipH="1" flipV="1">
                <a:off x="6912" y="5294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69" name="Linie"/>
              <p:cNvSpPr/>
              <p:nvPr/>
            </p:nvSpPr>
            <p:spPr>
              <a:xfrm flipH="1" flipV="1">
                <a:off x="100514" y="5225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671" name="R0"/>
            <p:cNvSpPr txBox="1"/>
            <p:nvPr/>
          </p:nvSpPr>
          <p:spPr>
            <a:xfrm>
              <a:off x="532487" y="296382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  <p:sp>
          <p:nvSpPr>
            <p:cNvPr id="672" name="Rechteck"/>
            <p:cNvSpPr/>
            <p:nvPr/>
          </p:nvSpPr>
          <p:spPr>
            <a:xfrm rot="16200000">
              <a:off x="245236" y="365793"/>
              <a:ext cx="388176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689" name="Gruppieren"/>
          <p:cNvGrpSpPr/>
          <p:nvPr/>
        </p:nvGrpSpPr>
        <p:grpSpPr>
          <a:xfrm>
            <a:off x="4463514" y="5045707"/>
            <a:ext cx="1232972" cy="1971981"/>
            <a:chOff x="0" y="0"/>
            <a:chExt cx="1232970" cy="1971979"/>
          </a:xfrm>
        </p:grpSpPr>
        <p:sp>
          <p:nvSpPr>
            <p:cNvPr id="674" name="Linie"/>
            <p:cNvSpPr/>
            <p:nvPr/>
          </p:nvSpPr>
          <p:spPr>
            <a:xfrm flipH="1" flipV="1">
              <a:off x="439324" y="-1"/>
              <a:ext cx="1" cy="90888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75" name="Linie"/>
            <p:cNvSpPr/>
            <p:nvPr/>
          </p:nvSpPr>
          <p:spPr>
            <a:xfrm>
              <a:off x="156855" y="912707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76" name="Linie"/>
            <p:cNvSpPr/>
            <p:nvPr/>
          </p:nvSpPr>
          <p:spPr>
            <a:xfrm flipH="1" flipV="1">
              <a:off x="695306" y="908212"/>
              <a:ext cx="7424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77" name="Linie"/>
            <p:cNvSpPr/>
            <p:nvPr/>
          </p:nvSpPr>
          <p:spPr>
            <a:xfrm flipV="1">
              <a:off x="447419" y="1687867"/>
              <a:ext cx="1" cy="2841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78" name="Rechteck"/>
            <p:cNvSpPr/>
            <p:nvPr/>
          </p:nvSpPr>
          <p:spPr>
            <a:xfrm rot="16200000">
              <a:off x="505452" y="1222427"/>
              <a:ext cx="388177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79" name="R1"/>
            <p:cNvSpPr txBox="1"/>
            <p:nvPr/>
          </p:nvSpPr>
          <p:spPr>
            <a:xfrm>
              <a:off x="728214" y="965898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1</a:t>
              </a:r>
            </a:p>
          </p:txBody>
        </p:sp>
        <p:sp>
          <p:nvSpPr>
            <p:cNvPr id="680" name="C1"/>
            <p:cNvSpPr txBox="1"/>
            <p:nvPr/>
          </p:nvSpPr>
          <p:spPr>
            <a:xfrm>
              <a:off x="77504" y="980733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C</a:t>
              </a:r>
              <a:r>
                <a:rPr baseline="-5999"/>
                <a:t>1</a:t>
              </a:r>
            </a:p>
          </p:txBody>
        </p:sp>
        <p:sp>
          <p:nvSpPr>
            <p:cNvPr id="681" name="Linie"/>
            <p:cNvSpPr/>
            <p:nvPr/>
          </p:nvSpPr>
          <p:spPr>
            <a:xfrm flipH="1" flipV="1">
              <a:off x="164741" y="908212"/>
              <a:ext cx="11410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82" name="Linie"/>
            <p:cNvSpPr/>
            <p:nvPr/>
          </p:nvSpPr>
          <p:spPr>
            <a:xfrm flipH="1">
              <a:off x="175729" y="1697392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686" name="Gruppieren"/>
            <p:cNvGrpSpPr/>
            <p:nvPr/>
          </p:nvGrpSpPr>
          <p:grpSpPr>
            <a:xfrm rot="5400000" flipH="1">
              <a:off x="115143" y="1206133"/>
              <a:ext cx="99196" cy="329483"/>
              <a:chOff x="1329" y="0"/>
              <a:chExt cx="99194" cy="329482"/>
            </a:xfrm>
          </p:grpSpPr>
          <p:sp>
            <p:nvSpPr>
              <p:cNvPr id="683" name="Rechteck"/>
              <p:cNvSpPr/>
              <p:nvPr/>
            </p:nvSpPr>
            <p:spPr>
              <a:xfrm>
                <a:off x="1329" y="0"/>
                <a:ext cx="96500" cy="32948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684" name="Linie"/>
              <p:cNvSpPr/>
              <p:nvPr/>
            </p:nvSpPr>
            <p:spPr>
              <a:xfrm flipH="1" flipV="1">
                <a:off x="6912" y="5294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85" name="Linie"/>
              <p:cNvSpPr/>
              <p:nvPr/>
            </p:nvSpPr>
            <p:spPr>
              <a:xfrm flipH="1" flipV="1">
                <a:off x="100514" y="5225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687" name="R0"/>
            <p:cNvSpPr txBox="1"/>
            <p:nvPr/>
          </p:nvSpPr>
          <p:spPr>
            <a:xfrm>
              <a:off x="532487" y="296382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  <p:sp>
          <p:nvSpPr>
            <p:cNvPr id="688" name="Rechteck"/>
            <p:cNvSpPr/>
            <p:nvPr/>
          </p:nvSpPr>
          <p:spPr>
            <a:xfrm rot="16200000">
              <a:off x="245236" y="365793"/>
              <a:ext cx="388176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sp>
        <p:nvSpPr>
          <p:cNvPr id="690" name="…"/>
          <p:cNvSpPr txBox="1"/>
          <p:nvPr/>
        </p:nvSpPr>
        <p:spPr>
          <a:xfrm>
            <a:off x="3863512" y="6048292"/>
            <a:ext cx="4284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…</a:t>
            </a:r>
          </a:p>
        </p:txBody>
      </p:sp>
      <p:sp>
        <p:nvSpPr>
          <p:cNvPr id="691" name="N-Supercaps"/>
          <p:cNvSpPr txBox="1"/>
          <p:nvPr/>
        </p:nvSpPr>
        <p:spPr>
          <a:xfrm>
            <a:off x="2070272" y="4522873"/>
            <a:ext cx="1917122" cy="339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N-Supercaps</a:t>
            </a:r>
          </a:p>
        </p:txBody>
      </p:sp>
      <p:sp>
        <p:nvSpPr>
          <p:cNvPr id="692" name="Kreis"/>
          <p:cNvSpPr/>
          <p:nvPr/>
        </p:nvSpPr>
        <p:spPr>
          <a:xfrm rot="5400000">
            <a:off x="5883395" y="4980645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693" name="Kreis"/>
          <p:cNvSpPr/>
          <p:nvPr/>
        </p:nvSpPr>
        <p:spPr>
          <a:xfrm rot="5400000">
            <a:off x="5883395" y="696017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694" name="Rechteck"/>
          <p:cNvSpPr/>
          <p:nvPr/>
        </p:nvSpPr>
        <p:spPr>
          <a:xfrm rot="16200000">
            <a:off x="5829690" y="5629922"/>
            <a:ext cx="2217569" cy="790288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695" name="DC-Übertrager"/>
          <p:cNvSpPr txBox="1"/>
          <p:nvPr/>
        </p:nvSpPr>
        <p:spPr>
          <a:xfrm>
            <a:off x="5979913" y="4522873"/>
            <a:ext cx="1917122" cy="339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DC-Übertrager</a:t>
            </a:r>
          </a:p>
        </p:txBody>
      </p:sp>
      <p:sp>
        <p:nvSpPr>
          <p:cNvPr id="696" name="Linie"/>
          <p:cNvSpPr/>
          <p:nvPr/>
        </p:nvSpPr>
        <p:spPr>
          <a:xfrm flipV="1">
            <a:off x="6101110" y="5022361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97" name="Linie"/>
          <p:cNvSpPr/>
          <p:nvPr/>
        </p:nvSpPr>
        <p:spPr>
          <a:xfrm>
            <a:off x="8033880" y="5268973"/>
            <a:ext cx="1" cy="151218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98" name="UL2"/>
          <p:cNvSpPr txBox="1"/>
          <p:nvPr/>
        </p:nvSpPr>
        <p:spPr>
          <a:xfrm>
            <a:off x="8050172" y="5765100"/>
            <a:ext cx="61679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L2</a:t>
            </a:r>
          </a:p>
        </p:txBody>
      </p:sp>
      <p:sp>
        <p:nvSpPr>
          <p:cNvPr id="699" name="IL1"/>
          <p:cNvSpPr txBox="1"/>
          <p:nvPr/>
        </p:nvSpPr>
        <p:spPr>
          <a:xfrm>
            <a:off x="5954440" y="5121000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L1</a:t>
            </a:r>
          </a:p>
        </p:txBody>
      </p:sp>
      <p:sp>
        <p:nvSpPr>
          <p:cNvPr id="700" name="1:ü"/>
          <p:cNvSpPr txBox="1"/>
          <p:nvPr/>
        </p:nvSpPr>
        <p:spPr>
          <a:xfrm>
            <a:off x="6580698" y="5761037"/>
            <a:ext cx="585261" cy="33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1:ü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Linie"/>
          <p:cNvSpPr/>
          <p:nvPr/>
        </p:nvSpPr>
        <p:spPr>
          <a:xfrm flipH="1">
            <a:off x="4021124" y="4610634"/>
            <a:ext cx="1" cy="243059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03" name="Linie"/>
          <p:cNvSpPr/>
          <p:nvPr/>
        </p:nvSpPr>
        <p:spPr>
          <a:xfrm flipV="1">
            <a:off x="1341385" y="6995780"/>
            <a:ext cx="3511764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04" name="Linie"/>
          <p:cNvSpPr/>
          <p:nvPr/>
        </p:nvSpPr>
        <p:spPr>
          <a:xfrm flipH="1">
            <a:off x="1344804" y="4614789"/>
            <a:ext cx="1" cy="237148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05" name="I0=U0/Ri"/>
          <p:cNvSpPr txBox="1"/>
          <p:nvPr/>
        </p:nvSpPr>
        <p:spPr>
          <a:xfrm>
            <a:off x="269365" y="4483984"/>
            <a:ext cx="1088804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0</a:t>
            </a:r>
            <a:r>
              <a:t>=U</a:t>
            </a:r>
            <a:r>
              <a:rPr baseline="-25000"/>
              <a:t>0</a:t>
            </a:r>
            <a:r>
              <a:t>/R</a:t>
            </a:r>
            <a:r>
              <a:rPr baseline="-5999"/>
              <a:t>i</a:t>
            </a:r>
          </a:p>
        </p:txBody>
      </p:sp>
      <p:sp>
        <p:nvSpPr>
          <p:cNvPr id="706" name="Linie"/>
          <p:cNvSpPr/>
          <p:nvPr/>
        </p:nvSpPr>
        <p:spPr>
          <a:xfrm>
            <a:off x="4205469" y="4972719"/>
            <a:ext cx="1" cy="170642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07" name="Linie"/>
          <p:cNvSpPr/>
          <p:nvPr/>
        </p:nvSpPr>
        <p:spPr>
          <a:xfrm flipV="1">
            <a:off x="4339800" y="4605277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08" name="Kreis"/>
          <p:cNvSpPr/>
          <p:nvPr/>
        </p:nvSpPr>
        <p:spPr>
          <a:xfrm rot="10800000">
            <a:off x="3972874" y="6947226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709" name="Linie"/>
          <p:cNvSpPr/>
          <p:nvPr/>
        </p:nvSpPr>
        <p:spPr>
          <a:xfrm flipH="1">
            <a:off x="4857289" y="4595032"/>
            <a:ext cx="1" cy="241099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10" name="Rechteck"/>
          <p:cNvSpPr/>
          <p:nvPr/>
        </p:nvSpPr>
        <p:spPr>
          <a:xfrm rot="16200000">
            <a:off x="4614347" y="5667997"/>
            <a:ext cx="485884" cy="26506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711" name="RL"/>
          <p:cNvSpPr txBox="1"/>
          <p:nvPr/>
        </p:nvSpPr>
        <p:spPr>
          <a:xfrm>
            <a:off x="4928685" y="5617462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L</a:t>
            </a:r>
          </a:p>
        </p:txBody>
      </p:sp>
      <p:sp>
        <p:nvSpPr>
          <p:cNvPr id="712" name="IL"/>
          <p:cNvSpPr txBox="1"/>
          <p:nvPr/>
        </p:nvSpPr>
        <p:spPr>
          <a:xfrm>
            <a:off x="4056684" y="4173477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L</a:t>
            </a:r>
          </a:p>
        </p:txBody>
      </p:sp>
      <p:sp>
        <p:nvSpPr>
          <p:cNvPr id="713" name="UL"/>
          <p:cNvSpPr txBox="1"/>
          <p:nvPr/>
        </p:nvSpPr>
        <p:spPr>
          <a:xfrm>
            <a:off x="4224328" y="5621195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714" name="Anschluss-klemme"/>
          <p:cNvSpPr txBox="1"/>
          <p:nvPr/>
        </p:nvSpPr>
        <p:spPr>
          <a:xfrm>
            <a:off x="3018762" y="4685953"/>
            <a:ext cx="1088804" cy="519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Anschluss-klemme</a:t>
            </a:r>
          </a:p>
        </p:txBody>
      </p:sp>
      <p:sp>
        <p:nvSpPr>
          <p:cNvPr id="715" name="Linie"/>
          <p:cNvSpPr/>
          <p:nvPr/>
        </p:nvSpPr>
        <p:spPr>
          <a:xfrm>
            <a:off x="2745192" y="5640667"/>
            <a:ext cx="1" cy="100864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16" name="Linie"/>
          <p:cNvSpPr/>
          <p:nvPr/>
        </p:nvSpPr>
        <p:spPr>
          <a:xfrm>
            <a:off x="2482178" y="4602634"/>
            <a:ext cx="1" cy="102343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17" name="Linie"/>
          <p:cNvSpPr/>
          <p:nvPr/>
        </p:nvSpPr>
        <p:spPr>
          <a:xfrm>
            <a:off x="2475146" y="6648635"/>
            <a:ext cx="1" cy="35933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720" name="Gruppieren"/>
          <p:cNvGrpSpPr/>
          <p:nvPr/>
        </p:nvGrpSpPr>
        <p:grpSpPr>
          <a:xfrm rot="5400000">
            <a:off x="2229220" y="4998706"/>
            <a:ext cx="505916" cy="366136"/>
            <a:chOff x="-20032" y="0"/>
            <a:chExt cx="505915" cy="366134"/>
          </a:xfrm>
        </p:grpSpPr>
        <p:sp>
          <p:nvSpPr>
            <p:cNvPr id="718" name="Rechteck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19" name="R0"/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721" name="I1"/>
          <p:cNvSpPr txBox="1"/>
          <p:nvPr/>
        </p:nvSpPr>
        <p:spPr>
          <a:xfrm>
            <a:off x="2736357" y="5610029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25000"/>
              <a:t>1</a:t>
            </a:r>
          </a:p>
        </p:txBody>
      </p:sp>
      <p:grpSp>
        <p:nvGrpSpPr>
          <p:cNvPr id="724" name="Gruppieren"/>
          <p:cNvGrpSpPr/>
          <p:nvPr/>
        </p:nvGrpSpPr>
        <p:grpSpPr>
          <a:xfrm rot="5400000">
            <a:off x="2492234" y="5993671"/>
            <a:ext cx="505917" cy="366135"/>
            <a:chOff x="-20032" y="0"/>
            <a:chExt cx="505915" cy="366134"/>
          </a:xfrm>
        </p:grpSpPr>
        <p:sp>
          <p:nvSpPr>
            <p:cNvPr id="722" name="Rechteck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3" name="R1"/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1</a:t>
              </a:r>
            </a:p>
          </p:txBody>
        </p:sp>
      </p:grpSp>
      <p:sp>
        <p:nvSpPr>
          <p:cNvPr id="725" name="C1"/>
          <p:cNvSpPr txBox="1"/>
          <p:nvPr/>
        </p:nvSpPr>
        <p:spPr>
          <a:xfrm>
            <a:off x="1745769" y="6252276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C</a:t>
            </a:r>
            <a:r>
              <a:rPr baseline="-5999"/>
              <a:t>1</a:t>
            </a:r>
          </a:p>
        </p:txBody>
      </p:sp>
      <p:sp>
        <p:nvSpPr>
          <p:cNvPr id="726" name="Linie"/>
          <p:cNvSpPr/>
          <p:nvPr/>
        </p:nvSpPr>
        <p:spPr>
          <a:xfrm>
            <a:off x="2214627" y="5638584"/>
            <a:ext cx="1" cy="101072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27" name="Linie"/>
          <p:cNvSpPr/>
          <p:nvPr/>
        </p:nvSpPr>
        <p:spPr>
          <a:xfrm flipH="1">
            <a:off x="2230426" y="5645027"/>
            <a:ext cx="52719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731" name="Gruppieren"/>
          <p:cNvGrpSpPr/>
          <p:nvPr/>
        </p:nvGrpSpPr>
        <p:grpSpPr>
          <a:xfrm rot="5400000">
            <a:off x="2165029" y="6021905"/>
            <a:ext cx="99196" cy="329484"/>
            <a:chOff x="1329" y="0"/>
            <a:chExt cx="99194" cy="329482"/>
          </a:xfrm>
        </p:grpSpPr>
        <p:sp>
          <p:nvSpPr>
            <p:cNvPr id="728" name="Rechteck"/>
            <p:cNvSpPr/>
            <p:nvPr/>
          </p:nvSpPr>
          <p:spPr>
            <a:xfrm>
              <a:off x="1329" y="0"/>
              <a:ext cx="96500" cy="32948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9" name="Linie"/>
            <p:cNvSpPr/>
            <p:nvPr/>
          </p:nvSpPr>
          <p:spPr>
            <a:xfrm flipH="1" flipV="1">
              <a:off x="6912" y="5294"/>
              <a:ext cx="11" cy="31778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730" name="Linie"/>
            <p:cNvSpPr/>
            <p:nvPr/>
          </p:nvSpPr>
          <p:spPr>
            <a:xfrm flipH="1" flipV="1">
              <a:off x="100514" y="5225"/>
              <a:ext cx="11" cy="31778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732" name="Linie"/>
          <p:cNvSpPr/>
          <p:nvPr/>
        </p:nvSpPr>
        <p:spPr>
          <a:xfrm flipH="1">
            <a:off x="2230426" y="6644814"/>
            <a:ext cx="52719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33" name="I2"/>
          <p:cNvSpPr txBox="1"/>
          <p:nvPr/>
        </p:nvSpPr>
        <p:spPr>
          <a:xfrm>
            <a:off x="1792040" y="5631719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25000"/>
              <a:t>2</a:t>
            </a:r>
          </a:p>
        </p:txBody>
      </p:sp>
      <p:sp>
        <p:nvSpPr>
          <p:cNvPr id="734" name="Linie"/>
          <p:cNvSpPr/>
          <p:nvPr/>
        </p:nvSpPr>
        <p:spPr>
          <a:xfrm>
            <a:off x="2214626" y="5702355"/>
            <a:ext cx="1" cy="198889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35" name="Linie"/>
          <p:cNvSpPr/>
          <p:nvPr/>
        </p:nvSpPr>
        <p:spPr>
          <a:xfrm>
            <a:off x="2745192" y="5702355"/>
            <a:ext cx="1" cy="198889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36" name="Linie"/>
          <p:cNvSpPr/>
          <p:nvPr/>
        </p:nvSpPr>
        <p:spPr>
          <a:xfrm>
            <a:off x="3217255" y="5789639"/>
            <a:ext cx="1" cy="79648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37" name="U1"/>
          <p:cNvSpPr txBox="1"/>
          <p:nvPr/>
        </p:nvSpPr>
        <p:spPr>
          <a:xfrm>
            <a:off x="3180376" y="5971981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grpSp>
        <p:nvGrpSpPr>
          <p:cNvPr id="740" name="Gruppieren"/>
          <p:cNvGrpSpPr/>
          <p:nvPr/>
        </p:nvGrpSpPr>
        <p:grpSpPr>
          <a:xfrm>
            <a:off x="6901269" y="6045016"/>
            <a:ext cx="1012940" cy="603937"/>
            <a:chOff x="-123" y="19813"/>
            <a:chExt cx="1012938" cy="603935"/>
          </a:xfrm>
        </p:grpSpPr>
        <p:sp>
          <p:nvSpPr>
            <p:cNvPr id="738" name="Rechteck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39" name="Batterie"/>
            <p:cNvSpPr txBox="1"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r>
                <a:t>Batterie</a:t>
              </a:r>
            </a:p>
          </p:txBody>
        </p:sp>
      </p:grpSp>
      <p:sp>
        <p:nvSpPr>
          <p:cNvPr id="741" name="Linie"/>
          <p:cNvSpPr/>
          <p:nvPr/>
        </p:nvSpPr>
        <p:spPr>
          <a:xfrm flipV="1">
            <a:off x="7928247" y="6346984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42" name="IL(t)"/>
          <p:cNvSpPr txBox="1"/>
          <p:nvPr/>
        </p:nvSpPr>
        <p:spPr>
          <a:xfrm>
            <a:off x="5934527" y="6172486"/>
            <a:ext cx="583784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L</a:t>
            </a:r>
            <a:r>
              <a:t>(t)</a:t>
            </a:r>
          </a:p>
        </p:txBody>
      </p:sp>
      <p:sp>
        <p:nvSpPr>
          <p:cNvPr id="743" name="UL(t)"/>
          <p:cNvSpPr txBox="1"/>
          <p:nvPr/>
        </p:nvSpPr>
        <p:spPr>
          <a:xfrm>
            <a:off x="8225928" y="6167315"/>
            <a:ext cx="635312" cy="3593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L</a:t>
            </a:r>
            <a:r>
              <a:t>(t)</a:t>
            </a:r>
          </a:p>
        </p:txBody>
      </p:sp>
      <p:sp>
        <p:nvSpPr>
          <p:cNvPr id="744" name="Linie"/>
          <p:cNvSpPr/>
          <p:nvPr/>
        </p:nvSpPr>
        <p:spPr>
          <a:xfrm flipV="1">
            <a:off x="6535774" y="6346984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45" name="Last"/>
          <p:cNvSpPr txBox="1"/>
          <p:nvPr/>
        </p:nvSpPr>
        <p:spPr>
          <a:xfrm>
            <a:off x="5771998" y="5816886"/>
            <a:ext cx="908842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Last</a:t>
            </a:r>
          </a:p>
        </p:txBody>
      </p:sp>
      <p:sp>
        <p:nvSpPr>
          <p:cNvPr id="746" name="Spannung"/>
          <p:cNvSpPr txBox="1"/>
          <p:nvPr/>
        </p:nvSpPr>
        <p:spPr>
          <a:xfrm>
            <a:off x="8075651" y="5816886"/>
            <a:ext cx="1088804" cy="359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Spannung</a:t>
            </a:r>
          </a:p>
        </p:txBody>
      </p:sp>
      <p:sp>
        <p:nvSpPr>
          <p:cNvPr id="747" name="Rechteck"/>
          <p:cNvSpPr/>
          <p:nvPr/>
        </p:nvSpPr>
        <p:spPr>
          <a:xfrm>
            <a:off x="5842246" y="5692872"/>
            <a:ext cx="3443247" cy="1270001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750" name="Gruppieren"/>
          <p:cNvGrpSpPr/>
          <p:nvPr/>
        </p:nvGrpSpPr>
        <p:grpSpPr>
          <a:xfrm>
            <a:off x="1152399" y="5666525"/>
            <a:ext cx="411538" cy="358640"/>
            <a:chOff x="0" y="0"/>
            <a:chExt cx="411537" cy="358638"/>
          </a:xfrm>
        </p:grpSpPr>
        <p:sp>
          <p:nvSpPr>
            <p:cNvPr id="748" name="Oval"/>
            <p:cNvSpPr/>
            <p:nvPr/>
          </p:nvSpPr>
          <p:spPr>
            <a:xfrm>
              <a:off x="9525" y="0"/>
              <a:ext cx="392488" cy="3586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49" name="Linie"/>
            <p:cNvSpPr/>
            <p:nvPr/>
          </p:nvSpPr>
          <p:spPr>
            <a:xfrm>
              <a:off x="0" y="194758"/>
              <a:ext cx="41153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751" name="Linie"/>
          <p:cNvSpPr/>
          <p:nvPr/>
        </p:nvSpPr>
        <p:spPr>
          <a:xfrm>
            <a:off x="1719278" y="4605277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52" name="Kurzschluß-strom"/>
          <p:cNvSpPr txBox="1"/>
          <p:nvPr/>
        </p:nvSpPr>
        <p:spPr>
          <a:xfrm>
            <a:off x="188640" y="5031635"/>
            <a:ext cx="1169529" cy="519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Kurzschluß-strom</a:t>
            </a:r>
          </a:p>
        </p:txBody>
      </p:sp>
      <p:sp>
        <p:nvSpPr>
          <p:cNvPr id="753" name="Linie"/>
          <p:cNvSpPr/>
          <p:nvPr/>
        </p:nvSpPr>
        <p:spPr>
          <a:xfrm flipV="1">
            <a:off x="1341385" y="4605277"/>
            <a:ext cx="351176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54" name="Linie"/>
          <p:cNvSpPr/>
          <p:nvPr/>
        </p:nvSpPr>
        <p:spPr>
          <a:xfrm>
            <a:off x="2494026" y="4654585"/>
            <a:ext cx="1" cy="198889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55" name="Ia"/>
          <p:cNvSpPr txBox="1"/>
          <p:nvPr/>
        </p:nvSpPr>
        <p:spPr>
          <a:xfrm>
            <a:off x="2454468" y="4605977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a</a:t>
            </a:r>
          </a:p>
        </p:txBody>
      </p:sp>
      <p:sp>
        <p:nvSpPr>
          <p:cNvPr id="756" name="Kreis"/>
          <p:cNvSpPr/>
          <p:nvPr/>
        </p:nvSpPr>
        <p:spPr>
          <a:xfrm rot="10800000">
            <a:off x="3972874" y="4556722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410</Words>
  <Application>Microsoft Macintosh PowerPoint</Application>
  <PresentationFormat>Benutzerdefiniert</PresentationFormat>
  <Paragraphs>245</Paragraphs>
  <Slides>16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White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Stephan Rupp</cp:lastModifiedBy>
  <cp:revision>2</cp:revision>
  <dcterms:modified xsi:type="dcterms:W3CDTF">2017-10-02T12:10:55Z</dcterms:modified>
</cp:coreProperties>
</file>