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  <p:sldMasterId id="2147483681" r:id="rId3"/>
  </p:sldMasterIdLst>
  <p:notesMasterIdLst>
    <p:notesMasterId r:id="rId51"/>
  </p:notesMasterIdLst>
  <p:sldIdLst>
    <p:sldId id="256" r:id="rId4"/>
    <p:sldId id="257" r:id="rId5"/>
    <p:sldId id="261" r:id="rId6"/>
    <p:sldId id="267" r:id="rId7"/>
    <p:sldId id="282" r:id="rId8"/>
    <p:sldId id="272" r:id="rId9"/>
    <p:sldId id="284" r:id="rId10"/>
    <p:sldId id="283" r:id="rId11"/>
    <p:sldId id="285" r:id="rId12"/>
    <p:sldId id="258" r:id="rId13"/>
    <p:sldId id="286" r:id="rId14"/>
    <p:sldId id="279" r:id="rId15"/>
    <p:sldId id="287" r:id="rId16"/>
    <p:sldId id="288" r:id="rId17"/>
    <p:sldId id="265" r:id="rId18"/>
    <p:sldId id="289" r:id="rId19"/>
    <p:sldId id="266" r:id="rId20"/>
    <p:sldId id="294" r:id="rId21"/>
    <p:sldId id="295" r:id="rId22"/>
    <p:sldId id="298" r:id="rId23"/>
    <p:sldId id="297" r:id="rId24"/>
    <p:sldId id="300" r:id="rId25"/>
    <p:sldId id="301" r:id="rId26"/>
    <p:sldId id="302" r:id="rId27"/>
    <p:sldId id="278" r:id="rId28"/>
    <p:sldId id="280" r:id="rId29"/>
    <p:sldId id="305" r:id="rId30"/>
    <p:sldId id="306" r:id="rId31"/>
    <p:sldId id="307" r:id="rId32"/>
    <p:sldId id="311" r:id="rId33"/>
    <p:sldId id="312" r:id="rId34"/>
    <p:sldId id="313" r:id="rId35"/>
    <p:sldId id="326" r:id="rId36"/>
    <p:sldId id="260" r:id="rId37"/>
    <p:sldId id="327" r:id="rId38"/>
    <p:sldId id="316" r:id="rId39"/>
    <p:sldId id="269" r:id="rId40"/>
    <p:sldId id="324" r:id="rId41"/>
    <p:sldId id="325" r:id="rId42"/>
    <p:sldId id="328" r:id="rId43"/>
    <p:sldId id="332" r:id="rId44"/>
    <p:sldId id="336" r:id="rId45"/>
    <p:sldId id="338" r:id="rId46"/>
    <p:sldId id="308" r:id="rId47"/>
    <p:sldId id="337" r:id="rId48"/>
    <p:sldId id="309" r:id="rId49"/>
    <p:sldId id="310" r:id="rId50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667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533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8001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066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3335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6129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879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1463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328"/>
    <a:srgbClr val="E4D5EE"/>
    <a:srgbClr val="FF0000"/>
    <a:srgbClr val="FFFF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67"/>
    <p:restoredTop sz="97912"/>
  </p:normalViewPr>
  <p:slideViewPr>
    <p:cSldViewPr snapToGrid="0" snapToObjects="1">
      <p:cViewPr varScale="1">
        <p:scale>
          <a:sx n="175" d="100"/>
          <a:sy n="175" d="100"/>
        </p:scale>
        <p:origin x="176" y="640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797100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969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470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>
            <a:spLocks noGrp="1"/>
          </p:cNvSpPr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9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>
            <a:spLocks noGrp="1"/>
          </p:cNvSpPr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r>
              <a:t>Titeltext</a:t>
            </a:r>
          </a:p>
        </p:txBody>
      </p:sp>
      <p:sp>
        <p:nvSpPr>
          <p:cNvPr id="136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>
            <a:spAutoFit/>
          </a:bodyPr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137037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5308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0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817547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3818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176241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751717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510050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>
            <a:spLocks noGrp="1"/>
          </p:cNvSpPr>
          <p:nvPr>
            <p:ph type="pic" sz="half" idx="21"/>
          </p:nvPr>
        </p:nvSpPr>
        <p:spPr>
          <a:xfrm>
            <a:off x="1968500" y="1422400"/>
            <a:ext cx="6223000" cy="3860439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0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235080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>
            <a:spLocks noGrp="1"/>
          </p:cNvSpPr>
          <p:nvPr>
            <p:ph type="pic" sz="half" idx="21"/>
          </p:nvPr>
        </p:nvSpPr>
        <p:spPr>
          <a:xfrm>
            <a:off x="1968500" y="1422400"/>
            <a:ext cx="6223000" cy="3860439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133266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>
            <a:spLocks noGrp="1"/>
          </p:cNvSpPr>
          <p:nvPr>
            <p:ph type="pic" sz="half" idx="21"/>
          </p:nvPr>
        </p:nvSpPr>
        <p:spPr>
          <a:xfrm>
            <a:off x="5422900" y="1028700"/>
            <a:ext cx="3581400" cy="5375619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5645683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>
            <a:spLocks noGrp="1"/>
          </p:cNvSpPr>
          <p:nvPr>
            <p:ph type="pic" sz="half" idx="21"/>
          </p:nvPr>
        </p:nvSpPr>
        <p:spPr>
          <a:xfrm>
            <a:off x="5422900" y="1028700"/>
            <a:ext cx="3581400" cy="5375619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Titeltext</a:t>
            </a:r>
          </a:p>
        </p:txBody>
      </p:sp>
      <p:sp>
        <p:nvSpPr>
          <p:cNvPr id="99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628175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>
            <a:spLocks noGrp="1"/>
          </p:cNvSpPr>
          <p:nvPr>
            <p:ph type="pic" sz="quarter" idx="21"/>
          </p:nvPr>
        </p:nvSpPr>
        <p:spPr>
          <a:xfrm>
            <a:off x="5613400" y="1993900"/>
            <a:ext cx="3200400" cy="4803744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103642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45600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41717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0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DHBW_d_Stuttgart_Folienmaster_RGB_090615.png" descr="DHBW_d_Stuttgart_Folienmaster_RGB_090615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3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38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39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999076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HBW_d_Stuttgart_Folienmaster_RGB_090615.png" descr="DHBW_d_Stuttgart_Folienmaster_RGB_090615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149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150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51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810533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15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9119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24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889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33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0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0" marR="0" indent="-386420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735576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807014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130041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5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61403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6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393417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>
            <a:spLocks noGrp="1"/>
          </p:cNvSpPr>
          <p:nvPr>
            <p:ph type="pic" sz="half" idx="21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7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75812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>
            <a:spLocks noGrp="1"/>
          </p:cNvSpPr>
          <p:nvPr>
            <p:ph type="pic" sz="half" idx="21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2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8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147013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>
            <a:spLocks noGrp="1"/>
          </p:cNvSpPr>
          <p:nvPr>
            <p:ph type="pic" sz="half" idx="21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9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54857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>
            <a:spLocks noGrp="1"/>
          </p:cNvSpPr>
          <p:nvPr>
            <p:ph type="pic" sz="half" idx="21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Titeltext"/>
          <p:cNvSpPr txBox="1"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10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61754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>
            <a:spLocks noGrp="1"/>
          </p:cNvSpPr>
          <p:nvPr>
            <p:ph type="pic" sz="quarter" idx="21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1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112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0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0" marR="0" indent="-386420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26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121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0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0" marR="0" indent="-386420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153165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13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0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0" marR="0" indent="-386420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0" marR="0" indent="-386420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791188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39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437680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4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173782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>
            <a:spLocks noGrp="1"/>
          </p:cNvSpPr>
          <p:nvPr>
            <p:ph type="body" idx="1"/>
          </p:nvPr>
        </p:nvSpPr>
        <p:spPr>
          <a:xfrm>
            <a:off x="760236" y="1294694"/>
            <a:ext cx="9029350" cy="5771447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866123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03733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6" y="-3"/>
            <a:ext cx="10160005" cy="1032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blurRad="101600" dist="25400" dir="48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sp>
        <p:nvSpPr>
          <p:cNvPr id="165" name="Freihandform 9"/>
          <p:cNvSpPr/>
          <p:nvPr/>
        </p:nvSpPr>
        <p:spPr>
          <a:xfrm>
            <a:off x="-2" y="-1"/>
            <a:ext cx="10160005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grpSp>
        <p:nvGrpSpPr>
          <p:cNvPr id="168" name="Grafik 17"/>
          <p:cNvGrpSpPr/>
          <p:nvPr/>
        </p:nvGrpSpPr>
        <p:grpSpPr>
          <a:xfrm>
            <a:off x="9091209" y="152708"/>
            <a:ext cx="700007" cy="700003"/>
            <a:chOff x="-1" y="0"/>
            <a:chExt cx="700006" cy="700002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7" cy="700003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-2" y="0"/>
              <a:ext cx="700008" cy="700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8" y="0"/>
                    <a:pt x="0" y="4838"/>
                    <a:pt x="0" y="10800"/>
                  </a:cubicBezTo>
                  <a:cubicBezTo>
                    <a:pt x="0" y="16762"/>
                    <a:pt x="4838" y="21600"/>
                    <a:pt x="10800" y="21600"/>
                  </a:cubicBezTo>
                  <a:cubicBezTo>
                    <a:pt x="16762" y="21600"/>
                    <a:pt x="21600" y="16762"/>
                    <a:pt x="21600" y="10800"/>
                  </a:cubicBezTo>
                  <a:cubicBezTo>
                    <a:pt x="21600" y="4838"/>
                    <a:pt x="16762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3" y="7455616"/>
            <a:ext cx="488395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6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175" name="Titeltext"/>
          <p:cNvSpPr txBox="1">
            <a:spLocks noGrp="1"/>
          </p:cNvSpPr>
          <p:nvPr>
            <p:ph type="title"/>
          </p:nvPr>
        </p:nvSpPr>
        <p:spPr>
          <a:xfrm>
            <a:off x="760236" y="-3"/>
            <a:ext cx="8304391" cy="1016004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sz="2400" cap="all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Titeltext</a:t>
            </a:r>
          </a:p>
        </p:txBody>
      </p:sp>
      <p:sp>
        <p:nvSpPr>
          <p:cNvPr id="17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866123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225776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6" y="-3"/>
            <a:ext cx="10160005" cy="1032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blurRad="101600" dist="25400" dir="48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sp>
        <p:nvSpPr>
          <p:cNvPr id="184" name="Freihandform 9"/>
          <p:cNvSpPr/>
          <p:nvPr/>
        </p:nvSpPr>
        <p:spPr>
          <a:xfrm>
            <a:off x="-2" y="-1"/>
            <a:ext cx="10160005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grpSp>
        <p:nvGrpSpPr>
          <p:cNvPr id="187" name="Grafik 17"/>
          <p:cNvGrpSpPr/>
          <p:nvPr/>
        </p:nvGrpSpPr>
        <p:grpSpPr>
          <a:xfrm>
            <a:off x="9091209" y="152708"/>
            <a:ext cx="700007" cy="700003"/>
            <a:chOff x="-1" y="0"/>
            <a:chExt cx="700006" cy="700002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7" cy="700003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-2" y="0"/>
              <a:ext cx="700008" cy="700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8" y="0"/>
                    <a:pt x="0" y="4838"/>
                    <a:pt x="0" y="10800"/>
                  </a:cubicBezTo>
                  <a:cubicBezTo>
                    <a:pt x="0" y="16762"/>
                    <a:pt x="4838" y="21600"/>
                    <a:pt x="10800" y="21600"/>
                  </a:cubicBezTo>
                  <a:cubicBezTo>
                    <a:pt x="16762" y="21600"/>
                    <a:pt x="21600" y="16762"/>
                    <a:pt x="21600" y="10800"/>
                  </a:cubicBezTo>
                  <a:cubicBezTo>
                    <a:pt x="21600" y="4838"/>
                    <a:pt x="16762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3" y="7455616"/>
            <a:ext cx="488395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6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9625" y="2949220"/>
            <a:ext cx="6000752" cy="1721558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866123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6787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Titeltext</a:t>
            </a:r>
          </a:p>
        </p:txBody>
      </p:sp>
      <p:sp>
        <p:nvSpPr>
          <p:cNvPr id="204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028352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6" y="-3"/>
            <a:ext cx="10160005" cy="1032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blurRad="101600" dist="25400" dir="48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sp>
        <p:nvSpPr>
          <p:cNvPr id="213" name="Freihandform 9"/>
          <p:cNvSpPr/>
          <p:nvPr/>
        </p:nvSpPr>
        <p:spPr>
          <a:xfrm>
            <a:off x="-3" y="-3"/>
            <a:ext cx="10160005" cy="1016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grpSp>
        <p:nvGrpSpPr>
          <p:cNvPr id="216" name="Grafik 17"/>
          <p:cNvGrpSpPr/>
          <p:nvPr/>
        </p:nvGrpSpPr>
        <p:grpSpPr>
          <a:xfrm>
            <a:off x="9091209" y="152706"/>
            <a:ext cx="700007" cy="700007"/>
            <a:chOff x="-1" y="0"/>
            <a:chExt cx="700006" cy="700006"/>
          </a:xfrm>
        </p:grpSpPr>
        <p:sp>
          <p:nvSpPr>
            <p:cNvPr id="214" name="Form"/>
            <p:cNvSpPr/>
            <p:nvPr/>
          </p:nvSpPr>
          <p:spPr>
            <a:xfrm>
              <a:off x="-1" y="-1"/>
              <a:ext cx="700007" cy="700007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/>
            <a:srcRect r="44" b="44"/>
            <a:stretch>
              <a:fillRect/>
            </a:stretch>
          </p:blipFill>
          <p:spPr>
            <a:xfrm>
              <a:off x="-2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1"/>
            <a:ext cx="74965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4" y="7455619"/>
            <a:ext cx="2177314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1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1" y="7452431"/>
            <a:ext cx="19226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1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I</a:t>
            </a:r>
          </a:p>
        </p:txBody>
      </p:sp>
      <p:sp>
        <p:nvSpPr>
          <p:cNvPr id="223" name="Titeltext"/>
          <p:cNvSpPr txBox="1">
            <a:spLocks noGrp="1"/>
          </p:cNvSpPr>
          <p:nvPr>
            <p:ph type="title"/>
          </p:nvPr>
        </p:nvSpPr>
        <p:spPr>
          <a:xfrm>
            <a:off x="760234" y="-2"/>
            <a:ext cx="8304392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sz="2400" cap="all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Titeltext</a:t>
            </a:r>
          </a:p>
        </p:txBody>
      </p:sp>
      <p:sp>
        <p:nvSpPr>
          <p:cNvPr id="224" name="Textebene 1…"/>
          <p:cNvSpPr txBox="1">
            <a:spLocks noGrp="1"/>
          </p:cNvSpPr>
          <p:nvPr>
            <p:ph type="body" idx="1"/>
          </p:nvPr>
        </p:nvSpPr>
        <p:spPr>
          <a:xfrm>
            <a:off x="760234" y="1294694"/>
            <a:ext cx="9029353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8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866123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195044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0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>
            <a:spLocks noGrp="1"/>
          </p:cNvSpPr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Titel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normAutofit/>
          </a:bodyPr>
          <a:lstStyle>
            <a:lvl1pPr>
              <a:defRPr sz="1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Titeltext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011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578600" y="586804"/>
            <a:ext cx="3030092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8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3" indent="45153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5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3" indent="45153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Wellen und Leitungen, Übersicht, S. Rupp</a:t>
            </a:r>
          </a:p>
        </p:txBody>
      </p:sp>
      <p:sp>
        <p:nvSpPr>
          <p:cNvPr id="5" name="Titeltext"/>
          <p:cNvSpPr txBox="1">
            <a:spLocks noGrp="1"/>
          </p:cNvSpPr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Textebene 1…"/>
          <p:cNvSpPr txBox="1">
            <a:spLocks noGrp="1"/>
          </p:cNvSpPr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993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</p:sldLayoutIdLst>
  <p:transition spd="med"/>
  <p:txStyles>
    <p:titleStyle>
      <a:lvl1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45125" algn="l" defTabSz="10142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3" indent="0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3" indent="-284160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3" indent="-299242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3" indent="-297177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3" indent="-424542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3" indent="-361156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3" indent="-361156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3" indent="-361156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5" marR="45153" indent="-361156" algn="l" defTabSz="1014234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sz="2600" b="0" i="0" u="none" strike="noStrike" cap="none" spc="0" baseline="0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tif"/><Relationship Id="rId7" Type="http://schemas.openxmlformats.org/officeDocument/2006/relationships/image" Target="../media/image21.t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0.tif"/><Relationship Id="rId5" Type="http://schemas.openxmlformats.org/officeDocument/2006/relationships/image" Target="../media/image19.tif"/><Relationship Id="rId4" Type="http://schemas.openxmlformats.org/officeDocument/2006/relationships/image" Target="../media/image18.ti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ruppieren"/>
          <p:cNvGrpSpPr/>
          <p:nvPr/>
        </p:nvGrpSpPr>
        <p:grpSpPr>
          <a:xfrm>
            <a:off x="1347806" y="653836"/>
            <a:ext cx="7464389" cy="1870827"/>
            <a:chOff x="0" y="0"/>
            <a:chExt cx="7464388" cy="1870826"/>
          </a:xfrm>
        </p:grpSpPr>
        <p:grpSp>
          <p:nvGrpSpPr>
            <p:cNvPr id="154" name="Gruppieren"/>
            <p:cNvGrpSpPr/>
            <p:nvPr/>
          </p:nvGrpSpPr>
          <p:grpSpPr>
            <a:xfrm rot="20795874">
              <a:off x="800648" y="366396"/>
              <a:ext cx="1257306" cy="751965"/>
              <a:chOff x="0" y="0"/>
              <a:chExt cx="1257304" cy="751963"/>
            </a:xfrm>
          </p:grpSpPr>
          <p:sp>
            <p:nvSpPr>
              <p:cNvPr id="146" name="Oval"/>
              <p:cNvSpPr/>
              <p:nvPr/>
            </p:nvSpPr>
            <p:spPr>
              <a:xfrm rot="584529" flipH="1">
                <a:off x="165325" y="72537"/>
                <a:ext cx="900232" cy="503311"/>
              </a:xfrm>
              <a:prstGeom prst="ellipse">
                <a:avLst/>
              </a:pr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7" name="Abgerundetes Rechteck"/>
              <p:cNvSpPr/>
              <p:nvPr/>
            </p:nvSpPr>
            <p:spPr>
              <a:xfrm rot="60000" flipH="1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grpSp>
            <p:nvGrpSpPr>
              <p:cNvPr id="150" name="Gruppieren"/>
              <p:cNvGrpSpPr/>
              <p:nvPr/>
            </p:nvGrpSpPr>
            <p:grpSpPr>
              <a:xfrm flipH="1">
                <a:off x="747319" y="342769"/>
                <a:ext cx="409196" cy="409195"/>
                <a:chOff x="0" y="0"/>
                <a:chExt cx="409195" cy="409194"/>
              </a:xfrm>
            </p:grpSpPr>
            <p:sp>
              <p:nvSpPr>
                <p:cNvPr id="148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49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153" name="Gruppieren"/>
              <p:cNvGrpSpPr/>
              <p:nvPr/>
            </p:nvGrpSpPr>
            <p:grpSpPr>
              <a:xfrm flipH="1">
                <a:off x="76239" y="342769"/>
                <a:ext cx="409196" cy="409195"/>
                <a:chOff x="0" y="0"/>
                <a:chExt cx="409195" cy="409194"/>
              </a:xfrm>
            </p:grpSpPr>
            <p:sp>
              <p:nvSpPr>
                <p:cNvPr id="151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52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  <p:sp>
          <p:nvSpPr>
            <p:cNvPr id="178" name="Verbindungslinie"/>
            <p:cNvSpPr/>
            <p:nvPr/>
          </p:nvSpPr>
          <p:spPr>
            <a:xfrm>
              <a:off x="640255" y="604882"/>
              <a:ext cx="6824134" cy="763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78" extrusionOk="0">
                  <a:moveTo>
                    <a:pt x="0" y="17778"/>
                  </a:moveTo>
                  <a:cubicBezTo>
                    <a:pt x="7477" y="1136"/>
                    <a:pt x="14677" y="-3822"/>
                    <a:pt x="21600" y="2903"/>
                  </a:cubicBezTo>
                </a:path>
              </a:pathLst>
            </a:custGeom>
            <a:noFill/>
            <a:ln w="254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56" name="Linie"/>
            <p:cNvSpPr/>
            <p:nvPr/>
          </p:nvSpPr>
          <p:spPr>
            <a:xfrm flipV="1">
              <a:off x="2189196" y="499384"/>
              <a:ext cx="543038" cy="1252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57" name="v"/>
            <p:cNvSpPr txBox="1"/>
            <p:nvPr/>
          </p:nvSpPr>
          <p:spPr>
            <a:xfrm rot="20888232">
              <a:off x="2614222" y="290043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v</a:t>
              </a:r>
            </a:p>
          </p:txBody>
        </p:sp>
        <p:sp>
          <p:nvSpPr>
            <p:cNvPr id="158" name="m"/>
            <p:cNvSpPr txBox="1"/>
            <p:nvPr/>
          </p:nvSpPr>
          <p:spPr>
            <a:xfrm>
              <a:off x="1177881" y="0"/>
              <a:ext cx="345617" cy="4259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m</a:t>
              </a:r>
            </a:p>
          </p:txBody>
        </p:sp>
        <p:sp>
          <p:nvSpPr>
            <p:cNvPr id="159" name="Linie"/>
            <p:cNvSpPr/>
            <p:nvPr/>
          </p:nvSpPr>
          <p:spPr>
            <a:xfrm flipV="1">
              <a:off x="1404119" y="804869"/>
              <a:ext cx="15122" cy="898383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0" name="mL g"/>
            <p:cNvSpPr txBox="1"/>
            <p:nvPr/>
          </p:nvSpPr>
          <p:spPr>
            <a:xfrm>
              <a:off x="888554" y="1252570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m</a:t>
              </a:r>
              <a:r>
                <a:rPr baseline="-5999"/>
                <a:t>L</a:t>
              </a:r>
              <a:r>
                <a:t> g</a:t>
              </a:r>
            </a:p>
          </p:txBody>
        </p:sp>
        <p:sp>
          <p:nvSpPr>
            <p:cNvPr id="161" name="F"/>
            <p:cNvSpPr txBox="1"/>
            <p:nvPr/>
          </p:nvSpPr>
          <p:spPr>
            <a:xfrm>
              <a:off x="0" y="758503"/>
              <a:ext cx="501650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F</a:t>
              </a:r>
            </a:p>
          </p:txBody>
        </p:sp>
        <p:sp>
          <p:nvSpPr>
            <p:cNvPr id="162" name="Linie"/>
            <p:cNvSpPr/>
            <p:nvPr/>
          </p:nvSpPr>
          <p:spPr>
            <a:xfrm flipH="1">
              <a:off x="386474" y="782815"/>
              <a:ext cx="1011392" cy="256503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3" name="Oval"/>
            <p:cNvSpPr/>
            <p:nvPr/>
          </p:nvSpPr>
          <p:spPr>
            <a:xfrm>
              <a:off x="1380679" y="695614"/>
              <a:ext cx="97244" cy="93529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l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64" name="Linie"/>
            <p:cNvSpPr/>
            <p:nvPr/>
          </p:nvSpPr>
          <p:spPr>
            <a:xfrm flipV="1">
              <a:off x="1393196" y="1618779"/>
              <a:ext cx="303004" cy="77849"/>
            </a:xfrm>
            <a:prstGeom prst="lin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5" name="Linie"/>
            <p:cNvSpPr/>
            <p:nvPr/>
          </p:nvSpPr>
          <p:spPr>
            <a:xfrm flipH="1" flipV="1">
              <a:off x="1427707" y="761393"/>
              <a:ext cx="244535" cy="880755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6" name="Fab"/>
            <p:cNvSpPr txBox="1"/>
            <p:nvPr/>
          </p:nvSpPr>
          <p:spPr>
            <a:xfrm>
              <a:off x="1600929" y="1252570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F</a:t>
              </a:r>
              <a:r>
                <a:rPr baseline="-5999" dirty="0"/>
                <a:t>ab</a:t>
              </a:r>
            </a:p>
          </p:txBody>
        </p:sp>
        <p:grpSp>
          <p:nvGrpSpPr>
            <p:cNvPr id="175" name="Gruppieren"/>
            <p:cNvGrpSpPr/>
            <p:nvPr/>
          </p:nvGrpSpPr>
          <p:grpSpPr>
            <a:xfrm>
              <a:off x="4397955" y="714990"/>
              <a:ext cx="2461069" cy="966858"/>
              <a:chOff x="0" y="0"/>
              <a:chExt cx="2461067" cy="966856"/>
            </a:xfrm>
          </p:grpSpPr>
          <p:grpSp>
            <p:nvGrpSpPr>
              <p:cNvPr id="169" name="Gruppieren"/>
              <p:cNvGrpSpPr/>
              <p:nvPr/>
            </p:nvGrpSpPr>
            <p:grpSpPr>
              <a:xfrm>
                <a:off x="724064" y="362921"/>
                <a:ext cx="1012940" cy="603936"/>
                <a:chOff x="-123" y="19813"/>
                <a:chExt cx="1012938" cy="603935"/>
              </a:xfrm>
            </p:grpSpPr>
            <p:sp>
              <p:nvSpPr>
                <p:cNvPr id="167" name="Rechteck"/>
                <p:cNvSpPr/>
                <p:nvPr/>
              </p:nvSpPr>
              <p:spPr>
                <a:xfrm>
                  <a:off x="0" y="19813"/>
                  <a:ext cx="1012693" cy="60393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68" name="System"/>
                <p:cNvSpPr txBox="1"/>
                <p:nvPr/>
              </p:nvSpPr>
              <p:spPr>
                <a:xfrm>
                  <a:off x="-124" y="135954"/>
                  <a:ext cx="1012940" cy="37165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1800"/>
                  </a:lvl1pPr>
                </a:lstStyle>
                <a:p>
                  <a:r>
                    <a:t>System</a:t>
                  </a:r>
                </a:p>
              </p:txBody>
            </p:sp>
          </p:grpSp>
          <p:sp>
            <p:nvSpPr>
              <p:cNvPr id="170" name="Linie"/>
              <p:cNvSpPr/>
              <p:nvPr/>
            </p:nvSpPr>
            <p:spPr>
              <a:xfrm flipV="1">
                <a:off x="1726616" y="664888"/>
                <a:ext cx="370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71" name="F"/>
              <p:cNvSpPr txBox="1"/>
              <p:nvPr/>
            </p:nvSpPr>
            <p:spPr>
              <a:xfrm>
                <a:off x="0" y="490390"/>
                <a:ext cx="436772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F</a:t>
                </a:r>
              </a:p>
            </p:txBody>
          </p:sp>
          <p:sp>
            <p:nvSpPr>
              <p:cNvPr id="172" name="v"/>
              <p:cNvSpPr txBox="1"/>
              <p:nvPr/>
            </p:nvSpPr>
            <p:spPr>
              <a:xfrm>
                <a:off x="2024296" y="485220"/>
                <a:ext cx="436772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sz="1600" i="1">
                    <a:solidFill>
                      <a:schemeClr val="accent1">
                        <a:hueOff val="47394"/>
                        <a:satOff val="-25753"/>
                        <a:lumOff val="-7544"/>
                      </a:schemeClr>
                    </a:solidFill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v</a:t>
                </a:r>
              </a:p>
            </p:txBody>
          </p:sp>
          <p:sp>
            <p:nvSpPr>
              <p:cNvPr id="173" name="Linie"/>
              <p:cNvSpPr/>
              <p:nvPr/>
            </p:nvSpPr>
            <p:spPr>
              <a:xfrm flipV="1">
                <a:off x="334143" y="664888"/>
                <a:ext cx="370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74" name="Linie"/>
              <p:cNvSpPr/>
              <p:nvPr/>
            </p:nvSpPr>
            <p:spPr>
              <a:xfrm flipV="1">
                <a:off x="1211641" y="0"/>
                <a:ext cx="1" cy="359338"/>
              </a:xfrm>
              <a:prstGeom prst="line">
                <a:avLst/>
              </a:prstGeom>
              <a:noFill/>
              <a:ln w="12700" cap="flat">
                <a:solidFill>
                  <a:schemeClr val="accent4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176" name="Fab"/>
            <p:cNvSpPr txBox="1"/>
            <p:nvPr/>
          </p:nvSpPr>
          <p:spPr>
            <a:xfrm>
              <a:off x="5608230" y="433250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F</a:t>
              </a:r>
              <a:r>
                <a:rPr baseline="-5999"/>
                <a:t>ab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ruppieren"/>
          <p:cNvGrpSpPr/>
          <p:nvPr/>
        </p:nvGrpSpPr>
        <p:grpSpPr>
          <a:xfrm>
            <a:off x="2755088" y="312677"/>
            <a:ext cx="4649823" cy="1690090"/>
            <a:chOff x="0" y="0"/>
            <a:chExt cx="4649822" cy="1690088"/>
          </a:xfrm>
        </p:grpSpPr>
        <p:sp>
          <p:nvSpPr>
            <p:cNvPr id="320" name="Linien"/>
            <p:cNvSpPr/>
            <p:nvPr/>
          </p:nvSpPr>
          <p:spPr>
            <a:xfrm>
              <a:off x="4490580" y="430394"/>
              <a:ext cx="1" cy="119256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21" name="Linien"/>
            <p:cNvSpPr/>
            <p:nvPr/>
          </p:nvSpPr>
          <p:spPr>
            <a:xfrm flipV="1">
              <a:off x="719868" y="1631079"/>
              <a:ext cx="377823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22" name="Linien"/>
            <p:cNvSpPr/>
            <p:nvPr/>
          </p:nvSpPr>
          <p:spPr>
            <a:xfrm>
              <a:off x="3672656" y="616666"/>
              <a:ext cx="1" cy="82002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23" name="Linien"/>
            <p:cNvSpPr/>
            <p:nvPr/>
          </p:nvSpPr>
          <p:spPr>
            <a:xfrm flipV="1">
              <a:off x="3991332" y="431799"/>
              <a:ext cx="198889" cy="2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24" name="Kreis"/>
            <p:cNvSpPr/>
            <p:nvPr/>
          </p:nvSpPr>
          <p:spPr>
            <a:xfrm rot="10800000">
              <a:off x="3624406" y="1592979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25" name="id"/>
            <p:cNvSpPr txBox="1"/>
            <p:nvPr/>
          </p:nvSpPr>
          <p:spPr>
            <a:xfrm>
              <a:off x="3708216" y="0"/>
              <a:ext cx="5059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</a:t>
              </a:r>
            </a:p>
          </p:txBody>
        </p:sp>
        <p:sp>
          <p:nvSpPr>
            <p:cNvPr id="326" name="ud"/>
            <p:cNvSpPr txBox="1"/>
            <p:nvPr/>
          </p:nvSpPr>
          <p:spPr>
            <a:xfrm>
              <a:off x="3708216" y="810777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</a:t>
              </a:r>
            </a:p>
          </p:txBody>
        </p:sp>
        <p:sp>
          <p:nvSpPr>
            <p:cNvPr id="327" name="u0"/>
            <p:cNvSpPr txBox="1"/>
            <p:nvPr/>
          </p:nvSpPr>
          <p:spPr>
            <a:xfrm>
              <a:off x="0" y="794176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0</a:t>
              </a:r>
            </a:p>
          </p:txBody>
        </p:sp>
        <p:sp>
          <p:nvSpPr>
            <p:cNvPr id="328" name="Kreis"/>
            <p:cNvSpPr/>
            <p:nvPr/>
          </p:nvSpPr>
          <p:spPr>
            <a:xfrm>
              <a:off x="533393" y="811707"/>
              <a:ext cx="392488" cy="396739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29" name="Linien"/>
            <p:cNvSpPr/>
            <p:nvPr/>
          </p:nvSpPr>
          <p:spPr>
            <a:xfrm flipV="1">
              <a:off x="726218" y="431799"/>
              <a:ext cx="3778234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30" name="Kreis"/>
            <p:cNvSpPr/>
            <p:nvPr/>
          </p:nvSpPr>
          <p:spPr>
            <a:xfrm rot="10800000">
              <a:off x="3624406" y="383245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333" name="Gruppieren"/>
            <p:cNvGrpSpPr/>
            <p:nvPr/>
          </p:nvGrpSpPr>
          <p:grpSpPr>
            <a:xfrm>
              <a:off x="1730802" y="248732"/>
              <a:ext cx="505916" cy="366136"/>
              <a:chOff x="-20032" y="0"/>
              <a:chExt cx="505915" cy="366134"/>
            </a:xfrm>
          </p:grpSpPr>
          <p:sp>
            <p:nvSpPr>
              <p:cNvPr id="331" name="Rechteck"/>
              <p:cNvSpPr/>
              <p:nvPr/>
            </p:nvSpPr>
            <p:spPr>
              <a:xfrm>
                <a:off x="0" y="42383"/>
                <a:ext cx="485884" cy="26506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R0"/>
              <p:cNvSpPr txBox="1"/>
              <p:nvPr/>
            </p:nvSpPr>
            <p:spPr>
              <a:xfrm>
                <a:off x="-20033" y="0"/>
                <a:ext cx="504758" cy="3661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rPr>
                  <a:t>R</a:t>
                </a:r>
                <a:r>
                  <a:rPr kumimoji="0" sz="1800" b="0" i="0" u="none" strike="noStrike" kern="0" cap="none" spc="0" normalizeH="0" baseline="-5999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336" name="Gruppieren"/>
            <p:cNvGrpSpPr/>
            <p:nvPr/>
          </p:nvGrpSpPr>
          <p:grpSpPr>
            <a:xfrm>
              <a:off x="4331340" y="852200"/>
              <a:ext cx="318483" cy="314355"/>
              <a:chOff x="0" y="0"/>
              <a:chExt cx="318481" cy="314353"/>
            </a:xfrm>
          </p:grpSpPr>
          <p:sp>
            <p:nvSpPr>
              <p:cNvPr id="334" name="Dreieck"/>
              <p:cNvSpPr/>
              <p:nvPr/>
            </p:nvSpPr>
            <p:spPr>
              <a:xfrm rot="10800000">
                <a:off x="0" y="0"/>
                <a:ext cx="318482" cy="29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35" name="Linien"/>
              <p:cNvSpPr/>
              <p:nvPr/>
            </p:nvSpPr>
            <p:spPr>
              <a:xfrm flipH="1" flipV="1">
                <a:off x="7635" y="314353"/>
                <a:ext cx="303211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337" name="Linien"/>
            <p:cNvSpPr/>
            <p:nvPr/>
          </p:nvSpPr>
          <p:spPr>
            <a:xfrm flipH="1">
              <a:off x="729637" y="439193"/>
              <a:ext cx="1" cy="119256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38" name="Linien"/>
            <p:cNvSpPr/>
            <p:nvPr/>
          </p:nvSpPr>
          <p:spPr>
            <a:xfrm flipH="1">
              <a:off x="421456" y="600065"/>
              <a:ext cx="1" cy="82002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Linien"/>
          <p:cNvSpPr/>
          <p:nvPr/>
        </p:nvSpPr>
        <p:spPr>
          <a:xfrm flipV="1">
            <a:off x="1401188" y="2413782"/>
            <a:ext cx="3778236" cy="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71" name="Linien"/>
          <p:cNvSpPr/>
          <p:nvPr/>
        </p:nvSpPr>
        <p:spPr>
          <a:xfrm flipH="1">
            <a:off x="1410957" y="712440"/>
            <a:ext cx="1" cy="1698685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72" name="iPh"/>
          <p:cNvSpPr txBox="1"/>
          <p:nvPr/>
        </p:nvSpPr>
        <p:spPr>
          <a:xfrm>
            <a:off x="910683" y="493882"/>
            <a:ext cx="1088804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</a:p>
        </p:txBody>
      </p:sp>
      <p:sp>
        <p:nvSpPr>
          <p:cNvPr id="273" name="Linien"/>
          <p:cNvSpPr/>
          <p:nvPr/>
        </p:nvSpPr>
        <p:spPr>
          <a:xfrm>
            <a:off x="4351549" y="979857"/>
            <a:ext cx="1" cy="113234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74" name="Linien"/>
          <p:cNvSpPr/>
          <p:nvPr/>
        </p:nvSpPr>
        <p:spPr>
          <a:xfrm flipV="1">
            <a:off x="4724783" y="709781"/>
            <a:ext cx="198889" cy="2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75" name="Kreis"/>
          <p:cNvSpPr/>
          <p:nvPr/>
        </p:nvSpPr>
        <p:spPr>
          <a:xfrm rot="10800000">
            <a:off x="4295410" y="2365228"/>
            <a:ext cx="96500" cy="97110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76" name="Linien"/>
          <p:cNvSpPr/>
          <p:nvPr/>
        </p:nvSpPr>
        <p:spPr>
          <a:xfrm>
            <a:off x="5190142" y="718083"/>
            <a:ext cx="1" cy="168739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77" name="Rechteck"/>
          <p:cNvSpPr/>
          <p:nvPr/>
        </p:nvSpPr>
        <p:spPr>
          <a:xfrm rot="16200000">
            <a:off x="4947201" y="1429251"/>
            <a:ext cx="485884" cy="265063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78" name="RL"/>
          <p:cNvSpPr txBox="1"/>
          <p:nvPr/>
        </p:nvSpPr>
        <p:spPr>
          <a:xfrm>
            <a:off x="5254188" y="1378715"/>
            <a:ext cx="504758" cy="366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R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279" name="iL"/>
          <p:cNvSpPr txBox="1"/>
          <p:nvPr/>
        </p:nvSpPr>
        <p:spPr>
          <a:xfrm>
            <a:off x="4569999" y="277982"/>
            <a:ext cx="505917" cy="431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280" name="uL"/>
          <p:cNvSpPr txBox="1"/>
          <p:nvPr/>
        </p:nvSpPr>
        <p:spPr>
          <a:xfrm>
            <a:off x="4422175" y="1298767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281" name="Linien"/>
          <p:cNvSpPr/>
          <p:nvPr/>
        </p:nvSpPr>
        <p:spPr>
          <a:xfrm>
            <a:off x="2432902" y="1236687"/>
            <a:ext cx="1" cy="79648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82" name="uD"/>
          <p:cNvSpPr txBox="1"/>
          <p:nvPr/>
        </p:nvSpPr>
        <p:spPr>
          <a:xfrm>
            <a:off x="2416987" y="1345882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296" name="Gruppieren"/>
          <p:cNvGrpSpPr/>
          <p:nvPr/>
        </p:nvGrpSpPr>
        <p:grpSpPr>
          <a:xfrm>
            <a:off x="1205188" y="1314759"/>
            <a:ext cx="411539" cy="396740"/>
            <a:chOff x="0" y="0"/>
            <a:chExt cx="411537" cy="396738"/>
          </a:xfrm>
        </p:grpSpPr>
        <p:sp>
          <p:nvSpPr>
            <p:cNvPr id="294" name="Kreis"/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95" name="Linien"/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97" name="Linien"/>
          <p:cNvSpPr/>
          <p:nvPr/>
        </p:nvSpPr>
        <p:spPr>
          <a:xfrm>
            <a:off x="1601643" y="709782"/>
            <a:ext cx="198889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98" name="Photo-strom"/>
          <p:cNvSpPr txBox="1"/>
          <p:nvPr/>
        </p:nvSpPr>
        <p:spPr>
          <a:xfrm>
            <a:off x="570934" y="1707011"/>
            <a:ext cx="794803" cy="519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Photo-strom</a:t>
            </a:r>
          </a:p>
        </p:txBody>
      </p:sp>
      <p:sp>
        <p:nvSpPr>
          <p:cNvPr id="299" name="Linien"/>
          <p:cNvSpPr/>
          <p:nvPr/>
        </p:nvSpPr>
        <p:spPr>
          <a:xfrm flipV="1">
            <a:off x="1408733" y="709781"/>
            <a:ext cx="3790935" cy="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0" name="Kreis"/>
          <p:cNvSpPr/>
          <p:nvPr/>
        </p:nvSpPr>
        <p:spPr>
          <a:xfrm rot="10800000">
            <a:off x="4305547" y="657822"/>
            <a:ext cx="96500" cy="97111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303" name="Gruppieren"/>
          <p:cNvGrpSpPr/>
          <p:nvPr/>
        </p:nvGrpSpPr>
        <p:grpSpPr>
          <a:xfrm>
            <a:off x="858926" y="1252478"/>
            <a:ext cx="177558" cy="329958"/>
            <a:chOff x="0" y="0"/>
            <a:chExt cx="177556" cy="329956"/>
          </a:xfrm>
        </p:grpSpPr>
        <p:sp>
          <p:nvSpPr>
            <p:cNvPr id="301" name="Linien"/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02" name="Linien"/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304" name="Linien"/>
          <p:cNvSpPr/>
          <p:nvPr/>
        </p:nvSpPr>
        <p:spPr>
          <a:xfrm>
            <a:off x="3094119" y="810364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05" name="ip"/>
          <p:cNvSpPr txBox="1"/>
          <p:nvPr/>
        </p:nvSpPr>
        <p:spPr>
          <a:xfrm>
            <a:off x="3113479" y="798410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</a:t>
            </a:r>
          </a:p>
        </p:txBody>
      </p:sp>
      <p:sp>
        <p:nvSpPr>
          <p:cNvPr id="306" name="Linien"/>
          <p:cNvSpPr/>
          <p:nvPr/>
        </p:nvSpPr>
        <p:spPr>
          <a:xfrm>
            <a:off x="3094119" y="720538"/>
            <a:ext cx="1" cy="168248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309" name="Gruppieren"/>
          <p:cNvGrpSpPr/>
          <p:nvPr/>
        </p:nvGrpSpPr>
        <p:grpSpPr>
          <a:xfrm rot="5400000">
            <a:off x="2841160" y="1362963"/>
            <a:ext cx="505917" cy="366135"/>
            <a:chOff x="-20032" y="0"/>
            <a:chExt cx="505915" cy="366134"/>
          </a:xfrm>
        </p:grpSpPr>
        <p:sp>
          <p:nvSpPr>
            <p:cNvPr id="307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08" name="Rp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</a:t>
              </a:r>
            </a:p>
          </p:txBody>
        </p:sp>
      </p:grpSp>
      <p:grpSp>
        <p:nvGrpSpPr>
          <p:cNvPr id="312" name="Gruppieren"/>
          <p:cNvGrpSpPr/>
          <p:nvPr/>
        </p:nvGrpSpPr>
        <p:grpSpPr>
          <a:xfrm>
            <a:off x="3495856" y="523310"/>
            <a:ext cx="505917" cy="366135"/>
            <a:chOff x="-20032" y="0"/>
            <a:chExt cx="505915" cy="366134"/>
          </a:xfrm>
        </p:grpSpPr>
        <p:sp>
          <p:nvSpPr>
            <p:cNvPr id="310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1" name="Rs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</a:t>
              </a:r>
            </a:p>
          </p:txBody>
        </p:sp>
      </p:grpSp>
      <p:sp>
        <p:nvSpPr>
          <p:cNvPr id="313" name="Linien"/>
          <p:cNvSpPr/>
          <p:nvPr/>
        </p:nvSpPr>
        <p:spPr>
          <a:xfrm>
            <a:off x="2134324" y="694180"/>
            <a:ext cx="1" cy="171640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4" name="Dreieck"/>
          <p:cNvSpPr/>
          <p:nvPr/>
        </p:nvSpPr>
        <p:spPr>
          <a:xfrm rot="10800000">
            <a:off x="1979153" y="1396954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15" name="Linien"/>
          <p:cNvSpPr/>
          <p:nvPr/>
        </p:nvSpPr>
        <p:spPr>
          <a:xfrm flipH="1" flipV="1">
            <a:off x="1986789" y="1714944"/>
            <a:ext cx="303211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6" name="Linien"/>
          <p:cNvSpPr/>
          <p:nvPr/>
        </p:nvSpPr>
        <p:spPr>
          <a:xfrm>
            <a:off x="2134324" y="810364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17" name="iD"/>
          <p:cNvSpPr txBox="1"/>
          <p:nvPr/>
        </p:nvSpPr>
        <p:spPr>
          <a:xfrm>
            <a:off x="2213257" y="762096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9120D2C-DBC6-AAD7-41D8-8637B94F0E56}"/>
              </a:ext>
            </a:extLst>
          </p:cNvPr>
          <p:cNvGrpSpPr/>
          <p:nvPr/>
        </p:nvGrpSpPr>
        <p:grpSpPr>
          <a:xfrm>
            <a:off x="6313726" y="970912"/>
            <a:ext cx="3165130" cy="1053986"/>
            <a:chOff x="6306851" y="1011135"/>
            <a:chExt cx="3165130" cy="1053986"/>
          </a:xfrm>
        </p:grpSpPr>
        <p:grpSp>
          <p:nvGrpSpPr>
            <p:cNvPr id="285" name="Gruppieren"/>
            <p:cNvGrpSpPr/>
            <p:nvPr/>
          </p:nvGrpSpPr>
          <p:grpSpPr>
            <a:xfrm>
              <a:off x="7347928" y="1011135"/>
              <a:ext cx="1012941" cy="603938"/>
              <a:chOff x="0" y="0"/>
              <a:chExt cx="1012938" cy="603935"/>
            </a:xfrm>
          </p:grpSpPr>
          <p:sp>
            <p:nvSpPr>
              <p:cNvPr id="283" name="Rechteck"/>
              <p:cNvSpPr/>
              <p:nvPr/>
            </p:nvSpPr>
            <p:spPr>
              <a:xfrm>
                <a:off x="123" y="0"/>
                <a:ext cx="1012693" cy="60393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84" name="PV Modul"/>
              <p:cNvSpPr txBox="1"/>
              <p:nvPr/>
            </p:nvSpPr>
            <p:spPr>
              <a:xfrm>
                <a:off x="0" y="116141"/>
                <a:ext cx="1012939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ill Sans"/>
                    <a:cs typeface="Gill Sans"/>
                    <a:sym typeface="Gill Sans"/>
                  </a:rPr>
                  <a:t>PV Modul</a:t>
                </a:r>
              </a:p>
            </p:txBody>
          </p:sp>
        </p:grpSp>
        <p:sp>
          <p:nvSpPr>
            <p:cNvPr id="286" name="Linien"/>
            <p:cNvSpPr/>
            <p:nvPr/>
          </p:nvSpPr>
          <p:spPr>
            <a:xfrm flipV="1">
              <a:off x="8374906" y="1313103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287" name="UL(t)"/>
            <p:cNvSpPr txBox="1"/>
            <p:nvPr/>
          </p:nvSpPr>
          <p:spPr>
            <a:xfrm>
              <a:off x="8672587" y="1133434"/>
              <a:ext cx="635312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600" b="0" i="1" u="none" strike="noStrike" kern="0" cap="none" spc="0" normalizeH="0" baseline="-5999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288" name="Linien"/>
            <p:cNvSpPr/>
            <p:nvPr/>
          </p:nvSpPr>
          <p:spPr>
            <a:xfrm flipV="1">
              <a:off x="6982432" y="1313103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290" name="IL(t)"/>
            <p:cNvSpPr txBox="1"/>
            <p:nvPr/>
          </p:nvSpPr>
          <p:spPr>
            <a:xfrm>
              <a:off x="6312605" y="1128029"/>
              <a:ext cx="583785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lang="de-DE" sz="1600" b="0" i="1" u="none" strike="noStrike" kern="0" cap="none" spc="0" normalizeH="0" baseline="-5999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Ph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291" name="Last"/>
            <p:cNvSpPr txBox="1"/>
            <p:nvPr/>
          </p:nvSpPr>
          <p:spPr>
            <a:xfrm>
              <a:off x="6306851" y="1705781"/>
              <a:ext cx="1308373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Einstrahlung</a:t>
              </a:r>
              <a:endPara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" name="Last">
              <a:extLst>
                <a:ext uri="{FF2B5EF4-FFF2-40B4-BE49-F238E27FC236}">
                  <a16:creationId xmlns:a16="http://schemas.microsoft.com/office/drawing/2014/main" id="{9CED35AF-FC84-0E69-C35F-38289FEEEC2A}"/>
                </a:ext>
              </a:extLst>
            </p:cNvPr>
            <p:cNvSpPr txBox="1"/>
            <p:nvPr/>
          </p:nvSpPr>
          <p:spPr>
            <a:xfrm>
              <a:off x="8163608" y="1699398"/>
              <a:ext cx="1308373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Spannung</a:t>
              </a:r>
              <a:endPara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" name="Rechteck 3">
            <a:extLst>
              <a:ext uri="{FF2B5EF4-FFF2-40B4-BE49-F238E27FC236}">
                <a16:creationId xmlns:a16="http://schemas.microsoft.com/office/drawing/2014/main" id="{C3586581-55EA-4E84-598E-633BF2F6CE4E}"/>
              </a:ext>
            </a:extLst>
          </p:cNvPr>
          <p:cNvSpPr/>
          <p:nvPr/>
        </p:nvSpPr>
        <p:spPr>
          <a:xfrm>
            <a:off x="6243181" y="694180"/>
            <a:ext cx="3236185" cy="1531873"/>
          </a:xfrm>
          <a:prstGeom prst="rect">
            <a:avLst/>
          </a:prstGeom>
          <a:noFill/>
          <a:ln w="12700" cap="flat">
            <a:solidFill>
              <a:srgbClr val="FFC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ien">
            <a:extLst>
              <a:ext uri="{FF2B5EF4-FFF2-40B4-BE49-F238E27FC236}">
                <a16:creationId xmlns:a16="http://schemas.microsoft.com/office/drawing/2014/main" id="{4A915572-96C1-A7CF-271C-1F5261F98DB8}"/>
              </a:ext>
            </a:extLst>
          </p:cNvPr>
          <p:cNvSpPr/>
          <p:nvPr/>
        </p:nvSpPr>
        <p:spPr>
          <a:xfrm>
            <a:off x="1464060" y="2407708"/>
            <a:ext cx="3029028" cy="12388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" name="Linien">
            <a:extLst>
              <a:ext uri="{FF2B5EF4-FFF2-40B4-BE49-F238E27FC236}">
                <a16:creationId xmlns:a16="http://schemas.microsoft.com/office/drawing/2014/main" id="{C59C2AB2-296C-5807-924D-B87B6A525CD4}"/>
              </a:ext>
            </a:extLst>
          </p:cNvPr>
          <p:cNvSpPr/>
          <p:nvPr/>
        </p:nvSpPr>
        <p:spPr>
          <a:xfrm flipH="1">
            <a:off x="1473829" y="706364"/>
            <a:ext cx="1" cy="1698685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" name="iPh">
            <a:extLst>
              <a:ext uri="{FF2B5EF4-FFF2-40B4-BE49-F238E27FC236}">
                <a16:creationId xmlns:a16="http://schemas.microsoft.com/office/drawing/2014/main" id="{9853D728-CE18-0244-59D2-FFFE81AC4EB5}"/>
              </a:ext>
            </a:extLst>
          </p:cNvPr>
          <p:cNvSpPr txBox="1"/>
          <p:nvPr/>
        </p:nvSpPr>
        <p:spPr>
          <a:xfrm>
            <a:off x="973555" y="487806"/>
            <a:ext cx="1088804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</a:p>
        </p:txBody>
      </p:sp>
      <p:sp>
        <p:nvSpPr>
          <p:cNvPr id="6" name="Linien">
            <a:extLst>
              <a:ext uri="{FF2B5EF4-FFF2-40B4-BE49-F238E27FC236}">
                <a16:creationId xmlns:a16="http://schemas.microsoft.com/office/drawing/2014/main" id="{9776A015-0903-9937-F0AA-1168D53E958A}"/>
              </a:ext>
            </a:extLst>
          </p:cNvPr>
          <p:cNvSpPr/>
          <p:nvPr/>
        </p:nvSpPr>
        <p:spPr>
          <a:xfrm>
            <a:off x="3644403" y="973781"/>
            <a:ext cx="1" cy="113234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DC5447F6-14B0-FC50-3087-8FB8956EF5E2}"/>
              </a:ext>
            </a:extLst>
          </p:cNvPr>
          <p:cNvSpPr/>
          <p:nvPr/>
        </p:nvSpPr>
        <p:spPr>
          <a:xfrm flipV="1">
            <a:off x="4017637" y="703705"/>
            <a:ext cx="198889" cy="2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8" name="Kreis">
            <a:extLst>
              <a:ext uri="{FF2B5EF4-FFF2-40B4-BE49-F238E27FC236}">
                <a16:creationId xmlns:a16="http://schemas.microsoft.com/office/drawing/2014/main" id="{30781AAD-AED2-6495-07E5-C284DE2E6B53}"/>
              </a:ext>
            </a:extLst>
          </p:cNvPr>
          <p:cNvSpPr/>
          <p:nvPr/>
        </p:nvSpPr>
        <p:spPr>
          <a:xfrm rot="10800000">
            <a:off x="3588264" y="2359152"/>
            <a:ext cx="96500" cy="97110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9" name="Linien">
            <a:extLst>
              <a:ext uri="{FF2B5EF4-FFF2-40B4-BE49-F238E27FC236}">
                <a16:creationId xmlns:a16="http://schemas.microsoft.com/office/drawing/2014/main" id="{FE511363-CF61-FCF4-0867-E100742C3E60}"/>
              </a:ext>
            </a:extLst>
          </p:cNvPr>
          <p:cNvSpPr/>
          <p:nvPr/>
        </p:nvSpPr>
        <p:spPr>
          <a:xfrm>
            <a:off x="4482996" y="712007"/>
            <a:ext cx="1" cy="168739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" name="iL">
            <a:extLst>
              <a:ext uri="{FF2B5EF4-FFF2-40B4-BE49-F238E27FC236}">
                <a16:creationId xmlns:a16="http://schemas.microsoft.com/office/drawing/2014/main" id="{73DE9BC9-D0A1-0AD9-8C79-70CF2DC96BCE}"/>
              </a:ext>
            </a:extLst>
          </p:cNvPr>
          <p:cNvSpPr txBox="1"/>
          <p:nvPr/>
        </p:nvSpPr>
        <p:spPr>
          <a:xfrm>
            <a:off x="3715029" y="332741"/>
            <a:ext cx="505917" cy="431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  <a:endParaRPr kumimoji="0" sz="1800" b="0" i="0" u="none" strike="noStrike" kern="0" cap="none" spc="0" normalizeH="0" baseline="-5999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3" name="uL">
            <a:extLst>
              <a:ext uri="{FF2B5EF4-FFF2-40B4-BE49-F238E27FC236}">
                <a16:creationId xmlns:a16="http://schemas.microsoft.com/office/drawing/2014/main" id="{C8F34454-1DE1-8A28-5134-7772AF2F29B2}"/>
              </a:ext>
            </a:extLst>
          </p:cNvPr>
          <p:cNvSpPr txBox="1"/>
          <p:nvPr/>
        </p:nvSpPr>
        <p:spPr>
          <a:xfrm>
            <a:off x="3715029" y="1292691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14" name="Linien">
            <a:extLst>
              <a:ext uri="{FF2B5EF4-FFF2-40B4-BE49-F238E27FC236}">
                <a16:creationId xmlns:a16="http://schemas.microsoft.com/office/drawing/2014/main" id="{43759529-06CB-F226-0C7C-5B3543796B4C}"/>
              </a:ext>
            </a:extLst>
          </p:cNvPr>
          <p:cNvSpPr/>
          <p:nvPr/>
        </p:nvSpPr>
        <p:spPr>
          <a:xfrm>
            <a:off x="2495774" y="1230611"/>
            <a:ext cx="1" cy="79648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5" name="uD">
            <a:extLst>
              <a:ext uri="{FF2B5EF4-FFF2-40B4-BE49-F238E27FC236}">
                <a16:creationId xmlns:a16="http://schemas.microsoft.com/office/drawing/2014/main" id="{DFB93336-D4ED-CB0B-50AA-1B9E7DC936D1}"/>
              </a:ext>
            </a:extLst>
          </p:cNvPr>
          <p:cNvSpPr txBox="1"/>
          <p:nvPr/>
        </p:nvSpPr>
        <p:spPr>
          <a:xfrm>
            <a:off x="2479859" y="1339806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17" name="Gruppieren">
            <a:extLst>
              <a:ext uri="{FF2B5EF4-FFF2-40B4-BE49-F238E27FC236}">
                <a16:creationId xmlns:a16="http://schemas.microsoft.com/office/drawing/2014/main" id="{7AE26816-2343-13C6-AB6C-245D31C531BD}"/>
              </a:ext>
            </a:extLst>
          </p:cNvPr>
          <p:cNvGrpSpPr/>
          <p:nvPr/>
        </p:nvGrpSpPr>
        <p:grpSpPr>
          <a:xfrm>
            <a:off x="1268060" y="1308683"/>
            <a:ext cx="411539" cy="396740"/>
            <a:chOff x="0" y="0"/>
            <a:chExt cx="411537" cy="396738"/>
          </a:xfrm>
        </p:grpSpPr>
        <p:sp>
          <p:nvSpPr>
            <p:cNvPr id="39" name="Kreis">
              <a:extLst>
                <a:ext uri="{FF2B5EF4-FFF2-40B4-BE49-F238E27FC236}">
                  <a16:creationId xmlns:a16="http://schemas.microsoft.com/office/drawing/2014/main" id="{E553EA9C-6BF5-251C-9552-A6F419E831D7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Linien">
              <a:extLst>
                <a:ext uri="{FF2B5EF4-FFF2-40B4-BE49-F238E27FC236}">
                  <a16:creationId xmlns:a16="http://schemas.microsoft.com/office/drawing/2014/main" id="{74CB9876-A5C5-125F-8B25-2EF66AD49463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18" name="Linien">
            <a:extLst>
              <a:ext uri="{FF2B5EF4-FFF2-40B4-BE49-F238E27FC236}">
                <a16:creationId xmlns:a16="http://schemas.microsoft.com/office/drawing/2014/main" id="{4F0E6ACC-58DF-C9EC-B88D-40E4E7E3C7C6}"/>
              </a:ext>
            </a:extLst>
          </p:cNvPr>
          <p:cNvSpPr/>
          <p:nvPr/>
        </p:nvSpPr>
        <p:spPr>
          <a:xfrm>
            <a:off x="1664515" y="703706"/>
            <a:ext cx="198889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9" name="Photo-strom">
            <a:extLst>
              <a:ext uri="{FF2B5EF4-FFF2-40B4-BE49-F238E27FC236}">
                <a16:creationId xmlns:a16="http://schemas.microsoft.com/office/drawing/2014/main" id="{2FEDC006-5B5D-4E93-6BCB-80CC6AB0E80D}"/>
              </a:ext>
            </a:extLst>
          </p:cNvPr>
          <p:cNvSpPr txBox="1"/>
          <p:nvPr/>
        </p:nvSpPr>
        <p:spPr>
          <a:xfrm>
            <a:off x="633806" y="1700935"/>
            <a:ext cx="794803" cy="519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Photo-strom</a:t>
            </a:r>
          </a:p>
        </p:txBody>
      </p:sp>
      <p:sp>
        <p:nvSpPr>
          <p:cNvPr id="20" name="Linien">
            <a:extLst>
              <a:ext uri="{FF2B5EF4-FFF2-40B4-BE49-F238E27FC236}">
                <a16:creationId xmlns:a16="http://schemas.microsoft.com/office/drawing/2014/main" id="{3EABD6EE-2D5F-9919-D270-63E515F4956F}"/>
              </a:ext>
            </a:extLst>
          </p:cNvPr>
          <p:cNvSpPr/>
          <p:nvPr/>
        </p:nvSpPr>
        <p:spPr>
          <a:xfrm>
            <a:off x="1471606" y="703707"/>
            <a:ext cx="3011385" cy="1152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1" name="Kreis">
            <a:extLst>
              <a:ext uri="{FF2B5EF4-FFF2-40B4-BE49-F238E27FC236}">
                <a16:creationId xmlns:a16="http://schemas.microsoft.com/office/drawing/2014/main" id="{E90C9BB2-2388-1B66-68BE-D915B175A0BD}"/>
              </a:ext>
            </a:extLst>
          </p:cNvPr>
          <p:cNvSpPr/>
          <p:nvPr/>
        </p:nvSpPr>
        <p:spPr>
          <a:xfrm rot="10800000">
            <a:off x="3598401" y="651746"/>
            <a:ext cx="96500" cy="97111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22" name="Gruppieren">
            <a:extLst>
              <a:ext uri="{FF2B5EF4-FFF2-40B4-BE49-F238E27FC236}">
                <a16:creationId xmlns:a16="http://schemas.microsoft.com/office/drawing/2014/main" id="{67D57EF1-06FC-77F3-5B39-D1BCBAD6F40D}"/>
              </a:ext>
            </a:extLst>
          </p:cNvPr>
          <p:cNvGrpSpPr/>
          <p:nvPr/>
        </p:nvGrpSpPr>
        <p:grpSpPr>
          <a:xfrm>
            <a:off x="921798" y="1246402"/>
            <a:ext cx="177558" cy="329958"/>
            <a:chOff x="0" y="0"/>
            <a:chExt cx="177556" cy="329956"/>
          </a:xfrm>
        </p:grpSpPr>
        <p:sp>
          <p:nvSpPr>
            <p:cNvPr id="37" name="Linien">
              <a:extLst>
                <a:ext uri="{FF2B5EF4-FFF2-40B4-BE49-F238E27FC236}">
                  <a16:creationId xmlns:a16="http://schemas.microsoft.com/office/drawing/2014/main" id="{B1613DB4-1E4A-C1AD-B470-829819CF4D66}"/>
                </a:ext>
              </a:extLst>
            </p:cNvPr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8" name="Linien">
              <a:extLst>
                <a:ext uri="{FF2B5EF4-FFF2-40B4-BE49-F238E27FC236}">
                  <a16:creationId xmlns:a16="http://schemas.microsoft.com/office/drawing/2014/main" id="{19CEB7B8-7D66-2BC6-5EF5-E47B21F6DE59}"/>
                </a:ext>
              </a:extLst>
            </p:cNvPr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8" name="Linien">
            <a:extLst>
              <a:ext uri="{FF2B5EF4-FFF2-40B4-BE49-F238E27FC236}">
                <a16:creationId xmlns:a16="http://schemas.microsoft.com/office/drawing/2014/main" id="{B146C210-5248-4FA8-026F-5CE64EB4A7EA}"/>
              </a:ext>
            </a:extLst>
          </p:cNvPr>
          <p:cNvSpPr/>
          <p:nvPr/>
        </p:nvSpPr>
        <p:spPr>
          <a:xfrm>
            <a:off x="2197196" y="688104"/>
            <a:ext cx="1" cy="171640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Dreieck">
            <a:extLst>
              <a:ext uri="{FF2B5EF4-FFF2-40B4-BE49-F238E27FC236}">
                <a16:creationId xmlns:a16="http://schemas.microsoft.com/office/drawing/2014/main" id="{514F6CFA-CF14-AAED-54EC-3D0A3C11EF6A}"/>
              </a:ext>
            </a:extLst>
          </p:cNvPr>
          <p:cNvSpPr/>
          <p:nvPr/>
        </p:nvSpPr>
        <p:spPr>
          <a:xfrm rot="10800000">
            <a:off x="2042025" y="1390878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0" name="Linien">
            <a:extLst>
              <a:ext uri="{FF2B5EF4-FFF2-40B4-BE49-F238E27FC236}">
                <a16:creationId xmlns:a16="http://schemas.microsoft.com/office/drawing/2014/main" id="{5F0CAF0F-98FE-86CD-A5E2-693A271B61B9}"/>
              </a:ext>
            </a:extLst>
          </p:cNvPr>
          <p:cNvSpPr/>
          <p:nvPr/>
        </p:nvSpPr>
        <p:spPr>
          <a:xfrm flipH="1" flipV="1">
            <a:off x="2049661" y="1708868"/>
            <a:ext cx="303211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ien">
            <a:extLst>
              <a:ext uri="{FF2B5EF4-FFF2-40B4-BE49-F238E27FC236}">
                <a16:creationId xmlns:a16="http://schemas.microsoft.com/office/drawing/2014/main" id="{6D91AB27-103B-3851-4366-5DCC1F321C19}"/>
              </a:ext>
            </a:extLst>
          </p:cNvPr>
          <p:cNvSpPr/>
          <p:nvPr/>
        </p:nvSpPr>
        <p:spPr>
          <a:xfrm>
            <a:off x="2197196" y="80428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2" name="iD">
            <a:extLst>
              <a:ext uri="{FF2B5EF4-FFF2-40B4-BE49-F238E27FC236}">
                <a16:creationId xmlns:a16="http://schemas.microsoft.com/office/drawing/2014/main" id="{DDB7F656-02B0-C120-2DBA-059427F4E07E}"/>
              </a:ext>
            </a:extLst>
          </p:cNvPr>
          <p:cNvSpPr txBox="1"/>
          <p:nvPr/>
        </p:nvSpPr>
        <p:spPr>
          <a:xfrm>
            <a:off x="2276129" y="756020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sp>
        <p:nvSpPr>
          <p:cNvPr id="52" name="Kreis">
            <a:extLst>
              <a:ext uri="{FF2B5EF4-FFF2-40B4-BE49-F238E27FC236}">
                <a16:creationId xmlns:a16="http://schemas.microsoft.com/office/drawing/2014/main" id="{4F17D919-7691-A476-96C7-F134A7E625D7}"/>
              </a:ext>
            </a:extLst>
          </p:cNvPr>
          <p:cNvSpPr/>
          <p:nvPr/>
        </p:nvSpPr>
        <p:spPr>
          <a:xfrm>
            <a:off x="4293626" y="1286995"/>
            <a:ext cx="392490" cy="396741"/>
          </a:xfrm>
          <a:prstGeom prst="ellips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54" name="Linien">
            <a:extLst>
              <a:ext uri="{FF2B5EF4-FFF2-40B4-BE49-F238E27FC236}">
                <a16:creationId xmlns:a16="http://schemas.microsoft.com/office/drawing/2014/main" id="{6FFA82DD-4241-9454-DF3C-158D19D83E8D}"/>
              </a:ext>
            </a:extLst>
          </p:cNvPr>
          <p:cNvSpPr/>
          <p:nvPr/>
        </p:nvSpPr>
        <p:spPr>
          <a:xfrm flipV="1">
            <a:off x="4216526" y="1307027"/>
            <a:ext cx="574720" cy="37667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645F76E2-DA8A-7F48-05EB-18DFABC11D8A}"/>
              </a:ext>
            </a:extLst>
          </p:cNvPr>
          <p:cNvGrpSpPr/>
          <p:nvPr/>
        </p:nvGrpSpPr>
        <p:grpSpPr>
          <a:xfrm>
            <a:off x="5524708" y="424934"/>
            <a:ext cx="3141992" cy="1002904"/>
            <a:chOff x="5568236" y="651746"/>
            <a:chExt cx="3141992" cy="1002904"/>
          </a:xfrm>
        </p:grpSpPr>
        <p:grpSp>
          <p:nvGrpSpPr>
            <p:cNvPr id="10" name="Gruppieren">
              <a:extLst>
                <a:ext uri="{FF2B5EF4-FFF2-40B4-BE49-F238E27FC236}">
                  <a16:creationId xmlns:a16="http://schemas.microsoft.com/office/drawing/2014/main" id="{47AEBC7B-6E85-0472-1CF2-CEA04240864D}"/>
                </a:ext>
              </a:extLst>
            </p:cNvPr>
            <p:cNvGrpSpPr/>
            <p:nvPr/>
          </p:nvGrpSpPr>
          <p:grpSpPr>
            <a:xfrm>
              <a:off x="6679857" y="835714"/>
              <a:ext cx="1012941" cy="603938"/>
              <a:chOff x="0" y="0"/>
              <a:chExt cx="1012938" cy="603935"/>
            </a:xfrm>
          </p:grpSpPr>
          <p:sp>
            <p:nvSpPr>
              <p:cNvPr id="45" name="Rechteck">
                <a:extLst>
                  <a:ext uri="{FF2B5EF4-FFF2-40B4-BE49-F238E27FC236}">
                    <a16:creationId xmlns:a16="http://schemas.microsoft.com/office/drawing/2014/main" id="{6088E4F4-F3D7-DE10-D2FA-9ECF47BEE1DD}"/>
                  </a:ext>
                </a:extLst>
              </p:cNvPr>
              <p:cNvSpPr/>
              <p:nvPr/>
            </p:nvSpPr>
            <p:spPr>
              <a:xfrm>
                <a:off x="123" y="0"/>
                <a:ext cx="1012693" cy="60393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46" name="PV Modul">
                <a:extLst>
                  <a:ext uri="{FF2B5EF4-FFF2-40B4-BE49-F238E27FC236}">
                    <a16:creationId xmlns:a16="http://schemas.microsoft.com/office/drawing/2014/main" id="{7E1806FC-EE3F-C43B-6FAF-8445FCECD530}"/>
                  </a:ext>
                </a:extLst>
              </p:cNvPr>
              <p:cNvSpPr txBox="1"/>
              <p:nvPr/>
            </p:nvSpPr>
            <p:spPr>
              <a:xfrm>
                <a:off x="0" y="116141"/>
                <a:ext cx="1012939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ill Sans"/>
                    <a:cs typeface="Gill Sans"/>
                    <a:sym typeface="Gill Sans"/>
                  </a:rPr>
                  <a:t>PV Modul</a:t>
                </a:r>
              </a:p>
            </p:txBody>
          </p:sp>
        </p:grpSp>
        <p:sp>
          <p:nvSpPr>
            <p:cNvPr id="11" name="Linien">
              <a:extLst>
                <a:ext uri="{FF2B5EF4-FFF2-40B4-BE49-F238E27FC236}">
                  <a16:creationId xmlns:a16="http://schemas.microsoft.com/office/drawing/2014/main" id="{7DEC411D-E18B-6E04-DCD6-EE5576296D9D}"/>
                </a:ext>
              </a:extLst>
            </p:cNvPr>
            <p:cNvSpPr/>
            <p:nvPr/>
          </p:nvSpPr>
          <p:spPr>
            <a:xfrm flipV="1">
              <a:off x="7701956" y="1169342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6" name="UL(t)">
              <a:extLst>
                <a:ext uri="{FF2B5EF4-FFF2-40B4-BE49-F238E27FC236}">
                  <a16:creationId xmlns:a16="http://schemas.microsoft.com/office/drawing/2014/main" id="{578CA88E-EE45-BB73-4404-2B101C5401A6}"/>
                </a:ext>
              </a:extLst>
            </p:cNvPr>
            <p:cNvSpPr txBox="1"/>
            <p:nvPr/>
          </p:nvSpPr>
          <p:spPr>
            <a:xfrm>
              <a:off x="5588128" y="810003"/>
              <a:ext cx="635312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600" b="0" i="1" u="none" strike="noStrike" kern="0" cap="none" spc="0" normalizeH="0" baseline="-5999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41" name="Linien">
              <a:extLst>
                <a:ext uri="{FF2B5EF4-FFF2-40B4-BE49-F238E27FC236}">
                  <a16:creationId xmlns:a16="http://schemas.microsoft.com/office/drawing/2014/main" id="{E93E31FE-1AC3-D5E8-C4CE-2FFA6F7043AF}"/>
                </a:ext>
              </a:extLst>
            </p:cNvPr>
            <p:cNvSpPr/>
            <p:nvPr/>
          </p:nvSpPr>
          <p:spPr>
            <a:xfrm flipV="1">
              <a:off x="6309482" y="1278703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2" name="IL(t)">
              <a:extLst>
                <a:ext uri="{FF2B5EF4-FFF2-40B4-BE49-F238E27FC236}">
                  <a16:creationId xmlns:a16="http://schemas.microsoft.com/office/drawing/2014/main" id="{CD905580-DF6F-8CDA-D61E-E621CE56B975}"/>
                </a:ext>
              </a:extLst>
            </p:cNvPr>
            <p:cNvSpPr txBox="1"/>
            <p:nvPr/>
          </p:nvSpPr>
          <p:spPr>
            <a:xfrm>
              <a:off x="5639655" y="1093629"/>
              <a:ext cx="583785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lang="de-DE" sz="1600" b="0" i="1" u="none" strike="noStrike" kern="0" cap="none" spc="0" normalizeH="0" baseline="-5999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Ph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E3F478BC-50A9-9198-672B-19C9F391AB11}"/>
                </a:ext>
              </a:extLst>
            </p:cNvPr>
            <p:cNvSpPr/>
            <p:nvPr/>
          </p:nvSpPr>
          <p:spPr>
            <a:xfrm>
              <a:off x="5568236" y="651746"/>
              <a:ext cx="3141992" cy="1002904"/>
            </a:xfrm>
            <a:prstGeom prst="rect">
              <a:avLst/>
            </a:prstGeom>
            <a:noFill/>
            <a:ln w="12700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48" name="Linien">
              <a:extLst>
                <a:ext uri="{FF2B5EF4-FFF2-40B4-BE49-F238E27FC236}">
                  <a16:creationId xmlns:a16="http://schemas.microsoft.com/office/drawing/2014/main" id="{B18829FE-D7FB-637A-9D71-749340946D78}"/>
                </a:ext>
              </a:extLst>
            </p:cNvPr>
            <p:cNvSpPr/>
            <p:nvPr/>
          </p:nvSpPr>
          <p:spPr>
            <a:xfrm flipV="1">
              <a:off x="6300325" y="995571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0" name="UL(t)">
              <a:extLst>
                <a:ext uri="{FF2B5EF4-FFF2-40B4-BE49-F238E27FC236}">
                  <a16:creationId xmlns:a16="http://schemas.microsoft.com/office/drawing/2014/main" id="{A7DEC783-F080-613A-B5C4-3E27520AD460}"/>
                </a:ext>
              </a:extLst>
            </p:cNvPr>
            <p:cNvSpPr txBox="1"/>
            <p:nvPr/>
          </p:nvSpPr>
          <p:spPr>
            <a:xfrm>
              <a:off x="8020412" y="989673"/>
              <a:ext cx="635312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600" b="0" i="1" u="none" strike="noStrike" kern="0" cap="none" spc="0" normalizeH="0" baseline="-5999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761284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ien">
            <a:extLst>
              <a:ext uri="{FF2B5EF4-FFF2-40B4-BE49-F238E27FC236}">
                <a16:creationId xmlns:a16="http://schemas.microsoft.com/office/drawing/2014/main" id="{4A915572-96C1-A7CF-271C-1F5261F98DB8}"/>
              </a:ext>
            </a:extLst>
          </p:cNvPr>
          <p:cNvSpPr/>
          <p:nvPr/>
        </p:nvSpPr>
        <p:spPr>
          <a:xfrm flipV="1">
            <a:off x="982796" y="2393958"/>
            <a:ext cx="3798480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" name="Linien">
            <a:extLst>
              <a:ext uri="{FF2B5EF4-FFF2-40B4-BE49-F238E27FC236}">
                <a16:creationId xmlns:a16="http://schemas.microsoft.com/office/drawing/2014/main" id="{C59C2AB2-296C-5807-924D-B87B6A525CD4}"/>
              </a:ext>
            </a:extLst>
          </p:cNvPr>
          <p:cNvSpPr/>
          <p:nvPr/>
        </p:nvSpPr>
        <p:spPr>
          <a:xfrm flipH="1">
            <a:off x="992565" y="692614"/>
            <a:ext cx="1" cy="1698685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" name="iPh">
            <a:extLst>
              <a:ext uri="{FF2B5EF4-FFF2-40B4-BE49-F238E27FC236}">
                <a16:creationId xmlns:a16="http://schemas.microsoft.com/office/drawing/2014/main" id="{9853D728-CE18-0244-59D2-FFFE81AC4EB5}"/>
              </a:ext>
            </a:extLst>
          </p:cNvPr>
          <p:cNvSpPr txBox="1"/>
          <p:nvPr/>
        </p:nvSpPr>
        <p:spPr>
          <a:xfrm>
            <a:off x="492291" y="474056"/>
            <a:ext cx="1088804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  <a:endParaRPr kumimoji="0" sz="1800" b="0" i="0" u="none" strike="noStrike" kern="0" cap="none" spc="0" normalizeH="0" baseline="-5999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6" name="Linien">
            <a:extLst>
              <a:ext uri="{FF2B5EF4-FFF2-40B4-BE49-F238E27FC236}">
                <a16:creationId xmlns:a16="http://schemas.microsoft.com/office/drawing/2014/main" id="{9776A015-0903-9937-F0AA-1168D53E958A}"/>
              </a:ext>
            </a:extLst>
          </p:cNvPr>
          <p:cNvSpPr/>
          <p:nvPr/>
        </p:nvSpPr>
        <p:spPr>
          <a:xfrm>
            <a:off x="3933157" y="960031"/>
            <a:ext cx="1" cy="113234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DC5447F6-14B0-FC50-3087-8FB8956EF5E2}"/>
              </a:ext>
            </a:extLst>
          </p:cNvPr>
          <p:cNvSpPr/>
          <p:nvPr/>
        </p:nvSpPr>
        <p:spPr>
          <a:xfrm flipV="1">
            <a:off x="4306391" y="689955"/>
            <a:ext cx="198889" cy="2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8" name="Kreis">
            <a:extLst>
              <a:ext uri="{FF2B5EF4-FFF2-40B4-BE49-F238E27FC236}">
                <a16:creationId xmlns:a16="http://schemas.microsoft.com/office/drawing/2014/main" id="{30781AAD-AED2-6495-07E5-C284DE2E6B53}"/>
              </a:ext>
            </a:extLst>
          </p:cNvPr>
          <p:cNvSpPr/>
          <p:nvPr/>
        </p:nvSpPr>
        <p:spPr>
          <a:xfrm rot="10800000">
            <a:off x="3877018" y="2345402"/>
            <a:ext cx="96500" cy="97110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9" name="Linien">
            <a:extLst>
              <a:ext uri="{FF2B5EF4-FFF2-40B4-BE49-F238E27FC236}">
                <a16:creationId xmlns:a16="http://schemas.microsoft.com/office/drawing/2014/main" id="{FE511363-CF61-FCF4-0867-E100742C3E60}"/>
              </a:ext>
            </a:extLst>
          </p:cNvPr>
          <p:cNvSpPr/>
          <p:nvPr/>
        </p:nvSpPr>
        <p:spPr>
          <a:xfrm>
            <a:off x="4771750" y="698257"/>
            <a:ext cx="1" cy="168739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" name="iL">
            <a:extLst>
              <a:ext uri="{FF2B5EF4-FFF2-40B4-BE49-F238E27FC236}">
                <a16:creationId xmlns:a16="http://schemas.microsoft.com/office/drawing/2014/main" id="{73DE9BC9-D0A1-0AD9-8C79-70CF2DC96BCE}"/>
              </a:ext>
            </a:extLst>
          </p:cNvPr>
          <p:cNvSpPr txBox="1"/>
          <p:nvPr/>
        </p:nvSpPr>
        <p:spPr>
          <a:xfrm>
            <a:off x="4151607" y="258156"/>
            <a:ext cx="505917" cy="431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13" name="uL">
            <a:extLst>
              <a:ext uri="{FF2B5EF4-FFF2-40B4-BE49-F238E27FC236}">
                <a16:creationId xmlns:a16="http://schemas.microsoft.com/office/drawing/2014/main" id="{C8F34454-1DE1-8A28-5134-7772AF2F29B2}"/>
              </a:ext>
            </a:extLst>
          </p:cNvPr>
          <p:cNvSpPr txBox="1"/>
          <p:nvPr/>
        </p:nvSpPr>
        <p:spPr>
          <a:xfrm>
            <a:off x="4003783" y="1278941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14" name="Linien">
            <a:extLst>
              <a:ext uri="{FF2B5EF4-FFF2-40B4-BE49-F238E27FC236}">
                <a16:creationId xmlns:a16="http://schemas.microsoft.com/office/drawing/2014/main" id="{43759529-06CB-F226-0C7C-5B3543796B4C}"/>
              </a:ext>
            </a:extLst>
          </p:cNvPr>
          <p:cNvSpPr/>
          <p:nvPr/>
        </p:nvSpPr>
        <p:spPr>
          <a:xfrm>
            <a:off x="2014510" y="1216861"/>
            <a:ext cx="1" cy="79648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5" name="uD">
            <a:extLst>
              <a:ext uri="{FF2B5EF4-FFF2-40B4-BE49-F238E27FC236}">
                <a16:creationId xmlns:a16="http://schemas.microsoft.com/office/drawing/2014/main" id="{DFB93336-D4ED-CB0B-50AA-1B9E7DC936D1}"/>
              </a:ext>
            </a:extLst>
          </p:cNvPr>
          <p:cNvSpPr txBox="1"/>
          <p:nvPr/>
        </p:nvSpPr>
        <p:spPr>
          <a:xfrm>
            <a:off x="1998595" y="1326056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17" name="Gruppieren">
            <a:extLst>
              <a:ext uri="{FF2B5EF4-FFF2-40B4-BE49-F238E27FC236}">
                <a16:creationId xmlns:a16="http://schemas.microsoft.com/office/drawing/2014/main" id="{7AE26816-2343-13C6-AB6C-245D31C531BD}"/>
              </a:ext>
            </a:extLst>
          </p:cNvPr>
          <p:cNvGrpSpPr/>
          <p:nvPr/>
        </p:nvGrpSpPr>
        <p:grpSpPr>
          <a:xfrm>
            <a:off x="786796" y="1294933"/>
            <a:ext cx="411539" cy="396740"/>
            <a:chOff x="0" y="0"/>
            <a:chExt cx="411537" cy="396738"/>
          </a:xfrm>
        </p:grpSpPr>
        <p:sp>
          <p:nvSpPr>
            <p:cNvPr id="39" name="Kreis">
              <a:extLst>
                <a:ext uri="{FF2B5EF4-FFF2-40B4-BE49-F238E27FC236}">
                  <a16:creationId xmlns:a16="http://schemas.microsoft.com/office/drawing/2014/main" id="{E553EA9C-6BF5-251C-9552-A6F419E831D7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Linien">
              <a:extLst>
                <a:ext uri="{FF2B5EF4-FFF2-40B4-BE49-F238E27FC236}">
                  <a16:creationId xmlns:a16="http://schemas.microsoft.com/office/drawing/2014/main" id="{74CB9876-A5C5-125F-8B25-2EF66AD49463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18" name="Linien">
            <a:extLst>
              <a:ext uri="{FF2B5EF4-FFF2-40B4-BE49-F238E27FC236}">
                <a16:creationId xmlns:a16="http://schemas.microsoft.com/office/drawing/2014/main" id="{4F0E6ACC-58DF-C9EC-B88D-40E4E7E3C7C6}"/>
              </a:ext>
            </a:extLst>
          </p:cNvPr>
          <p:cNvSpPr/>
          <p:nvPr/>
        </p:nvSpPr>
        <p:spPr>
          <a:xfrm>
            <a:off x="1183251" y="689956"/>
            <a:ext cx="198889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9" name="Photo-strom">
            <a:extLst>
              <a:ext uri="{FF2B5EF4-FFF2-40B4-BE49-F238E27FC236}">
                <a16:creationId xmlns:a16="http://schemas.microsoft.com/office/drawing/2014/main" id="{2FEDC006-5B5D-4E93-6BCB-80CC6AB0E80D}"/>
              </a:ext>
            </a:extLst>
          </p:cNvPr>
          <p:cNvSpPr txBox="1"/>
          <p:nvPr/>
        </p:nvSpPr>
        <p:spPr>
          <a:xfrm>
            <a:off x="152542" y="1687185"/>
            <a:ext cx="794803" cy="519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Photo-strom</a:t>
            </a:r>
          </a:p>
        </p:txBody>
      </p:sp>
      <p:sp>
        <p:nvSpPr>
          <p:cNvPr id="20" name="Linien">
            <a:extLst>
              <a:ext uri="{FF2B5EF4-FFF2-40B4-BE49-F238E27FC236}">
                <a16:creationId xmlns:a16="http://schemas.microsoft.com/office/drawing/2014/main" id="{3EABD6EE-2D5F-9919-D270-63E515F4956F}"/>
              </a:ext>
            </a:extLst>
          </p:cNvPr>
          <p:cNvSpPr/>
          <p:nvPr/>
        </p:nvSpPr>
        <p:spPr>
          <a:xfrm flipV="1">
            <a:off x="990341" y="689955"/>
            <a:ext cx="3790935" cy="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1" name="Kreis">
            <a:extLst>
              <a:ext uri="{FF2B5EF4-FFF2-40B4-BE49-F238E27FC236}">
                <a16:creationId xmlns:a16="http://schemas.microsoft.com/office/drawing/2014/main" id="{E90C9BB2-2388-1B66-68BE-D915B175A0BD}"/>
              </a:ext>
            </a:extLst>
          </p:cNvPr>
          <p:cNvSpPr/>
          <p:nvPr/>
        </p:nvSpPr>
        <p:spPr>
          <a:xfrm rot="10800000">
            <a:off x="3887155" y="637996"/>
            <a:ext cx="96500" cy="97111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22" name="Gruppieren">
            <a:extLst>
              <a:ext uri="{FF2B5EF4-FFF2-40B4-BE49-F238E27FC236}">
                <a16:creationId xmlns:a16="http://schemas.microsoft.com/office/drawing/2014/main" id="{67D57EF1-06FC-77F3-5B39-D1BCBAD6F40D}"/>
              </a:ext>
            </a:extLst>
          </p:cNvPr>
          <p:cNvGrpSpPr/>
          <p:nvPr/>
        </p:nvGrpSpPr>
        <p:grpSpPr>
          <a:xfrm>
            <a:off x="440534" y="1232652"/>
            <a:ext cx="177558" cy="329958"/>
            <a:chOff x="0" y="0"/>
            <a:chExt cx="177556" cy="329956"/>
          </a:xfrm>
        </p:grpSpPr>
        <p:sp>
          <p:nvSpPr>
            <p:cNvPr id="37" name="Linien">
              <a:extLst>
                <a:ext uri="{FF2B5EF4-FFF2-40B4-BE49-F238E27FC236}">
                  <a16:creationId xmlns:a16="http://schemas.microsoft.com/office/drawing/2014/main" id="{B1613DB4-1E4A-C1AD-B470-829819CF4D66}"/>
                </a:ext>
              </a:extLst>
            </p:cNvPr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8" name="Linien">
              <a:extLst>
                <a:ext uri="{FF2B5EF4-FFF2-40B4-BE49-F238E27FC236}">
                  <a16:creationId xmlns:a16="http://schemas.microsoft.com/office/drawing/2014/main" id="{19CEB7B8-7D66-2BC6-5EF5-E47B21F6DE59}"/>
                </a:ext>
              </a:extLst>
            </p:cNvPr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3" name="Linien">
            <a:extLst>
              <a:ext uri="{FF2B5EF4-FFF2-40B4-BE49-F238E27FC236}">
                <a16:creationId xmlns:a16="http://schemas.microsoft.com/office/drawing/2014/main" id="{224D4398-BB83-FE4E-CA7E-4D9FAEE382D7}"/>
              </a:ext>
            </a:extLst>
          </p:cNvPr>
          <p:cNvSpPr/>
          <p:nvPr/>
        </p:nvSpPr>
        <p:spPr>
          <a:xfrm>
            <a:off x="2675727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4" name="ip">
            <a:extLst>
              <a:ext uri="{FF2B5EF4-FFF2-40B4-BE49-F238E27FC236}">
                <a16:creationId xmlns:a16="http://schemas.microsoft.com/office/drawing/2014/main" id="{6CFF2AB3-517D-9D1C-5623-6F8B0B37F52F}"/>
              </a:ext>
            </a:extLst>
          </p:cNvPr>
          <p:cNvSpPr txBox="1"/>
          <p:nvPr/>
        </p:nvSpPr>
        <p:spPr>
          <a:xfrm>
            <a:off x="2695087" y="778584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</a:t>
            </a:r>
          </a:p>
        </p:txBody>
      </p:sp>
      <p:sp>
        <p:nvSpPr>
          <p:cNvPr id="25" name="Linien">
            <a:extLst>
              <a:ext uri="{FF2B5EF4-FFF2-40B4-BE49-F238E27FC236}">
                <a16:creationId xmlns:a16="http://schemas.microsoft.com/office/drawing/2014/main" id="{96E2D9AD-315B-FA18-576C-75B4B640C572}"/>
              </a:ext>
            </a:extLst>
          </p:cNvPr>
          <p:cNvSpPr/>
          <p:nvPr/>
        </p:nvSpPr>
        <p:spPr>
          <a:xfrm>
            <a:off x="2675727" y="700712"/>
            <a:ext cx="1" cy="168248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26" name="Gruppieren">
            <a:extLst>
              <a:ext uri="{FF2B5EF4-FFF2-40B4-BE49-F238E27FC236}">
                <a16:creationId xmlns:a16="http://schemas.microsoft.com/office/drawing/2014/main" id="{5770F7CD-BA32-BFC9-9A04-985CFCF8E721}"/>
              </a:ext>
            </a:extLst>
          </p:cNvPr>
          <p:cNvGrpSpPr/>
          <p:nvPr/>
        </p:nvGrpSpPr>
        <p:grpSpPr>
          <a:xfrm rot="5400000">
            <a:off x="2422768" y="1343137"/>
            <a:ext cx="505917" cy="366135"/>
            <a:chOff x="-20032" y="0"/>
            <a:chExt cx="505915" cy="366134"/>
          </a:xfrm>
        </p:grpSpPr>
        <p:sp>
          <p:nvSpPr>
            <p:cNvPr id="35" name="Rechteck">
              <a:extLst>
                <a:ext uri="{FF2B5EF4-FFF2-40B4-BE49-F238E27FC236}">
                  <a16:creationId xmlns:a16="http://schemas.microsoft.com/office/drawing/2014/main" id="{0F4EB0D1-FDD2-ED14-1196-1718AFED32D1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Rp">
              <a:extLst>
                <a:ext uri="{FF2B5EF4-FFF2-40B4-BE49-F238E27FC236}">
                  <a16:creationId xmlns:a16="http://schemas.microsoft.com/office/drawing/2014/main" id="{E2DB3CC3-F175-AFF3-CED9-AEF3AB509C27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</a:t>
              </a:r>
            </a:p>
          </p:txBody>
        </p:sp>
      </p:grpSp>
      <p:grpSp>
        <p:nvGrpSpPr>
          <p:cNvPr id="27" name="Gruppieren">
            <a:extLst>
              <a:ext uri="{FF2B5EF4-FFF2-40B4-BE49-F238E27FC236}">
                <a16:creationId xmlns:a16="http://schemas.microsoft.com/office/drawing/2014/main" id="{272CBE42-DDAD-7E38-48A9-98015025628B}"/>
              </a:ext>
            </a:extLst>
          </p:cNvPr>
          <p:cNvGrpSpPr/>
          <p:nvPr/>
        </p:nvGrpSpPr>
        <p:grpSpPr>
          <a:xfrm>
            <a:off x="3077464" y="503484"/>
            <a:ext cx="505917" cy="366135"/>
            <a:chOff x="-20032" y="0"/>
            <a:chExt cx="505915" cy="366134"/>
          </a:xfrm>
        </p:grpSpPr>
        <p:sp>
          <p:nvSpPr>
            <p:cNvPr id="33" name="Rechteck">
              <a:extLst>
                <a:ext uri="{FF2B5EF4-FFF2-40B4-BE49-F238E27FC236}">
                  <a16:creationId xmlns:a16="http://schemas.microsoft.com/office/drawing/2014/main" id="{7E00FC1C-E8DB-7927-7195-ABC0E0D5D7FC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Rs">
              <a:extLst>
                <a:ext uri="{FF2B5EF4-FFF2-40B4-BE49-F238E27FC236}">
                  <a16:creationId xmlns:a16="http://schemas.microsoft.com/office/drawing/2014/main" id="{7AD97E4F-2123-754E-C4D0-7BFCF97EA74D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</a:t>
              </a:r>
            </a:p>
          </p:txBody>
        </p:sp>
      </p:grpSp>
      <p:sp>
        <p:nvSpPr>
          <p:cNvPr id="28" name="Linien">
            <a:extLst>
              <a:ext uri="{FF2B5EF4-FFF2-40B4-BE49-F238E27FC236}">
                <a16:creationId xmlns:a16="http://schemas.microsoft.com/office/drawing/2014/main" id="{B146C210-5248-4FA8-026F-5CE64EB4A7EA}"/>
              </a:ext>
            </a:extLst>
          </p:cNvPr>
          <p:cNvSpPr/>
          <p:nvPr/>
        </p:nvSpPr>
        <p:spPr>
          <a:xfrm>
            <a:off x="1715932" y="674354"/>
            <a:ext cx="1" cy="171640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Dreieck">
            <a:extLst>
              <a:ext uri="{FF2B5EF4-FFF2-40B4-BE49-F238E27FC236}">
                <a16:creationId xmlns:a16="http://schemas.microsoft.com/office/drawing/2014/main" id="{514F6CFA-CF14-AAED-54EC-3D0A3C11EF6A}"/>
              </a:ext>
            </a:extLst>
          </p:cNvPr>
          <p:cNvSpPr/>
          <p:nvPr/>
        </p:nvSpPr>
        <p:spPr>
          <a:xfrm rot="10800000">
            <a:off x="1560761" y="1377128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0" name="Linien">
            <a:extLst>
              <a:ext uri="{FF2B5EF4-FFF2-40B4-BE49-F238E27FC236}">
                <a16:creationId xmlns:a16="http://schemas.microsoft.com/office/drawing/2014/main" id="{5F0CAF0F-98FE-86CD-A5E2-693A271B61B9}"/>
              </a:ext>
            </a:extLst>
          </p:cNvPr>
          <p:cNvSpPr/>
          <p:nvPr/>
        </p:nvSpPr>
        <p:spPr>
          <a:xfrm flipH="1" flipV="1">
            <a:off x="1568397" y="1695118"/>
            <a:ext cx="303211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ien">
            <a:extLst>
              <a:ext uri="{FF2B5EF4-FFF2-40B4-BE49-F238E27FC236}">
                <a16:creationId xmlns:a16="http://schemas.microsoft.com/office/drawing/2014/main" id="{6D91AB27-103B-3851-4366-5DCC1F321C19}"/>
              </a:ext>
            </a:extLst>
          </p:cNvPr>
          <p:cNvSpPr/>
          <p:nvPr/>
        </p:nvSpPr>
        <p:spPr>
          <a:xfrm>
            <a:off x="1715932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2" name="iD">
            <a:extLst>
              <a:ext uri="{FF2B5EF4-FFF2-40B4-BE49-F238E27FC236}">
                <a16:creationId xmlns:a16="http://schemas.microsoft.com/office/drawing/2014/main" id="{DDB7F656-02B0-C120-2DBA-059427F4E07E}"/>
              </a:ext>
            </a:extLst>
          </p:cNvPr>
          <p:cNvSpPr txBox="1"/>
          <p:nvPr/>
        </p:nvSpPr>
        <p:spPr>
          <a:xfrm>
            <a:off x="1794865" y="742270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sp>
        <p:nvSpPr>
          <p:cNvPr id="52" name="Kreis">
            <a:extLst>
              <a:ext uri="{FF2B5EF4-FFF2-40B4-BE49-F238E27FC236}">
                <a16:creationId xmlns:a16="http://schemas.microsoft.com/office/drawing/2014/main" id="{4F17D919-7691-A476-96C7-F134A7E625D7}"/>
              </a:ext>
            </a:extLst>
          </p:cNvPr>
          <p:cNvSpPr/>
          <p:nvPr/>
        </p:nvSpPr>
        <p:spPr>
          <a:xfrm>
            <a:off x="4582380" y="1273245"/>
            <a:ext cx="392490" cy="396741"/>
          </a:xfrm>
          <a:prstGeom prst="ellips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54" name="Linien">
            <a:extLst>
              <a:ext uri="{FF2B5EF4-FFF2-40B4-BE49-F238E27FC236}">
                <a16:creationId xmlns:a16="http://schemas.microsoft.com/office/drawing/2014/main" id="{6FFA82DD-4241-9454-DF3C-158D19D83E8D}"/>
              </a:ext>
            </a:extLst>
          </p:cNvPr>
          <p:cNvSpPr/>
          <p:nvPr/>
        </p:nvSpPr>
        <p:spPr>
          <a:xfrm flipV="1">
            <a:off x="4505280" y="1293277"/>
            <a:ext cx="574720" cy="37667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n">
            <a:extLst>
              <a:ext uri="{FF2B5EF4-FFF2-40B4-BE49-F238E27FC236}">
                <a16:creationId xmlns:a16="http://schemas.microsoft.com/office/drawing/2014/main" id="{705D8EC4-EB65-210A-1E51-8F4477A76109}"/>
              </a:ext>
            </a:extLst>
          </p:cNvPr>
          <p:cNvSpPr/>
          <p:nvPr/>
        </p:nvSpPr>
        <p:spPr>
          <a:xfrm flipV="1">
            <a:off x="982796" y="2393958"/>
            <a:ext cx="3798480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" name="Linien">
            <a:extLst>
              <a:ext uri="{FF2B5EF4-FFF2-40B4-BE49-F238E27FC236}">
                <a16:creationId xmlns:a16="http://schemas.microsoft.com/office/drawing/2014/main" id="{06CB6DEB-536F-0499-C66F-E7C19011DC18}"/>
              </a:ext>
            </a:extLst>
          </p:cNvPr>
          <p:cNvSpPr/>
          <p:nvPr/>
        </p:nvSpPr>
        <p:spPr>
          <a:xfrm flipH="1">
            <a:off x="992565" y="692614"/>
            <a:ext cx="1" cy="1698685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" name="iPh">
            <a:extLst>
              <a:ext uri="{FF2B5EF4-FFF2-40B4-BE49-F238E27FC236}">
                <a16:creationId xmlns:a16="http://schemas.microsoft.com/office/drawing/2014/main" id="{C29CBAC5-F784-884A-A074-3C31B54E513B}"/>
              </a:ext>
            </a:extLst>
          </p:cNvPr>
          <p:cNvSpPr txBox="1"/>
          <p:nvPr/>
        </p:nvSpPr>
        <p:spPr>
          <a:xfrm>
            <a:off x="492291" y="474056"/>
            <a:ext cx="1088804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769E8BE9-172C-C40B-5557-FDBB689F3823}"/>
              </a:ext>
            </a:extLst>
          </p:cNvPr>
          <p:cNvSpPr/>
          <p:nvPr/>
        </p:nvSpPr>
        <p:spPr>
          <a:xfrm>
            <a:off x="3933157" y="960031"/>
            <a:ext cx="1" cy="113234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" name="Kreis">
            <a:extLst>
              <a:ext uri="{FF2B5EF4-FFF2-40B4-BE49-F238E27FC236}">
                <a16:creationId xmlns:a16="http://schemas.microsoft.com/office/drawing/2014/main" id="{80A8B6B5-89AE-A288-8A28-8FBB3E45D022}"/>
              </a:ext>
            </a:extLst>
          </p:cNvPr>
          <p:cNvSpPr/>
          <p:nvPr/>
        </p:nvSpPr>
        <p:spPr>
          <a:xfrm rot="10800000">
            <a:off x="3877018" y="2345402"/>
            <a:ext cx="96500" cy="97110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8" name="Linien">
            <a:extLst>
              <a:ext uri="{FF2B5EF4-FFF2-40B4-BE49-F238E27FC236}">
                <a16:creationId xmlns:a16="http://schemas.microsoft.com/office/drawing/2014/main" id="{E7146063-1C36-9453-061F-77367BF453AA}"/>
              </a:ext>
            </a:extLst>
          </p:cNvPr>
          <p:cNvSpPr/>
          <p:nvPr/>
        </p:nvSpPr>
        <p:spPr>
          <a:xfrm>
            <a:off x="4771750" y="698257"/>
            <a:ext cx="1" cy="168739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9" name="iL">
            <a:extLst>
              <a:ext uri="{FF2B5EF4-FFF2-40B4-BE49-F238E27FC236}">
                <a16:creationId xmlns:a16="http://schemas.microsoft.com/office/drawing/2014/main" id="{39945381-1DBC-0F9E-D090-EA05A5CE307F}"/>
              </a:ext>
            </a:extLst>
          </p:cNvPr>
          <p:cNvSpPr txBox="1"/>
          <p:nvPr/>
        </p:nvSpPr>
        <p:spPr>
          <a:xfrm>
            <a:off x="4880482" y="910607"/>
            <a:ext cx="505917" cy="431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  <a:endParaRPr kumimoji="0" sz="1800" b="0" i="0" u="none" strike="noStrike" kern="0" cap="none" spc="0" normalizeH="0" baseline="-5999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0" name="uL">
            <a:extLst>
              <a:ext uri="{FF2B5EF4-FFF2-40B4-BE49-F238E27FC236}">
                <a16:creationId xmlns:a16="http://schemas.microsoft.com/office/drawing/2014/main" id="{C1AA4F53-9F28-3EC9-C67F-FF0259AE378D}"/>
              </a:ext>
            </a:extLst>
          </p:cNvPr>
          <p:cNvSpPr txBox="1"/>
          <p:nvPr/>
        </p:nvSpPr>
        <p:spPr>
          <a:xfrm>
            <a:off x="4003783" y="1278941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11" name="Linien">
            <a:extLst>
              <a:ext uri="{FF2B5EF4-FFF2-40B4-BE49-F238E27FC236}">
                <a16:creationId xmlns:a16="http://schemas.microsoft.com/office/drawing/2014/main" id="{D8764985-FAD3-B35D-E442-61D02E3E848A}"/>
              </a:ext>
            </a:extLst>
          </p:cNvPr>
          <p:cNvSpPr/>
          <p:nvPr/>
        </p:nvSpPr>
        <p:spPr>
          <a:xfrm>
            <a:off x="2014510" y="1216861"/>
            <a:ext cx="1" cy="79648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2" name="uD">
            <a:extLst>
              <a:ext uri="{FF2B5EF4-FFF2-40B4-BE49-F238E27FC236}">
                <a16:creationId xmlns:a16="http://schemas.microsoft.com/office/drawing/2014/main" id="{D9F53104-25D4-2AA8-5C32-651087C2CEDE}"/>
              </a:ext>
            </a:extLst>
          </p:cNvPr>
          <p:cNvSpPr txBox="1"/>
          <p:nvPr/>
        </p:nvSpPr>
        <p:spPr>
          <a:xfrm>
            <a:off x="1998595" y="1326056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13" name="Gruppieren">
            <a:extLst>
              <a:ext uri="{FF2B5EF4-FFF2-40B4-BE49-F238E27FC236}">
                <a16:creationId xmlns:a16="http://schemas.microsoft.com/office/drawing/2014/main" id="{F2930074-B211-E6E3-D0CA-E5551B99918C}"/>
              </a:ext>
            </a:extLst>
          </p:cNvPr>
          <p:cNvGrpSpPr/>
          <p:nvPr/>
        </p:nvGrpSpPr>
        <p:grpSpPr>
          <a:xfrm>
            <a:off x="786796" y="1294933"/>
            <a:ext cx="411539" cy="396740"/>
            <a:chOff x="0" y="0"/>
            <a:chExt cx="411537" cy="396738"/>
          </a:xfrm>
        </p:grpSpPr>
        <p:sp>
          <p:nvSpPr>
            <p:cNvPr id="14" name="Kreis">
              <a:extLst>
                <a:ext uri="{FF2B5EF4-FFF2-40B4-BE49-F238E27FC236}">
                  <a16:creationId xmlns:a16="http://schemas.microsoft.com/office/drawing/2014/main" id="{91C546E2-4E0B-79CA-EE06-66E7133CD0D8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Linien">
              <a:extLst>
                <a:ext uri="{FF2B5EF4-FFF2-40B4-BE49-F238E27FC236}">
                  <a16:creationId xmlns:a16="http://schemas.microsoft.com/office/drawing/2014/main" id="{EDE905DB-DD89-4DE8-C412-BD9F94A3ADA8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16" name="Linien">
            <a:extLst>
              <a:ext uri="{FF2B5EF4-FFF2-40B4-BE49-F238E27FC236}">
                <a16:creationId xmlns:a16="http://schemas.microsoft.com/office/drawing/2014/main" id="{ABCAACAE-5F91-7489-6583-99BCA98C1B43}"/>
              </a:ext>
            </a:extLst>
          </p:cNvPr>
          <p:cNvSpPr/>
          <p:nvPr/>
        </p:nvSpPr>
        <p:spPr>
          <a:xfrm>
            <a:off x="1183251" y="689956"/>
            <a:ext cx="198889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7" name="Photo-strom">
            <a:extLst>
              <a:ext uri="{FF2B5EF4-FFF2-40B4-BE49-F238E27FC236}">
                <a16:creationId xmlns:a16="http://schemas.microsoft.com/office/drawing/2014/main" id="{B01A77EF-9E0D-11FC-DC7E-6019A8213B57}"/>
              </a:ext>
            </a:extLst>
          </p:cNvPr>
          <p:cNvSpPr txBox="1"/>
          <p:nvPr/>
        </p:nvSpPr>
        <p:spPr>
          <a:xfrm>
            <a:off x="152542" y="1687185"/>
            <a:ext cx="794803" cy="519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Photo-strom</a:t>
            </a:r>
          </a:p>
        </p:txBody>
      </p:sp>
      <p:sp>
        <p:nvSpPr>
          <p:cNvPr id="18" name="Linien">
            <a:extLst>
              <a:ext uri="{FF2B5EF4-FFF2-40B4-BE49-F238E27FC236}">
                <a16:creationId xmlns:a16="http://schemas.microsoft.com/office/drawing/2014/main" id="{8EB3D1A6-4E3B-77B3-366D-B165504CA9C3}"/>
              </a:ext>
            </a:extLst>
          </p:cNvPr>
          <p:cNvSpPr/>
          <p:nvPr/>
        </p:nvSpPr>
        <p:spPr>
          <a:xfrm flipV="1">
            <a:off x="990341" y="689955"/>
            <a:ext cx="3790935" cy="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9" name="Kreis">
            <a:extLst>
              <a:ext uri="{FF2B5EF4-FFF2-40B4-BE49-F238E27FC236}">
                <a16:creationId xmlns:a16="http://schemas.microsoft.com/office/drawing/2014/main" id="{E858CCF0-A51F-3A10-4CD3-0A8CF5F98EAF}"/>
              </a:ext>
            </a:extLst>
          </p:cNvPr>
          <p:cNvSpPr/>
          <p:nvPr/>
        </p:nvSpPr>
        <p:spPr>
          <a:xfrm rot="10800000">
            <a:off x="3887155" y="637996"/>
            <a:ext cx="96500" cy="97111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20" name="Gruppieren">
            <a:extLst>
              <a:ext uri="{FF2B5EF4-FFF2-40B4-BE49-F238E27FC236}">
                <a16:creationId xmlns:a16="http://schemas.microsoft.com/office/drawing/2014/main" id="{AAEAA391-CFFD-8DCE-DDC2-7662CCEFB8BD}"/>
              </a:ext>
            </a:extLst>
          </p:cNvPr>
          <p:cNvGrpSpPr/>
          <p:nvPr/>
        </p:nvGrpSpPr>
        <p:grpSpPr>
          <a:xfrm>
            <a:off x="440534" y="1232652"/>
            <a:ext cx="177558" cy="329958"/>
            <a:chOff x="0" y="0"/>
            <a:chExt cx="177556" cy="329956"/>
          </a:xfrm>
        </p:grpSpPr>
        <p:sp>
          <p:nvSpPr>
            <p:cNvPr id="21" name="Linien">
              <a:extLst>
                <a:ext uri="{FF2B5EF4-FFF2-40B4-BE49-F238E27FC236}">
                  <a16:creationId xmlns:a16="http://schemas.microsoft.com/office/drawing/2014/main" id="{608E2A9E-D9F8-4E06-54FD-BBBEB70158DE}"/>
                </a:ext>
              </a:extLst>
            </p:cNvPr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2" name="Linien">
              <a:extLst>
                <a:ext uri="{FF2B5EF4-FFF2-40B4-BE49-F238E27FC236}">
                  <a16:creationId xmlns:a16="http://schemas.microsoft.com/office/drawing/2014/main" id="{9A405771-AA42-3EF0-0CE9-6C67D9F24021}"/>
                </a:ext>
              </a:extLst>
            </p:cNvPr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3" name="Linien">
            <a:extLst>
              <a:ext uri="{FF2B5EF4-FFF2-40B4-BE49-F238E27FC236}">
                <a16:creationId xmlns:a16="http://schemas.microsoft.com/office/drawing/2014/main" id="{90B9DDF7-C7FB-ADE6-FCF7-6712DC939F6A}"/>
              </a:ext>
            </a:extLst>
          </p:cNvPr>
          <p:cNvSpPr/>
          <p:nvPr/>
        </p:nvSpPr>
        <p:spPr>
          <a:xfrm>
            <a:off x="2675727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4" name="ip">
            <a:extLst>
              <a:ext uri="{FF2B5EF4-FFF2-40B4-BE49-F238E27FC236}">
                <a16:creationId xmlns:a16="http://schemas.microsoft.com/office/drawing/2014/main" id="{8666C51F-4F6A-B0DE-114A-5E6E1B04A4F6}"/>
              </a:ext>
            </a:extLst>
          </p:cNvPr>
          <p:cNvSpPr txBox="1"/>
          <p:nvPr/>
        </p:nvSpPr>
        <p:spPr>
          <a:xfrm>
            <a:off x="2695087" y="778584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</a:t>
            </a:r>
          </a:p>
        </p:txBody>
      </p:sp>
      <p:sp>
        <p:nvSpPr>
          <p:cNvPr id="25" name="Linien">
            <a:extLst>
              <a:ext uri="{FF2B5EF4-FFF2-40B4-BE49-F238E27FC236}">
                <a16:creationId xmlns:a16="http://schemas.microsoft.com/office/drawing/2014/main" id="{ECACE701-FDDE-AF61-F09A-25EFEA00C2B0}"/>
              </a:ext>
            </a:extLst>
          </p:cNvPr>
          <p:cNvSpPr/>
          <p:nvPr/>
        </p:nvSpPr>
        <p:spPr>
          <a:xfrm>
            <a:off x="2675727" y="700712"/>
            <a:ext cx="1" cy="168248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26" name="Gruppieren">
            <a:extLst>
              <a:ext uri="{FF2B5EF4-FFF2-40B4-BE49-F238E27FC236}">
                <a16:creationId xmlns:a16="http://schemas.microsoft.com/office/drawing/2014/main" id="{CF1F1EDD-4DBB-9B2B-0F7E-9B7ED11005C1}"/>
              </a:ext>
            </a:extLst>
          </p:cNvPr>
          <p:cNvGrpSpPr/>
          <p:nvPr/>
        </p:nvGrpSpPr>
        <p:grpSpPr>
          <a:xfrm rot="5400000">
            <a:off x="2422768" y="1343137"/>
            <a:ext cx="505917" cy="366135"/>
            <a:chOff x="-20032" y="0"/>
            <a:chExt cx="505915" cy="366134"/>
          </a:xfrm>
        </p:grpSpPr>
        <p:sp>
          <p:nvSpPr>
            <p:cNvPr id="27" name="Rechteck">
              <a:extLst>
                <a:ext uri="{FF2B5EF4-FFF2-40B4-BE49-F238E27FC236}">
                  <a16:creationId xmlns:a16="http://schemas.microsoft.com/office/drawing/2014/main" id="{0F3F2C6E-16F1-B4C4-8481-B03ACEABEF9F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Rp">
              <a:extLst>
                <a:ext uri="{FF2B5EF4-FFF2-40B4-BE49-F238E27FC236}">
                  <a16:creationId xmlns:a16="http://schemas.microsoft.com/office/drawing/2014/main" id="{7B3F9834-0E01-6BC4-C29F-CBDCD473B40D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</a:t>
              </a:r>
            </a:p>
          </p:txBody>
        </p:sp>
      </p:grpSp>
      <p:grpSp>
        <p:nvGrpSpPr>
          <p:cNvPr id="29" name="Gruppieren">
            <a:extLst>
              <a:ext uri="{FF2B5EF4-FFF2-40B4-BE49-F238E27FC236}">
                <a16:creationId xmlns:a16="http://schemas.microsoft.com/office/drawing/2014/main" id="{B3335013-8CC5-1E1F-F684-A267E092CD6B}"/>
              </a:ext>
            </a:extLst>
          </p:cNvPr>
          <p:cNvGrpSpPr/>
          <p:nvPr/>
        </p:nvGrpSpPr>
        <p:grpSpPr>
          <a:xfrm>
            <a:off x="3077464" y="503484"/>
            <a:ext cx="505917" cy="366135"/>
            <a:chOff x="-20032" y="0"/>
            <a:chExt cx="505915" cy="366134"/>
          </a:xfrm>
        </p:grpSpPr>
        <p:sp>
          <p:nvSpPr>
            <p:cNvPr id="30" name="Rechteck">
              <a:extLst>
                <a:ext uri="{FF2B5EF4-FFF2-40B4-BE49-F238E27FC236}">
                  <a16:creationId xmlns:a16="http://schemas.microsoft.com/office/drawing/2014/main" id="{9AA25E0A-E584-1DA6-9C7B-66B260761CEB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Rs">
              <a:extLst>
                <a:ext uri="{FF2B5EF4-FFF2-40B4-BE49-F238E27FC236}">
                  <a16:creationId xmlns:a16="http://schemas.microsoft.com/office/drawing/2014/main" id="{72622E4F-96AC-B212-8CBB-6659E2F9021E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</a:t>
              </a:r>
            </a:p>
          </p:txBody>
        </p:sp>
      </p:grpSp>
      <p:sp>
        <p:nvSpPr>
          <p:cNvPr id="32" name="Linien">
            <a:extLst>
              <a:ext uri="{FF2B5EF4-FFF2-40B4-BE49-F238E27FC236}">
                <a16:creationId xmlns:a16="http://schemas.microsoft.com/office/drawing/2014/main" id="{E2C15088-42BC-26D7-DEDF-0D8BB98B7CFB}"/>
              </a:ext>
            </a:extLst>
          </p:cNvPr>
          <p:cNvSpPr/>
          <p:nvPr/>
        </p:nvSpPr>
        <p:spPr>
          <a:xfrm>
            <a:off x="1715932" y="674354"/>
            <a:ext cx="1" cy="171640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3" name="Dreieck">
            <a:extLst>
              <a:ext uri="{FF2B5EF4-FFF2-40B4-BE49-F238E27FC236}">
                <a16:creationId xmlns:a16="http://schemas.microsoft.com/office/drawing/2014/main" id="{092348A4-EB13-3A64-5C39-25608CFAEE85}"/>
              </a:ext>
            </a:extLst>
          </p:cNvPr>
          <p:cNvSpPr/>
          <p:nvPr/>
        </p:nvSpPr>
        <p:spPr>
          <a:xfrm rot="10800000">
            <a:off x="1560761" y="1377128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4" name="Linien">
            <a:extLst>
              <a:ext uri="{FF2B5EF4-FFF2-40B4-BE49-F238E27FC236}">
                <a16:creationId xmlns:a16="http://schemas.microsoft.com/office/drawing/2014/main" id="{666FACD0-21A9-4F9D-3A8E-67A6E3A06B78}"/>
              </a:ext>
            </a:extLst>
          </p:cNvPr>
          <p:cNvSpPr/>
          <p:nvPr/>
        </p:nvSpPr>
        <p:spPr>
          <a:xfrm flipH="1" flipV="1">
            <a:off x="1568397" y="1695118"/>
            <a:ext cx="303211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" name="Linien">
            <a:extLst>
              <a:ext uri="{FF2B5EF4-FFF2-40B4-BE49-F238E27FC236}">
                <a16:creationId xmlns:a16="http://schemas.microsoft.com/office/drawing/2014/main" id="{DA7CD8CB-BB96-CEBB-7929-80ED317022AE}"/>
              </a:ext>
            </a:extLst>
          </p:cNvPr>
          <p:cNvSpPr/>
          <p:nvPr/>
        </p:nvSpPr>
        <p:spPr>
          <a:xfrm>
            <a:off x="1715932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6" name="iD">
            <a:extLst>
              <a:ext uri="{FF2B5EF4-FFF2-40B4-BE49-F238E27FC236}">
                <a16:creationId xmlns:a16="http://schemas.microsoft.com/office/drawing/2014/main" id="{A27E919D-2412-39E9-41D5-188D2DC484A5}"/>
              </a:ext>
            </a:extLst>
          </p:cNvPr>
          <p:cNvSpPr txBox="1"/>
          <p:nvPr/>
        </p:nvSpPr>
        <p:spPr>
          <a:xfrm>
            <a:off x="1794865" y="742270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40" name="Gruppieren">
            <a:extLst>
              <a:ext uri="{FF2B5EF4-FFF2-40B4-BE49-F238E27FC236}">
                <a16:creationId xmlns:a16="http://schemas.microsoft.com/office/drawing/2014/main" id="{32054EDE-8456-2B04-C21A-D9EDA764C6B9}"/>
              </a:ext>
            </a:extLst>
          </p:cNvPr>
          <p:cNvGrpSpPr/>
          <p:nvPr/>
        </p:nvGrpSpPr>
        <p:grpSpPr>
          <a:xfrm>
            <a:off x="4565977" y="1292292"/>
            <a:ext cx="411539" cy="396740"/>
            <a:chOff x="0" y="0"/>
            <a:chExt cx="411537" cy="396738"/>
          </a:xfrm>
        </p:grpSpPr>
        <p:sp>
          <p:nvSpPr>
            <p:cNvPr id="41" name="Kreis">
              <a:extLst>
                <a:ext uri="{FF2B5EF4-FFF2-40B4-BE49-F238E27FC236}">
                  <a16:creationId xmlns:a16="http://schemas.microsoft.com/office/drawing/2014/main" id="{76517883-64E5-769D-A2B2-E741D468079C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2" name="Linien">
              <a:extLst>
                <a:ext uri="{FF2B5EF4-FFF2-40B4-BE49-F238E27FC236}">
                  <a16:creationId xmlns:a16="http://schemas.microsoft.com/office/drawing/2014/main" id="{B354E7A2-486E-96A5-5554-37E364242E45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43" name="Linien">
            <a:extLst>
              <a:ext uri="{FF2B5EF4-FFF2-40B4-BE49-F238E27FC236}">
                <a16:creationId xmlns:a16="http://schemas.microsoft.com/office/drawing/2014/main" id="{C9224542-0847-439B-E589-51B921FF0B8F}"/>
              </a:ext>
            </a:extLst>
          </p:cNvPr>
          <p:cNvSpPr/>
          <p:nvPr/>
        </p:nvSpPr>
        <p:spPr>
          <a:xfrm rot="5400000" flipV="1">
            <a:off x="4672304" y="1091191"/>
            <a:ext cx="198889" cy="2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14153AD-A2C7-2040-3BD8-379763224631}"/>
              </a:ext>
            </a:extLst>
          </p:cNvPr>
          <p:cNvGrpSpPr/>
          <p:nvPr/>
        </p:nvGrpSpPr>
        <p:grpSpPr>
          <a:xfrm>
            <a:off x="6156360" y="474056"/>
            <a:ext cx="3141992" cy="1002904"/>
            <a:chOff x="5568236" y="651746"/>
            <a:chExt cx="3141992" cy="1002904"/>
          </a:xfrm>
        </p:grpSpPr>
        <p:grpSp>
          <p:nvGrpSpPr>
            <p:cNvPr id="47" name="Gruppieren">
              <a:extLst>
                <a:ext uri="{FF2B5EF4-FFF2-40B4-BE49-F238E27FC236}">
                  <a16:creationId xmlns:a16="http://schemas.microsoft.com/office/drawing/2014/main" id="{10515897-320E-262F-E420-AFE5F2DD4C10}"/>
                </a:ext>
              </a:extLst>
            </p:cNvPr>
            <p:cNvGrpSpPr/>
            <p:nvPr/>
          </p:nvGrpSpPr>
          <p:grpSpPr>
            <a:xfrm>
              <a:off x="6679857" y="835714"/>
              <a:ext cx="1012941" cy="603938"/>
              <a:chOff x="0" y="0"/>
              <a:chExt cx="1012938" cy="603935"/>
            </a:xfrm>
          </p:grpSpPr>
          <p:sp>
            <p:nvSpPr>
              <p:cNvPr id="55" name="Rechteck">
                <a:extLst>
                  <a:ext uri="{FF2B5EF4-FFF2-40B4-BE49-F238E27FC236}">
                    <a16:creationId xmlns:a16="http://schemas.microsoft.com/office/drawing/2014/main" id="{C5455C67-DE5F-7CF8-C54C-8397E8445EF0}"/>
                  </a:ext>
                </a:extLst>
              </p:cNvPr>
              <p:cNvSpPr/>
              <p:nvPr/>
            </p:nvSpPr>
            <p:spPr>
              <a:xfrm>
                <a:off x="123" y="0"/>
                <a:ext cx="1012693" cy="60393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56" name="PV Modul">
                <a:extLst>
                  <a:ext uri="{FF2B5EF4-FFF2-40B4-BE49-F238E27FC236}">
                    <a16:creationId xmlns:a16="http://schemas.microsoft.com/office/drawing/2014/main" id="{195F198C-D24F-CA5D-0E32-399BF0F60A37}"/>
                  </a:ext>
                </a:extLst>
              </p:cNvPr>
              <p:cNvSpPr txBox="1"/>
              <p:nvPr/>
            </p:nvSpPr>
            <p:spPr>
              <a:xfrm>
                <a:off x="0" y="116141"/>
                <a:ext cx="1012939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ill Sans"/>
                    <a:cs typeface="Gill Sans"/>
                    <a:sym typeface="Gill Sans"/>
                  </a:rPr>
                  <a:t>PV Modul</a:t>
                </a:r>
              </a:p>
            </p:txBody>
          </p:sp>
        </p:grpSp>
        <p:sp>
          <p:nvSpPr>
            <p:cNvPr id="48" name="Linien">
              <a:extLst>
                <a:ext uri="{FF2B5EF4-FFF2-40B4-BE49-F238E27FC236}">
                  <a16:creationId xmlns:a16="http://schemas.microsoft.com/office/drawing/2014/main" id="{AD35B308-AEFC-AB6A-D0BD-C4CD2C7332B1}"/>
                </a:ext>
              </a:extLst>
            </p:cNvPr>
            <p:cNvSpPr/>
            <p:nvPr/>
          </p:nvSpPr>
          <p:spPr>
            <a:xfrm flipV="1">
              <a:off x="7701956" y="1169342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9" name="UL(t)">
              <a:extLst>
                <a:ext uri="{FF2B5EF4-FFF2-40B4-BE49-F238E27FC236}">
                  <a16:creationId xmlns:a16="http://schemas.microsoft.com/office/drawing/2014/main" id="{D801B435-29BB-7756-AF3B-D776EDC4D50F}"/>
                </a:ext>
              </a:extLst>
            </p:cNvPr>
            <p:cNvSpPr txBox="1"/>
            <p:nvPr/>
          </p:nvSpPr>
          <p:spPr>
            <a:xfrm>
              <a:off x="5588128" y="810003"/>
              <a:ext cx="635312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600" b="0" i="1" u="none" strike="noStrike" kern="0" cap="none" spc="0" normalizeH="0" baseline="-5999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50" name="Linien">
              <a:extLst>
                <a:ext uri="{FF2B5EF4-FFF2-40B4-BE49-F238E27FC236}">
                  <a16:creationId xmlns:a16="http://schemas.microsoft.com/office/drawing/2014/main" id="{EA61EF59-FD65-CA3E-5849-4B58F7520862}"/>
                </a:ext>
              </a:extLst>
            </p:cNvPr>
            <p:cNvSpPr/>
            <p:nvPr/>
          </p:nvSpPr>
          <p:spPr>
            <a:xfrm flipV="1">
              <a:off x="6309482" y="1278703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1" name="IL(t)">
              <a:extLst>
                <a:ext uri="{FF2B5EF4-FFF2-40B4-BE49-F238E27FC236}">
                  <a16:creationId xmlns:a16="http://schemas.microsoft.com/office/drawing/2014/main" id="{B2EB3794-A8ED-B030-80B8-AA2FF8A75612}"/>
                </a:ext>
              </a:extLst>
            </p:cNvPr>
            <p:cNvSpPr txBox="1"/>
            <p:nvPr/>
          </p:nvSpPr>
          <p:spPr>
            <a:xfrm>
              <a:off x="5639655" y="1093629"/>
              <a:ext cx="583785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lang="de-DE" sz="1600" b="0" i="1" u="none" strike="noStrike" kern="0" cap="none" spc="0" normalizeH="0" baseline="-5999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Ph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41CD5025-DE31-C27D-555C-AA8197DBC86D}"/>
                </a:ext>
              </a:extLst>
            </p:cNvPr>
            <p:cNvSpPr/>
            <p:nvPr/>
          </p:nvSpPr>
          <p:spPr>
            <a:xfrm>
              <a:off x="5568236" y="651746"/>
              <a:ext cx="3141992" cy="1002904"/>
            </a:xfrm>
            <a:prstGeom prst="rect">
              <a:avLst/>
            </a:prstGeom>
            <a:noFill/>
            <a:ln w="12700" cap="flat">
              <a:solidFill>
                <a:srgbClr val="FFC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53" name="Linien">
              <a:extLst>
                <a:ext uri="{FF2B5EF4-FFF2-40B4-BE49-F238E27FC236}">
                  <a16:creationId xmlns:a16="http://schemas.microsoft.com/office/drawing/2014/main" id="{1598B543-5E28-2D15-6F05-07BACF496B80}"/>
                </a:ext>
              </a:extLst>
            </p:cNvPr>
            <p:cNvSpPr/>
            <p:nvPr/>
          </p:nvSpPr>
          <p:spPr>
            <a:xfrm flipV="1">
              <a:off x="6300325" y="995571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4" name="UL(t)">
              <a:extLst>
                <a:ext uri="{FF2B5EF4-FFF2-40B4-BE49-F238E27FC236}">
                  <a16:creationId xmlns:a16="http://schemas.microsoft.com/office/drawing/2014/main" id="{F286EF69-CDD2-3DEE-FA0F-9DC13B20EFA0}"/>
                </a:ext>
              </a:extLst>
            </p:cNvPr>
            <p:cNvSpPr txBox="1"/>
            <p:nvPr/>
          </p:nvSpPr>
          <p:spPr>
            <a:xfrm>
              <a:off x="8020412" y="989673"/>
              <a:ext cx="635312" cy="35934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 sz="1600" i="1"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lang="de-DE" sz="16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600" b="0" i="1" u="none" strike="noStrike" kern="0" cap="none" spc="0" normalizeH="0" baseline="-5999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(t)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994322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Gruppieren"/>
          <p:cNvGrpSpPr/>
          <p:nvPr/>
        </p:nvGrpSpPr>
        <p:grpSpPr>
          <a:xfrm>
            <a:off x="1553505" y="474275"/>
            <a:ext cx="7052990" cy="3025791"/>
            <a:chOff x="0" y="0"/>
            <a:chExt cx="7052988" cy="3025790"/>
          </a:xfrm>
        </p:grpSpPr>
        <p:sp>
          <p:nvSpPr>
            <p:cNvPr id="456" name="Linien"/>
            <p:cNvSpPr/>
            <p:nvPr/>
          </p:nvSpPr>
          <p:spPr>
            <a:xfrm>
              <a:off x="331315" y="2695551"/>
              <a:ext cx="1502901" cy="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57" name="Linien"/>
            <p:cNvSpPr/>
            <p:nvPr/>
          </p:nvSpPr>
          <p:spPr>
            <a:xfrm>
              <a:off x="335340" y="75118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58" name="UDC"/>
            <p:cNvSpPr txBox="1"/>
            <p:nvPr/>
          </p:nvSpPr>
          <p:spPr>
            <a:xfrm>
              <a:off x="499999" y="1185587"/>
              <a:ext cx="54014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459" name="Linien"/>
            <p:cNvSpPr/>
            <p:nvPr/>
          </p:nvSpPr>
          <p:spPr>
            <a:xfrm flipH="1">
              <a:off x="335318" y="66572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462" name="Gruppieren"/>
            <p:cNvGrpSpPr/>
            <p:nvPr/>
          </p:nvGrpSpPr>
          <p:grpSpPr>
            <a:xfrm>
              <a:off x="169919" y="257428"/>
              <a:ext cx="318493" cy="652858"/>
              <a:chOff x="0" y="0"/>
              <a:chExt cx="318492" cy="652857"/>
            </a:xfrm>
          </p:grpSpPr>
          <p:sp>
            <p:nvSpPr>
              <p:cNvPr id="460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65" name="Gruppieren"/>
            <p:cNvGrpSpPr/>
            <p:nvPr/>
          </p:nvGrpSpPr>
          <p:grpSpPr>
            <a:xfrm>
              <a:off x="169919" y="1095887"/>
              <a:ext cx="318493" cy="652858"/>
              <a:chOff x="0" y="0"/>
              <a:chExt cx="318492" cy="652857"/>
            </a:xfrm>
          </p:grpSpPr>
          <p:sp>
            <p:nvSpPr>
              <p:cNvPr id="463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64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68" name="Gruppieren"/>
            <p:cNvGrpSpPr/>
            <p:nvPr/>
          </p:nvGrpSpPr>
          <p:grpSpPr>
            <a:xfrm>
              <a:off x="169919" y="1886970"/>
              <a:ext cx="318493" cy="652858"/>
              <a:chOff x="0" y="0"/>
              <a:chExt cx="318492" cy="652857"/>
            </a:xfrm>
          </p:grpSpPr>
          <p:sp>
            <p:nvSpPr>
              <p:cNvPr id="466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67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469" name="Solarmodule"/>
            <p:cNvSpPr txBox="1"/>
            <p:nvPr/>
          </p:nvSpPr>
          <p:spPr>
            <a:xfrm>
              <a:off x="0" y="2708226"/>
              <a:ext cx="1153156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Solarmodule</a:t>
              </a:r>
            </a:p>
          </p:txBody>
        </p:sp>
        <p:sp>
          <p:nvSpPr>
            <p:cNvPr id="470" name="Kreis"/>
            <p:cNvSpPr/>
            <p:nvPr/>
          </p:nvSpPr>
          <p:spPr>
            <a:xfrm>
              <a:off x="1025862" y="18580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Kreis"/>
            <p:cNvSpPr/>
            <p:nvPr/>
          </p:nvSpPr>
          <p:spPr>
            <a:xfrm>
              <a:off x="1063962" y="2638289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Linien"/>
            <p:cNvSpPr/>
            <p:nvPr/>
          </p:nvSpPr>
          <p:spPr>
            <a:xfrm flipH="1">
              <a:off x="1079275" y="239814"/>
              <a:ext cx="1" cy="22225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Linien"/>
            <p:cNvSpPr/>
            <p:nvPr/>
          </p:nvSpPr>
          <p:spPr>
            <a:xfrm flipH="1">
              <a:off x="5542904" y="406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74" name="Linien"/>
            <p:cNvSpPr/>
            <p:nvPr/>
          </p:nvSpPr>
          <p:spPr>
            <a:xfrm>
              <a:off x="5534667" y="2678718"/>
              <a:ext cx="1502901" cy="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75" name="Linien"/>
            <p:cNvSpPr/>
            <p:nvPr/>
          </p:nvSpPr>
          <p:spPr>
            <a:xfrm>
              <a:off x="5525993" y="44779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76" name="UDC"/>
            <p:cNvSpPr txBox="1"/>
            <p:nvPr/>
          </p:nvSpPr>
          <p:spPr>
            <a:xfrm>
              <a:off x="6330622" y="1203420"/>
              <a:ext cx="54014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477" name="Linien"/>
            <p:cNvSpPr/>
            <p:nvPr/>
          </p:nvSpPr>
          <p:spPr>
            <a:xfrm flipH="1">
              <a:off x="6118637" y="52950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480" name="Gruppieren"/>
            <p:cNvGrpSpPr/>
            <p:nvPr/>
          </p:nvGrpSpPr>
          <p:grpSpPr>
            <a:xfrm>
              <a:off x="5953238" y="243806"/>
              <a:ext cx="318493" cy="652858"/>
              <a:chOff x="0" y="0"/>
              <a:chExt cx="318492" cy="652857"/>
            </a:xfrm>
          </p:grpSpPr>
          <p:sp>
            <p:nvSpPr>
              <p:cNvPr id="478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83" name="Gruppieren"/>
            <p:cNvGrpSpPr/>
            <p:nvPr/>
          </p:nvGrpSpPr>
          <p:grpSpPr>
            <a:xfrm>
              <a:off x="5953238" y="1082265"/>
              <a:ext cx="318493" cy="652858"/>
              <a:chOff x="0" y="0"/>
              <a:chExt cx="318492" cy="652857"/>
            </a:xfrm>
          </p:grpSpPr>
          <p:sp>
            <p:nvSpPr>
              <p:cNvPr id="481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86" name="Gruppieren"/>
            <p:cNvGrpSpPr/>
            <p:nvPr/>
          </p:nvGrpSpPr>
          <p:grpSpPr>
            <a:xfrm>
              <a:off x="5953238" y="1873348"/>
              <a:ext cx="318493" cy="652858"/>
              <a:chOff x="0" y="0"/>
              <a:chExt cx="318492" cy="652857"/>
            </a:xfrm>
          </p:grpSpPr>
          <p:sp>
            <p:nvSpPr>
              <p:cNvPr id="484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487" name="Solarmodule"/>
            <p:cNvSpPr txBox="1"/>
            <p:nvPr/>
          </p:nvSpPr>
          <p:spPr>
            <a:xfrm>
              <a:off x="5453119" y="2726806"/>
              <a:ext cx="1153156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Solarmodule</a:t>
              </a:r>
            </a:p>
          </p:txBody>
        </p:sp>
        <p:grpSp>
          <p:nvGrpSpPr>
            <p:cNvPr id="490" name="Gruppieren"/>
            <p:cNvGrpSpPr/>
            <p:nvPr/>
          </p:nvGrpSpPr>
          <p:grpSpPr>
            <a:xfrm>
              <a:off x="5381738" y="229009"/>
              <a:ext cx="318493" cy="652858"/>
              <a:chOff x="0" y="0"/>
              <a:chExt cx="318492" cy="652857"/>
            </a:xfrm>
          </p:grpSpPr>
          <p:sp>
            <p:nvSpPr>
              <p:cNvPr id="488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93" name="Gruppieren"/>
            <p:cNvGrpSpPr/>
            <p:nvPr/>
          </p:nvGrpSpPr>
          <p:grpSpPr>
            <a:xfrm>
              <a:off x="5381738" y="1067468"/>
              <a:ext cx="318493" cy="652858"/>
              <a:chOff x="0" y="0"/>
              <a:chExt cx="318492" cy="652857"/>
            </a:xfrm>
          </p:grpSpPr>
          <p:sp>
            <p:nvSpPr>
              <p:cNvPr id="491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496" name="Gruppieren"/>
            <p:cNvGrpSpPr/>
            <p:nvPr/>
          </p:nvGrpSpPr>
          <p:grpSpPr>
            <a:xfrm>
              <a:off x="5381738" y="1858551"/>
              <a:ext cx="318493" cy="652858"/>
              <a:chOff x="0" y="0"/>
              <a:chExt cx="318492" cy="652857"/>
            </a:xfrm>
          </p:grpSpPr>
          <p:sp>
            <p:nvSpPr>
              <p:cNvPr id="494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497" name="Kreis"/>
            <p:cNvSpPr/>
            <p:nvPr/>
          </p:nvSpPr>
          <p:spPr>
            <a:xfrm>
              <a:off x="6939182" y="2633133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8" name="Kreis"/>
            <p:cNvSpPr/>
            <p:nvPr/>
          </p:nvSpPr>
          <p:spPr>
            <a:xfrm>
              <a:off x="6939182" y="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9" name="Linien"/>
            <p:cNvSpPr/>
            <p:nvPr/>
          </p:nvSpPr>
          <p:spPr>
            <a:xfrm flipH="1">
              <a:off x="6977284" y="259343"/>
              <a:ext cx="2" cy="22225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00" name="Linien"/>
            <p:cNvSpPr/>
            <p:nvPr/>
          </p:nvSpPr>
          <p:spPr>
            <a:xfrm flipH="1">
              <a:off x="2665399" y="533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01" name="Linien"/>
            <p:cNvSpPr/>
            <p:nvPr/>
          </p:nvSpPr>
          <p:spPr>
            <a:xfrm flipH="1">
              <a:off x="3139532" y="53335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02" name="Linien"/>
            <p:cNvSpPr/>
            <p:nvPr/>
          </p:nvSpPr>
          <p:spPr>
            <a:xfrm flipH="1">
              <a:off x="3613666" y="38538"/>
              <a:ext cx="1" cy="26345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505" name="Gruppieren"/>
            <p:cNvGrpSpPr/>
            <p:nvPr/>
          </p:nvGrpSpPr>
          <p:grpSpPr>
            <a:xfrm>
              <a:off x="2506153" y="987420"/>
              <a:ext cx="318493" cy="652858"/>
              <a:chOff x="0" y="0"/>
              <a:chExt cx="318492" cy="652857"/>
            </a:xfrm>
          </p:grpSpPr>
          <p:sp>
            <p:nvSpPr>
              <p:cNvPr id="503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508" name="Gruppieren"/>
            <p:cNvGrpSpPr/>
            <p:nvPr/>
          </p:nvGrpSpPr>
          <p:grpSpPr>
            <a:xfrm>
              <a:off x="2980286" y="987420"/>
              <a:ext cx="318494" cy="652858"/>
              <a:chOff x="0" y="0"/>
              <a:chExt cx="318492" cy="652857"/>
            </a:xfrm>
          </p:grpSpPr>
          <p:sp>
            <p:nvSpPr>
              <p:cNvPr id="506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511" name="Gruppieren"/>
            <p:cNvGrpSpPr/>
            <p:nvPr/>
          </p:nvGrpSpPr>
          <p:grpSpPr>
            <a:xfrm>
              <a:off x="3454419" y="987420"/>
              <a:ext cx="318494" cy="652858"/>
              <a:chOff x="0" y="0"/>
              <a:chExt cx="318492" cy="652857"/>
            </a:xfrm>
          </p:grpSpPr>
          <p:sp>
            <p:nvSpPr>
              <p:cNvPr id="509" name="Rechteck"/>
              <p:cNvSpPr/>
              <p:nvPr/>
            </p:nvSpPr>
            <p:spPr>
              <a:xfrm rot="5400000">
                <a:off x="-169759" y="171451"/>
                <a:ext cx="651165" cy="31164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Dreieck"/>
              <p:cNvSpPr/>
              <p:nvPr/>
            </p:nvSpPr>
            <p:spPr>
              <a:xfrm rot="10800000" flipH="1">
                <a:off x="10" y="-1"/>
                <a:ext cx="318483" cy="180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512" name="Linien"/>
            <p:cNvSpPr/>
            <p:nvPr/>
          </p:nvSpPr>
          <p:spPr>
            <a:xfrm>
              <a:off x="2642527" y="44779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13" name="Linien"/>
            <p:cNvSpPr/>
            <p:nvPr/>
          </p:nvSpPr>
          <p:spPr>
            <a:xfrm>
              <a:off x="2667927" y="2690396"/>
              <a:ext cx="149485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14" name="Kreis"/>
            <p:cNvSpPr/>
            <p:nvPr/>
          </p:nvSpPr>
          <p:spPr>
            <a:xfrm>
              <a:off x="4071060" y="2621455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5" name="Kreis"/>
            <p:cNvSpPr/>
            <p:nvPr/>
          </p:nvSpPr>
          <p:spPr>
            <a:xfrm>
              <a:off x="4071060" y="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6" name="Linien"/>
            <p:cNvSpPr/>
            <p:nvPr/>
          </p:nvSpPr>
          <p:spPr>
            <a:xfrm flipH="1">
              <a:off x="4109162" y="244546"/>
              <a:ext cx="2" cy="22225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7" name="Solarmodule"/>
            <p:cNvSpPr txBox="1"/>
            <p:nvPr/>
          </p:nvSpPr>
          <p:spPr>
            <a:xfrm>
              <a:off x="2726286" y="2726806"/>
              <a:ext cx="1153156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Solarmodule</a:t>
              </a:r>
            </a:p>
          </p:txBody>
        </p:sp>
        <p:sp>
          <p:nvSpPr>
            <p:cNvPr id="518" name="UDC"/>
            <p:cNvSpPr txBox="1"/>
            <p:nvPr/>
          </p:nvSpPr>
          <p:spPr>
            <a:xfrm>
              <a:off x="4143626" y="1183353"/>
              <a:ext cx="540145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n">
            <a:extLst>
              <a:ext uri="{FF2B5EF4-FFF2-40B4-BE49-F238E27FC236}">
                <a16:creationId xmlns:a16="http://schemas.microsoft.com/office/drawing/2014/main" id="{705D8EC4-EB65-210A-1E51-8F4477A76109}"/>
              </a:ext>
            </a:extLst>
          </p:cNvPr>
          <p:cNvSpPr/>
          <p:nvPr/>
        </p:nvSpPr>
        <p:spPr>
          <a:xfrm flipV="1">
            <a:off x="982796" y="2393958"/>
            <a:ext cx="3798480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" name="Linien">
            <a:extLst>
              <a:ext uri="{FF2B5EF4-FFF2-40B4-BE49-F238E27FC236}">
                <a16:creationId xmlns:a16="http://schemas.microsoft.com/office/drawing/2014/main" id="{06CB6DEB-536F-0499-C66F-E7C19011DC18}"/>
              </a:ext>
            </a:extLst>
          </p:cNvPr>
          <p:cNvSpPr/>
          <p:nvPr/>
        </p:nvSpPr>
        <p:spPr>
          <a:xfrm flipH="1">
            <a:off x="992565" y="692614"/>
            <a:ext cx="1" cy="1698685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" name="iPh">
            <a:extLst>
              <a:ext uri="{FF2B5EF4-FFF2-40B4-BE49-F238E27FC236}">
                <a16:creationId xmlns:a16="http://schemas.microsoft.com/office/drawing/2014/main" id="{C29CBAC5-F784-884A-A074-3C31B54E513B}"/>
              </a:ext>
            </a:extLst>
          </p:cNvPr>
          <p:cNvSpPr txBox="1"/>
          <p:nvPr/>
        </p:nvSpPr>
        <p:spPr>
          <a:xfrm>
            <a:off x="492291" y="474056"/>
            <a:ext cx="1088804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769E8BE9-172C-C40B-5557-FDBB689F3823}"/>
              </a:ext>
            </a:extLst>
          </p:cNvPr>
          <p:cNvSpPr/>
          <p:nvPr/>
        </p:nvSpPr>
        <p:spPr>
          <a:xfrm>
            <a:off x="3933157" y="960031"/>
            <a:ext cx="1" cy="113234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" name="Kreis">
            <a:extLst>
              <a:ext uri="{FF2B5EF4-FFF2-40B4-BE49-F238E27FC236}">
                <a16:creationId xmlns:a16="http://schemas.microsoft.com/office/drawing/2014/main" id="{80A8B6B5-89AE-A288-8A28-8FBB3E45D022}"/>
              </a:ext>
            </a:extLst>
          </p:cNvPr>
          <p:cNvSpPr/>
          <p:nvPr/>
        </p:nvSpPr>
        <p:spPr>
          <a:xfrm rot="10800000">
            <a:off x="3877018" y="2345402"/>
            <a:ext cx="96500" cy="97110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8" name="Linien">
            <a:extLst>
              <a:ext uri="{FF2B5EF4-FFF2-40B4-BE49-F238E27FC236}">
                <a16:creationId xmlns:a16="http://schemas.microsoft.com/office/drawing/2014/main" id="{E7146063-1C36-9453-061F-77367BF453AA}"/>
              </a:ext>
            </a:extLst>
          </p:cNvPr>
          <p:cNvSpPr/>
          <p:nvPr/>
        </p:nvSpPr>
        <p:spPr>
          <a:xfrm>
            <a:off x="4771750" y="698257"/>
            <a:ext cx="1" cy="168739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9" name="iL">
            <a:extLst>
              <a:ext uri="{FF2B5EF4-FFF2-40B4-BE49-F238E27FC236}">
                <a16:creationId xmlns:a16="http://schemas.microsoft.com/office/drawing/2014/main" id="{39945381-1DBC-0F9E-D090-EA05A5CE307F}"/>
              </a:ext>
            </a:extLst>
          </p:cNvPr>
          <p:cNvSpPr txBox="1"/>
          <p:nvPr/>
        </p:nvSpPr>
        <p:spPr>
          <a:xfrm>
            <a:off x="4880482" y="910607"/>
            <a:ext cx="505917" cy="431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  <a:endParaRPr kumimoji="0" sz="1800" b="0" i="0" u="none" strike="noStrike" kern="0" cap="none" spc="0" normalizeH="0" baseline="-5999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0" name="uL">
            <a:extLst>
              <a:ext uri="{FF2B5EF4-FFF2-40B4-BE49-F238E27FC236}">
                <a16:creationId xmlns:a16="http://schemas.microsoft.com/office/drawing/2014/main" id="{C1AA4F53-9F28-3EC9-C67F-FF0259AE378D}"/>
              </a:ext>
            </a:extLst>
          </p:cNvPr>
          <p:cNvSpPr txBox="1"/>
          <p:nvPr/>
        </p:nvSpPr>
        <p:spPr>
          <a:xfrm>
            <a:off x="4003783" y="1278941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‘</a:t>
            </a:r>
            <a:r>
              <a:rPr kumimoji="0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11" name="Linien">
            <a:extLst>
              <a:ext uri="{FF2B5EF4-FFF2-40B4-BE49-F238E27FC236}">
                <a16:creationId xmlns:a16="http://schemas.microsoft.com/office/drawing/2014/main" id="{D8764985-FAD3-B35D-E442-61D02E3E848A}"/>
              </a:ext>
            </a:extLst>
          </p:cNvPr>
          <p:cNvSpPr/>
          <p:nvPr/>
        </p:nvSpPr>
        <p:spPr>
          <a:xfrm>
            <a:off x="2014510" y="1216861"/>
            <a:ext cx="1" cy="79648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2" name="uD">
            <a:extLst>
              <a:ext uri="{FF2B5EF4-FFF2-40B4-BE49-F238E27FC236}">
                <a16:creationId xmlns:a16="http://schemas.microsoft.com/office/drawing/2014/main" id="{D9F53104-25D4-2AA8-5C32-651087C2CEDE}"/>
              </a:ext>
            </a:extLst>
          </p:cNvPr>
          <p:cNvSpPr txBox="1"/>
          <p:nvPr/>
        </p:nvSpPr>
        <p:spPr>
          <a:xfrm>
            <a:off x="1998595" y="1326056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13" name="Gruppieren">
            <a:extLst>
              <a:ext uri="{FF2B5EF4-FFF2-40B4-BE49-F238E27FC236}">
                <a16:creationId xmlns:a16="http://schemas.microsoft.com/office/drawing/2014/main" id="{F2930074-B211-E6E3-D0CA-E5551B99918C}"/>
              </a:ext>
            </a:extLst>
          </p:cNvPr>
          <p:cNvGrpSpPr/>
          <p:nvPr/>
        </p:nvGrpSpPr>
        <p:grpSpPr>
          <a:xfrm>
            <a:off x="786796" y="1294933"/>
            <a:ext cx="411539" cy="396740"/>
            <a:chOff x="0" y="0"/>
            <a:chExt cx="411537" cy="396738"/>
          </a:xfrm>
        </p:grpSpPr>
        <p:sp>
          <p:nvSpPr>
            <p:cNvPr id="14" name="Kreis">
              <a:extLst>
                <a:ext uri="{FF2B5EF4-FFF2-40B4-BE49-F238E27FC236}">
                  <a16:creationId xmlns:a16="http://schemas.microsoft.com/office/drawing/2014/main" id="{91C546E2-4E0B-79CA-EE06-66E7133CD0D8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Linien">
              <a:extLst>
                <a:ext uri="{FF2B5EF4-FFF2-40B4-BE49-F238E27FC236}">
                  <a16:creationId xmlns:a16="http://schemas.microsoft.com/office/drawing/2014/main" id="{EDE905DB-DD89-4DE8-C412-BD9F94A3ADA8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16" name="Linien">
            <a:extLst>
              <a:ext uri="{FF2B5EF4-FFF2-40B4-BE49-F238E27FC236}">
                <a16:creationId xmlns:a16="http://schemas.microsoft.com/office/drawing/2014/main" id="{ABCAACAE-5F91-7489-6583-99BCA98C1B43}"/>
              </a:ext>
            </a:extLst>
          </p:cNvPr>
          <p:cNvSpPr/>
          <p:nvPr/>
        </p:nvSpPr>
        <p:spPr>
          <a:xfrm>
            <a:off x="1183251" y="689956"/>
            <a:ext cx="198889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7" name="Photo-strom">
            <a:extLst>
              <a:ext uri="{FF2B5EF4-FFF2-40B4-BE49-F238E27FC236}">
                <a16:creationId xmlns:a16="http://schemas.microsoft.com/office/drawing/2014/main" id="{B01A77EF-9E0D-11FC-DC7E-6019A8213B57}"/>
              </a:ext>
            </a:extLst>
          </p:cNvPr>
          <p:cNvSpPr txBox="1"/>
          <p:nvPr/>
        </p:nvSpPr>
        <p:spPr>
          <a:xfrm>
            <a:off x="152542" y="1687185"/>
            <a:ext cx="794803" cy="519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Photo-strom</a:t>
            </a:r>
          </a:p>
        </p:txBody>
      </p:sp>
      <p:sp>
        <p:nvSpPr>
          <p:cNvPr id="18" name="Linien">
            <a:extLst>
              <a:ext uri="{FF2B5EF4-FFF2-40B4-BE49-F238E27FC236}">
                <a16:creationId xmlns:a16="http://schemas.microsoft.com/office/drawing/2014/main" id="{8EB3D1A6-4E3B-77B3-366D-B165504CA9C3}"/>
              </a:ext>
            </a:extLst>
          </p:cNvPr>
          <p:cNvSpPr/>
          <p:nvPr/>
        </p:nvSpPr>
        <p:spPr>
          <a:xfrm flipV="1">
            <a:off x="990341" y="689955"/>
            <a:ext cx="3790935" cy="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9" name="Kreis">
            <a:extLst>
              <a:ext uri="{FF2B5EF4-FFF2-40B4-BE49-F238E27FC236}">
                <a16:creationId xmlns:a16="http://schemas.microsoft.com/office/drawing/2014/main" id="{E858CCF0-A51F-3A10-4CD3-0A8CF5F98EAF}"/>
              </a:ext>
            </a:extLst>
          </p:cNvPr>
          <p:cNvSpPr/>
          <p:nvPr/>
        </p:nvSpPr>
        <p:spPr>
          <a:xfrm rot="10800000">
            <a:off x="3887155" y="637996"/>
            <a:ext cx="96500" cy="97111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20" name="Gruppieren">
            <a:extLst>
              <a:ext uri="{FF2B5EF4-FFF2-40B4-BE49-F238E27FC236}">
                <a16:creationId xmlns:a16="http://schemas.microsoft.com/office/drawing/2014/main" id="{AAEAA391-CFFD-8DCE-DDC2-7662CCEFB8BD}"/>
              </a:ext>
            </a:extLst>
          </p:cNvPr>
          <p:cNvGrpSpPr/>
          <p:nvPr/>
        </p:nvGrpSpPr>
        <p:grpSpPr>
          <a:xfrm>
            <a:off x="440534" y="1232652"/>
            <a:ext cx="177558" cy="329958"/>
            <a:chOff x="0" y="0"/>
            <a:chExt cx="177556" cy="329956"/>
          </a:xfrm>
        </p:grpSpPr>
        <p:sp>
          <p:nvSpPr>
            <p:cNvPr id="21" name="Linien">
              <a:extLst>
                <a:ext uri="{FF2B5EF4-FFF2-40B4-BE49-F238E27FC236}">
                  <a16:creationId xmlns:a16="http://schemas.microsoft.com/office/drawing/2014/main" id="{608E2A9E-D9F8-4E06-54FD-BBBEB70158DE}"/>
                </a:ext>
              </a:extLst>
            </p:cNvPr>
            <p:cNvSpPr/>
            <p:nvPr/>
          </p:nvSpPr>
          <p:spPr>
            <a:xfrm>
              <a:off x="0" y="-1"/>
              <a:ext cx="177557" cy="177558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2" name="Linien">
              <a:extLst>
                <a:ext uri="{FF2B5EF4-FFF2-40B4-BE49-F238E27FC236}">
                  <a16:creationId xmlns:a16="http://schemas.microsoft.com/office/drawing/2014/main" id="{9A405771-AA42-3EF0-0CE9-6C67D9F24021}"/>
                </a:ext>
              </a:extLst>
            </p:cNvPr>
            <p:cNvSpPr/>
            <p:nvPr/>
          </p:nvSpPr>
          <p:spPr>
            <a:xfrm>
              <a:off x="0" y="152400"/>
              <a:ext cx="177557" cy="177557"/>
            </a:xfrm>
            <a:prstGeom prst="line">
              <a:avLst/>
            </a:prstGeom>
            <a:noFill/>
            <a:ln w="25400" cap="flat">
              <a:solidFill>
                <a:schemeClr val="accent3">
                  <a:satOff val="18648"/>
                  <a:lumOff val="5971"/>
                </a:schemeClr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3" name="Linien">
            <a:extLst>
              <a:ext uri="{FF2B5EF4-FFF2-40B4-BE49-F238E27FC236}">
                <a16:creationId xmlns:a16="http://schemas.microsoft.com/office/drawing/2014/main" id="{90B9DDF7-C7FB-ADE6-FCF7-6712DC939F6A}"/>
              </a:ext>
            </a:extLst>
          </p:cNvPr>
          <p:cNvSpPr/>
          <p:nvPr/>
        </p:nvSpPr>
        <p:spPr>
          <a:xfrm>
            <a:off x="2675727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4" name="ip">
            <a:extLst>
              <a:ext uri="{FF2B5EF4-FFF2-40B4-BE49-F238E27FC236}">
                <a16:creationId xmlns:a16="http://schemas.microsoft.com/office/drawing/2014/main" id="{8666C51F-4F6A-B0DE-114A-5E6E1B04A4F6}"/>
              </a:ext>
            </a:extLst>
          </p:cNvPr>
          <p:cNvSpPr txBox="1"/>
          <p:nvPr/>
        </p:nvSpPr>
        <p:spPr>
          <a:xfrm>
            <a:off x="2695087" y="778584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</a:t>
            </a:r>
          </a:p>
        </p:txBody>
      </p:sp>
      <p:sp>
        <p:nvSpPr>
          <p:cNvPr id="25" name="Linien">
            <a:extLst>
              <a:ext uri="{FF2B5EF4-FFF2-40B4-BE49-F238E27FC236}">
                <a16:creationId xmlns:a16="http://schemas.microsoft.com/office/drawing/2014/main" id="{ECACE701-FDDE-AF61-F09A-25EFEA00C2B0}"/>
              </a:ext>
            </a:extLst>
          </p:cNvPr>
          <p:cNvSpPr/>
          <p:nvPr/>
        </p:nvSpPr>
        <p:spPr>
          <a:xfrm>
            <a:off x="2675727" y="700712"/>
            <a:ext cx="1" cy="1682489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26" name="Gruppieren">
            <a:extLst>
              <a:ext uri="{FF2B5EF4-FFF2-40B4-BE49-F238E27FC236}">
                <a16:creationId xmlns:a16="http://schemas.microsoft.com/office/drawing/2014/main" id="{CF1F1EDD-4DBB-9B2B-0F7E-9B7ED11005C1}"/>
              </a:ext>
            </a:extLst>
          </p:cNvPr>
          <p:cNvGrpSpPr/>
          <p:nvPr/>
        </p:nvGrpSpPr>
        <p:grpSpPr>
          <a:xfrm rot="5400000">
            <a:off x="2422768" y="1343137"/>
            <a:ext cx="505917" cy="366135"/>
            <a:chOff x="-20032" y="0"/>
            <a:chExt cx="505915" cy="366134"/>
          </a:xfrm>
        </p:grpSpPr>
        <p:sp>
          <p:nvSpPr>
            <p:cNvPr id="27" name="Rechteck">
              <a:extLst>
                <a:ext uri="{FF2B5EF4-FFF2-40B4-BE49-F238E27FC236}">
                  <a16:creationId xmlns:a16="http://schemas.microsoft.com/office/drawing/2014/main" id="{0F3F2C6E-16F1-B4C4-8481-B03ACEABEF9F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Rp">
              <a:extLst>
                <a:ext uri="{FF2B5EF4-FFF2-40B4-BE49-F238E27FC236}">
                  <a16:creationId xmlns:a16="http://schemas.microsoft.com/office/drawing/2014/main" id="{7B3F9834-0E01-6BC4-C29F-CBDCD473B40D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</a:t>
              </a:r>
            </a:p>
          </p:txBody>
        </p:sp>
      </p:grpSp>
      <p:grpSp>
        <p:nvGrpSpPr>
          <p:cNvPr id="29" name="Gruppieren">
            <a:extLst>
              <a:ext uri="{FF2B5EF4-FFF2-40B4-BE49-F238E27FC236}">
                <a16:creationId xmlns:a16="http://schemas.microsoft.com/office/drawing/2014/main" id="{B3335013-8CC5-1E1F-F684-A267E092CD6B}"/>
              </a:ext>
            </a:extLst>
          </p:cNvPr>
          <p:cNvGrpSpPr/>
          <p:nvPr/>
        </p:nvGrpSpPr>
        <p:grpSpPr>
          <a:xfrm>
            <a:off x="3077464" y="503484"/>
            <a:ext cx="505917" cy="366135"/>
            <a:chOff x="-20032" y="0"/>
            <a:chExt cx="505915" cy="366134"/>
          </a:xfrm>
        </p:grpSpPr>
        <p:sp>
          <p:nvSpPr>
            <p:cNvPr id="30" name="Rechteck">
              <a:extLst>
                <a:ext uri="{FF2B5EF4-FFF2-40B4-BE49-F238E27FC236}">
                  <a16:creationId xmlns:a16="http://schemas.microsoft.com/office/drawing/2014/main" id="{9AA25E0A-E584-1DA6-9C7B-66B260761CEB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Rs">
              <a:extLst>
                <a:ext uri="{FF2B5EF4-FFF2-40B4-BE49-F238E27FC236}">
                  <a16:creationId xmlns:a16="http://schemas.microsoft.com/office/drawing/2014/main" id="{72622E4F-96AC-B212-8CBB-6659E2F9021E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s</a:t>
              </a:r>
            </a:p>
          </p:txBody>
        </p:sp>
      </p:grpSp>
      <p:sp>
        <p:nvSpPr>
          <p:cNvPr id="32" name="Linien">
            <a:extLst>
              <a:ext uri="{FF2B5EF4-FFF2-40B4-BE49-F238E27FC236}">
                <a16:creationId xmlns:a16="http://schemas.microsoft.com/office/drawing/2014/main" id="{E2C15088-42BC-26D7-DEDF-0D8BB98B7CFB}"/>
              </a:ext>
            </a:extLst>
          </p:cNvPr>
          <p:cNvSpPr/>
          <p:nvPr/>
        </p:nvSpPr>
        <p:spPr>
          <a:xfrm>
            <a:off x="1715932" y="674354"/>
            <a:ext cx="1" cy="171640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3" name="Dreieck">
            <a:extLst>
              <a:ext uri="{FF2B5EF4-FFF2-40B4-BE49-F238E27FC236}">
                <a16:creationId xmlns:a16="http://schemas.microsoft.com/office/drawing/2014/main" id="{092348A4-EB13-3A64-5C39-25608CFAEE85}"/>
              </a:ext>
            </a:extLst>
          </p:cNvPr>
          <p:cNvSpPr/>
          <p:nvPr/>
        </p:nvSpPr>
        <p:spPr>
          <a:xfrm rot="10800000">
            <a:off x="1560761" y="1377128"/>
            <a:ext cx="318483" cy="298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4" name="Linien">
            <a:extLst>
              <a:ext uri="{FF2B5EF4-FFF2-40B4-BE49-F238E27FC236}">
                <a16:creationId xmlns:a16="http://schemas.microsoft.com/office/drawing/2014/main" id="{666FACD0-21A9-4F9D-3A8E-67A6E3A06B78}"/>
              </a:ext>
            </a:extLst>
          </p:cNvPr>
          <p:cNvSpPr/>
          <p:nvPr/>
        </p:nvSpPr>
        <p:spPr>
          <a:xfrm flipH="1" flipV="1">
            <a:off x="1568397" y="1695118"/>
            <a:ext cx="303211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" name="Linien">
            <a:extLst>
              <a:ext uri="{FF2B5EF4-FFF2-40B4-BE49-F238E27FC236}">
                <a16:creationId xmlns:a16="http://schemas.microsoft.com/office/drawing/2014/main" id="{DA7CD8CB-BB96-CEBB-7929-80ED317022AE}"/>
              </a:ext>
            </a:extLst>
          </p:cNvPr>
          <p:cNvSpPr/>
          <p:nvPr/>
        </p:nvSpPr>
        <p:spPr>
          <a:xfrm>
            <a:off x="1715932" y="790538"/>
            <a:ext cx="1" cy="198888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6" name="iD">
            <a:extLst>
              <a:ext uri="{FF2B5EF4-FFF2-40B4-BE49-F238E27FC236}">
                <a16:creationId xmlns:a16="http://schemas.microsoft.com/office/drawing/2014/main" id="{A27E919D-2412-39E9-41D5-188D2DC484A5}"/>
              </a:ext>
            </a:extLst>
          </p:cNvPr>
          <p:cNvSpPr txBox="1"/>
          <p:nvPr/>
        </p:nvSpPr>
        <p:spPr>
          <a:xfrm>
            <a:off x="1794865" y="742270"/>
            <a:ext cx="353655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</a:t>
            </a:r>
          </a:p>
        </p:txBody>
      </p:sp>
      <p:grpSp>
        <p:nvGrpSpPr>
          <p:cNvPr id="40" name="Gruppieren">
            <a:extLst>
              <a:ext uri="{FF2B5EF4-FFF2-40B4-BE49-F238E27FC236}">
                <a16:creationId xmlns:a16="http://schemas.microsoft.com/office/drawing/2014/main" id="{32054EDE-8456-2B04-C21A-D9EDA764C6B9}"/>
              </a:ext>
            </a:extLst>
          </p:cNvPr>
          <p:cNvGrpSpPr/>
          <p:nvPr/>
        </p:nvGrpSpPr>
        <p:grpSpPr>
          <a:xfrm>
            <a:off x="4565977" y="1292292"/>
            <a:ext cx="411539" cy="396740"/>
            <a:chOff x="0" y="0"/>
            <a:chExt cx="411537" cy="396738"/>
          </a:xfrm>
        </p:grpSpPr>
        <p:sp>
          <p:nvSpPr>
            <p:cNvPr id="41" name="Kreis">
              <a:extLst>
                <a:ext uri="{FF2B5EF4-FFF2-40B4-BE49-F238E27FC236}">
                  <a16:creationId xmlns:a16="http://schemas.microsoft.com/office/drawing/2014/main" id="{76517883-64E5-769D-A2B2-E741D468079C}"/>
                </a:ext>
              </a:extLst>
            </p:cNvPr>
            <p:cNvSpPr/>
            <p:nvPr/>
          </p:nvSpPr>
          <p:spPr>
            <a:xfrm>
              <a:off x="9525" y="0"/>
              <a:ext cx="392488" cy="3967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2" name="Linien">
              <a:extLst>
                <a:ext uri="{FF2B5EF4-FFF2-40B4-BE49-F238E27FC236}">
                  <a16:creationId xmlns:a16="http://schemas.microsoft.com/office/drawing/2014/main" id="{B354E7A2-486E-96A5-5554-37E364242E45}"/>
                </a:ext>
              </a:extLst>
            </p:cNvPr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43" name="Linien">
            <a:extLst>
              <a:ext uri="{FF2B5EF4-FFF2-40B4-BE49-F238E27FC236}">
                <a16:creationId xmlns:a16="http://schemas.microsoft.com/office/drawing/2014/main" id="{C9224542-0847-439B-E589-51B921FF0B8F}"/>
              </a:ext>
            </a:extLst>
          </p:cNvPr>
          <p:cNvSpPr/>
          <p:nvPr/>
        </p:nvSpPr>
        <p:spPr>
          <a:xfrm rot="5400000" flipV="1">
            <a:off x="4672304" y="1091191"/>
            <a:ext cx="198889" cy="2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arrow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grpSp>
        <p:nvGrpSpPr>
          <p:cNvPr id="47" name="Gruppieren">
            <a:extLst>
              <a:ext uri="{FF2B5EF4-FFF2-40B4-BE49-F238E27FC236}">
                <a16:creationId xmlns:a16="http://schemas.microsoft.com/office/drawing/2014/main" id="{10515897-320E-262F-E420-AFE5F2DD4C10}"/>
              </a:ext>
            </a:extLst>
          </p:cNvPr>
          <p:cNvGrpSpPr/>
          <p:nvPr/>
        </p:nvGrpSpPr>
        <p:grpSpPr>
          <a:xfrm>
            <a:off x="2094417" y="3180467"/>
            <a:ext cx="1012941" cy="603938"/>
            <a:chOff x="0" y="0"/>
            <a:chExt cx="1012938" cy="603935"/>
          </a:xfrm>
        </p:grpSpPr>
        <p:sp>
          <p:nvSpPr>
            <p:cNvPr id="55" name="Rechteck">
              <a:extLst>
                <a:ext uri="{FF2B5EF4-FFF2-40B4-BE49-F238E27FC236}">
                  <a16:creationId xmlns:a16="http://schemas.microsoft.com/office/drawing/2014/main" id="{C5455C67-DE5F-7CF8-C54C-8397E8445EF0}"/>
                </a:ext>
              </a:extLst>
            </p:cNvPr>
            <p:cNvSpPr/>
            <p:nvPr/>
          </p:nvSpPr>
          <p:spPr>
            <a:xfrm>
              <a:off x="123" y="0"/>
              <a:ext cx="1012693" cy="60393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6" name="PV Modul">
              <a:extLst>
                <a:ext uri="{FF2B5EF4-FFF2-40B4-BE49-F238E27FC236}">
                  <a16:creationId xmlns:a16="http://schemas.microsoft.com/office/drawing/2014/main" id="{195F198C-D24F-CA5D-0E32-399BF0F60A37}"/>
                </a:ext>
              </a:extLst>
            </p:cNvPr>
            <p:cNvSpPr txBox="1"/>
            <p:nvPr/>
          </p:nvSpPr>
          <p:spPr>
            <a:xfrm>
              <a:off x="0" y="116141"/>
              <a:ext cx="1012939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l Sans"/>
                  <a:cs typeface="Gill Sans"/>
                  <a:sym typeface="Gill Sans"/>
                </a:rPr>
                <a:t>PV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l Sans"/>
                  <a:cs typeface="Gill Sans"/>
                  <a:sym typeface="Gill Sans"/>
                </a:rPr>
                <a:t>-Zelle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48" name="Linien">
            <a:extLst>
              <a:ext uri="{FF2B5EF4-FFF2-40B4-BE49-F238E27FC236}">
                <a16:creationId xmlns:a16="http://schemas.microsoft.com/office/drawing/2014/main" id="{AD35B308-AEFC-AB6A-D0BD-C4CD2C7332B1}"/>
              </a:ext>
            </a:extLst>
          </p:cNvPr>
          <p:cNvSpPr/>
          <p:nvPr/>
        </p:nvSpPr>
        <p:spPr>
          <a:xfrm flipV="1">
            <a:off x="3116516" y="3514095"/>
            <a:ext cx="1140225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9" name="UL(t)">
            <a:extLst>
              <a:ext uri="{FF2B5EF4-FFF2-40B4-BE49-F238E27FC236}">
                <a16:creationId xmlns:a16="http://schemas.microsoft.com/office/drawing/2014/main" id="{D801B435-29BB-7756-AF3B-D776EDC4D50F}"/>
              </a:ext>
            </a:extLst>
          </p:cNvPr>
          <p:cNvSpPr txBox="1"/>
          <p:nvPr/>
        </p:nvSpPr>
        <p:spPr>
          <a:xfrm>
            <a:off x="1002688" y="3154756"/>
            <a:ext cx="635312" cy="359340"/>
          </a:xfrm>
          <a:prstGeom prst="rect">
            <a:avLst/>
          </a:prstGeom>
          <a:noFill/>
          <a:ln w="9525" cap="flat">
            <a:noFill/>
            <a:round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t">
            <a:noAutofit/>
          </a:bodyPr>
          <a:lstStyle/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600" i="1"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600" b="0" i="1" u="none" strike="noStrike" kern="0" cap="none" spc="0" normalizeH="0" baseline="-5999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  <a:r>
              <a: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50" name="Linien">
            <a:extLst>
              <a:ext uri="{FF2B5EF4-FFF2-40B4-BE49-F238E27FC236}">
                <a16:creationId xmlns:a16="http://schemas.microsoft.com/office/drawing/2014/main" id="{EA61EF59-FD65-CA3E-5849-4B58F7520862}"/>
              </a:ext>
            </a:extLst>
          </p:cNvPr>
          <p:cNvSpPr/>
          <p:nvPr/>
        </p:nvSpPr>
        <p:spPr>
          <a:xfrm flipV="1">
            <a:off x="1724042" y="3623456"/>
            <a:ext cx="370375" cy="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1" name="IL(t)">
            <a:extLst>
              <a:ext uri="{FF2B5EF4-FFF2-40B4-BE49-F238E27FC236}">
                <a16:creationId xmlns:a16="http://schemas.microsoft.com/office/drawing/2014/main" id="{B2EB3794-A8ED-B030-80B8-AA2FF8A75612}"/>
              </a:ext>
            </a:extLst>
          </p:cNvPr>
          <p:cNvSpPr txBox="1"/>
          <p:nvPr/>
        </p:nvSpPr>
        <p:spPr>
          <a:xfrm>
            <a:off x="1054215" y="3438382"/>
            <a:ext cx="583785" cy="359340"/>
          </a:xfrm>
          <a:prstGeom prst="rect">
            <a:avLst/>
          </a:prstGeom>
          <a:noFill/>
          <a:ln w="9525" cap="flat">
            <a:noFill/>
            <a:round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t">
            <a:noAutofit/>
          </a:bodyPr>
          <a:lstStyle/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600" i="1"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lang="de-DE" sz="1600" b="0" i="1" u="none" strike="noStrike" kern="0" cap="none" spc="0" normalizeH="0" baseline="-5999" noProof="0" dirty="0" err="1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</a:t>
            </a:r>
            <a:r>
              <a: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41CD5025-DE31-C27D-555C-AA8197DBC86D}"/>
              </a:ext>
            </a:extLst>
          </p:cNvPr>
          <p:cNvSpPr/>
          <p:nvPr/>
        </p:nvSpPr>
        <p:spPr>
          <a:xfrm>
            <a:off x="982796" y="2996498"/>
            <a:ext cx="3910362" cy="1149997"/>
          </a:xfrm>
          <a:prstGeom prst="rect">
            <a:avLst/>
          </a:prstGeom>
          <a:noFill/>
          <a:ln w="12700" cap="flat">
            <a:solidFill>
              <a:srgbClr val="FFC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53" name="Linien">
            <a:extLst>
              <a:ext uri="{FF2B5EF4-FFF2-40B4-BE49-F238E27FC236}">
                <a16:creationId xmlns:a16="http://schemas.microsoft.com/office/drawing/2014/main" id="{1598B543-5E28-2D15-6F05-07BACF496B80}"/>
              </a:ext>
            </a:extLst>
          </p:cNvPr>
          <p:cNvSpPr/>
          <p:nvPr/>
        </p:nvSpPr>
        <p:spPr>
          <a:xfrm flipV="1">
            <a:off x="1714885" y="3340324"/>
            <a:ext cx="370375" cy="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4" name="UL(t)">
            <a:extLst>
              <a:ext uri="{FF2B5EF4-FFF2-40B4-BE49-F238E27FC236}">
                <a16:creationId xmlns:a16="http://schemas.microsoft.com/office/drawing/2014/main" id="{F286EF69-CDD2-3DEE-FA0F-9DC13B20EFA0}"/>
              </a:ext>
            </a:extLst>
          </p:cNvPr>
          <p:cNvSpPr txBox="1"/>
          <p:nvPr/>
        </p:nvSpPr>
        <p:spPr>
          <a:xfrm>
            <a:off x="4257846" y="3318281"/>
            <a:ext cx="635312" cy="359340"/>
          </a:xfrm>
          <a:prstGeom prst="rect">
            <a:avLst/>
          </a:prstGeom>
          <a:noFill/>
          <a:ln w="9525" cap="flat">
            <a:noFill/>
            <a:round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t">
            <a:noAutofit/>
          </a:bodyPr>
          <a:lstStyle/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sz="1600" i="1"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600" b="0" i="1" u="none" strike="noStrike" kern="0" cap="none" spc="0" normalizeH="0" baseline="-5999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  <a:r>
              <a: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6" name="uL">
            <a:extLst>
              <a:ext uri="{FF2B5EF4-FFF2-40B4-BE49-F238E27FC236}">
                <a16:creationId xmlns:a16="http://schemas.microsoft.com/office/drawing/2014/main" id="{5F163C4D-B936-5835-FF17-300D0E2DD5CE}"/>
              </a:ext>
            </a:extLst>
          </p:cNvPr>
          <p:cNvSpPr txBox="1"/>
          <p:nvPr/>
        </p:nvSpPr>
        <p:spPr>
          <a:xfrm>
            <a:off x="3116393" y="3145731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‘</a:t>
            </a:r>
            <a:r>
              <a:rPr kumimoji="0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</a:t>
            </a:r>
          </a:p>
        </p:txBody>
      </p:sp>
      <p:sp>
        <p:nvSpPr>
          <p:cNvPr id="37" name="PV Modul">
            <a:extLst>
              <a:ext uri="{FF2B5EF4-FFF2-40B4-BE49-F238E27FC236}">
                <a16:creationId xmlns:a16="http://schemas.microsoft.com/office/drawing/2014/main" id="{EFEFFCC2-76BD-F690-A48C-E5D52703EAF9}"/>
              </a:ext>
            </a:extLst>
          </p:cNvPr>
          <p:cNvSpPr txBox="1"/>
          <p:nvPr/>
        </p:nvSpPr>
        <p:spPr>
          <a:xfrm>
            <a:off x="3724417" y="3791158"/>
            <a:ext cx="1168741" cy="371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  <a:sym typeface="Gill Sans"/>
              </a:rPr>
              <a:t>PV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  <a:sym typeface="Gill Sans"/>
              </a:rPr>
              <a:t>-Modul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8" name="Dreieck 37">
            <a:extLst>
              <a:ext uri="{FF2B5EF4-FFF2-40B4-BE49-F238E27FC236}">
                <a16:creationId xmlns:a16="http://schemas.microsoft.com/office/drawing/2014/main" id="{FB67FDEB-BB03-17F4-2070-14D1E1AB220D}"/>
              </a:ext>
            </a:extLst>
          </p:cNvPr>
          <p:cNvSpPr/>
          <p:nvPr/>
        </p:nvSpPr>
        <p:spPr>
          <a:xfrm rot="5400000">
            <a:off x="3564865" y="3302130"/>
            <a:ext cx="491530" cy="427324"/>
          </a:xfrm>
          <a:prstGeom prst="triangle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39" name="uL">
            <a:extLst>
              <a:ext uri="{FF2B5EF4-FFF2-40B4-BE49-F238E27FC236}">
                <a16:creationId xmlns:a16="http://schemas.microsoft.com/office/drawing/2014/main" id="{B3834BB5-E9D0-906F-8C5A-8E62F96091A8}"/>
              </a:ext>
            </a:extLst>
          </p:cNvPr>
          <p:cNvSpPr txBox="1"/>
          <p:nvPr/>
        </p:nvSpPr>
        <p:spPr>
          <a:xfrm>
            <a:off x="3563653" y="3341462"/>
            <a:ext cx="505916" cy="431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40755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1EC5603-8D02-9715-DC06-AFB49124AE44}"/>
              </a:ext>
            </a:extLst>
          </p:cNvPr>
          <p:cNvGrpSpPr/>
          <p:nvPr/>
        </p:nvGrpSpPr>
        <p:grpSpPr>
          <a:xfrm>
            <a:off x="347239" y="338169"/>
            <a:ext cx="2460389" cy="2612443"/>
            <a:chOff x="6612838" y="268454"/>
            <a:chExt cx="2460389" cy="2612443"/>
          </a:xfrm>
        </p:grpSpPr>
        <p:sp>
          <p:nvSpPr>
            <p:cNvPr id="560" name="Linien"/>
            <p:cNvSpPr/>
            <p:nvPr/>
          </p:nvSpPr>
          <p:spPr>
            <a:xfrm flipV="1">
              <a:off x="7414295" y="2394728"/>
              <a:ext cx="1526801" cy="1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61" name="Linien"/>
            <p:cNvSpPr/>
            <p:nvPr/>
          </p:nvSpPr>
          <p:spPr>
            <a:xfrm>
              <a:off x="7424064" y="693388"/>
              <a:ext cx="1" cy="1698682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62" name="u1"/>
            <p:cNvSpPr txBox="1"/>
            <p:nvPr/>
          </p:nvSpPr>
          <p:spPr>
            <a:xfrm>
              <a:off x="6612838" y="1279713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63" name="Kreis"/>
            <p:cNvSpPr/>
            <p:nvPr/>
          </p:nvSpPr>
          <p:spPr>
            <a:xfrm>
              <a:off x="7227820" y="1295706"/>
              <a:ext cx="392488" cy="396740"/>
            </a:xfrm>
            <a:prstGeom prst="ellips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4" name="Linien"/>
            <p:cNvSpPr/>
            <p:nvPr/>
          </p:nvSpPr>
          <p:spPr>
            <a:xfrm flipV="1">
              <a:off x="7421840" y="690729"/>
              <a:ext cx="1511711" cy="1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572" name="Gruppieren"/>
            <p:cNvGrpSpPr/>
            <p:nvPr/>
          </p:nvGrpSpPr>
          <p:grpSpPr>
            <a:xfrm>
              <a:off x="8099562" y="593313"/>
              <a:ext cx="571569" cy="139146"/>
              <a:chOff x="0" y="0"/>
              <a:chExt cx="571567" cy="139144"/>
            </a:xfrm>
          </p:grpSpPr>
          <p:sp>
            <p:nvSpPr>
              <p:cNvPr id="565" name="Rechteck"/>
              <p:cNvSpPr/>
              <p:nvPr/>
            </p:nvSpPr>
            <p:spPr>
              <a:xfrm>
                <a:off x="9803" y="10283"/>
                <a:ext cx="551961" cy="12886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grpSp>
            <p:nvGrpSpPr>
              <p:cNvPr id="571" name="Gruppieren"/>
              <p:cNvGrpSpPr/>
              <p:nvPr/>
            </p:nvGrpSpPr>
            <p:grpSpPr>
              <a:xfrm>
                <a:off x="0" y="0"/>
                <a:ext cx="571568" cy="139145"/>
                <a:chOff x="0" y="0"/>
                <a:chExt cx="571567" cy="139144"/>
              </a:xfrm>
            </p:grpSpPr>
            <p:sp>
              <p:nvSpPr>
                <p:cNvPr id="566" name="Rechteck"/>
                <p:cNvSpPr/>
                <p:nvPr/>
              </p:nvSpPr>
              <p:spPr>
                <a:xfrm>
                  <a:off x="0" y="0"/>
                  <a:ext cx="571568" cy="13914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 kumimoji="0" sz="3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Gill Sans"/>
                    <a:cs typeface="Gill Sans"/>
                    <a:sym typeface="Gill Sans"/>
                  </a:endParaRPr>
                </a:p>
              </p:txBody>
            </p:sp>
            <p:grpSp>
              <p:nvGrpSpPr>
                <p:cNvPr id="570" name="Gruppieren"/>
                <p:cNvGrpSpPr/>
                <p:nvPr/>
              </p:nvGrpSpPr>
              <p:grpSpPr>
                <a:xfrm rot="16200000" flipH="1">
                  <a:off x="237435" y="-205486"/>
                  <a:ext cx="96697" cy="570683"/>
                  <a:chOff x="0" y="0"/>
                  <a:chExt cx="96696" cy="570682"/>
                </a:xfrm>
              </p:grpSpPr>
              <p:sp>
                <p:nvSpPr>
                  <p:cNvPr id="567" name="Linien"/>
                  <p:cNvSpPr/>
                  <p:nvPr/>
                </p:nvSpPr>
                <p:spPr>
                  <a:xfrm rot="16200000">
                    <a:off x="-49978" y="240205"/>
                    <a:ext cx="190228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8" name="Linien"/>
                  <p:cNvSpPr/>
                  <p:nvPr/>
                </p:nvSpPr>
                <p:spPr>
                  <a:xfrm rot="16200000">
                    <a:off x="-43554" y="49977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9" name="Linien"/>
                  <p:cNvSpPr/>
                  <p:nvPr/>
                </p:nvSpPr>
                <p:spPr>
                  <a:xfrm rot="16200000">
                    <a:off x="-43554" y="430432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573" name="Linien"/>
            <p:cNvSpPr/>
            <p:nvPr/>
          </p:nvSpPr>
          <p:spPr>
            <a:xfrm>
              <a:off x="8921689" y="685734"/>
              <a:ext cx="2" cy="1707886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74" name="Kreis"/>
            <p:cNvSpPr/>
            <p:nvPr/>
          </p:nvSpPr>
          <p:spPr>
            <a:xfrm rot="10800000">
              <a:off x="7815099" y="2346174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75" name="Kreis"/>
            <p:cNvSpPr/>
            <p:nvPr/>
          </p:nvSpPr>
          <p:spPr>
            <a:xfrm rot="10800000">
              <a:off x="7815099" y="642175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76" name="Linien"/>
            <p:cNvSpPr/>
            <p:nvPr/>
          </p:nvSpPr>
          <p:spPr>
            <a:xfrm>
              <a:off x="7072187" y="929441"/>
              <a:ext cx="1" cy="1132346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77" name="Linien"/>
            <p:cNvSpPr/>
            <p:nvPr/>
          </p:nvSpPr>
          <p:spPr>
            <a:xfrm flipV="1">
              <a:off x="7521408" y="690729"/>
              <a:ext cx="198889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78" name="i1"/>
            <p:cNvSpPr txBox="1"/>
            <p:nvPr/>
          </p:nvSpPr>
          <p:spPr>
            <a:xfrm>
              <a:off x="7322894" y="268454"/>
              <a:ext cx="505916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79" name="Linien"/>
            <p:cNvSpPr/>
            <p:nvPr/>
          </p:nvSpPr>
          <p:spPr>
            <a:xfrm>
              <a:off x="8922103" y="1286181"/>
              <a:ext cx="1" cy="214634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80" name="Spule laden"/>
            <p:cNvSpPr txBox="1"/>
            <p:nvPr/>
          </p:nvSpPr>
          <p:spPr>
            <a:xfrm>
              <a:off x="7233519" y="2532084"/>
              <a:ext cx="1839708" cy="3488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Induktivität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 laden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26D6CE1-6AAD-657C-CEF2-B0863D9EF395}"/>
              </a:ext>
            </a:extLst>
          </p:cNvPr>
          <p:cNvGrpSpPr/>
          <p:nvPr/>
        </p:nvGrpSpPr>
        <p:grpSpPr>
          <a:xfrm>
            <a:off x="4035614" y="338169"/>
            <a:ext cx="5189702" cy="2646561"/>
            <a:chOff x="1789545" y="4293128"/>
            <a:chExt cx="5189702" cy="2646561"/>
          </a:xfrm>
        </p:grpSpPr>
        <p:sp>
          <p:nvSpPr>
            <p:cNvPr id="528" name="RL"/>
            <p:cNvSpPr txBox="1"/>
            <p:nvPr/>
          </p:nvSpPr>
          <p:spPr>
            <a:xfrm>
              <a:off x="6474490" y="5413379"/>
              <a:ext cx="504757" cy="3661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r>
                <a:rPr kumimoji="0" sz="1800" b="0" i="0" u="none" strike="noStrike" kern="0" cap="none" spc="0" normalizeH="0" baseline="-5999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</a:p>
          </p:txBody>
        </p:sp>
        <p:sp>
          <p:nvSpPr>
            <p:cNvPr id="521" name="Linien"/>
            <p:cNvSpPr/>
            <p:nvPr/>
          </p:nvSpPr>
          <p:spPr>
            <a:xfrm flipV="1">
              <a:off x="2591001" y="6458329"/>
              <a:ext cx="3798467" cy="4399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22" name="Linien"/>
            <p:cNvSpPr/>
            <p:nvPr/>
          </p:nvSpPr>
          <p:spPr>
            <a:xfrm flipH="1">
              <a:off x="2600771" y="4761387"/>
              <a:ext cx="1" cy="1698683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23" name="Linien"/>
            <p:cNvSpPr/>
            <p:nvPr/>
          </p:nvSpPr>
          <p:spPr>
            <a:xfrm>
              <a:off x="5872896" y="5015516"/>
              <a:ext cx="1" cy="1132346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24" name="Linien"/>
            <p:cNvSpPr/>
            <p:nvPr/>
          </p:nvSpPr>
          <p:spPr>
            <a:xfrm flipV="1">
              <a:off x="6092396" y="4758729"/>
              <a:ext cx="198888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25" name="Kreis"/>
            <p:cNvSpPr/>
            <p:nvPr/>
          </p:nvSpPr>
          <p:spPr>
            <a:xfrm rot="10800000">
              <a:off x="5816695" y="6414173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26" name="Linien"/>
            <p:cNvSpPr/>
            <p:nvPr/>
          </p:nvSpPr>
          <p:spPr>
            <a:xfrm>
              <a:off x="6379955" y="4767030"/>
              <a:ext cx="1" cy="1687397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27" name="Rechteck"/>
            <p:cNvSpPr/>
            <p:nvPr/>
          </p:nvSpPr>
          <p:spPr>
            <a:xfrm rot="16200000">
              <a:off x="6137013" y="5478197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29" name="i2"/>
            <p:cNvSpPr txBox="1"/>
            <p:nvPr/>
          </p:nvSpPr>
          <p:spPr>
            <a:xfrm>
              <a:off x="5937611" y="4326929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530" name="u2"/>
            <p:cNvSpPr txBox="1"/>
            <p:nvPr/>
          </p:nvSpPr>
          <p:spPr>
            <a:xfrm>
              <a:off x="5468611" y="5347713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531" name="u1"/>
            <p:cNvSpPr txBox="1"/>
            <p:nvPr/>
          </p:nvSpPr>
          <p:spPr>
            <a:xfrm>
              <a:off x="1789545" y="5347713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32" name="Kreis"/>
            <p:cNvSpPr/>
            <p:nvPr/>
          </p:nvSpPr>
          <p:spPr>
            <a:xfrm>
              <a:off x="2404527" y="5363706"/>
              <a:ext cx="392488" cy="396739"/>
            </a:xfrm>
            <a:prstGeom prst="ellips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33" name="Linien"/>
            <p:cNvSpPr/>
            <p:nvPr/>
          </p:nvSpPr>
          <p:spPr>
            <a:xfrm flipV="1">
              <a:off x="2598547" y="4758729"/>
              <a:ext cx="3790934" cy="1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34" name="Kreis"/>
            <p:cNvSpPr/>
            <p:nvPr/>
          </p:nvSpPr>
          <p:spPr>
            <a:xfrm rot="10800000">
              <a:off x="5816695" y="4710174"/>
              <a:ext cx="96500" cy="9711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39" name="Gruppieren"/>
            <p:cNvGrpSpPr/>
            <p:nvPr/>
          </p:nvGrpSpPr>
          <p:grpSpPr>
            <a:xfrm>
              <a:off x="4920819" y="4764371"/>
              <a:ext cx="463014" cy="1692716"/>
              <a:chOff x="0" y="0"/>
              <a:chExt cx="463013" cy="1692715"/>
            </a:xfrm>
          </p:grpSpPr>
          <p:sp>
            <p:nvSpPr>
              <p:cNvPr id="535" name="Linien"/>
              <p:cNvSpPr/>
              <p:nvPr/>
            </p:nvSpPr>
            <p:spPr>
              <a:xfrm flipV="1">
                <a:off x="-1" y="821893"/>
                <a:ext cx="463015" cy="2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536" name="Linien"/>
              <p:cNvSpPr/>
              <p:nvPr/>
            </p:nvSpPr>
            <p:spPr>
              <a:xfrm>
                <a:off x="225713" y="0"/>
                <a:ext cx="1" cy="7398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537" name="Linien"/>
              <p:cNvSpPr/>
              <p:nvPr/>
            </p:nvSpPr>
            <p:spPr>
              <a:xfrm>
                <a:off x="227551" y="831345"/>
                <a:ext cx="1" cy="86137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538" name="Linien"/>
              <p:cNvSpPr/>
              <p:nvPr/>
            </p:nvSpPr>
            <p:spPr>
              <a:xfrm flipV="1">
                <a:off x="-1" y="746628"/>
                <a:ext cx="463015" cy="1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547" name="Gruppieren"/>
            <p:cNvGrpSpPr/>
            <p:nvPr/>
          </p:nvGrpSpPr>
          <p:grpSpPr>
            <a:xfrm>
              <a:off x="3276269" y="4661313"/>
              <a:ext cx="571568" cy="139145"/>
              <a:chOff x="0" y="0"/>
              <a:chExt cx="571567" cy="139144"/>
            </a:xfrm>
          </p:grpSpPr>
          <p:sp>
            <p:nvSpPr>
              <p:cNvPr id="540" name="Rechteck"/>
              <p:cNvSpPr/>
              <p:nvPr/>
            </p:nvSpPr>
            <p:spPr>
              <a:xfrm>
                <a:off x="9803" y="10283"/>
                <a:ext cx="551961" cy="12886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grpSp>
            <p:nvGrpSpPr>
              <p:cNvPr id="546" name="Gruppieren"/>
              <p:cNvGrpSpPr/>
              <p:nvPr/>
            </p:nvGrpSpPr>
            <p:grpSpPr>
              <a:xfrm>
                <a:off x="0" y="0"/>
                <a:ext cx="571568" cy="139145"/>
                <a:chOff x="0" y="0"/>
                <a:chExt cx="571567" cy="139144"/>
              </a:xfrm>
            </p:grpSpPr>
            <p:sp>
              <p:nvSpPr>
                <p:cNvPr id="541" name="Rechteck"/>
                <p:cNvSpPr/>
                <p:nvPr/>
              </p:nvSpPr>
              <p:spPr>
                <a:xfrm>
                  <a:off x="0" y="0"/>
                  <a:ext cx="571568" cy="13914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 kumimoji="0" sz="3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Gill Sans"/>
                    <a:cs typeface="Gill Sans"/>
                    <a:sym typeface="Gill Sans"/>
                  </a:endParaRPr>
                </a:p>
              </p:txBody>
            </p:sp>
            <p:grpSp>
              <p:nvGrpSpPr>
                <p:cNvPr id="545" name="Gruppieren"/>
                <p:cNvGrpSpPr/>
                <p:nvPr/>
              </p:nvGrpSpPr>
              <p:grpSpPr>
                <a:xfrm rot="16200000" flipH="1">
                  <a:off x="237435" y="-205486"/>
                  <a:ext cx="96697" cy="570683"/>
                  <a:chOff x="0" y="0"/>
                  <a:chExt cx="96696" cy="570682"/>
                </a:xfrm>
              </p:grpSpPr>
              <p:sp>
                <p:nvSpPr>
                  <p:cNvPr id="542" name="Linien"/>
                  <p:cNvSpPr/>
                  <p:nvPr/>
                </p:nvSpPr>
                <p:spPr>
                  <a:xfrm rot="16200000">
                    <a:off x="-49978" y="240205"/>
                    <a:ext cx="190228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3" name="Linien"/>
                  <p:cNvSpPr/>
                  <p:nvPr/>
                </p:nvSpPr>
                <p:spPr>
                  <a:xfrm rot="16200000">
                    <a:off x="-43554" y="49977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4" name="Linien"/>
                  <p:cNvSpPr/>
                  <p:nvPr/>
                </p:nvSpPr>
                <p:spPr>
                  <a:xfrm rot="16200000">
                    <a:off x="-43554" y="430432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lvl="0" indent="0" algn="l" defTabSz="914400" rtl="0" eaLnBrk="1" fontAlgn="auto" latinLnBrk="0" hangingPunct="0">
                      <a:lnSpc>
                        <a:spcPct val="100000"/>
                      </a:lnSpc>
                      <a:spcBef>
                        <a:spcPts val="4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52" name="Gruppieren"/>
            <p:cNvGrpSpPr/>
            <p:nvPr/>
          </p:nvGrpSpPr>
          <p:grpSpPr>
            <a:xfrm>
              <a:off x="3886105" y="4753733"/>
              <a:ext cx="221447" cy="1707887"/>
              <a:chOff x="0" y="0"/>
              <a:chExt cx="221445" cy="1707885"/>
            </a:xfrm>
          </p:grpSpPr>
          <p:sp>
            <p:nvSpPr>
              <p:cNvPr id="548" name="Linien"/>
              <p:cNvSpPr/>
              <p:nvPr/>
            </p:nvSpPr>
            <p:spPr>
              <a:xfrm>
                <a:off x="198540" y="-1"/>
                <a:ext cx="1" cy="170788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grpSp>
            <p:nvGrpSpPr>
              <p:cNvPr id="551" name="Gruppieren"/>
              <p:cNvGrpSpPr/>
              <p:nvPr/>
            </p:nvGrpSpPr>
            <p:grpSpPr>
              <a:xfrm>
                <a:off x="0" y="604528"/>
                <a:ext cx="221446" cy="314513"/>
                <a:chOff x="-12094" y="0"/>
                <a:chExt cx="221445" cy="314511"/>
              </a:xfrm>
            </p:grpSpPr>
            <p:sp>
              <p:nvSpPr>
                <p:cNvPr id="549" name="Rechteck"/>
                <p:cNvSpPr/>
                <p:nvPr/>
              </p:nvSpPr>
              <p:spPr>
                <a:xfrm>
                  <a:off x="0" y="0"/>
                  <a:ext cx="209351" cy="29884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 kumimoji="0" sz="3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Gill Sans"/>
                    <a:cs typeface="Gill Sans"/>
                    <a:sym typeface="Gill Sans"/>
                  </a:endParaRPr>
                </a:p>
              </p:txBody>
            </p:sp>
            <p:sp>
              <p:nvSpPr>
                <p:cNvPr id="550" name="Linien"/>
                <p:cNvSpPr/>
                <p:nvPr/>
              </p:nvSpPr>
              <p:spPr>
                <a:xfrm>
                  <a:off x="-12095" y="5363"/>
                  <a:ext cx="195357" cy="309149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/>
                    <a:sym typeface="Helvetica"/>
                  </a:endParaRPr>
                </a:p>
              </p:txBody>
            </p:sp>
          </p:grpSp>
        </p:grpSp>
        <p:sp>
          <p:nvSpPr>
            <p:cNvPr id="553" name="Kreis"/>
            <p:cNvSpPr/>
            <p:nvPr/>
          </p:nvSpPr>
          <p:spPr>
            <a:xfrm rot="10800000">
              <a:off x="2991806" y="6414173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4" name="Kreis"/>
            <p:cNvSpPr/>
            <p:nvPr/>
          </p:nvSpPr>
          <p:spPr>
            <a:xfrm rot="10800000">
              <a:off x="2991806" y="4710174"/>
              <a:ext cx="96500" cy="9711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2600"/>
              </a:solidFill>
            </a:ln>
          </p:spPr>
          <p:txBody>
            <a:bodyPr lIns="50800" tIns="50800" rIns="50800" bIns="50800" anchor="ctr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5" name="Linien"/>
            <p:cNvSpPr/>
            <p:nvPr/>
          </p:nvSpPr>
          <p:spPr>
            <a:xfrm flipH="1">
              <a:off x="2243362" y="4997440"/>
              <a:ext cx="1" cy="1132346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56" name="Linien"/>
            <p:cNvSpPr/>
            <p:nvPr/>
          </p:nvSpPr>
          <p:spPr>
            <a:xfrm flipV="1">
              <a:off x="2698114" y="4758729"/>
              <a:ext cx="198889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57" name="i1"/>
            <p:cNvSpPr txBox="1"/>
            <p:nvPr/>
          </p:nvSpPr>
          <p:spPr>
            <a:xfrm>
              <a:off x="2499600" y="4336454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58" name="iD"/>
            <p:cNvSpPr txBox="1"/>
            <p:nvPr/>
          </p:nvSpPr>
          <p:spPr>
            <a:xfrm>
              <a:off x="4015261" y="4385009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</a:t>
              </a:r>
              <a:r>
                <a:rPr kumimoji="0" sz="1800" b="0" i="0" u="none" strike="noStrike" kern="0" cap="none" spc="0" normalizeH="0" baseline="-5999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</a:t>
              </a:r>
            </a:p>
          </p:txBody>
        </p:sp>
        <p:sp>
          <p:nvSpPr>
            <p:cNvPr id="559" name="Linien"/>
            <p:cNvSpPr/>
            <p:nvPr/>
          </p:nvSpPr>
          <p:spPr>
            <a:xfrm flipV="1">
              <a:off x="4227772" y="4758729"/>
              <a:ext cx="198889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81" name="Spule entladen"/>
            <p:cNvSpPr txBox="1"/>
            <p:nvPr/>
          </p:nvSpPr>
          <p:spPr>
            <a:xfrm>
              <a:off x="2991805" y="6590876"/>
              <a:ext cx="2201501" cy="3488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Induktivität</a:t>
              </a: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 </a:t>
              </a:r>
              <a:r>
                <a:rPr kumimoji="0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entladen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82" name="C"/>
            <p:cNvSpPr txBox="1"/>
            <p:nvPr/>
          </p:nvSpPr>
          <p:spPr>
            <a:xfrm>
              <a:off x="4644509" y="5690128"/>
              <a:ext cx="504758" cy="3661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C</a:t>
              </a:r>
            </a:p>
          </p:txBody>
        </p:sp>
        <p:sp>
          <p:nvSpPr>
            <p:cNvPr id="583" name="L"/>
            <p:cNvSpPr txBox="1"/>
            <p:nvPr/>
          </p:nvSpPr>
          <p:spPr>
            <a:xfrm>
              <a:off x="3304980" y="4293128"/>
              <a:ext cx="504757" cy="3661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</a:p>
          </p:txBody>
        </p:sp>
        <p:sp>
          <p:nvSpPr>
            <p:cNvPr id="584" name="Linien"/>
            <p:cNvSpPr/>
            <p:nvPr/>
          </p:nvSpPr>
          <p:spPr>
            <a:xfrm>
              <a:off x="3213103" y="4922065"/>
              <a:ext cx="723301" cy="1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85" name="uL"/>
            <p:cNvSpPr txBox="1"/>
            <p:nvPr/>
          </p:nvSpPr>
          <p:spPr>
            <a:xfrm>
              <a:off x="3377869" y="4906917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u</a:t>
              </a:r>
              <a:r>
                <a:rPr kumimoji="0" sz="18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</a:t>
              </a:r>
            </a:p>
          </p:txBody>
        </p:sp>
        <p:sp>
          <p:nvSpPr>
            <p:cNvPr id="586" name="Dreieck"/>
            <p:cNvSpPr/>
            <p:nvPr/>
          </p:nvSpPr>
          <p:spPr>
            <a:xfrm rot="5400000">
              <a:off x="4477991" y="4609653"/>
              <a:ext cx="318483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87" name="Linien"/>
            <p:cNvSpPr/>
            <p:nvPr/>
          </p:nvSpPr>
          <p:spPr>
            <a:xfrm flipH="1">
              <a:off x="4806146" y="4607124"/>
              <a:ext cx="1" cy="303211"/>
            </a:xfrm>
            <a:prstGeom prst="line">
              <a:avLst/>
            </a:prstGeom>
            <a:ln w="28575">
              <a:solidFill>
                <a:srgbClr val="323333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5" name="Linien">
            <a:extLst>
              <a:ext uri="{FF2B5EF4-FFF2-40B4-BE49-F238E27FC236}">
                <a16:creationId xmlns:a16="http://schemas.microsoft.com/office/drawing/2014/main" id="{8DD88ABB-4AAE-BFE5-2DF7-E7725F09E37C}"/>
              </a:ext>
            </a:extLst>
          </p:cNvPr>
          <p:cNvSpPr/>
          <p:nvPr/>
        </p:nvSpPr>
        <p:spPr>
          <a:xfrm>
            <a:off x="3586690" y="673647"/>
            <a:ext cx="0" cy="1928152"/>
          </a:xfrm>
          <a:prstGeom prst="line">
            <a:avLst/>
          </a:prstGeom>
          <a:ln w="12700">
            <a:solidFill>
              <a:srgbClr val="FF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4F6F2-FE79-AE99-BDE5-216AA49BD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ien">
            <a:extLst>
              <a:ext uri="{FF2B5EF4-FFF2-40B4-BE49-F238E27FC236}">
                <a16:creationId xmlns:a16="http://schemas.microsoft.com/office/drawing/2014/main" id="{F9F9582B-E83D-E9D1-A606-4DD408A91197}"/>
              </a:ext>
            </a:extLst>
          </p:cNvPr>
          <p:cNvSpPr/>
          <p:nvPr/>
        </p:nvSpPr>
        <p:spPr>
          <a:xfrm>
            <a:off x="4391874" y="1045791"/>
            <a:ext cx="1088802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" name="Linien">
            <a:extLst>
              <a:ext uri="{FF2B5EF4-FFF2-40B4-BE49-F238E27FC236}">
                <a16:creationId xmlns:a16="http://schemas.microsoft.com/office/drawing/2014/main" id="{1D31474A-E7BB-E3E1-6D02-79648BFAB243}"/>
              </a:ext>
            </a:extLst>
          </p:cNvPr>
          <p:cNvSpPr/>
          <p:nvPr/>
        </p:nvSpPr>
        <p:spPr>
          <a:xfrm>
            <a:off x="4380151" y="2362210"/>
            <a:ext cx="1088802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" name="Linien">
            <a:extLst>
              <a:ext uri="{FF2B5EF4-FFF2-40B4-BE49-F238E27FC236}">
                <a16:creationId xmlns:a16="http://schemas.microsoft.com/office/drawing/2014/main" id="{1993505E-0F87-6112-16DE-8CDEDAB28044}"/>
              </a:ext>
            </a:extLst>
          </p:cNvPr>
          <p:cNvSpPr/>
          <p:nvPr/>
        </p:nvSpPr>
        <p:spPr>
          <a:xfrm>
            <a:off x="2568377" y="690693"/>
            <a:ext cx="1" cy="170668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4" name="Linien">
            <a:extLst>
              <a:ext uri="{FF2B5EF4-FFF2-40B4-BE49-F238E27FC236}">
                <a16:creationId xmlns:a16="http://schemas.microsoft.com/office/drawing/2014/main" id="{6A084D93-4D5E-AE1C-CAB5-EA53E5AA63E7}"/>
              </a:ext>
            </a:extLst>
          </p:cNvPr>
          <p:cNvSpPr/>
          <p:nvPr/>
        </p:nvSpPr>
        <p:spPr>
          <a:xfrm>
            <a:off x="811622" y="2351934"/>
            <a:ext cx="2588781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" name="Linien">
            <a:extLst>
              <a:ext uri="{FF2B5EF4-FFF2-40B4-BE49-F238E27FC236}">
                <a16:creationId xmlns:a16="http://schemas.microsoft.com/office/drawing/2014/main" id="{7BADD150-E3E0-B4A0-802A-F3E59B7F64BF}"/>
              </a:ext>
            </a:extLst>
          </p:cNvPr>
          <p:cNvSpPr/>
          <p:nvPr/>
        </p:nvSpPr>
        <p:spPr>
          <a:xfrm flipH="1">
            <a:off x="816836" y="1069237"/>
            <a:ext cx="0" cy="127318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6" name="Kreis">
            <a:extLst>
              <a:ext uri="{FF2B5EF4-FFF2-40B4-BE49-F238E27FC236}">
                <a16:creationId xmlns:a16="http://schemas.microsoft.com/office/drawing/2014/main" id="{8106A931-6B80-3939-F105-7ECC740CE0CA}"/>
              </a:ext>
            </a:extLst>
          </p:cNvPr>
          <p:cNvSpPr/>
          <p:nvPr/>
        </p:nvSpPr>
        <p:spPr>
          <a:xfrm>
            <a:off x="671148" y="1516457"/>
            <a:ext cx="317501" cy="317501"/>
          </a:xfrm>
          <a:prstGeom prst="ellipse">
            <a:avLst/>
          </a:prstGeom>
          <a:noFill/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7" name="U0">
            <a:extLst>
              <a:ext uri="{FF2B5EF4-FFF2-40B4-BE49-F238E27FC236}">
                <a16:creationId xmlns:a16="http://schemas.microsoft.com/office/drawing/2014/main" id="{1254FD67-2C3B-B6FE-C507-3074339F1D63}"/>
              </a:ext>
            </a:extLst>
          </p:cNvPr>
          <p:cNvSpPr txBox="1"/>
          <p:nvPr/>
        </p:nvSpPr>
        <p:spPr>
          <a:xfrm>
            <a:off x="88747" y="1468126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168" name="Linien">
            <a:extLst>
              <a:ext uri="{FF2B5EF4-FFF2-40B4-BE49-F238E27FC236}">
                <a16:creationId xmlns:a16="http://schemas.microsoft.com/office/drawing/2014/main" id="{B7CE5C3C-10D1-BF1F-2D33-94DA34AE4641}"/>
              </a:ext>
            </a:extLst>
          </p:cNvPr>
          <p:cNvSpPr/>
          <p:nvPr/>
        </p:nvSpPr>
        <p:spPr>
          <a:xfrm>
            <a:off x="811621" y="1066125"/>
            <a:ext cx="2588781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72" name="Gruppieren">
            <a:extLst>
              <a:ext uri="{FF2B5EF4-FFF2-40B4-BE49-F238E27FC236}">
                <a16:creationId xmlns:a16="http://schemas.microsoft.com/office/drawing/2014/main" id="{0E500A2F-6456-625F-DBEF-2B3BCD9BC6DC}"/>
              </a:ext>
            </a:extLst>
          </p:cNvPr>
          <p:cNvGrpSpPr/>
          <p:nvPr/>
        </p:nvGrpSpPr>
        <p:grpSpPr>
          <a:xfrm>
            <a:off x="1216633" y="853832"/>
            <a:ext cx="505916" cy="366135"/>
            <a:chOff x="-20032" y="0"/>
            <a:chExt cx="505915" cy="366134"/>
          </a:xfrm>
        </p:grpSpPr>
        <p:sp>
          <p:nvSpPr>
            <p:cNvPr id="170" name="Rechteck">
              <a:extLst>
                <a:ext uri="{FF2B5EF4-FFF2-40B4-BE49-F238E27FC236}">
                  <a16:creationId xmlns:a16="http://schemas.microsoft.com/office/drawing/2014/main" id="{2B6EF839-013B-95B1-C0AA-D0AC5253868F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" name="R0">
              <a:extLst>
                <a:ext uri="{FF2B5EF4-FFF2-40B4-BE49-F238E27FC236}">
                  <a16:creationId xmlns:a16="http://schemas.microsoft.com/office/drawing/2014/main" id="{FA726462-27B2-FFF5-BEC1-9DF5CD80727A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R</a:t>
              </a:r>
              <a:r>
                <a:rPr lang="de-DE" baseline="-5999" dirty="0"/>
                <a:t>0</a:t>
              </a:r>
              <a:endParaRPr baseline="-5999" dirty="0"/>
            </a:p>
          </p:txBody>
        </p:sp>
      </p:grpSp>
      <p:sp>
        <p:nvSpPr>
          <p:cNvPr id="173" name="Linien">
            <a:extLst>
              <a:ext uri="{FF2B5EF4-FFF2-40B4-BE49-F238E27FC236}">
                <a16:creationId xmlns:a16="http://schemas.microsoft.com/office/drawing/2014/main" id="{90286E5C-3F54-B903-F3F9-ADF48A915EBF}"/>
              </a:ext>
            </a:extLst>
          </p:cNvPr>
          <p:cNvSpPr/>
          <p:nvPr/>
        </p:nvSpPr>
        <p:spPr>
          <a:xfrm>
            <a:off x="2752724" y="1356261"/>
            <a:ext cx="0" cy="67903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5" name="Linien">
            <a:extLst>
              <a:ext uri="{FF2B5EF4-FFF2-40B4-BE49-F238E27FC236}">
                <a16:creationId xmlns:a16="http://schemas.microsoft.com/office/drawing/2014/main" id="{0719010D-F739-9813-D457-55FEA810BBDB}"/>
              </a:ext>
            </a:extLst>
          </p:cNvPr>
          <p:cNvSpPr/>
          <p:nvPr/>
        </p:nvSpPr>
        <p:spPr>
          <a:xfrm>
            <a:off x="2886891" y="1062009"/>
            <a:ext cx="235019" cy="7227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3" name="Kreis">
            <a:extLst>
              <a:ext uri="{FF2B5EF4-FFF2-40B4-BE49-F238E27FC236}">
                <a16:creationId xmlns:a16="http://schemas.microsoft.com/office/drawing/2014/main" id="{E4F755F2-E1C4-7986-70D9-E6BCD0345CC4}"/>
              </a:ext>
            </a:extLst>
          </p:cNvPr>
          <p:cNvSpPr/>
          <p:nvPr/>
        </p:nvSpPr>
        <p:spPr>
          <a:xfrm rot="10800000">
            <a:off x="2520128" y="988344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4" name="Kreis">
            <a:extLst>
              <a:ext uri="{FF2B5EF4-FFF2-40B4-BE49-F238E27FC236}">
                <a16:creationId xmlns:a16="http://schemas.microsoft.com/office/drawing/2014/main" id="{8FE57933-0419-80BE-64CC-0FEE11E6AFD8}"/>
              </a:ext>
            </a:extLst>
          </p:cNvPr>
          <p:cNvSpPr/>
          <p:nvPr/>
        </p:nvSpPr>
        <p:spPr>
          <a:xfrm rot="10800000">
            <a:off x="2520128" y="2303380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5" name="Linien">
            <a:extLst>
              <a:ext uri="{FF2B5EF4-FFF2-40B4-BE49-F238E27FC236}">
                <a16:creationId xmlns:a16="http://schemas.microsoft.com/office/drawing/2014/main" id="{4BC43B1C-4553-0127-ED4C-BB04A404DAAF}"/>
              </a:ext>
            </a:extLst>
          </p:cNvPr>
          <p:cNvSpPr/>
          <p:nvPr/>
        </p:nvSpPr>
        <p:spPr>
          <a:xfrm>
            <a:off x="3404542" y="1045386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6" name="Rechteck">
            <a:extLst>
              <a:ext uri="{FF2B5EF4-FFF2-40B4-BE49-F238E27FC236}">
                <a16:creationId xmlns:a16="http://schemas.microsoft.com/office/drawing/2014/main" id="{877BF630-1CBF-A083-BFF5-5DB497AFFE0A}"/>
              </a:ext>
            </a:extLst>
          </p:cNvPr>
          <p:cNvSpPr/>
          <p:nvPr/>
        </p:nvSpPr>
        <p:spPr>
          <a:xfrm rot="16200000">
            <a:off x="3175173" y="1542676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7" name="RL">
            <a:extLst>
              <a:ext uri="{FF2B5EF4-FFF2-40B4-BE49-F238E27FC236}">
                <a16:creationId xmlns:a16="http://schemas.microsoft.com/office/drawing/2014/main" id="{6AAE6CAA-E152-8BCA-D452-CEA19BF86D7C}"/>
              </a:ext>
            </a:extLst>
          </p:cNvPr>
          <p:cNvSpPr txBox="1"/>
          <p:nvPr/>
        </p:nvSpPr>
        <p:spPr>
          <a:xfrm>
            <a:off x="3490019" y="1492140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199" name="I">
            <a:extLst>
              <a:ext uri="{FF2B5EF4-FFF2-40B4-BE49-F238E27FC236}">
                <a16:creationId xmlns:a16="http://schemas.microsoft.com/office/drawing/2014/main" id="{62BCB25C-065D-164B-FB54-75C6B8555604}"/>
              </a:ext>
            </a:extLst>
          </p:cNvPr>
          <p:cNvSpPr txBox="1"/>
          <p:nvPr/>
        </p:nvSpPr>
        <p:spPr>
          <a:xfrm>
            <a:off x="2685218" y="676949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200" name="UL">
            <a:extLst>
              <a:ext uri="{FF2B5EF4-FFF2-40B4-BE49-F238E27FC236}">
                <a16:creationId xmlns:a16="http://schemas.microsoft.com/office/drawing/2014/main" id="{7D83F63B-5DB6-174C-B3A5-C8170C227715}"/>
              </a:ext>
            </a:extLst>
          </p:cNvPr>
          <p:cNvSpPr txBox="1"/>
          <p:nvPr/>
        </p:nvSpPr>
        <p:spPr>
          <a:xfrm>
            <a:off x="2732270" y="1468126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2" name="Linien">
            <a:extLst>
              <a:ext uri="{FF2B5EF4-FFF2-40B4-BE49-F238E27FC236}">
                <a16:creationId xmlns:a16="http://schemas.microsoft.com/office/drawing/2014/main" id="{50AB931F-E776-9493-E3DC-DA67CF799E3F}"/>
              </a:ext>
            </a:extLst>
          </p:cNvPr>
          <p:cNvSpPr/>
          <p:nvPr/>
        </p:nvSpPr>
        <p:spPr>
          <a:xfrm>
            <a:off x="537056" y="1326077"/>
            <a:ext cx="0" cy="67903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" name="Linien">
            <a:extLst>
              <a:ext uri="{FF2B5EF4-FFF2-40B4-BE49-F238E27FC236}">
                <a16:creationId xmlns:a16="http://schemas.microsoft.com/office/drawing/2014/main" id="{2915068A-6893-BA9D-CB78-2513DFD92258}"/>
              </a:ext>
            </a:extLst>
          </p:cNvPr>
          <p:cNvSpPr/>
          <p:nvPr/>
        </p:nvSpPr>
        <p:spPr>
          <a:xfrm>
            <a:off x="4635253" y="695442"/>
            <a:ext cx="1" cy="170668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" name="Linien">
            <a:extLst>
              <a:ext uri="{FF2B5EF4-FFF2-40B4-BE49-F238E27FC236}">
                <a16:creationId xmlns:a16="http://schemas.microsoft.com/office/drawing/2014/main" id="{D84EC635-05EA-525B-F609-956FC94F670F}"/>
              </a:ext>
            </a:extLst>
          </p:cNvPr>
          <p:cNvSpPr/>
          <p:nvPr/>
        </p:nvSpPr>
        <p:spPr>
          <a:xfrm>
            <a:off x="4819600" y="1361010"/>
            <a:ext cx="0" cy="67903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7FFBE025-2EDD-E5BA-B3D9-BC7CB70C3E71}"/>
              </a:ext>
            </a:extLst>
          </p:cNvPr>
          <p:cNvSpPr/>
          <p:nvPr/>
        </p:nvSpPr>
        <p:spPr>
          <a:xfrm rot="5400000" flipV="1">
            <a:off x="5359028" y="1378021"/>
            <a:ext cx="219851" cy="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" name="Kreis">
            <a:extLst>
              <a:ext uri="{FF2B5EF4-FFF2-40B4-BE49-F238E27FC236}">
                <a16:creationId xmlns:a16="http://schemas.microsoft.com/office/drawing/2014/main" id="{F4BD8E68-FFD8-5E0B-1BF0-03A0ECE22935}"/>
              </a:ext>
            </a:extLst>
          </p:cNvPr>
          <p:cNvSpPr/>
          <p:nvPr/>
        </p:nvSpPr>
        <p:spPr>
          <a:xfrm rot="10800000">
            <a:off x="4587004" y="993093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" name="Kreis">
            <a:extLst>
              <a:ext uri="{FF2B5EF4-FFF2-40B4-BE49-F238E27FC236}">
                <a16:creationId xmlns:a16="http://schemas.microsoft.com/office/drawing/2014/main" id="{1DCE3F53-4ABC-FCF3-528B-F0D5202A5271}"/>
              </a:ext>
            </a:extLst>
          </p:cNvPr>
          <p:cNvSpPr/>
          <p:nvPr/>
        </p:nvSpPr>
        <p:spPr>
          <a:xfrm rot="10800000">
            <a:off x="4587004" y="2308129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8" name="Linien">
            <a:extLst>
              <a:ext uri="{FF2B5EF4-FFF2-40B4-BE49-F238E27FC236}">
                <a16:creationId xmlns:a16="http://schemas.microsoft.com/office/drawing/2014/main" id="{8ECF5CC0-FE7D-9862-7D89-4FE097DEB674}"/>
              </a:ext>
            </a:extLst>
          </p:cNvPr>
          <p:cNvSpPr/>
          <p:nvPr/>
        </p:nvSpPr>
        <p:spPr>
          <a:xfrm>
            <a:off x="5468954" y="1048947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" name="I">
            <a:extLst>
              <a:ext uri="{FF2B5EF4-FFF2-40B4-BE49-F238E27FC236}">
                <a16:creationId xmlns:a16="http://schemas.microsoft.com/office/drawing/2014/main" id="{DE7AE38C-268B-D9B7-2A5F-99E9ECBBEDA9}"/>
              </a:ext>
            </a:extLst>
          </p:cNvPr>
          <p:cNvSpPr txBox="1"/>
          <p:nvPr/>
        </p:nvSpPr>
        <p:spPr>
          <a:xfrm>
            <a:off x="5483797" y="1218427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I</a:t>
            </a:r>
          </a:p>
        </p:txBody>
      </p:sp>
      <p:sp>
        <p:nvSpPr>
          <p:cNvPr id="12" name="UL">
            <a:extLst>
              <a:ext uri="{FF2B5EF4-FFF2-40B4-BE49-F238E27FC236}">
                <a16:creationId xmlns:a16="http://schemas.microsoft.com/office/drawing/2014/main" id="{083BCD76-8032-B7B0-801D-793A06B3FFCE}"/>
              </a:ext>
            </a:extLst>
          </p:cNvPr>
          <p:cNvSpPr txBox="1"/>
          <p:nvPr/>
        </p:nvSpPr>
        <p:spPr>
          <a:xfrm>
            <a:off x="4799146" y="1472875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13" name="Anschluss-klemme">
            <a:extLst>
              <a:ext uri="{FF2B5EF4-FFF2-40B4-BE49-F238E27FC236}">
                <a16:creationId xmlns:a16="http://schemas.microsoft.com/office/drawing/2014/main" id="{85928A8F-FC39-733B-8ABB-172AC5788C14}"/>
              </a:ext>
            </a:extLst>
          </p:cNvPr>
          <p:cNvSpPr txBox="1"/>
          <p:nvPr/>
        </p:nvSpPr>
        <p:spPr>
          <a:xfrm>
            <a:off x="4090852" y="105442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Anschluss-</a:t>
            </a:r>
            <a:r>
              <a:rPr dirty="0" err="1"/>
              <a:t>klemme</a:t>
            </a:r>
            <a:endParaRPr dirty="0"/>
          </a:p>
        </p:txBody>
      </p:sp>
      <p:sp>
        <p:nvSpPr>
          <p:cNvPr id="14" name="Kreis">
            <a:extLst>
              <a:ext uri="{FF2B5EF4-FFF2-40B4-BE49-F238E27FC236}">
                <a16:creationId xmlns:a16="http://schemas.microsoft.com/office/drawing/2014/main" id="{B6EA459C-0B65-D5AC-D7AE-4B7C6A962567}"/>
              </a:ext>
            </a:extLst>
          </p:cNvPr>
          <p:cNvSpPr/>
          <p:nvPr/>
        </p:nvSpPr>
        <p:spPr>
          <a:xfrm>
            <a:off x="5325516" y="1521586"/>
            <a:ext cx="317501" cy="317501"/>
          </a:xfrm>
          <a:prstGeom prst="ellipse">
            <a:avLst/>
          </a:prstGeom>
          <a:solidFill>
            <a:schemeClr val="bg1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" name="Linien">
            <a:extLst>
              <a:ext uri="{FF2B5EF4-FFF2-40B4-BE49-F238E27FC236}">
                <a16:creationId xmlns:a16="http://schemas.microsoft.com/office/drawing/2014/main" id="{1865DBB6-FEC8-97DF-0A44-65C3B6DBE68C}"/>
              </a:ext>
            </a:extLst>
          </p:cNvPr>
          <p:cNvSpPr/>
          <p:nvPr/>
        </p:nvSpPr>
        <p:spPr>
          <a:xfrm>
            <a:off x="5324578" y="1675215"/>
            <a:ext cx="318439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" name="Anschluss-klemme">
            <a:extLst>
              <a:ext uri="{FF2B5EF4-FFF2-40B4-BE49-F238E27FC236}">
                <a16:creationId xmlns:a16="http://schemas.microsoft.com/office/drawing/2014/main" id="{E7B8E2C0-F334-5A1D-C859-5C2F13B30B95}"/>
              </a:ext>
            </a:extLst>
          </p:cNvPr>
          <p:cNvSpPr txBox="1"/>
          <p:nvPr/>
        </p:nvSpPr>
        <p:spPr>
          <a:xfrm>
            <a:off x="790729" y="2486999"/>
            <a:ext cx="1088804" cy="31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Batterie</a:t>
            </a:r>
            <a:endParaRPr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EEDF3F95-7FED-7BA3-3536-1EF109305AEA}"/>
              </a:ext>
            </a:extLst>
          </p:cNvPr>
          <p:cNvGrpSpPr/>
          <p:nvPr/>
        </p:nvGrpSpPr>
        <p:grpSpPr>
          <a:xfrm>
            <a:off x="1239390" y="1358425"/>
            <a:ext cx="860572" cy="629529"/>
            <a:chOff x="7118860" y="3063239"/>
            <a:chExt cx="860572" cy="629529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82CDB188-6053-D95F-A815-4A85F2A21AFB}"/>
                </a:ext>
              </a:extLst>
            </p:cNvPr>
            <p:cNvGrpSpPr/>
            <p:nvPr/>
          </p:nvGrpSpPr>
          <p:grpSpPr>
            <a:xfrm>
              <a:off x="7118860" y="3063239"/>
              <a:ext cx="255124" cy="629529"/>
              <a:chOff x="7118859" y="2657812"/>
              <a:chExt cx="372187" cy="1034957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73581AEB-3701-1766-680C-47B96CBA0B24}"/>
                  </a:ext>
                </a:extLst>
              </p:cNvPr>
              <p:cNvSpPr/>
              <p:nvPr/>
            </p:nvSpPr>
            <p:spPr>
              <a:xfrm>
                <a:off x="7118859" y="2754923"/>
                <a:ext cx="372187" cy="93784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>
                <a:solidFill>
                  <a:schemeClr val="accent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0952AB1B-50BC-A6E6-51BE-B3FCB3DB411A}"/>
                  </a:ext>
                </a:extLst>
              </p:cNvPr>
              <p:cNvSpPr/>
              <p:nvPr/>
            </p:nvSpPr>
            <p:spPr>
              <a:xfrm>
                <a:off x="7192615" y="2657812"/>
                <a:ext cx="224673" cy="9711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>
                <a:solidFill>
                  <a:schemeClr val="accent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DAF73CA-7B77-5130-610E-1B4F684F6583}"/>
                  </a:ext>
                </a:extLst>
              </p:cNvPr>
              <p:cNvSpPr/>
              <p:nvPr/>
            </p:nvSpPr>
            <p:spPr>
              <a:xfrm>
                <a:off x="7149086" y="3478342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67E6A2EA-DD1C-AF18-0FAB-6A671E9FB7F2}"/>
                  </a:ext>
                </a:extLst>
              </p:cNvPr>
              <p:cNvSpPr/>
              <p:nvPr/>
            </p:nvSpPr>
            <p:spPr>
              <a:xfrm>
                <a:off x="7149086" y="3302079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C7F409FE-0E0B-4525-81B7-5E8929180EB6}"/>
                  </a:ext>
                </a:extLst>
              </p:cNvPr>
              <p:cNvSpPr/>
              <p:nvPr/>
            </p:nvSpPr>
            <p:spPr>
              <a:xfrm>
                <a:off x="7149086" y="3122907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</p:grpSp>
        <p:sp>
          <p:nvSpPr>
            <p:cNvPr id="25" name="Anschluss-klemme">
              <a:extLst>
                <a:ext uri="{FF2B5EF4-FFF2-40B4-BE49-F238E27FC236}">
                  <a16:creationId xmlns:a16="http://schemas.microsoft.com/office/drawing/2014/main" id="{DF783F4D-FF18-2DF6-301E-AC41731F37E1}"/>
                </a:ext>
              </a:extLst>
            </p:cNvPr>
            <p:cNvSpPr txBox="1"/>
            <p:nvPr/>
          </p:nvSpPr>
          <p:spPr>
            <a:xfrm>
              <a:off x="7310330" y="3214770"/>
              <a:ext cx="669102" cy="31694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lang="de-DE" dirty="0" err="1"/>
                <a:t>SoC</a:t>
              </a:r>
              <a:endParaRPr dirty="0"/>
            </a:p>
          </p:txBody>
        </p:sp>
      </p:grpSp>
      <p:sp>
        <p:nvSpPr>
          <p:cNvPr id="28" name="Anschluss-klemme">
            <a:extLst>
              <a:ext uri="{FF2B5EF4-FFF2-40B4-BE49-F238E27FC236}">
                <a16:creationId xmlns:a16="http://schemas.microsoft.com/office/drawing/2014/main" id="{4A4E7946-C7AC-CD2E-4FFD-1B3F299CD820}"/>
              </a:ext>
            </a:extLst>
          </p:cNvPr>
          <p:cNvSpPr txBox="1"/>
          <p:nvPr/>
        </p:nvSpPr>
        <p:spPr>
          <a:xfrm>
            <a:off x="2020276" y="107874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Anschluss-</a:t>
            </a:r>
            <a:r>
              <a:rPr dirty="0" err="1"/>
              <a:t>klemme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713016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Linien">
            <a:extLst>
              <a:ext uri="{FF2B5EF4-FFF2-40B4-BE49-F238E27FC236}">
                <a16:creationId xmlns:a16="http://schemas.microsoft.com/office/drawing/2014/main" id="{7B41D132-D83D-17AB-6CA7-A07F3C62C1BD}"/>
              </a:ext>
            </a:extLst>
          </p:cNvPr>
          <p:cNvSpPr/>
          <p:nvPr/>
        </p:nvSpPr>
        <p:spPr>
          <a:xfrm>
            <a:off x="2668144" y="1254246"/>
            <a:ext cx="0" cy="544037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" name="DC-Bus">
            <a:extLst>
              <a:ext uri="{FF2B5EF4-FFF2-40B4-BE49-F238E27FC236}">
                <a16:creationId xmlns:a16="http://schemas.microsoft.com/office/drawing/2014/main" id="{0E38117A-E51D-FB75-2359-7176A96B881A}"/>
              </a:ext>
            </a:extLst>
          </p:cNvPr>
          <p:cNvSpPr txBox="1"/>
          <p:nvPr/>
        </p:nvSpPr>
        <p:spPr>
          <a:xfrm>
            <a:off x="1792486" y="894908"/>
            <a:ext cx="1123681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400" dirty="0"/>
              <a:t>DC-Bus</a:t>
            </a:r>
          </a:p>
        </p:txBody>
      </p:sp>
      <p:sp>
        <p:nvSpPr>
          <p:cNvPr id="40" name="Linien">
            <a:extLst>
              <a:ext uri="{FF2B5EF4-FFF2-40B4-BE49-F238E27FC236}">
                <a16:creationId xmlns:a16="http://schemas.microsoft.com/office/drawing/2014/main" id="{8B16E4FF-B47F-1BE0-E8DC-DDDCCC23EAE9}"/>
              </a:ext>
            </a:extLst>
          </p:cNvPr>
          <p:cNvSpPr/>
          <p:nvPr/>
        </p:nvSpPr>
        <p:spPr>
          <a:xfrm flipV="1">
            <a:off x="1885312" y="1238541"/>
            <a:ext cx="1202938" cy="0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53" name="Gruppieren">
            <a:extLst>
              <a:ext uri="{FF2B5EF4-FFF2-40B4-BE49-F238E27FC236}">
                <a16:creationId xmlns:a16="http://schemas.microsoft.com/office/drawing/2014/main" id="{51D49060-8096-26FE-962C-3AF274C33D89}"/>
              </a:ext>
            </a:extLst>
          </p:cNvPr>
          <p:cNvGrpSpPr>
            <a:grpSpLocks noChangeAspect="1"/>
          </p:cNvGrpSpPr>
          <p:nvPr/>
        </p:nvGrpSpPr>
        <p:grpSpPr>
          <a:xfrm rot="21480000">
            <a:off x="3109612" y="1776541"/>
            <a:ext cx="1061585" cy="634910"/>
            <a:chOff x="0" y="0"/>
            <a:chExt cx="1257304" cy="751963"/>
          </a:xfrm>
        </p:grpSpPr>
        <p:sp>
          <p:nvSpPr>
            <p:cNvPr id="136" name="Oval">
              <a:extLst>
                <a:ext uri="{FF2B5EF4-FFF2-40B4-BE49-F238E27FC236}">
                  <a16:creationId xmlns:a16="http://schemas.microsoft.com/office/drawing/2014/main" id="{705039F5-2813-21AE-99CD-5E1D2C8E96C3}"/>
                </a:ext>
              </a:extLst>
            </p:cNvPr>
            <p:cNvSpPr/>
            <p:nvPr/>
          </p:nvSpPr>
          <p:spPr>
            <a:xfrm rot="584529" flipH="1">
              <a:off x="165325" y="72537"/>
              <a:ext cx="900232" cy="503311"/>
            </a:xfrm>
            <a:prstGeom prst="ellipse">
              <a:avLst/>
            </a:pr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7" name="Abgerundetes Rechteck">
              <a:extLst>
                <a:ext uri="{FF2B5EF4-FFF2-40B4-BE49-F238E27FC236}">
                  <a16:creationId xmlns:a16="http://schemas.microsoft.com/office/drawing/2014/main" id="{7472E2B6-1D73-EC89-D432-47F36D7CF24E}"/>
                </a:ext>
              </a:extLst>
            </p:cNvPr>
            <p:cNvSpPr/>
            <p:nvPr/>
          </p:nvSpPr>
          <p:spPr>
            <a:xfrm rot="60000" flipH="1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38" name="Gruppieren">
              <a:extLst>
                <a:ext uri="{FF2B5EF4-FFF2-40B4-BE49-F238E27FC236}">
                  <a16:creationId xmlns:a16="http://schemas.microsoft.com/office/drawing/2014/main" id="{FC572E01-BEAB-465F-E9C8-6855C11BA28F}"/>
                </a:ext>
              </a:extLst>
            </p:cNvPr>
            <p:cNvGrpSpPr/>
            <p:nvPr/>
          </p:nvGrpSpPr>
          <p:grpSpPr>
            <a:xfrm flipH="1">
              <a:off x="747319" y="342769"/>
              <a:ext cx="409196" cy="409195"/>
              <a:chOff x="0" y="0"/>
              <a:chExt cx="409195" cy="409194"/>
            </a:xfrm>
          </p:grpSpPr>
          <p:sp>
            <p:nvSpPr>
              <p:cNvPr id="142" name="Kreis">
                <a:extLst>
                  <a:ext uri="{FF2B5EF4-FFF2-40B4-BE49-F238E27FC236}">
                    <a16:creationId xmlns:a16="http://schemas.microsoft.com/office/drawing/2014/main" id="{659984E6-08B4-193B-078A-4E6895607DB0}"/>
                  </a:ext>
                </a:extLst>
              </p:cNvPr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3" name="Kreis">
                <a:extLst>
                  <a:ext uri="{FF2B5EF4-FFF2-40B4-BE49-F238E27FC236}">
                    <a16:creationId xmlns:a16="http://schemas.microsoft.com/office/drawing/2014/main" id="{3B6F6652-C927-18EE-A87F-A0AF04226315}"/>
                  </a:ext>
                </a:extLst>
              </p:cNvPr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139" name="Gruppieren">
              <a:extLst>
                <a:ext uri="{FF2B5EF4-FFF2-40B4-BE49-F238E27FC236}">
                  <a16:creationId xmlns:a16="http://schemas.microsoft.com/office/drawing/2014/main" id="{FF0A061B-8A17-7A4F-AAEE-75AA1548A2AE}"/>
                </a:ext>
              </a:extLst>
            </p:cNvPr>
            <p:cNvGrpSpPr/>
            <p:nvPr/>
          </p:nvGrpSpPr>
          <p:grpSpPr>
            <a:xfrm flipH="1">
              <a:off x="76239" y="342769"/>
              <a:ext cx="409196" cy="409195"/>
              <a:chOff x="0" y="0"/>
              <a:chExt cx="409195" cy="409194"/>
            </a:xfrm>
          </p:grpSpPr>
          <p:sp>
            <p:nvSpPr>
              <p:cNvPr id="140" name="Kreis">
                <a:extLst>
                  <a:ext uri="{FF2B5EF4-FFF2-40B4-BE49-F238E27FC236}">
                    <a16:creationId xmlns:a16="http://schemas.microsoft.com/office/drawing/2014/main" id="{4212CDE4-7A64-0304-CF52-47F427E53538}"/>
                  </a:ext>
                </a:extLst>
              </p:cNvPr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1" name="Kreis">
                <a:extLst>
                  <a:ext uri="{FF2B5EF4-FFF2-40B4-BE49-F238E27FC236}">
                    <a16:creationId xmlns:a16="http://schemas.microsoft.com/office/drawing/2014/main" id="{FECF17A9-8A19-0085-92FD-9AFF0ACD4D10}"/>
                  </a:ext>
                </a:extLst>
              </p:cNvPr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145" name="Einspeisung">
            <a:extLst>
              <a:ext uri="{FF2B5EF4-FFF2-40B4-BE49-F238E27FC236}">
                <a16:creationId xmlns:a16="http://schemas.microsoft.com/office/drawing/2014/main" id="{7C8BFC2C-65CF-D836-1834-9893F626EB5F}"/>
              </a:ext>
            </a:extLst>
          </p:cNvPr>
          <p:cNvSpPr txBox="1"/>
          <p:nvPr/>
        </p:nvSpPr>
        <p:spPr>
          <a:xfrm rot="16200000">
            <a:off x="1635483" y="1848444"/>
            <a:ext cx="1362382" cy="2850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de-DE" sz="1255" dirty="0"/>
              <a:t>Laderegler</a:t>
            </a:r>
            <a:endParaRPr kumimoji="0" sz="1255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41" name="Abgerundetes Rechteck">
            <a:extLst>
              <a:ext uri="{FF2B5EF4-FFF2-40B4-BE49-F238E27FC236}">
                <a16:creationId xmlns:a16="http://schemas.microsoft.com/office/drawing/2014/main" id="{AC49D9DA-D087-83EB-DBFE-608B1912EEB1}"/>
              </a:ext>
            </a:extLst>
          </p:cNvPr>
          <p:cNvSpPr/>
          <p:nvPr/>
        </p:nvSpPr>
        <p:spPr>
          <a:xfrm>
            <a:off x="2531083" y="1616499"/>
            <a:ext cx="285281" cy="748985"/>
          </a:xfrm>
          <a:prstGeom prst="roundRect">
            <a:avLst>
              <a:gd name="adj" fmla="val 24375"/>
            </a:avLst>
          </a:prstGeom>
          <a:solidFill>
            <a:srgbClr val="73FCD6"/>
          </a:solidFill>
          <a:ln w="19050" cap="flat">
            <a:solidFill>
              <a:srgbClr val="4F8F00"/>
            </a:solidFill>
            <a:prstDash val="solid"/>
            <a:round/>
          </a:ln>
          <a:effectLst/>
        </p:spPr>
        <p:txBody>
          <a:bodyPr wrap="square" lIns="36000" tIns="36000" rIns="36000" bIns="36000" numCol="1" anchor="ctr">
            <a:noAutofit/>
          </a:bodyPr>
          <a:lstStyle/>
          <a:p>
            <a:pPr defTabSz="821953">
              <a:defRPr sz="1200">
                <a:latin typeface="Arial Narrow"/>
                <a:ea typeface="Arial Narrow"/>
                <a:cs typeface="Arial Narrow"/>
                <a:sym typeface="Arial Narrow"/>
              </a:defRPr>
            </a:pPr>
            <a:endParaRPr dirty="0"/>
          </a:p>
        </p:txBody>
      </p:sp>
      <p:sp>
        <p:nvSpPr>
          <p:cNvPr id="242" name="Abgerundetes Rechteck">
            <a:extLst>
              <a:ext uri="{FF2B5EF4-FFF2-40B4-BE49-F238E27FC236}">
                <a16:creationId xmlns:a16="http://schemas.microsoft.com/office/drawing/2014/main" id="{4846936F-E0BA-DEEA-9C5E-2E77C388A043}"/>
              </a:ext>
            </a:extLst>
          </p:cNvPr>
          <p:cNvSpPr/>
          <p:nvPr/>
        </p:nvSpPr>
        <p:spPr>
          <a:xfrm>
            <a:off x="2593001" y="1676413"/>
            <a:ext cx="161444" cy="163596"/>
          </a:xfrm>
          <a:prstGeom prst="roundRect">
            <a:avLst>
              <a:gd name="adj" fmla="val 26487"/>
            </a:avLst>
          </a:prstGeom>
          <a:solidFill>
            <a:srgbClr val="FFFFFF"/>
          </a:solidFill>
          <a:ln w="19050" cap="flat">
            <a:solidFill>
              <a:srgbClr val="4F8F00"/>
            </a:solidFill>
            <a:prstDash val="solid"/>
            <a:round/>
          </a:ln>
          <a:effectLst/>
        </p:spPr>
        <p:txBody>
          <a:bodyPr wrap="square" lIns="36000" tIns="36000" rIns="36000" bIns="36000" numCol="1" anchor="ctr">
            <a:noAutofit/>
          </a:bodyPr>
          <a:lstStyle/>
          <a:p>
            <a:pPr defTabSz="821953">
              <a:defRPr sz="12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sp>
        <p:nvSpPr>
          <p:cNvPr id="243" name="Verbindungslinie">
            <a:extLst>
              <a:ext uri="{FF2B5EF4-FFF2-40B4-BE49-F238E27FC236}">
                <a16:creationId xmlns:a16="http://schemas.microsoft.com/office/drawing/2014/main" id="{399B3761-5771-B1A5-52A9-9F4E304FA7B1}"/>
              </a:ext>
            </a:extLst>
          </p:cNvPr>
          <p:cNvSpPr/>
          <p:nvPr/>
        </p:nvSpPr>
        <p:spPr>
          <a:xfrm rot="18386948" flipH="1">
            <a:off x="2891714" y="1804416"/>
            <a:ext cx="144576" cy="500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74" h="21600" extrusionOk="0">
                <a:moveTo>
                  <a:pt x="0" y="21600"/>
                </a:moveTo>
                <a:cubicBezTo>
                  <a:pt x="18484" y="14548"/>
                  <a:pt x="21600" y="7348"/>
                  <a:pt x="9349" y="0"/>
                </a:cubicBezTo>
              </a:path>
            </a:pathLst>
          </a:custGeom>
          <a:noFill/>
          <a:ln w="19050" cap="flat">
            <a:solidFill>
              <a:srgbClr val="4F8F00"/>
            </a:solidFill>
            <a:prstDash val="solid"/>
            <a:round/>
          </a:ln>
          <a:effectLst/>
        </p:spPr>
        <p:txBody>
          <a:bodyPr wrap="square" lIns="36000" tIns="36000" rIns="36000" bIns="36000" numCol="1" anchor="t">
            <a:noAutofit/>
          </a:bodyPr>
          <a:lstStyle/>
          <a:p>
            <a:pPr defTabSz="409833">
              <a:defRPr sz="10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245" name="Gruppieren 244">
            <a:extLst>
              <a:ext uri="{FF2B5EF4-FFF2-40B4-BE49-F238E27FC236}">
                <a16:creationId xmlns:a16="http://schemas.microsoft.com/office/drawing/2014/main" id="{91370DFA-3EA3-75CC-0CC3-C24C1DDF96A3}"/>
              </a:ext>
            </a:extLst>
          </p:cNvPr>
          <p:cNvGrpSpPr/>
          <p:nvPr/>
        </p:nvGrpSpPr>
        <p:grpSpPr>
          <a:xfrm>
            <a:off x="717443" y="1074577"/>
            <a:ext cx="255124" cy="629529"/>
            <a:chOff x="7118859" y="2657812"/>
            <a:chExt cx="372187" cy="1034957"/>
          </a:xfrm>
        </p:grpSpPr>
        <p:sp>
          <p:nvSpPr>
            <p:cNvPr id="247" name="Rechteck 246">
              <a:extLst>
                <a:ext uri="{FF2B5EF4-FFF2-40B4-BE49-F238E27FC236}">
                  <a16:creationId xmlns:a16="http://schemas.microsoft.com/office/drawing/2014/main" id="{812DA77E-1CF2-F84E-EB92-4AD2C4E9C5C8}"/>
                </a:ext>
              </a:extLst>
            </p:cNvPr>
            <p:cNvSpPr/>
            <p:nvPr/>
          </p:nvSpPr>
          <p:spPr>
            <a:xfrm>
              <a:off x="7118859" y="2754923"/>
              <a:ext cx="372187" cy="93784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48" name="Rechteck 247">
              <a:extLst>
                <a:ext uri="{FF2B5EF4-FFF2-40B4-BE49-F238E27FC236}">
                  <a16:creationId xmlns:a16="http://schemas.microsoft.com/office/drawing/2014/main" id="{06556DD0-9FA7-348E-58F2-CB174AB19882}"/>
                </a:ext>
              </a:extLst>
            </p:cNvPr>
            <p:cNvSpPr/>
            <p:nvPr/>
          </p:nvSpPr>
          <p:spPr>
            <a:xfrm>
              <a:off x="7192615" y="2657812"/>
              <a:ext cx="224673" cy="9711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49" name="Rechteck 248">
              <a:extLst>
                <a:ext uri="{FF2B5EF4-FFF2-40B4-BE49-F238E27FC236}">
                  <a16:creationId xmlns:a16="http://schemas.microsoft.com/office/drawing/2014/main" id="{8975AB34-7820-DD2C-A759-8E393E4604D8}"/>
                </a:ext>
              </a:extLst>
            </p:cNvPr>
            <p:cNvSpPr/>
            <p:nvPr/>
          </p:nvSpPr>
          <p:spPr>
            <a:xfrm>
              <a:off x="7149086" y="3478342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0" name="Rechteck 249">
              <a:extLst>
                <a:ext uri="{FF2B5EF4-FFF2-40B4-BE49-F238E27FC236}">
                  <a16:creationId xmlns:a16="http://schemas.microsoft.com/office/drawing/2014/main" id="{20E38BE8-F78D-3547-878D-F3E8AA2D4584}"/>
                </a:ext>
              </a:extLst>
            </p:cNvPr>
            <p:cNvSpPr/>
            <p:nvPr/>
          </p:nvSpPr>
          <p:spPr>
            <a:xfrm>
              <a:off x="7149086" y="3302079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1" name="Rechteck 250">
              <a:extLst>
                <a:ext uri="{FF2B5EF4-FFF2-40B4-BE49-F238E27FC236}">
                  <a16:creationId xmlns:a16="http://schemas.microsoft.com/office/drawing/2014/main" id="{A9E62A7E-5BF6-855D-F118-3459256419D7}"/>
                </a:ext>
              </a:extLst>
            </p:cNvPr>
            <p:cNvSpPr/>
            <p:nvPr/>
          </p:nvSpPr>
          <p:spPr>
            <a:xfrm>
              <a:off x="7149086" y="3122907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</p:grpSp>
      <p:grpSp>
        <p:nvGrpSpPr>
          <p:cNvPr id="252" name="Gruppieren 251">
            <a:extLst>
              <a:ext uri="{FF2B5EF4-FFF2-40B4-BE49-F238E27FC236}">
                <a16:creationId xmlns:a16="http://schemas.microsoft.com/office/drawing/2014/main" id="{1D6192E4-2F1B-CC54-52CB-07F0EE0EB135}"/>
              </a:ext>
            </a:extLst>
          </p:cNvPr>
          <p:cNvGrpSpPr/>
          <p:nvPr/>
        </p:nvGrpSpPr>
        <p:grpSpPr>
          <a:xfrm>
            <a:off x="1035458" y="1075782"/>
            <a:ext cx="255124" cy="629529"/>
            <a:chOff x="7118859" y="2657812"/>
            <a:chExt cx="372187" cy="1034957"/>
          </a:xfrm>
        </p:grpSpPr>
        <p:sp>
          <p:nvSpPr>
            <p:cNvPr id="253" name="Rechteck 252">
              <a:extLst>
                <a:ext uri="{FF2B5EF4-FFF2-40B4-BE49-F238E27FC236}">
                  <a16:creationId xmlns:a16="http://schemas.microsoft.com/office/drawing/2014/main" id="{CB4C7396-BA96-51ED-6A8C-994907E523D7}"/>
                </a:ext>
              </a:extLst>
            </p:cNvPr>
            <p:cNvSpPr/>
            <p:nvPr/>
          </p:nvSpPr>
          <p:spPr>
            <a:xfrm>
              <a:off x="7118859" y="2754923"/>
              <a:ext cx="372187" cy="93784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4" name="Rechteck 253">
              <a:extLst>
                <a:ext uri="{FF2B5EF4-FFF2-40B4-BE49-F238E27FC236}">
                  <a16:creationId xmlns:a16="http://schemas.microsoft.com/office/drawing/2014/main" id="{9D774509-0927-A8F2-3CD7-35B7A95E6C83}"/>
                </a:ext>
              </a:extLst>
            </p:cNvPr>
            <p:cNvSpPr/>
            <p:nvPr/>
          </p:nvSpPr>
          <p:spPr>
            <a:xfrm>
              <a:off x="7192615" y="2657812"/>
              <a:ext cx="224673" cy="9711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5" name="Rechteck 254">
              <a:extLst>
                <a:ext uri="{FF2B5EF4-FFF2-40B4-BE49-F238E27FC236}">
                  <a16:creationId xmlns:a16="http://schemas.microsoft.com/office/drawing/2014/main" id="{3B1668D7-0335-F7E3-070F-6426032FA3A5}"/>
                </a:ext>
              </a:extLst>
            </p:cNvPr>
            <p:cNvSpPr/>
            <p:nvPr/>
          </p:nvSpPr>
          <p:spPr>
            <a:xfrm>
              <a:off x="7149086" y="3478342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6" name="Rechteck 255">
              <a:extLst>
                <a:ext uri="{FF2B5EF4-FFF2-40B4-BE49-F238E27FC236}">
                  <a16:creationId xmlns:a16="http://schemas.microsoft.com/office/drawing/2014/main" id="{FCB9C836-2F4E-8A6A-DACD-019F51CFB4B3}"/>
                </a:ext>
              </a:extLst>
            </p:cNvPr>
            <p:cNvSpPr/>
            <p:nvPr/>
          </p:nvSpPr>
          <p:spPr>
            <a:xfrm>
              <a:off x="7149086" y="3302079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57" name="Rechteck 256">
              <a:extLst>
                <a:ext uri="{FF2B5EF4-FFF2-40B4-BE49-F238E27FC236}">
                  <a16:creationId xmlns:a16="http://schemas.microsoft.com/office/drawing/2014/main" id="{EE6EBF19-777A-AD38-D094-0043619FFDBF}"/>
                </a:ext>
              </a:extLst>
            </p:cNvPr>
            <p:cNvSpPr/>
            <p:nvPr/>
          </p:nvSpPr>
          <p:spPr>
            <a:xfrm>
              <a:off x="7149086" y="3122907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</p:grpSp>
      <p:grpSp>
        <p:nvGrpSpPr>
          <p:cNvPr id="258" name="Gruppieren 257">
            <a:extLst>
              <a:ext uri="{FF2B5EF4-FFF2-40B4-BE49-F238E27FC236}">
                <a16:creationId xmlns:a16="http://schemas.microsoft.com/office/drawing/2014/main" id="{FD4C9AC2-6B1F-8CA2-9E2F-6BEB48E5E652}"/>
              </a:ext>
            </a:extLst>
          </p:cNvPr>
          <p:cNvGrpSpPr/>
          <p:nvPr/>
        </p:nvGrpSpPr>
        <p:grpSpPr>
          <a:xfrm>
            <a:off x="1360092" y="1074577"/>
            <a:ext cx="255124" cy="629529"/>
            <a:chOff x="7118859" y="2657812"/>
            <a:chExt cx="372187" cy="1034957"/>
          </a:xfrm>
        </p:grpSpPr>
        <p:sp>
          <p:nvSpPr>
            <p:cNvPr id="259" name="Rechteck 258">
              <a:extLst>
                <a:ext uri="{FF2B5EF4-FFF2-40B4-BE49-F238E27FC236}">
                  <a16:creationId xmlns:a16="http://schemas.microsoft.com/office/drawing/2014/main" id="{C1D6C777-5CE4-233B-1A38-77555D041698}"/>
                </a:ext>
              </a:extLst>
            </p:cNvPr>
            <p:cNvSpPr/>
            <p:nvPr/>
          </p:nvSpPr>
          <p:spPr>
            <a:xfrm>
              <a:off x="7118859" y="2754923"/>
              <a:ext cx="372187" cy="93784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60" name="Rechteck 259">
              <a:extLst>
                <a:ext uri="{FF2B5EF4-FFF2-40B4-BE49-F238E27FC236}">
                  <a16:creationId xmlns:a16="http://schemas.microsoft.com/office/drawing/2014/main" id="{0DFC0EC3-94F3-F4F8-F8B1-57636B073757}"/>
                </a:ext>
              </a:extLst>
            </p:cNvPr>
            <p:cNvSpPr/>
            <p:nvPr/>
          </p:nvSpPr>
          <p:spPr>
            <a:xfrm>
              <a:off x="7192615" y="2657812"/>
              <a:ext cx="224673" cy="9711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>
              <a:solidFill>
                <a:schemeClr val="accent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61" name="Rechteck 260">
              <a:extLst>
                <a:ext uri="{FF2B5EF4-FFF2-40B4-BE49-F238E27FC236}">
                  <a16:creationId xmlns:a16="http://schemas.microsoft.com/office/drawing/2014/main" id="{25C0B354-290C-DD2B-AD19-AF2A9A2E1012}"/>
                </a:ext>
              </a:extLst>
            </p:cNvPr>
            <p:cNvSpPr/>
            <p:nvPr/>
          </p:nvSpPr>
          <p:spPr>
            <a:xfrm>
              <a:off x="7149086" y="3478342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62" name="Rechteck 261">
              <a:extLst>
                <a:ext uri="{FF2B5EF4-FFF2-40B4-BE49-F238E27FC236}">
                  <a16:creationId xmlns:a16="http://schemas.microsoft.com/office/drawing/2014/main" id="{C9A8AF18-469F-2BAC-0F4F-6BB2F9D50961}"/>
                </a:ext>
              </a:extLst>
            </p:cNvPr>
            <p:cNvSpPr/>
            <p:nvPr/>
          </p:nvSpPr>
          <p:spPr>
            <a:xfrm>
              <a:off x="7149086" y="3302079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  <p:sp>
          <p:nvSpPr>
            <p:cNvPr id="263" name="Rechteck 262">
              <a:extLst>
                <a:ext uri="{FF2B5EF4-FFF2-40B4-BE49-F238E27FC236}">
                  <a16:creationId xmlns:a16="http://schemas.microsoft.com/office/drawing/2014/main" id="{875A0C5B-A5A0-707B-5E0F-B5428B4494A0}"/>
                </a:ext>
              </a:extLst>
            </p:cNvPr>
            <p:cNvSpPr/>
            <p:nvPr/>
          </p:nvSpPr>
          <p:spPr>
            <a:xfrm>
              <a:off x="7149086" y="3122907"/>
              <a:ext cx="311730" cy="1524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Gill Sans"/>
              </a:endParaRPr>
            </a:p>
          </p:txBody>
        </p:sp>
      </p:grpSp>
      <p:sp>
        <p:nvSpPr>
          <p:cNvPr id="264" name="Rechteck">
            <a:extLst>
              <a:ext uri="{FF2B5EF4-FFF2-40B4-BE49-F238E27FC236}">
                <a16:creationId xmlns:a16="http://schemas.microsoft.com/office/drawing/2014/main" id="{DA51A570-0F50-57B2-B950-7C878C879E92}"/>
              </a:ext>
            </a:extLst>
          </p:cNvPr>
          <p:cNvSpPr/>
          <p:nvPr/>
        </p:nvSpPr>
        <p:spPr>
          <a:xfrm>
            <a:off x="557349" y="807112"/>
            <a:ext cx="1327963" cy="1092835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5" name="Anschluss-klemme">
            <a:extLst>
              <a:ext uri="{FF2B5EF4-FFF2-40B4-BE49-F238E27FC236}">
                <a16:creationId xmlns:a16="http://schemas.microsoft.com/office/drawing/2014/main" id="{E79D69D0-50E1-5E9B-5AAA-CA5F2C86E17C}"/>
              </a:ext>
            </a:extLst>
          </p:cNvPr>
          <p:cNvSpPr txBox="1"/>
          <p:nvPr/>
        </p:nvSpPr>
        <p:spPr>
          <a:xfrm>
            <a:off x="470247" y="476824"/>
            <a:ext cx="1539552" cy="31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Batteriespeicher</a:t>
            </a:r>
            <a:endParaRPr dirty="0"/>
          </a:p>
        </p:txBody>
      </p:sp>
      <p:sp>
        <p:nvSpPr>
          <p:cNvPr id="273" name="Einspeisung">
            <a:extLst>
              <a:ext uri="{FF2B5EF4-FFF2-40B4-BE49-F238E27FC236}">
                <a16:creationId xmlns:a16="http://schemas.microsoft.com/office/drawing/2014/main" id="{CF7781DF-4D5C-45BE-F5F0-72D46EFECBAA}"/>
              </a:ext>
            </a:extLst>
          </p:cNvPr>
          <p:cNvSpPr txBox="1"/>
          <p:nvPr/>
        </p:nvSpPr>
        <p:spPr>
          <a:xfrm>
            <a:off x="2967840" y="1523830"/>
            <a:ext cx="1362382" cy="2850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255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Fahrzeugbatterie</a:t>
            </a:r>
            <a:endParaRPr kumimoji="0" sz="1255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78" name="Pfeil: nach unten 343">
            <a:extLst>
              <a:ext uri="{FF2B5EF4-FFF2-40B4-BE49-F238E27FC236}">
                <a16:creationId xmlns:a16="http://schemas.microsoft.com/office/drawing/2014/main" id="{BC43AA0F-043F-68F1-46E5-39A65587A812}"/>
              </a:ext>
            </a:extLst>
          </p:cNvPr>
          <p:cNvSpPr/>
          <p:nvPr/>
        </p:nvSpPr>
        <p:spPr>
          <a:xfrm rot="5400000" flipV="1">
            <a:off x="4652874" y="1411676"/>
            <a:ext cx="201191" cy="229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128"/>
                </a:moveTo>
                <a:lnTo>
                  <a:pt x="5400" y="12128"/>
                </a:lnTo>
                <a:lnTo>
                  <a:pt x="5400" y="0"/>
                </a:lnTo>
                <a:lnTo>
                  <a:pt x="16200" y="0"/>
                </a:lnTo>
                <a:lnTo>
                  <a:pt x="16200" y="12128"/>
                </a:lnTo>
                <a:lnTo>
                  <a:pt x="21600" y="1212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C000"/>
          </a:solidFill>
          <a:ln w="127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6000" tIns="36000" rIns="36000" bIns="36000" numCol="1" anchor="ctr">
            <a:noAutofit/>
          </a:bodyPr>
          <a:lstStyle/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uppieren"/>
          <p:cNvGrpSpPr/>
          <p:nvPr/>
        </p:nvGrpSpPr>
        <p:grpSpPr>
          <a:xfrm rot="20435874">
            <a:off x="3633356" y="626533"/>
            <a:ext cx="1257305" cy="751965"/>
            <a:chOff x="0" y="0"/>
            <a:chExt cx="1257304" cy="751963"/>
          </a:xfrm>
        </p:grpSpPr>
        <p:sp>
          <p:nvSpPr>
            <p:cNvPr id="180" name="Oval"/>
            <p:cNvSpPr/>
            <p:nvPr/>
          </p:nvSpPr>
          <p:spPr>
            <a:xfrm rot="584529" flipH="1">
              <a:off x="165325" y="72537"/>
              <a:ext cx="900232" cy="503311"/>
            </a:xfrm>
            <a:prstGeom prst="ellipse">
              <a:avLst/>
            </a:pr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1" name="Abgerundetes Rechteck"/>
            <p:cNvSpPr/>
            <p:nvPr/>
          </p:nvSpPr>
          <p:spPr>
            <a:xfrm rot="60000" flipH="1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84" name="Gruppieren"/>
            <p:cNvGrpSpPr/>
            <p:nvPr/>
          </p:nvGrpSpPr>
          <p:grpSpPr>
            <a:xfrm flipH="1">
              <a:off x="747319" y="342769"/>
              <a:ext cx="409196" cy="409195"/>
              <a:chOff x="0" y="0"/>
              <a:chExt cx="409195" cy="409194"/>
            </a:xfrm>
          </p:grpSpPr>
          <p:sp>
            <p:nvSpPr>
              <p:cNvPr id="182" name="Kreis"/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3" name="Kreis"/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187" name="Gruppieren"/>
            <p:cNvGrpSpPr/>
            <p:nvPr/>
          </p:nvGrpSpPr>
          <p:grpSpPr>
            <a:xfrm flipH="1">
              <a:off x="76239" y="342769"/>
              <a:ext cx="409196" cy="409195"/>
              <a:chOff x="0" y="0"/>
              <a:chExt cx="409195" cy="409194"/>
            </a:xfrm>
          </p:grpSpPr>
          <p:sp>
            <p:nvSpPr>
              <p:cNvPr id="185" name="Kreis"/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6" name="Kreis"/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206" name="Verbindungslinie"/>
          <p:cNvSpPr/>
          <p:nvPr/>
        </p:nvSpPr>
        <p:spPr>
          <a:xfrm>
            <a:off x="2179974" y="862287"/>
            <a:ext cx="5407422" cy="1566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745" y="7316"/>
                  <a:pt x="13945" y="116"/>
                  <a:pt x="21600" y="0"/>
                </a:cubicBezTo>
              </a:path>
            </a:pathLst>
          </a:custGeom>
          <a:ln w="25400">
            <a:solidFill>
              <a:srgbClr val="A6AAA9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90" name="Linie"/>
          <p:cNvSpPr/>
          <p:nvPr/>
        </p:nvSpPr>
        <p:spPr>
          <a:xfrm flipH="1" flipV="1">
            <a:off x="4389826" y="1391267"/>
            <a:ext cx="244535" cy="880755"/>
          </a:xfrm>
          <a:prstGeom prst="line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1" name="Linie"/>
          <p:cNvSpPr/>
          <p:nvPr/>
        </p:nvSpPr>
        <p:spPr>
          <a:xfrm flipV="1">
            <a:off x="4371111" y="1382506"/>
            <a:ext cx="15122" cy="923783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2" name="mL g"/>
          <p:cNvSpPr txBox="1"/>
          <p:nvPr/>
        </p:nvSpPr>
        <p:spPr>
          <a:xfrm>
            <a:off x="3795491" y="1535217"/>
            <a:ext cx="501651" cy="61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m</a:t>
            </a:r>
            <a:r>
              <a:rPr baseline="-5999"/>
              <a:t>L</a:t>
            </a:r>
            <a:r>
              <a:t> g</a:t>
            </a:r>
          </a:p>
        </p:txBody>
      </p:sp>
      <p:sp>
        <p:nvSpPr>
          <p:cNvPr id="193" name="Fab = mL g sin φ"/>
          <p:cNvSpPr txBox="1"/>
          <p:nvPr/>
        </p:nvSpPr>
        <p:spPr>
          <a:xfrm>
            <a:off x="4799880" y="1857145"/>
            <a:ext cx="1289979" cy="547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>
                <a:solidFill>
                  <a:schemeClr val="accent4"/>
                </a:solidFill>
              </a:defRPr>
            </a:pPr>
            <a:r>
              <a:t>F</a:t>
            </a:r>
            <a:r>
              <a:rPr baseline="-5999"/>
              <a:t>ab</a:t>
            </a:r>
            <a:r>
              <a:t> = m</a:t>
            </a:r>
            <a:r>
              <a:rPr baseline="-5999"/>
              <a:t>L</a:t>
            </a:r>
            <a:r>
              <a:t> g sin φ</a:t>
            </a:r>
          </a:p>
        </p:txBody>
      </p:sp>
      <p:sp>
        <p:nvSpPr>
          <p:cNvPr id="194" name="Linie"/>
          <p:cNvSpPr/>
          <p:nvPr/>
        </p:nvSpPr>
        <p:spPr>
          <a:xfrm flipV="1">
            <a:off x="4122541" y="1367669"/>
            <a:ext cx="2712314" cy="22842"/>
          </a:xfrm>
          <a:prstGeom prst="line">
            <a:avLst/>
          </a:prstGeom>
          <a:ln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5" name="Linie"/>
          <p:cNvSpPr/>
          <p:nvPr/>
        </p:nvSpPr>
        <p:spPr>
          <a:xfrm flipV="1">
            <a:off x="4344427" y="2225793"/>
            <a:ext cx="292393" cy="100585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6" name="Linie"/>
          <p:cNvSpPr/>
          <p:nvPr/>
        </p:nvSpPr>
        <p:spPr>
          <a:xfrm flipV="1">
            <a:off x="2995726" y="833141"/>
            <a:ext cx="3032735" cy="1021774"/>
          </a:xfrm>
          <a:prstGeom prst="line">
            <a:avLst/>
          </a:prstGeom>
          <a:ln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7" name="φ"/>
          <p:cNvSpPr txBox="1"/>
          <p:nvPr/>
        </p:nvSpPr>
        <p:spPr>
          <a:xfrm>
            <a:off x="5020629" y="1074956"/>
            <a:ext cx="259459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t>φ</a:t>
            </a:r>
          </a:p>
        </p:txBody>
      </p:sp>
      <p:sp>
        <p:nvSpPr>
          <p:cNvPr id="198" name="Linie"/>
          <p:cNvSpPr/>
          <p:nvPr/>
        </p:nvSpPr>
        <p:spPr>
          <a:xfrm flipV="1">
            <a:off x="5022702" y="566904"/>
            <a:ext cx="761246" cy="26283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9" name="Linie"/>
          <p:cNvSpPr/>
          <p:nvPr/>
        </p:nvSpPr>
        <p:spPr>
          <a:xfrm flipV="1">
            <a:off x="1905219" y="2510029"/>
            <a:ext cx="6355609" cy="3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0" name="r"/>
          <p:cNvSpPr txBox="1"/>
          <p:nvPr/>
        </p:nvSpPr>
        <p:spPr>
          <a:xfrm>
            <a:off x="8285379" y="2363980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r</a:t>
            </a:r>
          </a:p>
        </p:txBody>
      </p:sp>
      <p:sp>
        <p:nvSpPr>
          <p:cNvPr id="201" name="Linie"/>
          <p:cNvSpPr/>
          <p:nvPr/>
        </p:nvSpPr>
        <p:spPr>
          <a:xfrm flipV="1">
            <a:off x="2108573" y="417268"/>
            <a:ext cx="1" cy="2245046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2" name="h(r)"/>
          <p:cNvSpPr txBox="1"/>
          <p:nvPr/>
        </p:nvSpPr>
        <p:spPr>
          <a:xfrm>
            <a:off x="1529004" y="436639"/>
            <a:ext cx="430284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h(r)</a:t>
            </a:r>
          </a:p>
        </p:txBody>
      </p:sp>
      <p:sp>
        <p:nvSpPr>
          <p:cNvPr id="203" name="tan φ = dh/dr"/>
          <p:cNvSpPr txBox="1"/>
          <p:nvPr/>
        </p:nvSpPr>
        <p:spPr>
          <a:xfrm>
            <a:off x="6592598" y="1970382"/>
            <a:ext cx="1125972" cy="320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t>tan φ = dh/dr</a:t>
            </a:r>
          </a:p>
        </p:txBody>
      </p:sp>
      <p:sp>
        <p:nvSpPr>
          <p:cNvPr id="204" name="φ"/>
          <p:cNvSpPr txBox="1"/>
          <p:nvPr/>
        </p:nvSpPr>
        <p:spPr>
          <a:xfrm>
            <a:off x="4334263" y="1880858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t>φ</a:t>
            </a:r>
          </a:p>
        </p:txBody>
      </p:sp>
      <p:sp>
        <p:nvSpPr>
          <p:cNvPr id="205" name="Fan"/>
          <p:cNvSpPr txBox="1"/>
          <p:nvPr/>
        </p:nvSpPr>
        <p:spPr>
          <a:xfrm>
            <a:off x="5020629" y="373341"/>
            <a:ext cx="430284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F</a:t>
            </a:r>
            <a:r>
              <a:rPr baseline="-5999"/>
              <a:t>an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9E9E0-56AE-B67D-1061-6B354B99A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Linien">
            <a:extLst>
              <a:ext uri="{FF2B5EF4-FFF2-40B4-BE49-F238E27FC236}">
                <a16:creationId xmlns:a16="http://schemas.microsoft.com/office/drawing/2014/main" id="{705CB509-0ED5-6376-DCA3-798487C3AE6C}"/>
              </a:ext>
            </a:extLst>
          </p:cNvPr>
          <p:cNvSpPr/>
          <p:nvPr/>
        </p:nvSpPr>
        <p:spPr>
          <a:xfrm flipV="1">
            <a:off x="717026" y="2350260"/>
            <a:ext cx="3086801" cy="167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" name="Linien">
            <a:extLst>
              <a:ext uri="{FF2B5EF4-FFF2-40B4-BE49-F238E27FC236}">
                <a16:creationId xmlns:a16="http://schemas.microsoft.com/office/drawing/2014/main" id="{1ADBED82-4C86-9805-1454-CC07E2BA68C1}"/>
              </a:ext>
            </a:extLst>
          </p:cNvPr>
          <p:cNvSpPr/>
          <p:nvPr/>
        </p:nvSpPr>
        <p:spPr>
          <a:xfrm flipH="1">
            <a:off x="722240" y="1069237"/>
            <a:ext cx="0" cy="127318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6" name="Kreis">
            <a:extLst>
              <a:ext uri="{FF2B5EF4-FFF2-40B4-BE49-F238E27FC236}">
                <a16:creationId xmlns:a16="http://schemas.microsoft.com/office/drawing/2014/main" id="{BA3EBCCC-63E9-B3DF-8387-0C5BE6C914C4}"/>
              </a:ext>
            </a:extLst>
          </p:cNvPr>
          <p:cNvSpPr/>
          <p:nvPr/>
        </p:nvSpPr>
        <p:spPr>
          <a:xfrm>
            <a:off x="576552" y="1516457"/>
            <a:ext cx="317501" cy="317501"/>
          </a:xfrm>
          <a:prstGeom prst="ellipse">
            <a:avLst/>
          </a:prstGeom>
          <a:noFill/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7" name="U0">
            <a:extLst>
              <a:ext uri="{FF2B5EF4-FFF2-40B4-BE49-F238E27FC236}">
                <a16:creationId xmlns:a16="http://schemas.microsoft.com/office/drawing/2014/main" id="{4889CFAA-7148-2AD4-9D49-93FF5FBE510B}"/>
              </a:ext>
            </a:extLst>
          </p:cNvPr>
          <p:cNvSpPr txBox="1"/>
          <p:nvPr/>
        </p:nvSpPr>
        <p:spPr>
          <a:xfrm>
            <a:off x="72981" y="1468126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U</a:t>
            </a:r>
            <a:r>
              <a:rPr baseline="-25000" dirty="0"/>
              <a:t>0</a:t>
            </a:r>
          </a:p>
        </p:txBody>
      </p:sp>
      <p:sp>
        <p:nvSpPr>
          <p:cNvPr id="168" name="Linien">
            <a:extLst>
              <a:ext uri="{FF2B5EF4-FFF2-40B4-BE49-F238E27FC236}">
                <a16:creationId xmlns:a16="http://schemas.microsoft.com/office/drawing/2014/main" id="{9CCEF150-D3FF-22FB-87CB-7438B7790A5E}"/>
              </a:ext>
            </a:extLst>
          </p:cNvPr>
          <p:cNvSpPr/>
          <p:nvPr/>
        </p:nvSpPr>
        <p:spPr>
          <a:xfrm flipV="1">
            <a:off x="717026" y="1046332"/>
            <a:ext cx="3086804" cy="1979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72" name="Gruppieren">
            <a:extLst>
              <a:ext uri="{FF2B5EF4-FFF2-40B4-BE49-F238E27FC236}">
                <a16:creationId xmlns:a16="http://schemas.microsoft.com/office/drawing/2014/main" id="{776C41B5-34C6-1C9B-6767-44498E25A9AB}"/>
              </a:ext>
            </a:extLst>
          </p:cNvPr>
          <p:cNvGrpSpPr/>
          <p:nvPr/>
        </p:nvGrpSpPr>
        <p:grpSpPr>
          <a:xfrm>
            <a:off x="1003792" y="853832"/>
            <a:ext cx="505916" cy="366135"/>
            <a:chOff x="-20032" y="0"/>
            <a:chExt cx="505915" cy="366134"/>
          </a:xfrm>
        </p:grpSpPr>
        <p:sp>
          <p:nvSpPr>
            <p:cNvPr id="170" name="Rechteck">
              <a:extLst>
                <a:ext uri="{FF2B5EF4-FFF2-40B4-BE49-F238E27FC236}">
                  <a16:creationId xmlns:a16="http://schemas.microsoft.com/office/drawing/2014/main" id="{7865C75E-9A40-C117-78AF-60F985C1F743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1" name="R0">
              <a:extLst>
                <a:ext uri="{FF2B5EF4-FFF2-40B4-BE49-F238E27FC236}">
                  <a16:creationId xmlns:a16="http://schemas.microsoft.com/office/drawing/2014/main" id="{AE56DA8B-4E09-BD49-8A70-94AC31E581A9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R</a:t>
              </a:r>
              <a:r>
                <a:rPr lang="de-DE" baseline="-5999" dirty="0"/>
                <a:t>0</a:t>
              </a:r>
              <a:endParaRPr baseline="-5999" dirty="0"/>
            </a:p>
          </p:txBody>
        </p:sp>
      </p:grpSp>
      <p:sp>
        <p:nvSpPr>
          <p:cNvPr id="173" name="Linien">
            <a:extLst>
              <a:ext uri="{FF2B5EF4-FFF2-40B4-BE49-F238E27FC236}">
                <a16:creationId xmlns:a16="http://schemas.microsoft.com/office/drawing/2014/main" id="{410B80EE-4B2F-C942-06CD-6F5E0022D6F4}"/>
              </a:ext>
            </a:extLst>
          </p:cNvPr>
          <p:cNvSpPr/>
          <p:nvPr/>
        </p:nvSpPr>
        <p:spPr>
          <a:xfrm>
            <a:off x="3451244" y="1336622"/>
            <a:ext cx="0" cy="67903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93" name="Kreis">
            <a:extLst>
              <a:ext uri="{FF2B5EF4-FFF2-40B4-BE49-F238E27FC236}">
                <a16:creationId xmlns:a16="http://schemas.microsoft.com/office/drawing/2014/main" id="{DF4ED82B-5781-6B86-5C31-A1165535FC30}"/>
              </a:ext>
            </a:extLst>
          </p:cNvPr>
          <p:cNvSpPr/>
          <p:nvPr/>
        </p:nvSpPr>
        <p:spPr>
          <a:xfrm rot="10800000">
            <a:off x="3402995" y="100411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4" name="Kreis">
            <a:extLst>
              <a:ext uri="{FF2B5EF4-FFF2-40B4-BE49-F238E27FC236}">
                <a16:creationId xmlns:a16="http://schemas.microsoft.com/office/drawing/2014/main" id="{BF3956E4-A224-E128-4202-C20C50326ED0}"/>
              </a:ext>
            </a:extLst>
          </p:cNvPr>
          <p:cNvSpPr/>
          <p:nvPr/>
        </p:nvSpPr>
        <p:spPr>
          <a:xfrm rot="10800000">
            <a:off x="3402995" y="2303380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5" name="Linien">
            <a:extLst>
              <a:ext uri="{FF2B5EF4-FFF2-40B4-BE49-F238E27FC236}">
                <a16:creationId xmlns:a16="http://schemas.microsoft.com/office/drawing/2014/main" id="{FAF84B5A-8999-4D86-3AE9-57488F528E8A}"/>
              </a:ext>
            </a:extLst>
          </p:cNvPr>
          <p:cNvSpPr/>
          <p:nvPr/>
        </p:nvSpPr>
        <p:spPr>
          <a:xfrm>
            <a:off x="3798667" y="1037503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0" name="UL">
            <a:extLst>
              <a:ext uri="{FF2B5EF4-FFF2-40B4-BE49-F238E27FC236}">
                <a16:creationId xmlns:a16="http://schemas.microsoft.com/office/drawing/2014/main" id="{BA0C2F69-04AD-97DF-5B79-7999F80FC0FF}"/>
              </a:ext>
            </a:extLst>
          </p:cNvPr>
          <p:cNvSpPr txBox="1"/>
          <p:nvPr/>
        </p:nvSpPr>
        <p:spPr>
          <a:xfrm>
            <a:off x="3041062" y="1444407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U</a:t>
            </a:r>
            <a:r>
              <a:rPr baseline="-25000" dirty="0"/>
              <a:t>L</a:t>
            </a:r>
          </a:p>
        </p:txBody>
      </p:sp>
      <p:sp>
        <p:nvSpPr>
          <p:cNvPr id="2" name="Linien">
            <a:extLst>
              <a:ext uri="{FF2B5EF4-FFF2-40B4-BE49-F238E27FC236}">
                <a16:creationId xmlns:a16="http://schemas.microsoft.com/office/drawing/2014/main" id="{F70A02EB-FE80-5874-088E-6D600E1393C6}"/>
              </a:ext>
            </a:extLst>
          </p:cNvPr>
          <p:cNvSpPr/>
          <p:nvPr/>
        </p:nvSpPr>
        <p:spPr>
          <a:xfrm>
            <a:off x="497641" y="1326077"/>
            <a:ext cx="0" cy="67903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C012DF52-F91A-43DF-8995-C8090F153DAE}"/>
              </a:ext>
            </a:extLst>
          </p:cNvPr>
          <p:cNvSpPr/>
          <p:nvPr/>
        </p:nvSpPr>
        <p:spPr>
          <a:xfrm rot="5400000" flipV="1">
            <a:off x="3683561" y="1356091"/>
            <a:ext cx="219851" cy="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" name="I">
            <a:extLst>
              <a:ext uri="{FF2B5EF4-FFF2-40B4-BE49-F238E27FC236}">
                <a16:creationId xmlns:a16="http://schemas.microsoft.com/office/drawing/2014/main" id="{8F29806C-E6FC-4074-AC81-FD76686D757D}"/>
              </a:ext>
            </a:extLst>
          </p:cNvPr>
          <p:cNvSpPr txBox="1"/>
          <p:nvPr/>
        </p:nvSpPr>
        <p:spPr>
          <a:xfrm>
            <a:off x="3729500" y="1196497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I</a:t>
            </a:r>
          </a:p>
        </p:txBody>
      </p:sp>
      <p:sp>
        <p:nvSpPr>
          <p:cNvPr id="14" name="Kreis">
            <a:extLst>
              <a:ext uri="{FF2B5EF4-FFF2-40B4-BE49-F238E27FC236}">
                <a16:creationId xmlns:a16="http://schemas.microsoft.com/office/drawing/2014/main" id="{DCBA7B6F-2A35-56AF-A75C-BE71D9552F6C}"/>
              </a:ext>
            </a:extLst>
          </p:cNvPr>
          <p:cNvSpPr/>
          <p:nvPr/>
        </p:nvSpPr>
        <p:spPr>
          <a:xfrm>
            <a:off x="3642166" y="1499656"/>
            <a:ext cx="317501" cy="317501"/>
          </a:xfrm>
          <a:prstGeom prst="ellipse">
            <a:avLst/>
          </a:prstGeom>
          <a:solidFill>
            <a:schemeClr val="bg1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" name="Linien">
            <a:extLst>
              <a:ext uri="{FF2B5EF4-FFF2-40B4-BE49-F238E27FC236}">
                <a16:creationId xmlns:a16="http://schemas.microsoft.com/office/drawing/2014/main" id="{8AD27844-AEEC-2CE9-AD27-2A52BE8FBB4D}"/>
              </a:ext>
            </a:extLst>
          </p:cNvPr>
          <p:cNvSpPr/>
          <p:nvPr/>
        </p:nvSpPr>
        <p:spPr>
          <a:xfrm>
            <a:off x="3641228" y="1653285"/>
            <a:ext cx="318439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" name="Anschluss-klemme">
            <a:extLst>
              <a:ext uri="{FF2B5EF4-FFF2-40B4-BE49-F238E27FC236}">
                <a16:creationId xmlns:a16="http://schemas.microsoft.com/office/drawing/2014/main" id="{C526051B-C29D-DA19-057A-49C7F2821A2E}"/>
              </a:ext>
            </a:extLst>
          </p:cNvPr>
          <p:cNvSpPr txBox="1"/>
          <p:nvPr/>
        </p:nvSpPr>
        <p:spPr>
          <a:xfrm>
            <a:off x="1483037" y="2485323"/>
            <a:ext cx="1088804" cy="31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Batterie</a:t>
            </a:r>
            <a:endParaRPr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9CCB01E-6059-C71D-E5B4-6A5960957ECB}"/>
              </a:ext>
            </a:extLst>
          </p:cNvPr>
          <p:cNvGrpSpPr/>
          <p:nvPr/>
        </p:nvGrpSpPr>
        <p:grpSpPr>
          <a:xfrm>
            <a:off x="1144794" y="1358425"/>
            <a:ext cx="850629" cy="680736"/>
            <a:chOff x="7118860" y="3063239"/>
            <a:chExt cx="850629" cy="680736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16CC4B38-72E2-2808-2362-562CE06AF4A7}"/>
                </a:ext>
              </a:extLst>
            </p:cNvPr>
            <p:cNvGrpSpPr/>
            <p:nvPr/>
          </p:nvGrpSpPr>
          <p:grpSpPr>
            <a:xfrm>
              <a:off x="7118860" y="3063239"/>
              <a:ext cx="255124" cy="629529"/>
              <a:chOff x="7118859" y="2657812"/>
              <a:chExt cx="372187" cy="1034957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16EC20BF-4152-650B-E946-78062C6A55EC}"/>
                  </a:ext>
                </a:extLst>
              </p:cNvPr>
              <p:cNvSpPr/>
              <p:nvPr/>
            </p:nvSpPr>
            <p:spPr>
              <a:xfrm>
                <a:off x="7118859" y="2754923"/>
                <a:ext cx="372187" cy="93784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>
                <a:solidFill>
                  <a:schemeClr val="accent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8AE2EA6C-7D66-55B1-EC68-523DB41B6781}"/>
                  </a:ext>
                </a:extLst>
              </p:cNvPr>
              <p:cNvSpPr/>
              <p:nvPr/>
            </p:nvSpPr>
            <p:spPr>
              <a:xfrm>
                <a:off x="7192615" y="2657812"/>
                <a:ext cx="224673" cy="9711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 cap="flat">
                <a:solidFill>
                  <a:schemeClr val="accent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C1E5C1EF-2423-A403-886F-76B54355EEB0}"/>
                  </a:ext>
                </a:extLst>
              </p:cNvPr>
              <p:cNvSpPr/>
              <p:nvPr/>
            </p:nvSpPr>
            <p:spPr>
              <a:xfrm>
                <a:off x="7149086" y="3478342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2557E00B-B9A6-B758-0175-AB8F41682AF7}"/>
                  </a:ext>
                </a:extLst>
              </p:cNvPr>
              <p:cNvSpPr/>
              <p:nvPr/>
            </p:nvSpPr>
            <p:spPr>
              <a:xfrm>
                <a:off x="7149086" y="3302079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E373FB3F-3202-6708-1C90-CA6DADC32253}"/>
                  </a:ext>
                </a:extLst>
              </p:cNvPr>
              <p:cNvSpPr/>
              <p:nvPr/>
            </p:nvSpPr>
            <p:spPr>
              <a:xfrm>
                <a:off x="7149086" y="3122907"/>
                <a:ext cx="311730" cy="1524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3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j-lt"/>
                  <a:ea typeface="+mj-ea"/>
                  <a:cs typeface="+mj-cs"/>
                  <a:sym typeface="Gill Sans"/>
                </a:endParaRPr>
              </a:p>
            </p:txBody>
          </p:sp>
        </p:grpSp>
        <p:sp>
          <p:nvSpPr>
            <p:cNvPr id="25" name="Anschluss-klemme">
              <a:extLst>
                <a:ext uri="{FF2B5EF4-FFF2-40B4-BE49-F238E27FC236}">
                  <a16:creationId xmlns:a16="http://schemas.microsoft.com/office/drawing/2014/main" id="{ED0EB048-F27B-AB51-E493-A9A4BD0E9D15}"/>
                </a:ext>
              </a:extLst>
            </p:cNvPr>
            <p:cNvSpPr txBox="1"/>
            <p:nvPr/>
          </p:nvSpPr>
          <p:spPr>
            <a:xfrm>
              <a:off x="7300387" y="3427032"/>
              <a:ext cx="669102" cy="31694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lang="de-DE" dirty="0" err="1"/>
                <a:t>SoC</a:t>
              </a:r>
              <a:endParaRPr dirty="0"/>
            </a:p>
          </p:txBody>
        </p:sp>
      </p:grpSp>
      <p:sp>
        <p:nvSpPr>
          <p:cNvPr id="28" name="Anschluss-klemme">
            <a:extLst>
              <a:ext uri="{FF2B5EF4-FFF2-40B4-BE49-F238E27FC236}">
                <a16:creationId xmlns:a16="http://schemas.microsoft.com/office/drawing/2014/main" id="{59C4C329-81D5-66DE-6C95-9D0D1832592B}"/>
              </a:ext>
            </a:extLst>
          </p:cNvPr>
          <p:cNvSpPr txBox="1"/>
          <p:nvPr/>
        </p:nvSpPr>
        <p:spPr>
          <a:xfrm>
            <a:off x="2960998" y="430835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Anschluss-</a:t>
            </a:r>
            <a:r>
              <a:rPr dirty="0" err="1"/>
              <a:t>klemme</a:t>
            </a:r>
            <a:endParaRPr dirty="0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19A3408F-5086-AC2C-549E-D53538870FCB}"/>
              </a:ext>
            </a:extLst>
          </p:cNvPr>
          <p:cNvGrpSpPr/>
          <p:nvPr/>
        </p:nvGrpSpPr>
        <p:grpSpPr>
          <a:xfrm>
            <a:off x="1795583" y="322349"/>
            <a:ext cx="1148164" cy="1446074"/>
            <a:chOff x="4476232" y="3940562"/>
            <a:chExt cx="1148164" cy="1446074"/>
          </a:xfrm>
        </p:grpSpPr>
        <p:sp>
          <p:nvSpPr>
            <p:cNvPr id="48" name="Rechteck">
              <a:extLst>
                <a:ext uri="{FF2B5EF4-FFF2-40B4-BE49-F238E27FC236}">
                  <a16:creationId xmlns:a16="http://schemas.microsoft.com/office/drawing/2014/main" id="{6200BBBA-68EC-870D-895A-C12172140D2F}"/>
                </a:ext>
              </a:extLst>
            </p:cNvPr>
            <p:cNvSpPr/>
            <p:nvPr/>
          </p:nvSpPr>
          <p:spPr>
            <a:xfrm>
              <a:off x="4541494" y="4468490"/>
              <a:ext cx="996839" cy="32948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dirty="0"/>
            </a:p>
          </p:txBody>
        </p:sp>
        <p:sp>
          <p:nvSpPr>
            <p:cNvPr id="9" name="Linien">
              <a:extLst>
                <a:ext uri="{FF2B5EF4-FFF2-40B4-BE49-F238E27FC236}">
                  <a16:creationId xmlns:a16="http://schemas.microsoft.com/office/drawing/2014/main" id="{D899377E-E393-EEDF-975F-7AADE164DA85}"/>
                </a:ext>
              </a:extLst>
            </p:cNvPr>
            <p:cNvSpPr/>
            <p:nvPr/>
          </p:nvSpPr>
          <p:spPr>
            <a:xfrm flipV="1">
              <a:off x="4543928" y="4400585"/>
              <a:ext cx="1008643" cy="1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10" name="I1">
              <a:extLst>
                <a:ext uri="{FF2B5EF4-FFF2-40B4-BE49-F238E27FC236}">
                  <a16:creationId xmlns:a16="http://schemas.microsoft.com/office/drawing/2014/main" id="{D0A7407C-A109-F9D4-4BE1-E49DDCAA889F}"/>
                </a:ext>
              </a:extLst>
            </p:cNvPr>
            <p:cNvSpPr txBox="1"/>
            <p:nvPr/>
          </p:nvSpPr>
          <p:spPr>
            <a:xfrm>
              <a:off x="4476232" y="3940562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1</a:t>
              </a:r>
            </a:p>
          </p:txBody>
        </p:sp>
        <p:grpSp>
          <p:nvGrpSpPr>
            <p:cNvPr id="27" name="Gruppieren">
              <a:extLst>
                <a:ext uri="{FF2B5EF4-FFF2-40B4-BE49-F238E27FC236}">
                  <a16:creationId xmlns:a16="http://schemas.microsoft.com/office/drawing/2014/main" id="{BE4D7395-C946-6E16-E166-56FE80A29D0C}"/>
                </a:ext>
              </a:extLst>
            </p:cNvPr>
            <p:cNvGrpSpPr/>
            <p:nvPr/>
          </p:nvGrpSpPr>
          <p:grpSpPr>
            <a:xfrm>
              <a:off x="4827041" y="4217518"/>
              <a:ext cx="505917" cy="366135"/>
              <a:chOff x="-20032" y="0"/>
              <a:chExt cx="505915" cy="366134"/>
            </a:xfrm>
          </p:grpSpPr>
          <p:sp>
            <p:nvSpPr>
              <p:cNvPr id="29" name="Rechteck">
                <a:extLst>
                  <a:ext uri="{FF2B5EF4-FFF2-40B4-BE49-F238E27FC236}">
                    <a16:creationId xmlns:a16="http://schemas.microsoft.com/office/drawing/2014/main" id="{E8563816-96FE-6642-277A-388285EDC59F}"/>
                  </a:ext>
                </a:extLst>
              </p:cNvPr>
              <p:cNvSpPr/>
              <p:nvPr/>
            </p:nvSpPr>
            <p:spPr>
              <a:xfrm>
                <a:off x="0" y="42383"/>
                <a:ext cx="485884" cy="26506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0" name="R1">
                <a:extLst>
                  <a:ext uri="{FF2B5EF4-FFF2-40B4-BE49-F238E27FC236}">
                    <a16:creationId xmlns:a16="http://schemas.microsoft.com/office/drawing/2014/main" id="{0DAE182C-20FF-DD2E-6B10-B0FBF9690B31}"/>
                  </a:ext>
                </a:extLst>
              </p:cNvPr>
              <p:cNvSpPr txBox="1"/>
              <p:nvPr/>
            </p:nvSpPr>
            <p:spPr>
              <a:xfrm>
                <a:off x="-20033" y="0"/>
                <a:ext cx="504758" cy="3661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5999"/>
                  <a:t>1</a:t>
                </a:r>
              </a:p>
            </p:txBody>
          </p:sp>
        </p:grpSp>
        <p:sp>
          <p:nvSpPr>
            <p:cNvPr id="31" name="C1">
              <a:extLst>
                <a:ext uri="{FF2B5EF4-FFF2-40B4-BE49-F238E27FC236}">
                  <a16:creationId xmlns:a16="http://schemas.microsoft.com/office/drawing/2014/main" id="{67962056-4C92-C883-9683-6C0DC1BEF782}"/>
                </a:ext>
              </a:extLst>
            </p:cNvPr>
            <p:cNvSpPr txBox="1"/>
            <p:nvPr/>
          </p:nvSpPr>
          <p:spPr>
            <a:xfrm>
              <a:off x="5118479" y="4931150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32" name="Linien">
              <a:extLst>
                <a:ext uri="{FF2B5EF4-FFF2-40B4-BE49-F238E27FC236}">
                  <a16:creationId xmlns:a16="http://schemas.microsoft.com/office/drawing/2014/main" id="{88791010-67B5-5193-5521-7218866C4D8A}"/>
                </a:ext>
              </a:extLst>
            </p:cNvPr>
            <p:cNvSpPr/>
            <p:nvPr/>
          </p:nvSpPr>
          <p:spPr>
            <a:xfrm flipV="1">
              <a:off x="4541845" y="4931150"/>
              <a:ext cx="1010726" cy="1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38" name="Linien">
              <a:extLst>
                <a:ext uri="{FF2B5EF4-FFF2-40B4-BE49-F238E27FC236}">
                  <a16:creationId xmlns:a16="http://schemas.microsoft.com/office/drawing/2014/main" id="{2F35EECA-83CA-2A88-8E02-A67D1B336D33}"/>
                </a:ext>
              </a:extLst>
            </p:cNvPr>
            <p:cNvSpPr/>
            <p:nvPr/>
          </p:nvSpPr>
          <p:spPr>
            <a:xfrm flipH="1">
              <a:off x="5538336" y="4382534"/>
              <a:ext cx="0" cy="542984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39" name="I2">
              <a:extLst>
                <a:ext uri="{FF2B5EF4-FFF2-40B4-BE49-F238E27FC236}">
                  <a16:creationId xmlns:a16="http://schemas.microsoft.com/office/drawing/2014/main" id="{A213FA1B-3DF0-FA5A-E65E-DAABD2B74BED}"/>
                </a:ext>
              </a:extLst>
            </p:cNvPr>
            <p:cNvSpPr txBox="1"/>
            <p:nvPr/>
          </p:nvSpPr>
          <p:spPr>
            <a:xfrm>
              <a:off x="4502696" y="4954835"/>
              <a:ext cx="505917" cy="4318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I</a:t>
              </a:r>
              <a:r>
                <a:rPr baseline="-25000" dirty="0"/>
                <a:t>2</a:t>
              </a:r>
            </a:p>
          </p:txBody>
        </p:sp>
        <p:sp>
          <p:nvSpPr>
            <p:cNvPr id="40" name="Linien">
              <a:extLst>
                <a:ext uri="{FF2B5EF4-FFF2-40B4-BE49-F238E27FC236}">
                  <a16:creationId xmlns:a16="http://schemas.microsoft.com/office/drawing/2014/main" id="{3A75DA38-D16D-1168-69EB-D160D4D0C3E5}"/>
                </a:ext>
              </a:extLst>
            </p:cNvPr>
            <p:cNvSpPr/>
            <p:nvPr/>
          </p:nvSpPr>
          <p:spPr>
            <a:xfrm flipV="1">
              <a:off x="4605616" y="4931150"/>
              <a:ext cx="198888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1" name="Linien">
              <a:extLst>
                <a:ext uri="{FF2B5EF4-FFF2-40B4-BE49-F238E27FC236}">
                  <a16:creationId xmlns:a16="http://schemas.microsoft.com/office/drawing/2014/main" id="{1491F9A8-E15A-9494-CA36-25A77467D188}"/>
                </a:ext>
              </a:extLst>
            </p:cNvPr>
            <p:cNvSpPr/>
            <p:nvPr/>
          </p:nvSpPr>
          <p:spPr>
            <a:xfrm flipV="1">
              <a:off x="4605616" y="4400585"/>
              <a:ext cx="198888" cy="1"/>
            </a:xfrm>
            <a:prstGeom prst="line">
              <a:avLst/>
            </a:prstGeom>
            <a:ln w="25400">
              <a:solidFill>
                <a:schemeClr val="accent1"/>
              </a:solidFill>
              <a:miter lim="400000"/>
              <a:tailEnd type="arrow"/>
            </a:ln>
          </p:spPr>
          <p:txBody>
            <a:bodyPr lIns="50800" tIns="50800" rIns="50800" bIns="50800" anchor="ctr"/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3" name="Linien">
              <a:extLst>
                <a:ext uri="{FF2B5EF4-FFF2-40B4-BE49-F238E27FC236}">
                  <a16:creationId xmlns:a16="http://schemas.microsoft.com/office/drawing/2014/main" id="{B19B6211-E922-BB73-DF11-9B505AD456AC}"/>
                </a:ext>
              </a:extLst>
            </p:cNvPr>
            <p:cNvSpPr/>
            <p:nvPr/>
          </p:nvSpPr>
          <p:spPr>
            <a:xfrm flipH="1">
              <a:off x="4541495" y="4400585"/>
              <a:ext cx="0" cy="542984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B5E7638E-7985-8AB8-C443-6C1103C5359B}"/>
                </a:ext>
              </a:extLst>
            </p:cNvPr>
            <p:cNvGrpSpPr/>
            <p:nvPr/>
          </p:nvGrpSpPr>
          <p:grpSpPr>
            <a:xfrm>
              <a:off x="4999998" y="4790093"/>
              <a:ext cx="96502" cy="329484"/>
              <a:chOff x="2862625" y="5103325"/>
              <a:chExt cx="96502" cy="329484"/>
            </a:xfrm>
          </p:grpSpPr>
          <p:sp>
            <p:nvSpPr>
              <p:cNvPr id="35" name="Rechteck">
                <a:extLst>
                  <a:ext uri="{FF2B5EF4-FFF2-40B4-BE49-F238E27FC236}">
                    <a16:creationId xmlns:a16="http://schemas.microsoft.com/office/drawing/2014/main" id="{D49F2F03-9F62-361F-863E-F1EE7CD68547}"/>
                  </a:ext>
                </a:extLst>
              </p:cNvPr>
              <p:cNvSpPr/>
              <p:nvPr/>
            </p:nvSpPr>
            <p:spPr>
              <a:xfrm>
                <a:off x="2862625" y="5103325"/>
                <a:ext cx="96502" cy="329484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dirty="0"/>
              </a:p>
            </p:txBody>
          </p:sp>
          <p:sp>
            <p:nvSpPr>
              <p:cNvPr id="44" name="Linien">
                <a:extLst>
                  <a:ext uri="{FF2B5EF4-FFF2-40B4-BE49-F238E27FC236}">
                    <a16:creationId xmlns:a16="http://schemas.microsoft.com/office/drawing/2014/main" id="{7DA3941A-90F9-9A1A-A9DE-48E47EF4F0D9}"/>
                  </a:ext>
                </a:extLst>
              </p:cNvPr>
              <p:cNvSpPr/>
              <p:nvPr/>
            </p:nvSpPr>
            <p:spPr>
              <a:xfrm flipH="1">
                <a:off x="2869790" y="5147049"/>
                <a:ext cx="0" cy="215901"/>
              </a:xfrm>
              <a:prstGeom prst="line">
                <a:avLst/>
              </a:prstGeom>
              <a:ln w="19050">
                <a:solidFill>
                  <a:srgbClr val="515151"/>
                </a:solidFill>
              </a:ln>
            </p:spPr>
            <p:txBody>
              <a:bodyPr lIns="50800" tIns="50800" rIns="50800" bIns="50800" anchor="ctr"/>
              <a:lstStyle/>
              <a:p>
                <a:endParaRPr/>
              </a:p>
            </p:txBody>
          </p:sp>
          <p:sp>
            <p:nvSpPr>
              <p:cNvPr id="45" name="Linien">
                <a:extLst>
                  <a:ext uri="{FF2B5EF4-FFF2-40B4-BE49-F238E27FC236}">
                    <a16:creationId xmlns:a16="http://schemas.microsoft.com/office/drawing/2014/main" id="{A64B12A6-9C3E-7B70-D47F-8656D59966FC}"/>
                  </a:ext>
                </a:extLst>
              </p:cNvPr>
              <p:cNvSpPr/>
              <p:nvPr/>
            </p:nvSpPr>
            <p:spPr>
              <a:xfrm flipH="1">
                <a:off x="2959127" y="5147049"/>
                <a:ext cx="0" cy="215901"/>
              </a:xfrm>
              <a:prstGeom prst="line">
                <a:avLst/>
              </a:prstGeom>
              <a:ln w="19050">
                <a:solidFill>
                  <a:srgbClr val="515151"/>
                </a:solidFill>
              </a:ln>
            </p:spPr>
            <p:txBody>
              <a:bodyPr lIns="50800" tIns="50800" rIns="50800" bIns="50800" anchor="ctr"/>
              <a:lstStyle/>
              <a:p>
                <a:endParaRPr dirty="0"/>
              </a:p>
            </p:txBody>
          </p:sp>
        </p:grpSp>
      </p:grpSp>
      <p:sp>
        <p:nvSpPr>
          <p:cNvPr id="56" name="Anschluss-klemme">
            <a:extLst>
              <a:ext uri="{FF2B5EF4-FFF2-40B4-BE49-F238E27FC236}">
                <a16:creationId xmlns:a16="http://schemas.microsoft.com/office/drawing/2014/main" id="{ECE89F74-CF6C-E775-3902-49624CBCCE19}"/>
              </a:ext>
            </a:extLst>
          </p:cNvPr>
          <p:cNvSpPr txBox="1"/>
          <p:nvPr/>
        </p:nvSpPr>
        <p:spPr>
          <a:xfrm>
            <a:off x="3339855" y="2485323"/>
            <a:ext cx="779289" cy="316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Last</a:t>
            </a:r>
            <a:endParaRPr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55D9C3F-001A-6A1A-753B-E215016266D9}"/>
              </a:ext>
            </a:extLst>
          </p:cNvPr>
          <p:cNvSpPr/>
          <p:nvPr/>
        </p:nvSpPr>
        <p:spPr>
          <a:xfrm>
            <a:off x="7227317" y="3432036"/>
            <a:ext cx="623913" cy="15614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44296635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EFFC1-A2CC-FB34-164B-FEF6974B7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n">
            <a:extLst>
              <a:ext uri="{FF2B5EF4-FFF2-40B4-BE49-F238E27FC236}">
                <a16:creationId xmlns:a16="http://schemas.microsoft.com/office/drawing/2014/main" id="{6EC6D88B-2D7E-33EE-95CD-89CE26181E74}"/>
              </a:ext>
            </a:extLst>
          </p:cNvPr>
          <p:cNvSpPr/>
          <p:nvPr/>
        </p:nvSpPr>
        <p:spPr>
          <a:xfrm flipV="1">
            <a:off x="3550381" y="1001094"/>
            <a:ext cx="85457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" name="Linien">
            <a:extLst>
              <a:ext uri="{FF2B5EF4-FFF2-40B4-BE49-F238E27FC236}">
                <a16:creationId xmlns:a16="http://schemas.microsoft.com/office/drawing/2014/main" id="{7B1D1104-2006-D1FB-E291-C444B8272D7B}"/>
              </a:ext>
            </a:extLst>
          </p:cNvPr>
          <p:cNvSpPr/>
          <p:nvPr/>
        </p:nvSpPr>
        <p:spPr>
          <a:xfrm flipV="1">
            <a:off x="3917039" y="994063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" name="I">
            <a:extLst>
              <a:ext uri="{FF2B5EF4-FFF2-40B4-BE49-F238E27FC236}">
                <a16:creationId xmlns:a16="http://schemas.microsoft.com/office/drawing/2014/main" id="{CABBDF1D-41FC-4809-9644-3B2B760A91BC}"/>
              </a:ext>
            </a:extLst>
          </p:cNvPr>
          <p:cNvSpPr txBox="1"/>
          <p:nvPr/>
        </p:nvSpPr>
        <p:spPr>
          <a:xfrm>
            <a:off x="3917039" y="607951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ACD13312-0C03-8030-2A08-EC893100EAC0}"/>
              </a:ext>
            </a:extLst>
          </p:cNvPr>
          <p:cNvSpPr/>
          <p:nvPr/>
        </p:nvSpPr>
        <p:spPr>
          <a:xfrm flipH="1" flipV="1">
            <a:off x="1654970" y="994063"/>
            <a:ext cx="0" cy="2928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" name="Linien">
            <a:extLst>
              <a:ext uri="{FF2B5EF4-FFF2-40B4-BE49-F238E27FC236}">
                <a16:creationId xmlns:a16="http://schemas.microsoft.com/office/drawing/2014/main" id="{57027EF4-4AE8-7218-221E-93B45C03884D}"/>
              </a:ext>
            </a:extLst>
          </p:cNvPr>
          <p:cNvSpPr/>
          <p:nvPr/>
        </p:nvSpPr>
        <p:spPr>
          <a:xfrm>
            <a:off x="1334356" y="1301797"/>
            <a:ext cx="614368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B592907E-DB57-AC16-AE0B-EA6564AD58BC}"/>
              </a:ext>
            </a:extLst>
          </p:cNvPr>
          <p:cNvSpPr/>
          <p:nvPr/>
        </p:nvSpPr>
        <p:spPr>
          <a:xfrm flipV="1">
            <a:off x="1948724" y="1297301"/>
            <a:ext cx="1" cy="100864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" name="Linien">
            <a:extLst>
              <a:ext uri="{FF2B5EF4-FFF2-40B4-BE49-F238E27FC236}">
                <a16:creationId xmlns:a16="http://schemas.microsoft.com/office/drawing/2014/main" id="{1CECB61E-F4BB-E9FF-AF52-4F68602F5D48}"/>
              </a:ext>
            </a:extLst>
          </p:cNvPr>
          <p:cNvSpPr/>
          <p:nvPr/>
        </p:nvSpPr>
        <p:spPr>
          <a:xfrm flipV="1">
            <a:off x="1648627" y="2305942"/>
            <a:ext cx="0" cy="3182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9" name="I1">
            <a:extLst>
              <a:ext uri="{FF2B5EF4-FFF2-40B4-BE49-F238E27FC236}">
                <a16:creationId xmlns:a16="http://schemas.microsoft.com/office/drawing/2014/main" id="{AA3AFE3E-E243-A254-A2B4-700990146981}"/>
              </a:ext>
            </a:extLst>
          </p:cNvPr>
          <p:cNvSpPr txBox="1"/>
          <p:nvPr/>
        </p:nvSpPr>
        <p:spPr>
          <a:xfrm>
            <a:off x="1933269" y="1941431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I</a:t>
            </a:r>
            <a:r>
              <a:rPr lang="de-DE" baseline="-25000" dirty="0"/>
              <a:t>d</a:t>
            </a:r>
            <a:endParaRPr baseline="-25000" dirty="0"/>
          </a:p>
        </p:txBody>
      </p:sp>
      <p:sp>
        <p:nvSpPr>
          <p:cNvPr id="10" name="Rechteck">
            <a:extLst>
              <a:ext uri="{FF2B5EF4-FFF2-40B4-BE49-F238E27FC236}">
                <a16:creationId xmlns:a16="http://schemas.microsoft.com/office/drawing/2014/main" id="{CF7D9B47-222B-AD94-C0BD-0724A6C2220F}"/>
              </a:ext>
            </a:extLst>
          </p:cNvPr>
          <p:cNvSpPr/>
          <p:nvPr/>
        </p:nvSpPr>
        <p:spPr>
          <a:xfrm rot="16200000">
            <a:off x="1742349" y="1602638"/>
            <a:ext cx="412751" cy="24503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" name="R1">
            <a:extLst>
              <a:ext uri="{FF2B5EF4-FFF2-40B4-BE49-F238E27FC236}">
                <a16:creationId xmlns:a16="http://schemas.microsoft.com/office/drawing/2014/main" id="{8251D834-DD03-8157-20FE-926AB7B27067}"/>
              </a:ext>
            </a:extLst>
          </p:cNvPr>
          <p:cNvSpPr txBox="1"/>
          <p:nvPr/>
        </p:nvSpPr>
        <p:spPr>
          <a:xfrm>
            <a:off x="1981631" y="1507388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R</a:t>
            </a:r>
            <a:r>
              <a:rPr lang="de-DE" baseline="-5999" dirty="0"/>
              <a:t>d</a:t>
            </a:r>
            <a:endParaRPr baseline="-5999" dirty="0"/>
          </a:p>
        </p:txBody>
      </p:sp>
      <p:sp>
        <p:nvSpPr>
          <p:cNvPr id="12" name="C1">
            <a:extLst>
              <a:ext uri="{FF2B5EF4-FFF2-40B4-BE49-F238E27FC236}">
                <a16:creationId xmlns:a16="http://schemas.microsoft.com/office/drawing/2014/main" id="{F1B5D1B6-F5F7-4D16-C004-36935864D551}"/>
              </a:ext>
            </a:extLst>
          </p:cNvPr>
          <p:cNvSpPr txBox="1"/>
          <p:nvPr/>
        </p:nvSpPr>
        <p:spPr>
          <a:xfrm>
            <a:off x="1307523" y="1831739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C</a:t>
            </a:r>
            <a:endParaRPr baseline="-5999" dirty="0"/>
          </a:p>
        </p:txBody>
      </p:sp>
      <p:sp>
        <p:nvSpPr>
          <p:cNvPr id="13" name="Linien">
            <a:extLst>
              <a:ext uri="{FF2B5EF4-FFF2-40B4-BE49-F238E27FC236}">
                <a16:creationId xmlns:a16="http://schemas.microsoft.com/office/drawing/2014/main" id="{59030FA3-DBBC-1741-D256-2E6EB66E0CE5}"/>
              </a:ext>
            </a:extLst>
          </p:cNvPr>
          <p:cNvSpPr/>
          <p:nvPr/>
        </p:nvSpPr>
        <p:spPr>
          <a:xfrm flipV="1">
            <a:off x="1343003" y="1297301"/>
            <a:ext cx="1" cy="101072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" name="Linien">
            <a:extLst>
              <a:ext uri="{FF2B5EF4-FFF2-40B4-BE49-F238E27FC236}">
                <a16:creationId xmlns:a16="http://schemas.microsoft.com/office/drawing/2014/main" id="{2D76869E-4B67-4D9B-31D4-81FE9354A69A}"/>
              </a:ext>
            </a:extLst>
          </p:cNvPr>
          <p:cNvSpPr/>
          <p:nvPr/>
        </p:nvSpPr>
        <p:spPr>
          <a:xfrm flipH="1">
            <a:off x="1341328" y="2301585"/>
            <a:ext cx="607396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5" name="Gruppieren">
            <a:extLst>
              <a:ext uri="{FF2B5EF4-FFF2-40B4-BE49-F238E27FC236}">
                <a16:creationId xmlns:a16="http://schemas.microsoft.com/office/drawing/2014/main" id="{A6E12338-7307-0DB2-E7DD-D0C6E89C5973}"/>
              </a:ext>
            </a:extLst>
          </p:cNvPr>
          <p:cNvGrpSpPr/>
          <p:nvPr/>
        </p:nvGrpSpPr>
        <p:grpSpPr>
          <a:xfrm rot="5400000" flipH="1">
            <a:off x="1291408" y="1593225"/>
            <a:ext cx="99188" cy="333487"/>
            <a:chOff x="1329" y="0"/>
            <a:chExt cx="99186" cy="333485"/>
          </a:xfrm>
        </p:grpSpPr>
        <p:sp>
          <p:nvSpPr>
            <p:cNvPr id="16" name="Rechteck">
              <a:extLst>
                <a:ext uri="{FF2B5EF4-FFF2-40B4-BE49-F238E27FC236}">
                  <a16:creationId xmlns:a16="http://schemas.microsoft.com/office/drawing/2014/main" id="{F5EF202E-2C94-10BC-3C60-41C39C14B820}"/>
                </a:ext>
              </a:extLst>
            </p:cNvPr>
            <p:cNvSpPr/>
            <p:nvPr/>
          </p:nvSpPr>
          <p:spPr>
            <a:xfrm>
              <a:off x="1329" y="0"/>
              <a:ext cx="96500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dirty="0"/>
            </a:p>
          </p:txBody>
        </p:sp>
        <p:sp>
          <p:nvSpPr>
            <p:cNvPr id="17" name="Linien">
              <a:extLst>
                <a:ext uri="{FF2B5EF4-FFF2-40B4-BE49-F238E27FC236}">
                  <a16:creationId xmlns:a16="http://schemas.microsoft.com/office/drawing/2014/main" id="{04D8BCA3-9E59-ED8B-5D12-3589FFFD8B06}"/>
                </a:ext>
              </a:extLst>
            </p:cNvPr>
            <p:cNvSpPr/>
            <p:nvPr/>
          </p:nvSpPr>
          <p:spPr>
            <a:xfrm flipH="1" flipV="1">
              <a:off x="6912" y="5292"/>
              <a:ext cx="0" cy="32819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 dirty="0"/>
            </a:p>
          </p:txBody>
        </p:sp>
        <p:sp>
          <p:nvSpPr>
            <p:cNvPr id="18" name="Linien">
              <a:extLst>
                <a:ext uri="{FF2B5EF4-FFF2-40B4-BE49-F238E27FC236}">
                  <a16:creationId xmlns:a16="http://schemas.microsoft.com/office/drawing/2014/main" id="{812BCADE-F786-2C6B-2921-42F76DBC2269}"/>
                </a:ext>
              </a:extLst>
            </p:cNvPr>
            <p:cNvSpPr/>
            <p:nvPr/>
          </p:nvSpPr>
          <p:spPr>
            <a:xfrm flipH="1" flipV="1">
              <a:off x="100515" y="5224"/>
              <a:ext cx="0" cy="32826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9" name="I2">
            <a:extLst>
              <a:ext uri="{FF2B5EF4-FFF2-40B4-BE49-F238E27FC236}">
                <a16:creationId xmlns:a16="http://schemas.microsoft.com/office/drawing/2014/main" id="{6B9414AE-F12C-7D1C-F94B-829AD6A67138}"/>
              </a:ext>
            </a:extLst>
          </p:cNvPr>
          <p:cNvSpPr txBox="1"/>
          <p:nvPr/>
        </p:nvSpPr>
        <p:spPr>
          <a:xfrm>
            <a:off x="1309693" y="1328806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I</a:t>
            </a:r>
            <a:r>
              <a:rPr lang="de-DE" baseline="-25000" dirty="0"/>
              <a:t>0</a:t>
            </a:r>
            <a:endParaRPr baseline="-25000" dirty="0"/>
          </a:p>
        </p:txBody>
      </p:sp>
      <p:sp>
        <p:nvSpPr>
          <p:cNvPr id="20" name="Linien">
            <a:extLst>
              <a:ext uri="{FF2B5EF4-FFF2-40B4-BE49-F238E27FC236}">
                <a16:creationId xmlns:a16="http://schemas.microsoft.com/office/drawing/2014/main" id="{D2C84D7A-2288-912F-50CF-C3F01B409154}"/>
              </a:ext>
            </a:extLst>
          </p:cNvPr>
          <p:cNvSpPr/>
          <p:nvPr/>
        </p:nvSpPr>
        <p:spPr>
          <a:xfrm flipV="1">
            <a:off x="1349831" y="1410688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1" name="Linien">
            <a:extLst>
              <a:ext uri="{FF2B5EF4-FFF2-40B4-BE49-F238E27FC236}">
                <a16:creationId xmlns:a16="http://schemas.microsoft.com/office/drawing/2014/main" id="{CAD62A06-0629-EE26-727D-B98969EC4819}"/>
              </a:ext>
            </a:extLst>
          </p:cNvPr>
          <p:cNvSpPr/>
          <p:nvPr/>
        </p:nvSpPr>
        <p:spPr>
          <a:xfrm>
            <a:off x="1948724" y="2045367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" name="U1">
            <a:extLst>
              <a:ext uri="{FF2B5EF4-FFF2-40B4-BE49-F238E27FC236}">
                <a16:creationId xmlns:a16="http://schemas.microsoft.com/office/drawing/2014/main" id="{46E1E5A5-B3C9-F7EF-3D35-8AAD49FE51B3}"/>
              </a:ext>
            </a:extLst>
          </p:cNvPr>
          <p:cNvSpPr txBox="1"/>
          <p:nvPr/>
        </p:nvSpPr>
        <p:spPr>
          <a:xfrm>
            <a:off x="583925" y="158572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34" name="Linien">
            <a:extLst>
              <a:ext uri="{FF2B5EF4-FFF2-40B4-BE49-F238E27FC236}">
                <a16:creationId xmlns:a16="http://schemas.microsoft.com/office/drawing/2014/main" id="{593DE1AB-7F78-BF49-9BF1-94B345034F92}"/>
              </a:ext>
            </a:extLst>
          </p:cNvPr>
          <p:cNvSpPr/>
          <p:nvPr/>
        </p:nvSpPr>
        <p:spPr>
          <a:xfrm>
            <a:off x="3560817" y="952657"/>
            <a:ext cx="1" cy="170668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" name="Linien">
            <a:extLst>
              <a:ext uri="{FF2B5EF4-FFF2-40B4-BE49-F238E27FC236}">
                <a16:creationId xmlns:a16="http://schemas.microsoft.com/office/drawing/2014/main" id="{CBE9DD30-C1EF-0328-9680-C406C7749FE3}"/>
              </a:ext>
            </a:extLst>
          </p:cNvPr>
          <p:cNvSpPr/>
          <p:nvPr/>
        </p:nvSpPr>
        <p:spPr>
          <a:xfrm flipV="1">
            <a:off x="3562493" y="2613899"/>
            <a:ext cx="83034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" name="Linien">
            <a:extLst>
              <a:ext uri="{FF2B5EF4-FFF2-40B4-BE49-F238E27FC236}">
                <a16:creationId xmlns:a16="http://schemas.microsoft.com/office/drawing/2014/main" id="{7802399C-A09E-CA8B-D8FB-453A33FAA12E}"/>
              </a:ext>
            </a:extLst>
          </p:cNvPr>
          <p:cNvSpPr/>
          <p:nvPr/>
        </p:nvSpPr>
        <p:spPr>
          <a:xfrm>
            <a:off x="3745163" y="1163415"/>
            <a:ext cx="1" cy="129265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7" name="Linien">
            <a:extLst>
              <a:ext uri="{FF2B5EF4-FFF2-40B4-BE49-F238E27FC236}">
                <a16:creationId xmlns:a16="http://schemas.microsoft.com/office/drawing/2014/main" id="{819A53D5-5BCD-13AA-A35D-83A6F62C29FE}"/>
              </a:ext>
            </a:extLst>
          </p:cNvPr>
          <p:cNvSpPr/>
          <p:nvPr/>
        </p:nvSpPr>
        <p:spPr>
          <a:xfrm>
            <a:off x="4396982" y="979101"/>
            <a:ext cx="1" cy="16450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" name="Rechteck">
            <a:extLst>
              <a:ext uri="{FF2B5EF4-FFF2-40B4-BE49-F238E27FC236}">
                <a16:creationId xmlns:a16="http://schemas.microsoft.com/office/drawing/2014/main" id="{18A16ACA-2484-0BE5-83FA-D789DD8FFE51}"/>
              </a:ext>
            </a:extLst>
          </p:cNvPr>
          <p:cNvSpPr/>
          <p:nvPr/>
        </p:nvSpPr>
        <p:spPr>
          <a:xfrm rot="16200000">
            <a:off x="4167613" y="1690340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9" name="RL">
            <a:extLst>
              <a:ext uri="{FF2B5EF4-FFF2-40B4-BE49-F238E27FC236}">
                <a16:creationId xmlns:a16="http://schemas.microsoft.com/office/drawing/2014/main" id="{3B6FED43-CC1C-B825-C978-E5D8F7CEFC0F}"/>
              </a:ext>
            </a:extLst>
          </p:cNvPr>
          <p:cNvSpPr txBox="1"/>
          <p:nvPr/>
        </p:nvSpPr>
        <p:spPr>
          <a:xfrm>
            <a:off x="4491845" y="1574105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40" name="UL">
            <a:extLst>
              <a:ext uri="{FF2B5EF4-FFF2-40B4-BE49-F238E27FC236}">
                <a16:creationId xmlns:a16="http://schemas.microsoft.com/office/drawing/2014/main" id="{69673248-C3B4-5B9D-F6C5-52543106F22E}"/>
              </a:ext>
            </a:extLst>
          </p:cNvPr>
          <p:cNvSpPr txBox="1"/>
          <p:nvPr/>
        </p:nvSpPr>
        <p:spPr>
          <a:xfrm>
            <a:off x="3706438" y="154127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41" name="Anschluss-klemme">
            <a:extLst>
              <a:ext uri="{FF2B5EF4-FFF2-40B4-BE49-F238E27FC236}">
                <a16:creationId xmlns:a16="http://schemas.microsoft.com/office/drawing/2014/main" id="{5FB7B4FF-6E86-21B0-0431-F20C98BE639C}"/>
              </a:ext>
            </a:extLst>
          </p:cNvPr>
          <p:cNvSpPr txBox="1"/>
          <p:nvPr/>
        </p:nvSpPr>
        <p:spPr>
          <a:xfrm>
            <a:off x="2993301" y="294332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42" name="Linien">
            <a:extLst>
              <a:ext uri="{FF2B5EF4-FFF2-40B4-BE49-F238E27FC236}">
                <a16:creationId xmlns:a16="http://schemas.microsoft.com/office/drawing/2014/main" id="{E84DB85D-70BD-BBBC-DAA5-B84F2C3D7143}"/>
              </a:ext>
            </a:extLst>
          </p:cNvPr>
          <p:cNvSpPr/>
          <p:nvPr/>
        </p:nvSpPr>
        <p:spPr>
          <a:xfrm>
            <a:off x="1654970" y="1004379"/>
            <a:ext cx="1907017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3" name="Kreis">
            <a:extLst>
              <a:ext uri="{FF2B5EF4-FFF2-40B4-BE49-F238E27FC236}">
                <a16:creationId xmlns:a16="http://schemas.microsoft.com/office/drawing/2014/main" id="{10833C8A-89DC-81D8-72E0-7B5BF7F5733C}"/>
              </a:ext>
            </a:extLst>
          </p:cNvPr>
          <p:cNvSpPr/>
          <p:nvPr/>
        </p:nvSpPr>
        <p:spPr>
          <a:xfrm rot="5400000">
            <a:off x="3523249" y="955824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44" name="Gruppieren">
            <a:extLst>
              <a:ext uri="{FF2B5EF4-FFF2-40B4-BE49-F238E27FC236}">
                <a16:creationId xmlns:a16="http://schemas.microsoft.com/office/drawing/2014/main" id="{55F02DE6-FB44-459C-A8A2-2C320D0FF5AA}"/>
              </a:ext>
            </a:extLst>
          </p:cNvPr>
          <p:cNvGrpSpPr/>
          <p:nvPr/>
        </p:nvGrpSpPr>
        <p:grpSpPr>
          <a:xfrm>
            <a:off x="2517300" y="821311"/>
            <a:ext cx="505916" cy="366135"/>
            <a:chOff x="-20032" y="0"/>
            <a:chExt cx="505915" cy="366134"/>
          </a:xfrm>
        </p:grpSpPr>
        <p:sp>
          <p:nvSpPr>
            <p:cNvPr id="45" name="Rechteck">
              <a:extLst>
                <a:ext uri="{FF2B5EF4-FFF2-40B4-BE49-F238E27FC236}">
                  <a16:creationId xmlns:a16="http://schemas.microsoft.com/office/drawing/2014/main" id="{46E2D3A3-33CE-5A96-2D95-BF315D08D224}"/>
                </a:ext>
              </a:extLst>
            </p:cNvPr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46" name="R0">
              <a:extLst>
                <a:ext uri="{FF2B5EF4-FFF2-40B4-BE49-F238E27FC236}">
                  <a16:creationId xmlns:a16="http://schemas.microsoft.com/office/drawing/2014/main" id="{463550D1-FFAB-9830-F0CF-FB788CA13C08}"/>
                </a:ext>
              </a:extLst>
            </p:cNvPr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47" name="Linien">
            <a:extLst>
              <a:ext uri="{FF2B5EF4-FFF2-40B4-BE49-F238E27FC236}">
                <a16:creationId xmlns:a16="http://schemas.microsoft.com/office/drawing/2014/main" id="{6CE9BD16-F014-9C07-495C-4B708F65791D}"/>
              </a:ext>
            </a:extLst>
          </p:cNvPr>
          <p:cNvSpPr/>
          <p:nvPr/>
        </p:nvSpPr>
        <p:spPr>
          <a:xfrm>
            <a:off x="1637677" y="2616686"/>
            <a:ext cx="1890514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" name="Kreis">
            <a:extLst>
              <a:ext uri="{FF2B5EF4-FFF2-40B4-BE49-F238E27FC236}">
                <a16:creationId xmlns:a16="http://schemas.microsoft.com/office/drawing/2014/main" id="{530E2230-5058-96E6-98B8-12184D72F4DF}"/>
              </a:ext>
            </a:extLst>
          </p:cNvPr>
          <p:cNvSpPr/>
          <p:nvPr/>
        </p:nvSpPr>
        <p:spPr>
          <a:xfrm rot="5400000">
            <a:off x="3489453" y="256813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49" name="Linien">
            <a:extLst>
              <a:ext uri="{FF2B5EF4-FFF2-40B4-BE49-F238E27FC236}">
                <a16:creationId xmlns:a16="http://schemas.microsoft.com/office/drawing/2014/main" id="{B4672828-67F7-B230-A4F1-22FB348954BA}"/>
              </a:ext>
            </a:extLst>
          </p:cNvPr>
          <p:cNvSpPr/>
          <p:nvPr/>
        </p:nvSpPr>
        <p:spPr>
          <a:xfrm flipH="1">
            <a:off x="1051741" y="1176543"/>
            <a:ext cx="1" cy="129265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556209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ien">
            <a:extLst>
              <a:ext uri="{FF2B5EF4-FFF2-40B4-BE49-F238E27FC236}">
                <a16:creationId xmlns:a16="http://schemas.microsoft.com/office/drawing/2014/main" id="{716A0D39-4965-541B-8D11-0A0AA633A075}"/>
              </a:ext>
            </a:extLst>
          </p:cNvPr>
          <p:cNvSpPr/>
          <p:nvPr/>
        </p:nvSpPr>
        <p:spPr>
          <a:xfrm>
            <a:off x="5523358" y="1091543"/>
            <a:ext cx="1" cy="151218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55873041-C590-614B-5D35-0E78C182EA37}"/>
              </a:ext>
            </a:extLst>
          </p:cNvPr>
          <p:cNvSpPr/>
          <p:nvPr/>
        </p:nvSpPr>
        <p:spPr>
          <a:xfrm>
            <a:off x="8739568" y="853120"/>
            <a:ext cx="1" cy="198903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0" name="UL1">
            <a:extLst>
              <a:ext uri="{FF2B5EF4-FFF2-40B4-BE49-F238E27FC236}">
                <a16:creationId xmlns:a16="http://schemas.microsoft.com/office/drawing/2014/main" id="{27C632F4-A76A-0496-9420-3E8D3D281E14}"/>
              </a:ext>
            </a:extLst>
          </p:cNvPr>
          <p:cNvSpPr txBox="1"/>
          <p:nvPr/>
        </p:nvSpPr>
        <p:spPr>
          <a:xfrm>
            <a:off x="5502582" y="1587670"/>
            <a:ext cx="61679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U</a:t>
            </a:r>
            <a:r>
              <a:rPr baseline="-25000" dirty="0"/>
              <a:t>1</a:t>
            </a:r>
          </a:p>
        </p:txBody>
      </p:sp>
      <p:sp>
        <p:nvSpPr>
          <p:cNvPr id="11" name="Einspeisung/Last">
            <a:extLst>
              <a:ext uri="{FF2B5EF4-FFF2-40B4-BE49-F238E27FC236}">
                <a16:creationId xmlns:a16="http://schemas.microsoft.com/office/drawing/2014/main" id="{3DB15BED-EC70-B0FB-F4FA-44B6310FEDB7}"/>
              </a:ext>
            </a:extLst>
          </p:cNvPr>
          <p:cNvSpPr txBox="1"/>
          <p:nvPr/>
        </p:nvSpPr>
        <p:spPr>
          <a:xfrm>
            <a:off x="7761676" y="349506"/>
            <a:ext cx="1659431" cy="33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Einspeisung/Last</a:t>
            </a:r>
          </a:p>
        </p:txBody>
      </p:sp>
      <p:sp>
        <p:nvSpPr>
          <p:cNvPr id="12" name="Linien">
            <a:extLst>
              <a:ext uri="{FF2B5EF4-FFF2-40B4-BE49-F238E27FC236}">
                <a16:creationId xmlns:a16="http://schemas.microsoft.com/office/drawing/2014/main" id="{F4768655-EBB2-AE11-E76A-6D9AF6C8F889}"/>
              </a:ext>
            </a:extLst>
          </p:cNvPr>
          <p:cNvSpPr/>
          <p:nvPr/>
        </p:nvSpPr>
        <p:spPr>
          <a:xfrm>
            <a:off x="994513" y="851770"/>
            <a:ext cx="7748679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" name="Kreis">
            <a:extLst>
              <a:ext uri="{FF2B5EF4-FFF2-40B4-BE49-F238E27FC236}">
                <a16:creationId xmlns:a16="http://schemas.microsoft.com/office/drawing/2014/main" id="{820DC828-7CE6-54BD-9EF0-BBD1A656D2B2}"/>
              </a:ext>
            </a:extLst>
          </p:cNvPr>
          <p:cNvSpPr/>
          <p:nvPr/>
        </p:nvSpPr>
        <p:spPr>
          <a:xfrm rot="5400000">
            <a:off x="7597323" y="803215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4" name="Linien">
            <a:extLst>
              <a:ext uri="{FF2B5EF4-FFF2-40B4-BE49-F238E27FC236}">
                <a16:creationId xmlns:a16="http://schemas.microsoft.com/office/drawing/2014/main" id="{5A9E4140-42C2-A0A2-E0D8-F64E3DCDEA96}"/>
              </a:ext>
            </a:extLst>
          </p:cNvPr>
          <p:cNvSpPr/>
          <p:nvPr/>
        </p:nvSpPr>
        <p:spPr>
          <a:xfrm>
            <a:off x="1024993" y="2831297"/>
            <a:ext cx="77131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" name="Kreis">
            <a:extLst>
              <a:ext uri="{FF2B5EF4-FFF2-40B4-BE49-F238E27FC236}">
                <a16:creationId xmlns:a16="http://schemas.microsoft.com/office/drawing/2014/main" id="{A41DE3B6-F4D5-1F32-BC2E-A7E617B8C98C}"/>
              </a:ext>
            </a:extLst>
          </p:cNvPr>
          <p:cNvSpPr/>
          <p:nvPr/>
        </p:nvSpPr>
        <p:spPr>
          <a:xfrm rot="5400000">
            <a:off x="7597323" y="2794946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" name="Linien">
            <a:extLst>
              <a:ext uri="{FF2B5EF4-FFF2-40B4-BE49-F238E27FC236}">
                <a16:creationId xmlns:a16="http://schemas.microsoft.com/office/drawing/2014/main" id="{FA4F5843-8340-6639-1FB1-F7914A86B44C}"/>
              </a:ext>
            </a:extLst>
          </p:cNvPr>
          <p:cNvSpPr/>
          <p:nvPr/>
        </p:nvSpPr>
        <p:spPr>
          <a:xfrm flipH="1">
            <a:off x="442100" y="1760171"/>
            <a:ext cx="1" cy="74042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7" name="Gruppieren">
            <a:extLst>
              <a:ext uri="{FF2B5EF4-FFF2-40B4-BE49-F238E27FC236}">
                <a16:creationId xmlns:a16="http://schemas.microsoft.com/office/drawing/2014/main" id="{9287E3B8-61B3-8367-72DC-3BF873BDE1FF}"/>
              </a:ext>
            </a:extLst>
          </p:cNvPr>
          <p:cNvGrpSpPr/>
          <p:nvPr/>
        </p:nvGrpSpPr>
        <p:grpSpPr>
          <a:xfrm>
            <a:off x="569166" y="868277"/>
            <a:ext cx="1232972" cy="1971981"/>
            <a:chOff x="0" y="0"/>
            <a:chExt cx="1232970" cy="1971979"/>
          </a:xfrm>
        </p:grpSpPr>
        <p:sp>
          <p:nvSpPr>
            <p:cNvPr id="18" name="Linien">
              <a:extLst>
                <a:ext uri="{FF2B5EF4-FFF2-40B4-BE49-F238E27FC236}">
                  <a16:creationId xmlns:a16="http://schemas.microsoft.com/office/drawing/2014/main" id="{B0B06014-9FB1-B2A6-3EA0-134F5C5990BE}"/>
                </a:ext>
              </a:extLst>
            </p:cNvPr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" name="Linien">
              <a:extLst>
                <a:ext uri="{FF2B5EF4-FFF2-40B4-BE49-F238E27FC236}">
                  <a16:creationId xmlns:a16="http://schemas.microsoft.com/office/drawing/2014/main" id="{7795B909-2EBE-472D-90FF-1060EB654088}"/>
                </a:ext>
              </a:extLst>
            </p:cNvPr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" name="Linien">
              <a:extLst>
                <a:ext uri="{FF2B5EF4-FFF2-40B4-BE49-F238E27FC236}">
                  <a16:creationId xmlns:a16="http://schemas.microsoft.com/office/drawing/2014/main" id="{583E469B-ED7C-68DF-B448-91B5C2FAB4C8}"/>
                </a:ext>
              </a:extLst>
            </p:cNvPr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1" name="Linien">
              <a:extLst>
                <a:ext uri="{FF2B5EF4-FFF2-40B4-BE49-F238E27FC236}">
                  <a16:creationId xmlns:a16="http://schemas.microsoft.com/office/drawing/2014/main" id="{22D7FB93-E799-C3F1-3A85-E5EE28E0D9AC}"/>
                </a:ext>
              </a:extLst>
            </p:cNvPr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2" name="Rechteck">
              <a:extLst>
                <a:ext uri="{FF2B5EF4-FFF2-40B4-BE49-F238E27FC236}">
                  <a16:creationId xmlns:a16="http://schemas.microsoft.com/office/drawing/2014/main" id="{847CB267-2228-07E3-7D3E-DEB15C478754}"/>
                </a:ext>
              </a:extLst>
            </p:cNvPr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3" name="R1">
              <a:extLst>
                <a:ext uri="{FF2B5EF4-FFF2-40B4-BE49-F238E27FC236}">
                  <a16:creationId xmlns:a16="http://schemas.microsoft.com/office/drawing/2014/main" id="{BF0C2E85-A7D6-97D9-6992-BA6FFCED19D1}"/>
                </a:ext>
              </a:extLst>
            </p:cNvPr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R</a:t>
              </a:r>
              <a:r>
                <a:rPr lang="de-DE" baseline="-5999" dirty="0"/>
                <a:t>d</a:t>
              </a:r>
              <a:endParaRPr baseline="-5999" dirty="0"/>
            </a:p>
          </p:txBody>
        </p:sp>
        <p:sp>
          <p:nvSpPr>
            <p:cNvPr id="24" name="C1">
              <a:extLst>
                <a:ext uri="{FF2B5EF4-FFF2-40B4-BE49-F238E27FC236}">
                  <a16:creationId xmlns:a16="http://schemas.microsoft.com/office/drawing/2014/main" id="{55263953-12E4-C783-F874-819E30C288E0}"/>
                </a:ext>
              </a:extLst>
            </p:cNvPr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25" name="Linien">
              <a:extLst>
                <a:ext uri="{FF2B5EF4-FFF2-40B4-BE49-F238E27FC236}">
                  <a16:creationId xmlns:a16="http://schemas.microsoft.com/office/drawing/2014/main" id="{68F9AE30-9999-9229-D05C-E3350423E10F}"/>
                </a:ext>
              </a:extLst>
            </p:cNvPr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6" name="Linien">
              <a:extLst>
                <a:ext uri="{FF2B5EF4-FFF2-40B4-BE49-F238E27FC236}">
                  <a16:creationId xmlns:a16="http://schemas.microsoft.com/office/drawing/2014/main" id="{19500C1B-04EE-D080-E0C7-0A4C67E3A741}"/>
                </a:ext>
              </a:extLst>
            </p:cNvPr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7" name="Gruppieren">
              <a:extLst>
                <a:ext uri="{FF2B5EF4-FFF2-40B4-BE49-F238E27FC236}">
                  <a16:creationId xmlns:a16="http://schemas.microsoft.com/office/drawing/2014/main" id="{6206973C-5445-85D0-EC61-8E227AF5D806}"/>
                </a:ext>
              </a:extLst>
            </p:cNvPr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30" name="Rechteck">
                <a:extLst>
                  <a:ext uri="{FF2B5EF4-FFF2-40B4-BE49-F238E27FC236}">
                    <a16:creationId xmlns:a16="http://schemas.microsoft.com/office/drawing/2014/main" id="{41FECC58-CCAC-AFEF-2C34-65AF87C8131E}"/>
                  </a:ext>
                </a:extLst>
              </p:cNvPr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1" name="Linien">
                <a:extLst>
                  <a:ext uri="{FF2B5EF4-FFF2-40B4-BE49-F238E27FC236}">
                    <a16:creationId xmlns:a16="http://schemas.microsoft.com/office/drawing/2014/main" id="{9452DF1F-3C08-356B-03FC-AFAB592E37D8}"/>
                  </a:ext>
                </a:extLst>
              </p:cNvPr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2" name="Linien">
                <a:extLst>
                  <a:ext uri="{FF2B5EF4-FFF2-40B4-BE49-F238E27FC236}">
                    <a16:creationId xmlns:a16="http://schemas.microsoft.com/office/drawing/2014/main" id="{031D4968-1FA4-74FA-FC76-27EE1F983178}"/>
                  </a:ext>
                </a:extLst>
              </p:cNvPr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8" name="R0">
              <a:extLst>
                <a:ext uri="{FF2B5EF4-FFF2-40B4-BE49-F238E27FC236}">
                  <a16:creationId xmlns:a16="http://schemas.microsoft.com/office/drawing/2014/main" id="{530831F1-03D3-EF54-AF98-0AFD135AF9C4}"/>
                </a:ext>
              </a:extLst>
            </p:cNvPr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29" name="Rechteck">
              <a:extLst>
                <a:ext uri="{FF2B5EF4-FFF2-40B4-BE49-F238E27FC236}">
                  <a16:creationId xmlns:a16="http://schemas.microsoft.com/office/drawing/2014/main" id="{EEA0F54F-436F-5468-176B-204296425779}"/>
                </a:ext>
              </a:extLst>
            </p:cNvPr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33" name="Gruppieren">
            <a:extLst>
              <a:ext uri="{FF2B5EF4-FFF2-40B4-BE49-F238E27FC236}">
                <a16:creationId xmlns:a16="http://schemas.microsoft.com/office/drawing/2014/main" id="{1FD7B2BD-5CC5-0B5C-D6D3-D005EC66E501}"/>
              </a:ext>
            </a:extLst>
          </p:cNvPr>
          <p:cNvGrpSpPr/>
          <p:nvPr/>
        </p:nvGrpSpPr>
        <p:grpSpPr>
          <a:xfrm>
            <a:off x="2151881" y="868277"/>
            <a:ext cx="1232972" cy="1971981"/>
            <a:chOff x="0" y="0"/>
            <a:chExt cx="1232970" cy="1971979"/>
          </a:xfrm>
        </p:grpSpPr>
        <p:sp>
          <p:nvSpPr>
            <p:cNvPr id="34" name="Linien">
              <a:extLst>
                <a:ext uri="{FF2B5EF4-FFF2-40B4-BE49-F238E27FC236}">
                  <a16:creationId xmlns:a16="http://schemas.microsoft.com/office/drawing/2014/main" id="{F3A4929F-0FFD-7A64-EB0A-28F7B337E7E4}"/>
                </a:ext>
              </a:extLst>
            </p:cNvPr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5" name="Linien">
              <a:extLst>
                <a:ext uri="{FF2B5EF4-FFF2-40B4-BE49-F238E27FC236}">
                  <a16:creationId xmlns:a16="http://schemas.microsoft.com/office/drawing/2014/main" id="{E7DFBABF-5825-3407-9265-00C90ABA364F}"/>
                </a:ext>
              </a:extLst>
            </p:cNvPr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6" name="Linien">
              <a:extLst>
                <a:ext uri="{FF2B5EF4-FFF2-40B4-BE49-F238E27FC236}">
                  <a16:creationId xmlns:a16="http://schemas.microsoft.com/office/drawing/2014/main" id="{02414372-91AF-6657-A6EB-0495B739E233}"/>
                </a:ext>
              </a:extLst>
            </p:cNvPr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7" name="Linien">
              <a:extLst>
                <a:ext uri="{FF2B5EF4-FFF2-40B4-BE49-F238E27FC236}">
                  <a16:creationId xmlns:a16="http://schemas.microsoft.com/office/drawing/2014/main" id="{DBD17FF5-101B-9672-D8AD-2AB2408D11F2}"/>
                </a:ext>
              </a:extLst>
            </p:cNvPr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8" name="Rechteck">
              <a:extLst>
                <a:ext uri="{FF2B5EF4-FFF2-40B4-BE49-F238E27FC236}">
                  <a16:creationId xmlns:a16="http://schemas.microsoft.com/office/drawing/2014/main" id="{E8D48F0A-2FC0-8798-BA8B-F3DED2611B36}"/>
                </a:ext>
              </a:extLst>
            </p:cNvPr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9" name="R1">
              <a:extLst>
                <a:ext uri="{FF2B5EF4-FFF2-40B4-BE49-F238E27FC236}">
                  <a16:creationId xmlns:a16="http://schemas.microsoft.com/office/drawing/2014/main" id="{0C8CB949-9BA2-4E77-7B72-3D9B8AF1673B}"/>
                </a:ext>
              </a:extLst>
            </p:cNvPr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R</a:t>
              </a:r>
              <a:r>
                <a:rPr lang="de-DE" baseline="-5999" dirty="0"/>
                <a:t>d</a:t>
              </a:r>
              <a:endParaRPr baseline="-5999" dirty="0"/>
            </a:p>
          </p:txBody>
        </p:sp>
        <p:sp>
          <p:nvSpPr>
            <p:cNvPr id="40" name="C1">
              <a:extLst>
                <a:ext uri="{FF2B5EF4-FFF2-40B4-BE49-F238E27FC236}">
                  <a16:creationId xmlns:a16="http://schemas.microsoft.com/office/drawing/2014/main" id="{94EDBEF8-1426-B084-1DEB-1E90AC469B24}"/>
                </a:ext>
              </a:extLst>
            </p:cNvPr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41" name="Linien">
              <a:extLst>
                <a:ext uri="{FF2B5EF4-FFF2-40B4-BE49-F238E27FC236}">
                  <a16:creationId xmlns:a16="http://schemas.microsoft.com/office/drawing/2014/main" id="{786DC319-322A-1CE6-3454-2BB783106CD3}"/>
                </a:ext>
              </a:extLst>
            </p:cNvPr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2" name="Linien">
              <a:extLst>
                <a:ext uri="{FF2B5EF4-FFF2-40B4-BE49-F238E27FC236}">
                  <a16:creationId xmlns:a16="http://schemas.microsoft.com/office/drawing/2014/main" id="{EF066526-9FFD-9F98-F5C0-3468779F26F9}"/>
                </a:ext>
              </a:extLst>
            </p:cNvPr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43" name="Gruppieren">
              <a:extLst>
                <a:ext uri="{FF2B5EF4-FFF2-40B4-BE49-F238E27FC236}">
                  <a16:creationId xmlns:a16="http://schemas.microsoft.com/office/drawing/2014/main" id="{38890495-342F-585D-DEF7-EB0E1B76EE0E}"/>
                </a:ext>
              </a:extLst>
            </p:cNvPr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46" name="Rechteck">
                <a:extLst>
                  <a:ext uri="{FF2B5EF4-FFF2-40B4-BE49-F238E27FC236}">
                    <a16:creationId xmlns:a16="http://schemas.microsoft.com/office/drawing/2014/main" id="{10691543-615C-EDDD-8318-CDD7C77A8DDD}"/>
                  </a:ext>
                </a:extLst>
              </p:cNvPr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7" name="Linien">
                <a:extLst>
                  <a:ext uri="{FF2B5EF4-FFF2-40B4-BE49-F238E27FC236}">
                    <a16:creationId xmlns:a16="http://schemas.microsoft.com/office/drawing/2014/main" id="{FF621A00-AF8F-B22B-937E-E39172313588}"/>
                  </a:ext>
                </a:extLst>
              </p:cNvPr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Linien">
                <a:extLst>
                  <a:ext uri="{FF2B5EF4-FFF2-40B4-BE49-F238E27FC236}">
                    <a16:creationId xmlns:a16="http://schemas.microsoft.com/office/drawing/2014/main" id="{7F529763-AE06-C936-61D4-E90A59CA8E3C}"/>
                  </a:ext>
                </a:extLst>
              </p:cNvPr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4" name="R0">
              <a:extLst>
                <a:ext uri="{FF2B5EF4-FFF2-40B4-BE49-F238E27FC236}">
                  <a16:creationId xmlns:a16="http://schemas.microsoft.com/office/drawing/2014/main" id="{BDE2B73E-81B7-B04F-0CA6-2E5067539C44}"/>
                </a:ext>
              </a:extLst>
            </p:cNvPr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45" name="Rechteck">
              <a:extLst>
                <a:ext uri="{FF2B5EF4-FFF2-40B4-BE49-F238E27FC236}">
                  <a16:creationId xmlns:a16="http://schemas.microsoft.com/office/drawing/2014/main" id="{CB87C1C3-CE72-33B9-B8FB-583544DE2919}"/>
                </a:ext>
              </a:extLst>
            </p:cNvPr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49" name="Gruppieren">
            <a:extLst>
              <a:ext uri="{FF2B5EF4-FFF2-40B4-BE49-F238E27FC236}">
                <a16:creationId xmlns:a16="http://schemas.microsoft.com/office/drawing/2014/main" id="{547BB530-3AB9-2B43-ACB9-F43458B2010F}"/>
              </a:ext>
            </a:extLst>
          </p:cNvPr>
          <p:cNvGrpSpPr/>
          <p:nvPr/>
        </p:nvGrpSpPr>
        <p:grpSpPr>
          <a:xfrm>
            <a:off x="4075207" y="868277"/>
            <a:ext cx="1232972" cy="1971981"/>
            <a:chOff x="0" y="0"/>
            <a:chExt cx="1232970" cy="1971979"/>
          </a:xfrm>
        </p:grpSpPr>
        <p:sp>
          <p:nvSpPr>
            <p:cNvPr id="50" name="Linien">
              <a:extLst>
                <a:ext uri="{FF2B5EF4-FFF2-40B4-BE49-F238E27FC236}">
                  <a16:creationId xmlns:a16="http://schemas.microsoft.com/office/drawing/2014/main" id="{81D7FE41-79A6-7950-3F6E-922EF5E3F177}"/>
                </a:ext>
              </a:extLst>
            </p:cNvPr>
            <p:cNvSpPr/>
            <p:nvPr/>
          </p:nvSpPr>
          <p:spPr>
            <a:xfrm flipH="1" flipV="1">
              <a:off x="439324" y="-1"/>
              <a:ext cx="1" cy="908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1" name="Linien">
              <a:extLst>
                <a:ext uri="{FF2B5EF4-FFF2-40B4-BE49-F238E27FC236}">
                  <a16:creationId xmlns:a16="http://schemas.microsoft.com/office/drawing/2014/main" id="{3D190233-2EB5-086B-16CF-5D3ED1D20CEB}"/>
                </a:ext>
              </a:extLst>
            </p:cNvPr>
            <p:cNvSpPr/>
            <p:nvPr/>
          </p:nvSpPr>
          <p:spPr>
            <a:xfrm>
              <a:off x="156855" y="912707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2" name="Linien">
              <a:extLst>
                <a:ext uri="{FF2B5EF4-FFF2-40B4-BE49-F238E27FC236}">
                  <a16:creationId xmlns:a16="http://schemas.microsoft.com/office/drawing/2014/main" id="{3A5B7FA3-683D-FA76-464A-74C58D5D99BC}"/>
                </a:ext>
              </a:extLst>
            </p:cNvPr>
            <p:cNvSpPr/>
            <p:nvPr/>
          </p:nvSpPr>
          <p:spPr>
            <a:xfrm flipH="1" flipV="1">
              <a:off x="695306" y="908212"/>
              <a:ext cx="7424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3" name="Linien">
              <a:extLst>
                <a:ext uri="{FF2B5EF4-FFF2-40B4-BE49-F238E27FC236}">
                  <a16:creationId xmlns:a16="http://schemas.microsoft.com/office/drawing/2014/main" id="{0229588A-8140-36E3-A394-C017E51A0296}"/>
                </a:ext>
              </a:extLst>
            </p:cNvPr>
            <p:cNvSpPr/>
            <p:nvPr/>
          </p:nvSpPr>
          <p:spPr>
            <a:xfrm flipV="1">
              <a:off x="447419" y="1687867"/>
              <a:ext cx="1" cy="2841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4" name="Rechteck">
              <a:extLst>
                <a:ext uri="{FF2B5EF4-FFF2-40B4-BE49-F238E27FC236}">
                  <a16:creationId xmlns:a16="http://schemas.microsoft.com/office/drawing/2014/main" id="{96AB0B9A-2C57-BD97-DDA2-C8F9B3DC6258}"/>
                </a:ext>
              </a:extLst>
            </p:cNvPr>
            <p:cNvSpPr/>
            <p:nvPr/>
          </p:nvSpPr>
          <p:spPr>
            <a:xfrm rot="16200000">
              <a:off x="505452" y="1222427"/>
              <a:ext cx="388177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" name="R1">
              <a:extLst>
                <a:ext uri="{FF2B5EF4-FFF2-40B4-BE49-F238E27FC236}">
                  <a16:creationId xmlns:a16="http://schemas.microsoft.com/office/drawing/2014/main" id="{A6780636-AB8B-9595-12D5-0BDA038A638B}"/>
                </a:ext>
              </a:extLst>
            </p:cNvPr>
            <p:cNvSpPr txBox="1"/>
            <p:nvPr/>
          </p:nvSpPr>
          <p:spPr>
            <a:xfrm>
              <a:off x="728214" y="965898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dirty="0"/>
                <a:t>R</a:t>
              </a:r>
              <a:r>
                <a:rPr lang="de-DE" baseline="-5999" dirty="0"/>
                <a:t>d</a:t>
              </a:r>
              <a:endParaRPr baseline="-5999" dirty="0"/>
            </a:p>
          </p:txBody>
        </p:sp>
        <p:sp>
          <p:nvSpPr>
            <p:cNvPr id="56" name="C1">
              <a:extLst>
                <a:ext uri="{FF2B5EF4-FFF2-40B4-BE49-F238E27FC236}">
                  <a16:creationId xmlns:a16="http://schemas.microsoft.com/office/drawing/2014/main" id="{2C2D85C0-D271-B637-2A7F-35086404C4FD}"/>
                </a:ext>
              </a:extLst>
            </p:cNvPr>
            <p:cNvSpPr txBox="1"/>
            <p:nvPr/>
          </p:nvSpPr>
          <p:spPr>
            <a:xfrm>
              <a:off x="77504" y="98073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C</a:t>
              </a:r>
              <a:r>
                <a:rPr baseline="-5999"/>
                <a:t>1</a:t>
              </a:r>
            </a:p>
          </p:txBody>
        </p:sp>
        <p:sp>
          <p:nvSpPr>
            <p:cNvPr id="57" name="Linien">
              <a:extLst>
                <a:ext uri="{FF2B5EF4-FFF2-40B4-BE49-F238E27FC236}">
                  <a16:creationId xmlns:a16="http://schemas.microsoft.com/office/drawing/2014/main" id="{DAB387EF-6F3E-5657-CA50-1C46A27D074B}"/>
                </a:ext>
              </a:extLst>
            </p:cNvPr>
            <p:cNvSpPr/>
            <p:nvPr/>
          </p:nvSpPr>
          <p:spPr>
            <a:xfrm flipH="1" flipV="1">
              <a:off x="164741" y="908212"/>
              <a:ext cx="11410" cy="7863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8" name="Linien">
              <a:extLst>
                <a:ext uri="{FF2B5EF4-FFF2-40B4-BE49-F238E27FC236}">
                  <a16:creationId xmlns:a16="http://schemas.microsoft.com/office/drawing/2014/main" id="{3D016ADE-5474-5564-CDEF-CFB0850AD725}"/>
                </a:ext>
              </a:extLst>
            </p:cNvPr>
            <p:cNvSpPr/>
            <p:nvPr/>
          </p:nvSpPr>
          <p:spPr>
            <a:xfrm flipH="1">
              <a:off x="175729" y="1697392"/>
              <a:ext cx="5271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59" name="Gruppieren">
              <a:extLst>
                <a:ext uri="{FF2B5EF4-FFF2-40B4-BE49-F238E27FC236}">
                  <a16:creationId xmlns:a16="http://schemas.microsoft.com/office/drawing/2014/main" id="{95291631-6119-A1FA-CEA6-46666DE6EAC7}"/>
                </a:ext>
              </a:extLst>
            </p:cNvPr>
            <p:cNvGrpSpPr/>
            <p:nvPr/>
          </p:nvGrpSpPr>
          <p:grpSpPr>
            <a:xfrm rot="5400000" flipH="1">
              <a:off x="115143" y="1206133"/>
              <a:ext cx="99196" cy="329483"/>
              <a:chOff x="1329" y="0"/>
              <a:chExt cx="99194" cy="329482"/>
            </a:xfrm>
          </p:grpSpPr>
          <p:sp>
            <p:nvSpPr>
              <p:cNvPr id="62" name="Rechteck">
                <a:extLst>
                  <a:ext uri="{FF2B5EF4-FFF2-40B4-BE49-F238E27FC236}">
                    <a16:creationId xmlns:a16="http://schemas.microsoft.com/office/drawing/2014/main" id="{74C5B992-3610-5C3B-2962-0F2EC47CFC2F}"/>
                  </a:ext>
                </a:extLst>
              </p:cNvPr>
              <p:cNvSpPr/>
              <p:nvPr/>
            </p:nvSpPr>
            <p:spPr>
              <a:xfrm>
                <a:off x="1329" y="0"/>
                <a:ext cx="96500" cy="32948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63" name="Linien">
                <a:extLst>
                  <a:ext uri="{FF2B5EF4-FFF2-40B4-BE49-F238E27FC236}">
                    <a16:creationId xmlns:a16="http://schemas.microsoft.com/office/drawing/2014/main" id="{6E371B30-6423-EA14-5092-EF0301B097DE}"/>
                  </a:ext>
                </a:extLst>
              </p:cNvPr>
              <p:cNvSpPr/>
              <p:nvPr/>
            </p:nvSpPr>
            <p:spPr>
              <a:xfrm flipH="1" flipV="1">
                <a:off x="6912" y="5294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4" name="Linien">
                <a:extLst>
                  <a:ext uri="{FF2B5EF4-FFF2-40B4-BE49-F238E27FC236}">
                    <a16:creationId xmlns:a16="http://schemas.microsoft.com/office/drawing/2014/main" id="{7491D9F8-AC96-B76B-74AB-EC043637189D}"/>
                  </a:ext>
                </a:extLst>
              </p:cNvPr>
              <p:cNvSpPr/>
              <p:nvPr/>
            </p:nvSpPr>
            <p:spPr>
              <a:xfrm flipH="1" flipV="1">
                <a:off x="100514" y="5225"/>
                <a:ext cx="11" cy="3177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0" name="R0">
              <a:extLst>
                <a:ext uri="{FF2B5EF4-FFF2-40B4-BE49-F238E27FC236}">
                  <a16:creationId xmlns:a16="http://schemas.microsoft.com/office/drawing/2014/main" id="{D34E1DA0-E0A2-ECB7-CFB7-FEA97181114F}"/>
                </a:ext>
              </a:extLst>
            </p:cNvPr>
            <p:cNvSpPr txBox="1"/>
            <p:nvPr/>
          </p:nvSpPr>
          <p:spPr>
            <a:xfrm>
              <a:off x="532487" y="296382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  <p:sp>
          <p:nvSpPr>
            <p:cNvPr id="61" name="Rechteck">
              <a:extLst>
                <a:ext uri="{FF2B5EF4-FFF2-40B4-BE49-F238E27FC236}">
                  <a16:creationId xmlns:a16="http://schemas.microsoft.com/office/drawing/2014/main" id="{E3FDD54A-BBFC-660B-B17F-EF411CED99D4}"/>
                </a:ext>
              </a:extLst>
            </p:cNvPr>
            <p:cNvSpPr/>
            <p:nvPr/>
          </p:nvSpPr>
          <p:spPr>
            <a:xfrm rot="16200000">
              <a:off x="245236" y="365793"/>
              <a:ext cx="388176" cy="1772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65" name="…">
            <a:extLst>
              <a:ext uri="{FF2B5EF4-FFF2-40B4-BE49-F238E27FC236}">
                <a16:creationId xmlns:a16="http://schemas.microsoft.com/office/drawing/2014/main" id="{1E751891-E02A-F0DD-26F7-B687BEA32546}"/>
              </a:ext>
            </a:extLst>
          </p:cNvPr>
          <p:cNvSpPr txBox="1"/>
          <p:nvPr/>
        </p:nvSpPr>
        <p:spPr>
          <a:xfrm>
            <a:off x="3475205" y="1870862"/>
            <a:ext cx="4284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…</a:t>
            </a:r>
          </a:p>
        </p:txBody>
      </p:sp>
      <p:sp>
        <p:nvSpPr>
          <p:cNvPr id="66" name="N-Supercaps">
            <a:extLst>
              <a:ext uri="{FF2B5EF4-FFF2-40B4-BE49-F238E27FC236}">
                <a16:creationId xmlns:a16="http://schemas.microsoft.com/office/drawing/2014/main" id="{BF9AD35F-5ED0-D6A4-DEB7-52DC64F2FEEC}"/>
              </a:ext>
            </a:extLst>
          </p:cNvPr>
          <p:cNvSpPr txBox="1"/>
          <p:nvPr/>
        </p:nvSpPr>
        <p:spPr>
          <a:xfrm>
            <a:off x="1681965" y="345443"/>
            <a:ext cx="1917122" cy="339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N-Supercaps</a:t>
            </a:r>
          </a:p>
        </p:txBody>
      </p:sp>
      <p:sp>
        <p:nvSpPr>
          <p:cNvPr id="67" name="Kreis">
            <a:extLst>
              <a:ext uri="{FF2B5EF4-FFF2-40B4-BE49-F238E27FC236}">
                <a16:creationId xmlns:a16="http://schemas.microsoft.com/office/drawing/2014/main" id="{DD677615-BD62-411D-9920-02811FFA2728}"/>
              </a:ext>
            </a:extLst>
          </p:cNvPr>
          <p:cNvSpPr/>
          <p:nvPr/>
        </p:nvSpPr>
        <p:spPr>
          <a:xfrm rot="5400000">
            <a:off x="5495088" y="803215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8" name="Kreis">
            <a:extLst>
              <a:ext uri="{FF2B5EF4-FFF2-40B4-BE49-F238E27FC236}">
                <a16:creationId xmlns:a16="http://schemas.microsoft.com/office/drawing/2014/main" id="{74DD5E47-3BD9-C4B8-9990-DA400944CC6E}"/>
              </a:ext>
            </a:extLst>
          </p:cNvPr>
          <p:cNvSpPr/>
          <p:nvPr/>
        </p:nvSpPr>
        <p:spPr>
          <a:xfrm rot="5400000">
            <a:off x="5495088" y="2782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9" name="Rechteck">
            <a:extLst>
              <a:ext uri="{FF2B5EF4-FFF2-40B4-BE49-F238E27FC236}">
                <a16:creationId xmlns:a16="http://schemas.microsoft.com/office/drawing/2014/main" id="{A6169D00-B514-A40D-D0BE-269CEE1C18FC}"/>
              </a:ext>
            </a:extLst>
          </p:cNvPr>
          <p:cNvSpPr/>
          <p:nvPr/>
        </p:nvSpPr>
        <p:spPr>
          <a:xfrm rot="16200000">
            <a:off x="5441383" y="1452492"/>
            <a:ext cx="2217569" cy="79028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0" name="DC-Übertrager">
            <a:extLst>
              <a:ext uri="{FF2B5EF4-FFF2-40B4-BE49-F238E27FC236}">
                <a16:creationId xmlns:a16="http://schemas.microsoft.com/office/drawing/2014/main" id="{072E73D4-E33E-3261-31A8-5A6C86AC608B}"/>
              </a:ext>
            </a:extLst>
          </p:cNvPr>
          <p:cNvSpPr txBox="1"/>
          <p:nvPr/>
        </p:nvSpPr>
        <p:spPr>
          <a:xfrm>
            <a:off x="5591606" y="345443"/>
            <a:ext cx="1917122" cy="339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DC-Übertrager</a:t>
            </a:r>
          </a:p>
        </p:txBody>
      </p:sp>
      <p:sp>
        <p:nvSpPr>
          <p:cNvPr id="71" name="Linien">
            <a:extLst>
              <a:ext uri="{FF2B5EF4-FFF2-40B4-BE49-F238E27FC236}">
                <a16:creationId xmlns:a16="http://schemas.microsoft.com/office/drawing/2014/main" id="{B2EB5402-7624-8F35-94F5-E9223A7B6F50}"/>
              </a:ext>
            </a:extLst>
          </p:cNvPr>
          <p:cNvSpPr/>
          <p:nvPr/>
        </p:nvSpPr>
        <p:spPr>
          <a:xfrm flipV="1">
            <a:off x="5712803" y="844931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2" name="Linien">
            <a:extLst>
              <a:ext uri="{FF2B5EF4-FFF2-40B4-BE49-F238E27FC236}">
                <a16:creationId xmlns:a16="http://schemas.microsoft.com/office/drawing/2014/main" id="{81EDAA8B-F05D-731C-5B52-C493BFA78C9E}"/>
              </a:ext>
            </a:extLst>
          </p:cNvPr>
          <p:cNvSpPr/>
          <p:nvPr/>
        </p:nvSpPr>
        <p:spPr>
          <a:xfrm>
            <a:off x="7645573" y="1091543"/>
            <a:ext cx="1" cy="151218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3" name="UL2">
            <a:extLst>
              <a:ext uri="{FF2B5EF4-FFF2-40B4-BE49-F238E27FC236}">
                <a16:creationId xmlns:a16="http://schemas.microsoft.com/office/drawing/2014/main" id="{18BAFBAE-1276-B4D6-262D-DADCA69B4223}"/>
              </a:ext>
            </a:extLst>
          </p:cNvPr>
          <p:cNvSpPr txBox="1"/>
          <p:nvPr/>
        </p:nvSpPr>
        <p:spPr>
          <a:xfrm>
            <a:off x="7661865" y="1587670"/>
            <a:ext cx="61679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U</a:t>
            </a:r>
            <a:r>
              <a:rPr baseline="-25000" dirty="0"/>
              <a:t>2</a:t>
            </a:r>
          </a:p>
        </p:txBody>
      </p:sp>
      <p:sp>
        <p:nvSpPr>
          <p:cNvPr id="74" name="IL1">
            <a:extLst>
              <a:ext uri="{FF2B5EF4-FFF2-40B4-BE49-F238E27FC236}">
                <a16:creationId xmlns:a16="http://schemas.microsoft.com/office/drawing/2014/main" id="{71EEB32B-637B-79CA-C3B5-1EC7C19F68C7}"/>
              </a:ext>
            </a:extLst>
          </p:cNvPr>
          <p:cNvSpPr txBox="1"/>
          <p:nvPr/>
        </p:nvSpPr>
        <p:spPr>
          <a:xfrm>
            <a:off x="5566133" y="94357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I</a:t>
            </a:r>
            <a:r>
              <a:rPr baseline="-5999" dirty="0"/>
              <a:t>1</a:t>
            </a:r>
          </a:p>
        </p:txBody>
      </p:sp>
      <p:sp>
        <p:nvSpPr>
          <p:cNvPr id="75" name="1:ü">
            <a:extLst>
              <a:ext uri="{FF2B5EF4-FFF2-40B4-BE49-F238E27FC236}">
                <a16:creationId xmlns:a16="http://schemas.microsoft.com/office/drawing/2014/main" id="{CFDA57B4-AB99-9BCC-56F0-8FC66A1C80D2}"/>
              </a:ext>
            </a:extLst>
          </p:cNvPr>
          <p:cNvSpPr txBox="1"/>
          <p:nvPr/>
        </p:nvSpPr>
        <p:spPr>
          <a:xfrm>
            <a:off x="6192391" y="1583607"/>
            <a:ext cx="585261" cy="33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1:ü</a:t>
            </a:r>
          </a:p>
        </p:txBody>
      </p:sp>
      <p:sp>
        <p:nvSpPr>
          <p:cNvPr id="152" name="Linien">
            <a:extLst>
              <a:ext uri="{FF2B5EF4-FFF2-40B4-BE49-F238E27FC236}">
                <a16:creationId xmlns:a16="http://schemas.microsoft.com/office/drawing/2014/main" id="{4F23E011-BCDB-F05E-FC19-AA80158648E1}"/>
              </a:ext>
            </a:extLst>
          </p:cNvPr>
          <p:cNvSpPr/>
          <p:nvPr/>
        </p:nvSpPr>
        <p:spPr>
          <a:xfrm rot="5400000" flipV="1">
            <a:off x="8628187" y="1265446"/>
            <a:ext cx="219851" cy="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4" name="Kreis">
            <a:extLst>
              <a:ext uri="{FF2B5EF4-FFF2-40B4-BE49-F238E27FC236}">
                <a16:creationId xmlns:a16="http://schemas.microsoft.com/office/drawing/2014/main" id="{EEECCC00-8C31-405F-EF8D-F9641D7A19EA}"/>
              </a:ext>
            </a:extLst>
          </p:cNvPr>
          <p:cNvSpPr/>
          <p:nvPr/>
        </p:nvSpPr>
        <p:spPr>
          <a:xfrm>
            <a:off x="8585802" y="1617739"/>
            <a:ext cx="317501" cy="317501"/>
          </a:xfrm>
          <a:prstGeom prst="ellipse">
            <a:avLst/>
          </a:prstGeom>
          <a:solidFill>
            <a:schemeClr val="bg1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5" name="Linien">
            <a:extLst>
              <a:ext uri="{FF2B5EF4-FFF2-40B4-BE49-F238E27FC236}">
                <a16:creationId xmlns:a16="http://schemas.microsoft.com/office/drawing/2014/main" id="{F05C9FF3-E4C8-C4F1-61C3-F7FFC8ECE0CE}"/>
              </a:ext>
            </a:extLst>
          </p:cNvPr>
          <p:cNvSpPr/>
          <p:nvPr/>
        </p:nvSpPr>
        <p:spPr>
          <a:xfrm>
            <a:off x="8598832" y="1785717"/>
            <a:ext cx="318439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7" name="IL2">
            <a:extLst>
              <a:ext uri="{FF2B5EF4-FFF2-40B4-BE49-F238E27FC236}">
                <a16:creationId xmlns:a16="http://schemas.microsoft.com/office/drawing/2014/main" id="{26BBF814-549A-CD2E-BCC6-827ED21621F8}"/>
              </a:ext>
            </a:extLst>
          </p:cNvPr>
          <p:cNvSpPr txBox="1"/>
          <p:nvPr/>
        </p:nvSpPr>
        <p:spPr>
          <a:xfrm>
            <a:off x="8758051" y="1096868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I</a:t>
            </a:r>
            <a:r>
              <a:rPr baseline="-5999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38196242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(t)"/>
          <p:cNvSpPr txBox="1"/>
          <p:nvPr/>
        </p:nvSpPr>
        <p:spPr>
          <a:xfrm>
            <a:off x="1839939" y="2316449"/>
            <a:ext cx="583784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P(t)</a:t>
            </a:r>
          </a:p>
        </p:txBody>
      </p:sp>
      <p:sp>
        <p:nvSpPr>
          <p:cNvPr id="4" name="Zylinder 3">
            <a:extLst>
              <a:ext uri="{FF2B5EF4-FFF2-40B4-BE49-F238E27FC236}">
                <a16:creationId xmlns:a16="http://schemas.microsoft.com/office/drawing/2014/main" id="{B41C0D97-D2B3-9096-1045-D4891BD5D3A1}"/>
              </a:ext>
            </a:extLst>
          </p:cNvPr>
          <p:cNvSpPr/>
          <p:nvPr/>
        </p:nvSpPr>
        <p:spPr>
          <a:xfrm rot="15776175">
            <a:off x="1662114" y="1308833"/>
            <a:ext cx="680950" cy="764329"/>
          </a:xfrm>
          <a:prstGeom prst="can">
            <a:avLst/>
          </a:prstGeom>
          <a:solidFill>
            <a:srgbClr val="0365C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5" name="Zylinder 4">
            <a:extLst>
              <a:ext uri="{FF2B5EF4-FFF2-40B4-BE49-F238E27FC236}">
                <a16:creationId xmlns:a16="http://schemas.microsoft.com/office/drawing/2014/main" id="{7C7253D6-CF73-362A-8094-5E3EBF4DC7DA}"/>
              </a:ext>
            </a:extLst>
          </p:cNvPr>
          <p:cNvSpPr/>
          <p:nvPr/>
        </p:nvSpPr>
        <p:spPr>
          <a:xfrm rot="15776175">
            <a:off x="1400973" y="1485657"/>
            <a:ext cx="192950" cy="519581"/>
          </a:xfrm>
          <a:prstGeom prst="can">
            <a:avLst>
              <a:gd name="adj" fmla="val 35543"/>
            </a:avLst>
          </a:prstGeom>
          <a:solidFill>
            <a:srgbClr val="00882B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6" name="Zylinder 5">
            <a:extLst>
              <a:ext uri="{FF2B5EF4-FFF2-40B4-BE49-F238E27FC236}">
                <a16:creationId xmlns:a16="http://schemas.microsoft.com/office/drawing/2014/main" id="{75930266-CFAD-6277-AE89-57F4BF5A19B2}"/>
              </a:ext>
            </a:extLst>
          </p:cNvPr>
          <p:cNvSpPr/>
          <p:nvPr/>
        </p:nvSpPr>
        <p:spPr>
          <a:xfrm rot="15776175">
            <a:off x="235880" y="1511045"/>
            <a:ext cx="1880549" cy="521137"/>
          </a:xfrm>
          <a:prstGeom prst="can">
            <a:avLst>
              <a:gd name="adj" fmla="val 50000"/>
            </a:avLst>
          </a:prstGeom>
          <a:solidFill>
            <a:srgbClr val="000000">
              <a:lumMod val="65000"/>
              <a:lumOff val="35000"/>
            </a:srgb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14D57A-7285-6DD1-802B-1452B16228BF}"/>
              </a:ext>
            </a:extLst>
          </p:cNvPr>
          <p:cNvSpPr/>
          <p:nvPr/>
        </p:nvSpPr>
        <p:spPr>
          <a:xfrm rot="21230093">
            <a:off x="981963" y="1368327"/>
            <a:ext cx="147914" cy="866113"/>
          </a:xfrm>
          <a:prstGeom prst="ellipse">
            <a:avLst/>
          </a:prstGeom>
          <a:solidFill>
            <a:srgbClr val="0365C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8" name="Punktmasse">
            <a:extLst>
              <a:ext uri="{FF2B5EF4-FFF2-40B4-BE49-F238E27FC236}">
                <a16:creationId xmlns:a16="http://schemas.microsoft.com/office/drawing/2014/main" id="{C5A5ABC6-1F5D-225F-AAD0-EBE1D6393589}"/>
              </a:ext>
            </a:extLst>
          </p:cNvPr>
          <p:cNvSpPr txBox="1"/>
          <p:nvPr/>
        </p:nvSpPr>
        <p:spPr>
          <a:xfrm>
            <a:off x="1519607" y="728983"/>
            <a:ext cx="1008289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>
                <a:solidFill>
                  <a:srgbClr val="0365C0"/>
                </a:solidFill>
              </a:rPr>
              <a:t>e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lektrische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365C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t [s]">
            <a:extLst>
              <a:ext uri="{FF2B5EF4-FFF2-40B4-BE49-F238E27FC236}">
                <a16:creationId xmlns:a16="http://schemas.microsoft.com/office/drawing/2014/main" id="{56F7F421-1D0F-1B56-1043-0180460CFC5B}"/>
              </a:ext>
            </a:extLst>
          </p:cNvPr>
          <p:cNvSpPr txBox="1"/>
          <p:nvPr/>
        </p:nvSpPr>
        <p:spPr>
          <a:xfrm>
            <a:off x="395977" y="1545087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J</a:t>
            </a:r>
            <a:r>
              <a:rPr kumimoji="0" lang="de-DE" sz="1400" b="1" i="1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R</a:t>
            </a:r>
            <a:endParaRPr kumimoji="0" sz="1400" b="1" i="1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1" name="t [s]">
            <a:extLst>
              <a:ext uri="{FF2B5EF4-FFF2-40B4-BE49-F238E27FC236}">
                <a16:creationId xmlns:a16="http://schemas.microsoft.com/office/drawing/2014/main" id="{4B7CB979-5E03-0FB4-048C-0F588E61B85E}"/>
              </a:ext>
            </a:extLst>
          </p:cNvPr>
          <p:cNvSpPr txBox="1"/>
          <p:nvPr/>
        </p:nvSpPr>
        <p:spPr>
          <a:xfrm>
            <a:off x="1798158" y="1471049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J</a:t>
            </a:r>
            <a:r>
              <a:rPr kumimoji="0" lang="de-DE" sz="1400" b="1" i="1" u="none" strike="noStrike" kern="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M</a:t>
            </a:r>
            <a:endParaRPr kumimoji="0" sz="1400" b="1" i="1" u="none" strike="noStrike" kern="0" cap="none" spc="0" normalizeH="0" baseline="-25000" noProof="0" dirty="0">
              <a:ln>
                <a:noFill/>
              </a:ln>
              <a:solidFill>
                <a:srgbClr val="FFFFFF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4" name="Punktmasse">
            <a:extLst>
              <a:ext uri="{FF2B5EF4-FFF2-40B4-BE49-F238E27FC236}">
                <a16:creationId xmlns:a16="http://schemas.microsoft.com/office/drawing/2014/main" id="{2E5A0095-1ACA-E619-56FE-44B2CB4BF442}"/>
              </a:ext>
            </a:extLst>
          </p:cNvPr>
          <p:cNvSpPr txBox="1"/>
          <p:nvPr/>
        </p:nvSpPr>
        <p:spPr>
          <a:xfrm>
            <a:off x="678736" y="2814000"/>
            <a:ext cx="109805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Schwungrad</a:t>
            </a:r>
          </a:p>
        </p:txBody>
      </p:sp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FB3A73B3-119F-366A-451F-E6CC78D66BDB}"/>
              </a:ext>
            </a:extLst>
          </p:cNvPr>
          <p:cNvCxnSpPr>
            <a:cxnSpLocks/>
          </p:cNvCxnSpPr>
          <p:nvPr/>
        </p:nvCxnSpPr>
        <p:spPr>
          <a:xfrm>
            <a:off x="2089944" y="2280989"/>
            <a:ext cx="1671777" cy="20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07D38D8B-B3A7-6492-2345-AF95AE301BCE}"/>
              </a:ext>
            </a:extLst>
          </p:cNvPr>
          <p:cNvCxnSpPr>
            <a:cxnSpLocks/>
          </p:cNvCxnSpPr>
          <p:nvPr/>
        </p:nvCxnSpPr>
        <p:spPr>
          <a:xfrm>
            <a:off x="2099781" y="1915134"/>
            <a:ext cx="0" cy="36820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Punktmasse">
            <a:extLst>
              <a:ext uri="{FF2B5EF4-FFF2-40B4-BE49-F238E27FC236}">
                <a16:creationId xmlns:a16="http://schemas.microsoft.com/office/drawing/2014/main" id="{FE1C8CB5-E185-C3CF-2BDA-01DDB37BEDC7}"/>
              </a:ext>
            </a:extLst>
          </p:cNvPr>
          <p:cNvSpPr txBox="1"/>
          <p:nvPr/>
        </p:nvSpPr>
        <p:spPr>
          <a:xfrm>
            <a:off x="3572702" y="2843853"/>
            <a:ext cx="471284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0365C0"/>
                </a:solidFill>
              </a:rPr>
              <a:t>Netz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365C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B3D50875-032D-4A48-6CEB-ADF0347FCE2D}"/>
              </a:ext>
            </a:extLst>
          </p:cNvPr>
          <p:cNvGrpSpPr/>
          <p:nvPr/>
        </p:nvGrpSpPr>
        <p:grpSpPr>
          <a:xfrm>
            <a:off x="2621981" y="1983483"/>
            <a:ext cx="363801" cy="582053"/>
            <a:chOff x="2715926" y="1714173"/>
            <a:chExt cx="363801" cy="582053"/>
          </a:xfrm>
        </p:grpSpPr>
        <p:sp>
          <p:nvSpPr>
            <p:cNvPr id="41" name="Rechteck">
              <a:extLst>
                <a:ext uri="{FF2B5EF4-FFF2-40B4-BE49-F238E27FC236}">
                  <a16:creationId xmlns:a16="http://schemas.microsoft.com/office/drawing/2014/main" id="{E1DBC9CB-6A9D-DA77-6D57-160B5BA7EC28}"/>
                </a:ext>
              </a:extLst>
            </p:cNvPr>
            <p:cNvSpPr/>
            <p:nvPr/>
          </p:nvSpPr>
          <p:spPr>
            <a:xfrm>
              <a:off x="2744340" y="1843362"/>
              <a:ext cx="335387" cy="34069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2" name="Linie">
              <a:extLst>
                <a:ext uri="{FF2B5EF4-FFF2-40B4-BE49-F238E27FC236}">
                  <a16:creationId xmlns:a16="http://schemas.microsoft.com/office/drawing/2014/main" id="{2D6F4763-02A5-1319-9AF9-85CCE233BABE}"/>
                </a:ext>
              </a:extLst>
            </p:cNvPr>
            <p:cNvSpPr/>
            <p:nvPr/>
          </p:nvSpPr>
          <p:spPr>
            <a:xfrm flipH="1">
              <a:off x="2746685" y="1845845"/>
              <a:ext cx="330700" cy="335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4" name="∼">
              <a:extLst>
                <a:ext uri="{FF2B5EF4-FFF2-40B4-BE49-F238E27FC236}">
                  <a16:creationId xmlns:a16="http://schemas.microsoft.com/office/drawing/2014/main" id="{D09862AE-BF29-BC12-B19F-BD583DBCDAAF}"/>
                </a:ext>
              </a:extLst>
            </p:cNvPr>
            <p:cNvSpPr txBox="1"/>
            <p:nvPr/>
          </p:nvSpPr>
          <p:spPr>
            <a:xfrm>
              <a:off x="2715926" y="1714173"/>
              <a:ext cx="184865" cy="40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  <p:sp>
          <p:nvSpPr>
            <p:cNvPr id="45" name="∼">
              <a:extLst>
                <a:ext uri="{FF2B5EF4-FFF2-40B4-BE49-F238E27FC236}">
                  <a16:creationId xmlns:a16="http://schemas.microsoft.com/office/drawing/2014/main" id="{C59CCF46-A866-F0E7-D6B2-0D9E94D4FCAF}"/>
                </a:ext>
              </a:extLst>
            </p:cNvPr>
            <p:cNvSpPr txBox="1"/>
            <p:nvPr/>
          </p:nvSpPr>
          <p:spPr>
            <a:xfrm>
              <a:off x="2837011" y="1891625"/>
              <a:ext cx="184865" cy="40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sp>
        <p:nvSpPr>
          <p:cNvPr id="47" name="Punktmasse">
            <a:extLst>
              <a:ext uri="{FF2B5EF4-FFF2-40B4-BE49-F238E27FC236}">
                <a16:creationId xmlns:a16="http://schemas.microsoft.com/office/drawing/2014/main" id="{DFB70A2C-E6D7-3D21-3697-9E3477BCC9C4}"/>
              </a:ext>
            </a:extLst>
          </p:cNvPr>
          <p:cNvSpPr txBox="1"/>
          <p:nvPr/>
        </p:nvSpPr>
        <p:spPr>
          <a:xfrm>
            <a:off x="2291889" y="2517273"/>
            <a:ext cx="1042574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0365C0"/>
                </a:solidFill>
              </a:rPr>
              <a:t>Frequenz-umrichter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365C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9084761C-BD93-7A05-2B94-E8BD3845D5BE}"/>
              </a:ext>
            </a:extLst>
          </p:cNvPr>
          <p:cNvGrpSpPr/>
          <p:nvPr/>
        </p:nvGrpSpPr>
        <p:grpSpPr>
          <a:xfrm>
            <a:off x="3425544" y="1764292"/>
            <a:ext cx="837675" cy="1001664"/>
            <a:chOff x="6972539" y="5677734"/>
            <a:chExt cx="539070" cy="683076"/>
          </a:xfrm>
        </p:grpSpPr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3A322220-2E7D-005C-5E7B-1C5631DE92F3}"/>
                </a:ext>
              </a:extLst>
            </p:cNvPr>
            <p:cNvSpPr/>
            <p:nvPr/>
          </p:nvSpPr>
          <p:spPr>
            <a:xfrm flipH="1">
              <a:off x="6981292" y="5683442"/>
              <a:ext cx="521266" cy="6773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25" name="Linie">
              <a:extLst>
                <a:ext uri="{FF2B5EF4-FFF2-40B4-BE49-F238E27FC236}">
                  <a16:creationId xmlns:a16="http://schemas.microsoft.com/office/drawing/2014/main" id="{7F52185D-22F0-FDA5-B20F-26B297DD9A53}"/>
                </a:ext>
              </a:extLst>
            </p:cNvPr>
            <p:cNvSpPr/>
            <p:nvPr/>
          </p:nvSpPr>
          <p:spPr>
            <a:xfrm flipV="1">
              <a:off x="6991589" y="5691115"/>
              <a:ext cx="500673" cy="662024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6" name="Linie">
              <a:extLst>
                <a:ext uri="{FF2B5EF4-FFF2-40B4-BE49-F238E27FC236}">
                  <a16:creationId xmlns:a16="http://schemas.microsoft.com/office/drawing/2014/main" id="{0862256F-3024-16CA-3D09-D3BCED4479B6}"/>
                </a:ext>
              </a:extLst>
            </p:cNvPr>
            <p:cNvSpPr/>
            <p:nvPr/>
          </p:nvSpPr>
          <p:spPr>
            <a:xfrm>
              <a:off x="6979221" y="5687694"/>
              <a:ext cx="513980" cy="667497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7" name="Linie">
              <a:extLst>
                <a:ext uri="{FF2B5EF4-FFF2-40B4-BE49-F238E27FC236}">
                  <a16:creationId xmlns:a16="http://schemas.microsoft.com/office/drawing/2014/main" id="{A7B00A72-9907-BA21-AF3D-61A6D937BC61}"/>
                </a:ext>
              </a:extLst>
            </p:cNvPr>
            <p:cNvSpPr/>
            <p:nvPr/>
          </p:nvSpPr>
          <p:spPr>
            <a:xfrm flipV="1">
              <a:off x="7235429" y="5998869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8" name="Linie">
              <a:extLst>
                <a:ext uri="{FF2B5EF4-FFF2-40B4-BE49-F238E27FC236}">
                  <a16:creationId xmlns:a16="http://schemas.microsoft.com/office/drawing/2014/main" id="{673C645A-1594-37A1-6523-175D8402AC9A}"/>
                </a:ext>
              </a:extLst>
            </p:cNvPr>
            <p:cNvSpPr/>
            <p:nvPr/>
          </p:nvSpPr>
          <p:spPr>
            <a:xfrm>
              <a:off x="6974754" y="6014915"/>
              <a:ext cx="258429" cy="338439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9" name="Linie">
              <a:extLst>
                <a:ext uri="{FF2B5EF4-FFF2-40B4-BE49-F238E27FC236}">
                  <a16:creationId xmlns:a16="http://schemas.microsoft.com/office/drawing/2014/main" id="{6E899D7F-B464-2F89-717A-B0C6DA62F72F}"/>
                </a:ext>
              </a:extLst>
            </p:cNvPr>
            <p:cNvSpPr/>
            <p:nvPr/>
          </p:nvSpPr>
          <p:spPr>
            <a:xfrm>
              <a:off x="7241416" y="5677734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30" name="Linie">
              <a:extLst>
                <a:ext uri="{FF2B5EF4-FFF2-40B4-BE49-F238E27FC236}">
                  <a16:creationId xmlns:a16="http://schemas.microsoft.com/office/drawing/2014/main" id="{FF571D09-0110-751C-00ED-FC56285472DF}"/>
                </a:ext>
              </a:extLst>
            </p:cNvPr>
            <p:cNvSpPr/>
            <p:nvPr/>
          </p:nvSpPr>
          <p:spPr>
            <a:xfrm flipV="1">
              <a:off x="6972539" y="5690258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</p:grpSp>
      <p:sp>
        <p:nvSpPr>
          <p:cNvPr id="53" name="t [s]">
            <a:extLst>
              <a:ext uri="{FF2B5EF4-FFF2-40B4-BE49-F238E27FC236}">
                <a16:creationId xmlns:a16="http://schemas.microsoft.com/office/drawing/2014/main" id="{972DDEB3-546F-28BF-1AB7-190E1D1F10FF}"/>
              </a:ext>
            </a:extLst>
          </p:cNvPr>
          <p:cNvSpPr txBox="1"/>
          <p:nvPr/>
        </p:nvSpPr>
        <p:spPr>
          <a:xfrm>
            <a:off x="8794403" y="6223103"/>
            <a:ext cx="51139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00" dirty="0"/>
              <a:t>t [s]</a:t>
            </a:r>
          </a:p>
        </p:txBody>
      </p:sp>
      <p:cxnSp>
        <p:nvCxnSpPr>
          <p:cNvPr id="54" name="Gerade Verbindung 53">
            <a:extLst>
              <a:ext uri="{FF2B5EF4-FFF2-40B4-BE49-F238E27FC236}">
                <a16:creationId xmlns:a16="http://schemas.microsoft.com/office/drawing/2014/main" id="{EB3F3B3F-C2F4-5326-C650-2F0F5A3E2654}"/>
              </a:ext>
            </a:extLst>
          </p:cNvPr>
          <p:cNvCxnSpPr>
            <a:cxnSpLocks/>
          </p:cNvCxnSpPr>
          <p:nvPr/>
        </p:nvCxnSpPr>
        <p:spPr>
          <a:xfrm flipV="1">
            <a:off x="6718038" y="4327742"/>
            <a:ext cx="0" cy="1991639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  <a:tailEnd type="none" w="lg" len="med"/>
          </a:ln>
          <a:effectLst/>
        </p:spPr>
      </p:cxnSp>
      <p:sp>
        <p:nvSpPr>
          <p:cNvPr id="57" name="Emax= Ladekapa-zität der Batterie">
            <a:extLst>
              <a:ext uri="{FF2B5EF4-FFF2-40B4-BE49-F238E27FC236}">
                <a16:creationId xmlns:a16="http://schemas.microsoft.com/office/drawing/2014/main" id="{960B52A1-1EA3-00AE-A1E2-3BA0F35ACB46}"/>
              </a:ext>
            </a:extLst>
          </p:cNvPr>
          <p:cNvSpPr txBox="1"/>
          <p:nvPr/>
        </p:nvSpPr>
        <p:spPr>
          <a:xfrm>
            <a:off x="5802322" y="4559427"/>
            <a:ext cx="577467" cy="30037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2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de-DE" dirty="0"/>
              <a:t>P = 0</a:t>
            </a:r>
            <a:endParaRPr dirty="0"/>
          </a:p>
        </p:txBody>
      </p:sp>
      <p:sp>
        <p:nvSpPr>
          <p:cNvPr id="59" name="Emax= Ladekapa-zität der Batterie">
            <a:extLst>
              <a:ext uri="{FF2B5EF4-FFF2-40B4-BE49-F238E27FC236}">
                <a16:creationId xmlns:a16="http://schemas.microsoft.com/office/drawing/2014/main" id="{809077B0-1C27-3BF6-5C3A-33CA288A3FAA}"/>
              </a:ext>
            </a:extLst>
          </p:cNvPr>
          <p:cNvSpPr txBox="1"/>
          <p:nvPr/>
        </p:nvSpPr>
        <p:spPr>
          <a:xfrm>
            <a:off x="6732165" y="4859799"/>
            <a:ext cx="720818" cy="30037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200"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de-DE" dirty="0"/>
              <a:t>P = - </a:t>
            </a:r>
            <a:r>
              <a:rPr lang="de-DE" dirty="0" err="1"/>
              <a:t>P</a:t>
            </a:r>
            <a:r>
              <a:rPr lang="de-DE" baseline="-25000" dirty="0" err="1"/>
              <a:t>n</a:t>
            </a:r>
            <a:endParaRPr baseline="-25000" dirty="0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Linien"/>
          <p:cNvSpPr/>
          <p:nvPr/>
        </p:nvSpPr>
        <p:spPr>
          <a:xfrm>
            <a:off x="6507964" y="965302"/>
            <a:ext cx="0" cy="1052886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83" name="Linien"/>
          <p:cNvSpPr/>
          <p:nvPr/>
        </p:nvSpPr>
        <p:spPr>
          <a:xfrm>
            <a:off x="4283058" y="965302"/>
            <a:ext cx="0" cy="986256"/>
          </a:xfrm>
          <a:prstGeom prst="line">
            <a:avLst/>
          </a:prstGeom>
          <a:ln w="1905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94" name="DC-Bus"/>
          <p:cNvSpPr txBox="1"/>
          <p:nvPr/>
        </p:nvSpPr>
        <p:spPr>
          <a:xfrm>
            <a:off x="4236967" y="475097"/>
            <a:ext cx="2325190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D</a:t>
            </a:r>
            <a:r>
              <a:rPr dirty="0"/>
              <a:t>C-</a:t>
            </a:r>
            <a:r>
              <a:rPr lang="de-DE" dirty="0"/>
              <a:t>Sammelschiene</a:t>
            </a:r>
            <a:endParaRPr dirty="0"/>
          </a:p>
        </p:txBody>
      </p:sp>
      <p:sp>
        <p:nvSpPr>
          <p:cNvPr id="695" name="Rechteck"/>
          <p:cNvSpPr/>
          <p:nvPr/>
        </p:nvSpPr>
        <p:spPr>
          <a:xfrm>
            <a:off x="3669156" y="1795565"/>
            <a:ext cx="1228549" cy="162562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96" name="Schwungrad"/>
          <p:cNvSpPr txBox="1"/>
          <p:nvPr/>
        </p:nvSpPr>
        <p:spPr>
          <a:xfrm>
            <a:off x="3489307" y="3461761"/>
            <a:ext cx="1588246" cy="35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dirty="0" err="1"/>
              <a:t>Schwungrad</a:t>
            </a:r>
            <a:endParaRPr dirty="0"/>
          </a:p>
        </p:txBody>
      </p:sp>
      <p:grpSp>
        <p:nvGrpSpPr>
          <p:cNvPr id="706" name="Gruppieren"/>
          <p:cNvGrpSpPr/>
          <p:nvPr/>
        </p:nvGrpSpPr>
        <p:grpSpPr>
          <a:xfrm>
            <a:off x="3852942" y="1955094"/>
            <a:ext cx="860977" cy="1239491"/>
            <a:chOff x="0" y="0"/>
            <a:chExt cx="860975" cy="1239489"/>
          </a:xfrm>
        </p:grpSpPr>
        <p:sp>
          <p:nvSpPr>
            <p:cNvPr id="697" name="Oval"/>
            <p:cNvSpPr/>
            <p:nvPr/>
          </p:nvSpPr>
          <p:spPr>
            <a:xfrm>
              <a:off x="147211" y="990600"/>
              <a:ext cx="553420" cy="248890"/>
            </a:xfrm>
            <a:prstGeom prst="ellipse">
              <a:avLst/>
            </a:prstGeom>
            <a:solidFill>
              <a:srgbClr val="73FCD6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8" name="Rechteck"/>
            <p:cNvSpPr/>
            <p:nvPr/>
          </p:nvSpPr>
          <p:spPr>
            <a:xfrm>
              <a:off x="144521" y="120160"/>
              <a:ext cx="559769" cy="986255"/>
            </a:xfrm>
            <a:prstGeom prst="rect">
              <a:avLst/>
            </a:prstGeom>
            <a:solidFill>
              <a:srgbClr val="73FCD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9" name="Oval"/>
            <p:cNvSpPr/>
            <p:nvPr/>
          </p:nvSpPr>
          <p:spPr>
            <a:xfrm>
              <a:off x="147211" y="0"/>
              <a:ext cx="553420" cy="248890"/>
            </a:xfrm>
            <a:prstGeom prst="ellipse">
              <a:avLst/>
            </a:prstGeom>
            <a:solidFill>
              <a:srgbClr val="EAFCD3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0" name="Rechteck"/>
            <p:cNvSpPr/>
            <p:nvPr/>
          </p:nvSpPr>
          <p:spPr>
            <a:xfrm>
              <a:off x="167381" y="866920"/>
              <a:ext cx="525780" cy="260869"/>
            </a:xfrm>
            <a:prstGeom prst="rect">
              <a:avLst/>
            </a:prstGeom>
            <a:solidFill>
              <a:srgbClr val="73FCD6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1" name="Oval"/>
            <p:cNvSpPr/>
            <p:nvPr/>
          </p:nvSpPr>
          <p:spPr>
            <a:xfrm>
              <a:off x="12164" y="469982"/>
              <a:ext cx="848812" cy="332129"/>
            </a:xfrm>
            <a:prstGeom prst="ellipse">
              <a:avLst/>
            </a:prstGeom>
            <a:noFill/>
            <a:ln w="19050" cap="flat">
              <a:solidFill>
                <a:schemeClr val="accent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solidFill>
                    <a:schemeClr val="accent2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2" name="Oval"/>
            <p:cNvSpPr/>
            <p:nvPr/>
          </p:nvSpPr>
          <p:spPr>
            <a:xfrm>
              <a:off x="0" y="577932"/>
              <a:ext cx="848811" cy="332129"/>
            </a:xfrm>
            <a:prstGeom prst="ellipse">
              <a:avLst/>
            </a:prstGeom>
            <a:noFill/>
            <a:ln w="19050" cap="flat">
              <a:solidFill>
                <a:schemeClr val="accent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solidFill>
                    <a:schemeClr val="accent2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3" name="Linien"/>
            <p:cNvSpPr/>
            <p:nvPr/>
          </p:nvSpPr>
          <p:spPr>
            <a:xfrm flipV="1">
              <a:off x="451889" y="903108"/>
              <a:ext cx="124938" cy="6549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4" name="Linien"/>
            <p:cNvSpPr/>
            <p:nvPr/>
          </p:nvSpPr>
          <p:spPr>
            <a:xfrm flipV="1">
              <a:off x="451889" y="802599"/>
              <a:ext cx="124938" cy="654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5" name="Rechteck"/>
            <p:cNvSpPr/>
            <p:nvPr/>
          </p:nvSpPr>
          <p:spPr>
            <a:xfrm>
              <a:off x="165809" y="380155"/>
              <a:ext cx="525781" cy="260869"/>
            </a:xfrm>
            <a:prstGeom prst="rect">
              <a:avLst/>
            </a:prstGeom>
            <a:solidFill>
              <a:srgbClr val="73FCD6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707" name="Kreis"/>
          <p:cNvSpPr/>
          <p:nvPr/>
        </p:nvSpPr>
        <p:spPr>
          <a:xfrm>
            <a:off x="4758939" y="2455828"/>
            <a:ext cx="258779" cy="248891"/>
          </a:xfrm>
          <a:prstGeom prst="ellipse">
            <a:avLst/>
          </a:prstGeom>
          <a:ln w="19050">
            <a:solidFill>
              <a:schemeClr val="accent2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708" name="Batterie"/>
          <p:cNvSpPr txBox="1"/>
          <p:nvPr/>
        </p:nvSpPr>
        <p:spPr>
          <a:xfrm>
            <a:off x="5723019" y="3460197"/>
            <a:ext cx="1588246" cy="35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dirty="0"/>
              <a:t>Batterie</a:t>
            </a:r>
          </a:p>
        </p:txBody>
      </p:sp>
      <p:grpSp>
        <p:nvGrpSpPr>
          <p:cNvPr id="718" name="Gruppieren"/>
          <p:cNvGrpSpPr/>
          <p:nvPr/>
        </p:nvGrpSpPr>
        <p:grpSpPr>
          <a:xfrm>
            <a:off x="5897003" y="1800129"/>
            <a:ext cx="1228548" cy="1625621"/>
            <a:chOff x="0" y="0"/>
            <a:chExt cx="1228547" cy="1625620"/>
          </a:xfrm>
        </p:grpSpPr>
        <p:sp>
          <p:nvSpPr>
            <p:cNvPr id="709" name="Rechteck"/>
            <p:cNvSpPr/>
            <p:nvPr/>
          </p:nvSpPr>
          <p:spPr>
            <a:xfrm>
              <a:off x="0" y="0"/>
              <a:ext cx="1228548" cy="162562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717" name="Gruppieren"/>
            <p:cNvGrpSpPr/>
            <p:nvPr/>
          </p:nvGrpSpPr>
          <p:grpSpPr>
            <a:xfrm>
              <a:off x="334389" y="164451"/>
              <a:ext cx="559769" cy="1296718"/>
              <a:chOff x="0" y="0"/>
              <a:chExt cx="559768" cy="1296717"/>
            </a:xfrm>
          </p:grpSpPr>
          <p:sp>
            <p:nvSpPr>
              <p:cNvPr id="710" name="Oval"/>
              <p:cNvSpPr/>
              <p:nvPr/>
            </p:nvSpPr>
            <p:spPr>
              <a:xfrm>
                <a:off x="2690" y="990600"/>
                <a:ext cx="553420" cy="248890"/>
              </a:xfrm>
              <a:prstGeom prst="ellipse">
                <a:avLst/>
              </a:prstGeom>
              <a:solidFill>
                <a:srgbClr val="73FD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711" name="Rechteck"/>
              <p:cNvSpPr/>
              <p:nvPr/>
            </p:nvSpPr>
            <p:spPr>
              <a:xfrm>
                <a:off x="0" y="120160"/>
                <a:ext cx="559769" cy="986255"/>
              </a:xfrm>
              <a:prstGeom prst="rect">
                <a:avLst/>
              </a:prstGeom>
              <a:solidFill>
                <a:srgbClr val="73FD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712" name="Oval"/>
              <p:cNvSpPr/>
              <p:nvPr/>
            </p:nvSpPr>
            <p:spPr>
              <a:xfrm>
                <a:off x="2690" y="0"/>
                <a:ext cx="553420" cy="248890"/>
              </a:xfrm>
              <a:prstGeom prst="ellipse">
                <a:avLst/>
              </a:prstGeom>
              <a:solidFill>
                <a:srgbClr val="FFDBC7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713" name="Rechteck"/>
              <p:cNvSpPr/>
              <p:nvPr/>
            </p:nvSpPr>
            <p:spPr>
              <a:xfrm>
                <a:off x="22859" y="866920"/>
                <a:ext cx="525781" cy="260869"/>
              </a:xfrm>
              <a:prstGeom prst="rect">
                <a:avLst/>
              </a:prstGeom>
              <a:solidFill>
                <a:srgbClr val="73FD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714" name="Oval"/>
              <p:cNvSpPr/>
              <p:nvPr/>
            </p:nvSpPr>
            <p:spPr>
              <a:xfrm>
                <a:off x="150494" y="38100"/>
                <a:ext cx="258780" cy="136195"/>
              </a:xfrm>
              <a:prstGeom prst="ellipse">
                <a:avLst/>
              </a:prstGeom>
              <a:solidFill>
                <a:srgbClr val="FF9300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715" name="+"/>
              <p:cNvSpPr txBox="1"/>
              <p:nvPr/>
            </p:nvSpPr>
            <p:spPr>
              <a:xfrm>
                <a:off x="93581" y="165310"/>
                <a:ext cx="371638" cy="363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716" name="-"/>
              <p:cNvSpPr txBox="1"/>
              <p:nvPr/>
            </p:nvSpPr>
            <p:spPr>
              <a:xfrm>
                <a:off x="93581" y="933372"/>
                <a:ext cx="371638" cy="3633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r>
                  <a:t>-</a:t>
                </a:r>
              </a:p>
            </p:txBody>
          </p:sp>
        </p:grpSp>
      </p:grpSp>
      <p:sp>
        <p:nvSpPr>
          <p:cNvPr id="719" name="SoCf"/>
          <p:cNvSpPr txBox="1"/>
          <p:nvPr/>
        </p:nvSpPr>
        <p:spPr>
          <a:xfrm>
            <a:off x="4600039" y="2636748"/>
            <a:ext cx="1588246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SoC</a:t>
            </a:r>
            <a:endParaRPr baseline="-5999" dirty="0"/>
          </a:p>
        </p:txBody>
      </p:sp>
      <p:sp>
        <p:nvSpPr>
          <p:cNvPr id="720" name="Linien"/>
          <p:cNvSpPr/>
          <p:nvPr/>
        </p:nvSpPr>
        <p:spPr>
          <a:xfrm>
            <a:off x="1983197" y="962823"/>
            <a:ext cx="5597696" cy="1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721" name="P"/>
          <p:cNvSpPr txBox="1"/>
          <p:nvPr/>
        </p:nvSpPr>
        <p:spPr>
          <a:xfrm>
            <a:off x="3412306" y="517932"/>
            <a:ext cx="462809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P</a:t>
            </a:r>
            <a:r>
              <a:rPr lang="de-DE" dirty="0"/>
              <a:t>(t)</a:t>
            </a:r>
            <a:endParaRPr dirty="0"/>
          </a:p>
        </p:txBody>
      </p:sp>
      <p:sp>
        <p:nvSpPr>
          <p:cNvPr id="724" name="Linien"/>
          <p:cNvSpPr/>
          <p:nvPr/>
        </p:nvSpPr>
        <p:spPr>
          <a:xfrm flipV="1">
            <a:off x="5016357" y="2580274"/>
            <a:ext cx="867862" cy="1"/>
          </a:xfrm>
          <a:prstGeom prst="line">
            <a:avLst/>
          </a:prstGeom>
          <a:ln w="1905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25" name="Sollwert P…"/>
          <p:cNvSpPr txBox="1"/>
          <p:nvPr/>
        </p:nvSpPr>
        <p:spPr>
          <a:xfrm>
            <a:off x="1407545" y="2343065"/>
            <a:ext cx="1817296" cy="60938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Sollwert</a:t>
            </a:r>
            <a:r>
              <a:rPr dirty="0"/>
              <a:t> P</a:t>
            </a:r>
            <a:r>
              <a:rPr lang="de-DE" dirty="0"/>
              <a:t>(t)</a:t>
            </a:r>
            <a:endParaRPr dirty="0"/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Lastanforderung</a:t>
            </a:r>
            <a:endParaRPr dirty="0"/>
          </a:p>
        </p:txBody>
      </p:sp>
      <p:sp>
        <p:nvSpPr>
          <p:cNvPr id="726" name="Linien"/>
          <p:cNvSpPr/>
          <p:nvPr/>
        </p:nvSpPr>
        <p:spPr>
          <a:xfrm flipV="1">
            <a:off x="3096672" y="2575766"/>
            <a:ext cx="547039" cy="0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28" name="Istwert"/>
          <p:cNvSpPr txBox="1"/>
          <p:nvPr/>
        </p:nvSpPr>
        <p:spPr>
          <a:xfrm>
            <a:off x="5017490" y="2234456"/>
            <a:ext cx="71268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Istwert</a:t>
            </a:r>
          </a:p>
        </p:txBody>
      </p:sp>
      <p:sp>
        <p:nvSpPr>
          <p:cNvPr id="729" name="Linien"/>
          <p:cNvSpPr/>
          <p:nvPr/>
        </p:nvSpPr>
        <p:spPr>
          <a:xfrm flipH="1" flipV="1">
            <a:off x="7142615" y="2608375"/>
            <a:ext cx="462809" cy="1"/>
          </a:xfrm>
          <a:prstGeom prst="line">
            <a:avLst/>
          </a:prstGeom>
          <a:ln w="1905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30" name="Sollwert…"/>
          <p:cNvSpPr txBox="1"/>
          <p:nvPr/>
        </p:nvSpPr>
        <p:spPr>
          <a:xfrm>
            <a:off x="7145721" y="2352552"/>
            <a:ext cx="2123679" cy="60938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Sollwert</a:t>
            </a:r>
            <a:r>
              <a:rPr dirty="0"/>
              <a:t> </a:t>
            </a:r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SoC</a:t>
            </a:r>
            <a:r>
              <a:rPr lang="de-DE" baseline="-5999" dirty="0"/>
              <a:t>0</a:t>
            </a:r>
            <a:r>
              <a:rPr dirty="0"/>
              <a:t> = 50%</a:t>
            </a:r>
            <a:endParaRPr lang="de-DE" dirty="0"/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für den Schwung-</a:t>
            </a:r>
            <a:r>
              <a:rPr lang="de-DE" dirty="0" err="1"/>
              <a:t>radspeicher</a:t>
            </a:r>
            <a:endParaRPr dirty="0"/>
          </a:p>
        </p:txBody>
      </p:sp>
      <p:sp>
        <p:nvSpPr>
          <p:cNvPr id="731" name="Reglerkaskade"/>
          <p:cNvSpPr txBox="1"/>
          <p:nvPr/>
        </p:nvSpPr>
        <p:spPr>
          <a:xfrm>
            <a:off x="7302460" y="1776043"/>
            <a:ext cx="1817296" cy="60938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err="1"/>
              <a:t>Reglerkaskade</a:t>
            </a:r>
            <a:endParaRPr dirty="0"/>
          </a:p>
        </p:txBody>
      </p:sp>
      <p:grpSp>
        <p:nvGrpSpPr>
          <p:cNvPr id="691" name="Gruppieren"/>
          <p:cNvGrpSpPr/>
          <p:nvPr/>
        </p:nvGrpSpPr>
        <p:grpSpPr>
          <a:xfrm>
            <a:off x="1895271" y="407158"/>
            <a:ext cx="867861" cy="1099701"/>
            <a:chOff x="0" y="0"/>
            <a:chExt cx="867860" cy="1099699"/>
          </a:xfrm>
        </p:grpSpPr>
        <p:sp>
          <p:nvSpPr>
            <p:cNvPr id="684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85" name="Linien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86" name="Linien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87" name="Linien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88" name="Linien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89" name="Linien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0" name="Linien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692" name="Netz"/>
          <p:cNvSpPr txBox="1"/>
          <p:nvPr/>
        </p:nvSpPr>
        <p:spPr>
          <a:xfrm>
            <a:off x="1797978" y="1601819"/>
            <a:ext cx="97351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err="1"/>
              <a:t>Netz</a:t>
            </a:r>
            <a:endParaRPr dirty="0"/>
          </a:p>
        </p:txBody>
      </p:sp>
      <p:grpSp>
        <p:nvGrpSpPr>
          <p:cNvPr id="2" name="Gruppieren">
            <a:extLst>
              <a:ext uri="{FF2B5EF4-FFF2-40B4-BE49-F238E27FC236}">
                <a16:creationId xmlns:a16="http://schemas.microsoft.com/office/drawing/2014/main" id="{333F48D2-EE26-A6C7-D1B8-9CC906A832A2}"/>
              </a:ext>
            </a:extLst>
          </p:cNvPr>
          <p:cNvGrpSpPr/>
          <p:nvPr/>
        </p:nvGrpSpPr>
        <p:grpSpPr>
          <a:xfrm>
            <a:off x="6339536" y="1205862"/>
            <a:ext cx="341130" cy="478952"/>
            <a:chOff x="18969" y="21510"/>
            <a:chExt cx="285413" cy="400725"/>
          </a:xfrm>
        </p:grpSpPr>
        <p:sp>
          <p:nvSpPr>
            <p:cNvPr id="3" name="Rechteck">
              <a:extLst>
                <a:ext uri="{FF2B5EF4-FFF2-40B4-BE49-F238E27FC236}">
                  <a16:creationId xmlns:a16="http://schemas.microsoft.com/office/drawing/2014/main" id="{2ECC7904-FEE9-9EDA-C6B8-F01EBCB72821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" name="Linie">
              <a:extLst>
                <a:ext uri="{FF2B5EF4-FFF2-40B4-BE49-F238E27FC236}">
                  <a16:creationId xmlns:a16="http://schemas.microsoft.com/office/drawing/2014/main" id="{64E7C179-286A-C13A-5616-824EB5FFB58A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" name="=">
              <a:extLst>
                <a:ext uri="{FF2B5EF4-FFF2-40B4-BE49-F238E27FC236}">
                  <a16:creationId xmlns:a16="http://schemas.microsoft.com/office/drawing/2014/main" id="{CC30725B-4163-AA9F-86B3-626B2AEFDD96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6" name="∼">
              <a:extLst>
                <a:ext uri="{FF2B5EF4-FFF2-40B4-BE49-F238E27FC236}">
                  <a16:creationId xmlns:a16="http://schemas.microsoft.com/office/drawing/2014/main" id="{BF514C0E-4FF6-AF8F-777A-CCA356DBDFD8}"/>
                </a:ext>
              </a:extLst>
            </p:cNvPr>
            <p:cNvSpPr txBox="1"/>
            <p:nvPr/>
          </p:nvSpPr>
          <p:spPr>
            <a:xfrm>
              <a:off x="18969" y="21510"/>
              <a:ext cx="154671" cy="272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ysClr val="windowText" lastClr="000000"/>
                  </a:solidFill>
                </a:rPr>
                <a:t>=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7" name="P">
            <a:extLst>
              <a:ext uri="{FF2B5EF4-FFF2-40B4-BE49-F238E27FC236}">
                <a16:creationId xmlns:a16="http://schemas.microsoft.com/office/drawing/2014/main" id="{4178CA62-45DB-AF67-E852-AF8DABA78D8F}"/>
              </a:ext>
            </a:extLst>
          </p:cNvPr>
          <p:cNvSpPr txBox="1"/>
          <p:nvPr/>
        </p:nvSpPr>
        <p:spPr>
          <a:xfrm>
            <a:off x="4456432" y="1003199"/>
            <a:ext cx="596207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P</a:t>
            </a:r>
            <a:r>
              <a:rPr lang="de-DE" baseline="-25000" dirty="0"/>
              <a:t>1</a:t>
            </a:r>
            <a:r>
              <a:rPr lang="de-DE" dirty="0"/>
              <a:t>(t)</a:t>
            </a:r>
            <a:endParaRPr dirty="0"/>
          </a:p>
        </p:txBody>
      </p:sp>
      <p:sp>
        <p:nvSpPr>
          <p:cNvPr id="18" name="P">
            <a:extLst>
              <a:ext uri="{FF2B5EF4-FFF2-40B4-BE49-F238E27FC236}">
                <a16:creationId xmlns:a16="http://schemas.microsoft.com/office/drawing/2014/main" id="{24D49ECC-AAA0-F606-AFEE-6D19911303BD}"/>
              </a:ext>
            </a:extLst>
          </p:cNvPr>
          <p:cNvSpPr txBox="1"/>
          <p:nvPr/>
        </p:nvSpPr>
        <p:spPr>
          <a:xfrm>
            <a:off x="6743232" y="998051"/>
            <a:ext cx="596207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P</a:t>
            </a:r>
            <a:r>
              <a:rPr lang="de-DE" baseline="-25000" dirty="0"/>
              <a:t>2</a:t>
            </a:r>
            <a:r>
              <a:rPr lang="de-DE" dirty="0"/>
              <a:t>(t)</a:t>
            </a:r>
            <a:endParaRPr dirty="0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325398B-6701-CFF7-A290-CC1CFF36EE34}"/>
              </a:ext>
            </a:extLst>
          </p:cNvPr>
          <p:cNvGrpSpPr/>
          <p:nvPr/>
        </p:nvGrpSpPr>
        <p:grpSpPr>
          <a:xfrm>
            <a:off x="4101095" y="1173959"/>
            <a:ext cx="341130" cy="519980"/>
            <a:chOff x="2738597" y="1776246"/>
            <a:chExt cx="341130" cy="519980"/>
          </a:xfrm>
        </p:grpSpPr>
        <p:sp>
          <p:nvSpPr>
            <p:cNvPr id="20" name="Rechteck">
              <a:extLst>
                <a:ext uri="{FF2B5EF4-FFF2-40B4-BE49-F238E27FC236}">
                  <a16:creationId xmlns:a16="http://schemas.microsoft.com/office/drawing/2014/main" id="{E0CA4FC3-940B-F9AA-07EF-7331E45E1C12}"/>
                </a:ext>
              </a:extLst>
            </p:cNvPr>
            <p:cNvSpPr/>
            <p:nvPr/>
          </p:nvSpPr>
          <p:spPr>
            <a:xfrm>
              <a:off x="2744340" y="1843362"/>
              <a:ext cx="335387" cy="34069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1" name="Linie">
              <a:extLst>
                <a:ext uri="{FF2B5EF4-FFF2-40B4-BE49-F238E27FC236}">
                  <a16:creationId xmlns:a16="http://schemas.microsoft.com/office/drawing/2014/main" id="{77D6616D-7DBA-5AF7-7183-3BA7153BE26B}"/>
                </a:ext>
              </a:extLst>
            </p:cNvPr>
            <p:cNvSpPr/>
            <p:nvPr/>
          </p:nvSpPr>
          <p:spPr>
            <a:xfrm flipH="1">
              <a:off x="2746685" y="1845845"/>
              <a:ext cx="330700" cy="335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" name="∼">
              <a:extLst>
                <a:ext uri="{FF2B5EF4-FFF2-40B4-BE49-F238E27FC236}">
                  <a16:creationId xmlns:a16="http://schemas.microsoft.com/office/drawing/2014/main" id="{02621242-524D-D225-9888-827E5ED76690}"/>
                </a:ext>
              </a:extLst>
            </p:cNvPr>
            <p:cNvSpPr txBox="1"/>
            <p:nvPr/>
          </p:nvSpPr>
          <p:spPr>
            <a:xfrm>
              <a:off x="2738597" y="1776246"/>
              <a:ext cx="184865" cy="3257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" name="∼">
              <a:extLst>
                <a:ext uri="{FF2B5EF4-FFF2-40B4-BE49-F238E27FC236}">
                  <a16:creationId xmlns:a16="http://schemas.microsoft.com/office/drawing/2014/main" id="{08ED4372-8BB1-EBCF-CB6E-E6D5A283187E}"/>
                </a:ext>
              </a:extLst>
            </p:cNvPr>
            <p:cNvSpPr txBox="1"/>
            <p:nvPr/>
          </p:nvSpPr>
          <p:spPr>
            <a:xfrm>
              <a:off x="2837011" y="1891625"/>
              <a:ext cx="184865" cy="40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24" name="Gruppieren">
            <a:extLst>
              <a:ext uri="{FF2B5EF4-FFF2-40B4-BE49-F238E27FC236}">
                <a16:creationId xmlns:a16="http://schemas.microsoft.com/office/drawing/2014/main" id="{7D6B33F1-8879-AE56-5B5A-64FBB663B505}"/>
              </a:ext>
            </a:extLst>
          </p:cNvPr>
          <p:cNvGrpSpPr/>
          <p:nvPr/>
        </p:nvGrpSpPr>
        <p:grpSpPr>
          <a:xfrm>
            <a:off x="2972741" y="662531"/>
            <a:ext cx="363801" cy="541025"/>
            <a:chOff x="0" y="-30426"/>
            <a:chExt cx="304382" cy="452661"/>
          </a:xfrm>
        </p:grpSpPr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FBED061E-6CC9-0321-A652-6221194ACFE5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" name="Linie">
              <a:extLst>
                <a:ext uri="{FF2B5EF4-FFF2-40B4-BE49-F238E27FC236}">
                  <a16:creationId xmlns:a16="http://schemas.microsoft.com/office/drawing/2014/main" id="{AA147E99-FACB-CE02-F655-9FAD519DA3FC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7" name="=">
              <a:extLst>
                <a:ext uri="{FF2B5EF4-FFF2-40B4-BE49-F238E27FC236}">
                  <a16:creationId xmlns:a16="http://schemas.microsoft.com/office/drawing/2014/main" id="{5D894F85-989A-A4EC-4CF7-E9E505BAB4CA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28" name="∼">
              <a:extLst>
                <a:ext uri="{FF2B5EF4-FFF2-40B4-BE49-F238E27FC236}">
                  <a16:creationId xmlns:a16="http://schemas.microsoft.com/office/drawing/2014/main" id="{BA90C264-06EA-2F1B-A526-85DD5AF5D631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Gruppieren"/>
          <p:cNvGrpSpPr/>
          <p:nvPr/>
        </p:nvGrpSpPr>
        <p:grpSpPr>
          <a:xfrm>
            <a:off x="755926" y="4676132"/>
            <a:ext cx="1395776" cy="1392144"/>
            <a:chOff x="0" y="0"/>
            <a:chExt cx="1395775" cy="1392142"/>
          </a:xfrm>
        </p:grpSpPr>
        <p:sp>
          <p:nvSpPr>
            <p:cNvPr id="533" name="Kreis"/>
            <p:cNvSpPr/>
            <p:nvPr/>
          </p:nvSpPr>
          <p:spPr>
            <a:xfrm rot="10800000">
              <a:off x="0" y="80"/>
              <a:ext cx="1395776" cy="1391983"/>
            </a:xfrm>
            <a:prstGeom prst="ellipse">
              <a:avLst/>
            </a:prstGeom>
            <a:solidFill>
              <a:srgbClr val="76D6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4" name="Kreis"/>
            <p:cNvSpPr/>
            <p:nvPr/>
          </p:nvSpPr>
          <p:spPr>
            <a:xfrm rot="10800000">
              <a:off x="413352" y="412309"/>
              <a:ext cx="569071" cy="567525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5" name="Rechteck"/>
            <p:cNvSpPr/>
            <p:nvPr/>
          </p:nvSpPr>
          <p:spPr>
            <a:xfrm rot="5400000">
              <a:off x="481885" y="1148337"/>
              <a:ext cx="432006" cy="34281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36" name="Kreis"/>
            <p:cNvSpPr/>
            <p:nvPr/>
          </p:nvSpPr>
          <p:spPr>
            <a:xfrm rot="10800000">
              <a:off x="660549" y="1317669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7" name="Kreis"/>
            <p:cNvSpPr/>
            <p:nvPr/>
          </p:nvSpPr>
          <p:spPr>
            <a:xfrm rot="10800000">
              <a:off x="612738" y="611153"/>
              <a:ext cx="170300" cy="169837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38" name="Rechteck"/>
            <p:cNvSpPr/>
            <p:nvPr/>
          </p:nvSpPr>
          <p:spPr>
            <a:xfrm rot="1800000">
              <a:off x="886815" y="912584"/>
              <a:ext cx="432006" cy="34281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39" name="Kreis"/>
            <p:cNvSpPr/>
            <p:nvPr/>
          </p:nvSpPr>
          <p:spPr>
            <a:xfrm rot="7200000">
              <a:off x="1229530" y="987202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0" name="Rechteck"/>
            <p:cNvSpPr/>
            <p:nvPr/>
          </p:nvSpPr>
          <p:spPr>
            <a:xfrm rot="3600000">
              <a:off x="714541" y="1084028"/>
              <a:ext cx="432007" cy="34281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1" name="Kreis"/>
            <p:cNvSpPr/>
            <p:nvPr/>
          </p:nvSpPr>
          <p:spPr>
            <a:xfrm rot="9000000">
              <a:off x="987920" y="1227982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2" name="Rechteck"/>
            <p:cNvSpPr/>
            <p:nvPr/>
          </p:nvSpPr>
          <p:spPr>
            <a:xfrm>
              <a:off x="950295" y="676830"/>
              <a:ext cx="432006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3" name="Kreis"/>
            <p:cNvSpPr/>
            <p:nvPr/>
          </p:nvSpPr>
          <p:spPr>
            <a:xfrm rot="5400000">
              <a:off x="1318388" y="656734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4" name="Rechteck"/>
            <p:cNvSpPr/>
            <p:nvPr/>
          </p:nvSpPr>
          <p:spPr>
            <a:xfrm rot="19800000">
              <a:off x="887645" y="442292"/>
              <a:ext cx="432006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5" name="Kreis"/>
            <p:cNvSpPr/>
            <p:nvPr/>
          </p:nvSpPr>
          <p:spPr>
            <a:xfrm rot="3600000">
              <a:off x="1230359" y="327481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6" name="Rechteck"/>
            <p:cNvSpPr/>
            <p:nvPr/>
          </p:nvSpPr>
          <p:spPr>
            <a:xfrm rot="18000000">
              <a:off x="715352" y="273039"/>
              <a:ext cx="432006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7" name="Kreis"/>
            <p:cNvSpPr/>
            <p:nvPr/>
          </p:nvSpPr>
          <p:spPr>
            <a:xfrm rot="1800000">
              <a:off x="988731" y="88893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48" name="Rechteck"/>
            <p:cNvSpPr/>
            <p:nvPr/>
          </p:nvSpPr>
          <p:spPr>
            <a:xfrm rot="16200000">
              <a:off x="481884" y="209524"/>
              <a:ext cx="432007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49" name="Kreis"/>
            <p:cNvSpPr/>
            <p:nvPr/>
          </p:nvSpPr>
          <p:spPr>
            <a:xfrm>
              <a:off x="660549" y="0"/>
              <a:ext cx="74677" cy="74473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0" name="Rechteck"/>
            <p:cNvSpPr/>
            <p:nvPr/>
          </p:nvSpPr>
          <p:spPr>
            <a:xfrm rot="14400000">
              <a:off x="248882" y="270241"/>
              <a:ext cx="432006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1" name="Kreis"/>
            <p:cNvSpPr/>
            <p:nvPr/>
          </p:nvSpPr>
          <p:spPr>
            <a:xfrm rot="19800000">
              <a:off x="332832" y="86095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2" name="Rechteck"/>
            <p:cNvSpPr/>
            <p:nvPr/>
          </p:nvSpPr>
          <p:spPr>
            <a:xfrm rot="12600000">
              <a:off x="73443" y="444372"/>
              <a:ext cx="432006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3" name="Kreis"/>
            <p:cNvSpPr/>
            <p:nvPr/>
          </p:nvSpPr>
          <p:spPr>
            <a:xfrm rot="18000000">
              <a:off x="88057" y="329561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4" name="Rechteck"/>
            <p:cNvSpPr/>
            <p:nvPr/>
          </p:nvSpPr>
          <p:spPr>
            <a:xfrm rot="10800000">
              <a:off x="14244" y="678931"/>
              <a:ext cx="432006" cy="34281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5" name="Kreis"/>
            <p:cNvSpPr/>
            <p:nvPr/>
          </p:nvSpPr>
          <p:spPr>
            <a:xfrm rot="16200000">
              <a:off x="3480" y="658834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6" name="Rechteck"/>
            <p:cNvSpPr/>
            <p:nvPr/>
          </p:nvSpPr>
          <p:spPr>
            <a:xfrm rot="9000000">
              <a:off x="76317" y="912584"/>
              <a:ext cx="432006" cy="34281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7" name="Kreis"/>
            <p:cNvSpPr/>
            <p:nvPr/>
          </p:nvSpPr>
          <p:spPr>
            <a:xfrm rot="14400000">
              <a:off x="90931" y="987202"/>
              <a:ext cx="74677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58" name="Rechteck"/>
            <p:cNvSpPr/>
            <p:nvPr/>
          </p:nvSpPr>
          <p:spPr>
            <a:xfrm rot="7200000">
              <a:off x="246961" y="1081761"/>
              <a:ext cx="432007" cy="34282"/>
            </a:xfrm>
            <a:prstGeom prst="rect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9" name="Kreis"/>
            <p:cNvSpPr/>
            <p:nvPr/>
          </p:nvSpPr>
          <p:spPr>
            <a:xfrm rot="12600000">
              <a:off x="330912" y="1225715"/>
              <a:ext cx="74676" cy="74474"/>
            </a:xfrm>
            <a:prstGeom prst="ellipse">
              <a:avLst/>
            </a:pr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561" name="Rechteck"/>
          <p:cNvSpPr/>
          <p:nvPr/>
        </p:nvSpPr>
        <p:spPr>
          <a:xfrm rot="16200000">
            <a:off x="207214" y="3131812"/>
            <a:ext cx="3470844" cy="148433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2" name="Rechteck"/>
          <p:cNvSpPr/>
          <p:nvPr/>
        </p:nvSpPr>
        <p:spPr>
          <a:xfrm rot="16200000">
            <a:off x="1867037" y="4842798"/>
            <a:ext cx="106888" cy="150690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3" name="Rechteck"/>
          <p:cNvSpPr/>
          <p:nvPr/>
        </p:nvSpPr>
        <p:spPr>
          <a:xfrm rot="16200000">
            <a:off x="1816237" y="4827981"/>
            <a:ext cx="106888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4" name="Rechteck"/>
          <p:cNvSpPr/>
          <p:nvPr/>
        </p:nvSpPr>
        <p:spPr>
          <a:xfrm rot="16200000">
            <a:off x="1461992" y="6081305"/>
            <a:ext cx="341243" cy="137990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5" name="Rechteck"/>
          <p:cNvSpPr/>
          <p:nvPr/>
        </p:nvSpPr>
        <p:spPr>
          <a:xfrm rot="16200000">
            <a:off x="1579170" y="5903248"/>
            <a:ext cx="106888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6" name="Rechteck"/>
          <p:cNvSpPr/>
          <p:nvPr/>
        </p:nvSpPr>
        <p:spPr>
          <a:xfrm rot="16200000">
            <a:off x="1591870" y="5890548"/>
            <a:ext cx="106888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7" name="Rechteck"/>
          <p:cNvSpPr/>
          <p:nvPr/>
        </p:nvSpPr>
        <p:spPr>
          <a:xfrm rot="16200000">
            <a:off x="3579585" y="3941024"/>
            <a:ext cx="1084193" cy="3676793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8" name="Rechteck"/>
          <p:cNvSpPr/>
          <p:nvPr/>
        </p:nvSpPr>
        <p:spPr>
          <a:xfrm rot="16200000">
            <a:off x="3160485" y="175609"/>
            <a:ext cx="1084193" cy="3676792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69" name="Rechteck"/>
          <p:cNvSpPr/>
          <p:nvPr/>
        </p:nvSpPr>
        <p:spPr>
          <a:xfrm rot="16200000">
            <a:off x="1891404" y="2517820"/>
            <a:ext cx="106888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0" name="Rechteck"/>
          <p:cNvSpPr/>
          <p:nvPr/>
        </p:nvSpPr>
        <p:spPr>
          <a:xfrm>
            <a:off x="1711759" y="6178671"/>
            <a:ext cx="561376" cy="137991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1" name="Rechteck"/>
          <p:cNvSpPr/>
          <p:nvPr/>
        </p:nvSpPr>
        <p:spPr>
          <a:xfrm rot="16200000">
            <a:off x="1507203" y="5928648"/>
            <a:ext cx="106888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2" name="Rechteck"/>
          <p:cNvSpPr/>
          <p:nvPr/>
        </p:nvSpPr>
        <p:spPr>
          <a:xfrm rot="16200000">
            <a:off x="1656752" y="6185756"/>
            <a:ext cx="112590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3" name="Rechteck"/>
          <p:cNvSpPr/>
          <p:nvPr/>
        </p:nvSpPr>
        <p:spPr>
          <a:xfrm rot="16200000">
            <a:off x="2245185" y="6182905"/>
            <a:ext cx="112591" cy="129524"/>
          </a:xfrm>
          <a:prstGeom prst="rect">
            <a:avLst/>
          </a:prstGeom>
          <a:solidFill>
            <a:srgbClr val="76D6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4" name="Turbine &amp;Generator…"/>
          <p:cNvSpPr txBox="1"/>
          <p:nvPr/>
        </p:nvSpPr>
        <p:spPr>
          <a:xfrm>
            <a:off x="2050017" y="4623027"/>
            <a:ext cx="2066288" cy="5058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Turbine &amp;</a:t>
            </a:r>
            <a:r>
              <a:rPr lang="de-DE" dirty="0"/>
              <a:t> </a:t>
            </a:r>
            <a:r>
              <a:rPr dirty="0"/>
              <a:t>Generator</a:t>
            </a:r>
            <a:r>
              <a:rPr lang="de-DE" dirty="0"/>
              <a:t>,</a:t>
            </a:r>
            <a:endParaRPr dirty="0"/>
          </a:p>
          <a:p>
            <a: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Pumpe</a:t>
            </a:r>
            <a:r>
              <a:rPr dirty="0"/>
              <a:t> &amp; Motor</a:t>
            </a:r>
          </a:p>
        </p:txBody>
      </p:sp>
      <p:sp>
        <p:nvSpPr>
          <p:cNvPr id="576" name="E=mgh"/>
          <p:cNvSpPr txBox="1"/>
          <p:nvPr/>
        </p:nvSpPr>
        <p:spPr>
          <a:xfrm>
            <a:off x="2056343" y="2624494"/>
            <a:ext cx="1126660" cy="603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E=mgh</a:t>
            </a:r>
          </a:p>
        </p:txBody>
      </p:sp>
      <p:sp>
        <p:nvSpPr>
          <p:cNvPr id="578" name="Oberbecken"/>
          <p:cNvSpPr txBox="1"/>
          <p:nvPr/>
        </p:nvSpPr>
        <p:spPr>
          <a:xfrm>
            <a:off x="1927544" y="1539017"/>
            <a:ext cx="1384258" cy="5058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Oberbecken</a:t>
            </a:r>
          </a:p>
        </p:txBody>
      </p:sp>
      <p:sp>
        <p:nvSpPr>
          <p:cNvPr id="579" name="Linien"/>
          <p:cNvSpPr/>
          <p:nvPr/>
        </p:nvSpPr>
        <p:spPr>
          <a:xfrm>
            <a:off x="6122512" y="2573309"/>
            <a:ext cx="11507" cy="3730407"/>
          </a:xfrm>
          <a:prstGeom prst="line">
            <a:avLst/>
          </a:prstGeom>
          <a:ln w="19050">
            <a:solidFill>
              <a:srgbClr val="515151"/>
            </a:solidFill>
            <a:headEnd type="arrow" w="med" len="med"/>
            <a:tailEnd type="arrow" w="med" len="med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0" name="Unterbecken"/>
          <p:cNvSpPr txBox="1"/>
          <p:nvPr/>
        </p:nvSpPr>
        <p:spPr>
          <a:xfrm>
            <a:off x="2528677" y="5897388"/>
            <a:ext cx="1384258" cy="5058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Unterbecken</a:t>
            </a:r>
          </a:p>
        </p:txBody>
      </p:sp>
      <p:sp>
        <p:nvSpPr>
          <p:cNvPr id="581" name="Linien"/>
          <p:cNvSpPr/>
          <p:nvPr/>
        </p:nvSpPr>
        <p:spPr>
          <a:xfrm flipH="1">
            <a:off x="4454038" y="2558442"/>
            <a:ext cx="1916276" cy="1"/>
          </a:xfrm>
          <a:prstGeom prst="line">
            <a:avLst/>
          </a:prstGeom>
          <a:ln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2" name="Linien"/>
          <p:cNvSpPr/>
          <p:nvPr/>
        </p:nvSpPr>
        <p:spPr>
          <a:xfrm flipH="1">
            <a:off x="4447222" y="6308741"/>
            <a:ext cx="1916276" cy="1"/>
          </a:xfrm>
          <a:prstGeom prst="line">
            <a:avLst/>
          </a:prstGeom>
          <a:ln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3" name="m=ρV"/>
          <p:cNvSpPr txBox="1"/>
          <p:nvPr/>
        </p:nvSpPr>
        <p:spPr>
          <a:xfrm>
            <a:off x="2397358" y="1727028"/>
            <a:ext cx="1126660" cy="603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t>m=ρV</a:t>
            </a:r>
          </a:p>
        </p:txBody>
      </p:sp>
      <p:sp>
        <p:nvSpPr>
          <p:cNvPr id="577" name="h"/>
          <p:cNvSpPr txBox="1"/>
          <p:nvPr/>
        </p:nvSpPr>
        <p:spPr>
          <a:xfrm>
            <a:off x="5665683" y="3680498"/>
            <a:ext cx="915208" cy="359338"/>
          </a:xfrm>
          <a:prstGeom prst="rect">
            <a:avLst/>
          </a:prstGeom>
          <a:solidFill>
            <a:schemeClr val="bg1"/>
          </a:solidFill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</a:t>
            </a:r>
          </a:p>
        </p:txBody>
      </p:sp>
      <p:sp>
        <p:nvSpPr>
          <p:cNvPr id="18" name="Shape 2047">
            <a:extLst>
              <a:ext uri="{FF2B5EF4-FFF2-40B4-BE49-F238E27FC236}">
                <a16:creationId xmlns:a16="http://schemas.microsoft.com/office/drawing/2014/main" id="{4BA87ABD-A41E-A0AB-420D-8B69CAD8E739}"/>
              </a:ext>
            </a:extLst>
          </p:cNvPr>
          <p:cNvSpPr>
            <a:spLocks noChangeAspect="1"/>
          </p:cNvSpPr>
          <p:nvPr/>
        </p:nvSpPr>
        <p:spPr>
          <a:xfrm>
            <a:off x="7567580" y="764266"/>
            <a:ext cx="776338" cy="754791"/>
          </a:xfrm>
          <a:prstGeom prst="ellipse">
            <a:avLst/>
          </a:prstGeom>
          <a:solidFill>
            <a:srgbClr val="008080"/>
          </a:solidFill>
          <a:ln w="12700" cap="flat">
            <a:solidFill>
              <a:srgbClr val="008080"/>
            </a:solidFill>
            <a:prstDash val="solid"/>
            <a:miter lim="400000"/>
          </a:ln>
          <a:effectLst/>
        </p:spPr>
        <p:txBody>
          <a:bodyPr wrap="square" lIns="60716" tIns="60716" rIns="60716" bIns="60716" numCol="1" anchor="ctr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35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Line 47">
            <a:extLst>
              <a:ext uri="{FF2B5EF4-FFF2-40B4-BE49-F238E27FC236}">
                <a16:creationId xmlns:a16="http://schemas.microsoft.com/office/drawing/2014/main" id="{25B1D71F-C932-4297-2203-240137DF1D48}"/>
              </a:ext>
            </a:extLst>
          </p:cNvPr>
          <p:cNvSpPr/>
          <p:nvPr/>
        </p:nvSpPr>
        <p:spPr>
          <a:xfrm flipV="1">
            <a:off x="8318268" y="1137150"/>
            <a:ext cx="0" cy="4487592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45718" tIns="45718" rIns="45718" bIns="4571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Gewicht">
            <a:extLst>
              <a:ext uri="{FF2B5EF4-FFF2-40B4-BE49-F238E27FC236}">
                <a16:creationId xmlns:a16="http://schemas.microsoft.com/office/drawing/2014/main" id="{D71366B7-292A-BAB3-C685-DAFEF155C710}"/>
              </a:ext>
            </a:extLst>
          </p:cNvPr>
          <p:cNvSpPr>
            <a:spLocks noChangeAspect="1"/>
          </p:cNvSpPr>
          <p:nvPr/>
        </p:nvSpPr>
        <p:spPr>
          <a:xfrm>
            <a:off x="7110231" y="1801156"/>
            <a:ext cx="910304" cy="801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594" extrusionOk="0">
                <a:moveTo>
                  <a:pt x="10701" y="0"/>
                </a:moveTo>
                <a:cubicBezTo>
                  <a:pt x="8658" y="0"/>
                  <a:pt x="6989" y="1906"/>
                  <a:pt x="6989" y="4253"/>
                </a:cubicBezTo>
                <a:cubicBezTo>
                  <a:pt x="6989" y="5019"/>
                  <a:pt x="7167" y="5737"/>
                  <a:pt x="7477" y="6355"/>
                </a:cubicBezTo>
                <a:lnTo>
                  <a:pt x="4074" y="6355"/>
                </a:lnTo>
                <a:cubicBezTo>
                  <a:pt x="3587" y="6355"/>
                  <a:pt x="3166" y="6730"/>
                  <a:pt x="3043" y="7269"/>
                </a:cubicBezTo>
                <a:lnTo>
                  <a:pt x="26" y="20504"/>
                </a:lnTo>
                <a:cubicBezTo>
                  <a:pt x="-102" y="21056"/>
                  <a:pt x="262" y="21594"/>
                  <a:pt x="765" y="21594"/>
                </a:cubicBezTo>
                <a:lnTo>
                  <a:pt x="20633" y="21594"/>
                </a:lnTo>
                <a:cubicBezTo>
                  <a:pt x="21135" y="21600"/>
                  <a:pt x="21498" y="21062"/>
                  <a:pt x="21370" y="20504"/>
                </a:cubicBezTo>
                <a:lnTo>
                  <a:pt x="18353" y="7269"/>
                </a:lnTo>
                <a:cubicBezTo>
                  <a:pt x="18230" y="6730"/>
                  <a:pt x="17809" y="6355"/>
                  <a:pt x="17322" y="6355"/>
                </a:cubicBezTo>
                <a:lnTo>
                  <a:pt x="13921" y="6355"/>
                </a:lnTo>
                <a:cubicBezTo>
                  <a:pt x="14231" y="5737"/>
                  <a:pt x="14407" y="5019"/>
                  <a:pt x="14407" y="4253"/>
                </a:cubicBezTo>
                <a:cubicBezTo>
                  <a:pt x="14407" y="1912"/>
                  <a:pt x="12743" y="0"/>
                  <a:pt x="10701" y="0"/>
                </a:cubicBezTo>
                <a:close/>
                <a:moveTo>
                  <a:pt x="10701" y="2231"/>
                </a:moveTo>
                <a:cubicBezTo>
                  <a:pt x="11679" y="2231"/>
                  <a:pt x="12470" y="3143"/>
                  <a:pt x="12470" y="4259"/>
                </a:cubicBezTo>
                <a:cubicBezTo>
                  <a:pt x="12470" y="5374"/>
                  <a:pt x="11674" y="6288"/>
                  <a:pt x="10701" y="6288"/>
                </a:cubicBezTo>
                <a:cubicBezTo>
                  <a:pt x="9727" y="6288"/>
                  <a:pt x="8931" y="5374"/>
                  <a:pt x="8931" y="4259"/>
                </a:cubicBezTo>
                <a:cubicBezTo>
                  <a:pt x="8931" y="3143"/>
                  <a:pt x="9722" y="2231"/>
                  <a:pt x="10701" y="2231"/>
                </a:cubicBezTo>
                <a:close/>
              </a:path>
            </a:pathLst>
          </a:custGeom>
          <a:solidFill>
            <a:srgbClr val="424242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Times New Roman"/>
              <a:sym typeface="Helvetica Neue Medium"/>
            </a:endParaRPr>
          </a:p>
        </p:txBody>
      </p:sp>
      <p:sp>
        <p:nvSpPr>
          <p:cNvPr id="30" name="Textfeld 740">
            <a:extLst>
              <a:ext uri="{FF2B5EF4-FFF2-40B4-BE49-F238E27FC236}">
                <a16:creationId xmlns:a16="http://schemas.microsoft.com/office/drawing/2014/main" id="{B4042D5F-71C3-EC89-40F6-2C847E0C170F}"/>
              </a:ext>
            </a:extLst>
          </p:cNvPr>
          <p:cNvSpPr txBox="1"/>
          <p:nvPr/>
        </p:nvSpPr>
        <p:spPr>
          <a:xfrm>
            <a:off x="7444764" y="2176031"/>
            <a:ext cx="315476" cy="2810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marL="0" marR="0" lvl="0" indent="0" defTabSz="109722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Line 47">
            <a:extLst>
              <a:ext uri="{FF2B5EF4-FFF2-40B4-BE49-F238E27FC236}">
                <a16:creationId xmlns:a16="http://schemas.microsoft.com/office/drawing/2014/main" id="{B4A766C7-8E75-6118-F6D3-274350660C0A}"/>
              </a:ext>
            </a:extLst>
          </p:cNvPr>
          <p:cNvSpPr/>
          <p:nvPr/>
        </p:nvSpPr>
        <p:spPr>
          <a:xfrm flipV="1">
            <a:off x="7565386" y="1102008"/>
            <a:ext cx="0" cy="816530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45718" tIns="45718" rIns="45718" bIns="4571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Gerade Verbindung mit Pfeil 723">
            <a:extLst>
              <a:ext uri="{FF2B5EF4-FFF2-40B4-BE49-F238E27FC236}">
                <a16:creationId xmlns:a16="http://schemas.microsoft.com/office/drawing/2014/main" id="{23B9AB51-EA50-9512-3E59-414ED496E637}"/>
              </a:ext>
            </a:extLst>
          </p:cNvPr>
          <p:cNvSpPr/>
          <p:nvPr/>
        </p:nvSpPr>
        <p:spPr>
          <a:xfrm flipH="1">
            <a:off x="7095563" y="6316662"/>
            <a:ext cx="1226128" cy="0"/>
          </a:xfrm>
          <a:prstGeom prst="line">
            <a:avLst/>
          </a:prstGeom>
          <a:ln w="12700">
            <a:solidFill>
              <a:srgbClr val="4B4B4B">
                <a:lumMod val="60000"/>
                <a:lumOff val="40000"/>
              </a:srgbClr>
            </a:solidFill>
            <a:headEnd type="none" w="med" len="med"/>
            <a:tailEnd type="none" w="med" len="med"/>
          </a:ln>
        </p:spPr>
        <p:txBody>
          <a:bodyPr lIns="45718" tIns="45718" rIns="45718" bIns="4571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Gerade Verbindung mit Pfeil 726">
            <a:extLst>
              <a:ext uri="{FF2B5EF4-FFF2-40B4-BE49-F238E27FC236}">
                <a16:creationId xmlns:a16="http://schemas.microsoft.com/office/drawing/2014/main" id="{5A1CF7DA-8F70-5D93-1661-00186B79DDCB}"/>
              </a:ext>
            </a:extLst>
          </p:cNvPr>
          <p:cNvSpPr/>
          <p:nvPr/>
        </p:nvSpPr>
        <p:spPr>
          <a:xfrm>
            <a:off x="7575638" y="2656419"/>
            <a:ext cx="0" cy="3625615"/>
          </a:xfrm>
          <a:prstGeom prst="line">
            <a:avLst/>
          </a:prstGeom>
          <a:ln w="9525">
            <a:solidFill>
              <a:srgbClr val="00B050"/>
            </a:solidFill>
            <a:headEnd type="arrow" w="med" len="med"/>
            <a:tailEnd type="arrow" w="med" len="med"/>
          </a:ln>
        </p:spPr>
        <p:txBody>
          <a:bodyPr lIns="45718" tIns="45718" rIns="45718" bIns="4571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CustomShape 3">
            <a:extLst>
              <a:ext uri="{FF2B5EF4-FFF2-40B4-BE49-F238E27FC236}">
                <a16:creationId xmlns:a16="http://schemas.microsoft.com/office/drawing/2014/main" id="{180FA286-3BB1-C8B9-E1EF-60BEB2161775}"/>
              </a:ext>
            </a:extLst>
          </p:cNvPr>
          <p:cNvSpPr txBox="1"/>
          <p:nvPr/>
        </p:nvSpPr>
        <p:spPr>
          <a:xfrm>
            <a:off x="7281719" y="3680496"/>
            <a:ext cx="587838" cy="338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spc="-1"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0" i="0" u="none" strike="noStrike" kern="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h</a:t>
            </a:r>
          </a:p>
        </p:txBody>
      </p:sp>
      <p:sp>
        <p:nvSpPr>
          <p:cNvPr id="27" name="Shape 2047">
            <a:extLst>
              <a:ext uri="{FF2B5EF4-FFF2-40B4-BE49-F238E27FC236}">
                <a16:creationId xmlns:a16="http://schemas.microsoft.com/office/drawing/2014/main" id="{6160EC09-ACFB-9F86-8482-CA49CAAB4017}"/>
              </a:ext>
            </a:extLst>
          </p:cNvPr>
          <p:cNvSpPr/>
          <p:nvPr/>
        </p:nvSpPr>
        <p:spPr>
          <a:xfrm>
            <a:off x="7603358" y="804193"/>
            <a:ext cx="703666" cy="684139"/>
          </a:xfrm>
          <a:prstGeom prst="ellipse">
            <a:avLst/>
          </a:prstGeom>
          <a:solidFill>
            <a:srgbClr val="000000"/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60716" tIns="60716" rIns="60716" bIns="60716" numCol="1" anchor="ctr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35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048">
            <a:extLst>
              <a:ext uri="{FF2B5EF4-FFF2-40B4-BE49-F238E27FC236}">
                <a16:creationId xmlns:a16="http://schemas.microsoft.com/office/drawing/2014/main" id="{0CC5C8B1-B6EC-21C2-A001-F26AC259B422}"/>
              </a:ext>
            </a:extLst>
          </p:cNvPr>
          <p:cNvSpPr/>
          <p:nvPr/>
        </p:nvSpPr>
        <p:spPr>
          <a:xfrm>
            <a:off x="7730022" y="920501"/>
            <a:ext cx="450348" cy="437857"/>
          </a:xfrm>
          <a:prstGeom prst="ellipse">
            <a:avLst/>
          </a:prstGeom>
          <a:solidFill>
            <a:srgbClr val="4B4B4B">
              <a:lumMod val="20000"/>
              <a:lumOff val="80000"/>
            </a:srgb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60716" tIns="60716" rIns="60716" bIns="60716" numCol="1" anchor="ctr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35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3F406522-0FA1-B025-3C9D-CBC91A6B629B}"/>
              </a:ext>
            </a:extLst>
          </p:cNvPr>
          <p:cNvSpPr/>
          <p:nvPr/>
        </p:nvSpPr>
        <p:spPr>
          <a:xfrm>
            <a:off x="7926971" y="1069782"/>
            <a:ext cx="853804" cy="125333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rgbClr val="004B93"/>
            </a:solidFill>
            <a:prstDash val="solid"/>
            <a:round/>
          </a:ln>
          <a:effectLst/>
          <a:sp3d/>
        </p:spPr>
        <p:txBody>
          <a:bodyPr rot="0" spcFirstLastPara="1" vertOverflow="overflow" horzOverflow="overflow" vert="horz" wrap="square" lIns="36000" tIns="36000" rIns="36000" bIns="36000" numCol="1" spcCol="38100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46" name="Abgerundetes Rechteck 45">
            <a:extLst>
              <a:ext uri="{FF2B5EF4-FFF2-40B4-BE49-F238E27FC236}">
                <a16:creationId xmlns:a16="http://schemas.microsoft.com/office/drawing/2014/main" id="{77B8178B-7434-4554-0A73-A3801F59F2BE}"/>
              </a:ext>
            </a:extLst>
          </p:cNvPr>
          <p:cNvSpPr/>
          <p:nvPr/>
        </p:nvSpPr>
        <p:spPr>
          <a:xfrm>
            <a:off x="6909973" y="706244"/>
            <a:ext cx="1989614" cy="5696969"/>
          </a:xfrm>
          <a:prstGeom prst="roundRect">
            <a:avLst>
              <a:gd name="adj" fmla="val 10398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36000" tIns="0" rIns="36000" bIns="0" rtlCol="0" anchor="t" anchorCtr="0">
            <a:noAutofit/>
          </a:bodyPr>
          <a:lstStyle/>
          <a:p>
            <a:pPr marL="270000" marR="0" lvl="0" indent="-27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Linien"/>
          <p:cNvSpPr/>
          <p:nvPr/>
        </p:nvSpPr>
        <p:spPr>
          <a:xfrm flipH="1">
            <a:off x="7858784" y="3581229"/>
            <a:ext cx="1916275" cy="1"/>
          </a:xfrm>
          <a:prstGeom prst="line">
            <a:avLst/>
          </a:prstGeom>
          <a:ln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0" name="Form"/>
          <p:cNvSpPr/>
          <p:nvPr/>
        </p:nvSpPr>
        <p:spPr>
          <a:xfrm>
            <a:off x="4863704" y="3595633"/>
            <a:ext cx="4026093" cy="4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375"/>
                </a:moveTo>
                <a:lnTo>
                  <a:pt x="1690" y="547"/>
                </a:lnTo>
                <a:lnTo>
                  <a:pt x="21600" y="0"/>
                </a:lnTo>
                <a:lnTo>
                  <a:pt x="19752" y="21600"/>
                </a:lnTo>
                <a:lnTo>
                  <a:pt x="0" y="21375"/>
                </a:lnTo>
                <a:close/>
              </a:path>
            </a:pathLst>
          </a:custGeom>
          <a:solidFill>
            <a:schemeClr val="accent4">
              <a:hueOff val="384618"/>
              <a:satOff val="3869"/>
              <a:lumOff val="5802"/>
            </a:schemeClr>
          </a:solidFill>
          <a:ln w="381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1" name="Rechteck"/>
          <p:cNvSpPr/>
          <p:nvPr/>
        </p:nvSpPr>
        <p:spPr>
          <a:xfrm rot="16200000">
            <a:off x="6495390" y="1202232"/>
            <a:ext cx="1084193" cy="3676793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92" name="Rechteck"/>
          <p:cNvSpPr/>
          <p:nvPr/>
        </p:nvSpPr>
        <p:spPr>
          <a:xfrm rot="16200000">
            <a:off x="6165191" y="1600165"/>
            <a:ext cx="1084192" cy="3676793"/>
          </a:xfrm>
          <a:prstGeom prst="rect">
            <a:avLst/>
          </a:prstGeom>
          <a:solidFill>
            <a:srgbClr val="76D6FF"/>
          </a:solidFill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93" name="Wärmetauscher Heizung"/>
          <p:cNvSpPr txBox="1"/>
          <p:nvPr/>
        </p:nvSpPr>
        <p:spPr>
          <a:xfrm>
            <a:off x="6155683" y="2087171"/>
            <a:ext cx="2935775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err="1"/>
              <a:t>Wärmetauscher</a:t>
            </a:r>
            <a:endParaRPr dirty="0"/>
          </a:p>
        </p:txBody>
      </p:sp>
      <p:sp>
        <p:nvSpPr>
          <p:cNvPr id="594" name="Grundfläche A"/>
          <p:cNvSpPr txBox="1"/>
          <p:nvPr/>
        </p:nvSpPr>
        <p:spPr>
          <a:xfrm>
            <a:off x="5758391" y="3505488"/>
            <a:ext cx="1661681" cy="603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r>
              <a:rPr dirty="0" err="1"/>
              <a:t>Grundfläche</a:t>
            </a:r>
            <a:r>
              <a:rPr dirty="0"/>
              <a:t> A</a:t>
            </a:r>
          </a:p>
        </p:txBody>
      </p:sp>
      <p:sp>
        <p:nvSpPr>
          <p:cNvPr id="595" name="Höhe h"/>
          <p:cNvSpPr txBox="1"/>
          <p:nvPr/>
        </p:nvSpPr>
        <p:spPr>
          <a:xfrm>
            <a:off x="8843955" y="3062810"/>
            <a:ext cx="915208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Höhe h</a:t>
            </a:r>
          </a:p>
        </p:txBody>
      </p:sp>
      <p:sp>
        <p:nvSpPr>
          <p:cNvPr id="596" name="Linien"/>
          <p:cNvSpPr/>
          <p:nvPr/>
        </p:nvSpPr>
        <p:spPr>
          <a:xfrm>
            <a:off x="9761343" y="2583745"/>
            <a:ext cx="1" cy="930057"/>
          </a:xfrm>
          <a:prstGeom prst="line">
            <a:avLst/>
          </a:prstGeom>
          <a:ln>
            <a:solidFill>
              <a:srgbClr val="515151"/>
            </a:solidFill>
            <a:headEnd type="arrow"/>
            <a:tailEnd type="arrow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7" name="Becken"/>
          <p:cNvSpPr txBox="1"/>
          <p:nvPr/>
        </p:nvSpPr>
        <p:spPr>
          <a:xfrm>
            <a:off x="3860077" y="3133212"/>
            <a:ext cx="1129831" cy="5058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flaches</a:t>
            </a:r>
          </a:p>
          <a:p>
            <a:r>
              <a:rPr dirty="0" err="1"/>
              <a:t>Becken</a:t>
            </a:r>
            <a:endParaRPr dirty="0"/>
          </a:p>
        </p:txBody>
      </p:sp>
      <p:sp>
        <p:nvSpPr>
          <p:cNvPr id="598" name="Linien"/>
          <p:cNvSpPr/>
          <p:nvPr/>
        </p:nvSpPr>
        <p:spPr>
          <a:xfrm flipH="1">
            <a:off x="7858784" y="2516317"/>
            <a:ext cx="1916275" cy="1"/>
          </a:xfrm>
          <a:prstGeom prst="line">
            <a:avLst/>
          </a:prstGeom>
          <a:ln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9" name="Form"/>
          <p:cNvSpPr/>
          <p:nvPr/>
        </p:nvSpPr>
        <p:spPr>
          <a:xfrm>
            <a:off x="8546315" y="2509659"/>
            <a:ext cx="337605" cy="1465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779"/>
                </a:moveTo>
                <a:lnTo>
                  <a:pt x="21600" y="0"/>
                </a:lnTo>
                <a:lnTo>
                  <a:pt x="20949" y="16030"/>
                </a:lnTo>
                <a:lnTo>
                  <a:pt x="591" y="21600"/>
                </a:lnTo>
                <a:lnTo>
                  <a:pt x="0" y="5779"/>
                </a:lnTo>
                <a:close/>
              </a:path>
            </a:pathLst>
          </a:custGeom>
          <a:solidFill>
            <a:srgbClr val="76D6FF"/>
          </a:solidFill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0" name="Form"/>
          <p:cNvSpPr/>
          <p:nvPr/>
        </p:nvSpPr>
        <p:spPr>
          <a:xfrm>
            <a:off x="4864175" y="2491974"/>
            <a:ext cx="4026092" cy="4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375"/>
                </a:moveTo>
                <a:lnTo>
                  <a:pt x="1690" y="547"/>
                </a:lnTo>
                <a:lnTo>
                  <a:pt x="21600" y="0"/>
                </a:lnTo>
                <a:lnTo>
                  <a:pt x="19752" y="21600"/>
                </a:lnTo>
                <a:lnTo>
                  <a:pt x="0" y="21375"/>
                </a:lnTo>
                <a:close/>
              </a:path>
            </a:pathLst>
          </a:custGeom>
          <a:solidFill>
            <a:srgbClr val="76D6FF"/>
          </a:solidFill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1" name="Linien"/>
          <p:cNvSpPr/>
          <p:nvPr/>
        </p:nvSpPr>
        <p:spPr>
          <a:xfrm>
            <a:off x="4950826" y="2504280"/>
            <a:ext cx="3632638" cy="421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537"/>
                </a:moveTo>
                <a:cubicBezTo>
                  <a:pt x="402" y="16268"/>
                  <a:pt x="867" y="12467"/>
                  <a:pt x="1383" y="9229"/>
                </a:cubicBezTo>
                <a:cubicBezTo>
                  <a:pt x="1997" y="5377"/>
                  <a:pt x="2676" y="2363"/>
                  <a:pt x="3396" y="293"/>
                </a:cubicBezTo>
                <a:lnTo>
                  <a:pt x="3123" y="20237"/>
                </a:lnTo>
                <a:cubicBezTo>
                  <a:pt x="3490" y="16319"/>
                  <a:pt x="3906" y="12758"/>
                  <a:pt x="4364" y="9616"/>
                </a:cubicBezTo>
                <a:cubicBezTo>
                  <a:pt x="4874" y="6110"/>
                  <a:pt x="5431" y="3151"/>
                  <a:pt x="6024" y="802"/>
                </a:cubicBezTo>
                <a:lnTo>
                  <a:pt x="5484" y="21081"/>
                </a:lnTo>
                <a:cubicBezTo>
                  <a:pt x="5854" y="16564"/>
                  <a:pt x="6299" y="12544"/>
                  <a:pt x="6805" y="9152"/>
                </a:cubicBezTo>
                <a:cubicBezTo>
                  <a:pt x="7362" y="5424"/>
                  <a:pt x="7985" y="2502"/>
                  <a:pt x="8650" y="501"/>
                </a:cubicBezTo>
                <a:lnTo>
                  <a:pt x="8650" y="21081"/>
                </a:lnTo>
                <a:cubicBezTo>
                  <a:pt x="8996" y="17356"/>
                  <a:pt x="9369" y="13825"/>
                  <a:pt x="9767" y="10509"/>
                </a:cubicBezTo>
                <a:cubicBezTo>
                  <a:pt x="10184" y="7035"/>
                  <a:pt x="10627" y="3804"/>
                  <a:pt x="11094" y="838"/>
                </a:cubicBezTo>
                <a:cubicBezTo>
                  <a:pt x="10928" y="4123"/>
                  <a:pt x="10818" y="7594"/>
                  <a:pt x="10766" y="11147"/>
                </a:cubicBezTo>
                <a:cubicBezTo>
                  <a:pt x="10715" y="14572"/>
                  <a:pt x="10720" y="18040"/>
                  <a:pt x="10779" y="21455"/>
                </a:cubicBezTo>
                <a:cubicBezTo>
                  <a:pt x="11193" y="17701"/>
                  <a:pt x="11629" y="14134"/>
                  <a:pt x="12086" y="10770"/>
                </a:cubicBezTo>
                <a:cubicBezTo>
                  <a:pt x="12559" y="7283"/>
                  <a:pt x="13054" y="4018"/>
                  <a:pt x="13567" y="989"/>
                </a:cubicBezTo>
                <a:cubicBezTo>
                  <a:pt x="13397" y="4270"/>
                  <a:pt x="13275" y="7725"/>
                  <a:pt x="13206" y="11270"/>
                </a:cubicBezTo>
                <a:cubicBezTo>
                  <a:pt x="13139" y="14665"/>
                  <a:pt x="13120" y="18118"/>
                  <a:pt x="13150" y="21552"/>
                </a:cubicBezTo>
                <a:cubicBezTo>
                  <a:pt x="13591" y="17373"/>
                  <a:pt x="14071" y="13510"/>
                  <a:pt x="14584" y="9999"/>
                </a:cubicBezTo>
                <a:cubicBezTo>
                  <a:pt x="15121" y="6328"/>
                  <a:pt x="15693" y="3056"/>
                  <a:pt x="16294" y="218"/>
                </a:cubicBezTo>
                <a:cubicBezTo>
                  <a:pt x="16191" y="3670"/>
                  <a:pt x="16155" y="7246"/>
                  <a:pt x="16188" y="10799"/>
                </a:cubicBezTo>
                <a:cubicBezTo>
                  <a:pt x="16222" y="14454"/>
                  <a:pt x="16328" y="18033"/>
                  <a:pt x="16502" y="21380"/>
                </a:cubicBezTo>
                <a:cubicBezTo>
                  <a:pt x="16824" y="17214"/>
                  <a:pt x="17205" y="13407"/>
                  <a:pt x="17636" y="10050"/>
                </a:cubicBezTo>
                <a:cubicBezTo>
                  <a:pt x="18129" y="6207"/>
                  <a:pt x="18683" y="2988"/>
                  <a:pt x="19281" y="488"/>
                </a:cubicBezTo>
                <a:cubicBezTo>
                  <a:pt x="19057" y="3389"/>
                  <a:pt x="18913" y="6699"/>
                  <a:pt x="18862" y="10158"/>
                </a:cubicBezTo>
                <a:cubicBezTo>
                  <a:pt x="18804" y="14038"/>
                  <a:pt x="18865" y="17980"/>
                  <a:pt x="19037" y="21600"/>
                </a:cubicBezTo>
                <a:cubicBezTo>
                  <a:pt x="19352" y="17570"/>
                  <a:pt x="19710" y="13808"/>
                  <a:pt x="20108" y="10366"/>
                </a:cubicBezTo>
                <a:cubicBezTo>
                  <a:pt x="20561" y="6456"/>
                  <a:pt x="21061" y="2980"/>
                  <a:pt x="21600" y="0"/>
                </a:cubicBezTo>
                <a:cubicBezTo>
                  <a:pt x="21424" y="3236"/>
                  <a:pt x="21287" y="6616"/>
                  <a:pt x="21190" y="10088"/>
                </a:cubicBezTo>
                <a:cubicBezTo>
                  <a:pt x="21092" y="13593"/>
                  <a:pt x="21035" y="17175"/>
                  <a:pt x="21020" y="20779"/>
                </a:cubicBezTo>
              </a:path>
            </a:pathLst>
          </a:custGeom>
          <a:ln w="38100">
            <a:solidFill>
              <a:srgbClr val="1A931F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02" name="Linien"/>
          <p:cNvSpPr/>
          <p:nvPr/>
        </p:nvSpPr>
        <p:spPr>
          <a:xfrm flipV="1">
            <a:off x="8477851" y="2901861"/>
            <a:ext cx="915208" cy="1"/>
          </a:xfrm>
          <a:prstGeom prst="line">
            <a:avLst/>
          </a:prstGeom>
          <a:ln w="3810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3" name="Linien"/>
          <p:cNvSpPr/>
          <p:nvPr/>
        </p:nvSpPr>
        <p:spPr>
          <a:xfrm flipV="1">
            <a:off x="4083650" y="2901861"/>
            <a:ext cx="915209" cy="1"/>
          </a:xfrm>
          <a:prstGeom prst="line">
            <a:avLst/>
          </a:prstGeom>
          <a:ln w="38100">
            <a:solidFill>
              <a:schemeClr val="accent2"/>
            </a:solidFill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4" name="elektrische Heizung"/>
          <p:cNvSpPr txBox="1"/>
          <p:nvPr/>
        </p:nvSpPr>
        <p:spPr>
          <a:xfrm>
            <a:off x="5557282" y="4124318"/>
            <a:ext cx="2066288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Wärmezufuhr</a:t>
            </a:r>
            <a:endParaRPr dirty="0"/>
          </a:p>
        </p:txBody>
      </p:sp>
      <p:sp>
        <p:nvSpPr>
          <p:cNvPr id="605" name="Linien"/>
          <p:cNvSpPr/>
          <p:nvPr/>
        </p:nvSpPr>
        <p:spPr>
          <a:xfrm flipV="1">
            <a:off x="698625" y="2897200"/>
            <a:ext cx="266902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6" name="Linien"/>
          <p:cNvSpPr/>
          <p:nvPr/>
        </p:nvSpPr>
        <p:spPr>
          <a:xfrm flipV="1">
            <a:off x="690338" y="4212235"/>
            <a:ext cx="268560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7" name="Linien"/>
          <p:cNvSpPr/>
          <p:nvPr/>
        </p:nvSpPr>
        <p:spPr>
          <a:xfrm flipH="1">
            <a:off x="693757" y="2885930"/>
            <a:ext cx="1" cy="131679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610" name="Gruppieren"/>
          <p:cNvGrpSpPr/>
          <p:nvPr/>
        </p:nvGrpSpPr>
        <p:grpSpPr>
          <a:xfrm>
            <a:off x="1470523" y="2714133"/>
            <a:ext cx="505917" cy="366135"/>
            <a:chOff x="-20032" y="0"/>
            <a:chExt cx="505915" cy="366134"/>
          </a:xfrm>
        </p:grpSpPr>
        <p:sp>
          <p:nvSpPr>
            <p:cNvPr id="608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09" name="λW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λ</a:t>
              </a:r>
              <a:r>
                <a:rPr baseline="-5999"/>
                <a:t>W</a:t>
              </a:r>
            </a:p>
          </p:txBody>
        </p:sp>
      </p:grpSp>
      <p:sp>
        <p:nvSpPr>
          <p:cNvPr id="611" name="Pel"/>
          <p:cNvSpPr txBox="1"/>
          <p:nvPr/>
        </p:nvSpPr>
        <p:spPr>
          <a:xfrm>
            <a:off x="406206" y="2489935"/>
            <a:ext cx="79622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P</a:t>
            </a:r>
            <a:r>
              <a:rPr lang="de-DE" baseline="-5999" dirty="0"/>
              <a:t>Zufuhr</a:t>
            </a:r>
            <a:endParaRPr baseline="-5999" dirty="0"/>
          </a:p>
        </p:txBody>
      </p:sp>
      <p:sp>
        <p:nvSpPr>
          <p:cNvPr id="612" name="Linien"/>
          <p:cNvSpPr/>
          <p:nvPr/>
        </p:nvSpPr>
        <p:spPr>
          <a:xfrm flipV="1">
            <a:off x="831487" y="2897200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615" name="Gruppieren"/>
          <p:cNvGrpSpPr/>
          <p:nvPr/>
        </p:nvGrpSpPr>
        <p:grpSpPr>
          <a:xfrm>
            <a:off x="487988" y="3375399"/>
            <a:ext cx="411538" cy="358639"/>
            <a:chOff x="0" y="0"/>
            <a:chExt cx="411537" cy="358638"/>
          </a:xfrm>
        </p:grpSpPr>
        <p:sp>
          <p:nvSpPr>
            <p:cNvPr id="613" name="Oval"/>
            <p:cNvSpPr/>
            <p:nvPr/>
          </p:nvSpPr>
          <p:spPr>
            <a:xfrm>
              <a:off x="9525" y="0"/>
              <a:ext cx="392488" cy="3586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14" name="Linien"/>
            <p:cNvSpPr/>
            <p:nvPr/>
          </p:nvSpPr>
          <p:spPr>
            <a:xfrm>
              <a:off x="0" y="194758"/>
              <a:ext cx="41153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617" name="Linien"/>
          <p:cNvSpPr/>
          <p:nvPr/>
        </p:nvSpPr>
        <p:spPr>
          <a:xfrm>
            <a:off x="2872935" y="2887675"/>
            <a:ext cx="1" cy="133892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18" name="Rechteck"/>
          <p:cNvSpPr/>
          <p:nvPr/>
        </p:nvSpPr>
        <p:spPr>
          <a:xfrm rot="5400000">
            <a:off x="2638146" y="3515016"/>
            <a:ext cx="485885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619" name="CW"/>
          <p:cNvSpPr txBox="1"/>
          <p:nvPr/>
        </p:nvSpPr>
        <p:spPr>
          <a:xfrm>
            <a:off x="1648726" y="3448129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W</a:t>
            </a:r>
          </a:p>
        </p:txBody>
      </p:sp>
      <p:sp>
        <p:nvSpPr>
          <p:cNvPr id="620" name="Linien"/>
          <p:cNvSpPr/>
          <p:nvPr/>
        </p:nvSpPr>
        <p:spPr>
          <a:xfrm>
            <a:off x="2342370" y="2887675"/>
            <a:ext cx="1" cy="133408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624" name="Gruppieren"/>
          <p:cNvGrpSpPr/>
          <p:nvPr/>
        </p:nvGrpSpPr>
        <p:grpSpPr>
          <a:xfrm rot="5400000">
            <a:off x="2292772" y="3482698"/>
            <a:ext cx="99196" cy="329483"/>
            <a:chOff x="1329" y="0"/>
            <a:chExt cx="99194" cy="329482"/>
          </a:xfrm>
        </p:grpSpPr>
        <p:sp>
          <p:nvSpPr>
            <p:cNvPr id="621" name="Rechteck"/>
            <p:cNvSpPr/>
            <p:nvPr/>
          </p:nvSpPr>
          <p:spPr>
            <a:xfrm>
              <a:off x="1329" y="0"/>
              <a:ext cx="96500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22" name="Linien"/>
            <p:cNvSpPr/>
            <p:nvPr/>
          </p:nvSpPr>
          <p:spPr>
            <a:xfrm flipH="1" flipV="1">
              <a:off x="6912" y="5294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23" name="Linien"/>
            <p:cNvSpPr/>
            <p:nvPr/>
          </p:nvSpPr>
          <p:spPr>
            <a:xfrm flipH="1" flipV="1">
              <a:off x="100514" y="5225"/>
              <a:ext cx="11" cy="3177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625" name="Linien"/>
          <p:cNvSpPr/>
          <p:nvPr/>
        </p:nvSpPr>
        <p:spPr>
          <a:xfrm>
            <a:off x="2342370" y="3163148"/>
            <a:ext cx="1" cy="198888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6" name="Linien"/>
          <p:cNvSpPr/>
          <p:nvPr/>
        </p:nvSpPr>
        <p:spPr>
          <a:xfrm>
            <a:off x="2872935" y="3167922"/>
            <a:ext cx="1" cy="19888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7" name="Linien"/>
          <p:cNvSpPr/>
          <p:nvPr/>
        </p:nvSpPr>
        <p:spPr>
          <a:xfrm flipV="1">
            <a:off x="3171302" y="2897200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628" name="PHeiz"/>
          <p:cNvSpPr txBox="1"/>
          <p:nvPr/>
        </p:nvSpPr>
        <p:spPr>
          <a:xfrm>
            <a:off x="3016491" y="2469234"/>
            <a:ext cx="101294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Heiz</a:t>
            </a:r>
          </a:p>
        </p:txBody>
      </p:sp>
      <p:sp>
        <p:nvSpPr>
          <p:cNvPr id="629" name="Q̇W"/>
          <p:cNvSpPr txBox="1"/>
          <p:nvPr/>
        </p:nvSpPr>
        <p:spPr>
          <a:xfrm>
            <a:off x="2346595" y="2954743"/>
            <a:ext cx="40021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1" i="1">
                <a:solidFill>
                  <a:srgbClr val="252525"/>
                </a:solidFill>
              </a:defRPr>
            </a:pPr>
            <a:r>
              <a:rPr dirty="0"/>
              <a:t>Q̇</a:t>
            </a:r>
            <a:r>
              <a:rPr b="0" i="0" baseline="-5999" dirty="0"/>
              <a:t>W</a:t>
            </a:r>
          </a:p>
        </p:txBody>
      </p:sp>
      <p:sp>
        <p:nvSpPr>
          <p:cNvPr id="630" name="PVerlust"/>
          <p:cNvSpPr txBox="1"/>
          <p:nvPr/>
        </p:nvSpPr>
        <p:spPr>
          <a:xfrm>
            <a:off x="2763007" y="2897200"/>
            <a:ext cx="101294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5999"/>
              <a:t>Verlust</a:t>
            </a:r>
          </a:p>
        </p:txBody>
      </p:sp>
      <p:sp>
        <p:nvSpPr>
          <p:cNvPr id="631" name="T2"/>
          <p:cNvSpPr txBox="1"/>
          <p:nvPr/>
        </p:nvSpPr>
        <p:spPr>
          <a:xfrm>
            <a:off x="1969186" y="2525885"/>
            <a:ext cx="52733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2</a:t>
            </a:r>
          </a:p>
        </p:txBody>
      </p:sp>
      <p:sp>
        <p:nvSpPr>
          <p:cNvPr id="632" name="T1"/>
          <p:cNvSpPr txBox="1"/>
          <p:nvPr/>
        </p:nvSpPr>
        <p:spPr>
          <a:xfrm>
            <a:off x="1012148" y="2897200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1</a:t>
            </a:r>
          </a:p>
        </p:txBody>
      </p:sp>
      <p:sp>
        <p:nvSpPr>
          <p:cNvPr id="633" name="T1"/>
          <p:cNvSpPr txBox="1"/>
          <p:nvPr/>
        </p:nvSpPr>
        <p:spPr>
          <a:xfrm>
            <a:off x="4288296" y="376860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1</a:t>
            </a:r>
          </a:p>
        </p:txBody>
      </p:sp>
      <p:sp>
        <p:nvSpPr>
          <p:cNvPr id="634" name="T2"/>
          <p:cNvSpPr txBox="1"/>
          <p:nvPr/>
        </p:nvSpPr>
        <p:spPr>
          <a:xfrm>
            <a:off x="4556148" y="2239932"/>
            <a:ext cx="52733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</a:t>
            </a:r>
            <a:r>
              <a:rPr baseline="-5999"/>
              <a:t>2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47C2D4C-6AB6-0212-2A28-35E38193B92B}"/>
              </a:ext>
            </a:extLst>
          </p:cNvPr>
          <p:cNvGrpSpPr/>
          <p:nvPr/>
        </p:nvGrpSpPr>
        <p:grpSpPr>
          <a:xfrm>
            <a:off x="2228712" y="1427253"/>
            <a:ext cx="1039690" cy="919762"/>
            <a:chOff x="2764362" y="949865"/>
            <a:chExt cx="1039690" cy="919762"/>
          </a:xfrm>
        </p:grpSpPr>
        <p:sp>
          <p:nvSpPr>
            <p:cNvPr id="3" name="Zylinder 2">
              <a:extLst>
                <a:ext uri="{FF2B5EF4-FFF2-40B4-BE49-F238E27FC236}">
                  <a16:creationId xmlns:a16="http://schemas.microsoft.com/office/drawing/2014/main" id="{265437F0-148D-209C-FE31-C3A1A94BA021}"/>
                </a:ext>
              </a:extLst>
            </p:cNvPr>
            <p:cNvSpPr/>
            <p:nvPr/>
          </p:nvSpPr>
          <p:spPr bwMode="auto">
            <a:xfrm>
              <a:off x="2769544" y="1276191"/>
              <a:ext cx="1034508" cy="592608"/>
            </a:xfrm>
            <a:prstGeom prst="can">
              <a:avLst/>
            </a:prstGeom>
            <a:solidFill>
              <a:srgbClr val="004B93"/>
            </a:solidFill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 hangingPunct="1">
                <a:spcAft>
                  <a:spcPct val="0"/>
                </a:spcAft>
                <a:defRPr/>
              </a:pPr>
              <a:endParaRPr lang="de-DE" sz="1800" dirty="0">
                <a:solidFill>
                  <a:prstClr val="white"/>
                </a:solidFill>
                <a:latin typeface="Arial Narrow"/>
              </a:endParaRPr>
            </a:p>
          </p:txBody>
        </p:sp>
        <p:sp>
          <p:nvSpPr>
            <p:cNvPr id="4" name="Zylinder 3">
              <a:extLst>
                <a:ext uri="{FF2B5EF4-FFF2-40B4-BE49-F238E27FC236}">
                  <a16:creationId xmlns:a16="http://schemas.microsoft.com/office/drawing/2014/main" id="{58080C8E-FBE7-F442-28E8-95838C2BE12B}"/>
                </a:ext>
              </a:extLst>
            </p:cNvPr>
            <p:cNvSpPr/>
            <p:nvPr/>
          </p:nvSpPr>
          <p:spPr bwMode="auto">
            <a:xfrm>
              <a:off x="2764362" y="1096706"/>
              <a:ext cx="1034508" cy="772921"/>
            </a:xfrm>
            <a:prstGeom prst="can">
              <a:avLst/>
            </a:prstGeom>
            <a:solidFill>
              <a:srgbClr val="004B93">
                <a:alpha val="25098"/>
              </a:srgbClr>
            </a:solidFill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 hangingPunct="1">
                <a:spcAft>
                  <a:spcPct val="0"/>
                </a:spcAft>
                <a:defRPr/>
              </a:pPr>
              <a:endParaRPr lang="de-DE" sz="1800" dirty="0">
                <a:solidFill>
                  <a:prstClr val="white"/>
                </a:solidFill>
                <a:latin typeface="Arial Narrow"/>
              </a:endParaRPr>
            </a:p>
          </p:txBody>
        </p:sp>
        <p:sp>
          <p:nvSpPr>
            <p:cNvPr id="5" name="Textfeld 740">
              <a:extLst>
                <a:ext uri="{FF2B5EF4-FFF2-40B4-BE49-F238E27FC236}">
                  <a16:creationId xmlns:a16="http://schemas.microsoft.com/office/drawing/2014/main" id="{E75935BB-29E7-F59F-C353-C26BC320709C}"/>
                </a:ext>
              </a:extLst>
            </p:cNvPr>
            <p:cNvSpPr txBox="1"/>
            <p:nvPr/>
          </p:nvSpPr>
          <p:spPr>
            <a:xfrm>
              <a:off x="3108575" y="1557888"/>
              <a:ext cx="400701" cy="260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defTabSz="1097224">
                <a:lnSpc>
                  <a:spcPct val="110000"/>
                </a:lnSpc>
                <a:defRPr sz="9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100" baseline="-250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r>
                <a:rPr lang="de-DE" sz="11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endParaRPr sz="11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Thermometer">
              <a:extLst>
                <a:ext uri="{FF2B5EF4-FFF2-40B4-BE49-F238E27FC236}">
                  <a16:creationId xmlns:a16="http://schemas.microsoft.com/office/drawing/2014/main" id="{C8C8D531-56B9-C93F-8276-048F3B67DC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4415" y="949865"/>
              <a:ext cx="264602" cy="749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7870" y="0"/>
                    <a:pt x="5496" y="838"/>
                    <a:pt x="5496" y="1871"/>
                  </a:cubicBezTo>
                  <a:lnTo>
                    <a:pt x="5496" y="3544"/>
                  </a:lnTo>
                  <a:lnTo>
                    <a:pt x="9466" y="3544"/>
                  </a:lnTo>
                  <a:cubicBezTo>
                    <a:pt x="9886" y="3544"/>
                    <a:pt x="10226" y="3664"/>
                    <a:pt x="10226" y="3812"/>
                  </a:cubicBezTo>
                  <a:cubicBezTo>
                    <a:pt x="10226" y="3960"/>
                    <a:pt x="9886" y="4080"/>
                    <a:pt x="9466" y="4080"/>
                  </a:cubicBezTo>
                  <a:lnTo>
                    <a:pt x="5496" y="4080"/>
                  </a:lnTo>
                  <a:lnTo>
                    <a:pt x="5496" y="5464"/>
                  </a:lnTo>
                  <a:lnTo>
                    <a:pt x="7380" y="5464"/>
                  </a:lnTo>
                  <a:cubicBezTo>
                    <a:pt x="7801" y="5464"/>
                    <a:pt x="8141" y="5584"/>
                    <a:pt x="8141" y="5732"/>
                  </a:cubicBezTo>
                  <a:cubicBezTo>
                    <a:pt x="8141" y="5881"/>
                    <a:pt x="7801" y="6001"/>
                    <a:pt x="7380" y="6001"/>
                  </a:cubicBezTo>
                  <a:lnTo>
                    <a:pt x="5496" y="6001"/>
                  </a:lnTo>
                  <a:lnTo>
                    <a:pt x="5496" y="7511"/>
                  </a:lnTo>
                  <a:lnTo>
                    <a:pt x="9322" y="7511"/>
                  </a:lnTo>
                  <a:cubicBezTo>
                    <a:pt x="9742" y="7511"/>
                    <a:pt x="10083" y="7631"/>
                    <a:pt x="10083" y="7779"/>
                  </a:cubicBezTo>
                  <a:cubicBezTo>
                    <a:pt x="10083" y="7928"/>
                    <a:pt x="9743" y="8049"/>
                    <a:pt x="9322" y="8049"/>
                  </a:cubicBezTo>
                  <a:lnTo>
                    <a:pt x="5496" y="8049"/>
                  </a:lnTo>
                  <a:lnTo>
                    <a:pt x="5496" y="9511"/>
                  </a:lnTo>
                  <a:lnTo>
                    <a:pt x="7380" y="9511"/>
                  </a:lnTo>
                  <a:cubicBezTo>
                    <a:pt x="7801" y="9511"/>
                    <a:pt x="8141" y="9631"/>
                    <a:pt x="8141" y="9779"/>
                  </a:cubicBezTo>
                  <a:cubicBezTo>
                    <a:pt x="8141" y="9927"/>
                    <a:pt x="7801" y="10047"/>
                    <a:pt x="7380" y="10047"/>
                  </a:cubicBezTo>
                  <a:lnTo>
                    <a:pt x="5496" y="10047"/>
                  </a:lnTo>
                  <a:lnTo>
                    <a:pt x="5496" y="11450"/>
                  </a:lnTo>
                  <a:lnTo>
                    <a:pt x="9322" y="11450"/>
                  </a:lnTo>
                  <a:cubicBezTo>
                    <a:pt x="9742" y="11450"/>
                    <a:pt x="10083" y="11571"/>
                    <a:pt x="10083" y="11720"/>
                  </a:cubicBezTo>
                  <a:cubicBezTo>
                    <a:pt x="10083" y="11868"/>
                    <a:pt x="9743" y="11988"/>
                    <a:pt x="9322" y="11988"/>
                  </a:cubicBezTo>
                  <a:lnTo>
                    <a:pt x="5496" y="11988"/>
                  </a:lnTo>
                  <a:lnTo>
                    <a:pt x="5496" y="14474"/>
                  </a:lnTo>
                  <a:cubicBezTo>
                    <a:pt x="2219" y="15128"/>
                    <a:pt x="0" y="16367"/>
                    <a:pt x="0" y="17790"/>
                  </a:cubicBezTo>
                  <a:cubicBezTo>
                    <a:pt x="0" y="19894"/>
                    <a:pt x="4836" y="21600"/>
                    <a:pt x="10800" y="21600"/>
                  </a:cubicBezTo>
                  <a:cubicBezTo>
                    <a:pt x="16764" y="21600"/>
                    <a:pt x="21600" y="19894"/>
                    <a:pt x="21600" y="17790"/>
                  </a:cubicBezTo>
                  <a:cubicBezTo>
                    <a:pt x="21600" y="16367"/>
                    <a:pt x="19381" y="15128"/>
                    <a:pt x="16104" y="14474"/>
                  </a:cubicBezTo>
                  <a:lnTo>
                    <a:pt x="16104" y="1871"/>
                  </a:lnTo>
                  <a:cubicBezTo>
                    <a:pt x="16104" y="838"/>
                    <a:pt x="13730" y="0"/>
                    <a:pt x="10800" y="0"/>
                  </a:cubicBezTo>
                  <a:close/>
                </a:path>
              </a:pathLst>
            </a:custGeom>
            <a:solidFill>
              <a:srgbClr val="00A2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825500" hangingPunct="1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7" name="Q̇W">
            <a:extLst>
              <a:ext uri="{FF2B5EF4-FFF2-40B4-BE49-F238E27FC236}">
                <a16:creationId xmlns:a16="http://schemas.microsoft.com/office/drawing/2014/main" id="{2F5F6078-2C1B-D544-A780-81FD8F99E988}"/>
              </a:ext>
            </a:extLst>
          </p:cNvPr>
          <p:cNvSpPr txBox="1"/>
          <p:nvPr/>
        </p:nvSpPr>
        <p:spPr>
          <a:xfrm>
            <a:off x="2429027" y="2768421"/>
            <a:ext cx="160300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1" i="1">
                <a:solidFill>
                  <a:srgbClr val="252525"/>
                </a:solidFill>
              </a:defRPr>
            </a:pPr>
            <a:r>
              <a:rPr lang="de-DE" b="1" i="0" dirty="0"/>
              <a:t>.</a:t>
            </a:r>
            <a:endParaRPr b="1" i="0" dirty="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BA70F4B-DEB5-67B4-9E2B-A3BC99477F1E}"/>
              </a:ext>
            </a:extLst>
          </p:cNvPr>
          <p:cNvGrpSpPr/>
          <p:nvPr/>
        </p:nvGrpSpPr>
        <p:grpSpPr>
          <a:xfrm>
            <a:off x="370877" y="836827"/>
            <a:ext cx="1575169" cy="1351549"/>
            <a:chOff x="5783433" y="514326"/>
            <a:chExt cx="1575169" cy="1351549"/>
          </a:xfrm>
        </p:grpSpPr>
        <p:sp>
          <p:nvSpPr>
            <p:cNvPr id="3" name="Line 47">
              <a:extLst>
                <a:ext uri="{FF2B5EF4-FFF2-40B4-BE49-F238E27FC236}">
                  <a16:creationId xmlns:a16="http://schemas.microsoft.com/office/drawing/2014/main" id="{21D2B68B-6288-2916-628A-364F0832191C}"/>
                </a:ext>
              </a:extLst>
            </p:cNvPr>
            <p:cNvSpPr/>
            <p:nvPr/>
          </p:nvSpPr>
          <p:spPr>
            <a:xfrm flipH="1">
              <a:off x="6294408" y="1278938"/>
              <a:ext cx="295045" cy="0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86CEB725-4643-9BDE-B9EB-500D91E3CACE}"/>
                </a:ext>
              </a:extLst>
            </p:cNvPr>
            <p:cNvGrpSpPr/>
            <p:nvPr/>
          </p:nvGrpSpPr>
          <p:grpSpPr>
            <a:xfrm>
              <a:off x="6596618" y="514326"/>
              <a:ext cx="338264" cy="1140405"/>
              <a:chOff x="6160141" y="1307892"/>
              <a:chExt cx="338264" cy="1140405"/>
            </a:xfrm>
          </p:grpSpPr>
          <p:sp>
            <p:nvSpPr>
              <p:cNvPr id="24" name="Line 47">
                <a:extLst>
                  <a:ext uri="{FF2B5EF4-FFF2-40B4-BE49-F238E27FC236}">
                    <a16:creationId xmlns:a16="http://schemas.microsoft.com/office/drawing/2014/main" id="{776BECA6-8425-C614-BF2B-CBA1C769A48C}"/>
                  </a:ext>
                </a:extLst>
              </p:cNvPr>
              <p:cNvSpPr/>
              <p:nvPr/>
            </p:nvSpPr>
            <p:spPr>
              <a:xfrm>
                <a:off x="6342913" y="1780115"/>
                <a:ext cx="0" cy="668182"/>
              </a:xfrm>
              <a:prstGeom prst="line">
                <a:avLst/>
              </a:prstGeom>
              <a:ln w="25400">
                <a:solidFill>
                  <a:srgbClr val="008080"/>
                </a:solidFill>
              </a:ln>
            </p:spPr>
            <p:txBody>
              <a:bodyPr lIns="45718" tIns="45718" rIns="45718" bIns="45718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Oval 44">
                <a:extLst>
                  <a:ext uri="{FF2B5EF4-FFF2-40B4-BE49-F238E27FC236}">
                    <a16:creationId xmlns:a16="http://schemas.microsoft.com/office/drawing/2014/main" id="{08834C69-00D7-0E94-1AC1-4C66BFB93B58}"/>
                  </a:ext>
                </a:extLst>
              </p:cNvPr>
              <p:cNvSpPr/>
              <p:nvPr/>
            </p:nvSpPr>
            <p:spPr>
              <a:xfrm>
                <a:off x="6160141" y="1307892"/>
                <a:ext cx="338264" cy="324446"/>
              </a:xfrm>
              <a:prstGeom prst="ellipse">
                <a:avLst/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6" name="AutoShape 45">
                <a:extLst>
                  <a:ext uri="{FF2B5EF4-FFF2-40B4-BE49-F238E27FC236}">
                    <a16:creationId xmlns:a16="http://schemas.microsoft.com/office/drawing/2014/main" id="{2467D67F-74D3-357D-F510-92AC2A153DD5}"/>
                  </a:ext>
                </a:extLst>
              </p:cNvPr>
              <p:cNvSpPr/>
              <p:nvPr/>
            </p:nvSpPr>
            <p:spPr>
              <a:xfrm>
                <a:off x="6160141" y="1447026"/>
                <a:ext cx="338262" cy="343963"/>
              </a:xfrm>
              <a:prstGeom prst="roundRect">
                <a:avLst>
                  <a:gd name="adj" fmla="val 7921"/>
                </a:avLst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" name="Textfeld 740">
                <a:extLst>
                  <a:ext uri="{FF2B5EF4-FFF2-40B4-BE49-F238E27FC236}">
                    <a16:creationId xmlns:a16="http://schemas.microsoft.com/office/drawing/2014/main" id="{C8435A6E-0CAD-85DA-3557-DE3D1E22C9E0}"/>
                  </a:ext>
                </a:extLst>
              </p:cNvPr>
              <p:cNvSpPr txBox="1"/>
              <p:nvPr/>
            </p:nvSpPr>
            <p:spPr>
              <a:xfrm>
                <a:off x="6265166" y="1591285"/>
                <a:ext cx="155492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7172DFC9-69FC-C9C9-45FA-762835E881B3}"/>
                </a:ext>
              </a:extLst>
            </p:cNvPr>
            <p:cNvGrpSpPr/>
            <p:nvPr/>
          </p:nvGrpSpPr>
          <p:grpSpPr>
            <a:xfrm>
              <a:off x="7002469" y="681657"/>
              <a:ext cx="338264" cy="973074"/>
              <a:chOff x="6712628" y="1469523"/>
              <a:chExt cx="338264" cy="973074"/>
            </a:xfrm>
          </p:grpSpPr>
          <p:sp>
            <p:nvSpPr>
              <p:cNvPr id="20" name="Oval 44">
                <a:extLst>
                  <a:ext uri="{FF2B5EF4-FFF2-40B4-BE49-F238E27FC236}">
                    <a16:creationId xmlns:a16="http://schemas.microsoft.com/office/drawing/2014/main" id="{47D017A6-462C-E03B-E4B6-C563B8F020A9}"/>
                  </a:ext>
                </a:extLst>
              </p:cNvPr>
              <p:cNvSpPr/>
              <p:nvPr/>
            </p:nvSpPr>
            <p:spPr>
              <a:xfrm>
                <a:off x="6712628" y="1469523"/>
                <a:ext cx="338264" cy="324446"/>
              </a:xfrm>
              <a:prstGeom prst="ellipse">
                <a:avLst/>
              </a:prstGeom>
              <a:solidFill>
                <a:srgbClr val="0093D6">
                  <a:lumMod val="20000"/>
                  <a:lumOff val="80000"/>
                </a:srgbClr>
              </a:solidFill>
              <a:ln w="12700" cap="flat">
                <a:solidFill>
                  <a:srgbClr val="0093D6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1" name="AutoShape 45">
                <a:extLst>
                  <a:ext uri="{FF2B5EF4-FFF2-40B4-BE49-F238E27FC236}">
                    <a16:creationId xmlns:a16="http://schemas.microsoft.com/office/drawing/2014/main" id="{DAC1208F-4D83-5876-E878-69ED21B4F2B9}"/>
                  </a:ext>
                </a:extLst>
              </p:cNvPr>
              <p:cNvSpPr/>
              <p:nvPr/>
            </p:nvSpPr>
            <p:spPr>
              <a:xfrm>
                <a:off x="6712628" y="1596757"/>
                <a:ext cx="338262" cy="194231"/>
              </a:xfrm>
              <a:prstGeom prst="roundRect">
                <a:avLst>
                  <a:gd name="adj" fmla="val 7921"/>
                </a:avLst>
              </a:prstGeom>
              <a:solidFill>
                <a:srgbClr val="0093D6">
                  <a:lumMod val="20000"/>
                  <a:lumOff val="80000"/>
                </a:srgbClr>
              </a:solidFill>
              <a:ln w="12700" cap="flat">
                <a:solidFill>
                  <a:srgbClr val="0093D6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2" name="Textfeld 740">
                <a:extLst>
                  <a:ext uri="{FF2B5EF4-FFF2-40B4-BE49-F238E27FC236}">
                    <a16:creationId xmlns:a16="http://schemas.microsoft.com/office/drawing/2014/main" id="{FC02FF5D-9115-F725-CD9A-1DF0041F2724}"/>
                  </a:ext>
                </a:extLst>
              </p:cNvPr>
              <p:cNvSpPr txBox="1"/>
              <p:nvPr/>
            </p:nvSpPr>
            <p:spPr>
              <a:xfrm>
                <a:off x="6814174" y="1596995"/>
                <a:ext cx="161904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4B93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4B93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23" name="Line 47">
                <a:extLst>
                  <a:ext uri="{FF2B5EF4-FFF2-40B4-BE49-F238E27FC236}">
                    <a16:creationId xmlns:a16="http://schemas.microsoft.com/office/drawing/2014/main" id="{341EAAA1-B23A-C0C6-FBDE-E7C45388BD11}"/>
                  </a:ext>
                </a:extLst>
              </p:cNvPr>
              <p:cNvSpPr/>
              <p:nvPr/>
            </p:nvSpPr>
            <p:spPr>
              <a:xfrm>
                <a:off x="6881759" y="1793832"/>
                <a:ext cx="0" cy="648765"/>
              </a:xfrm>
              <a:prstGeom prst="line">
                <a:avLst/>
              </a:prstGeom>
              <a:ln w="25400">
                <a:solidFill>
                  <a:srgbClr val="004B93"/>
                </a:solidFill>
              </a:ln>
            </p:spPr>
            <p:txBody>
              <a:bodyPr lIns="45718" tIns="45718" rIns="45718" bIns="45718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" name="Gruppieren">
              <a:extLst>
                <a:ext uri="{FF2B5EF4-FFF2-40B4-BE49-F238E27FC236}">
                  <a16:creationId xmlns:a16="http://schemas.microsoft.com/office/drawing/2014/main" id="{6B512541-8DE8-8D23-9B7B-F5D94F76D7C6}"/>
                </a:ext>
              </a:extLst>
            </p:cNvPr>
            <p:cNvGrpSpPr/>
            <p:nvPr/>
          </p:nvGrpSpPr>
          <p:grpSpPr>
            <a:xfrm>
              <a:off x="5783433" y="938664"/>
              <a:ext cx="524527" cy="683776"/>
              <a:chOff x="0" y="0"/>
              <a:chExt cx="539069" cy="683076"/>
            </a:xfrm>
          </p:grpSpPr>
          <p:sp>
            <p:nvSpPr>
              <p:cNvPr id="13" name="Rechteck">
                <a:extLst>
                  <a:ext uri="{FF2B5EF4-FFF2-40B4-BE49-F238E27FC236}">
                    <a16:creationId xmlns:a16="http://schemas.microsoft.com/office/drawing/2014/main" id="{3A501F1F-277E-A730-2815-DC80672CDA5A}"/>
                  </a:ext>
                </a:extLst>
              </p:cNvPr>
              <p:cNvSpPr/>
              <p:nvPr/>
            </p:nvSpPr>
            <p:spPr>
              <a:xfrm>
                <a:off x="9049" y="5707"/>
                <a:ext cx="521266" cy="67737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43712" lvl="0" indent="0" defTabSz="983577" eaLnBrk="1" fontAlgn="auto" latinLnBrk="0" hangingPunct="1">
                  <a:lnSpc>
                    <a:spcPct val="100000"/>
                  </a:lnSpc>
                  <a:spcBef>
                    <a:spcPts val="359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912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4" name="Linie">
                <a:extLst>
                  <a:ext uri="{FF2B5EF4-FFF2-40B4-BE49-F238E27FC236}">
                    <a16:creationId xmlns:a16="http://schemas.microsoft.com/office/drawing/2014/main" id="{1C7AB62B-54D9-1C64-91F3-4EF352659E15}"/>
                  </a:ext>
                </a:extLst>
              </p:cNvPr>
              <p:cNvSpPr/>
              <p:nvPr/>
            </p:nvSpPr>
            <p:spPr>
              <a:xfrm flipH="1" flipV="1">
                <a:off x="19345" y="13381"/>
                <a:ext cx="500674" cy="66202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5" name="Linie">
                <a:extLst>
                  <a:ext uri="{FF2B5EF4-FFF2-40B4-BE49-F238E27FC236}">
                    <a16:creationId xmlns:a16="http://schemas.microsoft.com/office/drawing/2014/main" id="{CCD48CF7-C5BF-654E-51FF-BECF47D1CA66}"/>
                  </a:ext>
                </a:extLst>
              </p:cNvPr>
              <p:cNvSpPr/>
              <p:nvPr/>
            </p:nvSpPr>
            <p:spPr>
              <a:xfrm flipH="1">
                <a:off x="18407" y="9959"/>
                <a:ext cx="513979" cy="66749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6" name="Linie">
                <a:extLst>
                  <a:ext uri="{FF2B5EF4-FFF2-40B4-BE49-F238E27FC236}">
                    <a16:creationId xmlns:a16="http://schemas.microsoft.com/office/drawing/2014/main" id="{8925C3B7-E0FA-84B7-1AB2-9B8B0552F36A}"/>
                  </a:ext>
                </a:extLst>
              </p:cNvPr>
              <p:cNvSpPr/>
              <p:nvPr/>
            </p:nvSpPr>
            <p:spPr>
              <a:xfrm flipH="1" flipV="1">
                <a:off x="5986" y="321136"/>
                <a:ext cx="270192" cy="3502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7" name="Linie">
                <a:extLst>
                  <a:ext uri="{FF2B5EF4-FFF2-40B4-BE49-F238E27FC236}">
                    <a16:creationId xmlns:a16="http://schemas.microsoft.com/office/drawing/2014/main" id="{BDF7AC80-37D4-2387-3C27-0848A4AB77E7}"/>
                  </a:ext>
                </a:extLst>
              </p:cNvPr>
              <p:cNvSpPr/>
              <p:nvPr/>
            </p:nvSpPr>
            <p:spPr>
              <a:xfrm flipH="1">
                <a:off x="278426" y="337180"/>
                <a:ext cx="258428" cy="33843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8" name="Linie">
                <a:extLst>
                  <a:ext uri="{FF2B5EF4-FFF2-40B4-BE49-F238E27FC236}">
                    <a16:creationId xmlns:a16="http://schemas.microsoft.com/office/drawing/2014/main" id="{95CFF6ED-04DF-03FB-51F4-1AFEA2C29A36}"/>
                  </a:ext>
                </a:extLst>
              </p:cNvPr>
              <p:cNvSpPr/>
              <p:nvPr/>
            </p:nvSpPr>
            <p:spPr>
              <a:xfrm flipH="1">
                <a:off x="-1" y="0"/>
                <a:ext cx="270193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9" name="Linie">
                <a:extLst>
                  <a:ext uri="{FF2B5EF4-FFF2-40B4-BE49-F238E27FC236}">
                    <a16:creationId xmlns:a16="http://schemas.microsoft.com/office/drawing/2014/main" id="{43EAE3C7-9B62-9494-C4BF-672D78F1DEBD}"/>
                  </a:ext>
                </a:extLst>
              </p:cNvPr>
              <p:cNvSpPr/>
              <p:nvPr/>
            </p:nvSpPr>
            <p:spPr>
              <a:xfrm flipH="1" flipV="1">
                <a:off x="268877" y="12524"/>
                <a:ext cx="270192" cy="3502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18BFF4EA-A220-4027-C16D-1DB071A7E47A}"/>
                </a:ext>
              </a:extLst>
            </p:cNvPr>
            <p:cNvGrpSpPr/>
            <p:nvPr/>
          </p:nvGrpSpPr>
          <p:grpSpPr>
            <a:xfrm>
              <a:off x="6633622" y="1479895"/>
              <a:ext cx="682861" cy="385980"/>
              <a:chOff x="7663208" y="1307892"/>
              <a:chExt cx="682861" cy="385980"/>
            </a:xfrm>
          </p:grpSpPr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E59982A6-5A75-1AB6-0954-3A366A92367B}"/>
                  </a:ext>
                </a:extLst>
              </p:cNvPr>
              <p:cNvGrpSpPr/>
              <p:nvPr/>
            </p:nvGrpSpPr>
            <p:grpSpPr>
              <a:xfrm>
                <a:off x="7663208" y="1307892"/>
                <a:ext cx="682861" cy="385980"/>
                <a:chOff x="1114697" y="1045029"/>
                <a:chExt cx="1027612" cy="966358"/>
              </a:xfrm>
            </p:grpSpPr>
            <p:sp>
              <p:nvSpPr>
                <p:cNvPr id="11" name="Zylinder 10">
                  <a:extLst>
                    <a:ext uri="{FF2B5EF4-FFF2-40B4-BE49-F238E27FC236}">
                      <a16:creationId xmlns:a16="http://schemas.microsoft.com/office/drawing/2014/main" id="{B41D5C8E-674E-DDE8-BF39-FE731FDE7B17}"/>
                    </a:ext>
                  </a:extLst>
                </p:cNvPr>
                <p:cNvSpPr/>
                <p:nvPr/>
              </p:nvSpPr>
              <p:spPr bwMode="auto">
                <a:xfrm>
                  <a:off x="1114697" y="1393371"/>
                  <a:ext cx="1027612" cy="618016"/>
                </a:xfrm>
                <a:prstGeom prst="can">
                  <a:avLst/>
                </a:prstGeom>
                <a:solidFill>
                  <a:srgbClr val="004B93"/>
                </a:solidFill>
                <a:ln w="12700" cap="flat" cmpd="sng" algn="ctr">
                  <a:solidFill>
                    <a:srgbClr val="004B9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Narrow"/>
                  </a:endParaRPr>
                </a:p>
              </p:txBody>
            </p:sp>
            <p:sp>
              <p:nvSpPr>
                <p:cNvPr id="12" name="Zylinder 11">
                  <a:extLst>
                    <a:ext uri="{FF2B5EF4-FFF2-40B4-BE49-F238E27FC236}">
                      <a16:creationId xmlns:a16="http://schemas.microsoft.com/office/drawing/2014/main" id="{D4610F55-7E98-D0CC-63F8-A6C9515068E7}"/>
                    </a:ext>
                  </a:extLst>
                </p:cNvPr>
                <p:cNvSpPr/>
                <p:nvPr/>
              </p:nvSpPr>
              <p:spPr bwMode="auto">
                <a:xfrm>
                  <a:off x="1114697" y="1045029"/>
                  <a:ext cx="1027612" cy="966358"/>
                </a:xfrm>
                <a:prstGeom prst="can">
                  <a:avLst/>
                </a:prstGeom>
                <a:solidFill>
                  <a:srgbClr val="004B93">
                    <a:alpha val="25098"/>
                  </a:srgbClr>
                </a:solidFill>
                <a:ln w="12700" cap="flat" cmpd="sng" algn="ctr">
                  <a:solidFill>
                    <a:srgbClr val="004B9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Narrow"/>
                  </a:endParaRPr>
                </a:p>
              </p:txBody>
            </p:sp>
          </p:grpSp>
          <p:sp>
            <p:nvSpPr>
              <p:cNvPr id="10" name="Textfeld 740">
                <a:extLst>
                  <a:ext uri="{FF2B5EF4-FFF2-40B4-BE49-F238E27FC236}">
                    <a16:creationId xmlns:a16="http://schemas.microsoft.com/office/drawing/2014/main" id="{BC0B416A-C02D-2736-32E9-59862A1ABB1C}"/>
                  </a:ext>
                </a:extLst>
              </p:cNvPr>
              <p:cNvSpPr txBox="1"/>
              <p:nvPr/>
            </p:nvSpPr>
            <p:spPr>
              <a:xfrm>
                <a:off x="7865642" y="1493796"/>
                <a:ext cx="264496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endPara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" name="Rechteck">
              <a:extLst>
                <a:ext uri="{FF2B5EF4-FFF2-40B4-BE49-F238E27FC236}">
                  <a16:creationId xmlns:a16="http://schemas.microsoft.com/office/drawing/2014/main" id="{20D7B807-3493-F15C-59A9-B492494BB18E}"/>
                </a:ext>
              </a:extLst>
            </p:cNvPr>
            <p:cNvSpPr/>
            <p:nvPr/>
          </p:nvSpPr>
          <p:spPr>
            <a:xfrm rot="16200000">
              <a:off x="6881308" y="904064"/>
              <a:ext cx="194231" cy="760357"/>
            </a:xfrm>
            <a:prstGeom prst="rect">
              <a:avLst/>
            </a:prstGeom>
            <a:gradFill flip="none" rotWithShape="1">
              <a:gsLst>
                <a:gs pos="98000">
                  <a:srgbClr val="C7FEC7"/>
                </a:gs>
                <a:gs pos="0">
                  <a:srgbClr val="4B4B4B">
                    <a:lumMod val="20000"/>
                    <a:lumOff val="80000"/>
                  </a:srgbClr>
                </a:gs>
                <a:gs pos="50000">
                  <a:srgbClr val="FFFFFF"/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43885" lvl="0" indent="0" defTabSz="987502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207" name="Gruppieren 206">
            <a:extLst>
              <a:ext uri="{FF2B5EF4-FFF2-40B4-BE49-F238E27FC236}">
                <a16:creationId xmlns:a16="http://schemas.microsoft.com/office/drawing/2014/main" id="{6BA0E747-E825-65FC-A18B-41A469526823}"/>
              </a:ext>
            </a:extLst>
          </p:cNvPr>
          <p:cNvGrpSpPr/>
          <p:nvPr/>
        </p:nvGrpSpPr>
        <p:grpSpPr>
          <a:xfrm>
            <a:off x="2706475" y="730420"/>
            <a:ext cx="3739606" cy="2645796"/>
            <a:chOff x="3210197" y="672488"/>
            <a:chExt cx="3739606" cy="2645796"/>
          </a:xfrm>
        </p:grpSpPr>
        <p:sp>
          <p:nvSpPr>
            <p:cNvPr id="28" name="Gerader Verbinder 153">
              <a:extLst>
                <a:ext uri="{FF2B5EF4-FFF2-40B4-BE49-F238E27FC236}">
                  <a16:creationId xmlns:a16="http://schemas.microsoft.com/office/drawing/2014/main" id="{606E1EC4-DFAE-A7E2-0270-8145BE458D6A}"/>
                </a:ext>
              </a:extLst>
            </p:cNvPr>
            <p:cNvSpPr/>
            <p:nvPr/>
          </p:nvSpPr>
          <p:spPr>
            <a:xfrm flipH="1">
              <a:off x="4484853" y="3105441"/>
              <a:ext cx="670256" cy="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9" name="Gerader Verbinder 153">
              <a:extLst>
                <a:ext uri="{FF2B5EF4-FFF2-40B4-BE49-F238E27FC236}">
                  <a16:creationId xmlns:a16="http://schemas.microsoft.com/office/drawing/2014/main" id="{A0AE6F91-09A3-A26B-45C2-EBA0C28B19AF}"/>
                </a:ext>
              </a:extLst>
            </p:cNvPr>
            <p:cNvSpPr/>
            <p:nvPr/>
          </p:nvSpPr>
          <p:spPr>
            <a:xfrm flipH="1" flipV="1">
              <a:off x="4487114" y="2680385"/>
              <a:ext cx="671765" cy="1289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0" name="Gerader Verbinder 153">
              <a:extLst>
                <a:ext uri="{FF2B5EF4-FFF2-40B4-BE49-F238E27FC236}">
                  <a16:creationId xmlns:a16="http://schemas.microsoft.com/office/drawing/2014/main" id="{B154B2C0-0BBC-E676-3713-9C7D31A16214}"/>
                </a:ext>
              </a:extLst>
            </p:cNvPr>
            <p:cNvSpPr/>
            <p:nvPr/>
          </p:nvSpPr>
          <p:spPr>
            <a:xfrm flipH="1">
              <a:off x="4487113" y="2358306"/>
              <a:ext cx="959299" cy="13862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" name="Textfeld 702">
              <a:extLst>
                <a:ext uri="{FF2B5EF4-FFF2-40B4-BE49-F238E27FC236}">
                  <a16:creationId xmlns:a16="http://schemas.microsoft.com/office/drawing/2014/main" id="{818A2BBF-490B-E918-68B3-BDDE4499603F}"/>
                </a:ext>
              </a:extLst>
            </p:cNvPr>
            <p:cNvSpPr txBox="1"/>
            <p:nvPr/>
          </p:nvSpPr>
          <p:spPr>
            <a:xfrm>
              <a:off x="4769166" y="1327823"/>
              <a:ext cx="269304" cy="1981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595959"/>
                  </a:solidFill>
                  <a:latin typeface="Courier"/>
                  <a:ea typeface="Courier"/>
                  <a:cs typeface="Courier"/>
                  <a:sym typeface="Courier"/>
                </a:defRPr>
              </a:lvl1pPr>
            </a:lstStyle>
            <a:p>
              <a:pPr marL="0" marR="0" lvl="0" indent="0" defTabSz="1625518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71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ourier"/>
                  <a:sym typeface="Courier"/>
                </a:rPr>
                <a:t>...</a:t>
              </a:r>
            </a:p>
          </p:txBody>
        </p:sp>
        <p:grpSp>
          <p:nvGrpSpPr>
            <p:cNvPr id="32" name="Group 25">
              <a:extLst>
                <a:ext uri="{FF2B5EF4-FFF2-40B4-BE49-F238E27FC236}">
                  <a16:creationId xmlns:a16="http://schemas.microsoft.com/office/drawing/2014/main" id="{1B0C3CDB-D346-444C-E521-7499E9C5F77D}"/>
                </a:ext>
              </a:extLst>
            </p:cNvPr>
            <p:cNvGrpSpPr/>
            <p:nvPr/>
          </p:nvGrpSpPr>
          <p:grpSpPr>
            <a:xfrm>
              <a:off x="6027707" y="861260"/>
              <a:ext cx="472735" cy="628255"/>
              <a:chOff x="0" y="0"/>
              <a:chExt cx="525259" cy="698059"/>
            </a:xfrm>
          </p:grpSpPr>
          <p:sp>
            <p:nvSpPr>
              <p:cNvPr id="33" name="Oval 19">
                <a:extLst>
                  <a:ext uri="{FF2B5EF4-FFF2-40B4-BE49-F238E27FC236}">
                    <a16:creationId xmlns:a16="http://schemas.microsoft.com/office/drawing/2014/main" id="{C8F353C2-4BBB-34E1-289C-E50138B5303E}"/>
                  </a:ext>
                </a:extLst>
              </p:cNvPr>
              <p:cNvSpPr/>
              <p:nvPr/>
            </p:nvSpPr>
            <p:spPr>
              <a:xfrm>
                <a:off x="0" y="-1"/>
                <a:ext cx="525260" cy="461828"/>
              </a:xfrm>
              <a:prstGeom prst="ellipse">
                <a:avLst/>
              </a:prstGeom>
              <a:solidFill>
                <a:srgbClr val="C0ED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Line 20">
                <a:extLst>
                  <a:ext uri="{FF2B5EF4-FFF2-40B4-BE49-F238E27FC236}">
                    <a16:creationId xmlns:a16="http://schemas.microsoft.com/office/drawing/2014/main" id="{2982DEA5-CFE2-8197-218D-3CFB27C19E9E}"/>
                  </a:ext>
                </a:extLst>
              </p:cNvPr>
              <p:cNvSpPr/>
              <p:nvPr/>
            </p:nvSpPr>
            <p:spPr>
              <a:xfrm>
                <a:off x="259112" y="6384"/>
                <a:ext cx="1173" cy="219208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5" name="Line 21">
                <a:extLst>
                  <a:ext uri="{FF2B5EF4-FFF2-40B4-BE49-F238E27FC236}">
                    <a16:creationId xmlns:a16="http://schemas.microsoft.com/office/drawing/2014/main" id="{522B56C2-09F9-B365-CAD6-F4DCB4907E34}"/>
                  </a:ext>
                </a:extLst>
              </p:cNvPr>
              <p:cNvSpPr/>
              <p:nvPr/>
            </p:nvSpPr>
            <p:spPr>
              <a:xfrm flipH="1">
                <a:off x="46898" y="239426"/>
                <a:ext cx="194628" cy="125566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6" name="Rectangle 22">
                <a:extLst>
                  <a:ext uri="{FF2B5EF4-FFF2-40B4-BE49-F238E27FC236}">
                    <a16:creationId xmlns:a16="http://schemas.microsoft.com/office/drawing/2014/main" id="{0B567B8A-DC6C-3B5B-4D36-5558BDC3D202}"/>
                  </a:ext>
                </a:extLst>
              </p:cNvPr>
              <p:cNvSpPr/>
              <p:nvPr/>
            </p:nvSpPr>
            <p:spPr>
              <a:xfrm>
                <a:off x="235663" y="235169"/>
                <a:ext cx="46899" cy="462891"/>
              </a:xfrm>
              <a:prstGeom prst="rect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Line 23">
                <a:extLst>
                  <a:ext uri="{FF2B5EF4-FFF2-40B4-BE49-F238E27FC236}">
                    <a16:creationId xmlns:a16="http://schemas.microsoft.com/office/drawing/2014/main" id="{4EAEF26D-D79F-5181-58D4-C12C3110175D}"/>
                  </a:ext>
                </a:extLst>
              </p:cNvPr>
              <p:cNvSpPr/>
              <p:nvPr/>
            </p:nvSpPr>
            <p:spPr>
              <a:xfrm>
                <a:off x="288424" y="235169"/>
                <a:ext cx="194628" cy="122374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8" name="Oval 24">
                <a:extLst>
                  <a:ext uri="{FF2B5EF4-FFF2-40B4-BE49-F238E27FC236}">
                    <a16:creationId xmlns:a16="http://schemas.microsoft.com/office/drawing/2014/main" id="{EA79258B-301E-6B22-253E-ABAB2483484B}"/>
                  </a:ext>
                </a:extLst>
              </p:cNvPr>
              <p:cNvSpPr/>
              <p:nvPr/>
            </p:nvSpPr>
            <p:spPr>
              <a:xfrm>
                <a:off x="202834" y="184092"/>
                <a:ext cx="112557" cy="110669"/>
              </a:xfrm>
              <a:prstGeom prst="ellipse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9" name="Gerader Verbinder 153">
              <a:extLst>
                <a:ext uri="{FF2B5EF4-FFF2-40B4-BE49-F238E27FC236}">
                  <a16:creationId xmlns:a16="http://schemas.microsoft.com/office/drawing/2014/main" id="{D205A7C1-CAD4-11B0-A04E-75C653B08A88}"/>
                </a:ext>
              </a:extLst>
            </p:cNvPr>
            <p:cNvSpPr/>
            <p:nvPr/>
          </p:nvSpPr>
          <p:spPr>
            <a:xfrm flipH="1">
              <a:off x="4480747" y="1176602"/>
              <a:ext cx="965666" cy="814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40" name="Gruppierung 169">
              <a:extLst>
                <a:ext uri="{FF2B5EF4-FFF2-40B4-BE49-F238E27FC236}">
                  <a16:creationId xmlns:a16="http://schemas.microsoft.com/office/drawing/2014/main" id="{2DCBF5E7-6326-B1D2-0E7F-CA4AB3837817}"/>
                </a:ext>
              </a:extLst>
            </p:cNvPr>
            <p:cNvGrpSpPr/>
            <p:nvPr/>
          </p:nvGrpSpPr>
          <p:grpSpPr>
            <a:xfrm>
              <a:off x="5038470" y="1065408"/>
              <a:ext cx="215183" cy="248276"/>
              <a:chOff x="0" y="-15711"/>
              <a:chExt cx="239091" cy="275861"/>
            </a:xfrm>
          </p:grpSpPr>
          <p:sp>
            <p:nvSpPr>
              <p:cNvPr id="41" name="Rechteck 757">
                <a:extLst>
                  <a:ext uri="{FF2B5EF4-FFF2-40B4-BE49-F238E27FC236}">
                    <a16:creationId xmlns:a16="http://schemas.microsoft.com/office/drawing/2014/main" id="{94F32F7D-1E90-99AA-B820-33A63B29C86C}"/>
                  </a:ext>
                </a:extLst>
              </p:cNvPr>
              <p:cNvSpPr/>
              <p:nvPr/>
            </p:nvSpPr>
            <p:spPr>
              <a:xfrm rot="10800000">
                <a:off x="20109" y="2149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erader Verbinder 106">
                <a:extLst>
                  <a:ext uri="{FF2B5EF4-FFF2-40B4-BE49-F238E27FC236}">
                    <a16:creationId xmlns:a16="http://schemas.microsoft.com/office/drawing/2014/main" id="{B7E0338D-308D-81ED-FF29-186198602754}"/>
                  </a:ext>
                </a:extLst>
              </p:cNvPr>
              <p:cNvSpPr/>
              <p:nvPr/>
            </p:nvSpPr>
            <p:spPr>
              <a:xfrm flipH="1" flipV="1">
                <a:off x="20109" y="-1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marL="0" marR="0" lvl="0" indent="0" defTabSz="4114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08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43" name="Textfeld 759">
                <a:extLst>
                  <a:ext uri="{FF2B5EF4-FFF2-40B4-BE49-F238E27FC236}">
                    <a16:creationId xmlns:a16="http://schemas.microsoft.com/office/drawing/2014/main" id="{E0197D3A-E22D-B679-83AB-8E1CFEF35E07}"/>
                  </a:ext>
                </a:extLst>
              </p:cNvPr>
              <p:cNvSpPr txBox="1"/>
              <p:nvPr/>
            </p:nvSpPr>
            <p:spPr>
              <a:xfrm rot="10800000">
                <a:off x="0" y="90874"/>
                <a:ext cx="115265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44" name="Textfeld 760">
                <a:extLst>
                  <a:ext uri="{FF2B5EF4-FFF2-40B4-BE49-F238E27FC236}">
                    <a16:creationId xmlns:a16="http://schemas.microsoft.com/office/drawing/2014/main" id="{84C7C203-9A99-D987-A6D8-12B5315F06DD}"/>
                  </a:ext>
                </a:extLst>
              </p:cNvPr>
              <p:cNvSpPr txBox="1"/>
              <p:nvPr/>
            </p:nvSpPr>
            <p:spPr>
              <a:xfrm rot="10800000">
                <a:off x="114829" y="-15711"/>
                <a:ext cx="102379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~</a:t>
                </a:r>
              </a:p>
            </p:txBody>
          </p:sp>
        </p:grpSp>
        <p:grpSp>
          <p:nvGrpSpPr>
            <p:cNvPr id="45" name="Gruppieren 120">
              <a:extLst>
                <a:ext uri="{FF2B5EF4-FFF2-40B4-BE49-F238E27FC236}">
                  <a16:creationId xmlns:a16="http://schemas.microsoft.com/office/drawing/2014/main" id="{6ED169D6-8953-8705-01C3-24456D84415C}"/>
                </a:ext>
              </a:extLst>
            </p:cNvPr>
            <p:cNvGrpSpPr/>
            <p:nvPr/>
          </p:nvGrpSpPr>
          <p:grpSpPr>
            <a:xfrm>
              <a:off x="5319208" y="1048364"/>
              <a:ext cx="229023" cy="229022"/>
              <a:chOff x="0" y="0"/>
              <a:chExt cx="254468" cy="254468"/>
            </a:xfrm>
          </p:grpSpPr>
          <p:sp>
            <p:nvSpPr>
              <p:cNvPr id="46" name="Ellipse 118">
                <a:extLst>
                  <a:ext uri="{FF2B5EF4-FFF2-40B4-BE49-F238E27FC236}">
                    <a16:creationId xmlns:a16="http://schemas.microsoft.com/office/drawing/2014/main" id="{3FD68F0E-9723-B4FE-AE36-F9FE736AFFA3}"/>
                  </a:ext>
                </a:extLst>
              </p:cNvPr>
              <p:cNvSpPr/>
              <p:nvPr/>
            </p:nvSpPr>
            <p:spPr>
              <a:xfrm>
                <a:off x="0" y="0"/>
                <a:ext cx="254468" cy="254468"/>
              </a:xfrm>
              <a:prstGeom prst="ellipse">
                <a:avLst/>
              </a:prstGeom>
              <a:solidFill>
                <a:srgbClr val="FFFFFF"/>
              </a:solidFill>
              <a:ln w="9525" cap="flat">
                <a:solidFill>
                  <a:srgbClr val="00B05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Textfeld 774">
                <a:extLst>
                  <a:ext uri="{FF2B5EF4-FFF2-40B4-BE49-F238E27FC236}">
                    <a16:creationId xmlns:a16="http://schemas.microsoft.com/office/drawing/2014/main" id="{4DF17749-B2DD-C99F-3C5A-56A1600C05F0}"/>
                  </a:ext>
                </a:extLst>
              </p:cNvPr>
              <p:cNvSpPr txBox="1"/>
              <p:nvPr/>
            </p:nvSpPr>
            <p:spPr>
              <a:xfrm>
                <a:off x="59443" y="16510"/>
                <a:ext cx="130021" cy="220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defTabSz="1219169">
                  <a:lnSpc>
                    <a:spcPct val="110000"/>
                  </a:lnSpc>
                  <a:defRPr sz="1300">
                    <a:solidFill>
                      <a:srgbClr val="00B05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1625518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171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G</a:t>
                </a:r>
              </a:p>
            </p:txBody>
          </p:sp>
        </p:grpSp>
        <p:sp>
          <p:nvSpPr>
            <p:cNvPr id="48" name="Gerader Verbinder 144">
              <a:extLst>
                <a:ext uri="{FF2B5EF4-FFF2-40B4-BE49-F238E27FC236}">
                  <a16:creationId xmlns:a16="http://schemas.microsoft.com/office/drawing/2014/main" id="{16A36121-85E0-302B-948B-F9749EE9BD52}"/>
                </a:ext>
              </a:extLst>
            </p:cNvPr>
            <p:cNvSpPr/>
            <p:nvPr/>
          </p:nvSpPr>
          <p:spPr>
            <a:xfrm>
              <a:off x="4480751" y="1112354"/>
              <a:ext cx="4906" cy="2061611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" name="Gerader Verbinder 153">
              <a:extLst>
                <a:ext uri="{FF2B5EF4-FFF2-40B4-BE49-F238E27FC236}">
                  <a16:creationId xmlns:a16="http://schemas.microsoft.com/office/drawing/2014/main" id="{0EC15F7B-4BF1-A678-FFE4-93F9BB313FC8}"/>
                </a:ext>
              </a:extLst>
            </p:cNvPr>
            <p:cNvSpPr/>
            <p:nvPr/>
          </p:nvSpPr>
          <p:spPr>
            <a:xfrm flipH="1">
              <a:off x="4480746" y="1669100"/>
              <a:ext cx="885229" cy="6597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50" name="Gruppierung 169">
              <a:extLst>
                <a:ext uri="{FF2B5EF4-FFF2-40B4-BE49-F238E27FC236}">
                  <a16:creationId xmlns:a16="http://schemas.microsoft.com/office/drawing/2014/main" id="{65D4CE5F-3C5B-C2AE-3E82-5452AE397071}"/>
                </a:ext>
              </a:extLst>
            </p:cNvPr>
            <p:cNvGrpSpPr/>
            <p:nvPr/>
          </p:nvGrpSpPr>
          <p:grpSpPr>
            <a:xfrm>
              <a:off x="5026823" y="1559439"/>
              <a:ext cx="215183" cy="248276"/>
              <a:chOff x="0" y="-15711"/>
              <a:chExt cx="239091" cy="275861"/>
            </a:xfrm>
          </p:grpSpPr>
          <p:sp>
            <p:nvSpPr>
              <p:cNvPr id="51" name="Rechteck 757">
                <a:extLst>
                  <a:ext uri="{FF2B5EF4-FFF2-40B4-BE49-F238E27FC236}">
                    <a16:creationId xmlns:a16="http://schemas.microsoft.com/office/drawing/2014/main" id="{08B49FE2-71C0-2887-6E20-C403743BB4FA}"/>
                  </a:ext>
                </a:extLst>
              </p:cNvPr>
              <p:cNvSpPr/>
              <p:nvPr/>
            </p:nvSpPr>
            <p:spPr>
              <a:xfrm rot="10800000">
                <a:off x="20109" y="2149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erader Verbinder 106">
                <a:extLst>
                  <a:ext uri="{FF2B5EF4-FFF2-40B4-BE49-F238E27FC236}">
                    <a16:creationId xmlns:a16="http://schemas.microsoft.com/office/drawing/2014/main" id="{17902722-080B-DA1F-C212-82836081E6CC}"/>
                  </a:ext>
                </a:extLst>
              </p:cNvPr>
              <p:cNvSpPr/>
              <p:nvPr/>
            </p:nvSpPr>
            <p:spPr>
              <a:xfrm flipH="1" flipV="1">
                <a:off x="20109" y="-1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marL="0" marR="0" lvl="0" indent="0" defTabSz="4114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08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53" name="Textfeld 759">
                <a:extLst>
                  <a:ext uri="{FF2B5EF4-FFF2-40B4-BE49-F238E27FC236}">
                    <a16:creationId xmlns:a16="http://schemas.microsoft.com/office/drawing/2014/main" id="{0B1E2B1D-7B36-57CE-BD56-D3458F670943}"/>
                  </a:ext>
                </a:extLst>
              </p:cNvPr>
              <p:cNvSpPr txBox="1"/>
              <p:nvPr/>
            </p:nvSpPr>
            <p:spPr>
              <a:xfrm rot="10800000">
                <a:off x="0" y="90874"/>
                <a:ext cx="115265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54" name="Textfeld 760">
                <a:extLst>
                  <a:ext uri="{FF2B5EF4-FFF2-40B4-BE49-F238E27FC236}">
                    <a16:creationId xmlns:a16="http://schemas.microsoft.com/office/drawing/2014/main" id="{EEF82C17-891D-DC11-299B-B645A879A4B5}"/>
                  </a:ext>
                </a:extLst>
              </p:cNvPr>
              <p:cNvSpPr txBox="1"/>
              <p:nvPr/>
            </p:nvSpPr>
            <p:spPr>
              <a:xfrm rot="10800000">
                <a:off x="114829" y="-15711"/>
                <a:ext cx="102379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~</a:t>
                </a:r>
              </a:p>
            </p:txBody>
          </p:sp>
        </p:grpSp>
        <p:grpSp>
          <p:nvGrpSpPr>
            <p:cNvPr id="55" name="Gruppieren 120">
              <a:extLst>
                <a:ext uri="{FF2B5EF4-FFF2-40B4-BE49-F238E27FC236}">
                  <a16:creationId xmlns:a16="http://schemas.microsoft.com/office/drawing/2014/main" id="{4899342C-321B-C48E-96CF-CD4394D573E9}"/>
                </a:ext>
              </a:extLst>
            </p:cNvPr>
            <p:cNvGrpSpPr/>
            <p:nvPr/>
          </p:nvGrpSpPr>
          <p:grpSpPr>
            <a:xfrm>
              <a:off x="5307561" y="1542395"/>
              <a:ext cx="229023" cy="229022"/>
              <a:chOff x="0" y="0"/>
              <a:chExt cx="254468" cy="254468"/>
            </a:xfrm>
          </p:grpSpPr>
          <p:sp>
            <p:nvSpPr>
              <p:cNvPr id="56" name="Ellipse 118">
                <a:extLst>
                  <a:ext uri="{FF2B5EF4-FFF2-40B4-BE49-F238E27FC236}">
                    <a16:creationId xmlns:a16="http://schemas.microsoft.com/office/drawing/2014/main" id="{7B087E63-16B7-12E4-169C-2B7209D3464B}"/>
                  </a:ext>
                </a:extLst>
              </p:cNvPr>
              <p:cNvSpPr/>
              <p:nvPr/>
            </p:nvSpPr>
            <p:spPr>
              <a:xfrm>
                <a:off x="0" y="0"/>
                <a:ext cx="254468" cy="254468"/>
              </a:xfrm>
              <a:prstGeom prst="ellipse">
                <a:avLst/>
              </a:prstGeom>
              <a:solidFill>
                <a:srgbClr val="FFFFFF"/>
              </a:solidFill>
              <a:ln w="9525" cap="flat">
                <a:solidFill>
                  <a:srgbClr val="00B05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Textfeld 774">
                <a:extLst>
                  <a:ext uri="{FF2B5EF4-FFF2-40B4-BE49-F238E27FC236}">
                    <a16:creationId xmlns:a16="http://schemas.microsoft.com/office/drawing/2014/main" id="{95BA90E6-DB69-AB47-BE05-2B12FD363857}"/>
                  </a:ext>
                </a:extLst>
              </p:cNvPr>
              <p:cNvSpPr txBox="1"/>
              <p:nvPr/>
            </p:nvSpPr>
            <p:spPr>
              <a:xfrm>
                <a:off x="59443" y="16510"/>
                <a:ext cx="130021" cy="220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defTabSz="1219169">
                  <a:lnSpc>
                    <a:spcPct val="110000"/>
                  </a:lnSpc>
                  <a:defRPr sz="1300">
                    <a:solidFill>
                      <a:srgbClr val="00B05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1625518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171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G</a:t>
                </a:r>
              </a:p>
            </p:txBody>
          </p:sp>
        </p:grpSp>
        <p:sp>
          <p:nvSpPr>
            <p:cNvPr id="58" name="Gerader Verbinder 153">
              <a:extLst>
                <a:ext uri="{FF2B5EF4-FFF2-40B4-BE49-F238E27FC236}">
                  <a16:creationId xmlns:a16="http://schemas.microsoft.com/office/drawing/2014/main" id="{A30B527B-C78D-4FE5-AA7E-06B144D84B24}"/>
                </a:ext>
              </a:extLst>
            </p:cNvPr>
            <p:cNvSpPr/>
            <p:nvPr/>
          </p:nvSpPr>
          <p:spPr>
            <a:xfrm flipH="1">
              <a:off x="4487111" y="1937062"/>
              <a:ext cx="959302" cy="6597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59" name="Gruppierung 169">
              <a:extLst>
                <a:ext uri="{FF2B5EF4-FFF2-40B4-BE49-F238E27FC236}">
                  <a16:creationId xmlns:a16="http://schemas.microsoft.com/office/drawing/2014/main" id="{C387EC91-9A56-B19F-5357-9D12D1F6FAA2}"/>
                </a:ext>
              </a:extLst>
            </p:cNvPr>
            <p:cNvGrpSpPr/>
            <p:nvPr/>
          </p:nvGrpSpPr>
          <p:grpSpPr>
            <a:xfrm>
              <a:off x="5031739" y="1823761"/>
              <a:ext cx="215183" cy="248276"/>
              <a:chOff x="0" y="-15711"/>
              <a:chExt cx="239091" cy="275861"/>
            </a:xfrm>
          </p:grpSpPr>
          <p:sp>
            <p:nvSpPr>
              <p:cNvPr id="60" name="Rechteck 757">
                <a:extLst>
                  <a:ext uri="{FF2B5EF4-FFF2-40B4-BE49-F238E27FC236}">
                    <a16:creationId xmlns:a16="http://schemas.microsoft.com/office/drawing/2014/main" id="{A3953BFC-D3FC-5F07-429E-BB614EC118B0}"/>
                  </a:ext>
                </a:extLst>
              </p:cNvPr>
              <p:cNvSpPr/>
              <p:nvPr/>
            </p:nvSpPr>
            <p:spPr>
              <a:xfrm rot="10800000">
                <a:off x="20109" y="2149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erader Verbinder 106">
                <a:extLst>
                  <a:ext uri="{FF2B5EF4-FFF2-40B4-BE49-F238E27FC236}">
                    <a16:creationId xmlns:a16="http://schemas.microsoft.com/office/drawing/2014/main" id="{0EBEAC98-5682-1785-0994-358734328409}"/>
                  </a:ext>
                </a:extLst>
              </p:cNvPr>
              <p:cNvSpPr/>
              <p:nvPr/>
            </p:nvSpPr>
            <p:spPr>
              <a:xfrm flipH="1" flipV="1">
                <a:off x="20109" y="-1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marL="0" marR="0" lvl="0" indent="0" defTabSz="4114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08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62" name="Textfeld 759">
                <a:extLst>
                  <a:ext uri="{FF2B5EF4-FFF2-40B4-BE49-F238E27FC236}">
                    <a16:creationId xmlns:a16="http://schemas.microsoft.com/office/drawing/2014/main" id="{639B6EE0-7A97-E600-0C52-45A68F390085}"/>
                  </a:ext>
                </a:extLst>
              </p:cNvPr>
              <p:cNvSpPr txBox="1"/>
              <p:nvPr/>
            </p:nvSpPr>
            <p:spPr>
              <a:xfrm rot="10800000">
                <a:off x="0" y="90874"/>
                <a:ext cx="115265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63" name="Textfeld 760">
                <a:extLst>
                  <a:ext uri="{FF2B5EF4-FFF2-40B4-BE49-F238E27FC236}">
                    <a16:creationId xmlns:a16="http://schemas.microsoft.com/office/drawing/2014/main" id="{11D78188-E2A2-BC57-7CAC-E55B95B1E4AD}"/>
                  </a:ext>
                </a:extLst>
              </p:cNvPr>
              <p:cNvSpPr txBox="1"/>
              <p:nvPr/>
            </p:nvSpPr>
            <p:spPr>
              <a:xfrm rot="10800000">
                <a:off x="114829" y="-15711"/>
                <a:ext cx="102379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79602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~</a:t>
                </a:r>
              </a:p>
            </p:txBody>
          </p:sp>
        </p:grpSp>
        <p:grpSp>
          <p:nvGrpSpPr>
            <p:cNvPr id="64" name="Gruppieren 120">
              <a:extLst>
                <a:ext uri="{FF2B5EF4-FFF2-40B4-BE49-F238E27FC236}">
                  <a16:creationId xmlns:a16="http://schemas.microsoft.com/office/drawing/2014/main" id="{BDD2C0A9-D226-0249-B543-30D75148949A}"/>
                </a:ext>
              </a:extLst>
            </p:cNvPr>
            <p:cNvGrpSpPr/>
            <p:nvPr/>
          </p:nvGrpSpPr>
          <p:grpSpPr>
            <a:xfrm>
              <a:off x="5312477" y="1806717"/>
              <a:ext cx="229023" cy="229022"/>
              <a:chOff x="0" y="0"/>
              <a:chExt cx="254468" cy="254468"/>
            </a:xfrm>
          </p:grpSpPr>
          <p:sp>
            <p:nvSpPr>
              <p:cNvPr id="65" name="Ellipse 118">
                <a:extLst>
                  <a:ext uri="{FF2B5EF4-FFF2-40B4-BE49-F238E27FC236}">
                    <a16:creationId xmlns:a16="http://schemas.microsoft.com/office/drawing/2014/main" id="{9E1D82F0-5BF3-8358-0E3D-551E927DEECD}"/>
                  </a:ext>
                </a:extLst>
              </p:cNvPr>
              <p:cNvSpPr/>
              <p:nvPr/>
            </p:nvSpPr>
            <p:spPr>
              <a:xfrm>
                <a:off x="0" y="0"/>
                <a:ext cx="254468" cy="254468"/>
              </a:xfrm>
              <a:prstGeom prst="ellipse">
                <a:avLst/>
              </a:prstGeom>
              <a:solidFill>
                <a:srgbClr val="FFFFFF"/>
              </a:solidFill>
              <a:ln w="9525" cap="flat">
                <a:solidFill>
                  <a:srgbClr val="00B05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L="0" marR="0" lvl="0" indent="0" algn="ctr" defTabSz="109722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16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Textfeld 774">
                <a:extLst>
                  <a:ext uri="{FF2B5EF4-FFF2-40B4-BE49-F238E27FC236}">
                    <a16:creationId xmlns:a16="http://schemas.microsoft.com/office/drawing/2014/main" id="{937B7F54-91E5-4691-A690-4EB571A66FFD}"/>
                  </a:ext>
                </a:extLst>
              </p:cNvPr>
              <p:cNvSpPr txBox="1"/>
              <p:nvPr/>
            </p:nvSpPr>
            <p:spPr>
              <a:xfrm>
                <a:off x="59443" y="16510"/>
                <a:ext cx="130021" cy="220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defTabSz="1219169">
                  <a:lnSpc>
                    <a:spcPct val="110000"/>
                  </a:lnSpc>
                  <a:defRPr sz="1300">
                    <a:solidFill>
                      <a:srgbClr val="00B05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1625518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171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G</a:t>
                </a:r>
              </a:p>
            </p:txBody>
          </p:sp>
        </p:grpSp>
        <p:sp>
          <p:nvSpPr>
            <p:cNvPr id="67" name="Abgerundetes Rechteck 719">
              <a:extLst>
                <a:ext uri="{FF2B5EF4-FFF2-40B4-BE49-F238E27FC236}">
                  <a16:creationId xmlns:a16="http://schemas.microsoft.com/office/drawing/2014/main" id="{8D8F24AD-E2DB-63FE-024D-29E6195B0610}"/>
                </a:ext>
              </a:extLst>
            </p:cNvPr>
            <p:cNvSpPr/>
            <p:nvPr/>
          </p:nvSpPr>
          <p:spPr>
            <a:xfrm>
              <a:off x="3880587" y="869012"/>
              <a:ext cx="817257" cy="2380799"/>
            </a:xfrm>
            <a:prstGeom prst="roundRect">
              <a:avLst>
                <a:gd name="adj" fmla="val 9239"/>
              </a:avLst>
            </a:prstGeom>
            <a:ln w="12700">
              <a:solidFill>
                <a:srgbClr val="FFC000"/>
              </a:solidFill>
            </a:ln>
          </p:spPr>
          <p:txBody>
            <a:bodyPr lIns="45720" tIns="45720" rIns="45720" bIns="45720" anchor="ctr"/>
            <a:lstStyle/>
            <a:p>
              <a:pPr algn="ctr" defTabSz="1097225" fontAlgn="auto" hangingPunct="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16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Group 25">
              <a:extLst>
                <a:ext uri="{FF2B5EF4-FFF2-40B4-BE49-F238E27FC236}">
                  <a16:creationId xmlns:a16="http://schemas.microsoft.com/office/drawing/2014/main" id="{7599A397-76F6-2261-33CF-A932FE77AD6C}"/>
                </a:ext>
              </a:extLst>
            </p:cNvPr>
            <p:cNvGrpSpPr/>
            <p:nvPr/>
          </p:nvGrpSpPr>
          <p:grpSpPr>
            <a:xfrm>
              <a:off x="5642393" y="1299802"/>
              <a:ext cx="472735" cy="628255"/>
              <a:chOff x="0" y="0"/>
              <a:chExt cx="525259" cy="698059"/>
            </a:xfrm>
          </p:grpSpPr>
          <p:sp>
            <p:nvSpPr>
              <p:cNvPr id="69" name="Oval 19">
                <a:extLst>
                  <a:ext uri="{FF2B5EF4-FFF2-40B4-BE49-F238E27FC236}">
                    <a16:creationId xmlns:a16="http://schemas.microsoft.com/office/drawing/2014/main" id="{265810E9-47AB-6C71-C66D-97E7DD8AB6CE}"/>
                  </a:ext>
                </a:extLst>
              </p:cNvPr>
              <p:cNvSpPr/>
              <p:nvPr/>
            </p:nvSpPr>
            <p:spPr>
              <a:xfrm>
                <a:off x="0" y="-1"/>
                <a:ext cx="525260" cy="461828"/>
              </a:xfrm>
              <a:prstGeom prst="ellipse">
                <a:avLst/>
              </a:prstGeom>
              <a:solidFill>
                <a:srgbClr val="C0ED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Line 20">
                <a:extLst>
                  <a:ext uri="{FF2B5EF4-FFF2-40B4-BE49-F238E27FC236}">
                    <a16:creationId xmlns:a16="http://schemas.microsoft.com/office/drawing/2014/main" id="{D60A321C-BEEA-FDBF-A289-7760BA814461}"/>
                  </a:ext>
                </a:extLst>
              </p:cNvPr>
              <p:cNvSpPr/>
              <p:nvPr/>
            </p:nvSpPr>
            <p:spPr>
              <a:xfrm>
                <a:off x="259112" y="6384"/>
                <a:ext cx="1173" cy="219208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71" name="Line 21">
                <a:extLst>
                  <a:ext uri="{FF2B5EF4-FFF2-40B4-BE49-F238E27FC236}">
                    <a16:creationId xmlns:a16="http://schemas.microsoft.com/office/drawing/2014/main" id="{CF50433B-C13F-4136-D69B-2E5F0FE6EB6A}"/>
                  </a:ext>
                </a:extLst>
              </p:cNvPr>
              <p:cNvSpPr/>
              <p:nvPr/>
            </p:nvSpPr>
            <p:spPr>
              <a:xfrm flipH="1">
                <a:off x="46898" y="239426"/>
                <a:ext cx="194628" cy="125566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72" name="Rectangle 22">
                <a:extLst>
                  <a:ext uri="{FF2B5EF4-FFF2-40B4-BE49-F238E27FC236}">
                    <a16:creationId xmlns:a16="http://schemas.microsoft.com/office/drawing/2014/main" id="{7E4869E4-BC2D-C017-5169-8968C5490890}"/>
                  </a:ext>
                </a:extLst>
              </p:cNvPr>
              <p:cNvSpPr/>
              <p:nvPr/>
            </p:nvSpPr>
            <p:spPr>
              <a:xfrm>
                <a:off x="235663" y="235169"/>
                <a:ext cx="46899" cy="462891"/>
              </a:xfrm>
              <a:prstGeom prst="rect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Line 23">
                <a:extLst>
                  <a:ext uri="{FF2B5EF4-FFF2-40B4-BE49-F238E27FC236}">
                    <a16:creationId xmlns:a16="http://schemas.microsoft.com/office/drawing/2014/main" id="{CCB0BECC-F806-14FD-A833-6B5148DAFCE3}"/>
                  </a:ext>
                </a:extLst>
              </p:cNvPr>
              <p:cNvSpPr/>
              <p:nvPr/>
            </p:nvSpPr>
            <p:spPr>
              <a:xfrm>
                <a:off x="288424" y="235169"/>
                <a:ext cx="194628" cy="122374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74" name="Oval 24">
                <a:extLst>
                  <a:ext uri="{FF2B5EF4-FFF2-40B4-BE49-F238E27FC236}">
                    <a16:creationId xmlns:a16="http://schemas.microsoft.com/office/drawing/2014/main" id="{9005111F-8B64-7C32-4784-C946495C588D}"/>
                  </a:ext>
                </a:extLst>
              </p:cNvPr>
              <p:cNvSpPr/>
              <p:nvPr/>
            </p:nvSpPr>
            <p:spPr>
              <a:xfrm>
                <a:off x="202834" y="184092"/>
                <a:ext cx="112557" cy="110669"/>
              </a:xfrm>
              <a:prstGeom prst="ellipse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" name="Group 25">
              <a:extLst>
                <a:ext uri="{FF2B5EF4-FFF2-40B4-BE49-F238E27FC236}">
                  <a16:creationId xmlns:a16="http://schemas.microsoft.com/office/drawing/2014/main" id="{464267A6-0776-F29A-3B6F-8D31CBA14874}"/>
                </a:ext>
              </a:extLst>
            </p:cNvPr>
            <p:cNvGrpSpPr/>
            <p:nvPr/>
          </p:nvGrpSpPr>
          <p:grpSpPr>
            <a:xfrm>
              <a:off x="6157368" y="1600612"/>
              <a:ext cx="472735" cy="628255"/>
              <a:chOff x="0" y="0"/>
              <a:chExt cx="525259" cy="698059"/>
            </a:xfrm>
          </p:grpSpPr>
          <p:sp>
            <p:nvSpPr>
              <p:cNvPr id="76" name="Oval 19">
                <a:extLst>
                  <a:ext uri="{FF2B5EF4-FFF2-40B4-BE49-F238E27FC236}">
                    <a16:creationId xmlns:a16="http://schemas.microsoft.com/office/drawing/2014/main" id="{C92F4A8F-3CFF-2AF1-8029-ACFB707F690F}"/>
                  </a:ext>
                </a:extLst>
              </p:cNvPr>
              <p:cNvSpPr/>
              <p:nvPr/>
            </p:nvSpPr>
            <p:spPr>
              <a:xfrm>
                <a:off x="0" y="-1"/>
                <a:ext cx="525260" cy="461828"/>
              </a:xfrm>
              <a:prstGeom prst="ellipse">
                <a:avLst/>
              </a:prstGeom>
              <a:solidFill>
                <a:srgbClr val="C0ED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Line 20">
                <a:extLst>
                  <a:ext uri="{FF2B5EF4-FFF2-40B4-BE49-F238E27FC236}">
                    <a16:creationId xmlns:a16="http://schemas.microsoft.com/office/drawing/2014/main" id="{A9CE2B5B-CC7B-9507-068D-C04ED3102B8D}"/>
                  </a:ext>
                </a:extLst>
              </p:cNvPr>
              <p:cNvSpPr/>
              <p:nvPr/>
            </p:nvSpPr>
            <p:spPr>
              <a:xfrm>
                <a:off x="259112" y="6384"/>
                <a:ext cx="1173" cy="219208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78" name="Line 21">
                <a:extLst>
                  <a:ext uri="{FF2B5EF4-FFF2-40B4-BE49-F238E27FC236}">
                    <a16:creationId xmlns:a16="http://schemas.microsoft.com/office/drawing/2014/main" id="{8480FA50-6AA3-5247-CD10-B12FDD4C7839}"/>
                  </a:ext>
                </a:extLst>
              </p:cNvPr>
              <p:cNvSpPr/>
              <p:nvPr/>
            </p:nvSpPr>
            <p:spPr>
              <a:xfrm flipH="1">
                <a:off x="46898" y="239426"/>
                <a:ext cx="194628" cy="125566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79" name="Rectangle 22">
                <a:extLst>
                  <a:ext uri="{FF2B5EF4-FFF2-40B4-BE49-F238E27FC236}">
                    <a16:creationId xmlns:a16="http://schemas.microsoft.com/office/drawing/2014/main" id="{1003A102-8286-7D8F-F439-D185727A5EB0}"/>
                  </a:ext>
                </a:extLst>
              </p:cNvPr>
              <p:cNvSpPr/>
              <p:nvPr/>
            </p:nvSpPr>
            <p:spPr>
              <a:xfrm>
                <a:off x="235663" y="235169"/>
                <a:ext cx="46899" cy="462891"/>
              </a:xfrm>
              <a:prstGeom prst="rect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Line 23">
                <a:extLst>
                  <a:ext uri="{FF2B5EF4-FFF2-40B4-BE49-F238E27FC236}">
                    <a16:creationId xmlns:a16="http://schemas.microsoft.com/office/drawing/2014/main" id="{6C1A14D8-2C84-00AA-6814-16ED3EA07D74}"/>
                  </a:ext>
                </a:extLst>
              </p:cNvPr>
              <p:cNvSpPr/>
              <p:nvPr/>
            </p:nvSpPr>
            <p:spPr>
              <a:xfrm>
                <a:off x="288424" y="235169"/>
                <a:ext cx="194628" cy="122374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E2E9ED">
                    <a:alpha val="75000"/>
                  </a:srgbClr>
                </a:outerShdw>
              </a:effectLst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81" name="Oval 24">
                <a:extLst>
                  <a:ext uri="{FF2B5EF4-FFF2-40B4-BE49-F238E27FC236}">
                    <a16:creationId xmlns:a16="http://schemas.microsoft.com/office/drawing/2014/main" id="{D71F7CD5-C7D9-7EE3-5B24-CA4F23751506}"/>
                  </a:ext>
                </a:extLst>
              </p:cNvPr>
              <p:cNvSpPr/>
              <p:nvPr/>
            </p:nvSpPr>
            <p:spPr>
              <a:xfrm>
                <a:off x="202834" y="184092"/>
                <a:ext cx="112557" cy="110669"/>
              </a:xfrm>
              <a:prstGeom prst="ellipse">
                <a:avLst/>
              </a:prstGeom>
              <a:solidFill>
                <a:srgbClr val="B9C2C7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979602" fontAlgn="auto" hangingPunct="0">
                  <a:spcBef>
                    <a:spcPts val="0"/>
                  </a:spcBef>
                  <a:spcAft>
                    <a:spcPts val="0"/>
                  </a:spcAf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 sz="144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2" name="Gruppieren">
              <a:extLst>
                <a:ext uri="{FF2B5EF4-FFF2-40B4-BE49-F238E27FC236}">
                  <a16:creationId xmlns:a16="http://schemas.microsoft.com/office/drawing/2014/main" id="{09310775-C94E-9444-3FA7-C0DB448A4B59}"/>
                </a:ext>
              </a:extLst>
            </p:cNvPr>
            <p:cNvGrpSpPr/>
            <p:nvPr/>
          </p:nvGrpSpPr>
          <p:grpSpPr>
            <a:xfrm>
              <a:off x="4052074" y="896382"/>
              <a:ext cx="343728" cy="374075"/>
              <a:chOff x="0" y="0"/>
              <a:chExt cx="381919" cy="415638"/>
            </a:xfrm>
          </p:grpSpPr>
          <p:sp>
            <p:nvSpPr>
              <p:cNvPr id="83" name="Abgerundetes Rechteck">
                <a:extLst>
                  <a:ext uri="{FF2B5EF4-FFF2-40B4-BE49-F238E27FC236}">
                    <a16:creationId xmlns:a16="http://schemas.microsoft.com/office/drawing/2014/main" id="{CF5A910A-8EA4-2369-DA09-4785970D6C69}"/>
                  </a:ext>
                </a:extLst>
              </p:cNvPr>
              <p:cNvSpPr/>
              <p:nvPr/>
            </p:nvSpPr>
            <p:spPr>
              <a:xfrm>
                <a:off x="12174" y="32036"/>
                <a:ext cx="357569" cy="357568"/>
              </a:xfrm>
              <a:prstGeom prst="roundRect">
                <a:avLst>
                  <a:gd name="adj" fmla="val 15000"/>
                </a:avLst>
              </a:prstGeom>
              <a:solidFill>
                <a:srgbClr val="FFFFFF"/>
              </a:solidFill>
              <a:ln w="12700" cap="flat">
                <a:solidFill>
                  <a:srgbClr val="00882B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9796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301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/>
                  <a:sym typeface="Helvetica Neue"/>
                </a:endParaRPr>
              </a:p>
            </p:txBody>
          </p:sp>
          <p:sp>
            <p:nvSpPr>
              <p:cNvPr id="84" name="Rechteck 566">
                <a:extLst>
                  <a:ext uri="{FF2B5EF4-FFF2-40B4-BE49-F238E27FC236}">
                    <a16:creationId xmlns:a16="http://schemas.microsoft.com/office/drawing/2014/main" id="{6BAF8B29-4180-54DF-5C9C-D950D8F7F7E7}"/>
                  </a:ext>
                </a:extLst>
              </p:cNvPr>
              <p:cNvSpPr txBox="1"/>
              <p:nvPr/>
            </p:nvSpPr>
            <p:spPr>
              <a:xfrm>
                <a:off x="0" y="0"/>
                <a:ext cx="381919" cy="4156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1147" tIns="41147" rIns="41147" bIns="41147" numCol="1" anchor="t">
                <a:spAutoFit/>
              </a:bodyPr>
              <a:lstStyle>
                <a:lvl1pPr algn="ctr">
                  <a:defRPr sz="21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 marL="0" marR="0" lvl="0" indent="0" algn="ctr" defTabSz="9796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9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rPr>
                  <a:t>C</a:t>
                </a:r>
                <a:endParaRPr kumimoji="0" sz="1891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5" name="Gruppierung 107">
              <a:extLst>
                <a:ext uri="{FF2B5EF4-FFF2-40B4-BE49-F238E27FC236}">
                  <a16:creationId xmlns:a16="http://schemas.microsoft.com/office/drawing/2014/main" id="{44A51716-EB53-A59D-29E9-8A53DA70C2D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63398" y="1042794"/>
              <a:ext cx="233988" cy="234000"/>
              <a:chOff x="0" y="0"/>
              <a:chExt cx="239090" cy="257196"/>
            </a:xfrm>
          </p:grpSpPr>
          <p:sp>
            <p:nvSpPr>
              <p:cNvPr id="86" name="Rechteck 761">
                <a:extLst>
                  <a:ext uri="{FF2B5EF4-FFF2-40B4-BE49-F238E27FC236}">
                    <a16:creationId xmlns:a16="http://schemas.microsoft.com/office/drawing/2014/main" id="{AB0881B5-E777-C9BB-2AC0-3AFAD53AFEE1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erader Verbinder 106">
                <a:extLst>
                  <a:ext uri="{FF2B5EF4-FFF2-40B4-BE49-F238E27FC236}">
                    <a16:creationId xmlns:a16="http://schemas.microsoft.com/office/drawing/2014/main" id="{8B3DA195-2806-3D09-62FB-2518439780F4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88" name="Textfeld 763">
                <a:extLst>
                  <a:ext uri="{FF2B5EF4-FFF2-40B4-BE49-F238E27FC236}">
                    <a16:creationId xmlns:a16="http://schemas.microsoft.com/office/drawing/2014/main" id="{52CB7FB4-EF86-4FD7-C8F6-FAE86542FCDA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89" name="Textfeld 764">
                <a:extLst>
                  <a:ext uri="{FF2B5EF4-FFF2-40B4-BE49-F238E27FC236}">
                    <a16:creationId xmlns:a16="http://schemas.microsoft.com/office/drawing/2014/main" id="{4F3A8620-0936-23EF-5AD1-A56C73CF9C54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grpSp>
          <p:nvGrpSpPr>
            <p:cNvPr id="90" name="Gruppierung 107">
              <a:extLst>
                <a:ext uri="{FF2B5EF4-FFF2-40B4-BE49-F238E27FC236}">
                  <a16:creationId xmlns:a16="http://schemas.microsoft.com/office/drawing/2014/main" id="{797D29BA-4D79-4470-6EA7-73AC73721A5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66085" y="1539400"/>
              <a:ext cx="233988" cy="234000"/>
              <a:chOff x="0" y="0"/>
              <a:chExt cx="239090" cy="257196"/>
            </a:xfrm>
          </p:grpSpPr>
          <p:sp>
            <p:nvSpPr>
              <p:cNvPr id="91" name="Rechteck 761">
                <a:extLst>
                  <a:ext uri="{FF2B5EF4-FFF2-40B4-BE49-F238E27FC236}">
                    <a16:creationId xmlns:a16="http://schemas.microsoft.com/office/drawing/2014/main" id="{D045F402-867B-098C-7315-9BE1EA707268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erader Verbinder 106">
                <a:extLst>
                  <a:ext uri="{FF2B5EF4-FFF2-40B4-BE49-F238E27FC236}">
                    <a16:creationId xmlns:a16="http://schemas.microsoft.com/office/drawing/2014/main" id="{FE039D27-7B01-EA98-EF19-0B1A4AAABB80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93" name="Textfeld 763">
                <a:extLst>
                  <a:ext uri="{FF2B5EF4-FFF2-40B4-BE49-F238E27FC236}">
                    <a16:creationId xmlns:a16="http://schemas.microsoft.com/office/drawing/2014/main" id="{97871077-6ED1-B24E-ABF7-D145FA102BE5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94" name="Textfeld 764">
                <a:extLst>
                  <a:ext uri="{FF2B5EF4-FFF2-40B4-BE49-F238E27FC236}">
                    <a16:creationId xmlns:a16="http://schemas.microsoft.com/office/drawing/2014/main" id="{C06BF220-CD47-22D8-65B7-0A439B896444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grpSp>
          <p:nvGrpSpPr>
            <p:cNvPr id="95" name="Gruppierung 107">
              <a:extLst>
                <a:ext uri="{FF2B5EF4-FFF2-40B4-BE49-F238E27FC236}">
                  <a16:creationId xmlns:a16="http://schemas.microsoft.com/office/drawing/2014/main" id="{6AC89331-E64D-C2D0-0AB1-E6238B9A4EC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76646" y="1804736"/>
              <a:ext cx="233988" cy="234000"/>
              <a:chOff x="0" y="0"/>
              <a:chExt cx="239090" cy="257196"/>
            </a:xfrm>
          </p:grpSpPr>
          <p:sp>
            <p:nvSpPr>
              <p:cNvPr id="96" name="Rechteck 761">
                <a:extLst>
                  <a:ext uri="{FF2B5EF4-FFF2-40B4-BE49-F238E27FC236}">
                    <a16:creationId xmlns:a16="http://schemas.microsoft.com/office/drawing/2014/main" id="{6103A76B-635C-679A-1835-59223FA8CFA7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erader Verbinder 106">
                <a:extLst>
                  <a:ext uri="{FF2B5EF4-FFF2-40B4-BE49-F238E27FC236}">
                    <a16:creationId xmlns:a16="http://schemas.microsoft.com/office/drawing/2014/main" id="{3FE66C48-A004-C687-D1F1-7B52FDD6DFA1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98" name="Textfeld 763">
                <a:extLst>
                  <a:ext uri="{FF2B5EF4-FFF2-40B4-BE49-F238E27FC236}">
                    <a16:creationId xmlns:a16="http://schemas.microsoft.com/office/drawing/2014/main" id="{D40421F5-1BDE-B4DB-16EE-F03972FFF1AA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99" name="Textfeld 764">
                <a:extLst>
                  <a:ext uri="{FF2B5EF4-FFF2-40B4-BE49-F238E27FC236}">
                    <a16:creationId xmlns:a16="http://schemas.microsoft.com/office/drawing/2014/main" id="{A80122EB-1782-FC4F-9172-4FD45BCDA231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sp>
          <p:nvSpPr>
            <p:cNvPr id="100" name="Gerader Verbinder 153">
              <a:extLst>
                <a:ext uri="{FF2B5EF4-FFF2-40B4-BE49-F238E27FC236}">
                  <a16:creationId xmlns:a16="http://schemas.microsoft.com/office/drawing/2014/main" id="{2D5483B7-A476-E03E-1D70-2702FB03D05C}"/>
                </a:ext>
              </a:extLst>
            </p:cNvPr>
            <p:cNvSpPr/>
            <p:nvPr/>
          </p:nvSpPr>
          <p:spPr>
            <a:xfrm flipH="1">
              <a:off x="3232136" y="1479695"/>
              <a:ext cx="1242752" cy="4763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1" name="Gerader Verbinder 153">
              <a:extLst>
                <a:ext uri="{FF2B5EF4-FFF2-40B4-BE49-F238E27FC236}">
                  <a16:creationId xmlns:a16="http://schemas.microsoft.com/office/drawing/2014/main" id="{5F1F4741-149E-533B-707E-361A8CD04C70}"/>
                </a:ext>
              </a:extLst>
            </p:cNvPr>
            <p:cNvSpPr/>
            <p:nvPr/>
          </p:nvSpPr>
          <p:spPr>
            <a:xfrm flipH="1">
              <a:off x="3227497" y="1675687"/>
              <a:ext cx="1257353" cy="604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2" name="Line 47">
              <a:extLst>
                <a:ext uri="{FF2B5EF4-FFF2-40B4-BE49-F238E27FC236}">
                  <a16:creationId xmlns:a16="http://schemas.microsoft.com/office/drawing/2014/main" id="{B6EF5943-11A3-C900-C825-F51231E5C58E}"/>
                </a:ext>
              </a:extLst>
            </p:cNvPr>
            <p:cNvSpPr/>
            <p:nvPr/>
          </p:nvSpPr>
          <p:spPr>
            <a:xfrm flipH="1">
              <a:off x="5321975" y="2679393"/>
              <a:ext cx="501883" cy="4393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3" name="Line 47">
              <a:extLst>
                <a:ext uri="{FF2B5EF4-FFF2-40B4-BE49-F238E27FC236}">
                  <a16:creationId xmlns:a16="http://schemas.microsoft.com/office/drawing/2014/main" id="{1BC9C7B1-A2FB-2660-B408-8A8A33194FAE}"/>
                </a:ext>
              </a:extLst>
            </p:cNvPr>
            <p:cNvSpPr/>
            <p:nvPr/>
          </p:nvSpPr>
          <p:spPr>
            <a:xfrm flipH="1">
              <a:off x="5500811" y="2363494"/>
              <a:ext cx="315232" cy="5304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4" name="Line 47">
              <a:extLst>
                <a:ext uri="{FF2B5EF4-FFF2-40B4-BE49-F238E27FC236}">
                  <a16:creationId xmlns:a16="http://schemas.microsoft.com/office/drawing/2014/main" id="{825BEBE1-45A5-CEEE-2367-747431EABF84}"/>
                </a:ext>
              </a:extLst>
            </p:cNvPr>
            <p:cNvSpPr/>
            <p:nvPr/>
          </p:nvSpPr>
          <p:spPr>
            <a:xfrm>
              <a:off x="5823860" y="2293153"/>
              <a:ext cx="0" cy="505368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5" name="Line 47">
              <a:extLst>
                <a:ext uri="{FF2B5EF4-FFF2-40B4-BE49-F238E27FC236}">
                  <a16:creationId xmlns:a16="http://schemas.microsoft.com/office/drawing/2014/main" id="{37619222-5AEE-E54E-5632-D419EF9E9FC8}"/>
                </a:ext>
              </a:extLst>
            </p:cNvPr>
            <p:cNvSpPr/>
            <p:nvPr/>
          </p:nvSpPr>
          <p:spPr>
            <a:xfrm flipH="1">
              <a:off x="5814907" y="2515948"/>
              <a:ext cx="315232" cy="5304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106" name="Group 46">
              <a:extLst>
                <a:ext uri="{FF2B5EF4-FFF2-40B4-BE49-F238E27FC236}">
                  <a16:creationId xmlns:a16="http://schemas.microsoft.com/office/drawing/2014/main" id="{301CD3E1-E406-606D-73B2-5FA7F9D758CF}"/>
                </a:ext>
              </a:extLst>
            </p:cNvPr>
            <p:cNvGrpSpPr/>
            <p:nvPr/>
          </p:nvGrpSpPr>
          <p:grpSpPr>
            <a:xfrm>
              <a:off x="5950852" y="2282209"/>
              <a:ext cx="338260" cy="386115"/>
              <a:chOff x="0" y="0"/>
              <a:chExt cx="375844" cy="429015"/>
            </a:xfrm>
          </p:grpSpPr>
          <p:sp>
            <p:nvSpPr>
              <p:cNvPr id="107" name="Oval 44">
                <a:extLst>
                  <a:ext uri="{FF2B5EF4-FFF2-40B4-BE49-F238E27FC236}">
                    <a16:creationId xmlns:a16="http://schemas.microsoft.com/office/drawing/2014/main" id="{3F0AC229-1C9D-3A3A-FFFC-0D056A108A27}"/>
                  </a:ext>
                </a:extLst>
              </p:cNvPr>
              <p:cNvSpPr/>
              <p:nvPr/>
            </p:nvSpPr>
            <p:spPr>
              <a:xfrm>
                <a:off x="-1" y="0"/>
                <a:ext cx="375846" cy="360493"/>
              </a:xfrm>
              <a:prstGeom prst="ellipse">
                <a:avLst/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370313" fontAlgn="auto" hangingPunct="0">
                  <a:spcBef>
                    <a:spcPts val="0"/>
                  </a:spcBef>
                  <a:spcAft>
                    <a:spcPts val="0"/>
                  </a:spcAft>
                  <a:defRPr sz="7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629" kern="0">
                  <a:solidFill>
                    <a:srgbClr val="000000"/>
                  </a:solidFill>
                  <a:latin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108" name="AutoShape 45">
                <a:extLst>
                  <a:ext uri="{FF2B5EF4-FFF2-40B4-BE49-F238E27FC236}">
                    <a16:creationId xmlns:a16="http://schemas.microsoft.com/office/drawing/2014/main" id="{272537EE-D625-6774-BCDA-516E3803908B}"/>
                  </a:ext>
                </a:extLst>
              </p:cNvPr>
              <p:cNvSpPr/>
              <p:nvPr/>
            </p:nvSpPr>
            <p:spPr>
              <a:xfrm>
                <a:off x="0" y="133322"/>
                <a:ext cx="375843" cy="295695"/>
              </a:xfrm>
              <a:prstGeom prst="roundRect">
                <a:avLst>
                  <a:gd name="adj" fmla="val 7921"/>
                </a:avLst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 defTabSz="370313" fontAlgn="auto" hangingPunct="0">
                  <a:spcBef>
                    <a:spcPts val="0"/>
                  </a:spcBef>
                  <a:spcAft>
                    <a:spcPts val="0"/>
                  </a:spcAft>
                  <a:defRPr sz="7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629" kern="0">
                  <a:solidFill>
                    <a:srgbClr val="000000"/>
                  </a:solidFill>
                  <a:latin typeface="Helvetica"/>
                  <a:cs typeface="Helvetica"/>
                  <a:sym typeface="Helvetica"/>
                </a:endParaRPr>
              </a:p>
            </p:txBody>
          </p:sp>
        </p:grpSp>
        <p:sp>
          <p:nvSpPr>
            <p:cNvPr id="109" name="Gerade Verbindung mit Pfeil 723">
              <a:extLst>
                <a:ext uri="{FF2B5EF4-FFF2-40B4-BE49-F238E27FC236}">
                  <a16:creationId xmlns:a16="http://schemas.microsoft.com/office/drawing/2014/main" id="{CCDB6338-78CE-241D-1258-DC76A47D7974}"/>
                </a:ext>
              </a:extLst>
            </p:cNvPr>
            <p:cNvSpPr/>
            <p:nvPr/>
          </p:nvSpPr>
          <p:spPr>
            <a:xfrm flipH="1">
              <a:off x="5123771" y="2447145"/>
              <a:ext cx="246360" cy="1147"/>
            </a:xfrm>
            <a:prstGeom prst="line">
              <a:avLst/>
            </a:prstGeom>
            <a:ln w="12700">
              <a:solidFill>
                <a:srgbClr val="1497FF"/>
              </a:solidFill>
              <a:tailEnd type="triangle"/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110" name="Gruppieren 725">
              <a:extLst>
                <a:ext uri="{FF2B5EF4-FFF2-40B4-BE49-F238E27FC236}">
                  <a16:creationId xmlns:a16="http://schemas.microsoft.com/office/drawing/2014/main" id="{5AA4BBFB-094A-A78C-9369-BEDD9F15D809}"/>
                </a:ext>
              </a:extLst>
            </p:cNvPr>
            <p:cNvGrpSpPr/>
            <p:nvPr/>
          </p:nvGrpSpPr>
          <p:grpSpPr>
            <a:xfrm>
              <a:off x="5442575" y="2205866"/>
              <a:ext cx="222312" cy="347371"/>
              <a:chOff x="0" y="0"/>
              <a:chExt cx="247011" cy="385966"/>
            </a:xfrm>
          </p:grpSpPr>
          <p:sp>
            <p:nvSpPr>
              <p:cNvPr id="111" name="Rechteck">
                <a:extLst>
                  <a:ext uri="{FF2B5EF4-FFF2-40B4-BE49-F238E27FC236}">
                    <a16:creationId xmlns:a16="http://schemas.microsoft.com/office/drawing/2014/main" id="{13AE1CD3-BE0C-ED68-1B20-CB252DFB715C}"/>
                  </a:ext>
                </a:extLst>
              </p:cNvPr>
              <p:cNvSpPr/>
              <p:nvPr/>
            </p:nvSpPr>
            <p:spPr>
              <a:xfrm>
                <a:off x="0" y="0"/>
                <a:ext cx="240001" cy="379049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R="43886" defTabSz="987502" fontAlgn="auto" hangingPunct="0">
                  <a:spcBef>
                    <a:spcPts val="360"/>
                  </a:spcBef>
                  <a:spcAft>
                    <a:spcPts val="0"/>
                  </a:spcAft>
                  <a:defRPr sz="21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91" ker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12" name="Freihandform 748">
                <a:extLst>
                  <a:ext uri="{FF2B5EF4-FFF2-40B4-BE49-F238E27FC236}">
                    <a16:creationId xmlns:a16="http://schemas.microsoft.com/office/drawing/2014/main" id="{B7CBF5B8-142A-7531-AA52-41C81246E4F2}"/>
                  </a:ext>
                </a:extLst>
              </p:cNvPr>
              <p:cNvSpPr/>
              <p:nvPr/>
            </p:nvSpPr>
            <p:spPr>
              <a:xfrm>
                <a:off x="15606" y="12250"/>
                <a:ext cx="224395" cy="366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2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1097225" fontAlgn="auto" hangingPunct="0">
                  <a:spcBef>
                    <a:spcPts val="0"/>
                  </a:spcBef>
                  <a:spcAft>
                    <a:spcPts val="0"/>
                  </a:spcAft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216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Linie">
                <a:extLst>
                  <a:ext uri="{FF2B5EF4-FFF2-40B4-BE49-F238E27FC236}">
                    <a16:creationId xmlns:a16="http://schemas.microsoft.com/office/drawing/2014/main" id="{1B00B34A-D99A-9A68-2A51-2308E4ECEC29}"/>
                  </a:ext>
                </a:extLst>
              </p:cNvPr>
              <p:cNvSpPr/>
              <p:nvPr/>
            </p:nvSpPr>
            <p:spPr>
              <a:xfrm flipH="1">
                <a:off x="0" y="8696"/>
                <a:ext cx="238326" cy="37727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14" name="Textfeld 750">
                <a:extLst>
                  <a:ext uri="{FF2B5EF4-FFF2-40B4-BE49-F238E27FC236}">
                    <a16:creationId xmlns:a16="http://schemas.microsoft.com/office/drawing/2014/main" id="{6909D17E-E273-4E7C-A842-EE97D2C6D697}"/>
                  </a:ext>
                </a:extLst>
              </p:cNvPr>
              <p:cNvSpPr txBox="1"/>
              <p:nvPr/>
            </p:nvSpPr>
            <p:spPr>
              <a:xfrm>
                <a:off x="106303" y="195916"/>
                <a:ext cx="140708" cy="1692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defTabSz="1097225" fontAlgn="auto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900" kern="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sz="900" kern="0" baseline="-25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sp>
          <p:nvSpPr>
            <p:cNvPr id="115" name="Gerade Verbindung mit Pfeil 726">
              <a:extLst>
                <a:ext uri="{FF2B5EF4-FFF2-40B4-BE49-F238E27FC236}">
                  <a16:creationId xmlns:a16="http://schemas.microsoft.com/office/drawing/2014/main" id="{0B4FB9F1-79D3-BE49-270D-970F5659301A}"/>
                </a:ext>
              </a:extLst>
            </p:cNvPr>
            <p:cNvSpPr/>
            <p:nvPr/>
          </p:nvSpPr>
          <p:spPr>
            <a:xfrm>
              <a:off x="5436969" y="2146237"/>
              <a:ext cx="244371" cy="3295"/>
            </a:xfrm>
            <a:prstGeom prst="line">
              <a:avLst/>
            </a:prstGeom>
            <a:ln w="12700">
              <a:solidFill>
                <a:srgbClr val="00B050"/>
              </a:solidFill>
              <a:tailEnd type="triangle"/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116" name="Gruppieren 736">
              <a:extLst>
                <a:ext uri="{FF2B5EF4-FFF2-40B4-BE49-F238E27FC236}">
                  <a16:creationId xmlns:a16="http://schemas.microsoft.com/office/drawing/2014/main" id="{DA96244F-17EB-D812-9B37-3F8AFA4F02F9}"/>
                </a:ext>
              </a:extLst>
            </p:cNvPr>
            <p:cNvGrpSpPr/>
            <p:nvPr/>
          </p:nvGrpSpPr>
          <p:grpSpPr>
            <a:xfrm>
              <a:off x="5144584" y="2503068"/>
              <a:ext cx="216004" cy="347371"/>
              <a:chOff x="0" y="0"/>
              <a:chExt cx="240002" cy="385968"/>
            </a:xfrm>
          </p:grpSpPr>
          <p:sp>
            <p:nvSpPr>
              <p:cNvPr id="117" name="Rechteck">
                <a:extLst>
                  <a:ext uri="{FF2B5EF4-FFF2-40B4-BE49-F238E27FC236}">
                    <a16:creationId xmlns:a16="http://schemas.microsoft.com/office/drawing/2014/main" id="{B191CC84-8223-72B3-B256-279EC98E9182}"/>
                  </a:ext>
                </a:extLst>
              </p:cNvPr>
              <p:cNvSpPr/>
              <p:nvPr/>
            </p:nvSpPr>
            <p:spPr>
              <a:xfrm>
                <a:off x="0" y="0"/>
                <a:ext cx="240001" cy="379049"/>
              </a:xfrm>
              <a:prstGeom prst="rect">
                <a:avLst/>
              </a:prstGeom>
              <a:solidFill>
                <a:srgbClr val="BDF1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marR="43886" defTabSz="987502" fontAlgn="auto" hangingPunct="0">
                  <a:spcBef>
                    <a:spcPts val="360"/>
                  </a:spcBef>
                  <a:spcAft>
                    <a:spcPts val="0"/>
                  </a:spcAft>
                  <a:defRPr sz="21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91" ker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18" name="Freihandform 738">
                <a:extLst>
                  <a:ext uri="{FF2B5EF4-FFF2-40B4-BE49-F238E27FC236}">
                    <a16:creationId xmlns:a16="http://schemas.microsoft.com/office/drawing/2014/main" id="{B07708CD-18B0-4A46-CFE2-E13F11A8B4AF}"/>
                  </a:ext>
                </a:extLst>
              </p:cNvPr>
              <p:cNvSpPr/>
              <p:nvPr/>
            </p:nvSpPr>
            <p:spPr>
              <a:xfrm>
                <a:off x="15606" y="12250"/>
                <a:ext cx="224396" cy="366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2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1097225" fontAlgn="auto" hangingPunct="0">
                  <a:spcBef>
                    <a:spcPts val="0"/>
                  </a:spcBef>
                  <a:spcAft>
                    <a:spcPts val="0"/>
                  </a:spcAft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216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Linie">
                <a:extLst>
                  <a:ext uri="{FF2B5EF4-FFF2-40B4-BE49-F238E27FC236}">
                    <a16:creationId xmlns:a16="http://schemas.microsoft.com/office/drawing/2014/main" id="{5E449767-73E9-E9CF-EB1C-C8FF48A73DBB}"/>
                  </a:ext>
                </a:extLst>
              </p:cNvPr>
              <p:cNvSpPr/>
              <p:nvPr/>
            </p:nvSpPr>
            <p:spPr>
              <a:xfrm flipH="1">
                <a:off x="0" y="8695"/>
                <a:ext cx="238326" cy="3772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1147" tIns="41147" rIns="41147" bIns="41147" numCol="1" anchor="t">
                <a:noAutofit/>
              </a:bodyPr>
              <a:lstStyle/>
              <a:p>
                <a:pPr defTabSz="411470" fontAlgn="auto" hangingPunct="0">
                  <a:spcBef>
                    <a:spcPts val="0"/>
                  </a:spcBef>
                  <a:spcAft>
                    <a:spcPts val="0"/>
                  </a:spcAft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sz="1080" ker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0" name="Textfeld 740">
                <a:extLst>
                  <a:ext uri="{FF2B5EF4-FFF2-40B4-BE49-F238E27FC236}">
                    <a16:creationId xmlns:a16="http://schemas.microsoft.com/office/drawing/2014/main" id="{CDDEC16C-A2DF-C5D2-C637-87CA8740FFC0}"/>
                  </a:ext>
                </a:extLst>
              </p:cNvPr>
              <p:cNvSpPr txBox="1"/>
              <p:nvPr/>
            </p:nvSpPr>
            <p:spPr>
              <a:xfrm>
                <a:off x="90595" y="195917"/>
                <a:ext cx="140707" cy="1692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defTabSz="1097225" fontAlgn="auto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 sz="10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900" kern="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sz="900" kern="0" baseline="-250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cxnSp>
          <p:nvCxnSpPr>
            <p:cNvPr id="121" name="Gerader Verbinder 111">
              <a:extLst>
                <a:ext uri="{FF2B5EF4-FFF2-40B4-BE49-F238E27FC236}">
                  <a16:creationId xmlns:a16="http://schemas.microsoft.com/office/drawing/2014/main" id="{B07336FE-FF26-F1F0-B293-3C6E1EB61780}"/>
                </a:ext>
              </a:extLst>
            </p:cNvPr>
            <p:cNvCxnSpPr>
              <a:cxnSpLocks/>
            </p:cNvCxnSpPr>
            <p:nvPr/>
          </p:nvCxnSpPr>
          <p:spPr>
            <a:xfrm>
              <a:off x="3401427" y="1139764"/>
              <a:ext cx="0" cy="1103638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  <p:grpSp>
          <p:nvGrpSpPr>
            <p:cNvPr id="123" name="Gruppieren 122">
              <a:extLst>
                <a:ext uri="{FF2B5EF4-FFF2-40B4-BE49-F238E27FC236}">
                  <a16:creationId xmlns:a16="http://schemas.microsoft.com/office/drawing/2014/main" id="{0F731647-8B73-96AB-C2BD-C99B1D4C5C4A}"/>
                </a:ext>
              </a:extLst>
            </p:cNvPr>
            <p:cNvGrpSpPr/>
            <p:nvPr/>
          </p:nvGrpSpPr>
          <p:grpSpPr>
            <a:xfrm>
              <a:off x="5143148" y="2966004"/>
              <a:ext cx="405657" cy="352280"/>
              <a:chOff x="2280141" y="2714626"/>
              <a:chExt cx="405657" cy="352280"/>
            </a:xfrm>
          </p:grpSpPr>
          <p:sp>
            <p:nvSpPr>
              <p:cNvPr id="124" name="Rechteck 346">
                <a:extLst>
                  <a:ext uri="{FF2B5EF4-FFF2-40B4-BE49-F238E27FC236}">
                    <a16:creationId xmlns:a16="http://schemas.microsoft.com/office/drawing/2014/main" id="{AEB9B5DA-A3F6-3E4B-F56C-51CE541E8758}"/>
                  </a:ext>
                </a:extLst>
              </p:cNvPr>
              <p:cNvSpPr/>
              <p:nvPr/>
            </p:nvSpPr>
            <p:spPr>
              <a:xfrm>
                <a:off x="2280141" y="2714626"/>
                <a:ext cx="405657" cy="2871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5" name="Gerade Verbindung mit Pfeil 347">
                <a:extLst>
                  <a:ext uri="{FF2B5EF4-FFF2-40B4-BE49-F238E27FC236}">
                    <a16:creationId xmlns:a16="http://schemas.microsoft.com/office/drawing/2014/main" id="{F68C6BEC-2D76-106F-B119-6727CBCF3819}"/>
                  </a:ext>
                </a:extLst>
              </p:cNvPr>
              <p:cNvSpPr/>
              <p:nvPr/>
            </p:nvSpPr>
            <p:spPr>
              <a:xfrm flipH="1">
                <a:off x="2489599" y="2732514"/>
                <a:ext cx="1" cy="2524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6" name="Rechteck 348">
                <a:extLst>
                  <a:ext uri="{FF2B5EF4-FFF2-40B4-BE49-F238E27FC236}">
                    <a16:creationId xmlns:a16="http://schemas.microsoft.com/office/drawing/2014/main" id="{1D0E9CFF-DA81-E856-3306-E9E25B5C929B}"/>
                  </a:ext>
                </a:extLst>
              </p:cNvPr>
              <p:cNvSpPr/>
              <p:nvPr/>
            </p:nvSpPr>
            <p:spPr>
              <a:xfrm rot="16200000" flipH="1">
                <a:off x="2468027" y="2744574"/>
                <a:ext cx="64902" cy="2214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7" name="Gerade Verbindung mit Pfeil 349">
                <a:extLst>
                  <a:ext uri="{FF2B5EF4-FFF2-40B4-BE49-F238E27FC236}">
                    <a16:creationId xmlns:a16="http://schemas.microsoft.com/office/drawing/2014/main" id="{7F62DB7D-2292-3E86-D370-2264CED48647}"/>
                  </a:ext>
                </a:extLst>
              </p:cNvPr>
              <p:cNvSpPr/>
              <p:nvPr/>
            </p:nvSpPr>
            <p:spPr>
              <a:xfrm>
                <a:off x="2324921" y="2828471"/>
                <a:ext cx="330846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8" name="Gerade Verbindung mit Pfeil 350">
                <a:extLst>
                  <a:ext uri="{FF2B5EF4-FFF2-40B4-BE49-F238E27FC236}">
                    <a16:creationId xmlns:a16="http://schemas.microsoft.com/office/drawing/2014/main" id="{83F08F85-C973-5F09-E125-7B78C5A7EF3A}"/>
                  </a:ext>
                </a:extLst>
              </p:cNvPr>
              <p:cNvSpPr/>
              <p:nvPr/>
            </p:nvSpPr>
            <p:spPr>
              <a:xfrm>
                <a:off x="2419462" y="2879663"/>
                <a:ext cx="136733" cy="4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29" name="Textfeld 351">
                <a:extLst>
                  <a:ext uri="{FF2B5EF4-FFF2-40B4-BE49-F238E27FC236}">
                    <a16:creationId xmlns:a16="http://schemas.microsoft.com/office/drawing/2014/main" id="{115DD70D-CA36-015E-97DA-032F45DD1EDE}"/>
                  </a:ext>
                </a:extLst>
              </p:cNvPr>
              <p:cNvSpPr txBox="1"/>
              <p:nvPr/>
            </p:nvSpPr>
            <p:spPr>
              <a:xfrm rot="10800000">
                <a:off x="2473530" y="2717244"/>
                <a:ext cx="159019" cy="1516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457200">
                  <a:lnSpc>
                    <a:spcPct val="110000"/>
                  </a:lnSpc>
                  <a:defRPr sz="12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4572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+</a:t>
                </a:r>
              </a:p>
            </p:txBody>
          </p:sp>
          <p:sp>
            <p:nvSpPr>
              <p:cNvPr id="130" name="Textfeld 352">
                <a:extLst>
                  <a:ext uri="{FF2B5EF4-FFF2-40B4-BE49-F238E27FC236}">
                    <a16:creationId xmlns:a16="http://schemas.microsoft.com/office/drawing/2014/main" id="{40DEBFC9-0ECF-DC73-F1D7-052CD37DF906}"/>
                  </a:ext>
                </a:extLst>
              </p:cNvPr>
              <p:cNvSpPr txBox="1"/>
              <p:nvPr/>
            </p:nvSpPr>
            <p:spPr>
              <a:xfrm rot="10800000">
                <a:off x="2452292" y="2893652"/>
                <a:ext cx="159019" cy="1732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457200">
                  <a:lnSpc>
                    <a:spcPct val="110000"/>
                  </a:lnSpc>
                  <a:defRPr sz="1400">
                    <a:solidFill>
                      <a:schemeClr val="accent6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4572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773F9B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-</a:t>
                </a:r>
              </a:p>
            </p:txBody>
          </p:sp>
        </p:grpSp>
        <p:grpSp>
          <p:nvGrpSpPr>
            <p:cNvPr id="131" name="Gruppierung 107">
              <a:extLst>
                <a:ext uri="{FF2B5EF4-FFF2-40B4-BE49-F238E27FC236}">
                  <a16:creationId xmlns:a16="http://schemas.microsoft.com/office/drawing/2014/main" id="{24B5D304-E3DD-4CEC-A075-826EFF528B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77551" y="2241305"/>
              <a:ext cx="233988" cy="234000"/>
              <a:chOff x="0" y="0"/>
              <a:chExt cx="239090" cy="257196"/>
            </a:xfrm>
          </p:grpSpPr>
          <p:sp>
            <p:nvSpPr>
              <p:cNvPr id="132" name="Rechteck 761">
                <a:extLst>
                  <a:ext uri="{FF2B5EF4-FFF2-40B4-BE49-F238E27FC236}">
                    <a16:creationId xmlns:a16="http://schemas.microsoft.com/office/drawing/2014/main" id="{F58CA89A-232F-03AD-7644-447E750AA002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erader Verbinder 106">
                <a:extLst>
                  <a:ext uri="{FF2B5EF4-FFF2-40B4-BE49-F238E27FC236}">
                    <a16:creationId xmlns:a16="http://schemas.microsoft.com/office/drawing/2014/main" id="{F539C208-19A5-9E96-C9BB-D66901178EC8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34" name="Textfeld 763">
                <a:extLst>
                  <a:ext uri="{FF2B5EF4-FFF2-40B4-BE49-F238E27FC236}">
                    <a16:creationId xmlns:a16="http://schemas.microsoft.com/office/drawing/2014/main" id="{1EE7414D-CAB8-CBD9-9913-FC75314E9A4E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135" name="Textfeld 764">
                <a:extLst>
                  <a:ext uri="{FF2B5EF4-FFF2-40B4-BE49-F238E27FC236}">
                    <a16:creationId xmlns:a16="http://schemas.microsoft.com/office/drawing/2014/main" id="{ECFFB26B-8AFE-2B83-E56D-1925C82519F7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grpSp>
          <p:nvGrpSpPr>
            <p:cNvPr id="136" name="Gruppierung 107">
              <a:extLst>
                <a:ext uri="{FF2B5EF4-FFF2-40B4-BE49-F238E27FC236}">
                  <a16:creationId xmlns:a16="http://schemas.microsoft.com/office/drawing/2014/main" id="{9E9DBC54-D65C-6822-79C0-35D397515EE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81261" y="2560878"/>
              <a:ext cx="233988" cy="234000"/>
              <a:chOff x="0" y="0"/>
              <a:chExt cx="239090" cy="257196"/>
            </a:xfrm>
          </p:grpSpPr>
          <p:sp>
            <p:nvSpPr>
              <p:cNvPr id="137" name="Rechteck 761">
                <a:extLst>
                  <a:ext uri="{FF2B5EF4-FFF2-40B4-BE49-F238E27FC236}">
                    <a16:creationId xmlns:a16="http://schemas.microsoft.com/office/drawing/2014/main" id="{A0410298-8A40-B71B-B5C7-59B3AA78A8D4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erader Verbinder 106">
                <a:extLst>
                  <a:ext uri="{FF2B5EF4-FFF2-40B4-BE49-F238E27FC236}">
                    <a16:creationId xmlns:a16="http://schemas.microsoft.com/office/drawing/2014/main" id="{7E60477B-B997-F337-0D02-D7B481F2C89A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39" name="Textfeld 763">
                <a:extLst>
                  <a:ext uri="{FF2B5EF4-FFF2-40B4-BE49-F238E27FC236}">
                    <a16:creationId xmlns:a16="http://schemas.microsoft.com/office/drawing/2014/main" id="{6B1B881C-2C68-F8D7-A9D4-B4FDA634F2AD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140" name="Textfeld 764">
                <a:extLst>
                  <a:ext uri="{FF2B5EF4-FFF2-40B4-BE49-F238E27FC236}">
                    <a16:creationId xmlns:a16="http://schemas.microsoft.com/office/drawing/2014/main" id="{CED6DA0C-E3BC-8969-9818-9E65A9A86995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grpSp>
          <p:nvGrpSpPr>
            <p:cNvPr id="141" name="Gruppierung 107">
              <a:extLst>
                <a:ext uri="{FF2B5EF4-FFF2-40B4-BE49-F238E27FC236}">
                  <a16:creationId xmlns:a16="http://schemas.microsoft.com/office/drawing/2014/main" id="{65C23788-5BE0-17CD-17B6-741147521B9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75398" y="2984115"/>
              <a:ext cx="233988" cy="234000"/>
              <a:chOff x="0" y="0"/>
              <a:chExt cx="239090" cy="257196"/>
            </a:xfrm>
          </p:grpSpPr>
          <p:sp>
            <p:nvSpPr>
              <p:cNvPr id="142" name="Rechteck 761">
                <a:extLst>
                  <a:ext uri="{FF2B5EF4-FFF2-40B4-BE49-F238E27FC236}">
                    <a16:creationId xmlns:a16="http://schemas.microsoft.com/office/drawing/2014/main" id="{1D08C1DB-7524-4B43-ED6F-DBED6F0538B5}"/>
                  </a:ext>
                </a:extLst>
              </p:cNvPr>
              <p:cNvSpPr/>
              <p:nvPr/>
            </p:nvSpPr>
            <p:spPr>
              <a:xfrm>
                <a:off x="0" y="37378"/>
                <a:ext cx="218982" cy="21767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1219169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erader Verbinder 106">
                <a:extLst>
                  <a:ext uri="{FF2B5EF4-FFF2-40B4-BE49-F238E27FC236}">
                    <a16:creationId xmlns:a16="http://schemas.microsoft.com/office/drawing/2014/main" id="{3153564B-76F2-3D6B-2F66-25562E45A3A1}"/>
                  </a:ext>
                </a:extLst>
              </p:cNvPr>
              <p:cNvSpPr/>
              <p:nvPr/>
            </p:nvSpPr>
            <p:spPr>
              <a:xfrm>
                <a:off x="0" y="37019"/>
                <a:ext cx="218982" cy="220178"/>
              </a:xfrm>
              <a:prstGeom prst="line">
                <a:avLst/>
              </a:prstGeom>
              <a:noFill/>
              <a:ln w="9525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4572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44" name="Textfeld 763">
                <a:extLst>
                  <a:ext uri="{FF2B5EF4-FFF2-40B4-BE49-F238E27FC236}">
                    <a16:creationId xmlns:a16="http://schemas.microsoft.com/office/drawing/2014/main" id="{F9461EB0-92A8-346E-46A7-7879F654B93E}"/>
                  </a:ext>
                </a:extLst>
              </p:cNvPr>
              <p:cNvSpPr txBox="1"/>
              <p:nvPr/>
            </p:nvSpPr>
            <p:spPr>
              <a:xfrm>
                <a:off x="123825" y="0"/>
                <a:ext cx="115266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  <p:sp>
            <p:nvSpPr>
              <p:cNvPr id="145" name="Textfeld 764">
                <a:extLst>
                  <a:ext uri="{FF2B5EF4-FFF2-40B4-BE49-F238E27FC236}">
                    <a16:creationId xmlns:a16="http://schemas.microsoft.com/office/drawing/2014/main" id="{E03D3C14-CF35-F3C3-2A65-2622515AF9AF}"/>
                  </a:ext>
                </a:extLst>
              </p:cNvPr>
              <p:cNvSpPr txBox="1"/>
              <p:nvPr/>
            </p:nvSpPr>
            <p:spPr>
              <a:xfrm>
                <a:off x="21881" y="106582"/>
                <a:ext cx="102380" cy="135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1000">
                    <a:solidFill>
                      <a:srgbClr val="59595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defTabSz="914400" eaLnBrk="1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=</a:t>
                </a:r>
              </a:p>
            </p:txBody>
          </p:sp>
        </p:grpSp>
        <p:sp>
          <p:nvSpPr>
            <p:cNvPr id="146" name="Rectangle 7">
              <a:extLst>
                <a:ext uri="{FF2B5EF4-FFF2-40B4-BE49-F238E27FC236}">
                  <a16:creationId xmlns:a16="http://schemas.microsoft.com/office/drawing/2014/main" id="{32789D7C-7F8F-22B3-6238-2ABFAB238CAC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5361934" y="776278"/>
              <a:ext cx="383298" cy="150552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28575" tIns="28575" rIns="61913" bIns="28575"/>
            <a:lstStyle/>
            <a:p>
              <a:pPr marL="4763"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700" kern="0" dirty="0">
                  <a:solidFill>
                    <a:srgbClr val="FFFFFF"/>
                  </a:solidFill>
                  <a:latin typeface="Helvetica"/>
                  <a:ea typeface="Arial Bold Italic" charset="0"/>
                  <a:cs typeface="Arial Bold Italic" charset="0"/>
                  <a:sym typeface="Arial Bold Italic" charset="0"/>
                </a:rPr>
                <a:t>40 MW</a:t>
              </a:r>
            </a:p>
          </p:txBody>
        </p:sp>
        <p:sp>
          <p:nvSpPr>
            <p:cNvPr id="147" name="Rectangle 7">
              <a:extLst>
                <a:ext uri="{FF2B5EF4-FFF2-40B4-BE49-F238E27FC236}">
                  <a16:creationId xmlns:a16="http://schemas.microsoft.com/office/drawing/2014/main" id="{6EDD4AA8-7C81-22AB-EC92-C1473ADA3C28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4006966" y="2288365"/>
              <a:ext cx="383298" cy="150552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28575" tIns="28575" rIns="61913" bIns="28575"/>
            <a:lstStyle/>
            <a:p>
              <a:pPr marL="4763"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700" kern="0" dirty="0">
                  <a:solidFill>
                    <a:srgbClr val="FFFFFF"/>
                  </a:solidFill>
                  <a:latin typeface="Helvetica"/>
                  <a:ea typeface="Arial Bold Italic" charset="0"/>
                  <a:cs typeface="Arial Bold Italic" charset="0"/>
                  <a:sym typeface="Arial Bold Italic" charset="0"/>
                </a:rPr>
                <a:t>40 MW</a:t>
              </a:r>
            </a:p>
          </p:txBody>
        </p:sp>
        <p:sp>
          <p:nvSpPr>
            <p:cNvPr id="148" name="Rectangle 7">
              <a:extLst>
                <a:ext uri="{FF2B5EF4-FFF2-40B4-BE49-F238E27FC236}">
                  <a16:creationId xmlns:a16="http://schemas.microsoft.com/office/drawing/2014/main" id="{6E3EFA64-D6BE-8619-E609-C482A1519299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4010629" y="2623024"/>
              <a:ext cx="383298" cy="150552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28575" tIns="28575" rIns="61913" bIns="28575"/>
            <a:lstStyle/>
            <a:p>
              <a:pPr marL="4763"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700" kern="0" dirty="0">
                  <a:solidFill>
                    <a:srgbClr val="FFFFFF"/>
                  </a:solidFill>
                  <a:latin typeface="Helvetica"/>
                  <a:ea typeface="Arial Bold Italic" charset="0"/>
                  <a:cs typeface="Arial Bold Italic" charset="0"/>
                  <a:sym typeface="Arial Bold Italic" charset="0"/>
                </a:rPr>
                <a:t>40 MW</a:t>
              </a:r>
            </a:p>
          </p:txBody>
        </p:sp>
        <p:sp>
          <p:nvSpPr>
            <p:cNvPr id="149" name="Rectangle 7">
              <a:extLst>
                <a:ext uri="{FF2B5EF4-FFF2-40B4-BE49-F238E27FC236}">
                  <a16:creationId xmlns:a16="http://schemas.microsoft.com/office/drawing/2014/main" id="{7677471B-892C-1488-6838-6737301671EB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4009532" y="2969190"/>
              <a:ext cx="383298" cy="150552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28575" tIns="28575" rIns="61913" bIns="28575"/>
            <a:lstStyle/>
            <a:p>
              <a:pPr marL="4763"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700" kern="0" dirty="0">
                  <a:solidFill>
                    <a:srgbClr val="FFFFFF"/>
                  </a:solidFill>
                  <a:latin typeface="Helvetica"/>
                  <a:ea typeface="Arial Bold Italic" charset="0"/>
                  <a:cs typeface="Arial Bold Italic" charset="0"/>
                  <a:sym typeface="Arial Bold Italic" charset="0"/>
                </a:rPr>
                <a:t>40 MW</a:t>
              </a:r>
            </a:p>
          </p:txBody>
        </p:sp>
        <p:sp>
          <p:nvSpPr>
            <p:cNvPr id="150" name="CustomShape 73">
              <a:extLst>
                <a:ext uri="{FF2B5EF4-FFF2-40B4-BE49-F238E27FC236}">
                  <a16:creationId xmlns:a16="http://schemas.microsoft.com/office/drawing/2014/main" id="{BD14A82B-3F1E-75D1-7C34-785A64867F71}"/>
                </a:ext>
              </a:extLst>
            </p:cNvPr>
            <p:cNvSpPr/>
            <p:nvPr/>
          </p:nvSpPr>
          <p:spPr>
            <a:xfrm>
              <a:off x="4599404" y="672488"/>
              <a:ext cx="2098240" cy="1422755"/>
            </a:xfrm>
            <a:prstGeom prst="rect">
              <a:avLst/>
            </a:prstGeom>
            <a:ln w="12700">
              <a:solidFill>
                <a:srgbClr val="0365C0">
                  <a:lumOff val="-7647"/>
                </a:srgbClr>
              </a:solidFill>
              <a:custDash>
                <a:ds d="600000" sp="600000"/>
              </a:custDash>
              <a:miter lim="400000"/>
            </a:ln>
          </p:spPr>
          <p:txBody>
            <a:bodyPr lIns="0" tIns="0" rIns="0" bIns="0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Rectangle 7">
              <a:extLst>
                <a:ext uri="{FF2B5EF4-FFF2-40B4-BE49-F238E27FC236}">
                  <a16:creationId xmlns:a16="http://schemas.microsoft.com/office/drawing/2014/main" id="{DCA35065-8D51-DC5E-4E26-681FF55906A6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3210197" y="910485"/>
              <a:ext cx="383298" cy="150552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28575" tIns="28575" rIns="61913" bIns="28575"/>
            <a:lstStyle/>
            <a:p>
              <a:pPr marL="4763"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700" kern="0" dirty="0">
                  <a:solidFill>
                    <a:srgbClr val="FFFFFF"/>
                  </a:solidFill>
                  <a:latin typeface="Helvetica"/>
                  <a:ea typeface="Arial Bold Italic" charset="0"/>
                  <a:cs typeface="Arial Bold Italic" charset="0"/>
                  <a:sym typeface="Arial Bold Italic" charset="0"/>
                </a:rPr>
                <a:t>40 MW</a:t>
              </a:r>
            </a:p>
          </p:txBody>
        </p:sp>
        <p:sp>
          <p:nvSpPr>
            <p:cNvPr id="152" name="CustomShape 3">
              <a:extLst>
                <a:ext uri="{FF2B5EF4-FFF2-40B4-BE49-F238E27FC236}">
                  <a16:creationId xmlns:a16="http://schemas.microsoft.com/office/drawing/2014/main" id="{D7430C27-20EA-00AC-08C3-07F572260D71}"/>
                </a:ext>
              </a:extLst>
            </p:cNvPr>
            <p:cNvSpPr txBox="1"/>
            <p:nvPr/>
          </p:nvSpPr>
          <p:spPr>
            <a:xfrm>
              <a:off x="6266943" y="2411431"/>
              <a:ext cx="682860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>
              <a:lvl1pPr algn="ctr">
                <a:spcBef>
                  <a:spcPts val="400"/>
                </a:spcBef>
                <a:defRPr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1</a:t>
              </a:r>
              <a:r>
                <a:rPr kumimoji="0" lang="de-DE" sz="1000" b="0" i="0" u="none" strike="noStrike" kern="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5 GWh</a:t>
              </a:r>
              <a:endParaRPr kumimoji="0" sz="1000" b="0" i="0" u="none" strike="noStrike" kern="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3" name="CustomShape 3">
              <a:extLst>
                <a:ext uri="{FF2B5EF4-FFF2-40B4-BE49-F238E27FC236}">
                  <a16:creationId xmlns:a16="http://schemas.microsoft.com/office/drawing/2014/main" id="{1DAB58FF-269F-C6EE-014B-A0B378637665}"/>
                </a:ext>
              </a:extLst>
            </p:cNvPr>
            <p:cNvSpPr txBox="1"/>
            <p:nvPr/>
          </p:nvSpPr>
          <p:spPr>
            <a:xfrm>
              <a:off x="5551572" y="2991011"/>
              <a:ext cx="682860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>
              <a:lvl1pPr algn="ctr">
                <a:spcBef>
                  <a:spcPts val="400"/>
                </a:spcBef>
                <a:defRPr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40</a:t>
              </a:r>
              <a:r>
                <a:rPr kumimoji="0" lang="de-DE" sz="1000" b="0" i="0" u="none" strike="noStrike" kern="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MWh</a:t>
              </a:r>
              <a:endParaRPr kumimoji="0" sz="1000" b="0" i="0" u="none" strike="noStrike" kern="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ruppieren 207">
            <a:extLst>
              <a:ext uri="{FF2B5EF4-FFF2-40B4-BE49-F238E27FC236}">
                <a16:creationId xmlns:a16="http://schemas.microsoft.com/office/drawing/2014/main" id="{8C9D790B-E970-5800-2AC0-1A04BB617D8E}"/>
              </a:ext>
            </a:extLst>
          </p:cNvPr>
          <p:cNvGrpSpPr/>
          <p:nvPr/>
        </p:nvGrpSpPr>
        <p:grpSpPr>
          <a:xfrm>
            <a:off x="7011575" y="734099"/>
            <a:ext cx="2557409" cy="2730249"/>
            <a:chOff x="6867360" y="782764"/>
            <a:chExt cx="2557409" cy="2730249"/>
          </a:xfrm>
        </p:grpSpPr>
        <p:sp>
          <p:nvSpPr>
            <p:cNvPr id="155" name="Gerader Verbinder 153">
              <a:extLst>
                <a:ext uri="{FF2B5EF4-FFF2-40B4-BE49-F238E27FC236}">
                  <a16:creationId xmlns:a16="http://schemas.microsoft.com/office/drawing/2014/main" id="{FBF0C81C-E8C4-9B8C-EEDB-9F30BCC4DD9A}"/>
                </a:ext>
              </a:extLst>
            </p:cNvPr>
            <p:cNvSpPr/>
            <p:nvPr/>
          </p:nvSpPr>
          <p:spPr>
            <a:xfrm flipH="1">
              <a:off x="7392938" y="2147856"/>
              <a:ext cx="957746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56" name="Gerader Verbinder 153">
              <a:extLst>
                <a:ext uri="{FF2B5EF4-FFF2-40B4-BE49-F238E27FC236}">
                  <a16:creationId xmlns:a16="http://schemas.microsoft.com/office/drawing/2014/main" id="{14BAF7DE-8967-E8E4-89A4-C9F52E8C35A7}"/>
                </a:ext>
              </a:extLst>
            </p:cNvPr>
            <p:cNvSpPr/>
            <p:nvPr/>
          </p:nvSpPr>
          <p:spPr>
            <a:xfrm flipH="1">
              <a:off x="7394507" y="954456"/>
              <a:ext cx="967573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57" name="Gerader Verbinder 144">
              <a:extLst>
                <a:ext uri="{FF2B5EF4-FFF2-40B4-BE49-F238E27FC236}">
                  <a16:creationId xmlns:a16="http://schemas.microsoft.com/office/drawing/2014/main" id="{6EEB76F0-A80B-1176-2423-BF0747FDEB7D}"/>
                </a:ext>
              </a:extLst>
            </p:cNvPr>
            <p:cNvSpPr/>
            <p:nvPr/>
          </p:nvSpPr>
          <p:spPr>
            <a:xfrm>
              <a:off x="7396421" y="891299"/>
              <a:ext cx="4906" cy="2061611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58" name="Gerader Verbinder 153">
              <a:extLst>
                <a:ext uri="{FF2B5EF4-FFF2-40B4-BE49-F238E27FC236}">
                  <a16:creationId xmlns:a16="http://schemas.microsoft.com/office/drawing/2014/main" id="{957A2020-34CF-E904-A521-268D877A8591}"/>
                </a:ext>
              </a:extLst>
            </p:cNvPr>
            <p:cNvSpPr/>
            <p:nvPr/>
          </p:nvSpPr>
          <p:spPr>
            <a:xfrm flipH="1">
              <a:off x="6867361" y="1450150"/>
              <a:ext cx="1494718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59" name="Gerader Verbinder 153">
              <a:extLst>
                <a:ext uri="{FF2B5EF4-FFF2-40B4-BE49-F238E27FC236}">
                  <a16:creationId xmlns:a16="http://schemas.microsoft.com/office/drawing/2014/main" id="{6797E407-8D79-A930-9F6A-0408A72F6FC6}"/>
                </a:ext>
              </a:extLst>
            </p:cNvPr>
            <p:cNvSpPr/>
            <p:nvPr/>
          </p:nvSpPr>
          <p:spPr>
            <a:xfrm flipH="1">
              <a:off x="7402781" y="1715954"/>
              <a:ext cx="959298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60" name="Gerader Verbinder 153">
              <a:extLst>
                <a:ext uri="{FF2B5EF4-FFF2-40B4-BE49-F238E27FC236}">
                  <a16:creationId xmlns:a16="http://schemas.microsoft.com/office/drawing/2014/main" id="{9D6E135A-F75E-8463-CBF2-EEFDE33D97BE}"/>
                </a:ext>
              </a:extLst>
            </p:cNvPr>
            <p:cNvSpPr/>
            <p:nvPr/>
          </p:nvSpPr>
          <p:spPr>
            <a:xfrm flipH="1">
              <a:off x="6867360" y="1258641"/>
              <a:ext cx="523196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cxnSp>
          <p:nvCxnSpPr>
            <p:cNvPr id="161" name="Gerader Verbinder 127">
              <a:extLst>
                <a:ext uri="{FF2B5EF4-FFF2-40B4-BE49-F238E27FC236}">
                  <a16:creationId xmlns:a16="http://schemas.microsoft.com/office/drawing/2014/main" id="{101BD581-8C14-93B4-4218-EF56D921715C}"/>
                </a:ext>
              </a:extLst>
            </p:cNvPr>
            <p:cNvCxnSpPr>
              <a:cxnSpLocks/>
            </p:cNvCxnSpPr>
            <p:nvPr/>
          </p:nvCxnSpPr>
          <p:spPr>
            <a:xfrm>
              <a:off x="7099974" y="911255"/>
              <a:ext cx="0" cy="1103638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163" name="Gerader Verbinder 153">
              <a:extLst>
                <a:ext uri="{FF2B5EF4-FFF2-40B4-BE49-F238E27FC236}">
                  <a16:creationId xmlns:a16="http://schemas.microsoft.com/office/drawing/2014/main" id="{AEB96E4D-BF3C-FF4C-100E-DBE16DD6F32F}"/>
                </a:ext>
              </a:extLst>
            </p:cNvPr>
            <p:cNvSpPr/>
            <p:nvPr/>
          </p:nvSpPr>
          <p:spPr>
            <a:xfrm flipH="1">
              <a:off x="7393908" y="2468275"/>
              <a:ext cx="956776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64" name="Gerader Verbinder 153">
              <a:extLst>
                <a:ext uri="{FF2B5EF4-FFF2-40B4-BE49-F238E27FC236}">
                  <a16:creationId xmlns:a16="http://schemas.microsoft.com/office/drawing/2014/main" id="{FF1ECBBF-D86A-1C3F-E689-FBD883F94797}"/>
                </a:ext>
              </a:extLst>
            </p:cNvPr>
            <p:cNvSpPr/>
            <p:nvPr/>
          </p:nvSpPr>
          <p:spPr>
            <a:xfrm flipH="1">
              <a:off x="7390558" y="2863708"/>
              <a:ext cx="668318" cy="0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165" name="Gruppieren">
              <a:extLst>
                <a:ext uri="{FF2B5EF4-FFF2-40B4-BE49-F238E27FC236}">
                  <a16:creationId xmlns:a16="http://schemas.microsoft.com/office/drawing/2014/main" id="{D7FE6431-03B3-C0BC-5EBA-09D209D779E3}"/>
                </a:ext>
              </a:extLst>
            </p:cNvPr>
            <p:cNvGrpSpPr/>
            <p:nvPr/>
          </p:nvGrpSpPr>
          <p:grpSpPr>
            <a:xfrm>
              <a:off x="7811567" y="835495"/>
              <a:ext cx="249247" cy="260808"/>
              <a:chOff x="0" y="0"/>
              <a:chExt cx="249246" cy="260806"/>
            </a:xfrm>
          </p:grpSpPr>
          <p:sp>
            <p:nvSpPr>
              <p:cNvPr id="166" name="Kreis">
                <a:extLst>
                  <a:ext uri="{FF2B5EF4-FFF2-40B4-BE49-F238E27FC236}">
                    <a16:creationId xmlns:a16="http://schemas.microsoft.com/office/drawing/2014/main" id="{7FB501A4-4C36-4FA3-4A60-1151A308A71B}"/>
                  </a:ext>
                </a:extLst>
              </p:cNvPr>
              <p:cNvSpPr/>
              <p:nvPr/>
            </p:nvSpPr>
            <p:spPr>
              <a:xfrm rot="5400000">
                <a:off x="313" y="7851"/>
                <a:ext cx="248619" cy="2492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36574" lvl="0" indent="0" defTabSz="82296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Line 2">
                <a:extLst>
                  <a:ext uri="{FF2B5EF4-FFF2-40B4-BE49-F238E27FC236}">
                    <a16:creationId xmlns:a16="http://schemas.microsoft.com/office/drawing/2014/main" id="{9FD1A8EB-FD99-8358-3147-31B9261AE954}"/>
                  </a:ext>
                </a:extLst>
              </p:cNvPr>
              <p:cNvSpPr/>
              <p:nvPr/>
            </p:nvSpPr>
            <p:spPr>
              <a:xfrm flipH="1">
                <a:off x="124622" y="0"/>
                <a:ext cx="1" cy="260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8" name="Textfeld 702">
              <a:extLst>
                <a:ext uri="{FF2B5EF4-FFF2-40B4-BE49-F238E27FC236}">
                  <a16:creationId xmlns:a16="http://schemas.microsoft.com/office/drawing/2014/main" id="{682E0135-4BB0-9D67-D343-AFA3854A6E65}"/>
                </a:ext>
              </a:extLst>
            </p:cNvPr>
            <p:cNvSpPr txBox="1"/>
            <p:nvPr/>
          </p:nvSpPr>
          <p:spPr>
            <a:xfrm>
              <a:off x="7561412" y="1148329"/>
              <a:ext cx="269304" cy="1981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595959"/>
                  </a:solidFill>
                  <a:latin typeface="Courier"/>
                  <a:ea typeface="Courier"/>
                  <a:cs typeface="Courier"/>
                  <a:sym typeface="Courier"/>
                </a:defRPr>
              </a:lvl1pPr>
            </a:lstStyle>
            <a:p>
              <a:pPr marL="0" marR="0" lvl="0" indent="0" defTabSz="1625518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171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ourier"/>
                  <a:sym typeface="Courier"/>
                </a:rPr>
                <a:t>...</a:t>
              </a:r>
            </a:p>
          </p:txBody>
        </p:sp>
        <p:grpSp>
          <p:nvGrpSpPr>
            <p:cNvPr id="169" name="Gruppieren">
              <a:extLst>
                <a:ext uri="{FF2B5EF4-FFF2-40B4-BE49-F238E27FC236}">
                  <a16:creationId xmlns:a16="http://schemas.microsoft.com/office/drawing/2014/main" id="{AEF18EA1-9E2E-7348-96C2-8CEBB4159C6E}"/>
                </a:ext>
              </a:extLst>
            </p:cNvPr>
            <p:cNvGrpSpPr/>
            <p:nvPr/>
          </p:nvGrpSpPr>
          <p:grpSpPr>
            <a:xfrm>
              <a:off x="7811430" y="1301600"/>
              <a:ext cx="249247" cy="260808"/>
              <a:chOff x="0" y="0"/>
              <a:chExt cx="249246" cy="260806"/>
            </a:xfrm>
          </p:grpSpPr>
          <p:sp>
            <p:nvSpPr>
              <p:cNvPr id="170" name="Kreis">
                <a:extLst>
                  <a:ext uri="{FF2B5EF4-FFF2-40B4-BE49-F238E27FC236}">
                    <a16:creationId xmlns:a16="http://schemas.microsoft.com/office/drawing/2014/main" id="{D013500F-AB2D-9328-A7B5-0304CFF9910E}"/>
                  </a:ext>
                </a:extLst>
              </p:cNvPr>
              <p:cNvSpPr/>
              <p:nvPr/>
            </p:nvSpPr>
            <p:spPr>
              <a:xfrm rot="5400000">
                <a:off x="313" y="7851"/>
                <a:ext cx="248619" cy="2492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36574" lvl="0" indent="0" defTabSz="82296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Line 2">
                <a:extLst>
                  <a:ext uri="{FF2B5EF4-FFF2-40B4-BE49-F238E27FC236}">
                    <a16:creationId xmlns:a16="http://schemas.microsoft.com/office/drawing/2014/main" id="{E0AD8AE6-EE6D-34C2-01AF-7BE768709D31}"/>
                  </a:ext>
                </a:extLst>
              </p:cNvPr>
              <p:cNvSpPr/>
              <p:nvPr/>
            </p:nvSpPr>
            <p:spPr>
              <a:xfrm flipH="1">
                <a:off x="124622" y="0"/>
                <a:ext cx="1" cy="260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2" name="Gruppieren">
              <a:extLst>
                <a:ext uri="{FF2B5EF4-FFF2-40B4-BE49-F238E27FC236}">
                  <a16:creationId xmlns:a16="http://schemas.microsoft.com/office/drawing/2014/main" id="{F48D818D-178F-E39A-3680-86595056DA3E}"/>
                </a:ext>
              </a:extLst>
            </p:cNvPr>
            <p:cNvGrpSpPr/>
            <p:nvPr/>
          </p:nvGrpSpPr>
          <p:grpSpPr>
            <a:xfrm>
              <a:off x="8055006" y="1578745"/>
              <a:ext cx="249247" cy="260808"/>
              <a:chOff x="0" y="0"/>
              <a:chExt cx="249246" cy="260806"/>
            </a:xfrm>
          </p:grpSpPr>
          <p:sp>
            <p:nvSpPr>
              <p:cNvPr id="173" name="Kreis">
                <a:extLst>
                  <a:ext uri="{FF2B5EF4-FFF2-40B4-BE49-F238E27FC236}">
                    <a16:creationId xmlns:a16="http://schemas.microsoft.com/office/drawing/2014/main" id="{1FC9C987-0DC7-D100-72EB-B1FC370FE389}"/>
                  </a:ext>
                </a:extLst>
              </p:cNvPr>
              <p:cNvSpPr/>
              <p:nvPr/>
            </p:nvSpPr>
            <p:spPr>
              <a:xfrm rot="5400000">
                <a:off x="313" y="7851"/>
                <a:ext cx="248619" cy="2492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36574" lvl="0" indent="0" defTabSz="82296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Line 2">
                <a:extLst>
                  <a:ext uri="{FF2B5EF4-FFF2-40B4-BE49-F238E27FC236}">
                    <a16:creationId xmlns:a16="http://schemas.microsoft.com/office/drawing/2014/main" id="{C347DBC1-C9DF-5556-D00F-3DC6836168C6}"/>
                  </a:ext>
                </a:extLst>
              </p:cNvPr>
              <p:cNvSpPr/>
              <p:nvPr/>
            </p:nvSpPr>
            <p:spPr>
              <a:xfrm flipH="1">
                <a:off x="124622" y="0"/>
                <a:ext cx="1" cy="260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5" name="Gerader Verbinder 144">
              <a:extLst>
                <a:ext uri="{FF2B5EF4-FFF2-40B4-BE49-F238E27FC236}">
                  <a16:creationId xmlns:a16="http://schemas.microsoft.com/office/drawing/2014/main" id="{6B26FBE9-564A-84D2-C97E-9BF0FAF6A708}"/>
                </a:ext>
              </a:extLst>
            </p:cNvPr>
            <p:cNvSpPr/>
            <p:nvPr/>
          </p:nvSpPr>
          <p:spPr>
            <a:xfrm flipH="1">
              <a:off x="8362081" y="907922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76" name="Kreis">
              <a:extLst>
                <a:ext uri="{FF2B5EF4-FFF2-40B4-BE49-F238E27FC236}">
                  <a16:creationId xmlns:a16="http://schemas.microsoft.com/office/drawing/2014/main" id="{20596654-1CB9-67DE-0E30-EFC92B7C1225}"/>
                </a:ext>
              </a:extLst>
            </p:cNvPr>
            <p:cNvSpPr/>
            <p:nvPr/>
          </p:nvSpPr>
          <p:spPr>
            <a:xfrm rot="5400000">
              <a:off x="7622879" y="2732238"/>
              <a:ext cx="248619" cy="249245"/>
            </a:xfrm>
            <a:prstGeom prst="ellipse">
              <a:avLst/>
            </a:prstGeom>
            <a:ln w="12700">
              <a:solidFill>
                <a:srgbClr val="515151"/>
              </a:solidFill>
            </a:ln>
          </p:spPr>
          <p:txBody>
            <a:bodyPr lIns="0" tIns="0" rIns="0" bIns="0" anchor="ctr"/>
            <a:lstStyle/>
            <a:p>
              <a:pPr marR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600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erader Verbinder 144">
              <a:extLst>
                <a:ext uri="{FF2B5EF4-FFF2-40B4-BE49-F238E27FC236}">
                  <a16:creationId xmlns:a16="http://schemas.microsoft.com/office/drawing/2014/main" id="{518CF3B6-058B-5051-1241-D576EC74C008}"/>
                </a:ext>
              </a:extLst>
            </p:cNvPr>
            <p:cNvSpPr/>
            <p:nvPr/>
          </p:nvSpPr>
          <p:spPr>
            <a:xfrm flipH="1">
              <a:off x="8350684" y="2422048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78" name="Gerader Verbinder 144">
              <a:extLst>
                <a:ext uri="{FF2B5EF4-FFF2-40B4-BE49-F238E27FC236}">
                  <a16:creationId xmlns:a16="http://schemas.microsoft.com/office/drawing/2014/main" id="{5567E372-BC27-F33D-F6B6-0C1B63BF740D}"/>
                </a:ext>
              </a:extLst>
            </p:cNvPr>
            <p:cNvSpPr/>
            <p:nvPr/>
          </p:nvSpPr>
          <p:spPr>
            <a:xfrm flipH="1">
              <a:off x="8356233" y="2096208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79" name="Gerader Verbinder 144">
              <a:extLst>
                <a:ext uri="{FF2B5EF4-FFF2-40B4-BE49-F238E27FC236}">
                  <a16:creationId xmlns:a16="http://schemas.microsoft.com/office/drawing/2014/main" id="{A06B81B1-9013-FEC5-A49F-8955806B689D}"/>
                </a:ext>
              </a:extLst>
            </p:cNvPr>
            <p:cNvSpPr/>
            <p:nvPr/>
          </p:nvSpPr>
          <p:spPr>
            <a:xfrm flipH="1">
              <a:off x="8365247" y="1671286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80" name="Gerader Verbinder 144">
              <a:extLst>
                <a:ext uri="{FF2B5EF4-FFF2-40B4-BE49-F238E27FC236}">
                  <a16:creationId xmlns:a16="http://schemas.microsoft.com/office/drawing/2014/main" id="{C9C89148-91DA-D66D-8CF1-B2A0A2DFEA34}"/>
                </a:ext>
              </a:extLst>
            </p:cNvPr>
            <p:cNvSpPr/>
            <p:nvPr/>
          </p:nvSpPr>
          <p:spPr>
            <a:xfrm flipH="1">
              <a:off x="8362865" y="1404211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81" name="Gerader Verbinder 144">
              <a:extLst>
                <a:ext uri="{FF2B5EF4-FFF2-40B4-BE49-F238E27FC236}">
                  <a16:creationId xmlns:a16="http://schemas.microsoft.com/office/drawing/2014/main" id="{7127E0D4-C65C-99C6-7FBF-6271B1F9F883}"/>
                </a:ext>
              </a:extLst>
            </p:cNvPr>
            <p:cNvSpPr/>
            <p:nvPr/>
          </p:nvSpPr>
          <p:spPr>
            <a:xfrm flipH="1">
              <a:off x="8055005" y="2821206"/>
              <a:ext cx="0" cy="92454"/>
            </a:xfrm>
            <a:prstGeom prst="line">
              <a:avLst/>
            </a:prstGeom>
            <a:ln w="12700">
              <a:solidFill>
                <a:srgbClr val="00882B"/>
              </a:solidFill>
            </a:ln>
          </p:spPr>
          <p:txBody>
            <a:bodyPr lIns="41147" tIns="41147" rIns="41147" bIns="41147"/>
            <a:lstStyle/>
            <a:p>
              <a:pPr defTabSz="411470" fontAlgn="auto" hangingPunct="0">
                <a:spcBef>
                  <a:spcPts val="0"/>
                </a:spcBef>
                <a:spcAft>
                  <a:spcPts val="0"/>
                </a:spcAft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08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182" name="Gruppieren">
              <a:extLst>
                <a:ext uri="{FF2B5EF4-FFF2-40B4-BE49-F238E27FC236}">
                  <a16:creationId xmlns:a16="http://schemas.microsoft.com/office/drawing/2014/main" id="{C5F4CEEF-181F-B5F1-0247-4D3A861E2815}"/>
                </a:ext>
              </a:extLst>
            </p:cNvPr>
            <p:cNvGrpSpPr/>
            <p:nvPr/>
          </p:nvGrpSpPr>
          <p:grpSpPr>
            <a:xfrm>
              <a:off x="7805758" y="2008161"/>
              <a:ext cx="249247" cy="260808"/>
              <a:chOff x="0" y="0"/>
              <a:chExt cx="249246" cy="260806"/>
            </a:xfrm>
          </p:grpSpPr>
          <p:sp>
            <p:nvSpPr>
              <p:cNvPr id="183" name="Kreis">
                <a:extLst>
                  <a:ext uri="{FF2B5EF4-FFF2-40B4-BE49-F238E27FC236}">
                    <a16:creationId xmlns:a16="http://schemas.microsoft.com/office/drawing/2014/main" id="{30F9C12C-956B-EFAF-F05D-C77056970013}"/>
                  </a:ext>
                </a:extLst>
              </p:cNvPr>
              <p:cNvSpPr/>
              <p:nvPr/>
            </p:nvSpPr>
            <p:spPr>
              <a:xfrm rot="5400000">
                <a:off x="313" y="7851"/>
                <a:ext cx="248619" cy="2492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36574" lvl="0" indent="0" defTabSz="82296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Line 2">
                <a:extLst>
                  <a:ext uri="{FF2B5EF4-FFF2-40B4-BE49-F238E27FC236}">
                    <a16:creationId xmlns:a16="http://schemas.microsoft.com/office/drawing/2014/main" id="{C9B9DA42-92C2-04B5-CE5D-EB3156EED75C}"/>
                  </a:ext>
                </a:extLst>
              </p:cNvPr>
              <p:cNvSpPr/>
              <p:nvPr/>
            </p:nvSpPr>
            <p:spPr>
              <a:xfrm flipH="1">
                <a:off x="124622" y="0"/>
                <a:ext cx="1" cy="260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5" name="Gruppieren">
              <a:extLst>
                <a:ext uri="{FF2B5EF4-FFF2-40B4-BE49-F238E27FC236}">
                  <a16:creationId xmlns:a16="http://schemas.microsoft.com/office/drawing/2014/main" id="{BE89C25A-CC67-4E6C-A0AB-2EF90CB71569}"/>
                </a:ext>
              </a:extLst>
            </p:cNvPr>
            <p:cNvGrpSpPr/>
            <p:nvPr/>
          </p:nvGrpSpPr>
          <p:grpSpPr>
            <a:xfrm>
              <a:off x="7805758" y="2337683"/>
              <a:ext cx="249247" cy="260808"/>
              <a:chOff x="0" y="0"/>
              <a:chExt cx="249246" cy="260806"/>
            </a:xfrm>
          </p:grpSpPr>
          <p:sp>
            <p:nvSpPr>
              <p:cNvPr id="186" name="Kreis">
                <a:extLst>
                  <a:ext uri="{FF2B5EF4-FFF2-40B4-BE49-F238E27FC236}">
                    <a16:creationId xmlns:a16="http://schemas.microsoft.com/office/drawing/2014/main" id="{E162160C-5C46-3927-0E82-6AA822590417}"/>
                  </a:ext>
                </a:extLst>
              </p:cNvPr>
              <p:cNvSpPr/>
              <p:nvPr/>
            </p:nvSpPr>
            <p:spPr>
              <a:xfrm rot="5400000">
                <a:off x="313" y="7851"/>
                <a:ext cx="248619" cy="2492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36574" lvl="0" indent="0" defTabSz="82296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Line 2">
                <a:extLst>
                  <a:ext uri="{FF2B5EF4-FFF2-40B4-BE49-F238E27FC236}">
                    <a16:creationId xmlns:a16="http://schemas.microsoft.com/office/drawing/2014/main" id="{270F25EC-3041-695F-4263-7CCFA9267690}"/>
                  </a:ext>
                </a:extLst>
              </p:cNvPr>
              <p:cNvSpPr/>
              <p:nvPr/>
            </p:nvSpPr>
            <p:spPr>
              <a:xfrm flipH="1">
                <a:off x="124622" y="0"/>
                <a:ext cx="1" cy="260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88" name="CustomShape 73">
              <a:extLst>
                <a:ext uri="{FF2B5EF4-FFF2-40B4-BE49-F238E27FC236}">
                  <a16:creationId xmlns:a16="http://schemas.microsoft.com/office/drawing/2014/main" id="{3815C6C4-1B51-68C1-3750-4714DFB81668}"/>
                </a:ext>
              </a:extLst>
            </p:cNvPr>
            <p:cNvSpPr/>
            <p:nvPr/>
          </p:nvSpPr>
          <p:spPr>
            <a:xfrm>
              <a:off x="7518983" y="782764"/>
              <a:ext cx="1905786" cy="1144360"/>
            </a:xfrm>
            <a:prstGeom prst="rect">
              <a:avLst/>
            </a:prstGeom>
            <a:ln w="12700">
              <a:solidFill>
                <a:srgbClr val="0365C0">
                  <a:lumOff val="-7647"/>
                </a:srgbClr>
              </a:solidFill>
              <a:custDash>
                <a:ds d="600000" sp="600000"/>
              </a:custDash>
              <a:miter lim="400000"/>
            </a:ln>
          </p:spPr>
          <p:txBody>
            <a:bodyPr lIns="0" tIns="0" rIns="0" bIns="0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u2">
              <a:extLst>
                <a:ext uri="{FF2B5EF4-FFF2-40B4-BE49-F238E27FC236}">
                  <a16:creationId xmlns:a16="http://schemas.microsoft.com/office/drawing/2014/main" id="{A80696B0-4D2E-1903-7F2D-5DDEE11D598A}"/>
                </a:ext>
              </a:extLst>
            </p:cNvPr>
            <p:cNvSpPr txBox="1"/>
            <p:nvPr/>
          </p:nvSpPr>
          <p:spPr>
            <a:xfrm>
              <a:off x="8409965" y="1091467"/>
              <a:ext cx="892451" cy="246217"/>
            </a:xfrm>
            <a:prstGeom prst="rect">
              <a:avLst/>
            </a:prstGeom>
            <a:solidFill>
              <a:srgbClr val="DCBD23">
                <a:lumOff val="25000"/>
                <a:alpha val="42216"/>
              </a:srgbClr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 i="1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Regelung: </a:t>
              </a:r>
              <a:r>
                <a:rPr lang="de-DE"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endParaRPr sz="1000" i="1" kern="0" baseline="-599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Linie">
              <a:extLst>
                <a:ext uri="{FF2B5EF4-FFF2-40B4-BE49-F238E27FC236}">
                  <a16:creationId xmlns:a16="http://schemas.microsoft.com/office/drawing/2014/main" id="{383BA303-47EB-CF16-A0F2-BDAC97339854}"/>
                </a:ext>
              </a:extLst>
            </p:cNvPr>
            <p:cNvSpPr/>
            <p:nvPr/>
          </p:nvSpPr>
          <p:spPr>
            <a:xfrm flipH="1">
              <a:off x="7561412" y="954149"/>
              <a:ext cx="203276" cy="0"/>
            </a:xfrm>
            <a:prstGeom prst="line">
              <a:avLst/>
            </a:prstGeom>
            <a:ln w="25400">
              <a:solidFill>
                <a:srgbClr val="0365C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1" name="Linie">
              <a:extLst>
                <a:ext uri="{FF2B5EF4-FFF2-40B4-BE49-F238E27FC236}">
                  <a16:creationId xmlns:a16="http://schemas.microsoft.com/office/drawing/2014/main" id="{D8E135F2-2EBB-8F52-EDC2-A0FD3A3FB077}"/>
                </a:ext>
              </a:extLst>
            </p:cNvPr>
            <p:cNvSpPr/>
            <p:nvPr/>
          </p:nvSpPr>
          <p:spPr>
            <a:xfrm flipH="1">
              <a:off x="7563050" y="1715954"/>
              <a:ext cx="203276" cy="0"/>
            </a:xfrm>
            <a:prstGeom prst="line">
              <a:avLst/>
            </a:prstGeom>
            <a:ln w="25400">
              <a:solidFill>
                <a:srgbClr val="0365C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2" name="Linie">
              <a:extLst>
                <a:ext uri="{FF2B5EF4-FFF2-40B4-BE49-F238E27FC236}">
                  <a16:creationId xmlns:a16="http://schemas.microsoft.com/office/drawing/2014/main" id="{75A3A1BE-2BE8-A1F2-43F1-5D955D7EB651}"/>
                </a:ext>
              </a:extLst>
            </p:cNvPr>
            <p:cNvSpPr/>
            <p:nvPr/>
          </p:nvSpPr>
          <p:spPr>
            <a:xfrm flipH="1">
              <a:off x="7568321" y="1449912"/>
              <a:ext cx="203276" cy="0"/>
            </a:xfrm>
            <a:prstGeom prst="line">
              <a:avLst/>
            </a:prstGeom>
            <a:ln w="25400">
              <a:solidFill>
                <a:srgbClr val="0365C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3" name="Linie">
              <a:extLst>
                <a:ext uri="{FF2B5EF4-FFF2-40B4-BE49-F238E27FC236}">
                  <a16:creationId xmlns:a16="http://schemas.microsoft.com/office/drawing/2014/main" id="{4566D4DB-4675-B1FE-D9D7-59E968A44C56}"/>
                </a:ext>
              </a:extLst>
            </p:cNvPr>
            <p:cNvSpPr/>
            <p:nvPr/>
          </p:nvSpPr>
          <p:spPr>
            <a:xfrm flipH="1">
              <a:off x="7540792" y="2469020"/>
              <a:ext cx="203276" cy="0"/>
            </a:xfrm>
            <a:prstGeom prst="line">
              <a:avLst/>
            </a:prstGeom>
            <a:ln w="25400">
              <a:solidFill>
                <a:srgbClr val="0365C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4" name="Linie">
              <a:extLst>
                <a:ext uri="{FF2B5EF4-FFF2-40B4-BE49-F238E27FC236}">
                  <a16:creationId xmlns:a16="http://schemas.microsoft.com/office/drawing/2014/main" id="{E93DBF68-5E90-563F-3516-66E26CB4B37C}"/>
                </a:ext>
              </a:extLst>
            </p:cNvPr>
            <p:cNvSpPr/>
            <p:nvPr/>
          </p:nvSpPr>
          <p:spPr>
            <a:xfrm>
              <a:off x="7573806" y="2143213"/>
              <a:ext cx="203276" cy="0"/>
            </a:xfrm>
            <a:prstGeom prst="line">
              <a:avLst/>
            </a:prstGeom>
            <a:ln w="25400">
              <a:solidFill>
                <a:srgbClr val="0365C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5" name="CustomShape 128">
              <a:extLst>
                <a:ext uri="{FF2B5EF4-FFF2-40B4-BE49-F238E27FC236}">
                  <a16:creationId xmlns:a16="http://schemas.microsoft.com/office/drawing/2014/main" id="{15CFE63E-D1CA-B544-9975-50E87D0B0AFE}"/>
                </a:ext>
              </a:extLst>
            </p:cNvPr>
            <p:cNvSpPr/>
            <p:nvPr/>
          </p:nvSpPr>
          <p:spPr>
            <a:xfrm>
              <a:off x="7459774" y="3032908"/>
              <a:ext cx="549486" cy="246217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algn="ctr" fontAlgn="auto" hangingPunct="0">
                <a:spcBef>
                  <a:spcPts val="400"/>
                </a:spcBef>
                <a:spcAft>
                  <a:spcPts val="0"/>
                </a:spcAft>
                <a:defRPr sz="1400" b="1" spc="-1">
                  <a:solidFill>
                    <a:srgbClr val="00882B">
                      <a:lumOff val="-5333"/>
                    </a:srgbClr>
                  </a:solidFill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rPr sz="1000" b="1" kern="0" spc="-1" dirty="0">
                  <a:solidFill>
                    <a:srgbClr val="00882B">
                      <a:lumOff val="-5333"/>
                    </a:srgbClr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U</a:t>
              </a:r>
              <a:r>
                <a:rPr sz="1000" b="1" kern="0" spc="-1" baseline="-5999" dirty="0">
                  <a:solidFill>
                    <a:srgbClr val="00882B">
                      <a:lumOff val="-5333"/>
                    </a:srgbClr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DC</a:t>
              </a:r>
            </a:p>
          </p:txBody>
        </p:sp>
        <p:sp>
          <p:nvSpPr>
            <p:cNvPr id="196" name="Linie">
              <a:extLst>
                <a:ext uri="{FF2B5EF4-FFF2-40B4-BE49-F238E27FC236}">
                  <a16:creationId xmlns:a16="http://schemas.microsoft.com/office/drawing/2014/main" id="{C1394E3E-4940-E8B9-295D-38768497B78E}"/>
                </a:ext>
              </a:extLst>
            </p:cNvPr>
            <p:cNvSpPr/>
            <p:nvPr/>
          </p:nvSpPr>
          <p:spPr>
            <a:xfrm flipV="1">
              <a:off x="7534261" y="3032429"/>
              <a:ext cx="438268" cy="1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  <a:tailEnd type="triangle"/>
            </a:ln>
          </p:spPr>
          <p:txBody>
            <a:bodyPr lIns="45718" tIns="45718" rIns="45718" bIns="45718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</a:pPr>
              <a:endParaRPr sz="1800" kern="0">
                <a:solidFill>
                  <a:srgbClr val="000000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7" name="u2">
              <a:extLst>
                <a:ext uri="{FF2B5EF4-FFF2-40B4-BE49-F238E27FC236}">
                  <a16:creationId xmlns:a16="http://schemas.microsoft.com/office/drawing/2014/main" id="{AE01F8F3-7EAC-B5EC-1D8A-8D87CC7040E2}"/>
                </a:ext>
              </a:extLst>
            </p:cNvPr>
            <p:cNvSpPr txBox="1"/>
            <p:nvPr/>
          </p:nvSpPr>
          <p:spPr>
            <a:xfrm>
              <a:off x="7586766" y="952815"/>
              <a:ext cx="402723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000" b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i</a:t>
              </a:r>
              <a:r>
                <a:rPr sz="1000" b="1" kern="0" baseline="-5996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1</a:t>
              </a:r>
            </a:p>
          </p:txBody>
        </p:sp>
        <p:sp>
          <p:nvSpPr>
            <p:cNvPr id="198" name="u2">
              <a:extLst>
                <a:ext uri="{FF2B5EF4-FFF2-40B4-BE49-F238E27FC236}">
                  <a16:creationId xmlns:a16="http://schemas.microsoft.com/office/drawing/2014/main" id="{C06D6E9E-561E-887F-4EC7-070EF50651F3}"/>
                </a:ext>
              </a:extLst>
            </p:cNvPr>
            <p:cNvSpPr txBox="1"/>
            <p:nvPr/>
          </p:nvSpPr>
          <p:spPr>
            <a:xfrm>
              <a:off x="7603004" y="1435756"/>
              <a:ext cx="402723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altLang="zh-CN" sz="1000" b="1" kern="0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i</a:t>
              </a:r>
              <a:r>
                <a:rPr lang="en-GB" altLang="zh-CN" sz="1000" b="1" kern="0" baseline="-5996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7</a:t>
              </a:r>
              <a:endParaRPr lang="zh-CN" altLang="en-US" sz="1000" b="1" kern="0" baseline="-5996" noProof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urier New" panose="02070309020205020404" pitchFamily="49" charset="0"/>
                <a:ea typeface="Arial"/>
                <a:cs typeface="Courier New" panose="02070309020205020404" pitchFamily="49" charset="0"/>
                <a:sym typeface="Arial"/>
              </a:endParaRPr>
            </a:p>
          </p:txBody>
        </p:sp>
        <p:sp>
          <p:nvSpPr>
            <p:cNvPr id="199" name="u2">
              <a:extLst>
                <a:ext uri="{FF2B5EF4-FFF2-40B4-BE49-F238E27FC236}">
                  <a16:creationId xmlns:a16="http://schemas.microsoft.com/office/drawing/2014/main" id="{3EEE88D3-CB0F-CA06-5853-DF83819FC570}"/>
                </a:ext>
              </a:extLst>
            </p:cNvPr>
            <p:cNvSpPr txBox="1"/>
            <p:nvPr/>
          </p:nvSpPr>
          <p:spPr>
            <a:xfrm>
              <a:off x="7610657" y="1695908"/>
              <a:ext cx="402723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altLang="zh-CN" sz="1000" b="1" kern="0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i</a:t>
              </a:r>
              <a:r>
                <a:rPr lang="en-GB" altLang="zh-CN" sz="1000" b="1" kern="0" baseline="-5996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8</a:t>
              </a:r>
              <a:endParaRPr lang="zh-CN" altLang="en-US" sz="1000" b="1" kern="0" baseline="-5996" noProof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urier New" panose="02070309020205020404" pitchFamily="49" charset="0"/>
                <a:ea typeface="Arial"/>
                <a:cs typeface="Courier New" panose="02070309020205020404" pitchFamily="49" charset="0"/>
                <a:sym typeface="Arial"/>
              </a:endParaRPr>
            </a:p>
          </p:txBody>
        </p:sp>
        <p:sp>
          <p:nvSpPr>
            <p:cNvPr id="200" name="u2">
              <a:extLst>
                <a:ext uri="{FF2B5EF4-FFF2-40B4-BE49-F238E27FC236}">
                  <a16:creationId xmlns:a16="http://schemas.microsoft.com/office/drawing/2014/main" id="{30B1D70D-9076-0D31-2F8A-4BF46CB7F6C6}"/>
                </a:ext>
              </a:extLst>
            </p:cNvPr>
            <p:cNvSpPr txBox="1"/>
            <p:nvPr/>
          </p:nvSpPr>
          <p:spPr>
            <a:xfrm>
              <a:off x="7442918" y="2126740"/>
              <a:ext cx="402723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altLang="zh-CN" sz="1000" b="1" kern="0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i</a:t>
              </a:r>
              <a:r>
                <a:rPr lang="en-GB" altLang="zh-CN" sz="1000" b="1" baseline="-5996" noProof="1"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El</a:t>
              </a:r>
              <a:endParaRPr lang="zh-CN" altLang="en-US" sz="1000" b="1" kern="0" baseline="-5996" noProof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urier New" panose="02070309020205020404" pitchFamily="49" charset="0"/>
                <a:ea typeface="Arial"/>
                <a:cs typeface="Courier New" panose="02070309020205020404" pitchFamily="49" charset="0"/>
                <a:sym typeface="Arial"/>
              </a:endParaRPr>
            </a:p>
          </p:txBody>
        </p:sp>
        <p:sp>
          <p:nvSpPr>
            <p:cNvPr id="201" name="u2">
              <a:extLst>
                <a:ext uri="{FF2B5EF4-FFF2-40B4-BE49-F238E27FC236}">
                  <a16:creationId xmlns:a16="http://schemas.microsoft.com/office/drawing/2014/main" id="{79E466F7-CB47-F629-29E3-1F52B1C0E8C4}"/>
                </a:ext>
              </a:extLst>
            </p:cNvPr>
            <p:cNvSpPr txBox="1"/>
            <p:nvPr/>
          </p:nvSpPr>
          <p:spPr>
            <a:xfrm>
              <a:off x="7486066" y="2449563"/>
              <a:ext cx="402723" cy="2462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altLang="zh-CN" sz="1000" b="1" kern="0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i</a:t>
              </a:r>
              <a:r>
                <a:rPr lang="en-GB" altLang="zh-CN" sz="1000" b="1" kern="0" baseline="-5996" noProof="1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ourier New" panose="02070309020205020404" pitchFamily="49" charset="0"/>
                  <a:ea typeface="Arial"/>
                  <a:cs typeface="Courier New" panose="02070309020205020404" pitchFamily="49" charset="0"/>
                  <a:sym typeface="Arial"/>
                </a:rPr>
                <a:t>FC</a:t>
              </a:r>
              <a:endParaRPr lang="zh-CN" altLang="en-US" sz="1000" b="1" kern="0" baseline="-5996" noProof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urier New" panose="02070309020205020404" pitchFamily="49" charset="0"/>
                <a:ea typeface="Arial"/>
                <a:cs typeface="Courier New" panose="02070309020205020404" pitchFamily="49" charset="0"/>
                <a:sym typeface="Arial"/>
              </a:endParaRPr>
            </a:p>
          </p:txBody>
        </p:sp>
        <p:sp>
          <p:nvSpPr>
            <p:cNvPr id="202" name="u2">
              <a:extLst>
                <a:ext uri="{FF2B5EF4-FFF2-40B4-BE49-F238E27FC236}">
                  <a16:creationId xmlns:a16="http://schemas.microsoft.com/office/drawing/2014/main" id="{47D62DEA-B819-D089-4933-C4C5DF7DC305}"/>
                </a:ext>
              </a:extLst>
            </p:cNvPr>
            <p:cNvSpPr txBox="1"/>
            <p:nvPr/>
          </p:nvSpPr>
          <p:spPr>
            <a:xfrm>
              <a:off x="7398874" y="3266796"/>
              <a:ext cx="1019519" cy="246217"/>
            </a:xfrm>
            <a:prstGeom prst="rect">
              <a:avLst/>
            </a:prstGeom>
            <a:solidFill>
              <a:srgbClr val="DCBD23">
                <a:lumOff val="25000"/>
                <a:alpha val="42216"/>
              </a:srgbClr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 i="1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Regelung: </a:t>
              </a:r>
              <a:r>
                <a:rPr lang="de-DE"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lang="de-DE" sz="1000" i="1" kern="0" baseline="-250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DC</a:t>
              </a:r>
              <a:endParaRPr sz="1000" i="1" kern="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CustomShape 73">
              <a:extLst>
                <a:ext uri="{FF2B5EF4-FFF2-40B4-BE49-F238E27FC236}">
                  <a16:creationId xmlns:a16="http://schemas.microsoft.com/office/drawing/2014/main" id="{3AA388E1-6703-0412-EB01-35776BCB7759}"/>
                </a:ext>
              </a:extLst>
            </p:cNvPr>
            <p:cNvSpPr/>
            <p:nvPr/>
          </p:nvSpPr>
          <p:spPr>
            <a:xfrm>
              <a:off x="7518983" y="1982953"/>
              <a:ext cx="1905786" cy="703067"/>
            </a:xfrm>
            <a:prstGeom prst="rect">
              <a:avLst/>
            </a:prstGeom>
            <a:ln w="12700">
              <a:solidFill>
                <a:srgbClr val="0365C0">
                  <a:lumOff val="-7647"/>
                </a:srgbClr>
              </a:solidFill>
              <a:custDash>
                <a:ds d="600000" sp="600000"/>
              </a:custDash>
              <a:miter lim="400000"/>
            </a:ln>
          </p:spPr>
          <p:txBody>
            <a:bodyPr lIns="0" tIns="0" rIns="0" bIns="0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u2">
              <a:extLst>
                <a:ext uri="{FF2B5EF4-FFF2-40B4-BE49-F238E27FC236}">
                  <a16:creationId xmlns:a16="http://schemas.microsoft.com/office/drawing/2014/main" id="{29D2155C-9A39-B8EF-BADA-959DF4868E44}"/>
                </a:ext>
              </a:extLst>
            </p:cNvPr>
            <p:cNvSpPr txBox="1"/>
            <p:nvPr/>
          </p:nvSpPr>
          <p:spPr>
            <a:xfrm>
              <a:off x="8426749" y="2178687"/>
              <a:ext cx="892451" cy="246217"/>
            </a:xfrm>
            <a:prstGeom prst="rect">
              <a:avLst/>
            </a:prstGeom>
            <a:solidFill>
              <a:srgbClr val="DCBD23">
                <a:lumOff val="25000"/>
                <a:alpha val="42216"/>
              </a:srgbClr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R="36574" indent="36574" defTabSz="822960" fontAlgn="auto" hangingPunct="0">
                <a:spcBef>
                  <a:spcPts val="300"/>
                </a:spcBef>
                <a:spcAft>
                  <a:spcPts val="0"/>
                </a:spcAft>
                <a:defRPr sz="1400" i="1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Regelung: </a:t>
              </a:r>
              <a:r>
                <a:rPr lang="de-DE" sz="1000" i="1" kern="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 sz="1000" i="1" kern="0" baseline="-599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9" name="Abgerundetes Rechteck 208">
            <a:extLst>
              <a:ext uri="{FF2B5EF4-FFF2-40B4-BE49-F238E27FC236}">
                <a16:creationId xmlns:a16="http://schemas.microsoft.com/office/drawing/2014/main" id="{85F64778-3497-83B9-8519-98B4432C0818}"/>
              </a:ext>
            </a:extLst>
          </p:cNvPr>
          <p:cNvSpPr/>
          <p:nvPr/>
        </p:nvSpPr>
        <p:spPr>
          <a:xfrm>
            <a:off x="6953598" y="620432"/>
            <a:ext cx="2710237" cy="2907514"/>
          </a:xfrm>
          <a:prstGeom prst="roundRect">
            <a:avLst>
              <a:gd name="adj" fmla="val 5545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36000" tIns="0" rIns="36000" bIns="0" rtlCol="0" anchor="t" anchorCtr="0">
            <a:noAutofit/>
          </a:bodyPr>
          <a:lstStyle/>
          <a:p>
            <a:pPr marL="270000" marR="0" lvl="0" indent="-27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0" name="Abgerundetes Rechteck 209">
            <a:extLst>
              <a:ext uri="{FF2B5EF4-FFF2-40B4-BE49-F238E27FC236}">
                <a16:creationId xmlns:a16="http://schemas.microsoft.com/office/drawing/2014/main" id="{CA4BEE81-0127-4E34-9556-DF84D690F9A1}"/>
              </a:ext>
            </a:extLst>
          </p:cNvPr>
          <p:cNvSpPr/>
          <p:nvPr/>
        </p:nvSpPr>
        <p:spPr>
          <a:xfrm>
            <a:off x="2663841" y="620432"/>
            <a:ext cx="3708480" cy="2907514"/>
          </a:xfrm>
          <a:prstGeom prst="roundRect">
            <a:avLst>
              <a:gd name="adj" fmla="val 5545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36000" tIns="0" rIns="36000" bIns="0" rtlCol="0" anchor="t" anchorCtr="0">
            <a:noAutofit/>
          </a:bodyPr>
          <a:lstStyle/>
          <a:p>
            <a:pPr marL="270000" marR="0" lvl="0" indent="-27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1981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0C9CD97-2499-B11C-13E7-9C69717499A6}"/>
              </a:ext>
            </a:extLst>
          </p:cNvPr>
          <p:cNvGrpSpPr/>
          <p:nvPr/>
        </p:nvGrpSpPr>
        <p:grpSpPr>
          <a:xfrm>
            <a:off x="985576" y="729880"/>
            <a:ext cx="818028" cy="1744336"/>
            <a:chOff x="1328958" y="231040"/>
            <a:chExt cx="818028" cy="1744336"/>
          </a:xfrm>
        </p:grpSpPr>
        <p:sp>
          <p:nvSpPr>
            <p:cNvPr id="5" name="Shape 2047">
              <a:extLst>
                <a:ext uri="{FF2B5EF4-FFF2-40B4-BE49-F238E27FC236}">
                  <a16:creationId xmlns:a16="http://schemas.microsoft.com/office/drawing/2014/main" id="{D1BC727F-C2E1-9885-CE9A-18B38235A0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1222" y="231040"/>
              <a:ext cx="383626" cy="372979"/>
            </a:xfrm>
            <a:prstGeom prst="ellipse">
              <a:avLst/>
            </a:prstGeom>
            <a:solidFill>
              <a:srgbClr val="008080"/>
            </a:solidFill>
            <a:ln w="12700" cap="flat">
              <a:solidFill>
                <a:srgbClr val="008080"/>
              </a:solidFill>
              <a:prstDash val="solid"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kumimoji="0" sz="358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Line 47">
              <a:extLst>
                <a:ext uri="{FF2B5EF4-FFF2-40B4-BE49-F238E27FC236}">
                  <a16:creationId xmlns:a16="http://schemas.microsoft.com/office/drawing/2014/main" id="{ACD534C7-F35E-E4FA-DF11-1AC761098583}"/>
                </a:ext>
              </a:extLst>
            </p:cNvPr>
            <p:cNvSpPr/>
            <p:nvPr/>
          </p:nvSpPr>
          <p:spPr>
            <a:xfrm flipV="1">
              <a:off x="1918439" y="426503"/>
              <a:ext cx="0" cy="1184188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72DFF1CF-D2E1-C481-D3BD-CBC4915E529B}"/>
                </a:ext>
              </a:extLst>
            </p:cNvPr>
            <p:cNvGrpSpPr/>
            <p:nvPr/>
          </p:nvGrpSpPr>
          <p:grpSpPr>
            <a:xfrm>
              <a:off x="1328958" y="750886"/>
              <a:ext cx="449825" cy="396240"/>
              <a:chOff x="1223204" y="934108"/>
              <a:chExt cx="449825" cy="396240"/>
            </a:xfrm>
          </p:grpSpPr>
          <p:sp>
            <p:nvSpPr>
              <p:cNvPr id="16" name="Gewicht">
                <a:extLst>
                  <a:ext uri="{FF2B5EF4-FFF2-40B4-BE49-F238E27FC236}">
                    <a16:creationId xmlns:a16="http://schemas.microsoft.com/office/drawing/2014/main" id="{78BD79D0-000B-2001-2856-77572A87BA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23204" y="934108"/>
                <a:ext cx="449825" cy="396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594" extrusionOk="0">
                    <a:moveTo>
                      <a:pt x="10701" y="0"/>
                    </a:moveTo>
                    <a:cubicBezTo>
                      <a:pt x="8658" y="0"/>
                      <a:pt x="6989" y="1906"/>
                      <a:pt x="6989" y="4253"/>
                    </a:cubicBezTo>
                    <a:cubicBezTo>
                      <a:pt x="6989" y="5019"/>
                      <a:pt x="7167" y="5737"/>
                      <a:pt x="7477" y="6355"/>
                    </a:cubicBezTo>
                    <a:lnTo>
                      <a:pt x="4074" y="6355"/>
                    </a:lnTo>
                    <a:cubicBezTo>
                      <a:pt x="3587" y="6355"/>
                      <a:pt x="3166" y="6730"/>
                      <a:pt x="3043" y="7269"/>
                    </a:cubicBezTo>
                    <a:lnTo>
                      <a:pt x="26" y="20504"/>
                    </a:lnTo>
                    <a:cubicBezTo>
                      <a:pt x="-102" y="21056"/>
                      <a:pt x="262" y="21594"/>
                      <a:pt x="765" y="21594"/>
                    </a:cubicBezTo>
                    <a:lnTo>
                      <a:pt x="20633" y="21594"/>
                    </a:lnTo>
                    <a:cubicBezTo>
                      <a:pt x="21135" y="21600"/>
                      <a:pt x="21498" y="21062"/>
                      <a:pt x="21370" y="20504"/>
                    </a:cubicBezTo>
                    <a:lnTo>
                      <a:pt x="18353" y="7269"/>
                    </a:lnTo>
                    <a:cubicBezTo>
                      <a:pt x="18230" y="6730"/>
                      <a:pt x="17809" y="6355"/>
                      <a:pt x="17322" y="6355"/>
                    </a:cubicBezTo>
                    <a:lnTo>
                      <a:pt x="13921" y="6355"/>
                    </a:lnTo>
                    <a:cubicBezTo>
                      <a:pt x="14231" y="5737"/>
                      <a:pt x="14407" y="5019"/>
                      <a:pt x="14407" y="4253"/>
                    </a:cubicBezTo>
                    <a:cubicBezTo>
                      <a:pt x="14407" y="1912"/>
                      <a:pt x="12743" y="0"/>
                      <a:pt x="10701" y="0"/>
                    </a:cubicBezTo>
                    <a:close/>
                    <a:moveTo>
                      <a:pt x="10701" y="2231"/>
                    </a:moveTo>
                    <a:cubicBezTo>
                      <a:pt x="11679" y="2231"/>
                      <a:pt x="12470" y="3143"/>
                      <a:pt x="12470" y="4259"/>
                    </a:cubicBezTo>
                    <a:cubicBezTo>
                      <a:pt x="12470" y="5374"/>
                      <a:pt x="11674" y="6288"/>
                      <a:pt x="10701" y="6288"/>
                    </a:cubicBezTo>
                    <a:cubicBezTo>
                      <a:pt x="9727" y="6288"/>
                      <a:pt x="8931" y="5374"/>
                      <a:pt x="8931" y="4259"/>
                    </a:cubicBezTo>
                    <a:cubicBezTo>
                      <a:pt x="8931" y="3143"/>
                      <a:pt x="9722" y="2231"/>
                      <a:pt x="10701" y="2231"/>
                    </a:cubicBezTo>
                    <a:close/>
                  </a:path>
                </a:pathLst>
              </a:custGeom>
              <a:solidFill>
                <a:srgbClr val="42424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Times New Roman"/>
                  <a:sym typeface="Helvetica Neue Medium"/>
                </a:endParaRPr>
              </a:p>
            </p:txBody>
          </p:sp>
          <p:sp>
            <p:nvSpPr>
              <p:cNvPr id="17" name="Textfeld 740">
                <a:extLst>
                  <a:ext uri="{FF2B5EF4-FFF2-40B4-BE49-F238E27FC236}">
                    <a16:creationId xmlns:a16="http://schemas.microsoft.com/office/drawing/2014/main" id="{4BDB0649-9733-5567-4109-325889EB56DC}"/>
                  </a:ext>
                </a:extLst>
              </p:cNvPr>
              <p:cNvSpPr txBox="1"/>
              <p:nvPr/>
            </p:nvSpPr>
            <p:spPr>
              <a:xfrm>
                <a:off x="1373576" y="1108150"/>
                <a:ext cx="149080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kg</a:t>
                </a:r>
                <a:endPara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" name="Line 47">
              <a:extLst>
                <a:ext uri="{FF2B5EF4-FFF2-40B4-BE49-F238E27FC236}">
                  <a16:creationId xmlns:a16="http://schemas.microsoft.com/office/drawing/2014/main" id="{394252C9-BA8C-ACF8-222C-973AC00A989E}"/>
                </a:ext>
              </a:extLst>
            </p:cNvPr>
            <p:cNvSpPr/>
            <p:nvPr/>
          </p:nvSpPr>
          <p:spPr>
            <a:xfrm flipV="1">
              <a:off x="1553872" y="405403"/>
              <a:ext cx="0" cy="403487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Gerade Verbindung mit Pfeil 723">
              <a:extLst>
                <a:ext uri="{FF2B5EF4-FFF2-40B4-BE49-F238E27FC236}">
                  <a16:creationId xmlns:a16="http://schemas.microsoft.com/office/drawing/2014/main" id="{480FC77C-E67E-7D95-D810-0AFDBE249A36}"/>
                </a:ext>
              </a:extLst>
            </p:cNvPr>
            <p:cNvSpPr/>
            <p:nvPr/>
          </p:nvSpPr>
          <p:spPr>
            <a:xfrm flipH="1">
              <a:off x="1346599" y="1975376"/>
              <a:ext cx="605889" cy="0"/>
            </a:xfrm>
            <a:prstGeom prst="line">
              <a:avLst/>
            </a:prstGeom>
            <a:ln w="12700">
              <a:solidFill>
                <a:srgbClr val="4B4B4B">
                  <a:lumMod val="60000"/>
                  <a:lumOff val="40000"/>
                </a:srgbClr>
              </a:solidFill>
              <a:headEnd type="none" w="med" len="med"/>
              <a:tailEnd type="none" w="med" len="med"/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Gerade Verbindung mit Pfeil 726">
              <a:extLst>
                <a:ext uri="{FF2B5EF4-FFF2-40B4-BE49-F238E27FC236}">
                  <a16:creationId xmlns:a16="http://schemas.microsoft.com/office/drawing/2014/main" id="{E511DF11-2FA5-CBE8-6465-1FEE4C7BDCF8}"/>
                </a:ext>
              </a:extLst>
            </p:cNvPr>
            <p:cNvSpPr/>
            <p:nvPr/>
          </p:nvSpPr>
          <p:spPr>
            <a:xfrm>
              <a:off x="1558938" y="1154842"/>
              <a:ext cx="0" cy="805102"/>
            </a:xfrm>
            <a:prstGeom prst="line">
              <a:avLst/>
            </a:prstGeom>
            <a:ln w="9525">
              <a:solidFill>
                <a:srgbClr val="00B050"/>
              </a:solidFill>
              <a:headEnd type="arrow" w="med" len="med"/>
              <a:tailEnd type="arrow" w="med" len="med"/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CustomShape 3">
              <a:extLst>
                <a:ext uri="{FF2B5EF4-FFF2-40B4-BE49-F238E27FC236}">
                  <a16:creationId xmlns:a16="http://schemas.microsoft.com/office/drawing/2014/main" id="{BE89A5D0-E196-E12B-E623-5DCB96491427}"/>
                </a:ext>
              </a:extLst>
            </p:cNvPr>
            <p:cNvSpPr txBox="1"/>
            <p:nvPr/>
          </p:nvSpPr>
          <p:spPr>
            <a:xfrm>
              <a:off x="1413698" y="1369500"/>
              <a:ext cx="290479" cy="246217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spc="-1"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000" b="0" i="0" u="none" strike="noStrike" kern="0" cap="none" spc="-1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h</a:t>
              </a:r>
            </a:p>
          </p:txBody>
        </p:sp>
        <p:grpSp>
          <p:nvGrpSpPr>
            <p:cNvPr id="12" name="Group 2049">
              <a:extLst>
                <a:ext uri="{FF2B5EF4-FFF2-40B4-BE49-F238E27FC236}">
                  <a16:creationId xmlns:a16="http://schemas.microsoft.com/office/drawing/2014/main" id="{F968BB22-0534-C39C-983B-C6AC9E23726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65170" y="258241"/>
              <a:ext cx="347713" cy="338061"/>
              <a:chOff x="0" y="0"/>
              <a:chExt cx="130144" cy="126769"/>
            </a:xfrm>
          </p:grpSpPr>
          <p:sp>
            <p:nvSpPr>
              <p:cNvPr id="14" name="Shape 2047">
                <a:extLst>
                  <a:ext uri="{FF2B5EF4-FFF2-40B4-BE49-F238E27FC236}">
                    <a16:creationId xmlns:a16="http://schemas.microsoft.com/office/drawing/2014/main" id="{DE2CBF0C-31EE-DA6B-7BB2-6022406B01B8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3585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Shape 2048">
                <a:extLst>
                  <a:ext uri="{FF2B5EF4-FFF2-40B4-BE49-F238E27FC236}">
                    <a16:creationId xmlns:a16="http://schemas.microsoft.com/office/drawing/2014/main" id="{5F226E53-3F97-1B02-BFFE-03F6737CB773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4B4B4B">
                  <a:lumMod val="20000"/>
                  <a:lumOff val="80000"/>
                </a:srgbClr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3585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" name="Abgerundetes Rechteck 12">
              <a:extLst>
                <a:ext uri="{FF2B5EF4-FFF2-40B4-BE49-F238E27FC236}">
                  <a16:creationId xmlns:a16="http://schemas.microsoft.com/office/drawing/2014/main" id="{915606F7-9A16-D6AE-B173-7C1C751E55F3}"/>
                </a:ext>
              </a:extLst>
            </p:cNvPr>
            <p:cNvSpPr/>
            <p:nvPr/>
          </p:nvSpPr>
          <p:spPr>
            <a:xfrm>
              <a:off x="1725080" y="389479"/>
              <a:ext cx="421906" cy="61933"/>
            </a:xfrm>
            <a:prstGeom prst="roundRect">
              <a:avLst/>
            </a:prstGeom>
            <a:solidFill>
              <a:srgbClr val="FFFFFF"/>
            </a:solidFill>
            <a:ln w="28575" cap="flat">
              <a:solidFill>
                <a:srgbClr val="004B93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36000" tIns="36000" rIns="36000" bIns="36000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B1057122-7086-7715-097C-AB8CECDEFF49}"/>
              </a:ext>
            </a:extLst>
          </p:cNvPr>
          <p:cNvGrpSpPr/>
          <p:nvPr/>
        </p:nvGrpSpPr>
        <p:grpSpPr>
          <a:xfrm>
            <a:off x="5193402" y="931919"/>
            <a:ext cx="1575169" cy="1351549"/>
            <a:chOff x="5783433" y="514326"/>
            <a:chExt cx="1575169" cy="1351549"/>
          </a:xfrm>
        </p:grpSpPr>
        <p:sp>
          <p:nvSpPr>
            <p:cNvPr id="19" name="Line 47">
              <a:extLst>
                <a:ext uri="{FF2B5EF4-FFF2-40B4-BE49-F238E27FC236}">
                  <a16:creationId xmlns:a16="http://schemas.microsoft.com/office/drawing/2014/main" id="{446219EB-7DAE-B617-7638-86D1A0FFB20F}"/>
                </a:ext>
              </a:extLst>
            </p:cNvPr>
            <p:cNvSpPr/>
            <p:nvPr/>
          </p:nvSpPr>
          <p:spPr>
            <a:xfrm flipH="1">
              <a:off x="6294408" y="1278938"/>
              <a:ext cx="295045" cy="0"/>
            </a:xfrm>
            <a:prstGeom prst="line">
              <a:avLst/>
            </a:prstGeom>
            <a:ln w="25400">
              <a:solidFill>
                <a:srgbClr val="008080"/>
              </a:solidFill>
            </a:ln>
          </p:spPr>
          <p:txBody>
            <a:bodyPr lIns="45718" tIns="45718" rIns="45718" bIns="45718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ACF6459C-79D5-16F2-131F-C20DA84352DA}"/>
                </a:ext>
              </a:extLst>
            </p:cNvPr>
            <p:cNvGrpSpPr/>
            <p:nvPr/>
          </p:nvGrpSpPr>
          <p:grpSpPr>
            <a:xfrm>
              <a:off x="6596618" y="514326"/>
              <a:ext cx="338264" cy="1140405"/>
              <a:chOff x="6160141" y="1307892"/>
              <a:chExt cx="338264" cy="1140405"/>
            </a:xfrm>
          </p:grpSpPr>
          <p:sp>
            <p:nvSpPr>
              <p:cNvPr id="40" name="Line 47">
                <a:extLst>
                  <a:ext uri="{FF2B5EF4-FFF2-40B4-BE49-F238E27FC236}">
                    <a16:creationId xmlns:a16="http://schemas.microsoft.com/office/drawing/2014/main" id="{6212BC5D-5851-E811-1C41-EE5AF82950E9}"/>
                  </a:ext>
                </a:extLst>
              </p:cNvPr>
              <p:cNvSpPr/>
              <p:nvPr/>
            </p:nvSpPr>
            <p:spPr>
              <a:xfrm>
                <a:off x="6342913" y="1780115"/>
                <a:ext cx="0" cy="668182"/>
              </a:xfrm>
              <a:prstGeom prst="line">
                <a:avLst/>
              </a:prstGeom>
              <a:ln w="25400">
                <a:solidFill>
                  <a:srgbClr val="008080"/>
                </a:solidFill>
              </a:ln>
            </p:spPr>
            <p:txBody>
              <a:bodyPr lIns="45718" tIns="45718" rIns="45718" bIns="45718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Oval 44">
                <a:extLst>
                  <a:ext uri="{FF2B5EF4-FFF2-40B4-BE49-F238E27FC236}">
                    <a16:creationId xmlns:a16="http://schemas.microsoft.com/office/drawing/2014/main" id="{BB22DEA2-AA37-9D9F-B812-0A63B65220A5}"/>
                  </a:ext>
                </a:extLst>
              </p:cNvPr>
              <p:cNvSpPr/>
              <p:nvPr/>
            </p:nvSpPr>
            <p:spPr>
              <a:xfrm>
                <a:off x="6160141" y="1307892"/>
                <a:ext cx="338264" cy="324446"/>
              </a:xfrm>
              <a:prstGeom prst="ellipse">
                <a:avLst/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42" name="AutoShape 45">
                <a:extLst>
                  <a:ext uri="{FF2B5EF4-FFF2-40B4-BE49-F238E27FC236}">
                    <a16:creationId xmlns:a16="http://schemas.microsoft.com/office/drawing/2014/main" id="{372E591D-A1F7-A45D-AAA0-34F6B5C872A5}"/>
                  </a:ext>
                </a:extLst>
              </p:cNvPr>
              <p:cNvSpPr/>
              <p:nvPr/>
            </p:nvSpPr>
            <p:spPr>
              <a:xfrm>
                <a:off x="6160141" y="1447026"/>
                <a:ext cx="338262" cy="343963"/>
              </a:xfrm>
              <a:prstGeom prst="roundRect">
                <a:avLst>
                  <a:gd name="adj" fmla="val 7921"/>
                </a:avLst>
              </a:prstGeom>
              <a:solidFill>
                <a:srgbClr val="CCFFCC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43" name="Textfeld 740">
                <a:extLst>
                  <a:ext uri="{FF2B5EF4-FFF2-40B4-BE49-F238E27FC236}">
                    <a16:creationId xmlns:a16="http://schemas.microsoft.com/office/drawing/2014/main" id="{3B45D1BB-3C4E-D383-5B12-218C4E5C98BD}"/>
                  </a:ext>
                </a:extLst>
              </p:cNvPr>
              <p:cNvSpPr txBox="1"/>
              <p:nvPr/>
            </p:nvSpPr>
            <p:spPr>
              <a:xfrm>
                <a:off x="6265166" y="1591285"/>
                <a:ext cx="155492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5C64C45E-1786-E004-7C3F-E0ED2CDDFC2B}"/>
                </a:ext>
              </a:extLst>
            </p:cNvPr>
            <p:cNvGrpSpPr/>
            <p:nvPr/>
          </p:nvGrpSpPr>
          <p:grpSpPr>
            <a:xfrm>
              <a:off x="7002469" y="681657"/>
              <a:ext cx="338264" cy="973074"/>
              <a:chOff x="6712628" y="1469523"/>
              <a:chExt cx="338264" cy="973074"/>
            </a:xfrm>
          </p:grpSpPr>
          <p:sp>
            <p:nvSpPr>
              <p:cNvPr id="36" name="Oval 44">
                <a:extLst>
                  <a:ext uri="{FF2B5EF4-FFF2-40B4-BE49-F238E27FC236}">
                    <a16:creationId xmlns:a16="http://schemas.microsoft.com/office/drawing/2014/main" id="{E1B043CB-0EED-7DA6-8B49-2653EC51AD59}"/>
                  </a:ext>
                </a:extLst>
              </p:cNvPr>
              <p:cNvSpPr/>
              <p:nvPr/>
            </p:nvSpPr>
            <p:spPr>
              <a:xfrm>
                <a:off x="6712628" y="1469523"/>
                <a:ext cx="338264" cy="324446"/>
              </a:xfrm>
              <a:prstGeom prst="ellipse">
                <a:avLst/>
              </a:prstGeom>
              <a:solidFill>
                <a:srgbClr val="0093D6">
                  <a:lumMod val="20000"/>
                  <a:lumOff val="80000"/>
                </a:srgbClr>
              </a:solidFill>
              <a:ln w="12700" cap="flat">
                <a:solidFill>
                  <a:srgbClr val="0093D6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37" name="AutoShape 45">
                <a:extLst>
                  <a:ext uri="{FF2B5EF4-FFF2-40B4-BE49-F238E27FC236}">
                    <a16:creationId xmlns:a16="http://schemas.microsoft.com/office/drawing/2014/main" id="{1A13AD32-DCDC-AA52-5411-302AEB029626}"/>
                  </a:ext>
                </a:extLst>
              </p:cNvPr>
              <p:cNvSpPr/>
              <p:nvPr/>
            </p:nvSpPr>
            <p:spPr>
              <a:xfrm>
                <a:off x="6712628" y="1596757"/>
                <a:ext cx="338262" cy="194231"/>
              </a:xfrm>
              <a:prstGeom prst="roundRect">
                <a:avLst>
                  <a:gd name="adj" fmla="val 7921"/>
                </a:avLst>
              </a:prstGeom>
              <a:solidFill>
                <a:srgbClr val="0093D6">
                  <a:lumMod val="20000"/>
                  <a:lumOff val="80000"/>
                </a:srgbClr>
              </a:solidFill>
              <a:ln w="12700" cap="flat">
                <a:solidFill>
                  <a:srgbClr val="0093D6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marR="0" lvl="0" indent="0" defTabSz="3703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600">
                    <a:latin typeface="Open Sans"/>
                    <a:ea typeface="Open Sans"/>
                    <a:cs typeface="Open Sans"/>
                    <a:sym typeface="Open Sans"/>
                  </a:defRPr>
                </a:pPr>
                <a:endParaRPr kumimoji="0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38" name="Textfeld 740">
                <a:extLst>
                  <a:ext uri="{FF2B5EF4-FFF2-40B4-BE49-F238E27FC236}">
                    <a16:creationId xmlns:a16="http://schemas.microsoft.com/office/drawing/2014/main" id="{01892E69-2F56-72E5-9484-6451C4E7F653}"/>
                  </a:ext>
                </a:extLst>
              </p:cNvPr>
              <p:cNvSpPr txBox="1"/>
              <p:nvPr/>
            </p:nvSpPr>
            <p:spPr>
              <a:xfrm>
                <a:off x="6814174" y="1596995"/>
                <a:ext cx="161904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4B93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4B93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  <p:sp>
            <p:nvSpPr>
              <p:cNvPr id="39" name="Line 47">
                <a:extLst>
                  <a:ext uri="{FF2B5EF4-FFF2-40B4-BE49-F238E27FC236}">
                    <a16:creationId xmlns:a16="http://schemas.microsoft.com/office/drawing/2014/main" id="{7FC8FC7B-5F30-3934-392A-9EC25DF477F0}"/>
                  </a:ext>
                </a:extLst>
              </p:cNvPr>
              <p:cNvSpPr/>
              <p:nvPr/>
            </p:nvSpPr>
            <p:spPr>
              <a:xfrm>
                <a:off x="6881759" y="1793832"/>
                <a:ext cx="0" cy="648765"/>
              </a:xfrm>
              <a:prstGeom prst="line">
                <a:avLst/>
              </a:prstGeom>
              <a:ln w="25400">
                <a:solidFill>
                  <a:srgbClr val="004B93"/>
                </a:solidFill>
              </a:ln>
            </p:spPr>
            <p:txBody>
              <a:bodyPr lIns="45718" tIns="45718" rIns="45718" bIns="45718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uppieren">
              <a:extLst>
                <a:ext uri="{FF2B5EF4-FFF2-40B4-BE49-F238E27FC236}">
                  <a16:creationId xmlns:a16="http://schemas.microsoft.com/office/drawing/2014/main" id="{7BAB4CB1-61F9-BE06-7556-0D07683164C3}"/>
                </a:ext>
              </a:extLst>
            </p:cNvPr>
            <p:cNvGrpSpPr/>
            <p:nvPr/>
          </p:nvGrpSpPr>
          <p:grpSpPr>
            <a:xfrm>
              <a:off x="5783433" y="938664"/>
              <a:ext cx="524527" cy="683776"/>
              <a:chOff x="0" y="0"/>
              <a:chExt cx="539069" cy="683076"/>
            </a:xfrm>
          </p:grpSpPr>
          <p:sp>
            <p:nvSpPr>
              <p:cNvPr id="29" name="Rechteck">
                <a:extLst>
                  <a:ext uri="{FF2B5EF4-FFF2-40B4-BE49-F238E27FC236}">
                    <a16:creationId xmlns:a16="http://schemas.microsoft.com/office/drawing/2014/main" id="{D7D0E57B-6F69-98B1-D546-6BA87E5B87BD}"/>
                  </a:ext>
                </a:extLst>
              </p:cNvPr>
              <p:cNvSpPr/>
              <p:nvPr/>
            </p:nvSpPr>
            <p:spPr>
              <a:xfrm>
                <a:off x="9049" y="5707"/>
                <a:ext cx="521266" cy="67737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43712" lvl="0" indent="0" defTabSz="983577" eaLnBrk="1" fontAlgn="auto" latinLnBrk="0" hangingPunct="1">
                  <a:lnSpc>
                    <a:spcPct val="100000"/>
                  </a:lnSpc>
                  <a:spcBef>
                    <a:spcPts val="359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912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0" name="Linie">
                <a:extLst>
                  <a:ext uri="{FF2B5EF4-FFF2-40B4-BE49-F238E27FC236}">
                    <a16:creationId xmlns:a16="http://schemas.microsoft.com/office/drawing/2014/main" id="{F7838AE0-8915-4513-46BE-71AD6B90790A}"/>
                  </a:ext>
                </a:extLst>
              </p:cNvPr>
              <p:cNvSpPr/>
              <p:nvPr/>
            </p:nvSpPr>
            <p:spPr>
              <a:xfrm flipH="1" flipV="1">
                <a:off x="19345" y="13381"/>
                <a:ext cx="500674" cy="66202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1" name="Linie">
                <a:extLst>
                  <a:ext uri="{FF2B5EF4-FFF2-40B4-BE49-F238E27FC236}">
                    <a16:creationId xmlns:a16="http://schemas.microsoft.com/office/drawing/2014/main" id="{8EB9480A-E63E-C016-A187-FE286AB83568}"/>
                  </a:ext>
                </a:extLst>
              </p:cNvPr>
              <p:cNvSpPr/>
              <p:nvPr/>
            </p:nvSpPr>
            <p:spPr>
              <a:xfrm flipH="1">
                <a:off x="18407" y="9959"/>
                <a:ext cx="513979" cy="66749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2" name="Linie">
                <a:extLst>
                  <a:ext uri="{FF2B5EF4-FFF2-40B4-BE49-F238E27FC236}">
                    <a16:creationId xmlns:a16="http://schemas.microsoft.com/office/drawing/2014/main" id="{8BE11AC7-847B-0820-BAF5-71ACC905D2EB}"/>
                  </a:ext>
                </a:extLst>
              </p:cNvPr>
              <p:cNvSpPr/>
              <p:nvPr/>
            </p:nvSpPr>
            <p:spPr>
              <a:xfrm flipH="1" flipV="1">
                <a:off x="5986" y="321136"/>
                <a:ext cx="270192" cy="3502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3" name="Linie">
                <a:extLst>
                  <a:ext uri="{FF2B5EF4-FFF2-40B4-BE49-F238E27FC236}">
                    <a16:creationId xmlns:a16="http://schemas.microsoft.com/office/drawing/2014/main" id="{67475682-BD5B-F44A-DB76-FB47E5924BE8}"/>
                  </a:ext>
                </a:extLst>
              </p:cNvPr>
              <p:cNvSpPr/>
              <p:nvPr/>
            </p:nvSpPr>
            <p:spPr>
              <a:xfrm flipH="1">
                <a:off x="278426" y="337180"/>
                <a:ext cx="258428" cy="33843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4" name="Linie">
                <a:extLst>
                  <a:ext uri="{FF2B5EF4-FFF2-40B4-BE49-F238E27FC236}">
                    <a16:creationId xmlns:a16="http://schemas.microsoft.com/office/drawing/2014/main" id="{D401DF14-C59F-9303-43F3-0FB75F3E7414}"/>
                  </a:ext>
                </a:extLst>
              </p:cNvPr>
              <p:cNvSpPr/>
              <p:nvPr/>
            </p:nvSpPr>
            <p:spPr>
              <a:xfrm flipH="1">
                <a:off x="-1" y="0"/>
                <a:ext cx="270193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5" name="Linie">
                <a:extLst>
                  <a:ext uri="{FF2B5EF4-FFF2-40B4-BE49-F238E27FC236}">
                    <a16:creationId xmlns:a16="http://schemas.microsoft.com/office/drawing/2014/main" id="{31F958A0-5DC1-341A-E84D-1C3BA3F5F9CD}"/>
                  </a:ext>
                </a:extLst>
              </p:cNvPr>
              <p:cNvSpPr/>
              <p:nvPr/>
            </p:nvSpPr>
            <p:spPr>
              <a:xfrm flipH="1" flipV="1">
                <a:off x="268877" y="12524"/>
                <a:ext cx="270192" cy="3502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88679284-C20A-B402-27D7-8389F11EC1C4}"/>
                </a:ext>
              </a:extLst>
            </p:cNvPr>
            <p:cNvGrpSpPr/>
            <p:nvPr/>
          </p:nvGrpSpPr>
          <p:grpSpPr>
            <a:xfrm>
              <a:off x="6633622" y="1479895"/>
              <a:ext cx="682861" cy="385980"/>
              <a:chOff x="7663208" y="1307892"/>
              <a:chExt cx="682861" cy="385980"/>
            </a:xfrm>
          </p:grpSpPr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DBE6751B-60BF-8E8D-7CD4-E0B827377727}"/>
                  </a:ext>
                </a:extLst>
              </p:cNvPr>
              <p:cNvGrpSpPr/>
              <p:nvPr/>
            </p:nvGrpSpPr>
            <p:grpSpPr>
              <a:xfrm>
                <a:off x="7663208" y="1307892"/>
                <a:ext cx="682861" cy="385980"/>
                <a:chOff x="1114697" y="1045029"/>
                <a:chExt cx="1027612" cy="966358"/>
              </a:xfrm>
            </p:grpSpPr>
            <p:sp>
              <p:nvSpPr>
                <p:cNvPr id="27" name="Zylinder 26">
                  <a:extLst>
                    <a:ext uri="{FF2B5EF4-FFF2-40B4-BE49-F238E27FC236}">
                      <a16:creationId xmlns:a16="http://schemas.microsoft.com/office/drawing/2014/main" id="{6DBCF6A6-C1D2-5735-BDB0-3B319C63BCEF}"/>
                    </a:ext>
                  </a:extLst>
                </p:cNvPr>
                <p:cNvSpPr/>
                <p:nvPr/>
              </p:nvSpPr>
              <p:spPr bwMode="auto">
                <a:xfrm>
                  <a:off x="1114697" y="1393371"/>
                  <a:ext cx="1027612" cy="618016"/>
                </a:xfrm>
                <a:prstGeom prst="can">
                  <a:avLst/>
                </a:prstGeom>
                <a:solidFill>
                  <a:srgbClr val="004B93"/>
                </a:solidFill>
                <a:ln w="12700" cap="flat" cmpd="sng" algn="ctr">
                  <a:solidFill>
                    <a:srgbClr val="004B9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Narrow"/>
                  </a:endParaRPr>
                </a:p>
              </p:txBody>
            </p:sp>
            <p:sp>
              <p:nvSpPr>
                <p:cNvPr id="28" name="Zylinder 27">
                  <a:extLst>
                    <a:ext uri="{FF2B5EF4-FFF2-40B4-BE49-F238E27FC236}">
                      <a16:creationId xmlns:a16="http://schemas.microsoft.com/office/drawing/2014/main" id="{121FFFB9-2C34-B396-E8DB-F1A318DA1742}"/>
                    </a:ext>
                  </a:extLst>
                </p:cNvPr>
                <p:cNvSpPr/>
                <p:nvPr/>
              </p:nvSpPr>
              <p:spPr bwMode="auto">
                <a:xfrm>
                  <a:off x="1114697" y="1045029"/>
                  <a:ext cx="1027612" cy="966358"/>
                </a:xfrm>
                <a:prstGeom prst="can">
                  <a:avLst/>
                </a:prstGeom>
                <a:solidFill>
                  <a:srgbClr val="004B93">
                    <a:alpha val="25098"/>
                  </a:srgbClr>
                </a:solidFill>
                <a:ln w="12700" cap="flat" cmpd="sng" algn="ctr">
                  <a:solidFill>
                    <a:srgbClr val="004B9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Narrow"/>
                  </a:endParaRPr>
                </a:p>
              </p:txBody>
            </p:sp>
          </p:grpSp>
          <p:sp>
            <p:nvSpPr>
              <p:cNvPr id="26" name="Textfeld 740">
                <a:extLst>
                  <a:ext uri="{FF2B5EF4-FFF2-40B4-BE49-F238E27FC236}">
                    <a16:creationId xmlns:a16="http://schemas.microsoft.com/office/drawing/2014/main" id="{93C70B96-75A6-AD01-3756-9893DD6677F0}"/>
                  </a:ext>
                </a:extLst>
              </p:cNvPr>
              <p:cNvSpPr txBox="1"/>
              <p:nvPr/>
            </p:nvSpPr>
            <p:spPr>
              <a:xfrm>
                <a:off x="7865642" y="1493796"/>
                <a:ext cx="264496" cy="1717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marL="0" marR="0" lvl="0" indent="0" defTabSz="1097224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kumimoji="0" sz="11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endPara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1B7F53DF-01C2-AD40-AA5C-7A94E74B9232}"/>
                </a:ext>
              </a:extLst>
            </p:cNvPr>
            <p:cNvSpPr/>
            <p:nvPr/>
          </p:nvSpPr>
          <p:spPr>
            <a:xfrm rot="16200000">
              <a:off x="6881308" y="904064"/>
              <a:ext cx="194231" cy="760357"/>
            </a:xfrm>
            <a:prstGeom prst="rect">
              <a:avLst/>
            </a:prstGeom>
            <a:gradFill flip="none" rotWithShape="1">
              <a:gsLst>
                <a:gs pos="98000">
                  <a:srgbClr val="C7FEC7"/>
                </a:gs>
                <a:gs pos="0">
                  <a:srgbClr val="4B4B4B">
                    <a:lumMod val="20000"/>
                    <a:lumOff val="80000"/>
                  </a:srgbClr>
                </a:gs>
                <a:gs pos="50000">
                  <a:srgbClr val="FFFFFF"/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43885" lvl="0" indent="0" defTabSz="987502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17C32385-0E55-6245-7F5D-4D2A4D13B3BB}"/>
              </a:ext>
            </a:extLst>
          </p:cNvPr>
          <p:cNvGrpSpPr/>
          <p:nvPr/>
        </p:nvGrpSpPr>
        <p:grpSpPr>
          <a:xfrm>
            <a:off x="2101710" y="1202852"/>
            <a:ext cx="1039690" cy="919762"/>
            <a:chOff x="2764362" y="949865"/>
            <a:chExt cx="1039690" cy="919762"/>
          </a:xfrm>
        </p:grpSpPr>
        <p:sp>
          <p:nvSpPr>
            <p:cNvPr id="45" name="Zylinder 44">
              <a:extLst>
                <a:ext uri="{FF2B5EF4-FFF2-40B4-BE49-F238E27FC236}">
                  <a16:creationId xmlns:a16="http://schemas.microsoft.com/office/drawing/2014/main" id="{E11A9DC1-4BA6-4031-C974-5F30EC249449}"/>
                </a:ext>
              </a:extLst>
            </p:cNvPr>
            <p:cNvSpPr/>
            <p:nvPr/>
          </p:nvSpPr>
          <p:spPr bwMode="auto">
            <a:xfrm>
              <a:off x="2769544" y="1276191"/>
              <a:ext cx="1034508" cy="592608"/>
            </a:xfrm>
            <a:prstGeom prst="can">
              <a:avLst/>
            </a:prstGeom>
            <a:solidFill>
              <a:srgbClr val="004B93"/>
            </a:solidFill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 hangingPunct="1">
                <a:spcAft>
                  <a:spcPct val="0"/>
                </a:spcAft>
                <a:defRPr/>
              </a:pPr>
              <a:endParaRPr lang="de-DE" sz="1800" dirty="0">
                <a:solidFill>
                  <a:prstClr val="white"/>
                </a:solidFill>
                <a:latin typeface="Arial Narrow"/>
              </a:endParaRPr>
            </a:p>
          </p:txBody>
        </p:sp>
        <p:sp>
          <p:nvSpPr>
            <p:cNvPr id="46" name="Zylinder 45">
              <a:extLst>
                <a:ext uri="{FF2B5EF4-FFF2-40B4-BE49-F238E27FC236}">
                  <a16:creationId xmlns:a16="http://schemas.microsoft.com/office/drawing/2014/main" id="{DFE322D5-1673-9AD9-CC57-7FEE67A9475F}"/>
                </a:ext>
              </a:extLst>
            </p:cNvPr>
            <p:cNvSpPr/>
            <p:nvPr/>
          </p:nvSpPr>
          <p:spPr bwMode="auto">
            <a:xfrm>
              <a:off x="2764362" y="1096706"/>
              <a:ext cx="1034508" cy="772921"/>
            </a:xfrm>
            <a:prstGeom prst="can">
              <a:avLst/>
            </a:prstGeom>
            <a:solidFill>
              <a:srgbClr val="004B93">
                <a:alpha val="25098"/>
              </a:srgbClr>
            </a:solidFill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 hangingPunct="1">
                <a:spcAft>
                  <a:spcPct val="0"/>
                </a:spcAft>
                <a:defRPr/>
              </a:pPr>
              <a:endParaRPr lang="de-DE" sz="1800" dirty="0">
                <a:solidFill>
                  <a:prstClr val="white"/>
                </a:solidFill>
                <a:latin typeface="Arial Narrow"/>
              </a:endParaRPr>
            </a:p>
          </p:txBody>
        </p:sp>
        <p:sp>
          <p:nvSpPr>
            <p:cNvPr id="47" name="Textfeld 740">
              <a:extLst>
                <a:ext uri="{FF2B5EF4-FFF2-40B4-BE49-F238E27FC236}">
                  <a16:creationId xmlns:a16="http://schemas.microsoft.com/office/drawing/2014/main" id="{5390635B-9BC6-E8D3-CC4B-8488B7BF9A8E}"/>
                </a:ext>
              </a:extLst>
            </p:cNvPr>
            <p:cNvSpPr txBox="1"/>
            <p:nvPr/>
          </p:nvSpPr>
          <p:spPr>
            <a:xfrm>
              <a:off x="3108575" y="1557888"/>
              <a:ext cx="400701" cy="260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defTabSz="1097224">
                <a:lnSpc>
                  <a:spcPct val="110000"/>
                </a:lnSpc>
                <a:defRPr sz="9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100" baseline="-250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r>
                <a:rPr lang="de-DE" sz="11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endParaRPr sz="11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Thermometer">
              <a:extLst>
                <a:ext uri="{FF2B5EF4-FFF2-40B4-BE49-F238E27FC236}">
                  <a16:creationId xmlns:a16="http://schemas.microsoft.com/office/drawing/2014/main" id="{81827CDE-D69D-0F8A-5AAD-01F808AA1B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4415" y="949865"/>
              <a:ext cx="264602" cy="749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7870" y="0"/>
                    <a:pt x="5496" y="838"/>
                    <a:pt x="5496" y="1871"/>
                  </a:cubicBezTo>
                  <a:lnTo>
                    <a:pt x="5496" y="3544"/>
                  </a:lnTo>
                  <a:lnTo>
                    <a:pt x="9466" y="3544"/>
                  </a:lnTo>
                  <a:cubicBezTo>
                    <a:pt x="9886" y="3544"/>
                    <a:pt x="10226" y="3664"/>
                    <a:pt x="10226" y="3812"/>
                  </a:cubicBezTo>
                  <a:cubicBezTo>
                    <a:pt x="10226" y="3960"/>
                    <a:pt x="9886" y="4080"/>
                    <a:pt x="9466" y="4080"/>
                  </a:cubicBezTo>
                  <a:lnTo>
                    <a:pt x="5496" y="4080"/>
                  </a:lnTo>
                  <a:lnTo>
                    <a:pt x="5496" y="5464"/>
                  </a:lnTo>
                  <a:lnTo>
                    <a:pt x="7380" y="5464"/>
                  </a:lnTo>
                  <a:cubicBezTo>
                    <a:pt x="7801" y="5464"/>
                    <a:pt x="8141" y="5584"/>
                    <a:pt x="8141" y="5732"/>
                  </a:cubicBezTo>
                  <a:cubicBezTo>
                    <a:pt x="8141" y="5881"/>
                    <a:pt x="7801" y="6001"/>
                    <a:pt x="7380" y="6001"/>
                  </a:cubicBezTo>
                  <a:lnTo>
                    <a:pt x="5496" y="6001"/>
                  </a:lnTo>
                  <a:lnTo>
                    <a:pt x="5496" y="7511"/>
                  </a:lnTo>
                  <a:lnTo>
                    <a:pt x="9322" y="7511"/>
                  </a:lnTo>
                  <a:cubicBezTo>
                    <a:pt x="9742" y="7511"/>
                    <a:pt x="10083" y="7631"/>
                    <a:pt x="10083" y="7779"/>
                  </a:cubicBezTo>
                  <a:cubicBezTo>
                    <a:pt x="10083" y="7928"/>
                    <a:pt x="9743" y="8049"/>
                    <a:pt x="9322" y="8049"/>
                  </a:cubicBezTo>
                  <a:lnTo>
                    <a:pt x="5496" y="8049"/>
                  </a:lnTo>
                  <a:lnTo>
                    <a:pt x="5496" y="9511"/>
                  </a:lnTo>
                  <a:lnTo>
                    <a:pt x="7380" y="9511"/>
                  </a:lnTo>
                  <a:cubicBezTo>
                    <a:pt x="7801" y="9511"/>
                    <a:pt x="8141" y="9631"/>
                    <a:pt x="8141" y="9779"/>
                  </a:cubicBezTo>
                  <a:cubicBezTo>
                    <a:pt x="8141" y="9927"/>
                    <a:pt x="7801" y="10047"/>
                    <a:pt x="7380" y="10047"/>
                  </a:cubicBezTo>
                  <a:lnTo>
                    <a:pt x="5496" y="10047"/>
                  </a:lnTo>
                  <a:lnTo>
                    <a:pt x="5496" y="11450"/>
                  </a:lnTo>
                  <a:lnTo>
                    <a:pt x="9322" y="11450"/>
                  </a:lnTo>
                  <a:cubicBezTo>
                    <a:pt x="9742" y="11450"/>
                    <a:pt x="10083" y="11571"/>
                    <a:pt x="10083" y="11720"/>
                  </a:cubicBezTo>
                  <a:cubicBezTo>
                    <a:pt x="10083" y="11868"/>
                    <a:pt x="9743" y="11988"/>
                    <a:pt x="9322" y="11988"/>
                  </a:cubicBezTo>
                  <a:lnTo>
                    <a:pt x="5496" y="11988"/>
                  </a:lnTo>
                  <a:lnTo>
                    <a:pt x="5496" y="14474"/>
                  </a:lnTo>
                  <a:cubicBezTo>
                    <a:pt x="2219" y="15128"/>
                    <a:pt x="0" y="16367"/>
                    <a:pt x="0" y="17790"/>
                  </a:cubicBezTo>
                  <a:cubicBezTo>
                    <a:pt x="0" y="19894"/>
                    <a:pt x="4836" y="21600"/>
                    <a:pt x="10800" y="21600"/>
                  </a:cubicBezTo>
                  <a:cubicBezTo>
                    <a:pt x="16764" y="21600"/>
                    <a:pt x="21600" y="19894"/>
                    <a:pt x="21600" y="17790"/>
                  </a:cubicBezTo>
                  <a:cubicBezTo>
                    <a:pt x="21600" y="16367"/>
                    <a:pt x="19381" y="15128"/>
                    <a:pt x="16104" y="14474"/>
                  </a:cubicBezTo>
                  <a:lnTo>
                    <a:pt x="16104" y="1871"/>
                  </a:lnTo>
                  <a:cubicBezTo>
                    <a:pt x="16104" y="838"/>
                    <a:pt x="13730" y="0"/>
                    <a:pt x="10800" y="0"/>
                  </a:cubicBezTo>
                  <a:close/>
                </a:path>
              </a:pathLst>
            </a:custGeom>
            <a:solidFill>
              <a:srgbClr val="00A2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825500" hangingPunct="1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EB11438D-9887-5708-A0E8-7378B85C03E1}"/>
              </a:ext>
            </a:extLst>
          </p:cNvPr>
          <p:cNvGrpSpPr/>
          <p:nvPr/>
        </p:nvGrpSpPr>
        <p:grpSpPr>
          <a:xfrm>
            <a:off x="3603447" y="1307730"/>
            <a:ext cx="1116369" cy="848645"/>
            <a:chOff x="4264426" y="884576"/>
            <a:chExt cx="1116369" cy="848645"/>
          </a:xfrm>
        </p:grpSpPr>
        <p:sp>
          <p:nvSpPr>
            <p:cNvPr id="50" name="Rechteck 346">
              <a:extLst>
                <a:ext uri="{FF2B5EF4-FFF2-40B4-BE49-F238E27FC236}">
                  <a16:creationId xmlns:a16="http://schemas.microsoft.com/office/drawing/2014/main" id="{53523107-4662-850A-89A4-319003C38C79}"/>
                </a:ext>
              </a:extLst>
            </p:cNvPr>
            <p:cNvSpPr/>
            <p:nvPr/>
          </p:nvSpPr>
          <p:spPr>
            <a:xfrm>
              <a:off x="4264426" y="884576"/>
              <a:ext cx="1116369" cy="84864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9DDA8B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95FB010E-B656-83A8-2129-DF035EA342A2}"/>
                </a:ext>
              </a:extLst>
            </p:cNvPr>
            <p:cNvGrpSpPr/>
            <p:nvPr/>
          </p:nvGrpSpPr>
          <p:grpSpPr>
            <a:xfrm>
              <a:off x="4378263" y="997423"/>
              <a:ext cx="255124" cy="629529"/>
              <a:chOff x="7118859" y="2657812"/>
              <a:chExt cx="372187" cy="1034957"/>
            </a:xfrm>
          </p:grpSpPr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0266ED4D-9910-6E72-E143-6F2A01920CF7}"/>
                  </a:ext>
                </a:extLst>
              </p:cNvPr>
              <p:cNvSpPr/>
              <p:nvPr/>
            </p:nvSpPr>
            <p:spPr>
              <a:xfrm>
                <a:off x="7118859" y="2754923"/>
                <a:ext cx="372187" cy="937846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A42B662A-D2B3-7B3E-A13A-037830445683}"/>
                  </a:ext>
                </a:extLst>
              </p:cNvPr>
              <p:cNvSpPr/>
              <p:nvPr/>
            </p:nvSpPr>
            <p:spPr>
              <a:xfrm>
                <a:off x="7192615" y="2657812"/>
                <a:ext cx="224673" cy="97111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AA52479C-E1A3-A3B4-6A78-BE788436EB68}"/>
                  </a:ext>
                </a:extLst>
              </p:cNvPr>
              <p:cNvSpPr/>
              <p:nvPr/>
            </p:nvSpPr>
            <p:spPr>
              <a:xfrm>
                <a:off x="7149086" y="3478342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C5DCEC5C-EEF6-C8D9-B407-C7B3587B023F}"/>
                  </a:ext>
                </a:extLst>
              </p:cNvPr>
              <p:cNvSpPr/>
              <p:nvPr/>
            </p:nvSpPr>
            <p:spPr>
              <a:xfrm>
                <a:off x="7149086" y="3302079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57EB545C-825A-321B-A0FD-8D91F43A6736}"/>
                  </a:ext>
                </a:extLst>
              </p:cNvPr>
              <p:cNvSpPr/>
              <p:nvPr/>
            </p:nvSpPr>
            <p:spPr>
              <a:xfrm>
                <a:off x="7149086" y="3122907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52" name="Textfeld 351">
              <a:extLst>
                <a:ext uri="{FF2B5EF4-FFF2-40B4-BE49-F238E27FC236}">
                  <a16:creationId xmlns:a16="http://schemas.microsoft.com/office/drawing/2014/main" id="{81FE86D3-790E-5ABD-7472-130F9950A850}"/>
                </a:ext>
              </a:extLst>
            </p:cNvPr>
            <p:cNvSpPr txBox="1"/>
            <p:nvPr/>
          </p:nvSpPr>
          <p:spPr>
            <a:xfrm rot="10800000">
              <a:off x="4390766" y="1066763"/>
              <a:ext cx="159021" cy="17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53" name="Textfeld 352">
              <a:extLst>
                <a:ext uri="{FF2B5EF4-FFF2-40B4-BE49-F238E27FC236}">
                  <a16:creationId xmlns:a16="http://schemas.microsoft.com/office/drawing/2014/main" id="{34F8A1A7-918D-D40A-23F2-722011C5F662}"/>
                </a:ext>
              </a:extLst>
            </p:cNvPr>
            <p:cNvSpPr txBox="1"/>
            <p:nvPr/>
          </p:nvSpPr>
          <p:spPr>
            <a:xfrm rot="10800000">
              <a:off x="4383445" y="1482009"/>
              <a:ext cx="159021" cy="197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>
                  <a:solidFill>
                    <a:srgbClr val="773F9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6E42CB20-8F99-4DF5-0DEE-7D5AF20C0B0F}"/>
                </a:ext>
              </a:extLst>
            </p:cNvPr>
            <p:cNvGrpSpPr/>
            <p:nvPr/>
          </p:nvGrpSpPr>
          <p:grpSpPr>
            <a:xfrm>
              <a:off x="4697531" y="997423"/>
              <a:ext cx="255124" cy="629529"/>
              <a:chOff x="7118859" y="2657812"/>
              <a:chExt cx="372187" cy="1034957"/>
            </a:xfrm>
          </p:grpSpPr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id="{B3B5E7B4-A5FD-C8C8-0F56-97FCAE380850}"/>
                  </a:ext>
                </a:extLst>
              </p:cNvPr>
              <p:cNvSpPr/>
              <p:nvPr/>
            </p:nvSpPr>
            <p:spPr>
              <a:xfrm>
                <a:off x="7118859" y="2754923"/>
                <a:ext cx="372187" cy="937846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C3744ED1-34ED-562C-CB63-DD783D799F3A}"/>
                  </a:ext>
                </a:extLst>
              </p:cNvPr>
              <p:cNvSpPr/>
              <p:nvPr/>
            </p:nvSpPr>
            <p:spPr>
              <a:xfrm>
                <a:off x="7192615" y="2657812"/>
                <a:ext cx="224673" cy="97111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0ABBA41A-1918-AA8B-EF76-FF10B8B05AE2}"/>
                  </a:ext>
                </a:extLst>
              </p:cNvPr>
              <p:cNvSpPr/>
              <p:nvPr/>
            </p:nvSpPr>
            <p:spPr>
              <a:xfrm>
                <a:off x="7149086" y="3478342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A40F7E27-73B4-06F6-7862-16258A5FB4EA}"/>
                  </a:ext>
                </a:extLst>
              </p:cNvPr>
              <p:cNvSpPr/>
              <p:nvPr/>
            </p:nvSpPr>
            <p:spPr>
              <a:xfrm>
                <a:off x="7149086" y="3302079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9" name="Rechteck 68">
                <a:extLst>
                  <a:ext uri="{FF2B5EF4-FFF2-40B4-BE49-F238E27FC236}">
                    <a16:creationId xmlns:a16="http://schemas.microsoft.com/office/drawing/2014/main" id="{78647DE5-984A-6A29-B696-6A81EE92EC84}"/>
                  </a:ext>
                </a:extLst>
              </p:cNvPr>
              <p:cNvSpPr/>
              <p:nvPr/>
            </p:nvSpPr>
            <p:spPr>
              <a:xfrm>
                <a:off x="7149086" y="3122907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55" name="Textfeld 351">
              <a:extLst>
                <a:ext uri="{FF2B5EF4-FFF2-40B4-BE49-F238E27FC236}">
                  <a16:creationId xmlns:a16="http://schemas.microsoft.com/office/drawing/2014/main" id="{E685ABEB-17AA-48CF-F2C3-449317F46EFD}"/>
                </a:ext>
              </a:extLst>
            </p:cNvPr>
            <p:cNvSpPr txBox="1"/>
            <p:nvPr/>
          </p:nvSpPr>
          <p:spPr>
            <a:xfrm rot="10800000">
              <a:off x="4710034" y="1066763"/>
              <a:ext cx="159021" cy="17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56" name="Textfeld 352">
              <a:extLst>
                <a:ext uri="{FF2B5EF4-FFF2-40B4-BE49-F238E27FC236}">
                  <a16:creationId xmlns:a16="http://schemas.microsoft.com/office/drawing/2014/main" id="{723F3A6A-23E6-7449-6FF1-D85D6FC23AD2}"/>
                </a:ext>
              </a:extLst>
            </p:cNvPr>
            <p:cNvSpPr txBox="1"/>
            <p:nvPr/>
          </p:nvSpPr>
          <p:spPr>
            <a:xfrm rot="10800000">
              <a:off x="4702713" y="1482009"/>
              <a:ext cx="159021" cy="197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>
                  <a:solidFill>
                    <a:srgbClr val="773F9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7E5A4D43-400A-BE0C-99C4-8A0ED5096404}"/>
                </a:ext>
              </a:extLst>
            </p:cNvPr>
            <p:cNvGrpSpPr/>
            <p:nvPr/>
          </p:nvGrpSpPr>
          <p:grpSpPr>
            <a:xfrm>
              <a:off x="5020954" y="1002385"/>
              <a:ext cx="255124" cy="629529"/>
              <a:chOff x="7118859" y="2657812"/>
              <a:chExt cx="372187" cy="1034957"/>
            </a:xfrm>
          </p:grpSpPr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1515760F-EC23-0020-2E2E-12CF11914A4A}"/>
                  </a:ext>
                </a:extLst>
              </p:cNvPr>
              <p:cNvSpPr/>
              <p:nvPr/>
            </p:nvSpPr>
            <p:spPr>
              <a:xfrm>
                <a:off x="7118859" y="2754923"/>
                <a:ext cx="372187" cy="937846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917E0806-14AD-8B46-B348-609FAB7AE73A}"/>
                  </a:ext>
                </a:extLst>
              </p:cNvPr>
              <p:cNvSpPr/>
              <p:nvPr/>
            </p:nvSpPr>
            <p:spPr>
              <a:xfrm>
                <a:off x="7192615" y="2657812"/>
                <a:ext cx="224673" cy="97111"/>
              </a:xfrm>
              <a:prstGeom prst="rect">
                <a:avLst/>
              </a:prstGeom>
              <a:solidFill>
                <a:srgbClr val="773F9B">
                  <a:lumMod val="20000"/>
                  <a:lumOff val="80000"/>
                </a:srgbClr>
              </a:solidFill>
              <a:ln w="12700" cap="flat">
                <a:solidFill>
                  <a:srgbClr val="773F9B"/>
                </a:solidFill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85F70ADC-1631-D94A-0535-A85D087E6653}"/>
                  </a:ext>
                </a:extLst>
              </p:cNvPr>
              <p:cNvSpPr/>
              <p:nvPr/>
            </p:nvSpPr>
            <p:spPr>
              <a:xfrm>
                <a:off x="7149086" y="3478342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6D826E08-52E5-541F-0F23-8BE9083E6948}"/>
                  </a:ext>
                </a:extLst>
              </p:cNvPr>
              <p:cNvSpPr/>
              <p:nvPr/>
            </p:nvSpPr>
            <p:spPr>
              <a:xfrm>
                <a:off x="7149086" y="3302079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29C83942-BD33-C3A0-1CEE-2B244B3FCF48}"/>
                  </a:ext>
                </a:extLst>
              </p:cNvPr>
              <p:cNvSpPr/>
              <p:nvPr/>
            </p:nvSpPr>
            <p:spPr>
              <a:xfrm>
                <a:off x="7149086" y="3122907"/>
                <a:ext cx="311730" cy="1524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58" name="Textfeld 351">
              <a:extLst>
                <a:ext uri="{FF2B5EF4-FFF2-40B4-BE49-F238E27FC236}">
                  <a16:creationId xmlns:a16="http://schemas.microsoft.com/office/drawing/2014/main" id="{D796355B-3367-1237-1A02-39C7A7F62C3B}"/>
                </a:ext>
              </a:extLst>
            </p:cNvPr>
            <p:cNvSpPr txBox="1"/>
            <p:nvPr/>
          </p:nvSpPr>
          <p:spPr>
            <a:xfrm rot="10800000">
              <a:off x="5033457" y="1071725"/>
              <a:ext cx="159021" cy="17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59" name="Textfeld 352">
              <a:extLst>
                <a:ext uri="{FF2B5EF4-FFF2-40B4-BE49-F238E27FC236}">
                  <a16:creationId xmlns:a16="http://schemas.microsoft.com/office/drawing/2014/main" id="{539ED673-C7D2-68E0-662B-8743CFA5B15D}"/>
                </a:ext>
              </a:extLst>
            </p:cNvPr>
            <p:cNvSpPr txBox="1"/>
            <p:nvPr/>
          </p:nvSpPr>
          <p:spPr>
            <a:xfrm rot="10800000">
              <a:off x="5026136" y="1486971"/>
              <a:ext cx="159021" cy="197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>
                  <a:solidFill>
                    <a:srgbClr val="773F9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75">
            <a:extLst>
              <a:ext uri="{FF2B5EF4-FFF2-40B4-BE49-F238E27FC236}">
                <a16:creationId xmlns:a16="http://schemas.microsoft.com/office/drawing/2014/main" id="{9718E1E9-E942-8E54-90DA-902E02035406}"/>
              </a:ext>
            </a:extLst>
          </p:cNvPr>
          <p:cNvSpPr txBox="1"/>
          <p:nvPr/>
        </p:nvSpPr>
        <p:spPr>
          <a:xfrm>
            <a:off x="5785029" y="2948476"/>
            <a:ext cx="3531604" cy="52320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1" tIns="45711" rIns="45711" bIns="45711" numCol="1" anchor="t">
            <a:spAutoFit/>
          </a:bodyPr>
          <a:lstStyle>
            <a:lvl1pPr defTabSz="1828800">
              <a:defRPr sz="2800">
                <a:solidFill>
                  <a:srgbClr val="009051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r>
              <a:rPr sz="1400" dirty="0" err="1">
                <a:solidFill>
                  <a:srgbClr val="000000"/>
                </a:solidFill>
                <a:latin typeface="Segoe UI"/>
                <a:cs typeface="Arial"/>
              </a:rPr>
              <a:t>Maschine</a:t>
            </a:r>
            <a:r>
              <a:rPr lang="de-DE" sz="1400" dirty="0" err="1">
                <a:solidFill>
                  <a:srgbClr val="000000"/>
                </a:solidFill>
                <a:latin typeface="Segoe UI"/>
                <a:cs typeface="Arial"/>
              </a:rPr>
              <a:t>n</a:t>
            </a:r>
            <a:r>
              <a:rPr lang="de-DE" sz="1400" dirty="0">
                <a:solidFill>
                  <a:srgbClr val="000000"/>
                </a:solidFill>
                <a:latin typeface="Segoe UI"/>
                <a:cs typeface="Arial"/>
              </a:rPr>
              <a:t> und </a:t>
            </a:r>
            <a:r>
              <a:rPr sz="1400" dirty="0" err="1">
                <a:solidFill>
                  <a:srgbClr val="000000"/>
                </a:solidFill>
                <a:latin typeface="Segoe UI"/>
                <a:cs typeface="Arial"/>
              </a:rPr>
              <a:t>Umrichter</a:t>
            </a:r>
            <a:r>
              <a:rPr sz="1400" dirty="0">
                <a:solidFill>
                  <a:srgbClr val="000000"/>
                </a:solidFill>
                <a:latin typeface="Segoe UI"/>
                <a:cs typeface="Arial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Segoe UI"/>
                <a:cs typeface="Arial"/>
              </a:rPr>
              <a:t>funktionieren auf die gleiche Weise.</a:t>
            </a:r>
            <a:endParaRPr sz="1400" dirty="0">
              <a:solidFill>
                <a:srgbClr val="000000"/>
              </a:solidFill>
              <a:latin typeface="Segoe UI"/>
              <a:cs typeface="Arial"/>
            </a:endParaRPr>
          </a:p>
        </p:txBody>
      </p:sp>
      <p:sp>
        <p:nvSpPr>
          <p:cNvPr id="7" name="Linie">
            <a:extLst>
              <a:ext uri="{FF2B5EF4-FFF2-40B4-BE49-F238E27FC236}">
                <a16:creationId xmlns:a16="http://schemas.microsoft.com/office/drawing/2014/main" id="{E2D1EEF6-6E9C-B141-45BC-C593F4AEA90B}"/>
              </a:ext>
            </a:extLst>
          </p:cNvPr>
          <p:cNvSpPr/>
          <p:nvPr/>
        </p:nvSpPr>
        <p:spPr>
          <a:xfrm>
            <a:off x="6857258" y="2148443"/>
            <a:ext cx="1507711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8" name="Linie">
            <a:extLst>
              <a:ext uri="{FF2B5EF4-FFF2-40B4-BE49-F238E27FC236}">
                <a16:creationId xmlns:a16="http://schemas.microsoft.com/office/drawing/2014/main" id="{4AC64B6B-8924-C556-7A0B-582505B57145}"/>
              </a:ext>
            </a:extLst>
          </p:cNvPr>
          <p:cNvSpPr/>
          <p:nvPr/>
        </p:nvSpPr>
        <p:spPr>
          <a:xfrm>
            <a:off x="6857258" y="1412956"/>
            <a:ext cx="1507711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2364F20-4C1B-D605-6661-8C2A8A2C2B6F}"/>
              </a:ext>
            </a:extLst>
          </p:cNvPr>
          <p:cNvGrpSpPr/>
          <p:nvPr/>
        </p:nvGrpSpPr>
        <p:grpSpPr>
          <a:xfrm>
            <a:off x="7550831" y="1225791"/>
            <a:ext cx="376918" cy="365736"/>
            <a:chOff x="6645417" y="1551267"/>
            <a:chExt cx="376918" cy="36573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C4E4EE5-8791-8FCB-9600-D3D395656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5417" y="1556583"/>
              <a:ext cx="376918" cy="360420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rgbClr val="246CB0"/>
              </a:solidFill>
              <a:prstDash val="solid"/>
              <a:miter lim="800000"/>
            </a:ln>
            <a:effectLst/>
          </p:spPr>
          <p:txBody>
            <a:bodyPr lIns="36000" tIns="0" rIns="36000" bIns="0" rtlCol="0" anchor="t" anchorCtr="0">
              <a:noAutofit/>
            </a:bodyPr>
            <a:lstStyle/>
            <a:p>
              <a:pPr marL="270000" marR="0" lvl="0" indent="-27000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rgbClr val="FFFFFF"/>
                </a:buClr>
                <a:buSzPct val="130000"/>
                <a:buFont typeface="Segoe UI" panose="020B0502040204020203" pitchFamily="34" charset="0"/>
                <a:buChar char="+"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B43CC0B5-A7C4-8E3B-AC0D-D2D0BB9CD0BF}"/>
                </a:ext>
              </a:extLst>
            </p:cNvPr>
            <p:cNvSpPr txBox="1"/>
            <p:nvPr/>
          </p:nvSpPr>
          <p:spPr>
            <a:xfrm>
              <a:off x="6650827" y="1551267"/>
              <a:ext cx="371508" cy="3604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rgbClr val="0C3A6E"/>
                </a:buClr>
                <a:buSzPct val="130000"/>
                <a:buFont typeface="Segoe UI" panose="020B0502040204020203" pitchFamily="34" charset="0"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246CB0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M</a:t>
              </a: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246CB0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0" name="Gruppieren">
            <a:extLst>
              <a:ext uri="{FF2B5EF4-FFF2-40B4-BE49-F238E27FC236}">
                <a16:creationId xmlns:a16="http://schemas.microsoft.com/office/drawing/2014/main" id="{CDA42D45-1D57-6D5A-662B-4AB6244AEB2F}"/>
              </a:ext>
            </a:extLst>
          </p:cNvPr>
          <p:cNvGrpSpPr/>
          <p:nvPr/>
        </p:nvGrpSpPr>
        <p:grpSpPr>
          <a:xfrm>
            <a:off x="7538713" y="1843685"/>
            <a:ext cx="363801" cy="541025"/>
            <a:chOff x="0" y="-30426"/>
            <a:chExt cx="304382" cy="452661"/>
          </a:xfrm>
        </p:grpSpPr>
        <p:sp>
          <p:nvSpPr>
            <p:cNvPr id="29" name="Rechteck">
              <a:extLst>
                <a:ext uri="{FF2B5EF4-FFF2-40B4-BE49-F238E27FC236}">
                  <a16:creationId xmlns:a16="http://schemas.microsoft.com/office/drawing/2014/main" id="{209AE7F6-B780-8F82-78B0-2FE4B5AFDEEF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0" name="Linie">
              <a:extLst>
                <a:ext uri="{FF2B5EF4-FFF2-40B4-BE49-F238E27FC236}">
                  <a16:creationId xmlns:a16="http://schemas.microsoft.com/office/drawing/2014/main" id="{32778B60-8AF0-5546-FB70-D48A45FBB5E1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" name="=">
              <a:extLst>
                <a:ext uri="{FF2B5EF4-FFF2-40B4-BE49-F238E27FC236}">
                  <a16:creationId xmlns:a16="http://schemas.microsoft.com/office/drawing/2014/main" id="{E404B363-B564-0075-D1FE-69C5970CFA8A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2" name="∼">
              <a:extLst>
                <a:ext uri="{FF2B5EF4-FFF2-40B4-BE49-F238E27FC236}">
                  <a16:creationId xmlns:a16="http://schemas.microsoft.com/office/drawing/2014/main" id="{C55F558B-4034-74A2-87F7-707E899713FF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11" name="Gruppieren">
            <a:extLst>
              <a:ext uri="{FF2B5EF4-FFF2-40B4-BE49-F238E27FC236}">
                <a16:creationId xmlns:a16="http://schemas.microsoft.com/office/drawing/2014/main" id="{47C465AC-9EC6-8129-69B6-31ED2E1F50D1}"/>
              </a:ext>
            </a:extLst>
          </p:cNvPr>
          <p:cNvGrpSpPr/>
          <p:nvPr/>
        </p:nvGrpSpPr>
        <p:grpSpPr>
          <a:xfrm>
            <a:off x="5885746" y="1434458"/>
            <a:ext cx="524527" cy="683776"/>
            <a:chOff x="0" y="0"/>
            <a:chExt cx="539069" cy="683076"/>
          </a:xfrm>
        </p:grpSpPr>
        <p:sp>
          <p:nvSpPr>
            <p:cNvPr id="22" name="Rechteck">
              <a:extLst>
                <a:ext uri="{FF2B5EF4-FFF2-40B4-BE49-F238E27FC236}">
                  <a16:creationId xmlns:a16="http://schemas.microsoft.com/office/drawing/2014/main" id="{528C6F26-B351-4A80-E488-A128A78D6F54}"/>
                </a:ext>
              </a:extLst>
            </p:cNvPr>
            <p:cNvSpPr/>
            <p:nvPr/>
          </p:nvSpPr>
          <p:spPr>
            <a:xfrm>
              <a:off x="9049" y="5707"/>
              <a:ext cx="521266" cy="67737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3" name="Linie">
              <a:extLst>
                <a:ext uri="{FF2B5EF4-FFF2-40B4-BE49-F238E27FC236}">
                  <a16:creationId xmlns:a16="http://schemas.microsoft.com/office/drawing/2014/main" id="{FB5C8B5B-DC08-03D0-97B1-51326BBECF83}"/>
                </a:ext>
              </a:extLst>
            </p:cNvPr>
            <p:cNvSpPr/>
            <p:nvPr/>
          </p:nvSpPr>
          <p:spPr>
            <a:xfrm flipH="1" flipV="1">
              <a:off x="19345" y="13381"/>
              <a:ext cx="500674" cy="662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4" name="Linie">
              <a:extLst>
                <a:ext uri="{FF2B5EF4-FFF2-40B4-BE49-F238E27FC236}">
                  <a16:creationId xmlns:a16="http://schemas.microsoft.com/office/drawing/2014/main" id="{B3922A3E-FE2D-CA45-B54A-D35E809AFEDB}"/>
                </a:ext>
              </a:extLst>
            </p:cNvPr>
            <p:cNvSpPr/>
            <p:nvPr/>
          </p:nvSpPr>
          <p:spPr>
            <a:xfrm flipH="1">
              <a:off x="18407" y="9959"/>
              <a:ext cx="513979" cy="6674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5" name="Linie">
              <a:extLst>
                <a:ext uri="{FF2B5EF4-FFF2-40B4-BE49-F238E27FC236}">
                  <a16:creationId xmlns:a16="http://schemas.microsoft.com/office/drawing/2014/main" id="{00F6E696-00A4-3BBB-3BD5-B1E4816FCAD1}"/>
                </a:ext>
              </a:extLst>
            </p:cNvPr>
            <p:cNvSpPr/>
            <p:nvPr/>
          </p:nvSpPr>
          <p:spPr>
            <a:xfrm flipH="1" flipV="1">
              <a:off x="5986" y="321136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6" name="Linie">
              <a:extLst>
                <a:ext uri="{FF2B5EF4-FFF2-40B4-BE49-F238E27FC236}">
                  <a16:creationId xmlns:a16="http://schemas.microsoft.com/office/drawing/2014/main" id="{7D6C1764-D2FA-D959-4125-38D0E6CA67BD}"/>
                </a:ext>
              </a:extLst>
            </p:cNvPr>
            <p:cNvSpPr/>
            <p:nvPr/>
          </p:nvSpPr>
          <p:spPr>
            <a:xfrm flipH="1">
              <a:off x="278426" y="337180"/>
              <a:ext cx="258428" cy="33843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7" name="Linie">
              <a:extLst>
                <a:ext uri="{FF2B5EF4-FFF2-40B4-BE49-F238E27FC236}">
                  <a16:creationId xmlns:a16="http://schemas.microsoft.com/office/drawing/2014/main" id="{3BC32191-3089-78C5-B9BE-54709EFE95B1}"/>
                </a:ext>
              </a:extLst>
            </p:cNvPr>
            <p:cNvSpPr/>
            <p:nvPr/>
          </p:nvSpPr>
          <p:spPr>
            <a:xfrm flipH="1">
              <a:off x="-1" y="0"/>
              <a:ext cx="270193" cy="3502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8" name="Linie">
              <a:extLst>
                <a:ext uri="{FF2B5EF4-FFF2-40B4-BE49-F238E27FC236}">
                  <a16:creationId xmlns:a16="http://schemas.microsoft.com/office/drawing/2014/main" id="{6195B12D-EA84-F565-2A6A-FFB6BFCB73F1}"/>
                </a:ext>
              </a:extLst>
            </p:cNvPr>
            <p:cNvSpPr/>
            <p:nvPr/>
          </p:nvSpPr>
          <p:spPr>
            <a:xfrm flipH="1" flipV="1">
              <a:off x="268877" y="12524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12" name="Linie">
            <a:extLst>
              <a:ext uri="{FF2B5EF4-FFF2-40B4-BE49-F238E27FC236}">
                <a16:creationId xmlns:a16="http://schemas.microsoft.com/office/drawing/2014/main" id="{FC891C15-21B8-082F-2A25-E170261C2964}"/>
              </a:ext>
            </a:extLst>
          </p:cNvPr>
          <p:cNvSpPr/>
          <p:nvPr/>
        </p:nvSpPr>
        <p:spPr>
          <a:xfrm>
            <a:off x="6391737" y="1780883"/>
            <a:ext cx="441003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3" name="Linie">
            <a:extLst>
              <a:ext uri="{FF2B5EF4-FFF2-40B4-BE49-F238E27FC236}">
                <a16:creationId xmlns:a16="http://schemas.microsoft.com/office/drawing/2014/main" id="{A2896BA5-B341-A44D-62C5-7F5B752FE568}"/>
              </a:ext>
            </a:extLst>
          </p:cNvPr>
          <p:cNvSpPr/>
          <p:nvPr/>
        </p:nvSpPr>
        <p:spPr>
          <a:xfrm flipH="1">
            <a:off x="6847513" y="1344544"/>
            <a:ext cx="0" cy="850757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defTabSz="5464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4" name="Linie">
            <a:extLst>
              <a:ext uri="{FF2B5EF4-FFF2-40B4-BE49-F238E27FC236}">
                <a16:creationId xmlns:a16="http://schemas.microsoft.com/office/drawing/2014/main" id="{ED65CCA2-37C5-E5C1-15EB-2201FF2B3AF5}"/>
              </a:ext>
            </a:extLst>
          </p:cNvPr>
          <p:cNvSpPr/>
          <p:nvPr/>
        </p:nvSpPr>
        <p:spPr>
          <a:xfrm flipH="1">
            <a:off x="6913639" y="1279113"/>
            <a:ext cx="270918" cy="0"/>
          </a:xfrm>
          <a:prstGeom prst="line">
            <a:avLst/>
          </a:prstGeom>
          <a:noFill/>
          <a:ln w="38100" cap="flat">
            <a:solidFill>
              <a:srgbClr val="FF26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" name="Linie">
            <a:extLst>
              <a:ext uri="{FF2B5EF4-FFF2-40B4-BE49-F238E27FC236}">
                <a16:creationId xmlns:a16="http://schemas.microsoft.com/office/drawing/2014/main" id="{DEA246B3-238D-306B-2AA7-1025AD9F83D0}"/>
              </a:ext>
            </a:extLst>
          </p:cNvPr>
          <p:cNvSpPr/>
          <p:nvPr/>
        </p:nvSpPr>
        <p:spPr>
          <a:xfrm flipH="1">
            <a:off x="6913639" y="2050345"/>
            <a:ext cx="270918" cy="0"/>
          </a:xfrm>
          <a:prstGeom prst="line">
            <a:avLst/>
          </a:prstGeom>
          <a:noFill/>
          <a:ln w="38100" cap="flat">
            <a:solidFill>
              <a:srgbClr val="FF26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6" name="Linie">
            <a:extLst>
              <a:ext uri="{FF2B5EF4-FFF2-40B4-BE49-F238E27FC236}">
                <a16:creationId xmlns:a16="http://schemas.microsoft.com/office/drawing/2014/main" id="{6CD5A0E1-606B-AFE4-8605-B2D2E7A95FC4}"/>
              </a:ext>
            </a:extLst>
          </p:cNvPr>
          <p:cNvSpPr/>
          <p:nvPr/>
        </p:nvSpPr>
        <p:spPr>
          <a:xfrm>
            <a:off x="6966647" y="1523287"/>
            <a:ext cx="270918" cy="0"/>
          </a:xfrm>
          <a:prstGeom prst="line">
            <a:avLst/>
          </a:prstGeom>
          <a:noFill/>
          <a:ln w="38100" cap="flat">
            <a:solidFill>
              <a:srgbClr val="FF26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7" name="Linie">
            <a:extLst>
              <a:ext uri="{FF2B5EF4-FFF2-40B4-BE49-F238E27FC236}">
                <a16:creationId xmlns:a16="http://schemas.microsoft.com/office/drawing/2014/main" id="{E5E862B8-3296-6682-CA5B-35C584496536}"/>
              </a:ext>
            </a:extLst>
          </p:cNvPr>
          <p:cNvSpPr/>
          <p:nvPr/>
        </p:nvSpPr>
        <p:spPr>
          <a:xfrm>
            <a:off x="6966647" y="2277307"/>
            <a:ext cx="270918" cy="0"/>
          </a:xfrm>
          <a:prstGeom prst="line">
            <a:avLst/>
          </a:prstGeom>
          <a:noFill/>
          <a:ln w="38100" cap="flat">
            <a:solidFill>
              <a:srgbClr val="FF26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8" name="Einspeisung">
            <a:extLst>
              <a:ext uri="{FF2B5EF4-FFF2-40B4-BE49-F238E27FC236}">
                <a16:creationId xmlns:a16="http://schemas.microsoft.com/office/drawing/2014/main" id="{4C16CA0A-537B-8283-128F-77C322A35EEC}"/>
              </a:ext>
            </a:extLst>
          </p:cNvPr>
          <p:cNvSpPr txBox="1"/>
          <p:nvPr/>
        </p:nvSpPr>
        <p:spPr>
          <a:xfrm>
            <a:off x="5729272" y="1052551"/>
            <a:ext cx="824483" cy="3688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  <a:endParaRPr kumimoji="0" sz="16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" name="Einspeisung">
            <a:extLst>
              <a:ext uri="{FF2B5EF4-FFF2-40B4-BE49-F238E27FC236}">
                <a16:creationId xmlns:a16="http://schemas.microsoft.com/office/drawing/2014/main" id="{0B115CBB-6A85-31A2-4BC9-F25C3BDF6BD3}"/>
              </a:ext>
            </a:extLst>
          </p:cNvPr>
          <p:cNvSpPr txBox="1"/>
          <p:nvPr/>
        </p:nvSpPr>
        <p:spPr>
          <a:xfrm>
            <a:off x="8392786" y="1235271"/>
            <a:ext cx="1001388" cy="3688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</a:t>
            </a:r>
            <a:endParaRPr kumimoji="0" sz="16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Einspeisung">
            <a:extLst>
              <a:ext uri="{FF2B5EF4-FFF2-40B4-BE49-F238E27FC236}">
                <a16:creationId xmlns:a16="http://schemas.microsoft.com/office/drawing/2014/main" id="{632A8EBE-545C-6894-A267-7DDEF0B4EA31}"/>
              </a:ext>
            </a:extLst>
          </p:cNvPr>
          <p:cNvSpPr txBox="1"/>
          <p:nvPr/>
        </p:nvSpPr>
        <p:spPr>
          <a:xfrm>
            <a:off x="8364969" y="1951401"/>
            <a:ext cx="1029205" cy="3688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Umrichter</a:t>
            </a:r>
            <a:endParaRPr kumimoji="0" sz="16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" name="Rechteck 75">
            <a:extLst>
              <a:ext uri="{FF2B5EF4-FFF2-40B4-BE49-F238E27FC236}">
                <a16:creationId xmlns:a16="http://schemas.microsoft.com/office/drawing/2014/main" id="{0D0A859E-1FC8-27DE-ADC4-1783A6C89140}"/>
              </a:ext>
            </a:extLst>
          </p:cNvPr>
          <p:cNvSpPr txBox="1"/>
          <p:nvPr/>
        </p:nvSpPr>
        <p:spPr>
          <a:xfrm>
            <a:off x="6748951" y="860779"/>
            <a:ext cx="768782" cy="307758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1" tIns="45711" rIns="45711" bIns="45711" numCol="1" anchor="t">
            <a:spAutoFit/>
          </a:bodyPr>
          <a:lstStyle>
            <a:lvl1pPr defTabSz="1828800">
              <a:defRPr sz="2800">
                <a:solidFill>
                  <a:srgbClr val="FF26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Leistung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" name="Einspeisung">
            <a:extLst>
              <a:ext uri="{FF2B5EF4-FFF2-40B4-BE49-F238E27FC236}">
                <a16:creationId xmlns:a16="http://schemas.microsoft.com/office/drawing/2014/main" id="{5A05080A-CBE7-7336-EDE9-31ECB2DFDAF7}"/>
              </a:ext>
            </a:extLst>
          </p:cNvPr>
          <p:cNvSpPr txBox="1"/>
          <p:nvPr/>
        </p:nvSpPr>
        <p:spPr>
          <a:xfrm>
            <a:off x="7479904" y="516550"/>
            <a:ext cx="2211052" cy="380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Anlagen am Netz</a:t>
            </a:r>
            <a:endParaRPr kumimoji="0" sz="1673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746CFB82-7520-E735-A4DB-C7058DA314FD}"/>
              </a:ext>
            </a:extLst>
          </p:cNvPr>
          <p:cNvSpPr/>
          <p:nvPr/>
        </p:nvSpPr>
        <p:spPr>
          <a:xfrm>
            <a:off x="5681255" y="552876"/>
            <a:ext cx="4009702" cy="2329981"/>
          </a:xfrm>
          <a:prstGeom prst="roundRect">
            <a:avLst>
              <a:gd name="adj" fmla="val 10398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36000" tIns="0" rIns="36000" bIns="0" rtlCol="0" anchor="t" anchorCtr="0">
            <a:noAutofit/>
          </a:bodyPr>
          <a:lstStyle/>
          <a:p>
            <a:pPr marL="270000" marR="0" lvl="0" indent="-27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6" name="Gruppieren">
            <a:extLst>
              <a:ext uri="{FF2B5EF4-FFF2-40B4-BE49-F238E27FC236}">
                <a16:creationId xmlns:a16="http://schemas.microsoft.com/office/drawing/2014/main" id="{2B6131B9-CCBB-DB26-FC38-25B3931F367D}"/>
              </a:ext>
            </a:extLst>
          </p:cNvPr>
          <p:cNvGrpSpPr/>
          <p:nvPr/>
        </p:nvGrpSpPr>
        <p:grpSpPr>
          <a:xfrm>
            <a:off x="2193585" y="1056504"/>
            <a:ext cx="524527" cy="683776"/>
            <a:chOff x="0" y="0"/>
            <a:chExt cx="539069" cy="683076"/>
          </a:xfrm>
        </p:grpSpPr>
        <p:sp>
          <p:nvSpPr>
            <p:cNvPr id="89" name="Rechteck">
              <a:extLst>
                <a:ext uri="{FF2B5EF4-FFF2-40B4-BE49-F238E27FC236}">
                  <a16:creationId xmlns:a16="http://schemas.microsoft.com/office/drawing/2014/main" id="{B65706A2-0AFB-530B-2FB5-16BF77E66EFC}"/>
                </a:ext>
              </a:extLst>
            </p:cNvPr>
            <p:cNvSpPr/>
            <p:nvPr/>
          </p:nvSpPr>
          <p:spPr>
            <a:xfrm>
              <a:off x="9049" y="5707"/>
              <a:ext cx="521266" cy="67737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R="43712" defTabSz="983577">
                <a:spcBef>
                  <a:spcPts val="359"/>
                </a:spcBef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912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90" name="Linie">
              <a:extLst>
                <a:ext uri="{FF2B5EF4-FFF2-40B4-BE49-F238E27FC236}">
                  <a16:creationId xmlns:a16="http://schemas.microsoft.com/office/drawing/2014/main" id="{FBC4CD8F-011F-1224-3549-6E06DEA4BFC5}"/>
                </a:ext>
              </a:extLst>
            </p:cNvPr>
            <p:cNvSpPr/>
            <p:nvPr/>
          </p:nvSpPr>
          <p:spPr>
            <a:xfrm flipH="1" flipV="1">
              <a:off x="19345" y="13381"/>
              <a:ext cx="500674" cy="662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1" name="Linie">
              <a:extLst>
                <a:ext uri="{FF2B5EF4-FFF2-40B4-BE49-F238E27FC236}">
                  <a16:creationId xmlns:a16="http://schemas.microsoft.com/office/drawing/2014/main" id="{13387A15-1B4F-59FF-5B87-66D0D1C77DC7}"/>
                </a:ext>
              </a:extLst>
            </p:cNvPr>
            <p:cNvSpPr/>
            <p:nvPr/>
          </p:nvSpPr>
          <p:spPr>
            <a:xfrm flipH="1">
              <a:off x="18407" y="9959"/>
              <a:ext cx="513979" cy="6674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2" name="Linie">
              <a:extLst>
                <a:ext uri="{FF2B5EF4-FFF2-40B4-BE49-F238E27FC236}">
                  <a16:creationId xmlns:a16="http://schemas.microsoft.com/office/drawing/2014/main" id="{C39F58C3-40B8-B85B-74F0-BBF0A498D5A0}"/>
                </a:ext>
              </a:extLst>
            </p:cNvPr>
            <p:cNvSpPr/>
            <p:nvPr/>
          </p:nvSpPr>
          <p:spPr>
            <a:xfrm flipH="1" flipV="1">
              <a:off x="5986" y="321136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3" name="Linie">
              <a:extLst>
                <a:ext uri="{FF2B5EF4-FFF2-40B4-BE49-F238E27FC236}">
                  <a16:creationId xmlns:a16="http://schemas.microsoft.com/office/drawing/2014/main" id="{74B21297-587A-3BF4-2FA9-4FA811859E40}"/>
                </a:ext>
              </a:extLst>
            </p:cNvPr>
            <p:cNvSpPr/>
            <p:nvPr/>
          </p:nvSpPr>
          <p:spPr>
            <a:xfrm flipH="1">
              <a:off x="278426" y="337180"/>
              <a:ext cx="258428" cy="33843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4" name="Linie">
              <a:extLst>
                <a:ext uri="{FF2B5EF4-FFF2-40B4-BE49-F238E27FC236}">
                  <a16:creationId xmlns:a16="http://schemas.microsoft.com/office/drawing/2014/main" id="{CA6F08FB-B674-16AC-8F3B-44D9747AAC2F}"/>
                </a:ext>
              </a:extLst>
            </p:cNvPr>
            <p:cNvSpPr/>
            <p:nvPr/>
          </p:nvSpPr>
          <p:spPr>
            <a:xfrm flipH="1">
              <a:off x="-1" y="0"/>
              <a:ext cx="270193" cy="3502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5" name="Linie">
              <a:extLst>
                <a:ext uri="{FF2B5EF4-FFF2-40B4-BE49-F238E27FC236}">
                  <a16:creationId xmlns:a16="http://schemas.microsoft.com/office/drawing/2014/main" id="{6CEBCF83-0295-F7B2-8C66-021391F2B85B}"/>
                </a:ext>
              </a:extLst>
            </p:cNvPr>
            <p:cNvSpPr/>
            <p:nvPr/>
          </p:nvSpPr>
          <p:spPr>
            <a:xfrm flipH="1" flipV="1">
              <a:off x="268877" y="12524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37" name="Einspeisung">
            <a:extLst>
              <a:ext uri="{FF2B5EF4-FFF2-40B4-BE49-F238E27FC236}">
                <a16:creationId xmlns:a16="http://schemas.microsoft.com/office/drawing/2014/main" id="{A244C8D5-FE3F-9FBB-5B54-1D8956ADD31F}"/>
              </a:ext>
            </a:extLst>
          </p:cNvPr>
          <p:cNvSpPr txBox="1"/>
          <p:nvPr/>
        </p:nvSpPr>
        <p:spPr>
          <a:xfrm>
            <a:off x="721056" y="1512834"/>
            <a:ext cx="998901" cy="338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Kraftwerke</a:t>
            </a:r>
            <a:endParaRPr kumimoji="0" sz="14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Linie">
            <a:extLst>
              <a:ext uri="{FF2B5EF4-FFF2-40B4-BE49-F238E27FC236}">
                <a16:creationId xmlns:a16="http://schemas.microsoft.com/office/drawing/2014/main" id="{F1639144-D894-D5E8-C37C-E9DE0CC00D43}"/>
              </a:ext>
            </a:extLst>
          </p:cNvPr>
          <p:cNvSpPr/>
          <p:nvPr/>
        </p:nvSpPr>
        <p:spPr>
          <a:xfrm>
            <a:off x="1236322" y="1380481"/>
            <a:ext cx="951132" cy="1573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defTabSz="546432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CE28C778-C956-ADAC-7FDA-62883386DF06}"/>
              </a:ext>
            </a:extLst>
          </p:cNvPr>
          <p:cNvGrpSpPr/>
          <p:nvPr/>
        </p:nvGrpSpPr>
        <p:grpSpPr>
          <a:xfrm>
            <a:off x="811034" y="726596"/>
            <a:ext cx="765347" cy="756108"/>
            <a:chOff x="925997" y="1862327"/>
            <a:chExt cx="1081411" cy="1106882"/>
          </a:xfrm>
        </p:grpSpPr>
        <p:grpSp>
          <p:nvGrpSpPr>
            <p:cNvPr id="79" name="Gruppierung 2">
              <a:extLst>
                <a:ext uri="{FF2B5EF4-FFF2-40B4-BE49-F238E27FC236}">
                  <a16:creationId xmlns:a16="http://schemas.microsoft.com/office/drawing/2014/main" id="{D29008F2-CC4E-14AB-27EB-AE7A1325AE1A}"/>
                </a:ext>
              </a:extLst>
            </p:cNvPr>
            <p:cNvGrpSpPr/>
            <p:nvPr/>
          </p:nvGrpSpPr>
          <p:grpSpPr>
            <a:xfrm>
              <a:off x="925997" y="1862327"/>
              <a:ext cx="1081411" cy="1082831"/>
              <a:chOff x="0" y="0"/>
              <a:chExt cx="904786" cy="905974"/>
            </a:xfrm>
          </p:grpSpPr>
          <p:sp>
            <p:nvSpPr>
              <p:cNvPr id="83" name="Rectangle 26">
                <a:extLst>
                  <a:ext uri="{FF2B5EF4-FFF2-40B4-BE49-F238E27FC236}">
                    <a16:creationId xmlns:a16="http://schemas.microsoft.com/office/drawing/2014/main" id="{A3F07935-5F7F-9577-E84E-6FCD7832D17C}"/>
                  </a:ext>
                </a:extLst>
              </p:cNvPr>
              <p:cNvSpPr/>
              <p:nvPr/>
            </p:nvSpPr>
            <p:spPr>
              <a:xfrm>
                <a:off x="264007" y="287532"/>
                <a:ext cx="357615" cy="489813"/>
              </a:xfrm>
              <a:prstGeom prst="rect">
                <a:avLst/>
              </a:prstGeom>
              <a:solidFill>
                <a:srgbClr val="CACACA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4" name="Rectangle 30">
                <a:extLst>
                  <a:ext uri="{FF2B5EF4-FFF2-40B4-BE49-F238E27FC236}">
                    <a16:creationId xmlns:a16="http://schemas.microsoft.com/office/drawing/2014/main" id="{13C10447-B527-2AC1-2568-8742138F1BE0}"/>
                  </a:ext>
                </a:extLst>
              </p:cNvPr>
              <p:cNvSpPr/>
              <p:nvPr/>
            </p:nvSpPr>
            <p:spPr>
              <a:xfrm>
                <a:off x="371689" y="-1"/>
                <a:ext cx="93156" cy="786493"/>
              </a:xfrm>
              <a:prstGeom prst="rect">
                <a:avLst/>
              </a:prstGeom>
              <a:solidFill>
                <a:srgbClr val="4D4D4D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5" name="Trapez 190">
                <a:extLst>
                  <a:ext uri="{FF2B5EF4-FFF2-40B4-BE49-F238E27FC236}">
                    <a16:creationId xmlns:a16="http://schemas.microsoft.com/office/drawing/2014/main" id="{DFD04897-B686-B110-0B94-9F482CEA31BC}"/>
                  </a:ext>
                </a:extLst>
              </p:cNvPr>
              <p:cNvSpPr/>
              <p:nvPr/>
            </p:nvSpPr>
            <p:spPr>
              <a:xfrm>
                <a:off x="0" y="394126"/>
                <a:ext cx="297885" cy="417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BABABA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grpSp>
            <p:nvGrpSpPr>
              <p:cNvPr id="86" name="Group 46">
                <a:extLst>
                  <a:ext uri="{FF2B5EF4-FFF2-40B4-BE49-F238E27FC236}">
                    <a16:creationId xmlns:a16="http://schemas.microsoft.com/office/drawing/2014/main" id="{3FA9F3DF-00A3-3531-F604-4E455293C937}"/>
                  </a:ext>
                </a:extLst>
              </p:cNvPr>
              <p:cNvGrpSpPr/>
              <p:nvPr/>
            </p:nvGrpSpPr>
            <p:grpSpPr>
              <a:xfrm>
                <a:off x="522286" y="494818"/>
                <a:ext cx="382501" cy="411157"/>
                <a:chOff x="0" y="0"/>
                <a:chExt cx="382500" cy="411156"/>
              </a:xfrm>
            </p:grpSpPr>
            <p:sp>
              <p:nvSpPr>
                <p:cNvPr id="87" name="Oval 44">
                  <a:extLst>
                    <a:ext uri="{FF2B5EF4-FFF2-40B4-BE49-F238E27FC236}">
                      <a16:creationId xmlns:a16="http://schemas.microsoft.com/office/drawing/2014/main" id="{272D98AA-A632-41BC-BA66-80EBBD9126E7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2501" cy="345487"/>
                </a:xfrm>
                <a:prstGeom prst="ellipse">
                  <a:avLst/>
                </a:prstGeom>
                <a:solidFill>
                  <a:srgbClr val="A3D979"/>
                </a:solidFill>
                <a:ln w="127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60716" tIns="60716" rIns="60716" bIns="60716" numCol="1" anchor="t">
                  <a:noAutofit/>
                </a:bodyPr>
                <a:lstStyle/>
                <a:p>
                  <a:pPr marL="0" marR="0" lvl="0" indent="0" defTabSz="36884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5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kumimoji="0" sz="597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+mn-ea"/>
                    <a:cs typeface="Times New Roman"/>
                    <a:sym typeface="Helvetica"/>
                  </a:endParaRPr>
                </a:p>
              </p:txBody>
            </p:sp>
            <p:sp>
              <p:nvSpPr>
                <p:cNvPr id="88" name="AutoShape 45">
                  <a:extLst>
                    <a:ext uri="{FF2B5EF4-FFF2-40B4-BE49-F238E27FC236}">
                      <a16:creationId xmlns:a16="http://schemas.microsoft.com/office/drawing/2014/main" id="{FE0C8B32-7725-AC40-8616-BDAD61CD8691}"/>
                    </a:ext>
                  </a:extLst>
                </p:cNvPr>
                <p:cNvSpPr/>
                <p:nvPr/>
              </p:nvSpPr>
              <p:spPr>
                <a:xfrm>
                  <a:off x="0" y="127772"/>
                  <a:ext cx="382500" cy="283385"/>
                </a:xfrm>
                <a:prstGeom prst="roundRect">
                  <a:avLst>
                    <a:gd name="adj" fmla="val 7921"/>
                  </a:avLst>
                </a:prstGeom>
                <a:solidFill>
                  <a:srgbClr val="86CD4D"/>
                </a:solidFill>
                <a:ln w="127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60716" tIns="60716" rIns="60716" bIns="60716" numCol="1" anchor="t">
                  <a:noAutofit/>
                </a:bodyPr>
                <a:lstStyle/>
                <a:p>
                  <a:pPr marL="0" marR="0" lvl="0" indent="0" defTabSz="36884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5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kumimoji="0" sz="597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+mn-ea"/>
                    <a:cs typeface="Times New Roman"/>
                    <a:sym typeface="Helvetica"/>
                  </a:endParaRPr>
                </a:p>
              </p:txBody>
            </p:sp>
          </p:grpSp>
        </p:grpSp>
        <p:grpSp>
          <p:nvGrpSpPr>
            <p:cNvPr id="80" name="Group 43">
              <a:extLst>
                <a:ext uri="{FF2B5EF4-FFF2-40B4-BE49-F238E27FC236}">
                  <a16:creationId xmlns:a16="http://schemas.microsoft.com/office/drawing/2014/main" id="{34F0591B-03EE-807F-A4F1-30063A1ACE7F}"/>
                </a:ext>
              </a:extLst>
            </p:cNvPr>
            <p:cNvGrpSpPr/>
            <p:nvPr/>
          </p:nvGrpSpPr>
          <p:grpSpPr>
            <a:xfrm>
              <a:off x="1002727" y="2638897"/>
              <a:ext cx="695920" cy="330312"/>
              <a:chOff x="34126" y="0"/>
              <a:chExt cx="582256" cy="276363"/>
            </a:xfrm>
          </p:grpSpPr>
          <p:sp>
            <p:nvSpPr>
              <p:cNvPr id="81" name="AutoShape 41">
                <a:extLst>
                  <a:ext uri="{FF2B5EF4-FFF2-40B4-BE49-F238E27FC236}">
                    <a16:creationId xmlns:a16="http://schemas.microsoft.com/office/drawing/2014/main" id="{D20647BF-0331-9AD9-2E0C-8B2A5E9A0EC6}"/>
                  </a:ext>
                </a:extLst>
              </p:cNvPr>
              <p:cNvSpPr/>
              <p:nvPr/>
            </p:nvSpPr>
            <p:spPr>
              <a:xfrm>
                <a:off x="34126" y="0"/>
                <a:ext cx="441190" cy="276364"/>
              </a:xfrm>
              <a:prstGeom prst="triangle">
                <a:avLst/>
              </a:prstGeom>
              <a:solidFill>
                <a:srgbClr val="1A1A1A"/>
              </a:solidFill>
              <a:ln w="254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2" name="AutoShape 42">
                <a:extLst>
                  <a:ext uri="{FF2B5EF4-FFF2-40B4-BE49-F238E27FC236}">
                    <a16:creationId xmlns:a16="http://schemas.microsoft.com/office/drawing/2014/main" id="{40410B9B-33BE-E52F-AAA2-6258A203034D}"/>
                  </a:ext>
                </a:extLst>
              </p:cNvPr>
              <p:cNvSpPr/>
              <p:nvPr/>
            </p:nvSpPr>
            <p:spPr>
              <a:xfrm>
                <a:off x="175193" y="51818"/>
                <a:ext cx="441191" cy="223530"/>
              </a:xfrm>
              <a:prstGeom prst="triangle">
                <a:avLst/>
              </a:prstGeom>
              <a:solidFill>
                <a:srgbClr val="1A1A1A"/>
              </a:solidFill>
              <a:ln w="254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marR="0" lvl="0" indent="0" defTabSz="5464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40" name="Grafik 39">
            <a:extLst>
              <a:ext uri="{FF2B5EF4-FFF2-40B4-BE49-F238E27FC236}">
                <a16:creationId xmlns:a16="http://schemas.microsoft.com/office/drawing/2014/main" id="{57B66886-6D75-CFF9-E698-8E867CBEF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702" y="2426512"/>
            <a:ext cx="770009" cy="385005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BF1EA2D-9ACC-EE62-1909-A551220F2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334" y="1931941"/>
            <a:ext cx="412503" cy="38500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A52C596A-0E37-1CD0-D265-66282A609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5908" y="2389588"/>
            <a:ext cx="382891" cy="377982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15FFB56A-7590-B56D-6194-77B362284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777" y="1933832"/>
            <a:ext cx="396256" cy="414267"/>
          </a:xfrm>
          <a:prstGeom prst="rect">
            <a:avLst/>
          </a:prstGeom>
        </p:spPr>
      </p:pic>
      <p:sp>
        <p:nvSpPr>
          <p:cNvPr id="44" name="Einspeisung">
            <a:extLst>
              <a:ext uri="{FF2B5EF4-FFF2-40B4-BE49-F238E27FC236}">
                <a16:creationId xmlns:a16="http://schemas.microsoft.com/office/drawing/2014/main" id="{22D7E804-9C65-7C45-29AC-7B4E974BA374}"/>
              </a:ext>
            </a:extLst>
          </p:cNvPr>
          <p:cNvSpPr txBox="1"/>
          <p:nvPr/>
        </p:nvSpPr>
        <p:spPr>
          <a:xfrm>
            <a:off x="1859138" y="2868722"/>
            <a:ext cx="1192141" cy="338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Verbraucher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5" name="Einspeisung">
            <a:extLst>
              <a:ext uri="{FF2B5EF4-FFF2-40B4-BE49-F238E27FC236}">
                <a16:creationId xmlns:a16="http://schemas.microsoft.com/office/drawing/2014/main" id="{F4EDEC8D-E8F4-422D-3309-94CE0CDD7EE5}"/>
              </a:ext>
            </a:extLst>
          </p:cNvPr>
          <p:cNvSpPr txBox="1"/>
          <p:nvPr/>
        </p:nvSpPr>
        <p:spPr>
          <a:xfrm>
            <a:off x="2049937" y="655625"/>
            <a:ext cx="824483" cy="338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  <a:endParaRPr kumimoji="0" sz="14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493FD3C7-0FFC-250C-66A8-9679005777CC}"/>
              </a:ext>
            </a:extLst>
          </p:cNvPr>
          <p:cNvGrpSpPr/>
          <p:nvPr/>
        </p:nvGrpSpPr>
        <p:grpSpPr>
          <a:xfrm>
            <a:off x="1023879" y="1165152"/>
            <a:ext cx="307025" cy="326884"/>
            <a:chOff x="6347403" y="2761737"/>
            <a:chExt cx="307025" cy="326884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77E2BF8-8533-BA22-0789-EF69F81845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7451" y="2819833"/>
              <a:ext cx="253629" cy="253629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rgbClr val="246CB0"/>
              </a:solidFill>
              <a:prstDash val="solid"/>
              <a:miter lim="800000"/>
            </a:ln>
            <a:effectLst/>
          </p:spPr>
          <p:txBody>
            <a:bodyPr lIns="36000" tIns="0" rIns="36000" bIns="0" rtlCol="0" anchor="t" anchorCtr="0">
              <a:noAutofit/>
            </a:bodyPr>
            <a:lstStyle/>
            <a:p>
              <a:pPr marL="270000" marR="0" lvl="0" indent="-27000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rgbClr val="FFFFFF"/>
                </a:buClr>
                <a:buSzPct val="130000"/>
                <a:buFont typeface="Segoe UI" panose="020B0502040204020203" pitchFamily="34" charset="0"/>
                <a:buChar char="+"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D107AB9A-AAEE-B168-6986-4DAE0880C1B8}"/>
                </a:ext>
              </a:extLst>
            </p:cNvPr>
            <p:cNvSpPr txBox="1"/>
            <p:nvPr/>
          </p:nvSpPr>
          <p:spPr>
            <a:xfrm>
              <a:off x="6347403" y="2761737"/>
              <a:ext cx="307025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rgbClr val="0C3A6E"/>
                </a:buClr>
                <a:buSzPct val="130000"/>
                <a:buFont typeface="Segoe UI" panose="020B0502040204020203" pitchFamily="34" charset="0"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246CB0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M</a:t>
              </a: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246CB0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47" name="Einspeisung">
            <a:extLst>
              <a:ext uri="{FF2B5EF4-FFF2-40B4-BE49-F238E27FC236}">
                <a16:creationId xmlns:a16="http://schemas.microsoft.com/office/drawing/2014/main" id="{76D872AC-90E6-7635-1ACF-5B960BBFB7F0}"/>
              </a:ext>
            </a:extLst>
          </p:cNvPr>
          <p:cNvSpPr txBox="1"/>
          <p:nvPr/>
        </p:nvSpPr>
        <p:spPr>
          <a:xfrm>
            <a:off x="3594692" y="2062916"/>
            <a:ext cx="1195124" cy="5535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Erneuerbare Erzeuger</a:t>
            </a:r>
            <a:endParaRPr kumimoji="0" sz="14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8" name="Linie">
            <a:extLst>
              <a:ext uri="{FF2B5EF4-FFF2-40B4-BE49-F238E27FC236}">
                <a16:creationId xmlns:a16="http://schemas.microsoft.com/office/drawing/2014/main" id="{592EBFBE-0F24-39BB-7FC8-52592E194762}"/>
              </a:ext>
            </a:extLst>
          </p:cNvPr>
          <p:cNvSpPr/>
          <p:nvPr/>
        </p:nvSpPr>
        <p:spPr>
          <a:xfrm>
            <a:off x="2714202" y="1393733"/>
            <a:ext cx="1118925" cy="867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defTabSz="546432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49" name="Group 43">
            <a:extLst>
              <a:ext uri="{FF2B5EF4-FFF2-40B4-BE49-F238E27FC236}">
                <a16:creationId xmlns:a16="http://schemas.microsoft.com/office/drawing/2014/main" id="{B6B3488C-F26D-F5EF-07FC-064467E0F0A7}"/>
              </a:ext>
            </a:extLst>
          </p:cNvPr>
          <p:cNvGrpSpPr/>
          <p:nvPr/>
        </p:nvGrpSpPr>
        <p:grpSpPr>
          <a:xfrm>
            <a:off x="3787106" y="1386905"/>
            <a:ext cx="446732" cy="533572"/>
            <a:chOff x="0" y="0"/>
            <a:chExt cx="482855" cy="603500"/>
          </a:xfrm>
        </p:grpSpPr>
        <p:sp>
          <p:nvSpPr>
            <p:cNvPr id="69" name="Oval 35">
              <a:extLst>
                <a:ext uri="{FF2B5EF4-FFF2-40B4-BE49-F238E27FC236}">
                  <a16:creationId xmlns:a16="http://schemas.microsoft.com/office/drawing/2014/main" id="{28BD7942-B691-8416-57FC-438F163C0DB9}"/>
                </a:ext>
              </a:extLst>
            </p:cNvPr>
            <p:cNvSpPr/>
            <p:nvPr/>
          </p:nvSpPr>
          <p:spPr>
            <a:xfrm>
              <a:off x="271661" y="-1"/>
              <a:ext cx="211195" cy="209045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70" name="Line 36">
              <a:extLst>
                <a:ext uri="{FF2B5EF4-FFF2-40B4-BE49-F238E27FC236}">
                  <a16:creationId xmlns:a16="http://schemas.microsoft.com/office/drawing/2014/main" id="{13082F41-EB22-D8DD-1A3C-0FD52DEB0CB1}"/>
                </a:ext>
              </a:extLst>
            </p:cNvPr>
            <p:cNvSpPr/>
            <p:nvPr/>
          </p:nvSpPr>
          <p:spPr>
            <a:xfrm>
              <a:off x="60466" y="418996"/>
              <a:ext cx="355789" cy="184505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1" name="Line 37">
              <a:extLst>
                <a:ext uri="{FF2B5EF4-FFF2-40B4-BE49-F238E27FC236}">
                  <a16:creationId xmlns:a16="http://schemas.microsoft.com/office/drawing/2014/main" id="{655DA308-C9A2-48DD-4A5F-4847A9212C20}"/>
                </a:ext>
              </a:extLst>
            </p:cNvPr>
            <p:cNvSpPr/>
            <p:nvPr/>
          </p:nvSpPr>
          <p:spPr>
            <a:xfrm flipH="1">
              <a:off x="63972" y="320837"/>
              <a:ext cx="1753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2" name="Line 38">
              <a:extLst>
                <a:ext uri="{FF2B5EF4-FFF2-40B4-BE49-F238E27FC236}">
                  <a16:creationId xmlns:a16="http://schemas.microsoft.com/office/drawing/2014/main" id="{0445C1FC-B9C1-0806-9E3F-A5554AA302C0}"/>
                </a:ext>
              </a:extLst>
            </p:cNvPr>
            <p:cNvSpPr/>
            <p:nvPr/>
          </p:nvSpPr>
          <p:spPr>
            <a:xfrm flipH="1">
              <a:off x="216453" y="407181"/>
              <a:ext cx="1753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3" name="Line 39">
              <a:extLst>
                <a:ext uri="{FF2B5EF4-FFF2-40B4-BE49-F238E27FC236}">
                  <a16:creationId xmlns:a16="http://schemas.microsoft.com/office/drawing/2014/main" id="{0C012D2A-F3EC-8EA0-6C61-66B454ACED08}"/>
                </a:ext>
              </a:extLst>
            </p:cNvPr>
            <p:cNvSpPr/>
            <p:nvPr/>
          </p:nvSpPr>
          <p:spPr>
            <a:xfrm flipH="1">
              <a:off x="372439" y="483527"/>
              <a:ext cx="877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4" name="AutoShape 40">
              <a:extLst>
                <a:ext uri="{FF2B5EF4-FFF2-40B4-BE49-F238E27FC236}">
                  <a16:creationId xmlns:a16="http://schemas.microsoft.com/office/drawing/2014/main" id="{B7284015-0E35-F0EA-0AE7-73CF17DFA6A8}"/>
                </a:ext>
              </a:extLst>
            </p:cNvPr>
            <p:cNvSpPr/>
            <p:nvPr/>
          </p:nvSpPr>
          <p:spPr>
            <a:xfrm>
              <a:off x="0" y="209044"/>
              <a:ext cx="127068" cy="1872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75" name="AutoShape 41">
              <a:extLst>
                <a:ext uri="{FF2B5EF4-FFF2-40B4-BE49-F238E27FC236}">
                  <a16:creationId xmlns:a16="http://schemas.microsoft.com/office/drawing/2014/main" id="{80AB45E3-8F67-DAAE-4E45-3B08C3B01CD1}"/>
                </a:ext>
              </a:extLst>
            </p:cNvPr>
            <p:cNvSpPr/>
            <p:nvPr/>
          </p:nvSpPr>
          <p:spPr>
            <a:xfrm>
              <a:off x="155109" y="279028"/>
              <a:ext cx="127945" cy="186323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76" name="AutoShape 42">
              <a:extLst>
                <a:ext uri="{FF2B5EF4-FFF2-40B4-BE49-F238E27FC236}">
                  <a16:creationId xmlns:a16="http://schemas.microsoft.com/office/drawing/2014/main" id="{1CBF4D79-509F-6081-3900-AE9256D7B304}"/>
                </a:ext>
              </a:extLst>
            </p:cNvPr>
            <p:cNvSpPr/>
            <p:nvPr/>
          </p:nvSpPr>
          <p:spPr>
            <a:xfrm>
              <a:off x="311095" y="366281"/>
              <a:ext cx="127945" cy="187232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</p:grpSp>
      <p:grpSp>
        <p:nvGrpSpPr>
          <p:cNvPr id="50" name="Group 34">
            <a:extLst>
              <a:ext uri="{FF2B5EF4-FFF2-40B4-BE49-F238E27FC236}">
                <a16:creationId xmlns:a16="http://schemas.microsoft.com/office/drawing/2014/main" id="{31E62E67-F6DD-D06B-7156-545A6682DDE5}"/>
              </a:ext>
            </a:extLst>
          </p:cNvPr>
          <p:cNvGrpSpPr/>
          <p:nvPr/>
        </p:nvGrpSpPr>
        <p:grpSpPr>
          <a:xfrm>
            <a:off x="4192254" y="796255"/>
            <a:ext cx="446731" cy="599650"/>
            <a:chOff x="0" y="0"/>
            <a:chExt cx="434079" cy="590416"/>
          </a:xfrm>
        </p:grpSpPr>
        <p:sp>
          <p:nvSpPr>
            <p:cNvPr id="63" name="Oval 28">
              <a:extLst>
                <a:ext uri="{FF2B5EF4-FFF2-40B4-BE49-F238E27FC236}">
                  <a16:creationId xmlns:a16="http://schemas.microsoft.com/office/drawing/2014/main" id="{49B1F78F-C5CC-FAD4-FD51-9602F1A6B5E6}"/>
                </a:ext>
              </a:extLst>
            </p:cNvPr>
            <p:cNvSpPr/>
            <p:nvPr/>
          </p:nvSpPr>
          <p:spPr>
            <a:xfrm>
              <a:off x="0" y="-1"/>
              <a:ext cx="434080" cy="390613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64" name="Line 29">
              <a:extLst>
                <a:ext uri="{FF2B5EF4-FFF2-40B4-BE49-F238E27FC236}">
                  <a16:creationId xmlns:a16="http://schemas.microsoft.com/office/drawing/2014/main" id="{88CDF04E-DAB4-505B-9051-ECF6720BB635}"/>
                </a:ext>
              </a:extLst>
            </p:cNvPr>
            <p:cNvSpPr/>
            <p:nvPr/>
          </p:nvSpPr>
          <p:spPr>
            <a:xfrm>
              <a:off x="214133" y="5400"/>
              <a:ext cx="969" cy="1854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5" name="Line 30">
              <a:extLst>
                <a:ext uri="{FF2B5EF4-FFF2-40B4-BE49-F238E27FC236}">
                  <a16:creationId xmlns:a16="http://schemas.microsoft.com/office/drawing/2014/main" id="{89A29826-D967-A25D-8FF6-E43790A9FBEE}"/>
                </a:ext>
              </a:extLst>
            </p:cNvPr>
            <p:cNvSpPr/>
            <p:nvPr/>
          </p:nvSpPr>
          <p:spPr>
            <a:xfrm flipH="1">
              <a:off x="38757" y="202505"/>
              <a:ext cx="160843" cy="10620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6" name="Rectangle 31">
              <a:extLst>
                <a:ext uri="{FF2B5EF4-FFF2-40B4-BE49-F238E27FC236}">
                  <a16:creationId xmlns:a16="http://schemas.microsoft.com/office/drawing/2014/main" id="{9F9A6155-371D-1871-C615-D98841A7B7D5}"/>
                </a:ext>
              </a:extLst>
            </p:cNvPr>
            <p:cNvSpPr/>
            <p:nvPr/>
          </p:nvSpPr>
          <p:spPr>
            <a:xfrm>
              <a:off x="194754" y="198905"/>
              <a:ext cx="38758" cy="391512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67" name="Line 32">
              <a:extLst>
                <a:ext uri="{FF2B5EF4-FFF2-40B4-BE49-F238E27FC236}">
                  <a16:creationId xmlns:a16="http://schemas.microsoft.com/office/drawing/2014/main" id="{F652A030-9974-AFD6-3B7B-DEB86E5194FD}"/>
                </a:ext>
              </a:extLst>
            </p:cNvPr>
            <p:cNvSpPr/>
            <p:nvPr/>
          </p:nvSpPr>
          <p:spPr>
            <a:xfrm>
              <a:off x="238356" y="198905"/>
              <a:ext cx="160843" cy="103503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8" name="Oval 33">
              <a:extLst>
                <a:ext uri="{FF2B5EF4-FFF2-40B4-BE49-F238E27FC236}">
                  <a16:creationId xmlns:a16="http://schemas.microsoft.com/office/drawing/2014/main" id="{EAB8E365-FC63-FD01-9029-2B889D684E3A}"/>
                </a:ext>
              </a:extLst>
            </p:cNvPr>
            <p:cNvSpPr/>
            <p:nvPr/>
          </p:nvSpPr>
          <p:spPr>
            <a:xfrm>
              <a:off x="167624" y="155704"/>
              <a:ext cx="93019" cy="93603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</p:grpSp>
      <p:grpSp>
        <p:nvGrpSpPr>
          <p:cNvPr id="51" name="Group 34">
            <a:extLst>
              <a:ext uri="{FF2B5EF4-FFF2-40B4-BE49-F238E27FC236}">
                <a16:creationId xmlns:a16="http://schemas.microsoft.com/office/drawing/2014/main" id="{BA74650A-98C5-08DE-DC3C-622F1F234C32}"/>
              </a:ext>
            </a:extLst>
          </p:cNvPr>
          <p:cNvGrpSpPr/>
          <p:nvPr/>
        </p:nvGrpSpPr>
        <p:grpSpPr>
          <a:xfrm>
            <a:off x="3751093" y="745979"/>
            <a:ext cx="350866" cy="504924"/>
            <a:chOff x="0" y="0"/>
            <a:chExt cx="397436" cy="522480"/>
          </a:xfrm>
        </p:grpSpPr>
        <p:sp>
          <p:nvSpPr>
            <p:cNvPr id="57" name="Oval 28">
              <a:extLst>
                <a:ext uri="{FF2B5EF4-FFF2-40B4-BE49-F238E27FC236}">
                  <a16:creationId xmlns:a16="http://schemas.microsoft.com/office/drawing/2014/main" id="{7E4C9601-6FF6-7614-5506-977BA30FBFBD}"/>
                </a:ext>
              </a:extLst>
            </p:cNvPr>
            <p:cNvSpPr/>
            <p:nvPr/>
          </p:nvSpPr>
          <p:spPr>
            <a:xfrm>
              <a:off x="-1" y="0"/>
              <a:ext cx="397438" cy="345667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58" name="Line 29">
              <a:extLst>
                <a:ext uri="{FF2B5EF4-FFF2-40B4-BE49-F238E27FC236}">
                  <a16:creationId xmlns:a16="http://schemas.microsoft.com/office/drawing/2014/main" id="{F8460A80-A8AC-2C76-51DA-E2E0A35B7F0A}"/>
                </a:ext>
              </a:extLst>
            </p:cNvPr>
            <p:cNvSpPr/>
            <p:nvPr/>
          </p:nvSpPr>
          <p:spPr>
            <a:xfrm>
              <a:off x="196056" y="4778"/>
              <a:ext cx="888" cy="164072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9" name="Line 30">
              <a:extLst>
                <a:ext uri="{FF2B5EF4-FFF2-40B4-BE49-F238E27FC236}">
                  <a16:creationId xmlns:a16="http://schemas.microsoft.com/office/drawing/2014/main" id="{F582334B-C8FA-46B0-CF06-8E6A56538FD8}"/>
                </a:ext>
              </a:extLst>
            </p:cNvPr>
            <p:cNvSpPr/>
            <p:nvPr/>
          </p:nvSpPr>
          <p:spPr>
            <a:xfrm flipH="1">
              <a:off x="35485" y="179204"/>
              <a:ext cx="147265" cy="93983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0" name="Rectangle 31">
              <a:extLst>
                <a:ext uri="{FF2B5EF4-FFF2-40B4-BE49-F238E27FC236}">
                  <a16:creationId xmlns:a16="http://schemas.microsoft.com/office/drawing/2014/main" id="{9A25EEEA-7326-7DEE-9852-DAA282D8E815}"/>
                </a:ext>
              </a:extLst>
            </p:cNvPr>
            <p:cNvSpPr/>
            <p:nvPr/>
          </p:nvSpPr>
          <p:spPr>
            <a:xfrm>
              <a:off x="178313" y="176018"/>
              <a:ext cx="35486" cy="34646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  <p:sp>
          <p:nvSpPr>
            <p:cNvPr id="61" name="Line 32">
              <a:extLst>
                <a:ext uri="{FF2B5EF4-FFF2-40B4-BE49-F238E27FC236}">
                  <a16:creationId xmlns:a16="http://schemas.microsoft.com/office/drawing/2014/main" id="{5F6D4043-CE11-E4F8-29D6-21FB5D5CBFE9}"/>
                </a:ext>
              </a:extLst>
            </p:cNvPr>
            <p:cNvSpPr/>
            <p:nvPr/>
          </p:nvSpPr>
          <p:spPr>
            <a:xfrm>
              <a:off x="218234" y="176018"/>
              <a:ext cx="147265" cy="9159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defTabSz="546432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2" name="Oval 33">
              <a:extLst>
                <a:ext uri="{FF2B5EF4-FFF2-40B4-BE49-F238E27FC236}">
                  <a16:creationId xmlns:a16="http://schemas.microsoft.com/office/drawing/2014/main" id="{7CDEEE3A-867D-685C-87EE-28CDBBBF011D}"/>
                </a:ext>
              </a:extLst>
            </p:cNvPr>
            <p:cNvSpPr/>
            <p:nvPr/>
          </p:nvSpPr>
          <p:spPr>
            <a:xfrm>
              <a:off x="153474" y="137788"/>
              <a:ext cx="85165" cy="82833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defTabSz="368840"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>
                <a:latin typeface="Helvetica"/>
                <a:ea typeface="+mn-ea"/>
                <a:cs typeface="Times New Roman"/>
                <a:sym typeface="Helvetica"/>
              </a:endParaRPr>
            </a:p>
          </p:txBody>
        </p:sp>
      </p:grpSp>
      <p:grpSp>
        <p:nvGrpSpPr>
          <p:cNvPr id="52" name="Gruppieren">
            <a:extLst>
              <a:ext uri="{FF2B5EF4-FFF2-40B4-BE49-F238E27FC236}">
                <a16:creationId xmlns:a16="http://schemas.microsoft.com/office/drawing/2014/main" id="{5211CCCC-157C-3406-113A-365D1D115E63}"/>
              </a:ext>
            </a:extLst>
          </p:cNvPr>
          <p:cNvGrpSpPr/>
          <p:nvPr/>
        </p:nvGrpSpPr>
        <p:grpSpPr>
          <a:xfrm>
            <a:off x="3169783" y="1098211"/>
            <a:ext cx="363801" cy="541025"/>
            <a:chOff x="0" y="-30426"/>
            <a:chExt cx="304382" cy="452661"/>
          </a:xfrm>
        </p:grpSpPr>
        <p:sp>
          <p:nvSpPr>
            <p:cNvPr id="53" name="Rechteck">
              <a:extLst>
                <a:ext uri="{FF2B5EF4-FFF2-40B4-BE49-F238E27FC236}">
                  <a16:creationId xmlns:a16="http://schemas.microsoft.com/office/drawing/2014/main" id="{0E02952E-3C64-27FF-CD6D-8B0CC3653267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54" name="Linie">
              <a:extLst>
                <a:ext uri="{FF2B5EF4-FFF2-40B4-BE49-F238E27FC236}">
                  <a16:creationId xmlns:a16="http://schemas.microsoft.com/office/drawing/2014/main" id="{A957F470-B3C3-A48E-32B8-659715E24FEB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5" name="=">
              <a:extLst>
                <a:ext uri="{FF2B5EF4-FFF2-40B4-BE49-F238E27FC236}">
                  <a16:creationId xmlns:a16="http://schemas.microsoft.com/office/drawing/2014/main" id="{F8CD8B9B-B7D8-B155-9614-B18801D107F1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56" name="∼">
              <a:extLst>
                <a:ext uri="{FF2B5EF4-FFF2-40B4-BE49-F238E27FC236}">
                  <a16:creationId xmlns:a16="http://schemas.microsoft.com/office/drawing/2014/main" id="{80EC9F9C-2AAE-5299-2880-713441803EDC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8774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speisung">
            <a:extLst>
              <a:ext uri="{FF2B5EF4-FFF2-40B4-BE49-F238E27FC236}">
                <a16:creationId xmlns:a16="http://schemas.microsoft.com/office/drawing/2014/main" id="{90CCEE34-F066-0537-8085-908435B1DBF3}"/>
              </a:ext>
            </a:extLst>
          </p:cNvPr>
          <p:cNvSpPr txBox="1"/>
          <p:nvPr/>
        </p:nvSpPr>
        <p:spPr>
          <a:xfrm>
            <a:off x="349273" y="324396"/>
            <a:ext cx="1211304" cy="2850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de-DE" sz="1255" dirty="0"/>
              <a:t>Geländeprofil</a:t>
            </a:r>
            <a:endParaRPr kumimoji="0" sz="1255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E1EBCBDD-7175-8A6D-0BF5-2717928B2083}"/>
              </a:ext>
            </a:extLst>
          </p:cNvPr>
          <p:cNvSpPr/>
          <p:nvPr/>
        </p:nvSpPr>
        <p:spPr>
          <a:xfrm>
            <a:off x="345019" y="319562"/>
            <a:ext cx="4196025" cy="1483422"/>
          </a:xfrm>
          <a:prstGeom prst="roundRect">
            <a:avLst>
              <a:gd name="adj" fmla="val 10398"/>
            </a:avLst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27000" tIns="0" rIns="27000" bIns="0" rtlCol="0" anchor="t" anchorCtr="0">
            <a:noAutofit/>
          </a:bodyPr>
          <a:lstStyle/>
          <a:p>
            <a:pPr marL="202500" marR="0" lvl="0" indent="-202500" defTabSz="6858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75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07A7424-101B-51FD-FA2B-DB1874831666}"/>
              </a:ext>
            </a:extLst>
          </p:cNvPr>
          <p:cNvGrpSpPr/>
          <p:nvPr/>
        </p:nvGrpSpPr>
        <p:grpSpPr>
          <a:xfrm>
            <a:off x="511800" y="853714"/>
            <a:ext cx="1411829" cy="639261"/>
            <a:chOff x="5969475" y="1814271"/>
            <a:chExt cx="1882438" cy="852349"/>
          </a:xfrm>
        </p:grpSpPr>
        <p:sp>
          <p:nvSpPr>
            <p:cNvPr id="6" name="Aufwärtswandler">
              <a:extLst>
                <a:ext uri="{FF2B5EF4-FFF2-40B4-BE49-F238E27FC236}">
                  <a16:creationId xmlns:a16="http://schemas.microsoft.com/office/drawing/2014/main" id="{49FE44FB-70C3-EA75-B638-DCE1D97587D0}"/>
                </a:ext>
              </a:extLst>
            </p:cNvPr>
            <p:cNvSpPr txBox="1"/>
            <p:nvPr/>
          </p:nvSpPr>
          <p:spPr>
            <a:xfrm>
              <a:off x="6321214" y="2335523"/>
              <a:ext cx="875478" cy="3310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t">
              <a:spAutoFit/>
            </a:bodyPr>
            <a:lstStyle>
              <a:lvl1pPr marR="40639" indent="40639" algn="ctr">
                <a:spcBef>
                  <a:spcPts val="400"/>
                </a:spcBef>
                <a:defRPr sz="12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8" lvl="0" indent="40638" algn="ctr" defTabSz="821933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Segoe UI" panose="020B0502040204020203" pitchFamily="34" charset="0"/>
                <a:buNone/>
                <a:tabLst/>
                <a:defRPr/>
              </a:pPr>
              <a:r>
                <a:rPr lang="de-DE" sz="1076" dirty="0">
                  <a:solidFill>
                    <a:sysClr val="windowText" lastClr="000000"/>
                  </a:solidFill>
                </a:rPr>
                <a:t>Ebene</a:t>
              </a:r>
              <a:endParaRPr kumimoji="0" sz="1076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7" name="Gerade Verbindung 6">
              <a:extLst>
                <a:ext uri="{FF2B5EF4-FFF2-40B4-BE49-F238E27FC236}">
                  <a16:creationId xmlns:a16="http://schemas.microsoft.com/office/drawing/2014/main" id="{250B9815-E400-3AD3-8BCE-E4082A2931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9475" y="2270531"/>
              <a:ext cx="1882438" cy="3293"/>
            </a:xfrm>
            <a:prstGeom prst="line">
              <a:avLst/>
            </a:prstGeom>
            <a:noFill/>
            <a:ln w="25400" cap="flat" cmpd="sng" algn="ctr">
              <a:solidFill>
                <a:srgbClr val="246CB0"/>
              </a:solidFill>
              <a:prstDash val="solid"/>
              <a:miter lim="800000"/>
              <a:tailEnd type="none" w="lg" len="med"/>
            </a:ln>
            <a:effectLst/>
          </p:spPr>
        </p:cxnSp>
        <p:grpSp>
          <p:nvGrpSpPr>
            <p:cNvPr id="8" name="Group 1999">
              <a:extLst>
                <a:ext uri="{FF2B5EF4-FFF2-40B4-BE49-F238E27FC236}">
                  <a16:creationId xmlns:a16="http://schemas.microsoft.com/office/drawing/2014/main" id="{8CAEAD29-9505-1BC3-7238-F3BE21FFA92E}"/>
                </a:ext>
              </a:extLst>
            </p:cNvPr>
            <p:cNvGrpSpPr/>
            <p:nvPr/>
          </p:nvGrpSpPr>
          <p:grpSpPr>
            <a:xfrm flipH="1">
              <a:off x="6452130" y="1814271"/>
              <a:ext cx="613649" cy="405708"/>
              <a:chOff x="0" y="0"/>
              <a:chExt cx="392589" cy="218399"/>
            </a:xfrm>
          </p:grpSpPr>
          <p:sp>
            <p:nvSpPr>
              <p:cNvPr id="10" name="Shape 1991">
                <a:extLst>
                  <a:ext uri="{FF2B5EF4-FFF2-40B4-BE49-F238E27FC236}">
                    <a16:creationId xmlns:a16="http://schemas.microsoft.com/office/drawing/2014/main" id="{74A05BD8-C4DB-03B0-1192-8B3FD56EDC52}"/>
                  </a:ext>
                </a:extLst>
              </p:cNvPr>
              <p:cNvSpPr/>
              <p:nvPr/>
            </p:nvSpPr>
            <p:spPr>
              <a:xfrm rot="21015471">
                <a:off x="59823" y="22744"/>
                <a:ext cx="281181" cy="144941"/>
              </a:xfrm>
              <a:prstGeom prst="ellipse">
                <a:avLst/>
              </a:pr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Shape 1992">
                <a:extLst>
                  <a:ext uri="{FF2B5EF4-FFF2-40B4-BE49-F238E27FC236}">
                    <a16:creationId xmlns:a16="http://schemas.microsoft.com/office/drawing/2014/main" id="{38750EB6-B8C7-22E4-3E2A-21EF94F30A2A}"/>
                  </a:ext>
                </a:extLst>
              </p:cNvPr>
              <p:cNvSpPr/>
              <p:nvPr/>
            </p:nvSpPr>
            <p:spPr>
              <a:xfrm rot="21540000">
                <a:off x="741" y="92316"/>
                <a:ext cx="391108" cy="88381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" name="Group 1995">
                <a:extLst>
                  <a:ext uri="{FF2B5EF4-FFF2-40B4-BE49-F238E27FC236}">
                    <a16:creationId xmlns:a16="http://schemas.microsoft.com/office/drawing/2014/main" id="{7C365CE4-ECC0-A9A4-381F-B3FB22DB2BDF}"/>
                  </a:ext>
                </a:extLst>
              </p:cNvPr>
              <p:cNvGrpSpPr/>
              <p:nvPr/>
            </p:nvGrpSpPr>
            <p:grpSpPr>
              <a:xfrm>
                <a:off x="31414" y="100563"/>
                <a:ext cx="127811" cy="117837"/>
                <a:chOff x="0" y="0"/>
                <a:chExt cx="127810" cy="117836"/>
              </a:xfrm>
            </p:grpSpPr>
            <p:sp>
              <p:nvSpPr>
                <p:cNvPr id="16" name="Shape 1993">
                  <a:extLst>
                    <a:ext uri="{FF2B5EF4-FFF2-40B4-BE49-F238E27FC236}">
                      <a16:creationId xmlns:a16="http://schemas.microsoft.com/office/drawing/2014/main" id="{3B22B322-4577-CD50-548E-31CEC8ED497E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127811" cy="11783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537" tIns="45537" rIns="45537" bIns="45537" numCol="1" anchor="ctr">
                  <a:noAutofit/>
                </a:bodyPr>
                <a:lstStyle/>
                <a:p>
                  <a:pPr marL="0" marR="0" lvl="0" indent="0" defTabSz="40982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Segoe UI" panose="020B0502040204020203" pitchFamily="34" charset="0"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268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" name="Shape 1994">
                  <a:extLst>
                    <a:ext uri="{FF2B5EF4-FFF2-40B4-BE49-F238E27FC236}">
                      <a16:creationId xmlns:a16="http://schemas.microsoft.com/office/drawing/2014/main" id="{89CBD3F6-8842-F0E7-7896-D6A00367C11B}"/>
                    </a:ext>
                  </a:extLst>
                </p:cNvPr>
                <p:cNvSpPr/>
                <p:nvPr/>
              </p:nvSpPr>
              <p:spPr>
                <a:xfrm>
                  <a:off x="23006" y="20032"/>
                  <a:ext cx="81799" cy="75417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537" tIns="45537" rIns="45537" bIns="45537" numCol="1" anchor="ctr">
                  <a:noAutofit/>
                </a:bodyPr>
                <a:lstStyle/>
                <a:p>
                  <a:pPr marL="0" marR="0" lvl="0" indent="0" defTabSz="40982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Segoe UI" panose="020B0502040204020203" pitchFamily="34" charset="0"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268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" name="Group 1998">
                <a:extLst>
                  <a:ext uri="{FF2B5EF4-FFF2-40B4-BE49-F238E27FC236}">
                    <a16:creationId xmlns:a16="http://schemas.microsoft.com/office/drawing/2014/main" id="{6254E2D0-29D0-CDC1-5C45-9B1737734C93}"/>
                  </a:ext>
                </a:extLst>
              </p:cNvPr>
              <p:cNvGrpSpPr/>
              <p:nvPr/>
            </p:nvGrpSpPr>
            <p:grpSpPr>
              <a:xfrm>
                <a:off x="241026" y="100563"/>
                <a:ext cx="127811" cy="117837"/>
                <a:chOff x="0" y="0"/>
                <a:chExt cx="127810" cy="117836"/>
              </a:xfrm>
            </p:grpSpPr>
            <p:sp>
              <p:nvSpPr>
                <p:cNvPr id="14" name="Shape 1996">
                  <a:extLst>
                    <a:ext uri="{FF2B5EF4-FFF2-40B4-BE49-F238E27FC236}">
                      <a16:creationId xmlns:a16="http://schemas.microsoft.com/office/drawing/2014/main" id="{E11E732A-F931-7A3D-5233-73BE4C87221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127811" cy="11783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537" tIns="45537" rIns="45537" bIns="45537" numCol="1" anchor="ctr">
                  <a:noAutofit/>
                </a:bodyPr>
                <a:lstStyle/>
                <a:p>
                  <a:pPr marL="0" marR="0" lvl="0" indent="0" defTabSz="40982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Segoe UI" panose="020B0502040204020203" pitchFamily="34" charset="0"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268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" name="Shape 1997">
                  <a:extLst>
                    <a:ext uri="{FF2B5EF4-FFF2-40B4-BE49-F238E27FC236}">
                      <a16:creationId xmlns:a16="http://schemas.microsoft.com/office/drawing/2014/main" id="{25625592-CD37-F960-5141-FBE81652C973}"/>
                    </a:ext>
                  </a:extLst>
                </p:cNvPr>
                <p:cNvSpPr/>
                <p:nvPr/>
              </p:nvSpPr>
              <p:spPr>
                <a:xfrm>
                  <a:off x="23006" y="20032"/>
                  <a:ext cx="81799" cy="75417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537" tIns="45537" rIns="45537" bIns="45537" numCol="1" anchor="ctr">
                  <a:noAutofit/>
                </a:bodyPr>
                <a:lstStyle/>
                <a:p>
                  <a:pPr marL="0" marR="0" lvl="0" indent="0" defTabSz="40982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Segoe UI" panose="020B0502040204020203" pitchFamily="34" charset="0"/>
                    <a:buNone/>
                    <a:tabLst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2689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9" name="Pfeil nach rechts 8">
              <a:extLst>
                <a:ext uri="{FF2B5EF4-FFF2-40B4-BE49-F238E27FC236}">
                  <a16:creationId xmlns:a16="http://schemas.microsoft.com/office/drawing/2014/main" id="{34FD1BEC-3788-87D8-526D-26C7DD2F159B}"/>
                </a:ext>
              </a:extLst>
            </p:cNvPr>
            <p:cNvSpPr/>
            <p:nvPr/>
          </p:nvSpPr>
          <p:spPr>
            <a:xfrm>
              <a:off x="7236905" y="1947638"/>
              <a:ext cx="200131" cy="192503"/>
            </a:xfrm>
            <a:prstGeom prst="rightArrow">
              <a:avLst/>
            </a:prstGeom>
            <a:solidFill>
              <a:srgbClr val="FFC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27000" tIns="0" rIns="27000" bIns="0" rtlCol="0" anchor="t" anchorCtr="0">
              <a:noAutofit/>
            </a:bodyPr>
            <a:lstStyle/>
            <a:p>
              <a:pPr marL="202500" marR="0" lvl="0" indent="-202500" defTabSz="6858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75"/>
                </a:spcAft>
                <a:buClr>
                  <a:srgbClr val="FFFFFF"/>
                </a:buClr>
                <a:buSzPct val="130000"/>
                <a:buFont typeface="Segoe UI" panose="020B0502040204020203" pitchFamily="34" charset="0"/>
                <a:buChar char="+"/>
                <a:tabLst/>
                <a:defRPr/>
              </a:pP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0" name="Group 1999">
            <a:extLst>
              <a:ext uri="{FF2B5EF4-FFF2-40B4-BE49-F238E27FC236}">
                <a16:creationId xmlns:a16="http://schemas.microsoft.com/office/drawing/2014/main" id="{05CA8B16-F5C9-342E-A2BA-59B8EC638A37}"/>
              </a:ext>
            </a:extLst>
          </p:cNvPr>
          <p:cNvGrpSpPr/>
          <p:nvPr/>
        </p:nvGrpSpPr>
        <p:grpSpPr>
          <a:xfrm rot="20442042" flipH="1">
            <a:off x="1994842" y="760370"/>
            <a:ext cx="460237" cy="304281"/>
            <a:chOff x="0" y="0"/>
            <a:chExt cx="392589" cy="218399"/>
          </a:xfrm>
        </p:grpSpPr>
        <p:sp>
          <p:nvSpPr>
            <p:cNvPr id="26" name="Shape 1991">
              <a:extLst>
                <a:ext uri="{FF2B5EF4-FFF2-40B4-BE49-F238E27FC236}">
                  <a16:creationId xmlns:a16="http://schemas.microsoft.com/office/drawing/2014/main" id="{0D660A71-3B88-477C-380E-595647C62FD3}"/>
                </a:ext>
              </a:extLst>
            </p:cNvPr>
            <p:cNvSpPr/>
            <p:nvPr/>
          </p:nvSpPr>
          <p:spPr>
            <a:xfrm rot="21015471">
              <a:off x="59823" y="22744"/>
              <a:ext cx="281181" cy="144941"/>
            </a:xfrm>
            <a:prstGeom prst="ellipse">
              <a:avLst/>
            </a:pr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537" tIns="45537" rIns="45537" bIns="45537" numCol="1" anchor="ctr">
              <a:noAutofit/>
            </a:bodyPr>
            <a:lstStyle/>
            <a:p>
              <a:pPr marL="0" marR="0" lvl="0" indent="0" defTabSz="4098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egoe UI" panose="020B0502040204020203" pitchFamily="34" charset="0"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kumimoji="0" sz="268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992">
              <a:extLst>
                <a:ext uri="{FF2B5EF4-FFF2-40B4-BE49-F238E27FC236}">
                  <a16:creationId xmlns:a16="http://schemas.microsoft.com/office/drawing/2014/main" id="{D73AD29F-E21F-904C-D4F0-A6DE9016EF81}"/>
                </a:ext>
              </a:extLst>
            </p:cNvPr>
            <p:cNvSpPr/>
            <p:nvPr/>
          </p:nvSpPr>
          <p:spPr>
            <a:xfrm rot="21540000">
              <a:off x="741" y="92316"/>
              <a:ext cx="391108" cy="88381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537" tIns="45537" rIns="45537" bIns="45537" numCol="1" anchor="ctr">
              <a:noAutofit/>
            </a:bodyPr>
            <a:lstStyle/>
            <a:p>
              <a:pPr marL="0" marR="0" lvl="0" indent="0" defTabSz="4098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egoe UI" panose="020B0502040204020203" pitchFamily="34" charset="0"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kumimoji="0" sz="268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8" name="Group 1995">
              <a:extLst>
                <a:ext uri="{FF2B5EF4-FFF2-40B4-BE49-F238E27FC236}">
                  <a16:creationId xmlns:a16="http://schemas.microsoft.com/office/drawing/2014/main" id="{CFCBAF1A-4294-EADC-60B1-CA9A1F481C29}"/>
                </a:ext>
              </a:extLst>
            </p:cNvPr>
            <p:cNvGrpSpPr/>
            <p:nvPr/>
          </p:nvGrpSpPr>
          <p:grpSpPr>
            <a:xfrm>
              <a:off x="31414" y="100563"/>
              <a:ext cx="127811" cy="117837"/>
              <a:chOff x="0" y="0"/>
              <a:chExt cx="127810" cy="117836"/>
            </a:xfrm>
          </p:grpSpPr>
          <p:sp>
            <p:nvSpPr>
              <p:cNvPr id="32" name="Shape 1993">
                <a:extLst>
                  <a:ext uri="{FF2B5EF4-FFF2-40B4-BE49-F238E27FC236}">
                    <a16:creationId xmlns:a16="http://schemas.microsoft.com/office/drawing/2014/main" id="{3792F328-9675-D477-1C5B-BEC58BE27E59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Shape 1994">
                <a:extLst>
                  <a:ext uri="{FF2B5EF4-FFF2-40B4-BE49-F238E27FC236}">
                    <a16:creationId xmlns:a16="http://schemas.microsoft.com/office/drawing/2014/main" id="{31836878-FDE1-8437-77B3-938C76D34D18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" name="Group 1998">
              <a:extLst>
                <a:ext uri="{FF2B5EF4-FFF2-40B4-BE49-F238E27FC236}">
                  <a16:creationId xmlns:a16="http://schemas.microsoft.com/office/drawing/2014/main" id="{080A849F-8851-4F71-A87C-9689164AEBE4}"/>
                </a:ext>
              </a:extLst>
            </p:cNvPr>
            <p:cNvGrpSpPr/>
            <p:nvPr/>
          </p:nvGrpSpPr>
          <p:grpSpPr>
            <a:xfrm>
              <a:off x="241026" y="100563"/>
              <a:ext cx="127811" cy="117837"/>
              <a:chOff x="0" y="0"/>
              <a:chExt cx="127810" cy="117836"/>
            </a:xfrm>
          </p:grpSpPr>
          <p:sp>
            <p:nvSpPr>
              <p:cNvPr id="30" name="Shape 1996">
                <a:extLst>
                  <a:ext uri="{FF2B5EF4-FFF2-40B4-BE49-F238E27FC236}">
                    <a16:creationId xmlns:a16="http://schemas.microsoft.com/office/drawing/2014/main" id="{A2975BDF-8915-25D0-0782-6F067DB67376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Shape 1997">
                <a:extLst>
                  <a:ext uri="{FF2B5EF4-FFF2-40B4-BE49-F238E27FC236}">
                    <a16:creationId xmlns:a16="http://schemas.microsoft.com/office/drawing/2014/main" id="{C0F22367-AA83-064A-41B6-32D912072101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27D0689F-5EFE-26EF-59D9-D035EC4E31DC}"/>
              </a:ext>
            </a:extLst>
          </p:cNvPr>
          <p:cNvCxnSpPr>
            <a:cxnSpLocks/>
          </p:cNvCxnSpPr>
          <p:nvPr/>
        </p:nvCxnSpPr>
        <p:spPr>
          <a:xfrm flipV="1">
            <a:off x="1910962" y="833165"/>
            <a:ext cx="1081965" cy="364940"/>
          </a:xfrm>
          <a:prstGeom prst="line">
            <a:avLst/>
          </a:prstGeom>
          <a:noFill/>
          <a:ln w="25400" cap="flat" cmpd="sng" algn="ctr">
            <a:solidFill>
              <a:srgbClr val="246CB0"/>
            </a:solidFill>
            <a:prstDash val="solid"/>
            <a:miter lim="800000"/>
            <a:tailEnd type="none" w="lg" len="med"/>
          </a:ln>
          <a:effectLst/>
        </p:spPr>
      </p:cxnSp>
      <p:sp>
        <p:nvSpPr>
          <p:cNvPr id="22" name="Pfeil nach rechts 21">
            <a:extLst>
              <a:ext uri="{FF2B5EF4-FFF2-40B4-BE49-F238E27FC236}">
                <a16:creationId xmlns:a16="http://schemas.microsoft.com/office/drawing/2014/main" id="{519DA0E9-1556-202D-7872-5AA78FF38FFF}"/>
              </a:ext>
            </a:extLst>
          </p:cNvPr>
          <p:cNvSpPr/>
          <p:nvPr/>
        </p:nvSpPr>
        <p:spPr>
          <a:xfrm rot="20392440">
            <a:off x="2582070" y="738015"/>
            <a:ext cx="150098" cy="14437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27000" tIns="0" rIns="27000" bIns="0" rtlCol="0" anchor="t" anchorCtr="0">
            <a:noAutofit/>
          </a:bodyPr>
          <a:lstStyle/>
          <a:p>
            <a:pPr marL="202500" marR="0" lvl="0" indent="-202500" defTabSz="6858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75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Aufwärtswandler">
            <a:extLst>
              <a:ext uri="{FF2B5EF4-FFF2-40B4-BE49-F238E27FC236}">
                <a16:creationId xmlns:a16="http://schemas.microsoft.com/office/drawing/2014/main" id="{B6BBC16D-BDD4-28E7-0B3F-7D4F3D204040}"/>
              </a:ext>
            </a:extLst>
          </p:cNvPr>
          <p:cNvSpPr txBox="1"/>
          <p:nvPr/>
        </p:nvSpPr>
        <p:spPr>
          <a:xfrm rot="20504521">
            <a:off x="2047346" y="1118991"/>
            <a:ext cx="792878" cy="248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0982" tIns="40982" rIns="40982" bIns="40982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8" lvl="0" indent="40638" algn="ctr" defTabSz="821933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de-DE" sz="1076" dirty="0">
                <a:solidFill>
                  <a:sysClr val="windowText" lastClr="000000"/>
                </a:solidFill>
              </a:rPr>
              <a:t>Anstieg</a:t>
            </a:r>
            <a:endParaRPr kumimoji="0" sz="1076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BED6EF02-37AE-909D-E675-C535CE0917BF}"/>
              </a:ext>
            </a:extLst>
          </p:cNvPr>
          <p:cNvCxnSpPr>
            <a:cxnSpLocks/>
          </p:cNvCxnSpPr>
          <p:nvPr/>
        </p:nvCxnSpPr>
        <p:spPr>
          <a:xfrm flipV="1">
            <a:off x="1928598" y="837268"/>
            <a:ext cx="0" cy="797103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dash"/>
            <a:miter lim="800000"/>
            <a:tailEnd type="none" w="lg" len="med"/>
          </a:ln>
          <a:effectLst/>
        </p:spPr>
      </p:cxn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1931FD70-6F67-E75C-8473-D4D948C1753C}"/>
              </a:ext>
            </a:extLst>
          </p:cNvPr>
          <p:cNvCxnSpPr>
            <a:cxnSpLocks/>
          </p:cNvCxnSpPr>
          <p:nvPr/>
        </p:nvCxnSpPr>
        <p:spPr>
          <a:xfrm flipV="1">
            <a:off x="2986853" y="671540"/>
            <a:ext cx="6075" cy="953697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dash"/>
            <a:miter lim="800000"/>
            <a:tailEnd type="none" w="lg" len="med"/>
          </a:ln>
          <a:effectLst/>
        </p:spPr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E1BFA7B4-818F-3C3B-8369-B021B8574C3C}"/>
              </a:ext>
            </a:extLst>
          </p:cNvPr>
          <p:cNvCxnSpPr>
            <a:cxnSpLocks/>
          </p:cNvCxnSpPr>
          <p:nvPr/>
        </p:nvCxnSpPr>
        <p:spPr>
          <a:xfrm flipH="1" flipV="1">
            <a:off x="2976608" y="830970"/>
            <a:ext cx="1081965" cy="364940"/>
          </a:xfrm>
          <a:prstGeom prst="line">
            <a:avLst/>
          </a:prstGeom>
          <a:noFill/>
          <a:ln w="25400" cap="flat" cmpd="sng" algn="ctr">
            <a:solidFill>
              <a:srgbClr val="246CB0"/>
            </a:solidFill>
            <a:prstDash val="solid"/>
            <a:miter lim="800000"/>
            <a:tailEnd type="none" w="lg" len="med"/>
          </a:ln>
          <a:effectLst/>
        </p:spPr>
      </p:cxnSp>
      <p:grpSp>
        <p:nvGrpSpPr>
          <p:cNvPr id="36" name="Group 1999">
            <a:extLst>
              <a:ext uri="{FF2B5EF4-FFF2-40B4-BE49-F238E27FC236}">
                <a16:creationId xmlns:a16="http://schemas.microsoft.com/office/drawing/2014/main" id="{7E5905D5-1611-8574-318C-D6378591BCE0}"/>
              </a:ext>
            </a:extLst>
          </p:cNvPr>
          <p:cNvGrpSpPr/>
          <p:nvPr/>
        </p:nvGrpSpPr>
        <p:grpSpPr>
          <a:xfrm rot="1144973" flipH="1">
            <a:off x="3287309" y="674676"/>
            <a:ext cx="460237" cy="304281"/>
            <a:chOff x="0" y="0"/>
            <a:chExt cx="392589" cy="218399"/>
          </a:xfrm>
        </p:grpSpPr>
        <p:sp>
          <p:nvSpPr>
            <p:cNvPr id="41" name="Shape 1991">
              <a:extLst>
                <a:ext uri="{FF2B5EF4-FFF2-40B4-BE49-F238E27FC236}">
                  <a16:creationId xmlns:a16="http://schemas.microsoft.com/office/drawing/2014/main" id="{62168C94-1F65-B405-58C1-8D89BAC3738D}"/>
                </a:ext>
              </a:extLst>
            </p:cNvPr>
            <p:cNvSpPr/>
            <p:nvPr/>
          </p:nvSpPr>
          <p:spPr>
            <a:xfrm rot="21015471">
              <a:off x="59823" y="22744"/>
              <a:ext cx="281181" cy="144941"/>
            </a:xfrm>
            <a:prstGeom prst="ellipse">
              <a:avLst/>
            </a:pr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537" tIns="45537" rIns="45537" bIns="45537" numCol="1" anchor="ctr">
              <a:noAutofit/>
            </a:bodyPr>
            <a:lstStyle/>
            <a:p>
              <a:pPr marL="0" marR="0" lvl="0" indent="0" defTabSz="4098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egoe UI" panose="020B0502040204020203" pitchFamily="34" charset="0"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kumimoji="0" sz="268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1992">
              <a:extLst>
                <a:ext uri="{FF2B5EF4-FFF2-40B4-BE49-F238E27FC236}">
                  <a16:creationId xmlns:a16="http://schemas.microsoft.com/office/drawing/2014/main" id="{68F5B724-4685-B078-95AD-279EB9018EAC}"/>
                </a:ext>
              </a:extLst>
            </p:cNvPr>
            <p:cNvSpPr/>
            <p:nvPr/>
          </p:nvSpPr>
          <p:spPr>
            <a:xfrm rot="21540000">
              <a:off x="741" y="92316"/>
              <a:ext cx="391108" cy="88381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537" tIns="45537" rIns="45537" bIns="45537" numCol="1" anchor="ctr">
              <a:noAutofit/>
            </a:bodyPr>
            <a:lstStyle/>
            <a:p>
              <a:pPr marL="0" marR="0" lvl="0" indent="0" defTabSz="4098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egoe UI" panose="020B0502040204020203" pitchFamily="34" charset="0"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kumimoji="0" sz="268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3" name="Group 1995">
              <a:extLst>
                <a:ext uri="{FF2B5EF4-FFF2-40B4-BE49-F238E27FC236}">
                  <a16:creationId xmlns:a16="http://schemas.microsoft.com/office/drawing/2014/main" id="{D0FE24CF-8C0B-50F4-DB25-9BF219879860}"/>
                </a:ext>
              </a:extLst>
            </p:cNvPr>
            <p:cNvGrpSpPr/>
            <p:nvPr/>
          </p:nvGrpSpPr>
          <p:grpSpPr>
            <a:xfrm>
              <a:off x="31414" y="100563"/>
              <a:ext cx="127811" cy="117837"/>
              <a:chOff x="0" y="0"/>
              <a:chExt cx="127810" cy="117836"/>
            </a:xfrm>
          </p:grpSpPr>
          <p:sp>
            <p:nvSpPr>
              <p:cNvPr id="47" name="Shape 1993">
                <a:extLst>
                  <a:ext uri="{FF2B5EF4-FFF2-40B4-BE49-F238E27FC236}">
                    <a16:creationId xmlns:a16="http://schemas.microsoft.com/office/drawing/2014/main" id="{612C6672-D974-64E9-6969-66780D26E3C1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Shape 1994">
                <a:extLst>
                  <a:ext uri="{FF2B5EF4-FFF2-40B4-BE49-F238E27FC236}">
                    <a16:creationId xmlns:a16="http://schemas.microsoft.com/office/drawing/2014/main" id="{FD3F4F19-C9A9-B08C-FF13-C02AE581953A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roup 1998">
              <a:extLst>
                <a:ext uri="{FF2B5EF4-FFF2-40B4-BE49-F238E27FC236}">
                  <a16:creationId xmlns:a16="http://schemas.microsoft.com/office/drawing/2014/main" id="{1FC7F387-A21B-E3A8-7199-328E6B95C976}"/>
                </a:ext>
              </a:extLst>
            </p:cNvPr>
            <p:cNvGrpSpPr/>
            <p:nvPr/>
          </p:nvGrpSpPr>
          <p:grpSpPr>
            <a:xfrm>
              <a:off x="241026" y="100563"/>
              <a:ext cx="127811" cy="117837"/>
              <a:chOff x="0" y="0"/>
              <a:chExt cx="127810" cy="117836"/>
            </a:xfrm>
          </p:grpSpPr>
          <p:sp>
            <p:nvSpPr>
              <p:cNvPr id="45" name="Shape 1996">
                <a:extLst>
                  <a:ext uri="{FF2B5EF4-FFF2-40B4-BE49-F238E27FC236}">
                    <a16:creationId xmlns:a16="http://schemas.microsoft.com/office/drawing/2014/main" id="{4D23070C-0150-139B-5A3D-28AB3CD5DB7E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Shape 1997">
                <a:extLst>
                  <a:ext uri="{FF2B5EF4-FFF2-40B4-BE49-F238E27FC236}">
                    <a16:creationId xmlns:a16="http://schemas.microsoft.com/office/drawing/2014/main" id="{1A1C8CB0-B2EE-0C7A-0BE6-B7E35E45A67D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537" tIns="45537" rIns="45537" bIns="45537" numCol="1" anchor="ctr">
                <a:noAutofit/>
              </a:bodyPr>
              <a:lstStyle/>
              <a:p>
                <a:pPr marL="0" marR="0" lvl="0" indent="0" defTabSz="40982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egoe UI" panose="020B0502040204020203" pitchFamily="34" charset="0"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268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7" name="Pfeil nach rechts 36">
            <a:extLst>
              <a:ext uri="{FF2B5EF4-FFF2-40B4-BE49-F238E27FC236}">
                <a16:creationId xmlns:a16="http://schemas.microsoft.com/office/drawing/2014/main" id="{1352B4E9-90C6-DC02-1236-E2FF28654EC1}"/>
              </a:ext>
            </a:extLst>
          </p:cNvPr>
          <p:cNvSpPr/>
          <p:nvPr/>
        </p:nvSpPr>
        <p:spPr>
          <a:xfrm rot="1157358">
            <a:off x="3826844" y="929504"/>
            <a:ext cx="150098" cy="14437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27000" tIns="0" rIns="27000" bIns="0" rtlCol="0" anchor="t" anchorCtr="0">
            <a:noAutofit/>
          </a:bodyPr>
          <a:lstStyle/>
          <a:p>
            <a:pPr marL="202500" marR="0" lvl="0" indent="-202500" defTabSz="6858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75"/>
              </a:spcAft>
              <a:buClr>
                <a:srgbClr val="FFFFFF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8" name="Aufwärtswandler">
            <a:extLst>
              <a:ext uri="{FF2B5EF4-FFF2-40B4-BE49-F238E27FC236}">
                <a16:creationId xmlns:a16="http://schemas.microsoft.com/office/drawing/2014/main" id="{4F2AC1AC-9475-69A4-5ED7-98D4B0ED41E2}"/>
              </a:ext>
            </a:extLst>
          </p:cNvPr>
          <p:cNvSpPr txBox="1"/>
          <p:nvPr/>
        </p:nvSpPr>
        <p:spPr>
          <a:xfrm rot="1082311" flipH="1">
            <a:off x="3047303" y="1102972"/>
            <a:ext cx="792878" cy="248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0982" tIns="40982" rIns="40982" bIns="40982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8" lvl="0" indent="40638" algn="ctr" defTabSz="821933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de-DE" sz="1076" dirty="0">
                <a:solidFill>
                  <a:sysClr val="windowText" lastClr="000000"/>
                </a:solidFill>
              </a:rPr>
              <a:t>Abstieg</a:t>
            </a:r>
            <a:endParaRPr kumimoji="0" sz="1076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8A385596-5D01-E1CA-426F-990C4ECC4E1E}"/>
              </a:ext>
            </a:extLst>
          </p:cNvPr>
          <p:cNvCxnSpPr>
            <a:cxnSpLocks/>
          </p:cNvCxnSpPr>
          <p:nvPr/>
        </p:nvCxnSpPr>
        <p:spPr>
          <a:xfrm flipV="1">
            <a:off x="4058573" y="709484"/>
            <a:ext cx="0" cy="924887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dash"/>
            <a:miter lim="800000"/>
            <a:tailEnd type="none" w="lg" len="med"/>
          </a:ln>
          <a:effectLst/>
        </p:spPr>
      </p:cxnSp>
      <p:sp>
        <p:nvSpPr>
          <p:cNvPr id="59" name="Rechteck 58">
            <a:extLst>
              <a:ext uri="{FF2B5EF4-FFF2-40B4-BE49-F238E27FC236}">
                <a16:creationId xmlns:a16="http://schemas.microsoft.com/office/drawing/2014/main" id="{F034A146-5E2C-C7D7-E5E7-16E89FEEA4A2}"/>
              </a:ext>
            </a:extLst>
          </p:cNvPr>
          <p:cNvSpPr/>
          <p:nvPr/>
        </p:nvSpPr>
        <p:spPr>
          <a:xfrm>
            <a:off x="4602554" y="889128"/>
            <a:ext cx="146807" cy="32608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E646F3AA-69A6-06BD-505B-02C3BEA9266C}"/>
              </a:ext>
            </a:extLst>
          </p:cNvPr>
          <p:cNvSpPr/>
          <p:nvPr/>
        </p:nvSpPr>
        <p:spPr>
          <a:xfrm>
            <a:off x="4602553" y="2289210"/>
            <a:ext cx="146807" cy="32608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2" name="Rechteck 191">
            <a:extLst>
              <a:ext uri="{FF2B5EF4-FFF2-40B4-BE49-F238E27FC236}">
                <a16:creationId xmlns:a16="http://schemas.microsoft.com/office/drawing/2014/main" id="{96D1368F-D4AC-1107-2F25-5C9E89698893}"/>
              </a:ext>
            </a:extLst>
          </p:cNvPr>
          <p:cNvSpPr/>
          <p:nvPr/>
        </p:nvSpPr>
        <p:spPr>
          <a:xfrm>
            <a:off x="4598356" y="1103605"/>
            <a:ext cx="140751" cy="29831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2C651503-3D04-BE06-7EBD-94947965A680}"/>
              </a:ext>
            </a:extLst>
          </p:cNvPr>
          <p:cNvSpPr/>
          <p:nvPr/>
        </p:nvSpPr>
        <p:spPr>
          <a:xfrm>
            <a:off x="4641826" y="2915529"/>
            <a:ext cx="140751" cy="29831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Linien"/>
          <p:cNvSpPr/>
          <p:nvPr/>
        </p:nvSpPr>
        <p:spPr>
          <a:xfrm>
            <a:off x="3720031" y="1042925"/>
            <a:ext cx="107410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1" name="Linien"/>
          <p:cNvSpPr/>
          <p:nvPr/>
        </p:nvSpPr>
        <p:spPr>
          <a:xfrm flipH="1">
            <a:off x="3718411" y="1200547"/>
            <a:ext cx="1" cy="1127025"/>
          </a:xfrm>
          <a:prstGeom prst="line">
            <a:avLst/>
          </a:prstGeom>
          <a:ln w="1270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91" name="Gruppieren"/>
          <p:cNvGrpSpPr/>
          <p:nvPr/>
        </p:nvGrpSpPr>
        <p:grpSpPr>
          <a:xfrm>
            <a:off x="4600421" y="1065443"/>
            <a:ext cx="1074101" cy="1431745"/>
            <a:chOff x="0" y="0"/>
            <a:chExt cx="1074099" cy="1431744"/>
          </a:xfrm>
        </p:grpSpPr>
        <p:grpSp>
          <p:nvGrpSpPr>
            <p:cNvPr id="180" name="Gruppieren"/>
            <p:cNvGrpSpPr/>
            <p:nvPr/>
          </p:nvGrpSpPr>
          <p:grpSpPr>
            <a:xfrm>
              <a:off x="161193" y="0"/>
              <a:ext cx="311014" cy="1431745"/>
              <a:chOff x="0" y="0"/>
              <a:chExt cx="311013" cy="1431744"/>
            </a:xfrm>
          </p:grpSpPr>
          <p:grpSp>
            <p:nvGrpSpPr>
              <p:cNvPr id="175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172" name="Linien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73" name="Linien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74" name="Linien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76" name="Linien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7" name="Linien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8" name="Linien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79" name="Linien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89" name="Gruppieren"/>
            <p:cNvGrpSpPr/>
            <p:nvPr/>
          </p:nvGrpSpPr>
          <p:grpSpPr>
            <a:xfrm flipH="1">
              <a:off x="554893" y="0"/>
              <a:ext cx="311014" cy="1431745"/>
              <a:chOff x="0" y="0"/>
              <a:chExt cx="311013" cy="1431744"/>
            </a:xfrm>
          </p:grpSpPr>
          <p:grpSp>
            <p:nvGrpSpPr>
              <p:cNvPr id="184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181" name="Linien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2" name="Linien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" name="Linien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185" name="Linien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86" name="Linien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87" name="Linien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88" name="Linien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90" name="Rechteck"/>
            <p:cNvSpPr/>
            <p:nvPr/>
          </p:nvSpPr>
          <p:spPr>
            <a:xfrm>
              <a:off x="0" y="41391"/>
              <a:ext cx="1074100" cy="1348963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92" name="Linien"/>
          <p:cNvSpPr/>
          <p:nvPr/>
        </p:nvSpPr>
        <p:spPr>
          <a:xfrm>
            <a:off x="5442457" y="1069913"/>
            <a:ext cx="1074100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3" name="Linien"/>
          <p:cNvSpPr/>
          <p:nvPr/>
        </p:nvSpPr>
        <p:spPr>
          <a:xfrm>
            <a:off x="5442457" y="2505806"/>
            <a:ext cx="1070998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4" name="Linien"/>
          <p:cNvSpPr/>
          <p:nvPr/>
        </p:nvSpPr>
        <p:spPr>
          <a:xfrm flipH="1">
            <a:off x="6321009" y="494307"/>
            <a:ext cx="1" cy="2601376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5" name="ü : 1"/>
          <p:cNvSpPr txBox="1"/>
          <p:nvPr/>
        </p:nvSpPr>
        <p:spPr>
          <a:xfrm>
            <a:off x="4805055" y="560458"/>
            <a:ext cx="59975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ü : 1</a:t>
            </a:r>
          </a:p>
        </p:txBody>
      </p:sp>
      <p:sp>
        <p:nvSpPr>
          <p:cNvPr id="196" name="idealer Übertrager"/>
          <p:cNvSpPr txBox="1"/>
          <p:nvPr/>
        </p:nvSpPr>
        <p:spPr>
          <a:xfrm>
            <a:off x="4208607" y="2673736"/>
            <a:ext cx="179264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idealer Übertrager</a:t>
            </a:r>
          </a:p>
        </p:txBody>
      </p:sp>
      <p:sp>
        <p:nvSpPr>
          <p:cNvPr id="197" name="Linien"/>
          <p:cNvSpPr/>
          <p:nvPr/>
        </p:nvSpPr>
        <p:spPr>
          <a:xfrm>
            <a:off x="5899472" y="1070539"/>
            <a:ext cx="202473" cy="3584"/>
          </a:xfrm>
          <a:prstGeom prst="line">
            <a:avLst/>
          </a:prstGeom>
          <a:ln w="28575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98" name="Linien"/>
          <p:cNvSpPr/>
          <p:nvPr/>
        </p:nvSpPr>
        <p:spPr>
          <a:xfrm>
            <a:off x="3720031" y="2505807"/>
            <a:ext cx="107410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9" name="Sekundärseite"/>
          <p:cNvSpPr txBox="1"/>
          <p:nvPr/>
        </p:nvSpPr>
        <p:spPr>
          <a:xfrm>
            <a:off x="6466808" y="2653107"/>
            <a:ext cx="174278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Sekundärseite</a:t>
            </a:r>
          </a:p>
        </p:txBody>
      </p:sp>
      <p:sp>
        <p:nvSpPr>
          <p:cNvPr id="200" name="Primärseite"/>
          <p:cNvSpPr txBox="1"/>
          <p:nvPr/>
        </p:nvSpPr>
        <p:spPr>
          <a:xfrm>
            <a:off x="1950406" y="2673736"/>
            <a:ext cx="17926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Primärseite</a:t>
            </a:r>
          </a:p>
        </p:txBody>
      </p:sp>
      <p:sp>
        <p:nvSpPr>
          <p:cNvPr id="201" name="u1"/>
          <p:cNvSpPr txBox="1"/>
          <p:nvPr/>
        </p:nvSpPr>
        <p:spPr>
          <a:xfrm>
            <a:off x="3281660" y="1514316"/>
            <a:ext cx="43633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U</a:t>
            </a:r>
            <a:r>
              <a:rPr baseline="-5999" dirty="0"/>
              <a:t>1</a:t>
            </a:r>
          </a:p>
        </p:txBody>
      </p:sp>
      <p:sp>
        <p:nvSpPr>
          <p:cNvPr id="202" name="Linien"/>
          <p:cNvSpPr/>
          <p:nvPr/>
        </p:nvSpPr>
        <p:spPr>
          <a:xfrm>
            <a:off x="4109596" y="1041964"/>
            <a:ext cx="202473" cy="3584"/>
          </a:xfrm>
          <a:prstGeom prst="line">
            <a:avLst/>
          </a:prstGeom>
          <a:ln w="28575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03" name="Linien"/>
          <p:cNvSpPr/>
          <p:nvPr/>
        </p:nvSpPr>
        <p:spPr>
          <a:xfrm flipH="1">
            <a:off x="3897144" y="473679"/>
            <a:ext cx="2" cy="2601375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4" name="u2"/>
          <p:cNvSpPr txBox="1"/>
          <p:nvPr/>
        </p:nvSpPr>
        <p:spPr>
          <a:xfrm>
            <a:off x="6540074" y="1514316"/>
            <a:ext cx="43633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U</a:t>
            </a:r>
            <a:r>
              <a:rPr baseline="-5999" dirty="0"/>
              <a:t>2</a:t>
            </a:r>
          </a:p>
        </p:txBody>
      </p:sp>
      <p:sp>
        <p:nvSpPr>
          <p:cNvPr id="205" name="Linien"/>
          <p:cNvSpPr/>
          <p:nvPr/>
        </p:nvSpPr>
        <p:spPr>
          <a:xfrm flipH="1">
            <a:off x="6495478" y="1231483"/>
            <a:ext cx="1" cy="1127024"/>
          </a:xfrm>
          <a:prstGeom prst="line">
            <a:avLst/>
          </a:prstGeom>
          <a:ln w="1270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06" name="i1"/>
          <p:cNvSpPr txBox="1"/>
          <p:nvPr/>
        </p:nvSpPr>
        <p:spPr>
          <a:xfrm>
            <a:off x="4050307" y="1133829"/>
            <a:ext cx="33374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I</a:t>
            </a:r>
            <a:r>
              <a:rPr baseline="-5999" dirty="0"/>
              <a:t>1</a:t>
            </a:r>
          </a:p>
        </p:txBody>
      </p:sp>
      <p:sp>
        <p:nvSpPr>
          <p:cNvPr id="207" name="i2"/>
          <p:cNvSpPr txBox="1"/>
          <p:nvPr/>
        </p:nvSpPr>
        <p:spPr>
          <a:xfrm>
            <a:off x="5855339" y="1133829"/>
            <a:ext cx="33374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I</a:t>
            </a:r>
            <a:r>
              <a:rPr baseline="-5999" dirty="0"/>
              <a:t>2</a:t>
            </a:r>
          </a:p>
        </p:txBody>
      </p:sp>
      <p:sp>
        <p:nvSpPr>
          <p:cNvPr id="208" name="Kreis"/>
          <p:cNvSpPr/>
          <p:nvPr/>
        </p:nvSpPr>
        <p:spPr>
          <a:xfrm rot="10800000">
            <a:off x="6447228" y="24485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09" name="Kreis"/>
          <p:cNvSpPr/>
          <p:nvPr/>
        </p:nvSpPr>
        <p:spPr>
          <a:xfrm rot="10800000">
            <a:off x="6447228" y="10134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0" name="Kreis"/>
          <p:cNvSpPr/>
          <p:nvPr/>
        </p:nvSpPr>
        <p:spPr>
          <a:xfrm rot="10800000">
            <a:off x="3670162" y="2448522"/>
            <a:ext cx="96499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1" name="Kreis"/>
          <p:cNvSpPr/>
          <p:nvPr/>
        </p:nvSpPr>
        <p:spPr>
          <a:xfrm rot="10800000">
            <a:off x="3670162" y="1000722"/>
            <a:ext cx="96499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Linien"/>
          <p:cNvSpPr/>
          <p:nvPr/>
        </p:nvSpPr>
        <p:spPr>
          <a:xfrm>
            <a:off x="2444437" y="1042925"/>
            <a:ext cx="234969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4" name="Linien"/>
          <p:cNvSpPr/>
          <p:nvPr/>
        </p:nvSpPr>
        <p:spPr>
          <a:xfrm flipH="1">
            <a:off x="3718411" y="1200547"/>
            <a:ext cx="1" cy="1127025"/>
          </a:xfrm>
          <a:prstGeom prst="line">
            <a:avLst/>
          </a:prstGeom>
          <a:ln w="12700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234" name="Gruppieren"/>
          <p:cNvGrpSpPr/>
          <p:nvPr/>
        </p:nvGrpSpPr>
        <p:grpSpPr>
          <a:xfrm>
            <a:off x="4600421" y="1065443"/>
            <a:ext cx="1074101" cy="1431745"/>
            <a:chOff x="0" y="0"/>
            <a:chExt cx="1074099" cy="1431744"/>
          </a:xfrm>
        </p:grpSpPr>
        <p:grpSp>
          <p:nvGrpSpPr>
            <p:cNvPr id="223" name="Gruppieren"/>
            <p:cNvGrpSpPr/>
            <p:nvPr/>
          </p:nvGrpSpPr>
          <p:grpSpPr>
            <a:xfrm>
              <a:off x="161193" y="0"/>
              <a:ext cx="311014" cy="1431745"/>
              <a:chOff x="0" y="0"/>
              <a:chExt cx="311013" cy="1431744"/>
            </a:xfrm>
          </p:grpSpPr>
          <p:grpSp>
            <p:nvGrpSpPr>
              <p:cNvPr id="218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215" name="Linien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16" name="Linien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17" name="Linien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219" name="Linien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20" name="Linien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21" name="Linien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22" name="Linien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32" name="Gruppieren"/>
            <p:cNvGrpSpPr/>
            <p:nvPr/>
          </p:nvGrpSpPr>
          <p:grpSpPr>
            <a:xfrm flipH="1">
              <a:off x="554893" y="0"/>
              <a:ext cx="311014" cy="1431745"/>
              <a:chOff x="0" y="0"/>
              <a:chExt cx="311013" cy="1431744"/>
            </a:xfrm>
          </p:grpSpPr>
          <p:grpSp>
            <p:nvGrpSpPr>
              <p:cNvPr id="227" name="Gruppieren"/>
              <p:cNvGrpSpPr/>
              <p:nvPr/>
            </p:nvGrpSpPr>
            <p:grpSpPr>
              <a:xfrm flipH="1">
                <a:off x="191591" y="386620"/>
                <a:ext cx="119423" cy="704807"/>
                <a:chOff x="0" y="0"/>
                <a:chExt cx="119422" cy="704806"/>
              </a:xfrm>
            </p:grpSpPr>
            <p:sp>
              <p:nvSpPr>
                <p:cNvPr id="224" name="Linien"/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25" name="Linien"/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26" name="Linien"/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228" name="Linien"/>
              <p:cNvSpPr/>
              <p:nvPr/>
            </p:nvSpPr>
            <p:spPr>
              <a:xfrm>
                <a:off x="14287" y="-1"/>
                <a:ext cx="1" cy="36082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29" name="Linien"/>
              <p:cNvSpPr/>
              <p:nvPr/>
            </p:nvSpPr>
            <p:spPr>
              <a:xfrm flipV="1">
                <a:off x="0" y="3808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30" name="Linien"/>
              <p:cNvSpPr/>
              <p:nvPr/>
            </p:nvSpPr>
            <p:spPr>
              <a:xfrm flipV="1">
                <a:off x="0" y="1092047"/>
                <a:ext cx="202725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31" name="Linien"/>
              <p:cNvSpPr/>
              <p:nvPr/>
            </p:nvSpPr>
            <p:spPr>
              <a:xfrm>
                <a:off x="14287" y="1070923"/>
                <a:ext cx="1" cy="36082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33" name="Rechteck"/>
            <p:cNvSpPr/>
            <p:nvPr/>
          </p:nvSpPr>
          <p:spPr>
            <a:xfrm>
              <a:off x="0" y="41391"/>
              <a:ext cx="1074100" cy="1348963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35" name="Linien"/>
          <p:cNvSpPr/>
          <p:nvPr/>
        </p:nvSpPr>
        <p:spPr>
          <a:xfrm>
            <a:off x="5442457" y="1069913"/>
            <a:ext cx="175710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6" name="Linien"/>
          <p:cNvSpPr/>
          <p:nvPr/>
        </p:nvSpPr>
        <p:spPr>
          <a:xfrm>
            <a:off x="5442457" y="2505806"/>
            <a:ext cx="1757105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7" name="Linien"/>
          <p:cNvSpPr/>
          <p:nvPr/>
        </p:nvSpPr>
        <p:spPr>
          <a:xfrm flipH="1">
            <a:off x="6321009" y="494307"/>
            <a:ext cx="1" cy="2601376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8" name="ü : 1"/>
          <p:cNvSpPr txBox="1"/>
          <p:nvPr/>
        </p:nvSpPr>
        <p:spPr>
          <a:xfrm>
            <a:off x="4805055" y="560458"/>
            <a:ext cx="59975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ü : 1</a:t>
            </a:r>
          </a:p>
        </p:txBody>
      </p:sp>
      <p:sp>
        <p:nvSpPr>
          <p:cNvPr id="239" name="idealer Übertrager"/>
          <p:cNvSpPr txBox="1"/>
          <p:nvPr/>
        </p:nvSpPr>
        <p:spPr>
          <a:xfrm>
            <a:off x="4208607" y="2673736"/>
            <a:ext cx="179264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idealer Übertrager</a:t>
            </a:r>
          </a:p>
        </p:txBody>
      </p:sp>
      <p:sp>
        <p:nvSpPr>
          <p:cNvPr id="240" name="Linien"/>
          <p:cNvSpPr/>
          <p:nvPr/>
        </p:nvSpPr>
        <p:spPr>
          <a:xfrm>
            <a:off x="5899472" y="1070539"/>
            <a:ext cx="202473" cy="3584"/>
          </a:xfrm>
          <a:prstGeom prst="line">
            <a:avLst/>
          </a:prstGeom>
          <a:ln w="28575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1" name="Linien"/>
          <p:cNvSpPr/>
          <p:nvPr/>
        </p:nvSpPr>
        <p:spPr>
          <a:xfrm>
            <a:off x="2444437" y="2505807"/>
            <a:ext cx="234969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2" name="Sekundärseite"/>
          <p:cNvSpPr txBox="1"/>
          <p:nvPr/>
        </p:nvSpPr>
        <p:spPr>
          <a:xfrm>
            <a:off x="6466808" y="2653107"/>
            <a:ext cx="174278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err="1"/>
              <a:t>Sekundärseite</a:t>
            </a:r>
            <a:endParaRPr dirty="0"/>
          </a:p>
        </p:txBody>
      </p:sp>
      <p:sp>
        <p:nvSpPr>
          <p:cNvPr id="243" name="Primärseite"/>
          <p:cNvSpPr txBox="1"/>
          <p:nvPr/>
        </p:nvSpPr>
        <p:spPr>
          <a:xfrm>
            <a:off x="1950406" y="2673736"/>
            <a:ext cx="17926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Primärseite</a:t>
            </a:r>
          </a:p>
        </p:txBody>
      </p:sp>
      <p:sp>
        <p:nvSpPr>
          <p:cNvPr id="244" name="u1"/>
          <p:cNvSpPr txBox="1"/>
          <p:nvPr/>
        </p:nvSpPr>
        <p:spPr>
          <a:xfrm>
            <a:off x="3281660" y="1514316"/>
            <a:ext cx="43633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U</a:t>
            </a:r>
            <a:r>
              <a:rPr baseline="-5999" dirty="0"/>
              <a:t>1</a:t>
            </a:r>
          </a:p>
        </p:txBody>
      </p:sp>
      <p:sp>
        <p:nvSpPr>
          <p:cNvPr id="245" name="Linien"/>
          <p:cNvSpPr/>
          <p:nvPr/>
        </p:nvSpPr>
        <p:spPr>
          <a:xfrm>
            <a:off x="4109596" y="1041964"/>
            <a:ext cx="202473" cy="3584"/>
          </a:xfrm>
          <a:prstGeom prst="line">
            <a:avLst/>
          </a:prstGeom>
          <a:ln w="28575">
            <a:solidFill>
              <a:schemeClr val="accent5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6" name="Linien"/>
          <p:cNvSpPr/>
          <p:nvPr/>
        </p:nvSpPr>
        <p:spPr>
          <a:xfrm flipH="1">
            <a:off x="3897144" y="473679"/>
            <a:ext cx="2" cy="2601375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7" name="u2"/>
          <p:cNvSpPr txBox="1"/>
          <p:nvPr/>
        </p:nvSpPr>
        <p:spPr>
          <a:xfrm>
            <a:off x="6540074" y="1514316"/>
            <a:ext cx="43633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U</a:t>
            </a:r>
            <a:r>
              <a:rPr baseline="-5999" dirty="0"/>
              <a:t>2</a:t>
            </a:r>
          </a:p>
        </p:txBody>
      </p:sp>
      <p:sp>
        <p:nvSpPr>
          <p:cNvPr id="248" name="Linien"/>
          <p:cNvSpPr/>
          <p:nvPr/>
        </p:nvSpPr>
        <p:spPr>
          <a:xfrm flipH="1">
            <a:off x="6495478" y="1231483"/>
            <a:ext cx="1" cy="1127024"/>
          </a:xfrm>
          <a:prstGeom prst="line">
            <a:avLst/>
          </a:prstGeom>
          <a:ln w="12700">
            <a:solidFill>
              <a:schemeClr val="accent1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49" name="i1"/>
          <p:cNvSpPr txBox="1"/>
          <p:nvPr/>
        </p:nvSpPr>
        <p:spPr>
          <a:xfrm>
            <a:off x="4050307" y="1133829"/>
            <a:ext cx="33374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I</a:t>
            </a:r>
            <a:r>
              <a:rPr baseline="-5999" dirty="0"/>
              <a:t>1</a:t>
            </a:r>
          </a:p>
        </p:txBody>
      </p:sp>
      <p:sp>
        <p:nvSpPr>
          <p:cNvPr id="250" name="i2"/>
          <p:cNvSpPr txBox="1"/>
          <p:nvPr/>
        </p:nvSpPr>
        <p:spPr>
          <a:xfrm>
            <a:off x="5855339" y="1133829"/>
            <a:ext cx="33374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I</a:t>
            </a:r>
            <a:r>
              <a:rPr baseline="-5999" dirty="0"/>
              <a:t>2</a:t>
            </a:r>
          </a:p>
        </p:txBody>
      </p:sp>
      <p:sp>
        <p:nvSpPr>
          <p:cNvPr id="251" name="Kreis"/>
          <p:cNvSpPr/>
          <p:nvPr/>
        </p:nvSpPr>
        <p:spPr>
          <a:xfrm rot="10800000">
            <a:off x="6447228" y="24485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52" name="Kreis"/>
          <p:cNvSpPr/>
          <p:nvPr/>
        </p:nvSpPr>
        <p:spPr>
          <a:xfrm rot="10800000">
            <a:off x="6447228" y="1013422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53" name="Kreis"/>
          <p:cNvSpPr/>
          <p:nvPr/>
        </p:nvSpPr>
        <p:spPr>
          <a:xfrm rot="10800000">
            <a:off x="3670162" y="2448522"/>
            <a:ext cx="96499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54" name="Kreis"/>
          <p:cNvSpPr/>
          <p:nvPr/>
        </p:nvSpPr>
        <p:spPr>
          <a:xfrm rot="10800000">
            <a:off x="3670162" y="1000722"/>
            <a:ext cx="96499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55" name="u0"/>
          <p:cNvSpPr txBox="1"/>
          <p:nvPr/>
        </p:nvSpPr>
        <p:spPr>
          <a:xfrm>
            <a:off x="1682110" y="147882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de-DE" dirty="0"/>
              <a:t>U</a:t>
            </a:r>
            <a:r>
              <a:rPr baseline="-25000" dirty="0"/>
              <a:t>0</a:t>
            </a:r>
          </a:p>
        </p:txBody>
      </p:sp>
      <p:sp>
        <p:nvSpPr>
          <p:cNvPr id="256" name="Kreis"/>
          <p:cNvSpPr/>
          <p:nvPr/>
        </p:nvSpPr>
        <p:spPr>
          <a:xfrm>
            <a:off x="2268648" y="1565690"/>
            <a:ext cx="392488" cy="3967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259" name="Gruppieren"/>
          <p:cNvGrpSpPr/>
          <p:nvPr/>
        </p:nvGrpSpPr>
        <p:grpSpPr>
          <a:xfrm>
            <a:off x="2741757" y="859858"/>
            <a:ext cx="505917" cy="366135"/>
            <a:chOff x="-20032" y="0"/>
            <a:chExt cx="505915" cy="366134"/>
          </a:xfrm>
        </p:grpSpPr>
        <p:sp>
          <p:nvSpPr>
            <p:cNvPr id="257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58" name="R0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60" name="Linien"/>
          <p:cNvSpPr/>
          <p:nvPr/>
        </p:nvSpPr>
        <p:spPr>
          <a:xfrm>
            <a:off x="2149926" y="1354049"/>
            <a:ext cx="1" cy="8200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1" name="Linien"/>
          <p:cNvSpPr/>
          <p:nvPr/>
        </p:nvSpPr>
        <p:spPr>
          <a:xfrm>
            <a:off x="2464891" y="1031576"/>
            <a:ext cx="1" cy="1488519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2" name="Linien"/>
          <p:cNvSpPr/>
          <p:nvPr/>
        </p:nvSpPr>
        <p:spPr>
          <a:xfrm>
            <a:off x="7208620" y="1064415"/>
            <a:ext cx="1" cy="146116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65" name="Gruppieren"/>
          <p:cNvGrpSpPr/>
          <p:nvPr/>
        </p:nvGrpSpPr>
        <p:grpSpPr>
          <a:xfrm rot="16200000">
            <a:off x="6955662" y="1580992"/>
            <a:ext cx="505917" cy="366135"/>
            <a:chOff x="-20032" y="0"/>
            <a:chExt cx="505915" cy="366134"/>
          </a:xfrm>
        </p:grpSpPr>
        <p:sp>
          <p:nvSpPr>
            <p:cNvPr id="263" name="Rechteck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64" name="R2"/>
            <p:cNvSpPr txBox="1"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2</a:t>
              </a:r>
            </a:p>
          </p:txBody>
        </p:sp>
      </p:grp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Linien"/>
          <p:cNvSpPr/>
          <p:nvPr/>
        </p:nvSpPr>
        <p:spPr>
          <a:xfrm>
            <a:off x="6475069" y="654001"/>
            <a:ext cx="778578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8" name="Linien"/>
          <p:cNvSpPr/>
          <p:nvPr/>
        </p:nvSpPr>
        <p:spPr>
          <a:xfrm flipH="1">
            <a:off x="4763616" y="809934"/>
            <a:ext cx="1" cy="968679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288" name="Gruppieren"/>
          <p:cNvGrpSpPr/>
          <p:nvPr/>
        </p:nvGrpSpPr>
        <p:grpSpPr>
          <a:xfrm>
            <a:off x="7076249" y="673354"/>
            <a:ext cx="983644" cy="1230588"/>
            <a:chOff x="0" y="0"/>
            <a:chExt cx="983643" cy="1230586"/>
          </a:xfrm>
        </p:grpSpPr>
        <p:grpSp>
          <p:nvGrpSpPr>
            <p:cNvPr id="277" name="Gruppieren"/>
            <p:cNvGrpSpPr/>
            <p:nvPr/>
          </p:nvGrpSpPr>
          <p:grpSpPr>
            <a:xfrm>
              <a:off x="147618" y="0"/>
              <a:ext cx="284822" cy="1230587"/>
              <a:chOff x="0" y="0"/>
              <a:chExt cx="284821" cy="1230586"/>
            </a:xfrm>
          </p:grpSpPr>
          <p:grpSp>
            <p:nvGrpSpPr>
              <p:cNvPr id="272" name="Gruppieren"/>
              <p:cNvGrpSpPr/>
              <p:nvPr/>
            </p:nvGrpSpPr>
            <p:grpSpPr>
              <a:xfrm flipH="1">
                <a:off x="175456" y="332300"/>
                <a:ext cx="109366" cy="605783"/>
                <a:chOff x="0" y="0"/>
                <a:chExt cx="109365" cy="605782"/>
              </a:xfrm>
            </p:grpSpPr>
            <p:sp>
              <p:nvSpPr>
                <p:cNvPr id="269" name="Linien"/>
                <p:cNvSpPr/>
                <p:nvPr/>
              </p:nvSpPr>
              <p:spPr>
                <a:xfrm rot="16200000">
                  <a:off x="-49915" y="251841"/>
                  <a:ext cx="201929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70" name="Linien"/>
                <p:cNvSpPr/>
                <p:nvPr/>
              </p:nvSpPr>
              <p:spPr>
                <a:xfrm rot="16200000">
                  <a:off x="-42648" y="49914"/>
                  <a:ext cx="201928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71" name="Linien"/>
                <p:cNvSpPr/>
                <p:nvPr/>
              </p:nvSpPr>
              <p:spPr>
                <a:xfrm rot="16200000">
                  <a:off x="-42648" y="453768"/>
                  <a:ext cx="201928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273" name="Linien"/>
              <p:cNvSpPr/>
              <p:nvPr/>
            </p:nvSpPr>
            <p:spPr>
              <a:xfrm>
                <a:off x="13084" y="-1"/>
                <a:ext cx="1" cy="31012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4" name="Linien"/>
              <p:cNvSpPr/>
              <p:nvPr/>
            </p:nvSpPr>
            <p:spPr>
              <a:xfrm flipV="1">
                <a:off x="-1" y="327339"/>
                <a:ext cx="185653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5" name="Linien"/>
              <p:cNvSpPr/>
              <p:nvPr/>
            </p:nvSpPr>
            <p:spPr>
              <a:xfrm flipV="1">
                <a:off x="0" y="938616"/>
                <a:ext cx="185652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6" name="Linien"/>
              <p:cNvSpPr/>
              <p:nvPr/>
            </p:nvSpPr>
            <p:spPr>
              <a:xfrm>
                <a:off x="13084" y="920460"/>
                <a:ext cx="1" cy="31012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86" name="Gruppieren"/>
            <p:cNvGrpSpPr/>
            <p:nvPr/>
          </p:nvGrpSpPr>
          <p:grpSpPr>
            <a:xfrm flipH="1">
              <a:off x="508162" y="0"/>
              <a:ext cx="284822" cy="1230587"/>
              <a:chOff x="0" y="0"/>
              <a:chExt cx="284821" cy="1230586"/>
            </a:xfrm>
          </p:grpSpPr>
          <p:grpSp>
            <p:nvGrpSpPr>
              <p:cNvPr id="281" name="Gruppieren"/>
              <p:cNvGrpSpPr/>
              <p:nvPr/>
            </p:nvGrpSpPr>
            <p:grpSpPr>
              <a:xfrm flipH="1">
                <a:off x="175456" y="332300"/>
                <a:ext cx="109366" cy="605783"/>
                <a:chOff x="0" y="0"/>
                <a:chExt cx="109365" cy="605782"/>
              </a:xfrm>
            </p:grpSpPr>
            <p:sp>
              <p:nvSpPr>
                <p:cNvPr id="278" name="Linien"/>
                <p:cNvSpPr/>
                <p:nvPr/>
              </p:nvSpPr>
              <p:spPr>
                <a:xfrm rot="16200000">
                  <a:off x="-49915" y="251841"/>
                  <a:ext cx="201929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79" name="Linien"/>
                <p:cNvSpPr/>
                <p:nvPr/>
              </p:nvSpPr>
              <p:spPr>
                <a:xfrm rot="16200000">
                  <a:off x="-42648" y="49914"/>
                  <a:ext cx="201928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80" name="Linien"/>
                <p:cNvSpPr/>
                <p:nvPr/>
              </p:nvSpPr>
              <p:spPr>
                <a:xfrm rot="16200000">
                  <a:off x="-42648" y="453768"/>
                  <a:ext cx="201928" cy="1021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282" name="Linien"/>
              <p:cNvSpPr/>
              <p:nvPr/>
            </p:nvSpPr>
            <p:spPr>
              <a:xfrm>
                <a:off x="13084" y="-1"/>
                <a:ext cx="1" cy="31012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3" name="Linien"/>
              <p:cNvSpPr/>
              <p:nvPr/>
            </p:nvSpPr>
            <p:spPr>
              <a:xfrm flipV="1">
                <a:off x="-1" y="327339"/>
                <a:ext cx="185653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4" name="Linien"/>
              <p:cNvSpPr/>
              <p:nvPr/>
            </p:nvSpPr>
            <p:spPr>
              <a:xfrm flipV="1">
                <a:off x="0" y="938616"/>
                <a:ext cx="185652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5" name="Linien"/>
              <p:cNvSpPr/>
              <p:nvPr/>
            </p:nvSpPr>
            <p:spPr>
              <a:xfrm>
                <a:off x="13084" y="920460"/>
                <a:ext cx="1" cy="310127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87" name="Rechteck"/>
            <p:cNvSpPr/>
            <p:nvPr/>
          </p:nvSpPr>
          <p:spPr>
            <a:xfrm>
              <a:off x="0" y="35576"/>
              <a:ext cx="983644" cy="1159435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89" name="Linien"/>
          <p:cNvSpPr/>
          <p:nvPr/>
        </p:nvSpPr>
        <p:spPr>
          <a:xfrm>
            <a:off x="7847372" y="677197"/>
            <a:ext cx="98364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0" name="Linien"/>
          <p:cNvSpPr/>
          <p:nvPr/>
        </p:nvSpPr>
        <p:spPr>
          <a:xfrm>
            <a:off x="7847372" y="1911349"/>
            <a:ext cx="980804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1" name="Linien"/>
          <p:cNvSpPr/>
          <p:nvPr/>
        </p:nvSpPr>
        <p:spPr>
          <a:xfrm flipH="1">
            <a:off x="8479160" y="182463"/>
            <a:ext cx="1" cy="2235887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2" name="ü : 1"/>
          <p:cNvSpPr txBox="1"/>
          <p:nvPr/>
        </p:nvSpPr>
        <p:spPr>
          <a:xfrm>
            <a:off x="7274590" y="244380"/>
            <a:ext cx="549243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ü : 1</a:t>
            </a:r>
          </a:p>
        </p:txBody>
      </p:sp>
      <p:sp>
        <p:nvSpPr>
          <p:cNvPr id="293" name="idealer Übertrager"/>
          <p:cNvSpPr txBox="1"/>
          <p:nvPr/>
        </p:nvSpPr>
        <p:spPr>
          <a:xfrm>
            <a:off x="6747233" y="2027849"/>
            <a:ext cx="1641676" cy="278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idealer Übertrager</a:t>
            </a:r>
          </a:p>
        </p:txBody>
      </p:sp>
      <p:sp>
        <p:nvSpPr>
          <p:cNvPr id="294" name="Linien"/>
          <p:cNvSpPr/>
          <p:nvPr/>
        </p:nvSpPr>
        <p:spPr>
          <a:xfrm>
            <a:off x="8103074" y="677735"/>
            <a:ext cx="185421" cy="3081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5" name="Linien"/>
          <p:cNvSpPr/>
          <p:nvPr/>
        </p:nvSpPr>
        <p:spPr>
          <a:xfrm flipH="1">
            <a:off x="8829275" y="672707"/>
            <a:ext cx="1" cy="1243134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6" name="Linien"/>
          <p:cNvSpPr/>
          <p:nvPr/>
        </p:nvSpPr>
        <p:spPr>
          <a:xfrm flipV="1">
            <a:off x="4821413" y="1911350"/>
            <a:ext cx="2432234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7" name="Sekundärseite"/>
          <p:cNvSpPr txBox="1"/>
          <p:nvPr/>
        </p:nvSpPr>
        <p:spPr>
          <a:xfrm>
            <a:off x="8569413" y="2011833"/>
            <a:ext cx="1323263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Sekundärseite</a:t>
            </a:r>
          </a:p>
        </p:txBody>
      </p:sp>
      <p:sp>
        <p:nvSpPr>
          <p:cNvPr id="298" name="Primärseite"/>
          <p:cNvSpPr txBox="1"/>
          <p:nvPr/>
        </p:nvSpPr>
        <p:spPr>
          <a:xfrm>
            <a:off x="4482770" y="2011833"/>
            <a:ext cx="1171479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algn="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Primärseite</a:t>
            </a:r>
          </a:p>
        </p:txBody>
      </p:sp>
      <p:sp>
        <p:nvSpPr>
          <p:cNvPr id="299" name="Kurzschluss"/>
          <p:cNvSpPr txBox="1"/>
          <p:nvPr/>
        </p:nvSpPr>
        <p:spPr>
          <a:xfrm>
            <a:off x="8870451" y="1155226"/>
            <a:ext cx="1171478" cy="278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Kurzschluss</a:t>
            </a:r>
          </a:p>
        </p:txBody>
      </p:sp>
      <p:sp>
        <p:nvSpPr>
          <p:cNvPr id="300" name="Uk"/>
          <p:cNvSpPr txBox="1"/>
          <p:nvPr/>
        </p:nvSpPr>
        <p:spPr>
          <a:xfrm>
            <a:off x="4356588" y="1139210"/>
            <a:ext cx="482359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U</a:t>
            </a:r>
            <a:r>
              <a:rPr baseline="-5999" dirty="0" err="1"/>
              <a:t>k</a:t>
            </a:r>
            <a:endParaRPr baseline="-5999" dirty="0"/>
          </a:p>
        </p:txBody>
      </p:sp>
      <p:sp>
        <p:nvSpPr>
          <p:cNvPr id="301" name="Linien"/>
          <p:cNvSpPr/>
          <p:nvPr/>
        </p:nvSpPr>
        <p:spPr>
          <a:xfrm>
            <a:off x="4788954" y="652770"/>
            <a:ext cx="85333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306" name="Gruppieren"/>
          <p:cNvGrpSpPr/>
          <p:nvPr/>
        </p:nvGrpSpPr>
        <p:grpSpPr>
          <a:xfrm>
            <a:off x="5610862" y="540391"/>
            <a:ext cx="853335" cy="102665"/>
            <a:chOff x="0" y="0"/>
            <a:chExt cx="853333" cy="102664"/>
          </a:xfrm>
        </p:grpSpPr>
        <p:sp>
          <p:nvSpPr>
            <p:cNvPr id="302" name="Linien"/>
            <p:cNvSpPr/>
            <p:nvPr/>
          </p:nvSpPr>
          <p:spPr>
            <a:xfrm>
              <a:off x="215150" y="0"/>
              <a:ext cx="215151" cy="95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3" name="Linien"/>
            <p:cNvSpPr/>
            <p:nvPr/>
          </p:nvSpPr>
          <p:spPr>
            <a:xfrm>
              <a:off x="430300" y="6819"/>
              <a:ext cx="215151" cy="95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4" name="Linien"/>
            <p:cNvSpPr/>
            <p:nvPr/>
          </p:nvSpPr>
          <p:spPr>
            <a:xfrm>
              <a:off x="636728" y="6820"/>
              <a:ext cx="216606" cy="9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5" name="Linien"/>
            <p:cNvSpPr/>
            <p:nvPr/>
          </p:nvSpPr>
          <p:spPr>
            <a:xfrm>
              <a:off x="-1" y="6819"/>
              <a:ext cx="215152" cy="95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sp>
        <p:nvSpPr>
          <p:cNvPr id="307" name="Linien"/>
          <p:cNvSpPr/>
          <p:nvPr/>
        </p:nvSpPr>
        <p:spPr>
          <a:xfrm>
            <a:off x="5161322" y="645427"/>
            <a:ext cx="185421" cy="3081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08" name="Ir"/>
          <p:cNvSpPr txBox="1"/>
          <p:nvPr/>
        </p:nvSpPr>
        <p:spPr>
          <a:xfrm>
            <a:off x="5076784" y="185480"/>
            <a:ext cx="393096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I</a:t>
            </a:r>
            <a:r>
              <a:rPr baseline="-5999" dirty="0" err="1"/>
              <a:t>r</a:t>
            </a:r>
            <a:endParaRPr baseline="-5999" dirty="0"/>
          </a:p>
        </p:txBody>
      </p:sp>
      <p:sp>
        <p:nvSpPr>
          <p:cNvPr id="309" name="jXk"/>
          <p:cNvSpPr txBox="1"/>
          <p:nvPr/>
        </p:nvSpPr>
        <p:spPr>
          <a:xfrm>
            <a:off x="5860193" y="185480"/>
            <a:ext cx="549243" cy="310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jX</a:t>
            </a:r>
            <a:r>
              <a:rPr baseline="-5999" dirty="0" err="1"/>
              <a:t>k</a:t>
            </a:r>
            <a:endParaRPr baseline="-5999" dirty="0"/>
          </a:p>
        </p:txBody>
      </p:sp>
      <p:grpSp>
        <p:nvGrpSpPr>
          <p:cNvPr id="323" name="Gruppieren"/>
          <p:cNvGrpSpPr/>
          <p:nvPr/>
        </p:nvGrpSpPr>
        <p:grpSpPr>
          <a:xfrm>
            <a:off x="-490801" y="462707"/>
            <a:ext cx="5170808" cy="1675399"/>
            <a:chOff x="0" y="0"/>
            <a:chExt cx="5170806" cy="1675397"/>
          </a:xfrm>
        </p:grpSpPr>
        <p:sp>
          <p:nvSpPr>
            <p:cNvPr id="310" name="Abgerundetes Rechteck"/>
            <p:cNvSpPr/>
            <p:nvPr/>
          </p:nvSpPr>
          <p:spPr>
            <a:xfrm>
              <a:off x="1685355" y="115305"/>
              <a:ext cx="1690041" cy="1258107"/>
            </a:xfrm>
            <a:prstGeom prst="roundRect">
              <a:avLst>
                <a:gd name="adj" fmla="val 15000"/>
              </a:avLst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1" name="Abgerundetes Rechteck"/>
            <p:cNvSpPr/>
            <p:nvPr/>
          </p:nvSpPr>
          <p:spPr>
            <a:xfrm>
              <a:off x="2005631" y="371103"/>
              <a:ext cx="1049488" cy="746511"/>
            </a:xfrm>
            <a:prstGeom prst="roundRect">
              <a:avLst>
                <a:gd name="adj" fmla="val 19994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2" name="Eisenkern"/>
            <p:cNvSpPr txBox="1"/>
            <p:nvPr/>
          </p:nvSpPr>
          <p:spPr>
            <a:xfrm>
              <a:off x="1669998" y="1379213"/>
              <a:ext cx="1710565" cy="2961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algn="ctr"/>
              <a:r>
                <a:rPr lang="de-DE" dirty="0"/>
                <a:t>magnetischer Kern</a:t>
              </a:r>
              <a:endParaRPr dirty="0"/>
            </a:p>
          </p:txBody>
        </p:sp>
        <p:sp>
          <p:nvSpPr>
            <p:cNvPr id="313" name="Sekundär-wicklung"/>
            <p:cNvSpPr txBox="1"/>
            <p:nvPr/>
          </p:nvSpPr>
          <p:spPr>
            <a:xfrm>
              <a:off x="3652187" y="495618"/>
              <a:ext cx="1518619" cy="497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Sekundär-wicklung</a:t>
              </a:r>
            </a:p>
          </p:txBody>
        </p:sp>
        <p:sp>
          <p:nvSpPr>
            <p:cNvPr id="314" name="Primär-wicklung"/>
            <p:cNvSpPr txBox="1"/>
            <p:nvPr/>
          </p:nvSpPr>
          <p:spPr>
            <a:xfrm>
              <a:off x="0" y="488846"/>
              <a:ext cx="1412419" cy="497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Primär-wicklung</a:t>
              </a:r>
            </a:p>
          </p:txBody>
        </p:sp>
        <p:sp>
          <p:nvSpPr>
            <p:cNvPr id="315" name="Rechteck"/>
            <p:cNvSpPr/>
            <p:nvPr/>
          </p:nvSpPr>
          <p:spPr>
            <a:xfrm>
              <a:off x="1580746" y="398919"/>
              <a:ext cx="593425" cy="690879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6" name="Rechteck"/>
            <p:cNvSpPr/>
            <p:nvPr/>
          </p:nvSpPr>
          <p:spPr>
            <a:xfrm>
              <a:off x="2931176" y="398919"/>
              <a:ext cx="593424" cy="69087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17" name="Linien"/>
            <p:cNvSpPr/>
            <p:nvPr/>
          </p:nvSpPr>
          <p:spPr>
            <a:xfrm>
              <a:off x="1211908" y="420650"/>
              <a:ext cx="401022" cy="1574"/>
            </a:xfrm>
            <a:prstGeom prst="line">
              <a:avLst/>
            </a:prstGeom>
            <a:noFill/>
            <a:ln w="28575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18" name="Linien"/>
            <p:cNvSpPr/>
            <p:nvPr/>
          </p:nvSpPr>
          <p:spPr>
            <a:xfrm>
              <a:off x="1211908" y="1066493"/>
              <a:ext cx="401022" cy="1574"/>
            </a:xfrm>
            <a:prstGeom prst="line">
              <a:avLst/>
            </a:prstGeom>
            <a:noFill/>
            <a:ln w="28575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19" name="Linien"/>
            <p:cNvSpPr/>
            <p:nvPr/>
          </p:nvSpPr>
          <p:spPr>
            <a:xfrm>
              <a:off x="3516267" y="420650"/>
              <a:ext cx="401023" cy="1574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20" name="Linien"/>
            <p:cNvSpPr/>
            <p:nvPr/>
          </p:nvSpPr>
          <p:spPr>
            <a:xfrm>
              <a:off x="3516267" y="1066493"/>
              <a:ext cx="401023" cy="1574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21" name="Linien"/>
            <p:cNvSpPr/>
            <p:nvPr/>
          </p:nvSpPr>
          <p:spPr>
            <a:xfrm>
              <a:off x="1477758" y="0"/>
              <a:ext cx="1574" cy="1475173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22" name="Linien"/>
            <p:cNvSpPr/>
            <p:nvPr/>
          </p:nvSpPr>
          <p:spPr>
            <a:xfrm>
              <a:off x="3648140" y="6772"/>
              <a:ext cx="1574" cy="1475174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ien">
            <a:extLst>
              <a:ext uri="{FF2B5EF4-FFF2-40B4-BE49-F238E27FC236}">
                <a16:creationId xmlns:a16="http://schemas.microsoft.com/office/drawing/2014/main" id="{38167BF7-224D-4AD8-307E-38C14D754A9A}"/>
              </a:ext>
            </a:extLst>
          </p:cNvPr>
          <p:cNvSpPr/>
          <p:nvPr/>
        </p:nvSpPr>
        <p:spPr>
          <a:xfrm>
            <a:off x="2468125" y="1434918"/>
            <a:ext cx="0" cy="1454773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" name="Linien">
            <a:extLst>
              <a:ext uri="{FF2B5EF4-FFF2-40B4-BE49-F238E27FC236}">
                <a16:creationId xmlns:a16="http://schemas.microsoft.com/office/drawing/2014/main" id="{D026AFCA-2E38-26EC-1095-FC88FE5542AD}"/>
              </a:ext>
            </a:extLst>
          </p:cNvPr>
          <p:cNvSpPr/>
          <p:nvPr/>
        </p:nvSpPr>
        <p:spPr>
          <a:xfrm>
            <a:off x="1766981" y="1433821"/>
            <a:ext cx="0" cy="1454773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D09C035-F75E-1ECB-132A-89085B0FAF8C}"/>
              </a:ext>
            </a:extLst>
          </p:cNvPr>
          <p:cNvSpPr/>
          <p:nvPr/>
        </p:nvSpPr>
        <p:spPr>
          <a:xfrm>
            <a:off x="1742834" y="1828798"/>
            <a:ext cx="785637" cy="72041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327" name="Linien"/>
          <p:cNvSpPr/>
          <p:nvPr/>
        </p:nvSpPr>
        <p:spPr>
          <a:xfrm>
            <a:off x="2471329" y="2886197"/>
            <a:ext cx="293514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8" name="Linien"/>
          <p:cNvSpPr/>
          <p:nvPr/>
        </p:nvSpPr>
        <p:spPr>
          <a:xfrm>
            <a:off x="799081" y="2885006"/>
            <a:ext cx="963883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9" name="Linien"/>
          <p:cNvSpPr/>
          <p:nvPr/>
        </p:nvSpPr>
        <p:spPr>
          <a:xfrm>
            <a:off x="880771" y="1440846"/>
            <a:ext cx="893322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31" name="Linien"/>
          <p:cNvSpPr/>
          <p:nvPr/>
        </p:nvSpPr>
        <p:spPr>
          <a:xfrm>
            <a:off x="842101" y="1761102"/>
            <a:ext cx="1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2" name="Kreis"/>
          <p:cNvSpPr/>
          <p:nvPr/>
        </p:nvSpPr>
        <p:spPr>
          <a:xfrm flipH="1">
            <a:off x="785197" y="2819593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3" name="Kreis"/>
          <p:cNvSpPr/>
          <p:nvPr/>
        </p:nvSpPr>
        <p:spPr>
          <a:xfrm flipH="1">
            <a:off x="785197" y="1383582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4" name="Abgerundetes Rechteck"/>
          <p:cNvSpPr/>
          <p:nvPr/>
        </p:nvSpPr>
        <p:spPr>
          <a:xfrm>
            <a:off x="177821" y="1047830"/>
            <a:ext cx="5894733" cy="2500356"/>
          </a:xfrm>
          <a:prstGeom prst="roundRect">
            <a:avLst>
              <a:gd name="adj" fmla="val 6778"/>
            </a:avLst>
          </a:prstGeom>
          <a:ln w="12700">
            <a:solidFill>
              <a:schemeClr val="accent4">
                <a:alpha val="41605"/>
              </a:schemeClr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35" name="Linien"/>
          <p:cNvSpPr/>
          <p:nvPr/>
        </p:nvSpPr>
        <p:spPr>
          <a:xfrm flipH="1">
            <a:off x="5368788" y="1757008"/>
            <a:ext cx="1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6" name="Transformator"/>
          <p:cNvSpPr txBox="1"/>
          <p:nvPr/>
        </p:nvSpPr>
        <p:spPr>
          <a:xfrm>
            <a:off x="1508721" y="3091068"/>
            <a:ext cx="126480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Transformator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7" name="UAC"/>
          <p:cNvSpPr txBox="1"/>
          <p:nvPr/>
        </p:nvSpPr>
        <p:spPr>
          <a:xfrm>
            <a:off x="197236" y="1902608"/>
            <a:ext cx="53173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AC</a:t>
            </a:r>
          </a:p>
        </p:txBody>
      </p:sp>
      <p:sp>
        <p:nvSpPr>
          <p:cNvPr id="338" name="Kreis"/>
          <p:cNvSpPr/>
          <p:nvPr/>
        </p:nvSpPr>
        <p:spPr>
          <a:xfrm>
            <a:off x="5308678" y="2831463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342" name="Gruppieren"/>
          <p:cNvGrpSpPr/>
          <p:nvPr/>
        </p:nvGrpSpPr>
        <p:grpSpPr>
          <a:xfrm flipH="1">
            <a:off x="1969625" y="1842296"/>
            <a:ext cx="119424" cy="704807"/>
            <a:chOff x="0" y="0"/>
            <a:chExt cx="119422" cy="704806"/>
          </a:xfrm>
        </p:grpSpPr>
        <p:sp>
          <p:nvSpPr>
            <p:cNvPr id="339" name="Linien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0" name="Linien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1" name="Linien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46" name="Gruppieren"/>
          <p:cNvGrpSpPr/>
          <p:nvPr/>
        </p:nvGrpSpPr>
        <p:grpSpPr>
          <a:xfrm>
            <a:off x="2171734" y="1836509"/>
            <a:ext cx="119424" cy="704807"/>
            <a:chOff x="0" y="0"/>
            <a:chExt cx="119422" cy="704806"/>
          </a:xfrm>
        </p:grpSpPr>
        <p:sp>
          <p:nvSpPr>
            <p:cNvPr id="343" name="Linien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4" name="Linien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Linien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47" name="Linien"/>
          <p:cNvSpPr/>
          <p:nvPr/>
        </p:nvSpPr>
        <p:spPr>
          <a:xfrm flipH="1" flipV="1">
            <a:off x="2268448" y="1828709"/>
            <a:ext cx="215425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0" name="Rechteck"/>
          <p:cNvSpPr/>
          <p:nvPr/>
        </p:nvSpPr>
        <p:spPr>
          <a:xfrm>
            <a:off x="1577031" y="1255142"/>
            <a:ext cx="1093459" cy="1799231"/>
          </a:xfrm>
          <a:prstGeom prst="rect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51" name="Linien"/>
          <p:cNvSpPr/>
          <p:nvPr/>
        </p:nvSpPr>
        <p:spPr>
          <a:xfrm>
            <a:off x="2476410" y="1450303"/>
            <a:ext cx="2862460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4" name="Netz"/>
          <p:cNvSpPr txBox="1"/>
          <p:nvPr/>
        </p:nvSpPr>
        <p:spPr>
          <a:xfrm>
            <a:off x="564967" y="3095162"/>
            <a:ext cx="52052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Netz</a:t>
            </a:r>
          </a:p>
        </p:txBody>
      </p:sp>
      <p:sp>
        <p:nvSpPr>
          <p:cNvPr id="410" name="UDC"/>
          <p:cNvSpPr txBox="1"/>
          <p:nvPr/>
        </p:nvSpPr>
        <p:spPr>
          <a:xfrm>
            <a:off x="5409789" y="1902608"/>
            <a:ext cx="54014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</a:p>
        </p:txBody>
      </p:sp>
      <p:sp>
        <p:nvSpPr>
          <p:cNvPr id="411" name="Rechteck"/>
          <p:cNvSpPr/>
          <p:nvPr/>
        </p:nvSpPr>
        <p:spPr>
          <a:xfrm rot="5400000">
            <a:off x="2850938" y="1631171"/>
            <a:ext cx="1708334" cy="99914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12" name="Kreis"/>
          <p:cNvSpPr/>
          <p:nvPr/>
        </p:nvSpPr>
        <p:spPr>
          <a:xfrm>
            <a:off x="5308678" y="1392188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13" name="Linien"/>
          <p:cNvSpPr/>
          <p:nvPr/>
        </p:nvSpPr>
        <p:spPr>
          <a:xfrm flipV="1">
            <a:off x="4415280" y="2154164"/>
            <a:ext cx="562498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14" name="Linien"/>
          <p:cNvSpPr/>
          <p:nvPr/>
        </p:nvSpPr>
        <p:spPr>
          <a:xfrm>
            <a:off x="4691724" y="1465489"/>
            <a:ext cx="1" cy="637238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15" name="Linien"/>
          <p:cNvSpPr/>
          <p:nvPr/>
        </p:nvSpPr>
        <p:spPr>
          <a:xfrm>
            <a:off x="4691724" y="2162305"/>
            <a:ext cx="1" cy="741919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16" name="Linien"/>
          <p:cNvSpPr/>
          <p:nvPr/>
        </p:nvSpPr>
        <p:spPr>
          <a:xfrm flipV="1">
            <a:off x="4415280" y="2097093"/>
            <a:ext cx="562498" cy="1"/>
          </a:xfrm>
          <a:prstGeom prst="line">
            <a:avLst/>
          </a:prstGeom>
          <a:noFill/>
          <a:ln w="28575" cap="flat">
            <a:solidFill>
              <a:srgbClr val="323333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18" name="DCniedrig"/>
          <p:cNvSpPr txBox="1"/>
          <p:nvPr/>
        </p:nvSpPr>
        <p:spPr>
          <a:xfrm>
            <a:off x="4469548" y="3091068"/>
            <a:ext cx="444352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  <a:endParaRPr kumimoji="0" sz="1400" b="0" i="0" u="none" strike="noStrike" kern="0" cap="none" spc="0" normalizeH="0" baseline="-5999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422" name="Gruppieren"/>
          <p:cNvGrpSpPr/>
          <p:nvPr/>
        </p:nvGrpSpPr>
        <p:grpSpPr>
          <a:xfrm rot="16200000" flipH="1">
            <a:off x="3560632" y="1778719"/>
            <a:ext cx="318483" cy="704046"/>
            <a:chOff x="0" y="0"/>
            <a:chExt cx="318481" cy="704044"/>
          </a:xfrm>
        </p:grpSpPr>
        <p:sp>
          <p:nvSpPr>
            <p:cNvPr id="419" name="Linien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20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421" name="Linien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423" name="Gleichrichter"/>
          <p:cNvSpPr txBox="1"/>
          <p:nvPr/>
        </p:nvSpPr>
        <p:spPr>
          <a:xfrm>
            <a:off x="3094565" y="3091068"/>
            <a:ext cx="1152896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Gleichrichter</a:t>
            </a:r>
          </a:p>
        </p:txBody>
      </p:sp>
      <p:sp>
        <p:nvSpPr>
          <p:cNvPr id="424" name="(230 V)"/>
          <p:cNvSpPr txBox="1"/>
          <p:nvPr/>
        </p:nvSpPr>
        <p:spPr>
          <a:xfrm>
            <a:off x="142764" y="2229253"/>
            <a:ext cx="65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(230 V)</a:t>
            </a:r>
          </a:p>
        </p:txBody>
      </p:sp>
      <p:sp>
        <p:nvSpPr>
          <p:cNvPr id="425" name="(12 V)"/>
          <p:cNvSpPr txBox="1"/>
          <p:nvPr/>
        </p:nvSpPr>
        <p:spPr>
          <a:xfrm>
            <a:off x="5422485" y="2214135"/>
            <a:ext cx="569948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(12 V)</a:t>
            </a:r>
          </a:p>
        </p:txBody>
      </p:sp>
      <p:sp>
        <p:nvSpPr>
          <p:cNvPr id="5" name="Linien">
            <a:extLst>
              <a:ext uri="{FF2B5EF4-FFF2-40B4-BE49-F238E27FC236}">
                <a16:creationId xmlns:a16="http://schemas.microsoft.com/office/drawing/2014/main" id="{279144CC-D0E2-925F-AFAC-2A4272CC0650}"/>
              </a:ext>
            </a:extLst>
          </p:cNvPr>
          <p:cNvSpPr/>
          <p:nvPr/>
        </p:nvSpPr>
        <p:spPr>
          <a:xfrm flipH="1" flipV="1">
            <a:off x="2267316" y="2547013"/>
            <a:ext cx="209093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6" name="Linien">
            <a:extLst>
              <a:ext uri="{FF2B5EF4-FFF2-40B4-BE49-F238E27FC236}">
                <a16:creationId xmlns:a16="http://schemas.microsoft.com/office/drawing/2014/main" id="{D4B78D8A-4477-9F58-8355-B26A743BE03F}"/>
              </a:ext>
            </a:extLst>
          </p:cNvPr>
          <p:cNvSpPr/>
          <p:nvPr/>
        </p:nvSpPr>
        <p:spPr>
          <a:xfrm flipH="1" flipV="1">
            <a:off x="1762133" y="2552800"/>
            <a:ext cx="215425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B8482797-947A-EBDE-06D5-1EACEA26177C}"/>
              </a:ext>
            </a:extLst>
          </p:cNvPr>
          <p:cNvSpPr/>
          <p:nvPr/>
        </p:nvSpPr>
        <p:spPr>
          <a:xfrm flipH="1" flipV="1">
            <a:off x="1762133" y="1836285"/>
            <a:ext cx="215425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9889295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Linien"/>
          <p:cNvSpPr/>
          <p:nvPr/>
        </p:nvSpPr>
        <p:spPr>
          <a:xfrm>
            <a:off x="6300866" y="2890291"/>
            <a:ext cx="293514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8" name="Linien"/>
          <p:cNvSpPr/>
          <p:nvPr/>
        </p:nvSpPr>
        <p:spPr>
          <a:xfrm>
            <a:off x="861601" y="2892820"/>
            <a:ext cx="2335521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9" name="Linien"/>
          <p:cNvSpPr/>
          <p:nvPr/>
        </p:nvSpPr>
        <p:spPr>
          <a:xfrm>
            <a:off x="904216" y="1440845"/>
            <a:ext cx="229290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30" name="Rechteck"/>
          <p:cNvSpPr/>
          <p:nvPr/>
        </p:nvSpPr>
        <p:spPr>
          <a:xfrm rot="5400000">
            <a:off x="1093826" y="1635265"/>
            <a:ext cx="1708335" cy="99914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1" name="Linien"/>
          <p:cNvSpPr/>
          <p:nvPr/>
        </p:nvSpPr>
        <p:spPr>
          <a:xfrm>
            <a:off x="842101" y="1761102"/>
            <a:ext cx="1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2" name="Kreis"/>
          <p:cNvSpPr/>
          <p:nvPr/>
        </p:nvSpPr>
        <p:spPr>
          <a:xfrm flipH="1">
            <a:off x="785197" y="2819593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3" name="Kreis"/>
          <p:cNvSpPr/>
          <p:nvPr/>
        </p:nvSpPr>
        <p:spPr>
          <a:xfrm flipH="1">
            <a:off x="785197" y="1383582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4" name="Abgerundetes Rechteck"/>
          <p:cNvSpPr/>
          <p:nvPr/>
        </p:nvSpPr>
        <p:spPr>
          <a:xfrm>
            <a:off x="1139635" y="635063"/>
            <a:ext cx="7810446" cy="3242073"/>
          </a:xfrm>
          <a:prstGeom prst="roundRect">
            <a:avLst>
              <a:gd name="adj" fmla="val 6778"/>
            </a:avLst>
          </a:prstGeom>
          <a:ln w="12700">
            <a:solidFill>
              <a:schemeClr val="accent4">
                <a:alpha val="41605"/>
              </a:schemeClr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35" name="Linien"/>
          <p:cNvSpPr/>
          <p:nvPr/>
        </p:nvSpPr>
        <p:spPr>
          <a:xfrm flipH="1">
            <a:off x="9213955" y="1761102"/>
            <a:ext cx="1" cy="747467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36" name="Transformator"/>
          <p:cNvSpPr txBox="1"/>
          <p:nvPr/>
        </p:nvSpPr>
        <p:spPr>
          <a:xfrm>
            <a:off x="5469632" y="3095162"/>
            <a:ext cx="126480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Transformator</a:t>
            </a:r>
          </a:p>
        </p:txBody>
      </p:sp>
      <p:sp>
        <p:nvSpPr>
          <p:cNvPr id="337" name="UAC"/>
          <p:cNvSpPr txBox="1"/>
          <p:nvPr/>
        </p:nvSpPr>
        <p:spPr>
          <a:xfrm>
            <a:off x="204576" y="1978440"/>
            <a:ext cx="53173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AC</a:t>
            </a:r>
          </a:p>
        </p:txBody>
      </p:sp>
      <p:sp>
        <p:nvSpPr>
          <p:cNvPr id="338" name="Kreis"/>
          <p:cNvSpPr/>
          <p:nvPr/>
        </p:nvSpPr>
        <p:spPr>
          <a:xfrm>
            <a:off x="9153845" y="2835557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342" name="Gruppieren"/>
          <p:cNvGrpSpPr/>
          <p:nvPr/>
        </p:nvGrpSpPr>
        <p:grpSpPr>
          <a:xfrm flipH="1">
            <a:off x="5814792" y="1836547"/>
            <a:ext cx="119424" cy="704807"/>
            <a:chOff x="0" y="0"/>
            <a:chExt cx="119422" cy="704806"/>
          </a:xfrm>
        </p:grpSpPr>
        <p:sp>
          <p:nvSpPr>
            <p:cNvPr id="339" name="Linien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0" name="Linien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1" name="Linien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46" name="Gruppieren"/>
          <p:cNvGrpSpPr/>
          <p:nvPr/>
        </p:nvGrpSpPr>
        <p:grpSpPr>
          <a:xfrm>
            <a:off x="6016901" y="1836547"/>
            <a:ext cx="119424" cy="704807"/>
            <a:chOff x="0" y="0"/>
            <a:chExt cx="119422" cy="704806"/>
          </a:xfrm>
        </p:grpSpPr>
        <p:sp>
          <p:nvSpPr>
            <p:cNvPr id="343" name="Linien"/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4" name="Linien"/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Linien"/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47" name="Linien"/>
          <p:cNvSpPr/>
          <p:nvPr/>
        </p:nvSpPr>
        <p:spPr>
          <a:xfrm flipH="1" flipV="1">
            <a:off x="6137890" y="1830775"/>
            <a:ext cx="2027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48" name="Linien"/>
          <p:cNvSpPr/>
          <p:nvPr/>
        </p:nvSpPr>
        <p:spPr>
          <a:xfrm flipH="1" flipV="1">
            <a:off x="6125190" y="2541975"/>
            <a:ext cx="2027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49" name="Linien"/>
          <p:cNvSpPr/>
          <p:nvPr/>
        </p:nvSpPr>
        <p:spPr>
          <a:xfrm>
            <a:off x="6313627" y="2520850"/>
            <a:ext cx="1" cy="36082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0" name="Rechteck"/>
          <p:cNvSpPr/>
          <p:nvPr/>
        </p:nvSpPr>
        <p:spPr>
          <a:xfrm>
            <a:off x="5555303" y="1259236"/>
            <a:ext cx="1093459" cy="1799231"/>
          </a:xfrm>
          <a:prstGeom prst="rect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51" name="Linien"/>
          <p:cNvSpPr/>
          <p:nvPr/>
        </p:nvSpPr>
        <p:spPr>
          <a:xfrm>
            <a:off x="6337207" y="1454397"/>
            <a:ext cx="2862460" cy="2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2" name="Linien"/>
          <p:cNvSpPr/>
          <p:nvPr/>
        </p:nvSpPr>
        <p:spPr>
          <a:xfrm>
            <a:off x="6333678" y="1454427"/>
            <a:ext cx="1" cy="36082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53" name="Wechselrichter"/>
          <p:cNvSpPr txBox="1"/>
          <p:nvPr/>
        </p:nvSpPr>
        <p:spPr>
          <a:xfrm>
            <a:off x="3852802" y="3538509"/>
            <a:ext cx="132748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Wechselrichter</a:t>
            </a:r>
          </a:p>
        </p:txBody>
      </p:sp>
      <p:sp>
        <p:nvSpPr>
          <p:cNvPr id="354" name="Netz"/>
          <p:cNvSpPr txBox="1"/>
          <p:nvPr/>
        </p:nvSpPr>
        <p:spPr>
          <a:xfrm>
            <a:off x="564967" y="3095162"/>
            <a:ext cx="52052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Netz</a:t>
            </a:r>
          </a:p>
        </p:txBody>
      </p:sp>
      <p:grpSp>
        <p:nvGrpSpPr>
          <p:cNvPr id="358" name="Gruppieren"/>
          <p:cNvGrpSpPr/>
          <p:nvPr/>
        </p:nvGrpSpPr>
        <p:grpSpPr>
          <a:xfrm rot="16200000" flipH="1">
            <a:off x="1788752" y="1782813"/>
            <a:ext cx="318483" cy="704046"/>
            <a:chOff x="0" y="0"/>
            <a:chExt cx="318481" cy="704044"/>
          </a:xfrm>
        </p:grpSpPr>
        <p:sp>
          <p:nvSpPr>
            <p:cNvPr id="355" name="Linien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56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357" name="Linien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363" name="Gruppieren"/>
          <p:cNvGrpSpPr/>
          <p:nvPr/>
        </p:nvGrpSpPr>
        <p:grpSpPr>
          <a:xfrm>
            <a:off x="2681737" y="1433135"/>
            <a:ext cx="562496" cy="1451433"/>
            <a:chOff x="0" y="0"/>
            <a:chExt cx="562494" cy="1451432"/>
          </a:xfrm>
        </p:grpSpPr>
        <p:sp>
          <p:nvSpPr>
            <p:cNvPr id="359" name="Linien"/>
            <p:cNvSpPr/>
            <p:nvPr/>
          </p:nvSpPr>
          <p:spPr>
            <a:xfrm flipV="1">
              <a:off x="0" y="694753"/>
              <a:ext cx="562495" cy="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60" name="Linien"/>
            <p:cNvSpPr/>
            <p:nvPr/>
          </p:nvSpPr>
          <p:spPr>
            <a:xfrm>
              <a:off x="276442" y="0"/>
              <a:ext cx="1" cy="642862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61" name="Linien"/>
            <p:cNvSpPr/>
            <p:nvPr/>
          </p:nvSpPr>
          <p:spPr>
            <a:xfrm>
              <a:off x="276442" y="702966"/>
              <a:ext cx="1" cy="748467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62" name="Linien"/>
            <p:cNvSpPr/>
            <p:nvPr/>
          </p:nvSpPr>
          <p:spPr>
            <a:xfrm flipV="1">
              <a:off x="0" y="637178"/>
              <a:ext cx="562495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405" name="Gruppieren"/>
          <p:cNvGrpSpPr/>
          <p:nvPr/>
        </p:nvGrpSpPr>
        <p:grpSpPr>
          <a:xfrm>
            <a:off x="3545257" y="783687"/>
            <a:ext cx="2292906" cy="2702298"/>
            <a:chOff x="0" y="0"/>
            <a:chExt cx="2292904" cy="2702297"/>
          </a:xfrm>
        </p:grpSpPr>
        <p:sp>
          <p:nvSpPr>
            <p:cNvPr id="364" name="Linien"/>
            <p:cNvSpPr/>
            <p:nvPr/>
          </p:nvSpPr>
          <p:spPr>
            <a:xfrm flipV="1">
              <a:off x="1184238" y="1047632"/>
              <a:ext cx="1108667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65" name="Linien"/>
            <p:cNvSpPr/>
            <p:nvPr/>
          </p:nvSpPr>
          <p:spPr>
            <a:xfrm flipV="1">
              <a:off x="476541" y="1749989"/>
              <a:ext cx="179282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369" name="Gruppieren"/>
            <p:cNvGrpSpPr/>
            <p:nvPr/>
          </p:nvGrpSpPr>
          <p:grpSpPr>
            <a:xfrm rot="10800000" flipH="1">
              <a:off x="609309" y="1897705"/>
              <a:ext cx="237051" cy="606851"/>
              <a:chOff x="0" y="0"/>
              <a:chExt cx="237049" cy="606849"/>
            </a:xfrm>
          </p:grpSpPr>
          <p:sp>
            <p:nvSpPr>
              <p:cNvPr id="366" name="Linien"/>
              <p:cNvSpPr/>
              <p:nvPr/>
            </p:nvSpPr>
            <p:spPr>
              <a:xfrm>
                <a:off x="117390" y="-1"/>
                <a:ext cx="2270" cy="606851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367" name="Dreieck"/>
              <p:cNvSpPr/>
              <p:nvPr/>
            </p:nvSpPr>
            <p:spPr>
              <a:xfrm rot="10800000" flipH="1">
                <a:off x="0" y="174928"/>
                <a:ext cx="237050" cy="256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68" name="Linien"/>
              <p:cNvSpPr/>
              <p:nvPr/>
            </p:nvSpPr>
            <p:spPr>
              <a:xfrm flipV="1">
                <a:off x="5683" y="449020"/>
                <a:ext cx="225684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373" name="Gruppieren"/>
            <p:cNvGrpSpPr/>
            <p:nvPr/>
          </p:nvGrpSpPr>
          <p:grpSpPr>
            <a:xfrm rot="10800000" flipH="1">
              <a:off x="1345497" y="1897705"/>
              <a:ext cx="237051" cy="606851"/>
              <a:chOff x="0" y="0"/>
              <a:chExt cx="237049" cy="606849"/>
            </a:xfrm>
          </p:grpSpPr>
          <p:sp>
            <p:nvSpPr>
              <p:cNvPr id="370" name="Linien"/>
              <p:cNvSpPr/>
              <p:nvPr/>
            </p:nvSpPr>
            <p:spPr>
              <a:xfrm>
                <a:off x="117390" y="-1"/>
                <a:ext cx="2270" cy="606851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371" name="Dreieck"/>
              <p:cNvSpPr/>
              <p:nvPr/>
            </p:nvSpPr>
            <p:spPr>
              <a:xfrm rot="10800000" flipH="1">
                <a:off x="0" y="174928"/>
                <a:ext cx="237050" cy="256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72" name="Linien"/>
              <p:cNvSpPr/>
              <p:nvPr/>
            </p:nvSpPr>
            <p:spPr>
              <a:xfrm flipV="1">
                <a:off x="5683" y="449020"/>
                <a:ext cx="225684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374" name="Linien"/>
            <p:cNvSpPr/>
            <p:nvPr/>
          </p:nvSpPr>
          <p:spPr>
            <a:xfrm>
              <a:off x="1170348" y="1910110"/>
              <a:ext cx="30139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75" name="Linien"/>
            <p:cNvSpPr/>
            <p:nvPr/>
          </p:nvSpPr>
          <p:spPr>
            <a:xfrm>
              <a:off x="436956" y="1907712"/>
              <a:ext cx="30139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379" name="Gruppieren"/>
            <p:cNvGrpSpPr/>
            <p:nvPr/>
          </p:nvGrpSpPr>
          <p:grpSpPr>
            <a:xfrm rot="10800000" flipH="1">
              <a:off x="621558" y="243280"/>
              <a:ext cx="237050" cy="606851"/>
              <a:chOff x="0" y="0"/>
              <a:chExt cx="237049" cy="606849"/>
            </a:xfrm>
          </p:grpSpPr>
          <p:sp>
            <p:nvSpPr>
              <p:cNvPr id="376" name="Linien"/>
              <p:cNvSpPr/>
              <p:nvPr/>
            </p:nvSpPr>
            <p:spPr>
              <a:xfrm>
                <a:off x="117390" y="-1"/>
                <a:ext cx="2270" cy="606851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377" name="Dreieck"/>
              <p:cNvSpPr/>
              <p:nvPr/>
            </p:nvSpPr>
            <p:spPr>
              <a:xfrm rot="10800000" flipH="1">
                <a:off x="0" y="174928"/>
                <a:ext cx="237050" cy="256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78" name="Linien"/>
              <p:cNvSpPr/>
              <p:nvPr/>
            </p:nvSpPr>
            <p:spPr>
              <a:xfrm flipV="1">
                <a:off x="5683" y="449020"/>
                <a:ext cx="225684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383" name="Gruppieren"/>
            <p:cNvGrpSpPr/>
            <p:nvPr/>
          </p:nvGrpSpPr>
          <p:grpSpPr>
            <a:xfrm rot="10800000" flipH="1">
              <a:off x="1345497" y="243280"/>
              <a:ext cx="237051" cy="606851"/>
              <a:chOff x="0" y="0"/>
              <a:chExt cx="237049" cy="606849"/>
            </a:xfrm>
          </p:grpSpPr>
          <p:sp>
            <p:nvSpPr>
              <p:cNvPr id="380" name="Linien"/>
              <p:cNvSpPr/>
              <p:nvPr/>
            </p:nvSpPr>
            <p:spPr>
              <a:xfrm>
                <a:off x="117390" y="-1"/>
                <a:ext cx="2270" cy="606851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381" name="Dreieck"/>
              <p:cNvSpPr/>
              <p:nvPr/>
            </p:nvSpPr>
            <p:spPr>
              <a:xfrm rot="10800000" flipH="1">
                <a:off x="0" y="174928"/>
                <a:ext cx="237050" cy="256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82" name="Linien"/>
              <p:cNvSpPr/>
              <p:nvPr/>
            </p:nvSpPr>
            <p:spPr>
              <a:xfrm flipV="1">
                <a:off x="5683" y="449020"/>
                <a:ext cx="225684" cy="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384" name="Linien"/>
            <p:cNvSpPr/>
            <p:nvPr/>
          </p:nvSpPr>
          <p:spPr>
            <a:xfrm>
              <a:off x="1175868" y="249981"/>
              <a:ext cx="1" cy="226360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85" name="Linien"/>
            <p:cNvSpPr/>
            <p:nvPr/>
          </p:nvSpPr>
          <p:spPr>
            <a:xfrm>
              <a:off x="441294" y="844568"/>
              <a:ext cx="30139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86" name="Linien"/>
            <p:cNvSpPr/>
            <p:nvPr/>
          </p:nvSpPr>
          <p:spPr>
            <a:xfrm>
              <a:off x="1165234" y="844568"/>
              <a:ext cx="301390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87" name="Linien"/>
            <p:cNvSpPr/>
            <p:nvPr/>
          </p:nvSpPr>
          <p:spPr>
            <a:xfrm>
              <a:off x="437473" y="246713"/>
              <a:ext cx="1" cy="2263602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88" name="Kreis"/>
            <p:cNvSpPr/>
            <p:nvPr/>
          </p:nvSpPr>
          <p:spPr>
            <a:xfrm>
              <a:off x="1140798" y="1011007"/>
              <a:ext cx="74709" cy="80936"/>
            </a:xfrm>
            <a:prstGeom prst="ellipse">
              <a:avLst/>
            </a:prstGeom>
            <a:solidFill>
              <a:srgbClr val="000000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Kreis"/>
            <p:cNvSpPr/>
            <p:nvPr/>
          </p:nvSpPr>
          <p:spPr>
            <a:xfrm>
              <a:off x="405639" y="1706146"/>
              <a:ext cx="74709" cy="80937"/>
            </a:xfrm>
            <a:prstGeom prst="ellipse">
              <a:avLst/>
            </a:prstGeom>
            <a:solidFill>
              <a:srgbClr val="000000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392" name="Gruppieren"/>
            <p:cNvGrpSpPr/>
            <p:nvPr/>
          </p:nvGrpSpPr>
          <p:grpSpPr>
            <a:xfrm>
              <a:off x="303707" y="455217"/>
              <a:ext cx="164825" cy="271094"/>
              <a:chOff x="-9002" y="0"/>
              <a:chExt cx="164824" cy="271092"/>
            </a:xfrm>
          </p:grpSpPr>
          <p:sp>
            <p:nvSpPr>
              <p:cNvPr id="390" name="Rechteck"/>
              <p:cNvSpPr/>
              <p:nvPr/>
            </p:nvSpPr>
            <p:spPr>
              <a:xfrm>
                <a:off x="0" y="0"/>
                <a:ext cx="155823" cy="2575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91" name="Linien"/>
              <p:cNvSpPr/>
              <p:nvPr/>
            </p:nvSpPr>
            <p:spPr>
              <a:xfrm>
                <a:off x="-9003" y="4623"/>
                <a:ext cx="145407" cy="266470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395" name="Gruppieren"/>
            <p:cNvGrpSpPr/>
            <p:nvPr/>
          </p:nvGrpSpPr>
          <p:grpSpPr>
            <a:xfrm>
              <a:off x="1032059" y="417922"/>
              <a:ext cx="164825" cy="271094"/>
              <a:chOff x="-9002" y="0"/>
              <a:chExt cx="164824" cy="271092"/>
            </a:xfrm>
          </p:grpSpPr>
          <p:sp>
            <p:nvSpPr>
              <p:cNvPr id="393" name="Rechteck"/>
              <p:cNvSpPr/>
              <p:nvPr/>
            </p:nvSpPr>
            <p:spPr>
              <a:xfrm>
                <a:off x="0" y="0"/>
                <a:ext cx="155823" cy="2575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94" name="Linien"/>
              <p:cNvSpPr/>
              <p:nvPr/>
            </p:nvSpPr>
            <p:spPr>
              <a:xfrm>
                <a:off x="-9003" y="4623"/>
                <a:ext cx="145407" cy="266470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398" name="Gruppieren"/>
            <p:cNvGrpSpPr/>
            <p:nvPr/>
          </p:nvGrpSpPr>
          <p:grpSpPr>
            <a:xfrm>
              <a:off x="303707" y="2072900"/>
              <a:ext cx="164825" cy="271094"/>
              <a:chOff x="-9002" y="0"/>
              <a:chExt cx="164824" cy="271092"/>
            </a:xfrm>
          </p:grpSpPr>
          <p:sp>
            <p:nvSpPr>
              <p:cNvPr id="396" name="Rechteck"/>
              <p:cNvSpPr/>
              <p:nvPr/>
            </p:nvSpPr>
            <p:spPr>
              <a:xfrm>
                <a:off x="0" y="0"/>
                <a:ext cx="155823" cy="2575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97" name="Linien"/>
              <p:cNvSpPr/>
              <p:nvPr/>
            </p:nvSpPr>
            <p:spPr>
              <a:xfrm>
                <a:off x="-9003" y="4623"/>
                <a:ext cx="145407" cy="266470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401" name="Gruppieren"/>
            <p:cNvGrpSpPr/>
            <p:nvPr/>
          </p:nvGrpSpPr>
          <p:grpSpPr>
            <a:xfrm>
              <a:off x="1034903" y="2057798"/>
              <a:ext cx="164825" cy="271094"/>
              <a:chOff x="-9002" y="0"/>
              <a:chExt cx="164824" cy="271092"/>
            </a:xfrm>
          </p:grpSpPr>
          <p:sp>
            <p:nvSpPr>
              <p:cNvPr id="399" name="Rechteck"/>
              <p:cNvSpPr/>
              <p:nvPr/>
            </p:nvSpPr>
            <p:spPr>
              <a:xfrm>
                <a:off x="0" y="0"/>
                <a:ext cx="155823" cy="2575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400" name="Linien"/>
              <p:cNvSpPr/>
              <p:nvPr/>
            </p:nvSpPr>
            <p:spPr>
              <a:xfrm>
                <a:off x="-9003" y="4623"/>
                <a:ext cx="145407" cy="266470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402" name="Rechteck"/>
            <p:cNvSpPr/>
            <p:nvPr/>
          </p:nvSpPr>
          <p:spPr>
            <a:xfrm>
              <a:off x="253597" y="0"/>
              <a:ext cx="1422594" cy="2702298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403" name="Linien"/>
            <p:cNvSpPr/>
            <p:nvPr/>
          </p:nvSpPr>
          <p:spPr>
            <a:xfrm>
              <a:off x="44873" y="235210"/>
              <a:ext cx="1435294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04" name="Linien"/>
            <p:cNvSpPr/>
            <p:nvPr/>
          </p:nvSpPr>
          <p:spPr>
            <a:xfrm>
              <a:off x="0" y="2506152"/>
              <a:ext cx="1480167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406" name="Linien"/>
          <p:cNvSpPr/>
          <p:nvPr/>
        </p:nvSpPr>
        <p:spPr>
          <a:xfrm flipV="1">
            <a:off x="3201100" y="1011363"/>
            <a:ext cx="409968" cy="43536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07" name="Linien"/>
          <p:cNvSpPr/>
          <p:nvPr/>
        </p:nvSpPr>
        <p:spPr>
          <a:xfrm flipH="1" flipV="1">
            <a:off x="3175700" y="2882497"/>
            <a:ext cx="397268" cy="40996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408" name="Gleichrichter"/>
          <p:cNvSpPr txBox="1"/>
          <p:nvPr/>
        </p:nvSpPr>
        <p:spPr>
          <a:xfrm>
            <a:off x="1371546" y="3095162"/>
            <a:ext cx="115289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Gleichrichter</a:t>
            </a:r>
          </a:p>
        </p:txBody>
      </p:sp>
      <p:sp>
        <p:nvSpPr>
          <p:cNvPr id="409" name="DChoch"/>
          <p:cNvSpPr txBox="1"/>
          <p:nvPr/>
        </p:nvSpPr>
        <p:spPr>
          <a:xfrm>
            <a:off x="2567807" y="3095162"/>
            <a:ext cx="66877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  <a:r>
              <a:rPr kumimoji="0" sz="14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hoch</a:t>
            </a:r>
          </a:p>
        </p:txBody>
      </p:sp>
      <p:sp>
        <p:nvSpPr>
          <p:cNvPr id="410" name="UDC"/>
          <p:cNvSpPr txBox="1"/>
          <p:nvPr/>
        </p:nvSpPr>
        <p:spPr>
          <a:xfrm>
            <a:off x="9291919" y="1978440"/>
            <a:ext cx="54014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</a:p>
        </p:txBody>
      </p:sp>
      <p:sp>
        <p:nvSpPr>
          <p:cNvPr id="411" name="Rechteck"/>
          <p:cNvSpPr/>
          <p:nvPr/>
        </p:nvSpPr>
        <p:spPr>
          <a:xfrm rot="5400000">
            <a:off x="6696105" y="1635265"/>
            <a:ext cx="1708334" cy="99914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12" name="Kreis"/>
          <p:cNvSpPr/>
          <p:nvPr/>
        </p:nvSpPr>
        <p:spPr>
          <a:xfrm>
            <a:off x="9153845" y="1396282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417" name="Gruppieren"/>
          <p:cNvGrpSpPr/>
          <p:nvPr/>
        </p:nvGrpSpPr>
        <p:grpSpPr>
          <a:xfrm>
            <a:off x="8260448" y="1469584"/>
            <a:ext cx="562496" cy="1438733"/>
            <a:chOff x="0" y="0"/>
            <a:chExt cx="562494" cy="1438732"/>
          </a:xfrm>
        </p:grpSpPr>
        <p:sp>
          <p:nvSpPr>
            <p:cNvPr id="413" name="Linien"/>
            <p:cNvSpPr/>
            <p:nvPr/>
          </p:nvSpPr>
          <p:spPr>
            <a:xfrm flipV="1">
              <a:off x="-1" y="688674"/>
              <a:ext cx="562496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14" name="Linien"/>
            <p:cNvSpPr/>
            <p:nvPr/>
          </p:nvSpPr>
          <p:spPr>
            <a:xfrm>
              <a:off x="276442" y="-1"/>
              <a:ext cx="1" cy="637238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15" name="Linien"/>
            <p:cNvSpPr/>
            <p:nvPr/>
          </p:nvSpPr>
          <p:spPr>
            <a:xfrm>
              <a:off x="276442" y="696815"/>
              <a:ext cx="1" cy="74191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16" name="Linien"/>
            <p:cNvSpPr/>
            <p:nvPr/>
          </p:nvSpPr>
          <p:spPr>
            <a:xfrm flipV="1">
              <a:off x="-1" y="631603"/>
              <a:ext cx="562496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418" name="DCniedrig"/>
          <p:cNvSpPr txBox="1"/>
          <p:nvPr/>
        </p:nvSpPr>
        <p:spPr>
          <a:xfrm>
            <a:off x="8157909" y="3095162"/>
            <a:ext cx="76757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  <a:r>
              <a:rPr kumimoji="0" sz="14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niedrig</a:t>
            </a:r>
          </a:p>
        </p:txBody>
      </p:sp>
      <p:grpSp>
        <p:nvGrpSpPr>
          <p:cNvPr id="422" name="Gruppieren"/>
          <p:cNvGrpSpPr/>
          <p:nvPr/>
        </p:nvGrpSpPr>
        <p:grpSpPr>
          <a:xfrm rot="16200000" flipH="1">
            <a:off x="7405799" y="1782813"/>
            <a:ext cx="318483" cy="704046"/>
            <a:chOff x="0" y="0"/>
            <a:chExt cx="318481" cy="704044"/>
          </a:xfrm>
        </p:grpSpPr>
        <p:sp>
          <p:nvSpPr>
            <p:cNvPr id="419" name="Linien"/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20" name="Dreieck"/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421" name="Linien"/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423" name="Gleichrichter"/>
          <p:cNvSpPr txBox="1"/>
          <p:nvPr/>
        </p:nvSpPr>
        <p:spPr>
          <a:xfrm>
            <a:off x="6939732" y="3095162"/>
            <a:ext cx="1152896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Gleichrichter</a:t>
            </a:r>
          </a:p>
        </p:txBody>
      </p:sp>
      <p:sp>
        <p:nvSpPr>
          <p:cNvPr id="424" name="(230 V)"/>
          <p:cNvSpPr txBox="1"/>
          <p:nvPr/>
        </p:nvSpPr>
        <p:spPr>
          <a:xfrm>
            <a:off x="143092" y="2299295"/>
            <a:ext cx="65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(230 V)</a:t>
            </a:r>
          </a:p>
        </p:txBody>
      </p:sp>
      <p:sp>
        <p:nvSpPr>
          <p:cNvPr id="425" name="(12 V)"/>
          <p:cNvSpPr txBox="1"/>
          <p:nvPr/>
        </p:nvSpPr>
        <p:spPr>
          <a:xfrm>
            <a:off x="9291919" y="2299295"/>
            <a:ext cx="569948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(12 V)</a:t>
            </a:r>
          </a:p>
        </p:txBody>
      </p:sp>
      <p:sp>
        <p:nvSpPr>
          <p:cNvPr id="426" name="(50 kHz)"/>
          <p:cNvSpPr txBox="1"/>
          <p:nvPr/>
        </p:nvSpPr>
        <p:spPr>
          <a:xfrm>
            <a:off x="5779033" y="3349162"/>
            <a:ext cx="73075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(50 kHz)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C-Bus">
            <a:extLst>
              <a:ext uri="{FF2B5EF4-FFF2-40B4-BE49-F238E27FC236}">
                <a16:creationId xmlns:a16="http://schemas.microsoft.com/office/drawing/2014/main" id="{003054DF-54B5-7F04-096E-E8BD8BBDB3E4}"/>
              </a:ext>
            </a:extLst>
          </p:cNvPr>
          <p:cNvSpPr txBox="1"/>
          <p:nvPr/>
        </p:nvSpPr>
        <p:spPr>
          <a:xfrm>
            <a:off x="4028959" y="1265356"/>
            <a:ext cx="1528848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Schaltnetzteile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Linien">
            <a:extLst>
              <a:ext uri="{FF2B5EF4-FFF2-40B4-BE49-F238E27FC236}">
                <a16:creationId xmlns:a16="http://schemas.microsoft.com/office/drawing/2014/main" id="{CC229038-C283-7F37-2501-26F1BECF4716}"/>
              </a:ext>
            </a:extLst>
          </p:cNvPr>
          <p:cNvSpPr/>
          <p:nvPr/>
        </p:nvSpPr>
        <p:spPr>
          <a:xfrm>
            <a:off x="4341304" y="951759"/>
            <a:ext cx="1088805" cy="0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1" name="P">
            <a:extLst>
              <a:ext uri="{FF2B5EF4-FFF2-40B4-BE49-F238E27FC236}">
                <a16:creationId xmlns:a16="http://schemas.microsoft.com/office/drawing/2014/main" id="{2B9B8593-46B7-14D5-FD98-7DF21C1555D7}"/>
              </a:ext>
            </a:extLst>
          </p:cNvPr>
          <p:cNvSpPr txBox="1"/>
          <p:nvPr/>
        </p:nvSpPr>
        <p:spPr>
          <a:xfrm>
            <a:off x="3824041" y="3053495"/>
            <a:ext cx="1828165" cy="3593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Flusskopplung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59" name="Gruppieren">
            <a:extLst>
              <a:ext uri="{FF2B5EF4-FFF2-40B4-BE49-F238E27FC236}">
                <a16:creationId xmlns:a16="http://schemas.microsoft.com/office/drawing/2014/main" id="{5A189FFC-F9EF-5E07-1386-FB6AD3408599}"/>
              </a:ext>
            </a:extLst>
          </p:cNvPr>
          <p:cNvGrpSpPr/>
          <p:nvPr/>
        </p:nvGrpSpPr>
        <p:grpSpPr>
          <a:xfrm>
            <a:off x="4664859" y="646524"/>
            <a:ext cx="363801" cy="541025"/>
            <a:chOff x="0" y="-30426"/>
            <a:chExt cx="304382" cy="452661"/>
          </a:xfrm>
        </p:grpSpPr>
        <p:sp>
          <p:nvSpPr>
            <p:cNvPr id="60" name="Rechteck">
              <a:extLst>
                <a:ext uri="{FF2B5EF4-FFF2-40B4-BE49-F238E27FC236}">
                  <a16:creationId xmlns:a16="http://schemas.microsoft.com/office/drawing/2014/main" id="{3D99067D-52F6-ED24-7B33-A3EF960BB9C7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61" name="Linie">
              <a:extLst>
                <a:ext uri="{FF2B5EF4-FFF2-40B4-BE49-F238E27FC236}">
                  <a16:creationId xmlns:a16="http://schemas.microsoft.com/office/drawing/2014/main" id="{97EF663F-CF43-E618-004D-19E042B53DE3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2" name="=">
              <a:extLst>
                <a:ext uri="{FF2B5EF4-FFF2-40B4-BE49-F238E27FC236}">
                  <a16:creationId xmlns:a16="http://schemas.microsoft.com/office/drawing/2014/main" id="{270F50C2-A669-960A-A202-EA8144E6C06A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63" name="∼">
              <a:extLst>
                <a:ext uri="{FF2B5EF4-FFF2-40B4-BE49-F238E27FC236}">
                  <a16:creationId xmlns:a16="http://schemas.microsoft.com/office/drawing/2014/main" id="{C9CD43AC-A0D3-2F28-BBDD-B4B36B14F943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sp>
        <p:nvSpPr>
          <p:cNvPr id="64" name="Linien">
            <a:extLst>
              <a:ext uri="{FF2B5EF4-FFF2-40B4-BE49-F238E27FC236}">
                <a16:creationId xmlns:a16="http://schemas.microsoft.com/office/drawing/2014/main" id="{02A451EB-2711-EC7B-41D0-35B29A3284DB}"/>
              </a:ext>
            </a:extLst>
          </p:cNvPr>
          <p:cNvSpPr/>
          <p:nvPr/>
        </p:nvSpPr>
        <p:spPr>
          <a:xfrm>
            <a:off x="7101561" y="945386"/>
            <a:ext cx="1088805" cy="0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0" name="Linien">
            <a:extLst>
              <a:ext uri="{FF2B5EF4-FFF2-40B4-BE49-F238E27FC236}">
                <a16:creationId xmlns:a16="http://schemas.microsoft.com/office/drawing/2014/main" id="{3A24AF1B-25B7-30D5-CC48-77F9C1BF333E}"/>
              </a:ext>
            </a:extLst>
          </p:cNvPr>
          <p:cNvSpPr/>
          <p:nvPr/>
        </p:nvSpPr>
        <p:spPr>
          <a:xfrm>
            <a:off x="1305138" y="2656796"/>
            <a:ext cx="1088805" cy="0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88" name="Linien">
            <a:extLst>
              <a:ext uri="{FF2B5EF4-FFF2-40B4-BE49-F238E27FC236}">
                <a16:creationId xmlns:a16="http://schemas.microsoft.com/office/drawing/2014/main" id="{DD8F68C4-A5C1-2E01-FB54-BE9F78897D9E}"/>
              </a:ext>
            </a:extLst>
          </p:cNvPr>
          <p:cNvSpPr/>
          <p:nvPr/>
        </p:nvSpPr>
        <p:spPr>
          <a:xfrm>
            <a:off x="7207026" y="2636673"/>
            <a:ext cx="1088805" cy="0"/>
          </a:xfrm>
          <a:prstGeom prst="line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102" name="DC-Bus">
            <a:extLst>
              <a:ext uri="{FF2B5EF4-FFF2-40B4-BE49-F238E27FC236}">
                <a16:creationId xmlns:a16="http://schemas.microsoft.com/office/drawing/2014/main" id="{6BDE72DC-EED7-C591-BD3E-13D695A93AC9}"/>
              </a:ext>
            </a:extLst>
          </p:cNvPr>
          <p:cNvSpPr txBox="1"/>
          <p:nvPr/>
        </p:nvSpPr>
        <p:spPr>
          <a:xfrm>
            <a:off x="1060376" y="1265356"/>
            <a:ext cx="1528848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passive Übertrager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03" name="DC-Bus">
            <a:extLst>
              <a:ext uri="{FF2B5EF4-FFF2-40B4-BE49-F238E27FC236}">
                <a16:creationId xmlns:a16="http://schemas.microsoft.com/office/drawing/2014/main" id="{8E9E420F-D991-B22D-BA8B-F26242F7F622}"/>
              </a:ext>
            </a:extLst>
          </p:cNvPr>
          <p:cNvSpPr txBox="1"/>
          <p:nvPr/>
        </p:nvSpPr>
        <p:spPr>
          <a:xfrm>
            <a:off x="6782231" y="1233120"/>
            <a:ext cx="1837897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Gleichstromsteller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04" name="DC-Bus">
            <a:extLst>
              <a:ext uri="{FF2B5EF4-FFF2-40B4-BE49-F238E27FC236}">
                <a16:creationId xmlns:a16="http://schemas.microsoft.com/office/drawing/2014/main" id="{60090225-298A-29A8-0173-F2C62A7433A2}"/>
              </a:ext>
            </a:extLst>
          </p:cNvPr>
          <p:cNvSpPr txBox="1"/>
          <p:nvPr/>
        </p:nvSpPr>
        <p:spPr>
          <a:xfrm>
            <a:off x="983286" y="3047759"/>
            <a:ext cx="1837897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Frequenzumrichter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05" name="DC-Bus">
            <a:extLst>
              <a:ext uri="{FF2B5EF4-FFF2-40B4-BE49-F238E27FC236}">
                <a16:creationId xmlns:a16="http://schemas.microsoft.com/office/drawing/2014/main" id="{550B5C17-126D-9BEE-F737-3A5539EAE379}"/>
              </a:ext>
            </a:extLst>
          </p:cNvPr>
          <p:cNvSpPr txBox="1"/>
          <p:nvPr/>
        </p:nvSpPr>
        <p:spPr>
          <a:xfrm>
            <a:off x="6501952" y="3047759"/>
            <a:ext cx="2455214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Leistungstransformatoren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47" name="Gruppieren">
            <a:extLst>
              <a:ext uri="{FF2B5EF4-FFF2-40B4-BE49-F238E27FC236}">
                <a16:creationId xmlns:a16="http://schemas.microsoft.com/office/drawing/2014/main" id="{69193AB5-92E0-93E5-E533-7EEFE9AA61FA}"/>
              </a:ext>
            </a:extLst>
          </p:cNvPr>
          <p:cNvGrpSpPr/>
          <p:nvPr/>
        </p:nvGrpSpPr>
        <p:grpSpPr>
          <a:xfrm>
            <a:off x="7452996" y="698389"/>
            <a:ext cx="341130" cy="478952"/>
            <a:chOff x="18969" y="21510"/>
            <a:chExt cx="285413" cy="400725"/>
          </a:xfrm>
        </p:grpSpPr>
        <p:sp>
          <p:nvSpPr>
            <p:cNvPr id="48" name="Rechteck">
              <a:extLst>
                <a:ext uri="{FF2B5EF4-FFF2-40B4-BE49-F238E27FC236}">
                  <a16:creationId xmlns:a16="http://schemas.microsoft.com/office/drawing/2014/main" id="{82F36E79-44DD-C87E-96AF-03962F35188C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9" name="Linie">
              <a:extLst>
                <a:ext uri="{FF2B5EF4-FFF2-40B4-BE49-F238E27FC236}">
                  <a16:creationId xmlns:a16="http://schemas.microsoft.com/office/drawing/2014/main" id="{ADA57F9C-6DD6-9717-7C8B-685A2C29D190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0" name="=">
              <a:extLst>
                <a:ext uri="{FF2B5EF4-FFF2-40B4-BE49-F238E27FC236}">
                  <a16:creationId xmlns:a16="http://schemas.microsoft.com/office/drawing/2014/main" id="{3D927367-67CE-44ED-BFA9-2959791A78B1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51" name="∼">
              <a:extLst>
                <a:ext uri="{FF2B5EF4-FFF2-40B4-BE49-F238E27FC236}">
                  <a16:creationId xmlns:a16="http://schemas.microsoft.com/office/drawing/2014/main" id="{B635461A-D245-A32A-6D43-2A4E3171FEE9}"/>
                </a:ext>
              </a:extLst>
            </p:cNvPr>
            <p:cNvSpPr txBox="1"/>
            <p:nvPr/>
          </p:nvSpPr>
          <p:spPr>
            <a:xfrm>
              <a:off x="18969" y="21510"/>
              <a:ext cx="154671" cy="272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58530B89-D1A2-F7BC-C680-C4DAF3DE0AC2}"/>
              </a:ext>
            </a:extLst>
          </p:cNvPr>
          <p:cNvGrpSpPr/>
          <p:nvPr/>
        </p:nvGrpSpPr>
        <p:grpSpPr>
          <a:xfrm>
            <a:off x="1628693" y="2351561"/>
            <a:ext cx="363801" cy="585936"/>
            <a:chOff x="1628693" y="1849761"/>
            <a:chExt cx="363801" cy="585936"/>
          </a:xfrm>
        </p:grpSpPr>
        <p:sp>
          <p:nvSpPr>
            <p:cNvPr id="72" name="Rechteck">
              <a:extLst>
                <a:ext uri="{FF2B5EF4-FFF2-40B4-BE49-F238E27FC236}">
                  <a16:creationId xmlns:a16="http://schemas.microsoft.com/office/drawing/2014/main" id="{464AEBED-9B11-F5FB-F7D4-9AC67912A70B}"/>
                </a:ext>
              </a:extLst>
            </p:cNvPr>
            <p:cNvSpPr/>
            <p:nvPr/>
          </p:nvSpPr>
          <p:spPr>
            <a:xfrm>
              <a:off x="1657107" y="1978950"/>
              <a:ext cx="335387" cy="34069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3" name="Linie">
              <a:extLst>
                <a:ext uri="{FF2B5EF4-FFF2-40B4-BE49-F238E27FC236}">
                  <a16:creationId xmlns:a16="http://schemas.microsoft.com/office/drawing/2014/main" id="{A15E890C-DC46-8542-67DF-A6ABE9E58034}"/>
                </a:ext>
              </a:extLst>
            </p:cNvPr>
            <p:cNvSpPr/>
            <p:nvPr/>
          </p:nvSpPr>
          <p:spPr>
            <a:xfrm flipH="1">
              <a:off x="1659452" y="1981433"/>
              <a:ext cx="330700" cy="335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5" name="∼">
              <a:extLst>
                <a:ext uri="{FF2B5EF4-FFF2-40B4-BE49-F238E27FC236}">
                  <a16:creationId xmlns:a16="http://schemas.microsoft.com/office/drawing/2014/main" id="{B6EAFFAF-5A92-682C-5BDE-5E1E5D704687}"/>
                </a:ext>
              </a:extLst>
            </p:cNvPr>
            <p:cNvSpPr txBox="1"/>
            <p:nvPr/>
          </p:nvSpPr>
          <p:spPr>
            <a:xfrm>
              <a:off x="1628693" y="1849761"/>
              <a:ext cx="184865" cy="40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  <p:sp>
          <p:nvSpPr>
            <p:cNvPr id="107" name="∼">
              <a:extLst>
                <a:ext uri="{FF2B5EF4-FFF2-40B4-BE49-F238E27FC236}">
                  <a16:creationId xmlns:a16="http://schemas.microsoft.com/office/drawing/2014/main" id="{9BAFE696-5B66-B59B-F276-AD0F059813F0}"/>
                </a:ext>
              </a:extLst>
            </p:cNvPr>
            <p:cNvSpPr txBox="1"/>
            <p:nvPr/>
          </p:nvSpPr>
          <p:spPr>
            <a:xfrm>
              <a:off x="1757945" y="2031096"/>
              <a:ext cx="184865" cy="40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109" name="Gruppieren">
            <a:extLst>
              <a:ext uri="{FF2B5EF4-FFF2-40B4-BE49-F238E27FC236}">
                <a16:creationId xmlns:a16="http://schemas.microsoft.com/office/drawing/2014/main" id="{11D75133-22D1-EBF6-010D-D7B482DD9718}"/>
              </a:ext>
            </a:extLst>
          </p:cNvPr>
          <p:cNvGrpSpPr/>
          <p:nvPr/>
        </p:nvGrpSpPr>
        <p:grpSpPr>
          <a:xfrm>
            <a:off x="959264" y="2417952"/>
            <a:ext cx="367987" cy="466291"/>
            <a:chOff x="0" y="0"/>
            <a:chExt cx="867860" cy="1099699"/>
          </a:xfrm>
        </p:grpSpPr>
        <p:sp>
          <p:nvSpPr>
            <p:cNvPr id="110" name="Rechteck">
              <a:extLst>
                <a:ext uri="{FF2B5EF4-FFF2-40B4-BE49-F238E27FC236}">
                  <a16:creationId xmlns:a16="http://schemas.microsoft.com/office/drawing/2014/main" id="{8160B14C-513E-5A0E-0E1A-12F23C3464D6}"/>
                </a:ext>
              </a:extLst>
            </p:cNvPr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11" name="Linien">
              <a:extLst>
                <a:ext uri="{FF2B5EF4-FFF2-40B4-BE49-F238E27FC236}">
                  <a16:creationId xmlns:a16="http://schemas.microsoft.com/office/drawing/2014/main" id="{66B0EAD9-B96A-E9CA-A932-BEF9085D479D}"/>
                </a:ext>
              </a:extLst>
            </p:cNvPr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2" name="Linien">
              <a:extLst>
                <a:ext uri="{FF2B5EF4-FFF2-40B4-BE49-F238E27FC236}">
                  <a16:creationId xmlns:a16="http://schemas.microsoft.com/office/drawing/2014/main" id="{36269E9D-2BEF-DFA8-5A99-69B24BDCE7F4}"/>
                </a:ext>
              </a:extLst>
            </p:cNvPr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3" name="Linien">
              <a:extLst>
                <a:ext uri="{FF2B5EF4-FFF2-40B4-BE49-F238E27FC236}">
                  <a16:creationId xmlns:a16="http://schemas.microsoft.com/office/drawing/2014/main" id="{E9AF646E-E401-AD99-74B8-6B4BFD7057CB}"/>
                </a:ext>
              </a:extLst>
            </p:cNvPr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4" name="Linien">
              <a:extLst>
                <a:ext uri="{FF2B5EF4-FFF2-40B4-BE49-F238E27FC236}">
                  <a16:creationId xmlns:a16="http://schemas.microsoft.com/office/drawing/2014/main" id="{EBD267A7-C98A-764E-B790-C489007216C8}"/>
                </a:ext>
              </a:extLst>
            </p:cNvPr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5" name="Linien">
              <a:extLst>
                <a:ext uri="{FF2B5EF4-FFF2-40B4-BE49-F238E27FC236}">
                  <a16:creationId xmlns:a16="http://schemas.microsoft.com/office/drawing/2014/main" id="{E64E883C-4C9B-3B5E-CB03-B13D2190D6D1}"/>
                </a:ext>
              </a:extLst>
            </p:cNvPr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6" name="Linien">
              <a:extLst>
                <a:ext uri="{FF2B5EF4-FFF2-40B4-BE49-F238E27FC236}">
                  <a16:creationId xmlns:a16="http://schemas.microsoft.com/office/drawing/2014/main" id="{67D6A68E-D144-4DB9-B1F6-D9D656AAFEB8}"/>
                </a:ext>
              </a:extLst>
            </p:cNvPr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17" name="Gruppieren">
            <a:extLst>
              <a:ext uri="{FF2B5EF4-FFF2-40B4-BE49-F238E27FC236}">
                <a16:creationId xmlns:a16="http://schemas.microsoft.com/office/drawing/2014/main" id="{5DF62D6F-372C-72CD-C2D0-C6F2F1BC2BEE}"/>
              </a:ext>
            </a:extLst>
          </p:cNvPr>
          <p:cNvGrpSpPr/>
          <p:nvPr/>
        </p:nvGrpSpPr>
        <p:grpSpPr>
          <a:xfrm>
            <a:off x="6833730" y="2403527"/>
            <a:ext cx="367987" cy="466291"/>
            <a:chOff x="0" y="0"/>
            <a:chExt cx="867860" cy="1099699"/>
          </a:xfrm>
        </p:grpSpPr>
        <p:sp>
          <p:nvSpPr>
            <p:cNvPr id="118" name="Rechteck">
              <a:extLst>
                <a:ext uri="{FF2B5EF4-FFF2-40B4-BE49-F238E27FC236}">
                  <a16:creationId xmlns:a16="http://schemas.microsoft.com/office/drawing/2014/main" id="{17FC3A19-4E86-E233-2DB1-04CAB796129A}"/>
                </a:ext>
              </a:extLst>
            </p:cNvPr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19" name="Linien">
              <a:extLst>
                <a:ext uri="{FF2B5EF4-FFF2-40B4-BE49-F238E27FC236}">
                  <a16:creationId xmlns:a16="http://schemas.microsoft.com/office/drawing/2014/main" id="{1C3D4BAE-FAEE-07C7-529C-F3CFF0638D2E}"/>
                </a:ext>
              </a:extLst>
            </p:cNvPr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20" name="Linien">
              <a:extLst>
                <a:ext uri="{FF2B5EF4-FFF2-40B4-BE49-F238E27FC236}">
                  <a16:creationId xmlns:a16="http://schemas.microsoft.com/office/drawing/2014/main" id="{742FB470-0915-B3EE-BE20-630A238D317B}"/>
                </a:ext>
              </a:extLst>
            </p:cNvPr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21" name="Linien">
              <a:extLst>
                <a:ext uri="{FF2B5EF4-FFF2-40B4-BE49-F238E27FC236}">
                  <a16:creationId xmlns:a16="http://schemas.microsoft.com/office/drawing/2014/main" id="{98319B87-4CAD-08D5-B57F-0962C5AAE354}"/>
                </a:ext>
              </a:extLst>
            </p:cNvPr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22" name="Linien">
              <a:extLst>
                <a:ext uri="{FF2B5EF4-FFF2-40B4-BE49-F238E27FC236}">
                  <a16:creationId xmlns:a16="http://schemas.microsoft.com/office/drawing/2014/main" id="{76433324-B039-0D15-1C2D-A559F9A5A8D2}"/>
                </a:ext>
              </a:extLst>
            </p:cNvPr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23" name="Linien">
              <a:extLst>
                <a:ext uri="{FF2B5EF4-FFF2-40B4-BE49-F238E27FC236}">
                  <a16:creationId xmlns:a16="http://schemas.microsoft.com/office/drawing/2014/main" id="{6C7FED03-B0DC-229A-9A52-FF97779B5561}"/>
                </a:ext>
              </a:extLst>
            </p:cNvPr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24" name="Linien">
              <a:extLst>
                <a:ext uri="{FF2B5EF4-FFF2-40B4-BE49-F238E27FC236}">
                  <a16:creationId xmlns:a16="http://schemas.microsoft.com/office/drawing/2014/main" id="{DAD44236-96DC-5E51-091B-BCF94669AC06}"/>
                </a:ext>
              </a:extLst>
            </p:cNvPr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36" name="Gruppieren 135">
            <a:extLst>
              <a:ext uri="{FF2B5EF4-FFF2-40B4-BE49-F238E27FC236}">
                <a16:creationId xmlns:a16="http://schemas.microsoft.com/office/drawing/2014/main" id="{581E8C71-2D13-9174-97F7-DF6F61A33E38}"/>
              </a:ext>
            </a:extLst>
          </p:cNvPr>
          <p:cNvGrpSpPr/>
          <p:nvPr/>
        </p:nvGrpSpPr>
        <p:grpSpPr>
          <a:xfrm>
            <a:off x="4009108" y="742293"/>
            <a:ext cx="395685" cy="408075"/>
            <a:chOff x="4164634" y="4450216"/>
            <a:chExt cx="395685" cy="408075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505F32A8-FF95-FCEE-638D-0430AF3742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8310" y="4479931"/>
              <a:ext cx="343585" cy="343585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BD06EDEA-5E64-9730-2FBE-7081624257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9133" y="4480785"/>
              <a:ext cx="343585" cy="343585"/>
            </a:xfrm>
            <a:prstGeom prst="ellipse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41096BEC-F5E3-F6DC-0203-C65CDA8D729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416386" y="4628665"/>
              <a:ext cx="57264" cy="57264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5DE0B995-D83D-9859-68D7-773ACEB432E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242521" y="4628665"/>
              <a:ext cx="57264" cy="57264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C8876F1-9570-A599-DA00-59A7A4AA0ED3}"/>
                </a:ext>
              </a:extLst>
            </p:cNvPr>
            <p:cNvSpPr>
              <a:spLocks/>
            </p:cNvSpPr>
            <p:nvPr/>
          </p:nvSpPr>
          <p:spPr>
            <a:xfrm flipV="1">
              <a:off x="4335942" y="4450216"/>
              <a:ext cx="42718" cy="67677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EE325AC4-4D2C-41A5-071F-5B01DC9FFBF5}"/>
                </a:ext>
              </a:extLst>
            </p:cNvPr>
            <p:cNvSpPr>
              <a:spLocks/>
            </p:cNvSpPr>
            <p:nvPr/>
          </p:nvSpPr>
          <p:spPr>
            <a:xfrm flipV="1">
              <a:off x="4335942" y="4790614"/>
              <a:ext cx="42718" cy="67677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EED0A1A2-A579-8621-487B-E83EF0FCE8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64634" y="4453080"/>
              <a:ext cx="395685" cy="395685"/>
            </a:xfrm>
            <a:prstGeom prst="ellipse">
              <a:avLst/>
            </a:prstGeom>
            <a:noFill/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</p:grpSp>
      <p:grpSp>
        <p:nvGrpSpPr>
          <p:cNvPr id="147" name="Gruppieren 146">
            <a:extLst>
              <a:ext uri="{FF2B5EF4-FFF2-40B4-BE49-F238E27FC236}">
                <a16:creationId xmlns:a16="http://schemas.microsoft.com/office/drawing/2014/main" id="{D837E884-D016-0BAD-BA57-4FB63C50FD92}"/>
              </a:ext>
            </a:extLst>
          </p:cNvPr>
          <p:cNvGrpSpPr/>
          <p:nvPr/>
        </p:nvGrpSpPr>
        <p:grpSpPr>
          <a:xfrm>
            <a:off x="7429367" y="2424902"/>
            <a:ext cx="639445" cy="395685"/>
            <a:chOff x="6782231" y="4283396"/>
            <a:chExt cx="639445" cy="395685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BA9CE39-F7BE-E5F7-969E-4D24307D13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90" y="4283396"/>
              <a:ext cx="395685" cy="395685"/>
            </a:xfrm>
            <a:prstGeom prst="ellipse">
              <a:avLst/>
            </a:prstGeom>
            <a:solidFill>
              <a:schemeClr val="bg1"/>
            </a:solidFill>
            <a:ln w="2857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FABBE2D0-EC62-2C02-3A9C-48969D9BBE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2231" y="4283396"/>
              <a:ext cx="395685" cy="395685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B9677074-060C-C234-E4A2-F3045F507D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5991" y="4283396"/>
              <a:ext cx="395685" cy="395685"/>
            </a:xfrm>
            <a:prstGeom prst="ellipse">
              <a:avLst/>
            </a:prstGeom>
            <a:noFill/>
            <a:ln w="28575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</p:grpSp>
      <p:grpSp>
        <p:nvGrpSpPr>
          <p:cNvPr id="168" name="Gruppieren 167">
            <a:extLst>
              <a:ext uri="{FF2B5EF4-FFF2-40B4-BE49-F238E27FC236}">
                <a16:creationId xmlns:a16="http://schemas.microsoft.com/office/drawing/2014/main" id="{30158D2D-7BE4-DFEC-1713-EE9544581CCF}"/>
              </a:ext>
            </a:extLst>
          </p:cNvPr>
          <p:cNvGrpSpPr/>
          <p:nvPr/>
        </p:nvGrpSpPr>
        <p:grpSpPr>
          <a:xfrm>
            <a:off x="1245484" y="761597"/>
            <a:ext cx="1097458" cy="414843"/>
            <a:chOff x="1294147" y="573248"/>
            <a:chExt cx="1097458" cy="414843"/>
          </a:xfrm>
        </p:grpSpPr>
        <p:sp>
          <p:nvSpPr>
            <p:cNvPr id="166" name="Linien">
              <a:extLst>
                <a:ext uri="{FF2B5EF4-FFF2-40B4-BE49-F238E27FC236}">
                  <a16:creationId xmlns:a16="http://schemas.microsoft.com/office/drawing/2014/main" id="{58FE9DCA-EEDE-5E3E-84E7-5E1A104C1348}"/>
                </a:ext>
              </a:extLst>
            </p:cNvPr>
            <p:cNvSpPr/>
            <p:nvPr/>
          </p:nvSpPr>
          <p:spPr>
            <a:xfrm>
              <a:off x="1294147" y="598224"/>
              <a:ext cx="108880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82" name="Linien">
              <a:extLst>
                <a:ext uri="{FF2B5EF4-FFF2-40B4-BE49-F238E27FC236}">
                  <a16:creationId xmlns:a16="http://schemas.microsoft.com/office/drawing/2014/main" id="{D52A49EE-8F05-6748-40D3-1084EAFF04AA}"/>
                </a:ext>
              </a:extLst>
            </p:cNvPr>
            <p:cNvSpPr/>
            <p:nvPr/>
          </p:nvSpPr>
          <p:spPr>
            <a:xfrm>
              <a:off x="1302800" y="945386"/>
              <a:ext cx="108880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72F108DF-B9FB-435E-59C3-8C6942105CD9}"/>
                </a:ext>
              </a:extLst>
            </p:cNvPr>
            <p:cNvGrpSpPr/>
            <p:nvPr/>
          </p:nvGrpSpPr>
          <p:grpSpPr>
            <a:xfrm>
              <a:off x="1628194" y="573248"/>
              <a:ext cx="358172" cy="414843"/>
              <a:chOff x="1628194" y="573248"/>
              <a:chExt cx="358172" cy="414843"/>
            </a:xfrm>
          </p:grpSpPr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B3716C8E-4C2F-AF8F-FEB6-4E8FD32307F9}"/>
                  </a:ext>
                </a:extLst>
              </p:cNvPr>
              <p:cNvSpPr/>
              <p:nvPr/>
            </p:nvSpPr>
            <p:spPr>
              <a:xfrm>
                <a:off x="1650465" y="573248"/>
                <a:ext cx="300433" cy="41484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ea typeface="+mj-ea"/>
                  <a:cs typeface="Gill Sans"/>
                  <a:sym typeface="Gill Sans"/>
                </a:endParaRPr>
              </a:p>
            </p:txBody>
          </p:sp>
          <p:grpSp>
            <p:nvGrpSpPr>
              <p:cNvPr id="152" name="Gruppieren">
                <a:extLst>
                  <a:ext uri="{FF2B5EF4-FFF2-40B4-BE49-F238E27FC236}">
                    <a16:creationId xmlns:a16="http://schemas.microsoft.com/office/drawing/2014/main" id="{6D6EBA34-EEC4-3464-D87C-D256E7DB2D4E}"/>
                  </a:ext>
                </a:extLst>
              </p:cNvPr>
              <p:cNvGrpSpPr/>
              <p:nvPr/>
            </p:nvGrpSpPr>
            <p:grpSpPr>
              <a:xfrm flipH="1">
                <a:off x="1731165" y="598092"/>
                <a:ext cx="59266" cy="349769"/>
                <a:chOff x="0" y="0"/>
                <a:chExt cx="119422" cy="704806"/>
              </a:xfrm>
            </p:grpSpPr>
            <p:sp>
              <p:nvSpPr>
                <p:cNvPr id="153" name="Linien">
                  <a:extLst>
                    <a:ext uri="{FF2B5EF4-FFF2-40B4-BE49-F238E27FC236}">
                      <a16:creationId xmlns:a16="http://schemas.microsoft.com/office/drawing/2014/main" id="{9F88775E-B2A9-52CB-111F-FD14199FA729}"/>
                    </a:ext>
                  </a:extLst>
                </p:cNvPr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" name="Linien">
                  <a:extLst>
                    <a:ext uri="{FF2B5EF4-FFF2-40B4-BE49-F238E27FC236}">
                      <a16:creationId xmlns:a16="http://schemas.microsoft.com/office/drawing/2014/main" id="{FFBFD7AF-856B-EFC5-6990-70B819BE396C}"/>
                    </a:ext>
                  </a:extLst>
                </p:cNvPr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" name="Linien">
                  <a:extLst>
                    <a:ext uri="{FF2B5EF4-FFF2-40B4-BE49-F238E27FC236}">
                      <a16:creationId xmlns:a16="http://schemas.microsoft.com/office/drawing/2014/main" id="{0439C81B-F9D9-316A-D6EE-8963120B1510}"/>
                    </a:ext>
                  </a:extLst>
                </p:cNvPr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6" name="Gruppieren">
                <a:extLst>
                  <a:ext uri="{FF2B5EF4-FFF2-40B4-BE49-F238E27FC236}">
                    <a16:creationId xmlns:a16="http://schemas.microsoft.com/office/drawing/2014/main" id="{DA1B8F63-9B79-8C51-6E00-29F79F8AC6F6}"/>
                  </a:ext>
                </a:extLst>
              </p:cNvPr>
              <p:cNvGrpSpPr/>
              <p:nvPr/>
            </p:nvGrpSpPr>
            <p:grpSpPr>
              <a:xfrm>
                <a:off x="1831464" y="595220"/>
                <a:ext cx="59266" cy="349769"/>
                <a:chOff x="0" y="0"/>
                <a:chExt cx="119422" cy="704806"/>
              </a:xfrm>
            </p:grpSpPr>
            <p:sp>
              <p:nvSpPr>
                <p:cNvPr id="157" name="Linien">
                  <a:extLst>
                    <a:ext uri="{FF2B5EF4-FFF2-40B4-BE49-F238E27FC236}">
                      <a16:creationId xmlns:a16="http://schemas.microsoft.com/office/drawing/2014/main" id="{3871E80E-CD25-699D-65A3-4BB7753A007A}"/>
                    </a:ext>
                  </a:extLst>
                </p:cNvPr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" name="Linien">
                  <a:extLst>
                    <a:ext uri="{FF2B5EF4-FFF2-40B4-BE49-F238E27FC236}">
                      <a16:creationId xmlns:a16="http://schemas.microsoft.com/office/drawing/2014/main" id="{09FD2244-EC2D-849B-6363-78AE1E69B6C4}"/>
                    </a:ext>
                  </a:extLst>
                </p:cNvPr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" name="Linien">
                  <a:extLst>
                    <a:ext uri="{FF2B5EF4-FFF2-40B4-BE49-F238E27FC236}">
                      <a16:creationId xmlns:a16="http://schemas.microsoft.com/office/drawing/2014/main" id="{B8F9C3E3-2ED9-E1CE-A337-8B5C68113A24}"/>
                    </a:ext>
                  </a:extLst>
                </p:cNvPr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60" name="Linien">
                <a:extLst>
                  <a:ext uri="{FF2B5EF4-FFF2-40B4-BE49-F238E27FC236}">
                    <a16:creationId xmlns:a16="http://schemas.microsoft.com/office/drawing/2014/main" id="{C8509BBF-516A-E957-F2A7-3D5E2E09CB86}"/>
                  </a:ext>
                </a:extLst>
              </p:cNvPr>
              <p:cNvSpPr/>
              <p:nvPr/>
            </p:nvSpPr>
            <p:spPr>
              <a:xfrm flipH="1" flipV="1">
                <a:off x="1879459" y="594524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62" name="Linien">
                <a:extLst>
                  <a:ext uri="{FF2B5EF4-FFF2-40B4-BE49-F238E27FC236}">
                    <a16:creationId xmlns:a16="http://schemas.microsoft.com/office/drawing/2014/main" id="{BDBE9D79-6D0A-0C05-BFBE-A79DDD357DB8}"/>
                  </a:ext>
                </a:extLst>
              </p:cNvPr>
              <p:cNvSpPr/>
              <p:nvPr/>
            </p:nvSpPr>
            <p:spPr>
              <a:xfrm flipH="1" flipV="1">
                <a:off x="1878898" y="944641"/>
                <a:ext cx="103765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63" name="Linien">
                <a:extLst>
                  <a:ext uri="{FF2B5EF4-FFF2-40B4-BE49-F238E27FC236}">
                    <a16:creationId xmlns:a16="http://schemas.microsoft.com/office/drawing/2014/main" id="{CB6CFDF8-9FEE-9BF9-BD81-AFB58035A6AD}"/>
                  </a:ext>
                </a:extLst>
              </p:cNvPr>
              <p:cNvSpPr/>
              <p:nvPr/>
            </p:nvSpPr>
            <p:spPr>
              <a:xfrm flipH="1" flipV="1">
                <a:off x="1628194" y="947513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64" name="Linien">
                <a:extLst>
                  <a:ext uri="{FF2B5EF4-FFF2-40B4-BE49-F238E27FC236}">
                    <a16:creationId xmlns:a16="http://schemas.microsoft.com/office/drawing/2014/main" id="{549DC19E-A8E6-3DE6-334A-D7A677D3BEC3}"/>
                  </a:ext>
                </a:extLst>
              </p:cNvPr>
              <p:cNvSpPr/>
              <p:nvPr/>
            </p:nvSpPr>
            <p:spPr>
              <a:xfrm flipH="1" flipV="1">
                <a:off x="1628194" y="595109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</p:grpSp>
      <p:grpSp>
        <p:nvGrpSpPr>
          <p:cNvPr id="212" name="Gruppieren 211">
            <a:extLst>
              <a:ext uri="{FF2B5EF4-FFF2-40B4-BE49-F238E27FC236}">
                <a16:creationId xmlns:a16="http://schemas.microsoft.com/office/drawing/2014/main" id="{871C7563-4C2F-6955-7F39-C2E8EAB05A0E}"/>
              </a:ext>
            </a:extLst>
          </p:cNvPr>
          <p:cNvGrpSpPr>
            <a:grpSpLocks noChangeAspect="1"/>
          </p:cNvGrpSpPr>
          <p:nvPr/>
        </p:nvGrpSpPr>
        <p:grpSpPr>
          <a:xfrm>
            <a:off x="4132291" y="2326417"/>
            <a:ext cx="1154789" cy="620326"/>
            <a:chOff x="3829435" y="3725915"/>
            <a:chExt cx="1563681" cy="839973"/>
          </a:xfrm>
        </p:grpSpPr>
        <p:sp>
          <p:nvSpPr>
            <p:cNvPr id="76" name="Linien">
              <a:extLst>
                <a:ext uri="{FF2B5EF4-FFF2-40B4-BE49-F238E27FC236}">
                  <a16:creationId xmlns:a16="http://schemas.microsoft.com/office/drawing/2014/main" id="{AC2F5675-A370-B503-1783-3A2309F28D66}"/>
                </a:ext>
              </a:extLst>
            </p:cNvPr>
            <p:cNvSpPr/>
            <p:nvPr/>
          </p:nvSpPr>
          <p:spPr>
            <a:xfrm>
              <a:off x="3829435" y="3953873"/>
              <a:ext cx="40611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grpSp>
          <p:nvGrpSpPr>
            <p:cNvPr id="192" name="Gruppieren 191">
              <a:extLst>
                <a:ext uri="{FF2B5EF4-FFF2-40B4-BE49-F238E27FC236}">
                  <a16:creationId xmlns:a16="http://schemas.microsoft.com/office/drawing/2014/main" id="{6F385950-7418-C39A-E918-FAE8C21BC73A}"/>
                </a:ext>
              </a:extLst>
            </p:cNvPr>
            <p:cNvGrpSpPr/>
            <p:nvPr/>
          </p:nvGrpSpPr>
          <p:grpSpPr>
            <a:xfrm>
              <a:off x="4235550" y="3934311"/>
              <a:ext cx="322704" cy="414843"/>
              <a:chOff x="5381984" y="4197340"/>
              <a:chExt cx="322704" cy="414843"/>
            </a:xfrm>
          </p:grpSpPr>
          <p:sp>
            <p:nvSpPr>
              <p:cNvPr id="178" name="Rechteck 177">
                <a:extLst>
                  <a:ext uri="{FF2B5EF4-FFF2-40B4-BE49-F238E27FC236}">
                    <a16:creationId xmlns:a16="http://schemas.microsoft.com/office/drawing/2014/main" id="{FE3B0A6B-97E2-2D2A-36F6-23B4AEFF0C85}"/>
                  </a:ext>
                </a:extLst>
              </p:cNvPr>
              <p:cNvSpPr/>
              <p:nvPr/>
            </p:nvSpPr>
            <p:spPr>
              <a:xfrm>
                <a:off x="5404255" y="4197340"/>
                <a:ext cx="300433" cy="41484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ea typeface="+mj-ea"/>
                  <a:cs typeface="Gill Sans"/>
                  <a:sym typeface="Gill Sans"/>
                </a:endParaRPr>
              </a:p>
            </p:txBody>
          </p:sp>
          <p:grpSp>
            <p:nvGrpSpPr>
              <p:cNvPr id="179" name="Gruppieren">
                <a:extLst>
                  <a:ext uri="{FF2B5EF4-FFF2-40B4-BE49-F238E27FC236}">
                    <a16:creationId xmlns:a16="http://schemas.microsoft.com/office/drawing/2014/main" id="{EC7913DF-BDEE-91D1-AF66-DFAE0C93344B}"/>
                  </a:ext>
                </a:extLst>
              </p:cNvPr>
              <p:cNvGrpSpPr/>
              <p:nvPr/>
            </p:nvGrpSpPr>
            <p:grpSpPr>
              <a:xfrm flipH="1">
                <a:off x="5484955" y="4222184"/>
                <a:ext cx="59266" cy="349769"/>
                <a:chOff x="0" y="0"/>
                <a:chExt cx="119422" cy="704806"/>
              </a:xfrm>
            </p:grpSpPr>
            <p:sp>
              <p:nvSpPr>
                <p:cNvPr id="188" name="Linien">
                  <a:extLst>
                    <a:ext uri="{FF2B5EF4-FFF2-40B4-BE49-F238E27FC236}">
                      <a16:creationId xmlns:a16="http://schemas.microsoft.com/office/drawing/2014/main" id="{C9BA9860-11B2-D0A3-B02A-5D15719AEB19}"/>
                    </a:ext>
                  </a:extLst>
                </p:cNvPr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Linien">
                  <a:extLst>
                    <a:ext uri="{FF2B5EF4-FFF2-40B4-BE49-F238E27FC236}">
                      <a16:creationId xmlns:a16="http://schemas.microsoft.com/office/drawing/2014/main" id="{BC9C921D-565E-07EF-14EF-DE726E42EA32}"/>
                    </a:ext>
                  </a:extLst>
                </p:cNvPr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" name="Linien">
                  <a:extLst>
                    <a:ext uri="{FF2B5EF4-FFF2-40B4-BE49-F238E27FC236}">
                      <a16:creationId xmlns:a16="http://schemas.microsoft.com/office/drawing/2014/main" id="{6C6F1BEF-CCF0-DA09-9953-BC55574FD45A}"/>
                    </a:ext>
                  </a:extLst>
                </p:cNvPr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83" name="Linien">
                <a:extLst>
                  <a:ext uri="{FF2B5EF4-FFF2-40B4-BE49-F238E27FC236}">
                    <a16:creationId xmlns:a16="http://schemas.microsoft.com/office/drawing/2014/main" id="{E1D6C26C-5ECE-9423-5956-F79E383CBA2E}"/>
                  </a:ext>
                </a:extLst>
              </p:cNvPr>
              <p:cNvSpPr/>
              <p:nvPr/>
            </p:nvSpPr>
            <p:spPr>
              <a:xfrm flipH="1" flipV="1">
                <a:off x="5381984" y="4571605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84" name="Linien">
                <a:extLst>
                  <a:ext uri="{FF2B5EF4-FFF2-40B4-BE49-F238E27FC236}">
                    <a16:creationId xmlns:a16="http://schemas.microsoft.com/office/drawing/2014/main" id="{0944BA06-C3A6-5E6F-0765-A847697D7E54}"/>
                  </a:ext>
                </a:extLst>
              </p:cNvPr>
              <p:cNvSpPr/>
              <p:nvPr/>
            </p:nvSpPr>
            <p:spPr>
              <a:xfrm flipH="1" flipV="1">
                <a:off x="5381984" y="4219201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35395DF-6B17-DD9A-380A-4EDB962590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7482" y="3852829"/>
              <a:ext cx="578504" cy="578504"/>
            </a:xfrm>
            <a:prstGeom prst="ellipse">
              <a:avLst/>
            </a:prstGeom>
            <a:noFill/>
            <a:ln w="28575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grpSp>
          <p:nvGrpSpPr>
            <p:cNvPr id="193" name="Gruppieren 192">
              <a:extLst>
                <a:ext uri="{FF2B5EF4-FFF2-40B4-BE49-F238E27FC236}">
                  <a16:creationId xmlns:a16="http://schemas.microsoft.com/office/drawing/2014/main" id="{CE7CC4C7-FC7B-85B9-B683-07D5EE4BE75E}"/>
                </a:ext>
              </a:extLst>
            </p:cNvPr>
            <p:cNvGrpSpPr/>
            <p:nvPr/>
          </p:nvGrpSpPr>
          <p:grpSpPr>
            <a:xfrm rot="3467391">
              <a:off x="4715161" y="4234330"/>
              <a:ext cx="154902" cy="350465"/>
              <a:chOff x="5585254" y="4218616"/>
              <a:chExt cx="154902" cy="350465"/>
            </a:xfrm>
          </p:grpSpPr>
          <p:grpSp>
            <p:nvGrpSpPr>
              <p:cNvPr id="194" name="Gruppieren">
                <a:extLst>
                  <a:ext uri="{FF2B5EF4-FFF2-40B4-BE49-F238E27FC236}">
                    <a16:creationId xmlns:a16="http://schemas.microsoft.com/office/drawing/2014/main" id="{9AD63510-E0B2-3E61-41DC-D3C61D199DAD}"/>
                  </a:ext>
                </a:extLst>
              </p:cNvPr>
              <p:cNvGrpSpPr/>
              <p:nvPr/>
            </p:nvGrpSpPr>
            <p:grpSpPr>
              <a:xfrm>
                <a:off x="5585254" y="4219312"/>
                <a:ext cx="59266" cy="349769"/>
                <a:chOff x="0" y="0"/>
                <a:chExt cx="119422" cy="704806"/>
              </a:xfrm>
            </p:grpSpPr>
            <p:sp>
              <p:nvSpPr>
                <p:cNvPr id="197" name="Linien">
                  <a:extLst>
                    <a:ext uri="{FF2B5EF4-FFF2-40B4-BE49-F238E27FC236}">
                      <a16:creationId xmlns:a16="http://schemas.microsoft.com/office/drawing/2014/main" id="{7448F921-54DC-016B-738F-6D07E575A31E}"/>
                    </a:ext>
                  </a:extLst>
                </p:cNvPr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Linien">
                  <a:extLst>
                    <a:ext uri="{FF2B5EF4-FFF2-40B4-BE49-F238E27FC236}">
                      <a16:creationId xmlns:a16="http://schemas.microsoft.com/office/drawing/2014/main" id="{6AA284C3-A090-F695-6CC8-08613FAB5EF1}"/>
                    </a:ext>
                  </a:extLst>
                </p:cNvPr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" name="Linien">
                  <a:extLst>
                    <a:ext uri="{FF2B5EF4-FFF2-40B4-BE49-F238E27FC236}">
                      <a16:creationId xmlns:a16="http://schemas.microsoft.com/office/drawing/2014/main" id="{C4343C7F-526A-308A-7C0F-5409CDD20C38}"/>
                    </a:ext>
                  </a:extLst>
                </p:cNvPr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95" name="Linien">
                <a:extLst>
                  <a:ext uri="{FF2B5EF4-FFF2-40B4-BE49-F238E27FC236}">
                    <a16:creationId xmlns:a16="http://schemas.microsoft.com/office/drawing/2014/main" id="{1125D9B9-821A-D134-1FE2-9239819C4FF8}"/>
                  </a:ext>
                </a:extLst>
              </p:cNvPr>
              <p:cNvSpPr/>
              <p:nvPr/>
            </p:nvSpPr>
            <p:spPr>
              <a:xfrm flipH="1" flipV="1">
                <a:off x="5633249" y="4218616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96" name="Linien">
                <a:extLst>
                  <a:ext uri="{FF2B5EF4-FFF2-40B4-BE49-F238E27FC236}">
                    <a16:creationId xmlns:a16="http://schemas.microsoft.com/office/drawing/2014/main" id="{A47A1163-8568-7D4C-4B20-D5795D8C6E2A}"/>
                  </a:ext>
                </a:extLst>
              </p:cNvPr>
              <p:cNvSpPr/>
              <p:nvPr/>
            </p:nvSpPr>
            <p:spPr>
              <a:xfrm flipH="1" flipV="1">
                <a:off x="5632688" y="4568733"/>
                <a:ext cx="103765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200" name="Gruppieren 199">
              <a:extLst>
                <a:ext uri="{FF2B5EF4-FFF2-40B4-BE49-F238E27FC236}">
                  <a16:creationId xmlns:a16="http://schemas.microsoft.com/office/drawing/2014/main" id="{8DE17E11-069B-6F5B-6894-995323FD07D9}"/>
                </a:ext>
              </a:extLst>
            </p:cNvPr>
            <p:cNvGrpSpPr/>
            <p:nvPr/>
          </p:nvGrpSpPr>
          <p:grpSpPr>
            <a:xfrm rot="18132609" flipV="1">
              <a:off x="4708649" y="3706299"/>
              <a:ext cx="154902" cy="350465"/>
              <a:chOff x="5585254" y="4218616"/>
              <a:chExt cx="154902" cy="350465"/>
            </a:xfrm>
          </p:grpSpPr>
          <p:grpSp>
            <p:nvGrpSpPr>
              <p:cNvPr id="201" name="Gruppieren">
                <a:extLst>
                  <a:ext uri="{FF2B5EF4-FFF2-40B4-BE49-F238E27FC236}">
                    <a16:creationId xmlns:a16="http://schemas.microsoft.com/office/drawing/2014/main" id="{2BEDA42A-EA10-4B1B-B4E4-C1B7D0361BE3}"/>
                  </a:ext>
                </a:extLst>
              </p:cNvPr>
              <p:cNvGrpSpPr/>
              <p:nvPr/>
            </p:nvGrpSpPr>
            <p:grpSpPr>
              <a:xfrm>
                <a:off x="5585254" y="4219312"/>
                <a:ext cx="59266" cy="349769"/>
                <a:chOff x="0" y="0"/>
                <a:chExt cx="119422" cy="704806"/>
              </a:xfrm>
            </p:grpSpPr>
            <p:sp>
              <p:nvSpPr>
                <p:cNvPr id="204" name="Linien">
                  <a:extLst>
                    <a:ext uri="{FF2B5EF4-FFF2-40B4-BE49-F238E27FC236}">
                      <a16:creationId xmlns:a16="http://schemas.microsoft.com/office/drawing/2014/main" id="{C96B0D58-2777-6C7A-1F6F-5A2B75C500C3}"/>
                    </a:ext>
                  </a:extLst>
                </p:cNvPr>
                <p:cNvSpPr/>
                <p:nvPr/>
              </p:nvSpPr>
              <p:spPr>
                <a:xfrm rot="16200000">
                  <a:off x="-61724" y="296659"/>
                  <a:ext cx="234936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" name="Linien">
                  <a:extLst>
                    <a:ext uri="{FF2B5EF4-FFF2-40B4-BE49-F238E27FC236}">
                      <a16:creationId xmlns:a16="http://schemas.microsoft.com/office/drawing/2014/main" id="{B1C6D7CA-D49E-E52B-B6EA-D4D0347BA67C}"/>
                    </a:ext>
                  </a:extLst>
                </p:cNvPr>
                <p:cNvSpPr/>
                <p:nvPr/>
              </p:nvSpPr>
              <p:spPr>
                <a:xfrm rot="16200000">
                  <a:off x="-53790" y="61723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" name="Linien">
                  <a:extLst>
                    <a:ext uri="{FF2B5EF4-FFF2-40B4-BE49-F238E27FC236}">
                      <a16:creationId xmlns:a16="http://schemas.microsoft.com/office/drawing/2014/main" id="{6DEA3F37-5396-6E88-6D05-89A81C07FCBF}"/>
                    </a:ext>
                  </a:extLst>
                </p:cNvPr>
                <p:cNvSpPr/>
                <p:nvPr/>
              </p:nvSpPr>
              <p:spPr>
                <a:xfrm rot="16200000">
                  <a:off x="-53790" y="531594"/>
                  <a:ext cx="234937" cy="1114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rtl="0" eaLnBrk="1" fontAlgn="auto" latinLnBrk="0" hangingPunct="0">
                    <a:lnSpc>
                      <a:spcPct val="100000"/>
                    </a:lnSpc>
                    <a:spcBef>
                      <a:spcPts val="4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02" name="Linien">
                <a:extLst>
                  <a:ext uri="{FF2B5EF4-FFF2-40B4-BE49-F238E27FC236}">
                    <a16:creationId xmlns:a16="http://schemas.microsoft.com/office/drawing/2014/main" id="{0D1B6E7D-A90A-99ED-1E4A-075E41A3E54D}"/>
                  </a:ext>
                </a:extLst>
              </p:cNvPr>
              <p:cNvSpPr/>
              <p:nvPr/>
            </p:nvSpPr>
            <p:spPr>
              <a:xfrm flipH="1" flipV="1">
                <a:off x="5633249" y="4218616"/>
                <a:ext cx="106907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03" name="Linien">
                <a:extLst>
                  <a:ext uri="{FF2B5EF4-FFF2-40B4-BE49-F238E27FC236}">
                    <a16:creationId xmlns:a16="http://schemas.microsoft.com/office/drawing/2014/main" id="{2EA5D470-A93D-0834-EA75-A4915D876E45}"/>
                  </a:ext>
                </a:extLst>
              </p:cNvPr>
              <p:cNvSpPr/>
              <p:nvPr/>
            </p:nvSpPr>
            <p:spPr>
              <a:xfrm flipH="1" flipV="1">
                <a:off x="5632688" y="4568733"/>
                <a:ext cx="103765" cy="0"/>
              </a:xfrm>
              <a:prstGeom prst="line">
                <a:avLst/>
              </a:prstGeom>
              <a:ln w="28575">
                <a:solidFill>
                  <a:srgbClr val="323333"/>
                </a:solidFill>
              </a:ln>
            </p:spPr>
            <p:txBody>
              <a:bodyPr lIns="50800" tIns="50800" rIns="50800" bIns="50800" anchor="ctr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207" name="Linien">
              <a:extLst>
                <a:ext uri="{FF2B5EF4-FFF2-40B4-BE49-F238E27FC236}">
                  <a16:creationId xmlns:a16="http://schemas.microsoft.com/office/drawing/2014/main" id="{E0DEC022-2EB8-A168-E765-B37CDEAEBC82}"/>
                </a:ext>
              </a:extLst>
            </p:cNvPr>
            <p:cNvSpPr/>
            <p:nvPr/>
          </p:nvSpPr>
          <p:spPr>
            <a:xfrm>
              <a:off x="3858581" y="4308576"/>
              <a:ext cx="40611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08" name="Linien">
              <a:extLst>
                <a:ext uri="{FF2B5EF4-FFF2-40B4-BE49-F238E27FC236}">
                  <a16:creationId xmlns:a16="http://schemas.microsoft.com/office/drawing/2014/main" id="{04C87D38-5E84-039D-8286-BBB519EF121F}"/>
                </a:ext>
              </a:extLst>
            </p:cNvPr>
            <p:cNvSpPr/>
            <p:nvPr/>
          </p:nvSpPr>
          <p:spPr>
            <a:xfrm>
              <a:off x="4975869" y="3927803"/>
              <a:ext cx="40611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09" name="Linien">
              <a:extLst>
                <a:ext uri="{FF2B5EF4-FFF2-40B4-BE49-F238E27FC236}">
                  <a16:creationId xmlns:a16="http://schemas.microsoft.com/office/drawing/2014/main" id="{4C72B723-5C4A-77D3-5E9D-5F4C95D2B049}"/>
                </a:ext>
              </a:extLst>
            </p:cNvPr>
            <p:cNvSpPr/>
            <p:nvPr/>
          </p:nvSpPr>
          <p:spPr>
            <a:xfrm>
              <a:off x="4666309" y="3725915"/>
              <a:ext cx="71567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10" name="Linien">
              <a:extLst>
                <a:ext uri="{FF2B5EF4-FFF2-40B4-BE49-F238E27FC236}">
                  <a16:creationId xmlns:a16="http://schemas.microsoft.com/office/drawing/2014/main" id="{FFF7D09D-B81E-9588-5015-8E5D1D67DA46}"/>
                </a:ext>
              </a:extLst>
            </p:cNvPr>
            <p:cNvSpPr/>
            <p:nvPr/>
          </p:nvSpPr>
          <p:spPr>
            <a:xfrm>
              <a:off x="4677441" y="4565888"/>
              <a:ext cx="71567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211" name="Linien">
              <a:extLst>
                <a:ext uri="{FF2B5EF4-FFF2-40B4-BE49-F238E27FC236}">
                  <a16:creationId xmlns:a16="http://schemas.microsoft.com/office/drawing/2014/main" id="{28F96DE8-B077-C939-EF76-EAA8B61B6D4C}"/>
                </a:ext>
              </a:extLst>
            </p:cNvPr>
            <p:cNvSpPr/>
            <p:nvPr/>
          </p:nvSpPr>
          <p:spPr>
            <a:xfrm>
              <a:off x="4975648" y="4379871"/>
              <a:ext cx="40611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216" name="Rechteck">
            <a:extLst>
              <a:ext uri="{FF2B5EF4-FFF2-40B4-BE49-F238E27FC236}">
                <a16:creationId xmlns:a16="http://schemas.microsoft.com/office/drawing/2014/main" id="{43D93574-0F89-C0F5-68D5-10EB93DAFE38}"/>
              </a:ext>
            </a:extLst>
          </p:cNvPr>
          <p:cNvSpPr/>
          <p:nvPr/>
        </p:nvSpPr>
        <p:spPr>
          <a:xfrm>
            <a:off x="1448358" y="646523"/>
            <a:ext cx="690390" cy="631583"/>
          </a:xfrm>
          <a:prstGeom prst="rect">
            <a:avLst/>
          </a:prstGeom>
          <a:noFill/>
          <a:ln w="12700" cap="flat">
            <a:solidFill>
              <a:schemeClr val="accent1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5787527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Linien"/>
          <p:cNvSpPr/>
          <p:nvPr/>
        </p:nvSpPr>
        <p:spPr>
          <a:xfrm flipV="1">
            <a:off x="1360482" y="2405279"/>
            <a:ext cx="3931216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3" name="Linien"/>
          <p:cNvSpPr/>
          <p:nvPr/>
        </p:nvSpPr>
        <p:spPr>
          <a:xfrm flipH="1">
            <a:off x="1363776" y="703938"/>
            <a:ext cx="1" cy="169868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4" name="Linien"/>
          <p:cNvSpPr/>
          <p:nvPr/>
        </p:nvSpPr>
        <p:spPr>
          <a:xfrm>
            <a:off x="4792969" y="958067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5" name="Linien"/>
          <p:cNvSpPr/>
          <p:nvPr/>
        </p:nvSpPr>
        <p:spPr>
          <a:xfrm flipV="1">
            <a:off x="5012469" y="701280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46" name="Kreis"/>
          <p:cNvSpPr/>
          <p:nvPr/>
        </p:nvSpPr>
        <p:spPr>
          <a:xfrm rot="10800000">
            <a:off x="4736768" y="2356724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47" name="Linien"/>
          <p:cNvSpPr/>
          <p:nvPr/>
        </p:nvSpPr>
        <p:spPr>
          <a:xfrm>
            <a:off x="5300028" y="709581"/>
            <a:ext cx="1" cy="168739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8" name="Rechteck"/>
          <p:cNvSpPr/>
          <p:nvPr/>
        </p:nvSpPr>
        <p:spPr>
          <a:xfrm rot="16200000">
            <a:off x="5057086" y="1420748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49" name="RL"/>
          <p:cNvSpPr txBox="1"/>
          <p:nvPr/>
        </p:nvSpPr>
        <p:spPr>
          <a:xfrm>
            <a:off x="5364074" y="1370212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550" name="i2"/>
          <p:cNvSpPr txBox="1"/>
          <p:nvPr/>
        </p:nvSpPr>
        <p:spPr>
          <a:xfrm>
            <a:off x="4857684" y="26948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551" name="u2"/>
          <p:cNvSpPr txBox="1"/>
          <p:nvPr/>
        </p:nvSpPr>
        <p:spPr>
          <a:xfrm>
            <a:off x="4388684" y="1290264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552" name="u1"/>
          <p:cNvSpPr txBox="1"/>
          <p:nvPr/>
        </p:nvSpPr>
        <p:spPr>
          <a:xfrm>
            <a:off x="591722" y="1271195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u</a:t>
            </a:r>
            <a:r>
              <a:rPr baseline="-25000" dirty="0"/>
              <a:t>1</a:t>
            </a:r>
          </a:p>
        </p:txBody>
      </p:sp>
      <p:sp>
        <p:nvSpPr>
          <p:cNvPr id="553" name="Kreis"/>
          <p:cNvSpPr/>
          <p:nvPr/>
        </p:nvSpPr>
        <p:spPr>
          <a:xfrm>
            <a:off x="1167532" y="1306257"/>
            <a:ext cx="392488" cy="3967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54" name="Linien"/>
          <p:cNvSpPr/>
          <p:nvPr/>
        </p:nvSpPr>
        <p:spPr>
          <a:xfrm flipV="1">
            <a:off x="1360482" y="701280"/>
            <a:ext cx="3949071" cy="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5" name="Kreis"/>
          <p:cNvSpPr/>
          <p:nvPr/>
        </p:nvSpPr>
        <p:spPr>
          <a:xfrm rot="10800000">
            <a:off x="4736768" y="652725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560" name="Gruppieren"/>
          <p:cNvGrpSpPr/>
          <p:nvPr/>
        </p:nvGrpSpPr>
        <p:grpSpPr>
          <a:xfrm>
            <a:off x="3840892" y="706922"/>
            <a:ext cx="463014" cy="1692716"/>
            <a:chOff x="0" y="0"/>
            <a:chExt cx="463013" cy="1692715"/>
          </a:xfrm>
        </p:grpSpPr>
        <p:sp>
          <p:nvSpPr>
            <p:cNvPr id="556" name="Linien"/>
            <p:cNvSpPr/>
            <p:nvPr/>
          </p:nvSpPr>
          <p:spPr>
            <a:xfrm flipV="1">
              <a:off x="-1" y="821893"/>
              <a:ext cx="463015" cy="2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57" name="Linien"/>
            <p:cNvSpPr/>
            <p:nvPr/>
          </p:nvSpPr>
          <p:spPr>
            <a:xfrm>
              <a:off x="225713" y="0"/>
              <a:ext cx="1" cy="7398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58" name="Linien"/>
            <p:cNvSpPr/>
            <p:nvPr/>
          </p:nvSpPr>
          <p:spPr>
            <a:xfrm>
              <a:off x="227551" y="831345"/>
              <a:ext cx="1" cy="86137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59" name="Linien"/>
            <p:cNvSpPr/>
            <p:nvPr/>
          </p:nvSpPr>
          <p:spPr>
            <a:xfrm flipV="1">
              <a:off x="-1" y="746628"/>
              <a:ext cx="46301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568" name="Gruppieren"/>
          <p:cNvGrpSpPr/>
          <p:nvPr/>
        </p:nvGrpSpPr>
        <p:grpSpPr>
          <a:xfrm>
            <a:off x="3408118" y="599101"/>
            <a:ext cx="571568" cy="139146"/>
            <a:chOff x="0" y="0"/>
            <a:chExt cx="571567" cy="139144"/>
          </a:xfrm>
        </p:grpSpPr>
        <p:sp>
          <p:nvSpPr>
            <p:cNvPr id="561" name="Rechteck"/>
            <p:cNvSpPr/>
            <p:nvPr/>
          </p:nvSpPr>
          <p:spPr>
            <a:xfrm>
              <a:off x="9803" y="10283"/>
              <a:ext cx="551961" cy="1288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567" name="Gruppieren"/>
            <p:cNvGrpSpPr/>
            <p:nvPr/>
          </p:nvGrpSpPr>
          <p:grpSpPr>
            <a:xfrm>
              <a:off x="0" y="0"/>
              <a:ext cx="571568" cy="139145"/>
              <a:chOff x="0" y="0"/>
              <a:chExt cx="571567" cy="139144"/>
            </a:xfrm>
          </p:grpSpPr>
          <p:sp>
            <p:nvSpPr>
              <p:cNvPr id="562" name="Rechteck"/>
              <p:cNvSpPr/>
              <p:nvPr/>
            </p:nvSpPr>
            <p:spPr>
              <a:xfrm>
                <a:off x="0" y="0"/>
                <a:ext cx="571568" cy="1391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566" name="Gruppieren"/>
              <p:cNvGrpSpPr/>
              <p:nvPr/>
            </p:nvGrpSpPr>
            <p:grpSpPr>
              <a:xfrm rot="16200000" flipH="1">
                <a:off x="237435" y="-205486"/>
                <a:ext cx="96697" cy="570683"/>
                <a:chOff x="0" y="0"/>
                <a:chExt cx="96696" cy="570682"/>
              </a:xfrm>
            </p:grpSpPr>
            <p:sp>
              <p:nvSpPr>
                <p:cNvPr id="563" name="Linien"/>
                <p:cNvSpPr/>
                <p:nvPr/>
              </p:nvSpPr>
              <p:spPr>
                <a:xfrm rot="16200000">
                  <a:off x="-49978" y="240205"/>
                  <a:ext cx="190228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64" name="Linien"/>
                <p:cNvSpPr/>
                <p:nvPr/>
              </p:nvSpPr>
              <p:spPr>
                <a:xfrm rot="16200000">
                  <a:off x="-43554" y="49977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65" name="Linien"/>
                <p:cNvSpPr/>
                <p:nvPr/>
              </p:nvSpPr>
              <p:spPr>
                <a:xfrm rot="16200000">
                  <a:off x="-43554" y="430432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grpSp>
        <p:nvGrpSpPr>
          <p:cNvPr id="571" name="Gruppieren"/>
          <p:cNvGrpSpPr/>
          <p:nvPr/>
        </p:nvGrpSpPr>
        <p:grpSpPr>
          <a:xfrm>
            <a:off x="2192605" y="486424"/>
            <a:ext cx="314513" cy="247536"/>
            <a:chOff x="0" y="0"/>
            <a:chExt cx="314511" cy="247535"/>
          </a:xfrm>
        </p:grpSpPr>
        <p:sp>
          <p:nvSpPr>
            <p:cNvPr id="569" name="Rechteck"/>
            <p:cNvSpPr/>
            <p:nvPr/>
          </p:nvSpPr>
          <p:spPr>
            <a:xfrm rot="16200000">
              <a:off x="25655" y="-25656"/>
              <a:ext cx="247537" cy="29884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570" name="Linien"/>
            <p:cNvSpPr/>
            <p:nvPr/>
          </p:nvSpPr>
          <p:spPr>
            <a:xfrm flipV="1">
              <a:off x="5363" y="26089"/>
              <a:ext cx="309149" cy="195357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72" name="Kreis"/>
          <p:cNvSpPr/>
          <p:nvPr/>
        </p:nvSpPr>
        <p:spPr>
          <a:xfrm rot="10800000">
            <a:off x="1754811" y="2356724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3" name="Kreis"/>
          <p:cNvSpPr/>
          <p:nvPr/>
        </p:nvSpPr>
        <p:spPr>
          <a:xfrm rot="10800000">
            <a:off x="1754811" y="652725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74" name="Linien"/>
          <p:cNvSpPr/>
          <p:nvPr/>
        </p:nvSpPr>
        <p:spPr>
          <a:xfrm flipH="1">
            <a:off x="1006367" y="939991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75" name="Linien"/>
          <p:cNvSpPr/>
          <p:nvPr/>
        </p:nvSpPr>
        <p:spPr>
          <a:xfrm flipV="1">
            <a:off x="1461119" y="701280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76" name="i1"/>
          <p:cNvSpPr txBox="1"/>
          <p:nvPr/>
        </p:nvSpPr>
        <p:spPr>
          <a:xfrm>
            <a:off x="1306335" y="26948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577" name="iL"/>
          <p:cNvSpPr txBox="1"/>
          <p:nvPr/>
        </p:nvSpPr>
        <p:spPr>
          <a:xfrm>
            <a:off x="2963778" y="26948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L</a:t>
            </a:r>
          </a:p>
        </p:txBody>
      </p:sp>
      <p:sp>
        <p:nvSpPr>
          <p:cNvPr id="578" name="Linien"/>
          <p:cNvSpPr/>
          <p:nvPr/>
        </p:nvSpPr>
        <p:spPr>
          <a:xfrm flipV="1">
            <a:off x="3094270" y="700209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79" name="Linien"/>
          <p:cNvSpPr/>
          <p:nvPr/>
        </p:nvSpPr>
        <p:spPr>
          <a:xfrm flipV="1">
            <a:off x="6905010" y="2400516"/>
            <a:ext cx="181939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0" name="Linien"/>
          <p:cNvSpPr/>
          <p:nvPr/>
        </p:nvSpPr>
        <p:spPr>
          <a:xfrm>
            <a:off x="6914778" y="699176"/>
            <a:ext cx="1" cy="169868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1" name="uL"/>
          <p:cNvSpPr txBox="1"/>
          <p:nvPr/>
        </p:nvSpPr>
        <p:spPr>
          <a:xfrm>
            <a:off x="6273217" y="128245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 err="1"/>
              <a:t>u</a:t>
            </a:r>
            <a:r>
              <a:rPr baseline="-25000" dirty="0" err="1"/>
              <a:t>L</a:t>
            </a:r>
            <a:endParaRPr baseline="-25000" dirty="0"/>
          </a:p>
        </p:txBody>
      </p:sp>
      <p:sp>
        <p:nvSpPr>
          <p:cNvPr id="582" name="Linien"/>
          <p:cNvSpPr/>
          <p:nvPr/>
        </p:nvSpPr>
        <p:spPr>
          <a:xfrm flipV="1">
            <a:off x="6912554" y="696517"/>
            <a:ext cx="180431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590" name="Gruppieren"/>
          <p:cNvGrpSpPr/>
          <p:nvPr/>
        </p:nvGrpSpPr>
        <p:grpSpPr>
          <a:xfrm>
            <a:off x="7590276" y="599101"/>
            <a:ext cx="571569" cy="139146"/>
            <a:chOff x="0" y="0"/>
            <a:chExt cx="571567" cy="139144"/>
          </a:xfrm>
        </p:grpSpPr>
        <p:sp>
          <p:nvSpPr>
            <p:cNvPr id="583" name="Rechteck"/>
            <p:cNvSpPr/>
            <p:nvPr/>
          </p:nvSpPr>
          <p:spPr>
            <a:xfrm>
              <a:off x="9803" y="10283"/>
              <a:ext cx="551961" cy="1288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grpSp>
          <p:nvGrpSpPr>
            <p:cNvPr id="589" name="Gruppieren"/>
            <p:cNvGrpSpPr/>
            <p:nvPr/>
          </p:nvGrpSpPr>
          <p:grpSpPr>
            <a:xfrm>
              <a:off x="0" y="0"/>
              <a:ext cx="571568" cy="139145"/>
              <a:chOff x="0" y="0"/>
              <a:chExt cx="571567" cy="139144"/>
            </a:xfrm>
          </p:grpSpPr>
          <p:sp>
            <p:nvSpPr>
              <p:cNvPr id="584" name="Rechteck"/>
              <p:cNvSpPr/>
              <p:nvPr/>
            </p:nvSpPr>
            <p:spPr>
              <a:xfrm>
                <a:off x="0" y="0"/>
                <a:ext cx="571568" cy="1391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588" name="Gruppieren"/>
              <p:cNvGrpSpPr/>
              <p:nvPr/>
            </p:nvGrpSpPr>
            <p:grpSpPr>
              <a:xfrm rot="16200000" flipH="1">
                <a:off x="237435" y="-205486"/>
                <a:ext cx="96697" cy="570683"/>
                <a:chOff x="0" y="0"/>
                <a:chExt cx="96696" cy="570682"/>
              </a:xfrm>
            </p:grpSpPr>
            <p:sp>
              <p:nvSpPr>
                <p:cNvPr id="585" name="Linien"/>
                <p:cNvSpPr/>
                <p:nvPr/>
              </p:nvSpPr>
              <p:spPr>
                <a:xfrm rot="16200000">
                  <a:off x="-49978" y="240205"/>
                  <a:ext cx="190228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86" name="Linien"/>
                <p:cNvSpPr/>
                <p:nvPr/>
              </p:nvSpPr>
              <p:spPr>
                <a:xfrm rot="16200000">
                  <a:off x="-43554" y="49977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87" name="Linien"/>
                <p:cNvSpPr/>
                <p:nvPr/>
              </p:nvSpPr>
              <p:spPr>
                <a:xfrm rot="16200000">
                  <a:off x="-43554" y="430432"/>
                  <a:ext cx="190229" cy="90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sp>
        <p:nvSpPr>
          <p:cNvPr id="591" name="Kreis"/>
          <p:cNvSpPr/>
          <p:nvPr/>
        </p:nvSpPr>
        <p:spPr>
          <a:xfrm rot="10800000">
            <a:off x="7305813" y="235196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92" name="Kreis"/>
          <p:cNvSpPr/>
          <p:nvPr/>
        </p:nvSpPr>
        <p:spPr>
          <a:xfrm rot="10800000">
            <a:off x="7305813" y="647963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593" name="Linien"/>
          <p:cNvSpPr/>
          <p:nvPr/>
        </p:nvSpPr>
        <p:spPr>
          <a:xfrm>
            <a:off x="6710639" y="939991"/>
            <a:ext cx="1" cy="113234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4" name="Linien"/>
          <p:cNvSpPr/>
          <p:nvPr/>
        </p:nvSpPr>
        <p:spPr>
          <a:xfrm flipV="1">
            <a:off x="7012122" y="696517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95" name="i1"/>
          <p:cNvSpPr txBox="1"/>
          <p:nvPr/>
        </p:nvSpPr>
        <p:spPr>
          <a:xfrm>
            <a:off x="6813608" y="274242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596" name="Spule entladen"/>
          <p:cNvSpPr txBox="1"/>
          <p:nvPr/>
        </p:nvSpPr>
        <p:spPr>
          <a:xfrm>
            <a:off x="6925743" y="2638011"/>
            <a:ext cx="1635947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Spule entladen</a:t>
            </a:r>
          </a:p>
        </p:txBody>
      </p:sp>
      <p:sp>
        <p:nvSpPr>
          <p:cNvPr id="597" name="LC Tiefpass"/>
          <p:cNvSpPr txBox="1"/>
          <p:nvPr/>
        </p:nvSpPr>
        <p:spPr>
          <a:xfrm>
            <a:off x="2070827" y="2638011"/>
            <a:ext cx="2617315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de-DE" dirty="0"/>
              <a:t>Spule laden und entladen</a:t>
            </a:r>
            <a:endParaRPr dirty="0"/>
          </a:p>
        </p:txBody>
      </p:sp>
      <p:sp>
        <p:nvSpPr>
          <p:cNvPr id="598" name="C2"/>
          <p:cNvSpPr txBox="1"/>
          <p:nvPr/>
        </p:nvSpPr>
        <p:spPr>
          <a:xfrm>
            <a:off x="3617789" y="1632679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C</a:t>
            </a:r>
            <a:endParaRPr baseline="-5999" dirty="0"/>
          </a:p>
        </p:txBody>
      </p:sp>
      <p:sp>
        <p:nvSpPr>
          <p:cNvPr id="599" name="L"/>
          <p:cNvSpPr txBox="1"/>
          <p:nvPr/>
        </p:nvSpPr>
        <p:spPr>
          <a:xfrm>
            <a:off x="3441523" y="769079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L</a:t>
            </a:r>
          </a:p>
        </p:txBody>
      </p:sp>
      <p:grpSp>
        <p:nvGrpSpPr>
          <p:cNvPr id="610" name="Gruppieren"/>
          <p:cNvGrpSpPr/>
          <p:nvPr/>
        </p:nvGrpSpPr>
        <p:grpSpPr>
          <a:xfrm>
            <a:off x="2784879" y="703938"/>
            <a:ext cx="318483" cy="1698683"/>
            <a:chOff x="0" y="0"/>
            <a:chExt cx="318481" cy="1698681"/>
          </a:xfrm>
        </p:grpSpPr>
        <p:sp>
          <p:nvSpPr>
            <p:cNvPr id="606" name="Linien"/>
            <p:cNvSpPr/>
            <p:nvPr/>
          </p:nvSpPr>
          <p:spPr>
            <a:xfrm>
              <a:off x="161285" y="-1"/>
              <a:ext cx="1" cy="169868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609" name="Gruppieren"/>
            <p:cNvGrpSpPr/>
            <p:nvPr/>
          </p:nvGrpSpPr>
          <p:grpSpPr>
            <a:xfrm rot="16200000">
              <a:off x="-3202" y="594782"/>
              <a:ext cx="324886" cy="318483"/>
              <a:chOff x="0" y="0"/>
              <a:chExt cx="324885" cy="318481"/>
            </a:xfrm>
          </p:grpSpPr>
          <p:sp>
            <p:nvSpPr>
              <p:cNvPr id="607" name="Dreieck"/>
              <p:cNvSpPr/>
              <p:nvPr/>
            </p:nvSpPr>
            <p:spPr>
              <a:xfrm rot="5400000">
                <a:off x="-10165" y="10164"/>
                <a:ext cx="318483" cy="298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608" name="Linien"/>
              <p:cNvSpPr/>
              <p:nvPr/>
            </p:nvSpPr>
            <p:spPr>
              <a:xfrm flipH="1">
                <a:off x="324885" y="7635"/>
                <a:ext cx="1" cy="30321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611" name="Quadrat"/>
          <p:cNvSpPr/>
          <p:nvPr/>
        </p:nvSpPr>
        <p:spPr>
          <a:xfrm>
            <a:off x="2070827" y="293390"/>
            <a:ext cx="2344044" cy="2293552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616" name="Gruppieren"/>
          <p:cNvGrpSpPr/>
          <p:nvPr/>
        </p:nvGrpSpPr>
        <p:grpSpPr>
          <a:xfrm>
            <a:off x="8197617" y="702159"/>
            <a:ext cx="463014" cy="1692716"/>
            <a:chOff x="0" y="0"/>
            <a:chExt cx="463013" cy="1692715"/>
          </a:xfrm>
        </p:grpSpPr>
        <p:sp>
          <p:nvSpPr>
            <p:cNvPr id="612" name="Linien"/>
            <p:cNvSpPr/>
            <p:nvPr/>
          </p:nvSpPr>
          <p:spPr>
            <a:xfrm flipV="1">
              <a:off x="-1" y="821893"/>
              <a:ext cx="463015" cy="2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13" name="Linien"/>
            <p:cNvSpPr/>
            <p:nvPr/>
          </p:nvSpPr>
          <p:spPr>
            <a:xfrm>
              <a:off x="225713" y="0"/>
              <a:ext cx="1" cy="7398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14" name="Linien"/>
            <p:cNvSpPr/>
            <p:nvPr/>
          </p:nvSpPr>
          <p:spPr>
            <a:xfrm>
              <a:off x="227551" y="831345"/>
              <a:ext cx="1" cy="86137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15" name="Linien"/>
            <p:cNvSpPr/>
            <p:nvPr/>
          </p:nvSpPr>
          <p:spPr>
            <a:xfrm flipV="1">
              <a:off x="-1" y="746628"/>
              <a:ext cx="463015" cy="1"/>
            </a:xfrm>
            <a:prstGeom prst="line">
              <a:avLst/>
            </a:prstGeom>
            <a:noFill/>
            <a:ln w="254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" name="Bogen 1">
            <a:extLst>
              <a:ext uri="{FF2B5EF4-FFF2-40B4-BE49-F238E27FC236}">
                <a16:creationId xmlns:a16="http://schemas.microsoft.com/office/drawing/2014/main" id="{5B7950F8-71F0-9C58-6742-CA01F5DBCFB0}"/>
              </a:ext>
            </a:extLst>
          </p:cNvPr>
          <p:cNvSpPr/>
          <p:nvPr/>
        </p:nvSpPr>
        <p:spPr>
          <a:xfrm>
            <a:off x="1939202" y="470389"/>
            <a:ext cx="505917" cy="597379"/>
          </a:xfrm>
          <a:prstGeom prst="arc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" name="Gruppieren"/>
          <p:cNvGrpSpPr/>
          <p:nvPr/>
        </p:nvGrpSpPr>
        <p:grpSpPr>
          <a:xfrm>
            <a:off x="1218904" y="356891"/>
            <a:ext cx="7722192" cy="2675086"/>
            <a:chOff x="0" y="0"/>
            <a:chExt cx="7722190" cy="2675084"/>
          </a:xfrm>
        </p:grpSpPr>
        <p:sp>
          <p:nvSpPr>
            <p:cNvPr id="639" name="Linien"/>
            <p:cNvSpPr/>
            <p:nvPr/>
          </p:nvSpPr>
          <p:spPr>
            <a:xfrm flipV="1">
              <a:off x="801456" y="2169599"/>
              <a:ext cx="3778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0" name="Linien"/>
            <p:cNvSpPr/>
            <p:nvPr/>
          </p:nvSpPr>
          <p:spPr>
            <a:xfrm flipH="1">
              <a:off x="811225" y="468259"/>
              <a:ext cx="1" cy="169868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1" name="Linien"/>
            <p:cNvSpPr/>
            <p:nvPr/>
          </p:nvSpPr>
          <p:spPr>
            <a:xfrm>
              <a:off x="4083350" y="722387"/>
              <a:ext cx="1" cy="11323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42" name="Linien"/>
            <p:cNvSpPr/>
            <p:nvPr/>
          </p:nvSpPr>
          <p:spPr>
            <a:xfrm flipV="1">
              <a:off x="4302850" y="465600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43" name="Kreis"/>
            <p:cNvSpPr/>
            <p:nvPr/>
          </p:nvSpPr>
          <p:spPr>
            <a:xfrm rot="10800000">
              <a:off x="4027150" y="2121045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4" name="Linien"/>
            <p:cNvSpPr/>
            <p:nvPr/>
          </p:nvSpPr>
          <p:spPr>
            <a:xfrm>
              <a:off x="4590409" y="473902"/>
              <a:ext cx="1" cy="168739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5" name="Rechteck"/>
            <p:cNvSpPr/>
            <p:nvPr/>
          </p:nvSpPr>
          <p:spPr>
            <a:xfrm rot="16200000">
              <a:off x="4347467" y="1185069"/>
              <a:ext cx="485885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6" name="RL"/>
            <p:cNvSpPr txBox="1"/>
            <p:nvPr/>
          </p:nvSpPr>
          <p:spPr>
            <a:xfrm>
              <a:off x="4654455" y="1134533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L</a:t>
              </a:r>
            </a:p>
          </p:txBody>
        </p:sp>
        <p:sp>
          <p:nvSpPr>
            <p:cNvPr id="647" name="i2"/>
            <p:cNvSpPr txBox="1"/>
            <p:nvPr/>
          </p:nvSpPr>
          <p:spPr>
            <a:xfrm>
              <a:off x="4148066" y="33800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2</a:t>
              </a:r>
            </a:p>
          </p:txBody>
        </p:sp>
        <p:sp>
          <p:nvSpPr>
            <p:cNvPr id="648" name="u2"/>
            <p:cNvSpPr txBox="1"/>
            <p:nvPr/>
          </p:nvSpPr>
          <p:spPr>
            <a:xfrm>
              <a:off x="3679065" y="1054584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2</a:t>
              </a:r>
            </a:p>
          </p:txBody>
        </p:sp>
        <p:sp>
          <p:nvSpPr>
            <p:cNvPr id="649" name="u1"/>
            <p:cNvSpPr txBox="1"/>
            <p:nvPr/>
          </p:nvSpPr>
          <p:spPr>
            <a:xfrm>
              <a:off x="0" y="1054584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1</a:t>
              </a:r>
            </a:p>
          </p:txBody>
        </p:sp>
        <p:sp>
          <p:nvSpPr>
            <p:cNvPr id="650" name="Kreis"/>
            <p:cNvSpPr/>
            <p:nvPr/>
          </p:nvSpPr>
          <p:spPr>
            <a:xfrm>
              <a:off x="614981" y="1070577"/>
              <a:ext cx="392488" cy="396740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1" name="Linien"/>
            <p:cNvSpPr/>
            <p:nvPr/>
          </p:nvSpPr>
          <p:spPr>
            <a:xfrm flipV="1">
              <a:off x="809001" y="465600"/>
              <a:ext cx="379093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52" name="Kreis"/>
            <p:cNvSpPr/>
            <p:nvPr/>
          </p:nvSpPr>
          <p:spPr>
            <a:xfrm rot="10800000">
              <a:off x="4027150" y="417046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657" name="Gruppieren"/>
            <p:cNvGrpSpPr/>
            <p:nvPr/>
          </p:nvGrpSpPr>
          <p:grpSpPr>
            <a:xfrm>
              <a:off x="3131273" y="471242"/>
              <a:ext cx="463014" cy="1692717"/>
              <a:chOff x="0" y="0"/>
              <a:chExt cx="463013" cy="1692715"/>
            </a:xfrm>
          </p:grpSpPr>
          <p:sp>
            <p:nvSpPr>
              <p:cNvPr id="653" name="Linien"/>
              <p:cNvSpPr/>
              <p:nvPr/>
            </p:nvSpPr>
            <p:spPr>
              <a:xfrm flipV="1">
                <a:off x="-1" y="821893"/>
                <a:ext cx="463015" cy="2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54" name="Linien"/>
              <p:cNvSpPr/>
              <p:nvPr/>
            </p:nvSpPr>
            <p:spPr>
              <a:xfrm>
                <a:off x="225713" y="0"/>
                <a:ext cx="1" cy="7398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55" name="Linien"/>
              <p:cNvSpPr/>
              <p:nvPr/>
            </p:nvSpPr>
            <p:spPr>
              <a:xfrm>
                <a:off x="227551" y="831345"/>
                <a:ext cx="1" cy="861371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56" name="Linien"/>
              <p:cNvSpPr/>
              <p:nvPr/>
            </p:nvSpPr>
            <p:spPr>
              <a:xfrm flipV="1">
                <a:off x="-1" y="746628"/>
                <a:ext cx="463015" cy="1"/>
              </a:xfrm>
              <a:prstGeom prst="line">
                <a:avLst/>
              </a:prstGeom>
              <a:noFill/>
              <a:ln w="254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65" name="Gruppieren"/>
            <p:cNvGrpSpPr/>
            <p:nvPr/>
          </p:nvGrpSpPr>
          <p:grpSpPr>
            <a:xfrm>
              <a:off x="1486723" y="368184"/>
              <a:ext cx="571568" cy="139146"/>
              <a:chOff x="0" y="0"/>
              <a:chExt cx="571567" cy="139144"/>
            </a:xfrm>
          </p:grpSpPr>
          <p:sp>
            <p:nvSpPr>
              <p:cNvPr id="658" name="Rechteck"/>
              <p:cNvSpPr/>
              <p:nvPr/>
            </p:nvSpPr>
            <p:spPr>
              <a:xfrm>
                <a:off x="9803" y="10283"/>
                <a:ext cx="551961" cy="12886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664" name="Gruppieren"/>
              <p:cNvGrpSpPr/>
              <p:nvPr/>
            </p:nvGrpSpPr>
            <p:grpSpPr>
              <a:xfrm>
                <a:off x="0" y="0"/>
                <a:ext cx="571568" cy="139145"/>
                <a:chOff x="0" y="0"/>
                <a:chExt cx="571567" cy="139144"/>
              </a:xfrm>
            </p:grpSpPr>
            <p:sp>
              <p:nvSpPr>
                <p:cNvPr id="659" name="Rechteck"/>
                <p:cNvSpPr/>
                <p:nvPr/>
              </p:nvSpPr>
              <p:spPr>
                <a:xfrm>
                  <a:off x="0" y="0"/>
                  <a:ext cx="571568" cy="13914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grpSp>
              <p:nvGrpSpPr>
                <p:cNvPr id="663" name="Gruppieren"/>
                <p:cNvGrpSpPr/>
                <p:nvPr/>
              </p:nvGrpSpPr>
              <p:grpSpPr>
                <a:xfrm rot="16200000" flipH="1">
                  <a:off x="237435" y="-205486"/>
                  <a:ext cx="96697" cy="570683"/>
                  <a:chOff x="0" y="0"/>
                  <a:chExt cx="96696" cy="570682"/>
                </a:xfrm>
              </p:grpSpPr>
              <p:sp>
                <p:nvSpPr>
                  <p:cNvPr id="660" name="Linien"/>
                  <p:cNvSpPr/>
                  <p:nvPr/>
                </p:nvSpPr>
                <p:spPr>
                  <a:xfrm rot="16200000">
                    <a:off x="-49978" y="240205"/>
                    <a:ext cx="190228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1" name="Linien"/>
                  <p:cNvSpPr/>
                  <p:nvPr/>
                </p:nvSpPr>
                <p:spPr>
                  <a:xfrm rot="16200000">
                    <a:off x="-43554" y="49977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2" name="Linien"/>
                  <p:cNvSpPr/>
                  <p:nvPr/>
                </p:nvSpPr>
                <p:spPr>
                  <a:xfrm rot="16200000">
                    <a:off x="-43554" y="430432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grpSp>
          <p:nvGrpSpPr>
            <p:cNvPr id="670" name="Gruppieren"/>
            <p:cNvGrpSpPr/>
            <p:nvPr/>
          </p:nvGrpSpPr>
          <p:grpSpPr>
            <a:xfrm>
              <a:off x="2096559" y="460605"/>
              <a:ext cx="221447" cy="1707886"/>
              <a:chOff x="0" y="0"/>
              <a:chExt cx="221445" cy="1707885"/>
            </a:xfrm>
          </p:grpSpPr>
          <p:sp>
            <p:nvSpPr>
              <p:cNvPr id="666" name="Linien"/>
              <p:cNvSpPr/>
              <p:nvPr/>
            </p:nvSpPr>
            <p:spPr>
              <a:xfrm>
                <a:off x="198540" y="-1"/>
                <a:ext cx="1" cy="170788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grpSp>
            <p:nvGrpSpPr>
              <p:cNvPr id="669" name="Gruppieren"/>
              <p:cNvGrpSpPr/>
              <p:nvPr/>
            </p:nvGrpSpPr>
            <p:grpSpPr>
              <a:xfrm>
                <a:off x="0" y="604528"/>
                <a:ext cx="221446" cy="314513"/>
                <a:chOff x="-12094" y="0"/>
                <a:chExt cx="221445" cy="314511"/>
              </a:xfrm>
            </p:grpSpPr>
            <p:sp>
              <p:nvSpPr>
                <p:cNvPr id="667" name="Rechteck"/>
                <p:cNvSpPr/>
                <p:nvPr/>
              </p:nvSpPr>
              <p:spPr>
                <a:xfrm>
                  <a:off x="0" y="0"/>
                  <a:ext cx="209351" cy="29884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668" name="Linien"/>
                <p:cNvSpPr/>
                <p:nvPr/>
              </p:nvSpPr>
              <p:spPr>
                <a:xfrm>
                  <a:off x="-12095" y="5363"/>
                  <a:ext cx="195357" cy="309149"/>
                </a:xfrm>
                <a:prstGeom prst="line">
                  <a:avLst/>
                </a:prstGeom>
                <a:noFill/>
                <a:ln w="28575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671" name="Kreis"/>
            <p:cNvSpPr/>
            <p:nvPr/>
          </p:nvSpPr>
          <p:spPr>
            <a:xfrm rot="10800000">
              <a:off x="1202260" y="2121045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2" name="Kreis"/>
            <p:cNvSpPr/>
            <p:nvPr/>
          </p:nvSpPr>
          <p:spPr>
            <a:xfrm rot="10800000">
              <a:off x="1202260" y="417046"/>
              <a:ext cx="96500" cy="9711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73" name="Linien"/>
            <p:cNvSpPr/>
            <p:nvPr/>
          </p:nvSpPr>
          <p:spPr>
            <a:xfrm flipH="1">
              <a:off x="453816" y="704312"/>
              <a:ext cx="1" cy="11323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4" name="Linien"/>
            <p:cNvSpPr/>
            <p:nvPr/>
          </p:nvSpPr>
          <p:spPr>
            <a:xfrm flipV="1">
              <a:off x="908568" y="465600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5" name="i1"/>
            <p:cNvSpPr txBox="1"/>
            <p:nvPr/>
          </p:nvSpPr>
          <p:spPr>
            <a:xfrm>
              <a:off x="710055" y="43325"/>
              <a:ext cx="505916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676" name="iD"/>
            <p:cNvSpPr txBox="1"/>
            <p:nvPr/>
          </p:nvSpPr>
          <p:spPr>
            <a:xfrm>
              <a:off x="2225715" y="91880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D</a:t>
              </a:r>
            </a:p>
          </p:txBody>
        </p:sp>
        <p:sp>
          <p:nvSpPr>
            <p:cNvPr id="677" name="Linien"/>
            <p:cNvSpPr/>
            <p:nvPr/>
          </p:nvSpPr>
          <p:spPr>
            <a:xfrm flipV="1">
              <a:off x="2438226" y="465600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78" name="Linien"/>
            <p:cNvSpPr/>
            <p:nvPr/>
          </p:nvSpPr>
          <p:spPr>
            <a:xfrm flipV="1">
              <a:off x="6195391" y="2164837"/>
              <a:ext cx="152680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9" name="Linien"/>
            <p:cNvSpPr/>
            <p:nvPr/>
          </p:nvSpPr>
          <p:spPr>
            <a:xfrm>
              <a:off x="6205159" y="463496"/>
              <a:ext cx="1" cy="169868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80" name="u1"/>
            <p:cNvSpPr txBox="1"/>
            <p:nvPr/>
          </p:nvSpPr>
          <p:spPr>
            <a:xfrm>
              <a:off x="5393934" y="1049822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1</a:t>
              </a:r>
            </a:p>
          </p:txBody>
        </p:sp>
        <p:sp>
          <p:nvSpPr>
            <p:cNvPr id="681" name="Kreis"/>
            <p:cNvSpPr/>
            <p:nvPr/>
          </p:nvSpPr>
          <p:spPr>
            <a:xfrm>
              <a:off x="6008916" y="1065815"/>
              <a:ext cx="392488" cy="396739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82" name="Linien"/>
            <p:cNvSpPr/>
            <p:nvPr/>
          </p:nvSpPr>
          <p:spPr>
            <a:xfrm flipV="1">
              <a:off x="6202935" y="460838"/>
              <a:ext cx="15117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690" name="Gruppieren"/>
            <p:cNvGrpSpPr/>
            <p:nvPr/>
          </p:nvGrpSpPr>
          <p:grpSpPr>
            <a:xfrm>
              <a:off x="6880658" y="363422"/>
              <a:ext cx="571568" cy="139145"/>
              <a:chOff x="0" y="0"/>
              <a:chExt cx="571567" cy="139144"/>
            </a:xfrm>
          </p:grpSpPr>
          <p:sp>
            <p:nvSpPr>
              <p:cNvPr id="683" name="Rechteck"/>
              <p:cNvSpPr/>
              <p:nvPr/>
            </p:nvSpPr>
            <p:spPr>
              <a:xfrm>
                <a:off x="9803" y="10283"/>
                <a:ext cx="551961" cy="12886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689" name="Gruppieren"/>
              <p:cNvGrpSpPr/>
              <p:nvPr/>
            </p:nvGrpSpPr>
            <p:grpSpPr>
              <a:xfrm>
                <a:off x="0" y="0"/>
                <a:ext cx="571568" cy="139145"/>
                <a:chOff x="0" y="0"/>
                <a:chExt cx="571567" cy="139144"/>
              </a:xfrm>
            </p:grpSpPr>
            <p:sp>
              <p:nvSpPr>
                <p:cNvPr id="684" name="Rechteck"/>
                <p:cNvSpPr/>
                <p:nvPr/>
              </p:nvSpPr>
              <p:spPr>
                <a:xfrm>
                  <a:off x="0" y="0"/>
                  <a:ext cx="571568" cy="13914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grpSp>
              <p:nvGrpSpPr>
                <p:cNvPr id="688" name="Gruppieren"/>
                <p:cNvGrpSpPr/>
                <p:nvPr/>
              </p:nvGrpSpPr>
              <p:grpSpPr>
                <a:xfrm rot="16200000" flipH="1">
                  <a:off x="237435" y="-205486"/>
                  <a:ext cx="96697" cy="570683"/>
                  <a:chOff x="0" y="0"/>
                  <a:chExt cx="96696" cy="570682"/>
                </a:xfrm>
              </p:grpSpPr>
              <p:sp>
                <p:nvSpPr>
                  <p:cNvPr id="685" name="Linien"/>
                  <p:cNvSpPr/>
                  <p:nvPr/>
                </p:nvSpPr>
                <p:spPr>
                  <a:xfrm rot="16200000">
                    <a:off x="-49978" y="240205"/>
                    <a:ext cx="190228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6" name="Linien"/>
                  <p:cNvSpPr/>
                  <p:nvPr/>
                </p:nvSpPr>
                <p:spPr>
                  <a:xfrm rot="16200000">
                    <a:off x="-43554" y="49977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7" name="Linien"/>
                  <p:cNvSpPr/>
                  <p:nvPr/>
                </p:nvSpPr>
                <p:spPr>
                  <a:xfrm rot="16200000">
                    <a:off x="-43554" y="430432"/>
                    <a:ext cx="190229" cy="9027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L="40639" marR="40639" defTabSz="914400">
                      <a:spcBef>
                        <a:spcPts val="400"/>
                      </a:spcBef>
                      <a:defRPr sz="1800"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691" name="Linien"/>
            <p:cNvSpPr/>
            <p:nvPr/>
          </p:nvSpPr>
          <p:spPr>
            <a:xfrm>
              <a:off x="7689035" y="455842"/>
              <a:ext cx="1" cy="170788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92" name="Kreis"/>
            <p:cNvSpPr/>
            <p:nvPr/>
          </p:nvSpPr>
          <p:spPr>
            <a:xfrm rot="10800000">
              <a:off x="6596195" y="2116282"/>
              <a:ext cx="96500" cy="971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3" name="Kreis"/>
            <p:cNvSpPr/>
            <p:nvPr/>
          </p:nvSpPr>
          <p:spPr>
            <a:xfrm rot="10800000">
              <a:off x="6596195" y="412283"/>
              <a:ext cx="96500" cy="9711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4" name="Linien"/>
            <p:cNvSpPr/>
            <p:nvPr/>
          </p:nvSpPr>
          <p:spPr>
            <a:xfrm>
              <a:off x="5853282" y="699549"/>
              <a:ext cx="1" cy="11323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5" name="Linien"/>
            <p:cNvSpPr/>
            <p:nvPr/>
          </p:nvSpPr>
          <p:spPr>
            <a:xfrm flipV="1">
              <a:off x="6302503" y="460838"/>
              <a:ext cx="198889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6" name="i1"/>
            <p:cNvSpPr txBox="1"/>
            <p:nvPr/>
          </p:nvSpPr>
          <p:spPr>
            <a:xfrm>
              <a:off x="6103989" y="38563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697" name="Linien"/>
            <p:cNvSpPr/>
            <p:nvPr/>
          </p:nvSpPr>
          <p:spPr>
            <a:xfrm>
              <a:off x="7689449" y="1056290"/>
              <a:ext cx="1" cy="214634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698" name="Spule laden"/>
            <p:cNvSpPr txBox="1"/>
            <p:nvPr/>
          </p:nvSpPr>
          <p:spPr>
            <a:xfrm>
              <a:off x="6216836" y="2351532"/>
              <a:ext cx="1485333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Spule laden</a:t>
              </a:r>
            </a:p>
          </p:txBody>
        </p:sp>
        <p:sp>
          <p:nvSpPr>
            <p:cNvPr id="699" name="Spule entladen"/>
            <p:cNvSpPr txBox="1"/>
            <p:nvPr/>
          </p:nvSpPr>
          <p:spPr>
            <a:xfrm>
              <a:off x="1761632" y="2351532"/>
              <a:ext cx="1635948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Spule entladen</a:t>
              </a:r>
            </a:p>
          </p:txBody>
        </p:sp>
        <p:sp>
          <p:nvSpPr>
            <p:cNvPr id="700" name="C"/>
            <p:cNvSpPr txBox="1"/>
            <p:nvPr/>
          </p:nvSpPr>
          <p:spPr>
            <a:xfrm>
              <a:off x="2854963" y="139700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C</a:t>
              </a:r>
            </a:p>
          </p:txBody>
        </p:sp>
        <p:sp>
          <p:nvSpPr>
            <p:cNvPr id="701" name="L"/>
            <p:cNvSpPr txBox="1"/>
            <p:nvPr/>
          </p:nvSpPr>
          <p:spPr>
            <a:xfrm>
              <a:off x="1515434" y="0"/>
              <a:ext cx="504757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702" name="Linien"/>
            <p:cNvSpPr/>
            <p:nvPr/>
          </p:nvSpPr>
          <p:spPr>
            <a:xfrm>
              <a:off x="1423557" y="628936"/>
              <a:ext cx="72330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3" name="uL"/>
            <p:cNvSpPr txBox="1"/>
            <p:nvPr/>
          </p:nvSpPr>
          <p:spPr>
            <a:xfrm>
              <a:off x="1588323" y="613788"/>
              <a:ext cx="505917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L</a:t>
              </a:r>
            </a:p>
          </p:txBody>
        </p:sp>
        <p:sp>
          <p:nvSpPr>
            <p:cNvPr id="704" name="Dreieck"/>
            <p:cNvSpPr/>
            <p:nvPr/>
          </p:nvSpPr>
          <p:spPr>
            <a:xfrm rot="5400000">
              <a:off x="2688445" y="316524"/>
              <a:ext cx="318483" cy="298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705" name="Linien"/>
            <p:cNvSpPr/>
            <p:nvPr/>
          </p:nvSpPr>
          <p:spPr>
            <a:xfrm flipH="1">
              <a:off x="3016600" y="313995"/>
              <a:ext cx="1" cy="30321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707" name="Rechteck"/>
          <p:cNvSpPr/>
          <p:nvPr/>
        </p:nvSpPr>
        <p:spPr>
          <a:xfrm>
            <a:off x="2602553" y="370747"/>
            <a:ext cx="2321604" cy="2339660"/>
          </a:xfrm>
          <a:prstGeom prst="rect">
            <a:avLst/>
          </a:prstGeom>
          <a:ln w="127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E8CA02CA-50DF-8708-BCEC-50AA4C804384}"/>
              </a:ext>
            </a:extLst>
          </p:cNvPr>
          <p:cNvGrpSpPr/>
          <p:nvPr/>
        </p:nvGrpSpPr>
        <p:grpSpPr>
          <a:xfrm>
            <a:off x="4441329" y="636385"/>
            <a:ext cx="3867242" cy="2432906"/>
            <a:chOff x="395977" y="728983"/>
            <a:chExt cx="3867242" cy="2432906"/>
          </a:xfrm>
        </p:grpSpPr>
        <p:sp>
          <p:nvSpPr>
            <p:cNvPr id="2" name="P(t)">
              <a:extLst>
                <a:ext uri="{FF2B5EF4-FFF2-40B4-BE49-F238E27FC236}">
                  <a16:creationId xmlns:a16="http://schemas.microsoft.com/office/drawing/2014/main" id="{49DC4DAD-241F-994D-29DE-BDB62723D600}"/>
                </a:ext>
              </a:extLst>
            </p:cNvPr>
            <p:cNvSpPr txBox="1"/>
            <p:nvPr/>
          </p:nvSpPr>
          <p:spPr>
            <a:xfrm>
              <a:off x="1839939" y="2316449"/>
              <a:ext cx="583784" cy="359339"/>
            </a:xfrm>
            <a:prstGeom prst="rect">
              <a:avLst/>
            </a:prstGeom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8100" tIns="38100" rIns="38100" bIns="38100"/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P(t)</a:t>
              </a:r>
            </a:p>
          </p:txBody>
        </p:sp>
        <p:sp>
          <p:nvSpPr>
            <p:cNvPr id="3" name="Zylinder 2">
              <a:extLst>
                <a:ext uri="{FF2B5EF4-FFF2-40B4-BE49-F238E27FC236}">
                  <a16:creationId xmlns:a16="http://schemas.microsoft.com/office/drawing/2014/main" id="{998087CA-AB66-17A0-BFF0-D732CAC2F321}"/>
                </a:ext>
              </a:extLst>
            </p:cNvPr>
            <p:cNvSpPr/>
            <p:nvPr/>
          </p:nvSpPr>
          <p:spPr>
            <a:xfrm rot="15776175">
              <a:off x="1662114" y="1308833"/>
              <a:ext cx="680950" cy="764329"/>
            </a:xfrm>
            <a:prstGeom prst="can">
              <a:avLst/>
            </a:prstGeom>
            <a:solidFill>
              <a:srgbClr val="0365C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n-ea"/>
                <a:cs typeface="Gill Sans"/>
                <a:sym typeface="Gill Sans"/>
              </a:endParaRPr>
            </a:p>
          </p:txBody>
        </p:sp>
        <p:sp>
          <p:nvSpPr>
            <p:cNvPr id="4" name="Zylinder 3">
              <a:extLst>
                <a:ext uri="{FF2B5EF4-FFF2-40B4-BE49-F238E27FC236}">
                  <a16:creationId xmlns:a16="http://schemas.microsoft.com/office/drawing/2014/main" id="{710A86BB-629A-9057-48D4-E8CE3DF4992B}"/>
                </a:ext>
              </a:extLst>
            </p:cNvPr>
            <p:cNvSpPr/>
            <p:nvPr/>
          </p:nvSpPr>
          <p:spPr>
            <a:xfrm rot="15776175">
              <a:off x="1400973" y="1485657"/>
              <a:ext cx="192950" cy="519581"/>
            </a:xfrm>
            <a:prstGeom prst="can">
              <a:avLst>
                <a:gd name="adj" fmla="val 35543"/>
              </a:avLst>
            </a:prstGeom>
            <a:solidFill>
              <a:srgbClr val="00882B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n-ea"/>
                <a:cs typeface="Gill Sans"/>
                <a:sym typeface="Gill Sans"/>
              </a:endParaRPr>
            </a:p>
          </p:txBody>
        </p:sp>
        <p:sp>
          <p:nvSpPr>
            <p:cNvPr id="5" name="Zylinder 4">
              <a:extLst>
                <a:ext uri="{FF2B5EF4-FFF2-40B4-BE49-F238E27FC236}">
                  <a16:creationId xmlns:a16="http://schemas.microsoft.com/office/drawing/2014/main" id="{3B397E05-7B72-A6B7-7D71-F265C4F1ED07}"/>
                </a:ext>
              </a:extLst>
            </p:cNvPr>
            <p:cNvSpPr/>
            <p:nvPr/>
          </p:nvSpPr>
          <p:spPr>
            <a:xfrm rot="15776175">
              <a:off x="235880" y="1511045"/>
              <a:ext cx="1880549" cy="521137"/>
            </a:xfrm>
            <a:prstGeom prst="can">
              <a:avLst>
                <a:gd name="adj" fmla="val 50000"/>
              </a:avLst>
            </a:prstGeom>
            <a:solidFill>
              <a:srgbClr val="000000">
                <a:lumMod val="65000"/>
                <a:lumOff val="35000"/>
              </a:srgb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n-ea"/>
                <a:cs typeface="Gill Sans"/>
                <a:sym typeface="Gill San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873D84D-B2A6-CBFB-B58F-B1EFFE631DA9}"/>
                </a:ext>
              </a:extLst>
            </p:cNvPr>
            <p:cNvSpPr/>
            <p:nvPr/>
          </p:nvSpPr>
          <p:spPr>
            <a:xfrm rot="21230093">
              <a:off x="981963" y="1368327"/>
              <a:ext cx="147914" cy="866113"/>
            </a:xfrm>
            <a:prstGeom prst="ellipse">
              <a:avLst/>
            </a:prstGeom>
            <a:solidFill>
              <a:srgbClr val="0365C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n-ea"/>
                <a:cs typeface="Gill Sans"/>
                <a:sym typeface="Gill Sans"/>
              </a:endParaRPr>
            </a:p>
          </p:txBody>
        </p:sp>
        <p:sp>
          <p:nvSpPr>
            <p:cNvPr id="7" name="Punktmasse">
              <a:extLst>
                <a:ext uri="{FF2B5EF4-FFF2-40B4-BE49-F238E27FC236}">
                  <a16:creationId xmlns:a16="http://schemas.microsoft.com/office/drawing/2014/main" id="{B6B11EEB-0F26-4EEE-0C54-69DA10D536F0}"/>
                </a:ext>
              </a:extLst>
            </p:cNvPr>
            <p:cNvSpPr txBox="1"/>
            <p:nvPr/>
          </p:nvSpPr>
          <p:spPr>
            <a:xfrm>
              <a:off x="1519607" y="728983"/>
              <a:ext cx="1008289" cy="53347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elektrische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Maschine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t [s]">
              <a:extLst>
                <a:ext uri="{FF2B5EF4-FFF2-40B4-BE49-F238E27FC236}">
                  <a16:creationId xmlns:a16="http://schemas.microsoft.com/office/drawing/2014/main" id="{1E0D1C5D-2540-D6BA-40B8-A6658C00B6D7}"/>
                </a:ext>
              </a:extLst>
            </p:cNvPr>
            <p:cNvSpPr txBox="1"/>
            <p:nvPr/>
          </p:nvSpPr>
          <p:spPr>
            <a:xfrm>
              <a:off x="395977" y="1545087"/>
              <a:ext cx="511390" cy="3073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4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J</a:t>
              </a:r>
              <a:r>
                <a:rPr kumimoji="0" lang="de-DE" sz="1400" b="1" i="1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R</a:t>
              </a:r>
              <a:endParaRPr kumimoji="0" sz="1400" b="1" i="1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t [s]">
              <a:extLst>
                <a:ext uri="{FF2B5EF4-FFF2-40B4-BE49-F238E27FC236}">
                  <a16:creationId xmlns:a16="http://schemas.microsoft.com/office/drawing/2014/main" id="{E979FF05-26ED-FBAA-AF1D-8DEA30FA3119}"/>
                </a:ext>
              </a:extLst>
            </p:cNvPr>
            <p:cNvSpPr txBox="1"/>
            <p:nvPr/>
          </p:nvSpPr>
          <p:spPr>
            <a:xfrm>
              <a:off x="1798158" y="1471049"/>
              <a:ext cx="511390" cy="3073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 i="1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J</a:t>
              </a:r>
              <a:r>
                <a:rPr kumimoji="0" lang="de-DE" sz="1400" b="1" i="1" u="none" strike="noStrike" kern="0" cap="none" spc="0" normalizeH="0" baseline="-25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M</a:t>
              </a:r>
              <a:endParaRPr kumimoji="0" sz="1400" b="1" i="1" u="none" strike="noStrike" kern="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Punktmasse">
              <a:extLst>
                <a:ext uri="{FF2B5EF4-FFF2-40B4-BE49-F238E27FC236}">
                  <a16:creationId xmlns:a16="http://schemas.microsoft.com/office/drawing/2014/main" id="{C3A97F29-522A-8DD8-75C9-0AF8272BB213}"/>
                </a:ext>
              </a:extLst>
            </p:cNvPr>
            <p:cNvSpPr txBox="1"/>
            <p:nvPr/>
          </p:nvSpPr>
          <p:spPr>
            <a:xfrm>
              <a:off x="678736" y="2814000"/>
              <a:ext cx="1098058" cy="31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Schwungrad</a:t>
              </a:r>
            </a:p>
          </p:txBody>
        </p:sp>
        <p:cxnSp>
          <p:nvCxnSpPr>
            <p:cNvPr id="11" name="Gerade Verbindung 10">
              <a:extLst>
                <a:ext uri="{FF2B5EF4-FFF2-40B4-BE49-F238E27FC236}">
                  <a16:creationId xmlns:a16="http://schemas.microsoft.com/office/drawing/2014/main" id="{DFA5DA47-A679-1D6C-FC46-B065DAD4820B}"/>
                </a:ext>
              </a:extLst>
            </p:cNvPr>
            <p:cNvCxnSpPr>
              <a:cxnSpLocks/>
            </p:cNvCxnSpPr>
            <p:nvPr/>
          </p:nvCxnSpPr>
          <p:spPr>
            <a:xfrm>
              <a:off x="2089944" y="2280989"/>
              <a:ext cx="1671777" cy="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6ACF5029-B346-0C77-CE5A-C8FFE28FB3B5}"/>
                </a:ext>
              </a:extLst>
            </p:cNvPr>
            <p:cNvCxnSpPr>
              <a:cxnSpLocks/>
            </p:cNvCxnSpPr>
            <p:nvPr/>
          </p:nvCxnSpPr>
          <p:spPr>
            <a:xfrm>
              <a:off x="2099781" y="1915134"/>
              <a:ext cx="0" cy="3682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" name="Punktmasse">
              <a:extLst>
                <a:ext uri="{FF2B5EF4-FFF2-40B4-BE49-F238E27FC236}">
                  <a16:creationId xmlns:a16="http://schemas.microsoft.com/office/drawing/2014/main" id="{DDF9155E-8213-288F-4123-3C48CFA9DA27}"/>
                </a:ext>
              </a:extLst>
            </p:cNvPr>
            <p:cNvSpPr txBox="1"/>
            <p:nvPr/>
          </p:nvSpPr>
          <p:spPr>
            <a:xfrm>
              <a:off x="3572702" y="2843853"/>
              <a:ext cx="471284" cy="31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Netz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5868389B-BD2F-C3D3-B12F-4150B83168A4}"/>
                </a:ext>
              </a:extLst>
            </p:cNvPr>
            <p:cNvGrpSpPr/>
            <p:nvPr/>
          </p:nvGrpSpPr>
          <p:grpSpPr>
            <a:xfrm>
              <a:off x="2621981" y="1983483"/>
              <a:ext cx="363801" cy="582053"/>
              <a:chOff x="2715926" y="1714173"/>
              <a:chExt cx="363801" cy="582053"/>
            </a:xfrm>
          </p:grpSpPr>
          <p:sp>
            <p:nvSpPr>
              <p:cNvPr id="15" name="Rechteck">
                <a:extLst>
                  <a:ext uri="{FF2B5EF4-FFF2-40B4-BE49-F238E27FC236}">
                    <a16:creationId xmlns:a16="http://schemas.microsoft.com/office/drawing/2014/main" id="{0E65ECED-E5C0-2F1A-2D39-E25104B86B6C}"/>
                  </a:ext>
                </a:extLst>
              </p:cNvPr>
              <p:cNvSpPr/>
              <p:nvPr/>
            </p:nvSpPr>
            <p:spPr>
              <a:xfrm>
                <a:off x="2744340" y="1843362"/>
                <a:ext cx="335387" cy="340696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43712" lvl="0" indent="0" algn="l" defTabSz="983577" rtl="0" eaLnBrk="1" fontAlgn="auto" latinLnBrk="0" hangingPunct="1">
                  <a:lnSpc>
                    <a:spcPct val="100000"/>
                  </a:lnSpc>
                  <a:spcBef>
                    <a:spcPts val="359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912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6" name="Linie">
                <a:extLst>
                  <a:ext uri="{FF2B5EF4-FFF2-40B4-BE49-F238E27FC236}">
                    <a16:creationId xmlns:a16="http://schemas.microsoft.com/office/drawing/2014/main" id="{CC8E8B3C-E365-9467-FE69-7FFF86B81119}"/>
                  </a:ext>
                </a:extLst>
              </p:cNvPr>
              <p:cNvSpPr/>
              <p:nvPr/>
            </p:nvSpPr>
            <p:spPr>
              <a:xfrm flipH="1">
                <a:off x="2746685" y="1845845"/>
                <a:ext cx="330700" cy="335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algn="l" defTabSz="5464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17" name="∼">
                <a:extLst>
                  <a:ext uri="{FF2B5EF4-FFF2-40B4-BE49-F238E27FC236}">
                    <a16:creationId xmlns:a16="http://schemas.microsoft.com/office/drawing/2014/main" id="{7669039A-E3A7-5507-527F-D0E1EB6AB44A}"/>
                  </a:ext>
                </a:extLst>
              </p:cNvPr>
              <p:cNvSpPr txBox="1"/>
              <p:nvPr/>
            </p:nvSpPr>
            <p:spPr>
              <a:xfrm>
                <a:off x="2715926" y="1714173"/>
                <a:ext cx="184865" cy="40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4643" tIns="54643" rIns="54643" bIns="54643" numCol="1" anchor="ctr">
                <a:spAutoFit/>
              </a:bodyPr>
              <a:lstStyle>
                <a:lvl1pPr>
                  <a:defRPr sz="1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defTabSz="10959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912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∼</a:t>
                </a:r>
              </a:p>
            </p:txBody>
          </p:sp>
          <p:sp>
            <p:nvSpPr>
              <p:cNvPr id="18" name="∼">
                <a:extLst>
                  <a:ext uri="{FF2B5EF4-FFF2-40B4-BE49-F238E27FC236}">
                    <a16:creationId xmlns:a16="http://schemas.microsoft.com/office/drawing/2014/main" id="{55A96C49-7E30-774F-5D3E-9B949894A75A}"/>
                  </a:ext>
                </a:extLst>
              </p:cNvPr>
              <p:cNvSpPr txBox="1"/>
              <p:nvPr/>
            </p:nvSpPr>
            <p:spPr>
              <a:xfrm>
                <a:off x="2837011" y="1891625"/>
                <a:ext cx="184865" cy="40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4643" tIns="54643" rIns="54643" bIns="54643" numCol="1" anchor="ctr">
                <a:spAutoFit/>
              </a:bodyPr>
              <a:lstStyle>
                <a:lvl1pPr>
                  <a:defRPr sz="1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defTabSz="10959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912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∼</a:t>
                </a:r>
              </a:p>
            </p:txBody>
          </p:sp>
        </p:grpSp>
        <p:sp>
          <p:nvSpPr>
            <p:cNvPr id="19" name="Punktmasse">
              <a:extLst>
                <a:ext uri="{FF2B5EF4-FFF2-40B4-BE49-F238E27FC236}">
                  <a16:creationId xmlns:a16="http://schemas.microsoft.com/office/drawing/2014/main" id="{4B617A1A-4E17-393C-815A-4681486AEF1A}"/>
                </a:ext>
              </a:extLst>
            </p:cNvPr>
            <p:cNvSpPr txBox="1"/>
            <p:nvPr/>
          </p:nvSpPr>
          <p:spPr>
            <a:xfrm>
              <a:off x="2291889" y="2517273"/>
              <a:ext cx="1042574" cy="53347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Frequenz-umrichter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C0F02F4F-9FC1-CF2B-A4D4-074D0D093A48}"/>
                </a:ext>
              </a:extLst>
            </p:cNvPr>
            <p:cNvGrpSpPr/>
            <p:nvPr/>
          </p:nvGrpSpPr>
          <p:grpSpPr>
            <a:xfrm>
              <a:off x="3425544" y="1764292"/>
              <a:ext cx="837675" cy="1001664"/>
              <a:chOff x="6972539" y="5677734"/>
              <a:chExt cx="539070" cy="683076"/>
            </a:xfrm>
          </p:grpSpPr>
          <p:sp>
            <p:nvSpPr>
              <p:cNvPr id="21" name="Rechteck">
                <a:extLst>
                  <a:ext uri="{FF2B5EF4-FFF2-40B4-BE49-F238E27FC236}">
                    <a16:creationId xmlns:a16="http://schemas.microsoft.com/office/drawing/2014/main" id="{5F701B25-F56F-82E2-DA01-471A8FC78EC5}"/>
                  </a:ext>
                </a:extLst>
              </p:cNvPr>
              <p:cNvSpPr/>
              <p:nvPr/>
            </p:nvSpPr>
            <p:spPr>
              <a:xfrm flipH="1">
                <a:off x="6981292" y="5683442"/>
                <a:ext cx="521266" cy="67736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515151"/>
                </a:solidFill>
              </a:ln>
            </p:spPr>
            <p:txBody>
              <a:bodyPr lIns="50800" tIns="50800" rIns="50800" bIns="50800" anchor="ctr"/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22" name="Linie">
                <a:extLst>
                  <a:ext uri="{FF2B5EF4-FFF2-40B4-BE49-F238E27FC236}">
                    <a16:creationId xmlns:a16="http://schemas.microsoft.com/office/drawing/2014/main" id="{967C8D01-2A73-E372-1E1F-C26DEC5E2222}"/>
                  </a:ext>
                </a:extLst>
              </p:cNvPr>
              <p:cNvSpPr/>
              <p:nvPr/>
            </p:nvSpPr>
            <p:spPr>
              <a:xfrm flipV="1">
                <a:off x="6991589" y="5691115"/>
                <a:ext cx="500673" cy="662024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3" name="Linie">
                <a:extLst>
                  <a:ext uri="{FF2B5EF4-FFF2-40B4-BE49-F238E27FC236}">
                    <a16:creationId xmlns:a16="http://schemas.microsoft.com/office/drawing/2014/main" id="{24DE6264-423E-EE7B-46B3-BBE90A03D048}"/>
                  </a:ext>
                </a:extLst>
              </p:cNvPr>
              <p:cNvSpPr/>
              <p:nvPr/>
            </p:nvSpPr>
            <p:spPr>
              <a:xfrm>
                <a:off x="6979221" y="5687694"/>
                <a:ext cx="513980" cy="667497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4" name="Linie">
                <a:extLst>
                  <a:ext uri="{FF2B5EF4-FFF2-40B4-BE49-F238E27FC236}">
                    <a16:creationId xmlns:a16="http://schemas.microsoft.com/office/drawing/2014/main" id="{4A4B9B7C-3CCE-017C-C0A0-5196EEC402B5}"/>
                  </a:ext>
                </a:extLst>
              </p:cNvPr>
              <p:cNvSpPr/>
              <p:nvPr/>
            </p:nvSpPr>
            <p:spPr>
              <a:xfrm flipV="1">
                <a:off x="7235429" y="5998869"/>
                <a:ext cx="270193" cy="350203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5" name="Linie">
                <a:extLst>
                  <a:ext uri="{FF2B5EF4-FFF2-40B4-BE49-F238E27FC236}">
                    <a16:creationId xmlns:a16="http://schemas.microsoft.com/office/drawing/2014/main" id="{765A12D7-FFEC-D5BC-2D66-9D842D6C0D61}"/>
                  </a:ext>
                </a:extLst>
              </p:cNvPr>
              <p:cNvSpPr/>
              <p:nvPr/>
            </p:nvSpPr>
            <p:spPr>
              <a:xfrm>
                <a:off x="6974754" y="6014915"/>
                <a:ext cx="258429" cy="338439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6" name="Linie">
                <a:extLst>
                  <a:ext uri="{FF2B5EF4-FFF2-40B4-BE49-F238E27FC236}">
                    <a16:creationId xmlns:a16="http://schemas.microsoft.com/office/drawing/2014/main" id="{BBE5033F-37BB-0429-7704-15600273DD14}"/>
                  </a:ext>
                </a:extLst>
              </p:cNvPr>
              <p:cNvSpPr/>
              <p:nvPr/>
            </p:nvSpPr>
            <p:spPr>
              <a:xfrm>
                <a:off x="7241416" y="5677734"/>
                <a:ext cx="270193" cy="350203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27" name="Linie">
                <a:extLst>
                  <a:ext uri="{FF2B5EF4-FFF2-40B4-BE49-F238E27FC236}">
                    <a16:creationId xmlns:a16="http://schemas.microsoft.com/office/drawing/2014/main" id="{8EAC64C3-E7D6-9D2E-55B4-F86EA092D069}"/>
                  </a:ext>
                </a:extLst>
              </p:cNvPr>
              <p:cNvSpPr/>
              <p:nvPr/>
            </p:nvSpPr>
            <p:spPr>
              <a:xfrm flipV="1">
                <a:off x="6972539" y="5690258"/>
                <a:ext cx="270193" cy="350203"/>
              </a:xfrm>
              <a:prstGeom prst="line">
                <a:avLst/>
              </a:prstGeom>
              <a:ln w="12700">
                <a:solidFill>
                  <a:srgbClr val="000000"/>
                </a:solidFill>
                <a:miter lim="400000"/>
              </a:ln>
            </p:spPr>
            <p:txBody>
              <a:bodyPr lIns="45718" tIns="45718" rIns="45718" bIns="45718"/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EA91FDDA-AAA1-E121-750C-0AFD71EB7AA3}"/>
              </a:ext>
            </a:extLst>
          </p:cNvPr>
          <p:cNvGrpSpPr/>
          <p:nvPr/>
        </p:nvGrpSpPr>
        <p:grpSpPr>
          <a:xfrm>
            <a:off x="1575845" y="1455519"/>
            <a:ext cx="1909250" cy="1055536"/>
            <a:chOff x="1402965" y="1461506"/>
            <a:chExt cx="1909250" cy="1055536"/>
          </a:xfrm>
        </p:grpSpPr>
        <p:sp>
          <p:nvSpPr>
            <p:cNvPr id="58" name="Linien">
              <a:extLst>
                <a:ext uri="{FF2B5EF4-FFF2-40B4-BE49-F238E27FC236}">
                  <a16:creationId xmlns:a16="http://schemas.microsoft.com/office/drawing/2014/main" id="{7D1C0799-B452-A7A7-D00E-F62262EA7382}"/>
                </a:ext>
              </a:extLst>
            </p:cNvPr>
            <p:cNvSpPr/>
            <p:nvPr/>
          </p:nvSpPr>
          <p:spPr>
            <a:xfrm>
              <a:off x="1748839" y="1766741"/>
              <a:ext cx="1088805" cy="0"/>
            </a:xfrm>
            <a:prstGeom prst="line">
              <a:avLst/>
            </a:prstGeom>
            <a:ln w="25400">
              <a:solidFill>
                <a:schemeClr val="accent1">
                  <a:hueOff val="47394"/>
                  <a:satOff val="-25753"/>
                  <a:lumOff val="-7544"/>
                </a:schemeClr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9" name="DC-Bus">
              <a:extLst>
                <a:ext uri="{FF2B5EF4-FFF2-40B4-BE49-F238E27FC236}">
                  <a16:creationId xmlns:a16="http://schemas.microsoft.com/office/drawing/2014/main" id="{D28B7EB1-34F5-8265-B1B5-919E5FD68692}"/>
                </a:ext>
              </a:extLst>
            </p:cNvPr>
            <p:cNvSpPr txBox="1"/>
            <p:nvPr/>
          </p:nvSpPr>
          <p:spPr>
            <a:xfrm>
              <a:off x="1426987" y="2157704"/>
              <a:ext cx="1837897" cy="359338"/>
            </a:xfrm>
            <a:prstGeom prst="rect">
              <a:avLst/>
            </a:prstGeom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8100" tIns="38100" rIns="38100" bIns="38100"/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DE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365C0">
                      <a:hueOff val="47394"/>
                      <a:satOff val="-25753"/>
                      <a:lumOff val="-7544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Frequenzumrichter</a:t>
              </a:r>
              <a:endParaRPr kumimoji="0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F6A40E4-8C96-E149-5234-A7714095B1EE}"/>
                </a:ext>
              </a:extLst>
            </p:cNvPr>
            <p:cNvGrpSpPr/>
            <p:nvPr/>
          </p:nvGrpSpPr>
          <p:grpSpPr>
            <a:xfrm>
              <a:off x="2124477" y="1461506"/>
              <a:ext cx="363801" cy="585936"/>
              <a:chOff x="1628693" y="1849761"/>
              <a:chExt cx="363801" cy="585936"/>
            </a:xfrm>
          </p:grpSpPr>
          <p:sp>
            <p:nvSpPr>
              <p:cNvPr id="61" name="Rechteck">
                <a:extLst>
                  <a:ext uri="{FF2B5EF4-FFF2-40B4-BE49-F238E27FC236}">
                    <a16:creationId xmlns:a16="http://schemas.microsoft.com/office/drawing/2014/main" id="{A8C403FF-8EEF-653D-4DFD-DDB89A7C0F5B}"/>
                  </a:ext>
                </a:extLst>
              </p:cNvPr>
              <p:cNvSpPr/>
              <p:nvPr/>
            </p:nvSpPr>
            <p:spPr>
              <a:xfrm>
                <a:off x="1657107" y="1978950"/>
                <a:ext cx="335387" cy="340696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marR="43712" lvl="0" indent="0" algn="l" defTabSz="983577" rtl="0" eaLnBrk="1" fontAlgn="auto" latinLnBrk="0" hangingPunct="1">
                  <a:lnSpc>
                    <a:spcPct val="100000"/>
                  </a:lnSpc>
                  <a:spcBef>
                    <a:spcPts val="359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912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62" name="Linie">
                <a:extLst>
                  <a:ext uri="{FF2B5EF4-FFF2-40B4-BE49-F238E27FC236}">
                    <a16:creationId xmlns:a16="http://schemas.microsoft.com/office/drawing/2014/main" id="{939D1547-2CE6-A664-747B-BDFD49BC749B}"/>
                  </a:ext>
                </a:extLst>
              </p:cNvPr>
              <p:cNvSpPr/>
              <p:nvPr/>
            </p:nvSpPr>
            <p:spPr>
              <a:xfrm flipH="1">
                <a:off x="1659452" y="1981433"/>
                <a:ext cx="330700" cy="335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4643" tIns="54643" rIns="54643" bIns="54643" numCol="1" anchor="t">
                <a:noAutofit/>
              </a:bodyPr>
              <a:lstStyle/>
              <a:p>
                <a:pPr marL="0" marR="0" lvl="0" indent="0" algn="l" defTabSz="5464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endParaRPr kumimoji="0" sz="1435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ucida Grande"/>
                  <a:ea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63" name="∼">
                <a:extLst>
                  <a:ext uri="{FF2B5EF4-FFF2-40B4-BE49-F238E27FC236}">
                    <a16:creationId xmlns:a16="http://schemas.microsoft.com/office/drawing/2014/main" id="{8A8B799A-9F73-11DA-4EF3-F146ED86CCB1}"/>
                  </a:ext>
                </a:extLst>
              </p:cNvPr>
              <p:cNvSpPr txBox="1"/>
              <p:nvPr/>
            </p:nvSpPr>
            <p:spPr>
              <a:xfrm>
                <a:off x="1628693" y="1849761"/>
                <a:ext cx="184865" cy="40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643" tIns="54643" rIns="54643" bIns="54643" numCol="1" anchor="ctr">
                <a:spAutoFit/>
              </a:bodyPr>
              <a:lstStyle>
                <a:lvl1pPr>
                  <a:defRPr sz="1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defTabSz="10959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912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∼</a:t>
                </a:r>
              </a:p>
            </p:txBody>
          </p:sp>
          <p:sp>
            <p:nvSpPr>
              <p:cNvPr id="64" name="∼">
                <a:extLst>
                  <a:ext uri="{FF2B5EF4-FFF2-40B4-BE49-F238E27FC236}">
                    <a16:creationId xmlns:a16="http://schemas.microsoft.com/office/drawing/2014/main" id="{FD4E8F99-785B-9665-50F1-637C6A910FFD}"/>
                  </a:ext>
                </a:extLst>
              </p:cNvPr>
              <p:cNvSpPr txBox="1"/>
              <p:nvPr/>
            </p:nvSpPr>
            <p:spPr>
              <a:xfrm>
                <a:off x="1757945" y="2031096"/>
                <a:ext cx="184865" cy="40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643" tIns="54643" rIns="54643" bIns="54643" numCol="1" anchor="ctr">
                <a:spAutoFit/>
              </a:bodyPr>
              <a:lstStyle>
                <a:lvl1pPr>
                  <a:defRPr sz="1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defTabSz="10959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912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∼</a:t>
                </a:r>
              </a:p>
            </p:txBody>
          </p:sp>
        </p:grpSp>
        <p:grpSp>
          <p:nvGrpSpPr>
            <p:cNvPr id="65" name="Gruppieren">
              <a:extLst>
                <a:ext uri="{FF2B5EF4-FFF2-40B4-BE49-F238E27FC236}">
                  <a16:creationId xmlns:a16="http://schemas.microsoft.com/office/drawing/2014/main" id="{AB563C58-8383-05AF-0B54-A7A6ACDEB652}"/>
                </a:ext>
              </a:extLst>
            </p:cNvPr>
            <p:cNvGrpSpPr/>
            <p:nvPr/>
          </p:nvGrpSpPr>
          <p:grpSpPr>
            <a:xfrm>
              <a:off x="1402965" y="1527897"/>
              <a:ext cx="367987" cy="466291"/>
              <a:chOff x="0" y="0"/>
              <a:chExt cx="867860" cy="1099699"/>
            </a:xfrm>
          </p:grpSpPr>
          <p:sp>
            <p:nvSpPr>
              <p:cNvPr id="66" name="Rechteck">
                <a:extLst>
                  <a:ext uri="{FF2B5EF4-FFF2-40B4-BE49-F238E27FC236}">
                    <a16:creationId xmlns:a16="http://schemas.microsoft.com/office/drawing/2014/main" id="{6E85C821-8387-B436-AF1B-C958A6F2B5EA}"/>
                  </a:ext>
                </a:extLst>
              </p:cNvPr>
              <p:cNvSpPr/>
              <p:nvPr/>
            </p:nvSpPr>
            <p:spPr>
              <a:xfrm>
                <a:off x="14569" y="9188"/>
                <a:ext cx="839199" cy="1090512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" name="Linien">
                <a:extLst>
                  <a:ext uri="{FF2B5EF4-FFF2-40B4-BE49-F238E27FC236}">
                    <a16:creationId xmlns:a16="http://schemas.microsoft.com/office/drawing/2014/main" id="{17724867-285A-1F48-E200-4B71DA6F920B}"/>
                  </a:ext>
                </a:extLst>
              </p:cNvPr>
              <p:cNvSpPr/>
              <p:nvPr/>
            </p:nvSpPr>
            <p:spPr>
              <a:xfrm flipH="1" flipV="1">
                <a:off x="31145" y="21540"/>
                <a:ext cx="806047" cy="106580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8" name="Linien">
                <a:extLst>
                  <a:ext uri="{FF2B5EF4-FFF2-40B4-BE49-F238E27FC236}">
                    <a16:creationId xmlns:a16="http://schemas.microsoft.com/office/drawing/2014/main" id="{FEEE1FC9-B7F0-8A9C-16BD-7763B148C34A}"/>
                  </a:ext>
                </a:extLst>
              </p:cNvPr>
              <p:cNvSpPr/>
              <p:nvPr/>
            </p:nvSpPr>
            <p:spPr>
              <a:xfrm flipH="1">
                <a:off x="29636" y="16034"/>
                <a:ext cx="827467" cy="107461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69" name="Linien">
                <a:extLst>
                  <a:ext uri="{FF2B5EF4-FFF2-40B4-BE49-F238E27FC236}">
                    <a16:creationId xmlns:a16="http://schemas.microsoft.com/office/drawing/2014/main" id="{8338AA7B-033C-2379-0EFD-4FA04315C0A1}"/>
                  </a:ext>
                </a:extLst>
              </p:cNvPr>
              <p:cNvSpPr/>
              <p:nvPr/>
            </p:nvSpPr>
            <p:spPr>
              <a:xfrm flipH="1" flipV="1">
                <a:off x="9638" y="517003"/>
                <a:ext cx="434988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0" name="Linien">
                <a:extLst>
                  <a:ext uri="{FF2B5EF4-FFF2-40B4-BE49-F238E27FC236}">
                    <a16:creationId xmlns:a16="http://schemas.microsoft.com/office/drawing/2014/main" id="{A5CFF2EC-9344-6B75-758C-53039A878EFC}"/>
                  </a:ext>
                </a:extLst>
              </p:cNvPr>
              <p:cNvSpPr/>
              <p:nvPr/>
            </p:nvSpPr>
            <p:spPr>
              <a:xfrm flipH="1">
                <a:off x="448247" y="542834"/>
                <a:ext cx="416048" cy="54485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1" name="Linien">
                <a:extLst>
                  <a:ext uri="{FF2B5EF4-FFF2-40B4-BE49-F238E27FC236}">
                    <a16:creationId xmlns:a16="http://schemas.microsoft.com/office/drawing/2014/main" id="{33CDAC6A-663E-1349-083A-200916CB5545}"/>
                  </a:ext>
                </a:extLst>
              </p:cNvPr>
              <p:cNvSpPr/>
              <p:nvPr/>
            </p:nvSpPr>
            <p:spPr>
              <a:xfrm flipH="1">
                <a:off x="0" y="-1"/>
                <a:ext cx="434987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72" name="Linien">
                <a:extLst>
                  <a:ext uri="{FF2B5EF4-FFF2-40B4-BE49-F238E27FC236}">
                    <a16:creationId xmlns:a16="http://schemas.microsoft.com/office/drawing/2014/main" id="{DE7CF4B5-B959-7DCB-0555-8DD4B2FA6340}"/>
                  </a:ext>
                </a:extLst>
              </p:cNvPr>
              <p:cNvSpPr/>
              <p:nvPr/>
            </p:nvSpPr>
            <p:spPr>
              <a:xfrm flipH="1" flipV="1">
                <a:off x="432874" y="20161"/>
                <a:ext cx="434987" cy="563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BBACF1E-6413-EB2E-21D3-7F87054241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36582" y="1590695"/>
              <a:ext cx="360547" cy="360547"/>
            </a:xfrm>
            <a:prstGeom prst="ellipse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82" name="P(t)">
              <a:extLst>
                <a:ext uri="{FF2B5EF4-FFF2-40B4-BE49-F238E27FC236}">
                  <a16:creationId xmlns:a16="http://schemas.microsoft.com/office/drawing/2014/main" id="{DC4FED01-33A1-CDA9-9A3F-E7DA28873E8E}"/>
                </a:ext>
              </a:extLst>
            </p:cNvPr>
            <p:cNvSpPr txBox="1"/>
            <p:nvPr/>
          </p:nvSpPr>
          <p:spPr>
            <a:xfrm>
              <a:off x="2728431" y="1595836"/>
              <a:ext cx="583784" cy="359339"/>
            </a:xfrm>
            <a:prstGeom prst="rect">
              <a:avLst/>
            </a:prstGeom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8100" tIns="38100" rIns="38100" bIns="38100"/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M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114333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hteck 76">
            <a:extLst>
              <a:ext uri="{FF2B5EF4-FFF2-40B4-BE49-F238E27FC236}">
                <a16:creationId xmlns:a16="http://schemas.microsoft.com/office/drawing/2014/main" id="{8A1DA293-FBD6-B913-6946-4F3808CA0591}"/>
              </a:ext>
            </a:extLst>
          </p:cNvPr>
          <p:cNvSpPr/>
          <p:nvPr/>
        </p:nvSpPr>
        <p:spPr>
          <a:xfrm>
            <a:off x="4831558" y="2405897"/>
            <a:ext cx="2103400" cy="2045824"/>
          </a:xfrm>
          <a:prstGeom prst="rect">
            <a:avLst/>
          </a:prstGeom>
          <a:solidFill>
            <a:srgbClr val="FFFF08">
              <a:alpha val="21176"/>
            </a:srgbClr>
          </a:solidFill>
          <a:ln w="12700" cap="flat">
            <a:solidFill>
              <a:srgbClr val="FFC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5B090993-6542-B9BA-FE8E-DBE8B39E0F53}"/>
              </a:ext>
            </a:extLst>
          </p:cNvPr>
          <p:cNvSpPr/>
          <p:nvPr/>
        </p:nvSpPr>
        <p:spPr>
          <a:xfrm>
            <a:off x="1742657" y="2405897"/>
            <a:ext cx="2103400" cy="2045824"/>
          </a:xfrm>
          <a:prstGeom prst="rect">
            <a:avLst/>
          </a:prstGeom>
          <a:solidFill>
            <a:srgbClr val="FFFF08">
              <a:alpha val="21176"/>
            </a:srgbClr>
          </a:solidFill>
          <a:ln w="12700" cap="flat">
            <a:solidFill>
              <a:srgbClr val="FFC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grpSp>
        <p:nvGrpSpPr>
          <p:cNvPr id="3" name="Gruppieren">
            <a:extLst>
              <a:ext uri="{FF2B5EF4-FFF2-40B4-BE49-F238E27FC236}">
                <a16:creationId xmlns:a16="http://schemas.microsoft.com/office/drawing/2014/main" id="{FDD89ECB-1298-C218-6197-AFF53A6FA7F6}"/>
              </a:ext>
            </a:extLst>
          </p:cNvPr>
          <p:cNvGrpSpPr/>
          <p:nvPr/>
        </p:nvGrpSpPr>
        <p:grpSpPr>
          <a:xfrm>
            <a:off x="1559339" y="1043791"/>
            <a:ext cx="524527" cy="683776"/>
            <a:chOff x="0" y="0"/>
            <a:chExt cx="539069" cy="683076"/>
          </a:xfrm>
        </p:grpSpPr>
        <p:sp>
          <p:nvSpPr>
            <p:cNvPr id="4" name="Rechteck">
              <a:extLst>
                <a:ext uri="{FF2B5EF4-FFF2-40B4-BE49-F238E27FC236}">
                  <a16:creationId xmlns:a16="http://schemas.microsoft.com/office/drawing/2014/main" id="{1FFDBDC0-606B-34B2-25F7-028C3392E07E}"/>
                </a:ext>
              </a:extLst>
            </p:cNvPr>
            <p:cNvSpPr/>
            <p:nvPr/>
          </p:nvSpPr>
          <p:spPr>
            <a:xfrm>
              <a:off x="9049" y="5707"/>
              <a:ext cx="521266" cy="67737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5" name="Linie">
              <a:extLst>
                <a:ext uri="{FF2B5EF4-FFF2-40B4-BE49-F238E27FC236}">
                  <a16:creationId xmlns:a16="http://schemas.microsoft.com/office/drawing/2014/main" id="{FBC3BFC0-38BF-0A74-D3FF-2B44F026B0AD}"/>
                </a:ext>
              </a:extLst>
            </p:cNvPr>
            <p:cNvSpPr/>
            <p:nvPr/>
          </p:nvSpPr>
          <p:spPr>
            <a:xfrm flipH="1" flipV="1">
              <a:off x="19345" y="13381"/>
              <a:ext cx="500674" cy="662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" name="Linie">
              <a:extLst>
                <a:ext uri="{FF2B5EF4-FFF2-40B4-BE49-F238E27FC236}">
                  <a16:creationId xmlns:a16="http://schemas.microsoft.com/office/drawing/2014/main" id="{B04AB73D-B3F0-3D04-0966-B519E91E05B4}"/>
                </a:ext>
              </a:extLst>
            </p:cNvPr>
            <p:cNvSpPr/>
            <p:nvPr/>
          </p:nvSpPr>
          <p:spPr>
            <a:xfrm flipH="1">
              <a:off x="18407" y="9959"/>
              <a:ext cx="513979" cy="6674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" name="Linie">
              <a:extLst>
                <a:ext uri="{FF2B5EF4-FFF2-40B4-BE49-F238E27FC236}">
                  <a16:creationId xmlns:a16="http://schemas.microsoft.com/office/drawing/2014/main" id="{21542E95-A363-556F-0739-5CA7927E17C0}"/>
                </a:ext>
              </a:extLst>
            </p:cNvPr>
            <p:cNvSpPr/>
            <p:nvPr/>
          </p:nvSpPr>
          <p:spPr>
            <a:xfrm flipH="1" flipV="1">
              <a:off x="5986" y="321136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8" name="Linie">
              <a:extLst>
                <a:ext uri="{FF2B5EF4-FFF2-40B4-BE49-F238E27FC236}">
                  <a16:creationId xmlns:a16="http://schemas.microsoft.com/office/drawing/2014/main" id="{6F63A074-6533-268E-CA14-B9B4B679BA3F}"/>
                </a:ext>
              </a:extLst>
            </p:cNvPr>
            <p:cNvSpPr/>
            <p:nvPr/>
          </p:nvSpPr>
          <p:spPr>
            <a:xfrm flipH="1">
              <a:off x="278426" y="337180"/>
              <a:ext cx="258428" cy="33843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" name="Linie">
              <a:extLst>
                <a:ext uri="{FF2B5EF4-FFF2-40B4-BE49-F238E27FC236}">
                  <a16:creationId xmlns:a16="http://schemas.microsoft.com/office/drawing/2014/main" id="{5CD45C35-90F0-B1AE-6A21-5F92BA91456D}"/>
                </a:ext>
              </a:extLst>
            </p:cNvPr>
            <p:cNvSpPr/>
            <p:nvPr/>
          </p:nvSpPr>
          <p:spPr>
            <a:xfrm flipH="1">
              <a:off x="-1" y="0"/>
              <a:ext cx="270193" cy="3502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0" name="Linie">
              <a:extLst>
                <a:ext uri="{FF2B5EF4-FFF2-40B4-BE49-F238E27FC236}">
                  <a16:creationId xmlns:a16="http://schemas.microsoft.com/office/drawing/2014/main" id="{7528C73E-F433-28EC-7CC8-A7DCC91AE1DE}"/>
                </a:ext>
              </a:extLst>
            </p:cNvPr>
            <p:cNvSpPr/>
            <p:nvPr/>
          </p:nvSpPr>
          <p:spPr>
            <a:xfrm flipH="1" flipV="1">
              <a:off x="268877" y="12524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11" name="Linie">
            <a:extLst>
              <a:ext uri="{FF2B5EF4-FFF2-40B4-BE49-F238E27FC236}">
                <a16:creationId xmlns:a16="http://schemas.microsoft.com/office/drawing/2014/main" id="{C69B8DCB-236F-299E-1F74-386F690C156F}"/>
              </a:ext>
            </a:extLst>
          </p:cNvPr>
          <p:cNvSpPr/>
          <p:nvPr/>
        </p:nvSpPr>
        <p:spPr>
          <a:xfrm>
            <a:off x="2051331" y="1386547"/>
            <a:ext cx="2628347" cy="15577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algn="l" defTabSz="54643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3" name="Einspeisung">
            <a:extLst>
              <a:ext uri="{FF2B5EF4-FFF2-40B4-BE49-F238E27FC236}">
                <a16:creationId xmlns:a16="http://schemas.microsoft.com/office/drawing/2014/main" id="{FB9A0FFD-ECC9-EAB3-F80F-F0A946A63B47}"/>
              </a:ext>
            </a:extLst>
          </p:cNvPr>
          <p:cNvSpPr txBox="1"/>
          <p:nvPr/>
        </p:nvSpPr>
        <p:spPr>
          <a:xfrm>
            <a:off x="1408721" y="653721"/>
            <a:ext cx="824483" cy="338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Einspeisung">
            <a:extLst>
              <a:ext uri="{FF2B5EF4-FFF2-40B4-BE49-F238E27FC236}">
                <a16:creationId xmlns:a16="http://schemas.microsoft.com/office/drawing/2014/main" id="{03F5206A-1636-0ED8-2066-0BEF1B754FEA}"/>
              </a:ext>
            </a:extLst>
          </p:cNvPr>
          <p:cNvSpPr txBox="1"/>
          <p:nvPr/>
        </p:nvSpPr>
        <p:spPr>
          <a:xfrm>
            <a:off x="4260294" y="724091"/>
            <a:ext cx="1311980" cy="338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" name="Einspeisung">
            <a:extLst>
              <a:ext uri="{FF2B5EF4-FFF2-40B4-BE49-F238E27FC236}">
                <a16:creationId xmlns:a16="http://schemas.microsoft.com/office/drawing/2014/main" id="{59797FD9-FBC8-57C6-5DC9-27E48C656A86}"/>
              </a:ext>
            </a:extLst>
          </p:cNvPr>
          <p:cNvSpPr txBox="1"/>
          <p:nvPr/>
        </p:nvSpPr>
        <p:spPr>
          <a:xfrm>
            <a:off x="2564013" y="889557"/>
            <a:ext cx="824482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Front-End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7" name="Einspeisung">
            <a:extLst>
              <a:ext uri="{FF2B5EF4-FFF2-40B4-BE49-F238E27FC236}">
                <a16:creationId xmlns:a16="http://schemas.microsoft.com/office/drawing/2014/main" id="{A91C576C-D68E-2471-636F-41DB90F4FD31}"/>
              </a:ext>
            </a:extLst>
          </p:cNvPr>
          <p:cNvSpPr txBox="1"/>
          <p:nvPr/>
        </p:nvSpPr>
        <p:spPr>
          <a:xfrm>
            <a:off x="3454991" y="880922"/>
            <a:ext cx="824482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Back-End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Linie">
            <a:extLst>
              <a:ext uri="{FF2B5EF4-FFF2-40B4-BE49-F238E27FC236}">
                <a16:creationId xmlns:a16="http://schemas.microsoft.com/office/drawing/2014/main" id="{8F63ADE8-B388-B2A4-93E9-7279484247A2}"/>
              </a:ext>
            </a:extLst>
          </p:cNvPr>
          <p:cNvSpPr/>
          <p:nvPr/>
        </p:nvSpPr>
        <p:spPr>
          <a:xfrm>
            <a:off x="3025766" y="1388908"/>
            <a:ext cx="793701" cy="0"/>
          </a:xfrm>
          <a:prstGeom prst="line">
            <a:avLst/>
          </a:prstGeom>
          <a:noFill/>
          <a:ln w="28575" cap="flat">
            <a:solidFill>
              <a:srgbClr val="00882B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algn="l" defTabSz="5464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29" name="Gruppieren">
            <a:extLst>
              <a:ext uri="{FF2B5EF4-FFF2-40B4-BE49-F238E27FC236}">
                <a16:creationId xmlns:a16="http://schemas.microsoft.com/office/drawing/2014/main" id="{45E7B0D5-5F36-18F3-2BD2-43F3AD513109}"/>
              </a:ext>
            </a:extLst>
          </p:cNvPr>
          <p:cNvGrpSpPr/>
          <p:nvPr/>
        </p:nvGrpSpPr>
        <p:grpSpPr>
          <a:xfrm rot="10800000">
            <a:off x="3667122" y="1166703"/>
            <a:ext cx="363801" cy="541025"/>
            <a:chOff x="0" y="-30426"/>
            <a:chExt cx="304382" cy="452661"/>
          </a:xfrm>
        </p:grpSpPr>
        <p:sp>
          <p:nvSpPr>
            <p:cNvPr id="30" name="Rechteck">
              <a:extLst>
                <a:ext uri="{FF2B5EF4-FFF2-40B4-BE49-F238E27FC236}">
                  <a16:creationId xmlns:a16="http://schemas.microsoft.com/office/drawing/2014/main" id="{750DE7E2-204C-0254-D2D3-AFC69B9AF82B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1" name="Linie">
              <a:extLst>
                <a:ext uri="{FF2B5EF4-FFF2-40B4-BE49-F238E27FC236}">
                  <a16:creationId xmlns:a16="http://schemas.microsoft.com/office/drawing/2014/main" id="{0264772A-E425-98CC-CECE-E97D1B200047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2" name="=">
              <a:extLst>
                <a:ext uri="{FF2B5EF4-FFF2-40B4-BE49-F238E27FC236}">
                  <a16:creationId xmlns:a16="http://schemas.microsoft.com/office/drawing/2014/main" id="{B4AF6211-BF0B-E391-ED82-4040117A42BE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3" name="∼">
              <a:extLst>
                <a:ext uri="{FF2B5EF4-FFF2-40B4-BE49-F238E27FC236}">
                  <a16:creationId xmlns:a16="http://schemas.microsoft.com/office/drawing/2014/main" id="{A70C1B48-54E9-69AA-CCB0-03A5CADD2086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34" name="Gruppieren">
            <a:extLst>
              <a:ext uri="{FF2B5EF4-FFF2-40B4-BE49-F238E27FC236}">
                <a16:creationId xmlns:a16="http://schemas.microsoft.com/office/drawing/2014/main" id="{A5A9C265-FF12-2F07-4876-A2033B05480B}"/>
              </a:ext>
            </a:extLst>
          </p:cNvPr>
          <p:cNvGrpSpPr/>
          <p:nvPr/>
        </p:nvGrpSpPr>
        <p:grpSpPr>
          <a:xfrm rot="10800000" flipH="1" flipV="1">
            <a:off x="2792210" y="1094743"/>
            <a:ext cx="363801" cy="541025"/>
            <a:chOff x="0" y="-30426"/>
            <a:chExt cx="304382" cy="452661"/>
          </a:xfrm>
        </p:grpSpPr>
        <p:sp>
          <p:nvSpPr>
            <p:cNvPr id="35" name="Rechteck">
              <a:extLst>
                <a:ext uri="{FF2B5EF4-FFF2-40B4-BE49-F238E27FC236}">
                  <a16:creationId xmlns:a16="http://schemas.microsoft.com/office/drawing/2014/main" id="{75F3235E-BEBB-895E-5594-8CC8B4CBA5C0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6" name="Linie">
              <a:extLst>
                <a:ext uri="{FF2B5EF4-FFF2-40B4-BE49-F238E27FC236}">
                  <a16:creationId xmlns:a16="http://schemas.microsoft.com/office/drawing/2014/main" id="{D63761E4-C5B2-E0B0-D3C5-42AA84E43E4F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7" name="=">
              <a:extLst>
                <a:ext uri="{FF2B5EF4-FFF2-40B4-BE49-F238E27FC236}">
                  <a16:creationId xmlns:a16="http://schemas.microsoft.com/office/drawing/2014/main" id="{665A1687-BB07-523B-5D18-04903A9990BB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8" name="∼">
              <a:extLst>
                <a:ext uri="{FF2B5EF4-FFF2-40B4-BE49-F238E27FC236}">
                  <a16:creationId xmlns:a16="http://schemas.microsoft.com/office/drawing/2014/main" id="{98FDB19A-1101-B1BF-772A-08FC85B385FA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sp>
        <p:nvSpPr>
          <p:cNvPr id="39" name="Einspeisung">
            <a:extLst>
              <a:ext uri="{FF2B5EF4-FFF2-40B4-BE49-F238E27FC236}">
                <a16:creationId xmlns:a16="http://schemas.microsoft.com/office/drawing/2014/main" id="{B0A604FB-298C-17E0-E0D5-6D67F50D8C6F}"/>
              </a:ext>
            </a:extLst>
          </p:cNvPr>
          <p:cNvSpPr txBox="1"/>
          <p:nvPr/>
        </p:nvSpPr>
        <p:spPr>
          <a:xfrm>
            <a:off x="2099355" y="1370404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1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41" name="Einspeisung">
            <a:extLst>
              <a:ext uri="{FF2B5EF4-FFF2-40B4-BE49-F238E27FC236}">
                <a16:creationId xmlns:a16="http://schemas.microsoft.com/office/drawing/2014/main" id="{3AA54486-F199-1750-684B-AD0448D4A48B}"/>
              </a:ext>
            </a:extLst>
          </p:cNvPr>
          <p:cNvSpPr txBox="1"/>
          <p:nvPr/>
        </p:nvSpPr>
        <p:spPr>
          <a:xfrm>
            <a:off x="3155266" y="1365256"/>
            <a:ext cx="501546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882B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DC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882B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42" name="Abgerundetes Rechteck 215">
            <a:extLst>
              <a:ext uri="{FF2B5EF4-FFF2-40B4-BE49-F238E27FC236}">
                <a16:creationId xmlns:a16="http://schemas.microsoft.com/office/drawing/2014/main" id="{EC980267-ADF0-44BB-F6BF-22C6EE875010}"/>
              </a:ext>
            </a:extLst>
          </p:cNvPr>
          <p:cNvSpPr/>
          <p:nvPr/>
        </p:nvSpPr>
        <p:spPr>
          <a:xfrm>
            <a:off x="2556940" y="920370"/>
            <a:ext cx="1722533" cy="947819"/>
          </a:xfrm>
          <a:prstGeom prst="roundRect">
            <a:avLst>
              <a:gd name="adj" fmla="val 6545"/>
            </a:avLst>
          </a:prstGeom>
          <a:noFill/>
          <a:ln w="12700" cap="flat">
            <a:solidFill>
              <a:srgbClr val="FFC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4" name="Einspeisung">
            <a:extLst>
              <a:ext uri="{FF2B5EF4-FFF2-40B4-BE49-F238E27FC236}">
                <a16:creationId xmlns:a16="http://schemas.microsoft.com/office/drawing/2014/main" id="{B2F3B105-9095-CFAB-6078-35B20813EFFB}"/>
              </a:ext>
            </a:extLst>
          </p:cNvPr>
          <p:cNvSpPr txBox="1"/>
          <p:nvPr/>
        </p:nvSpPr>
        <p:spPr>
          <a:xfrm>
            <a:off x="4243253" y="1365253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2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47" name="DC-Bus">
            <a:extLst>
              <a:ext uri="{FF2B5EF4-FFF2-40B4-BE49-F238E27FC236}">
                <a16:creationId xmlns:a16="http://schemas.microsoft.com/office/drawing/2014/main" id="{0BC38203-4949-E3D5-C5B8-FBB9B062AF83}"/>
              </a:ext>
            </a:extLst>
          </p:cNvPr>
          <p:cNvSpPr txBox="1"/>
          <p:nvPr/>
        </p:nvSpPr>
        <p:spPr>
          <a:xfrm>
            <a:off x="2469546" y="491670"/>
            <a:ext cx="1837897" cy="35933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ctr" defTabSz="10160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0365C0">
                    <a:hueOff val="47394"/>
                    <a:satOff val="-25753"/>
                    <a:lumOff val="-7544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Frequenzumrichter</a:t>
            </a:r>
            <a:endParaRPr kumimoji="0" sz="16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hueOff val="47394"/>
                  <a:satOff val="-25753"/>
                  <a:lumOff val="-7544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69193A0F-F24A-B2E1-E090-A9C89C53EAE9}"/>
              </a:ext>
            </a:extLst>
          </p:cNvPr>
          <p:cNvGrpSpPr/>
          <p:nvPr/>
        </p:nvGrpSpPr>
        <p:grpSpPr>
          <a:xfrm>
            <a:off x="4571527" y="1205611"/>
            <a:ext cx="583784" cy="364480"/>
            <a:chOff x="2930612" y="4252673"/>
            <a:chExt cx="583784" cy="36448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7886DEC-399B-26EC-5B21-8A3AD8E81E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38763" y="4252673"/>
              <a:ext cx="360547" cy="360547"/>
            </a:xfrm>
            <a:prstGeom prst="ellipse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+mj-ea"/>
                <a:cs typeface="Gill Sans"/>
                <a:sym typeface="Gill Sans"/>
              </a:endParaRPr>
            </a:p>
          </p:txBody>
        </p:sp>
        <p:sp>
          <p:nvSpPr>
            <p:cNvPr id="51" name="P(t)">
              <a:extLst>
                <a:ext uri="{FF2B5EF4-FFF2-40B4-BE49-F238E27FC236}">
                  <a16:creationId xmlns:a16="http://schemas.microsoft.com/office/drawing/2014/main" id="{C6A14EE5-9470-4F9B-CD99-DD90289625A3}"/>
                </a:ext>
              </a:extLst>
            </p:cNvPr>
            <p:cNvSpPr txBox="1"/>
            <p:nvPr/>
          </p:nvSpPr>
          <p:spPr>
            <a:xfrm>
              <a:off x="2930612" y="4257814"/>
              <a:ext cx="583784" cy="359339"/>
            </a:xfrm>
            <a:prstGeom prst="rect">
              <a:avLst/>
            </a:prstGeom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8100" tIns="38100" rIns="38100" bIns="38100"/>
            <a:lstStyle>
              <a:lvl1pPr algn="ctr"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M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cxnSp>
        <p:nvCxnSpPr>
          <p:cNvPr id="68" name="Gerade Verbindung 67">
            <a:extLst>
              <a:ext uri="{FF2B5EF4-FFF2-40B4-BE49-F238E27FC236}">
                <a16:creationId xmlns:a16="http://schemas.microsoft.com/office/drawing/2014/main" id="{52A1C3DD-E0EB-5006-8DD2-B3A4332C519A}"/>
              </a:ext>
            </a:extLst>
          </p:cNvPr>
          <p:cNvCxnSpPr>
            <a:cxnSpLocks/>
          </p:cNvCxnSpPr>
          <p:nvPr/>
        </p:nvCxnSpPr>
        <p:spPr>
          <a:xfrm flipV="1">
            <a:off x="644943" y="1836262"/>
            <a:ext cx="1906803" cy="1139271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9610751E-B18C-C073-BBFA-F1AA9A6CD9CD}"/>
              </a:ext>
            </a:extLst>
          </p:cNvPr>
          <p:cNvCxnSpPr>
            <a:cxnSpLocks/>
          </p:cNvCxnSpPr>
          <p:nvPr/>
        </p:nvCxnSpPr>
        <p:spPr>
          <a:xfrm flipH="1" flipV="1">
            <a:off x="4279473" y="1835671"/>
            <a:ext cx="3579737" cy="1191109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Einspeisung">
            <a:extLst>
              <a:ext uri="{FF2B5EF4-FFF2-40B4-BE49-F238E27FC236}">
                <a16:creationId xmlns:a16="http://schemas.microsoft.com/office/drawing/2014/main" id="{ED993E4A-B9B4-D9DF-BD4B-8C2A07380C0D}"/>
              </a:ext>
            </a:extLst>
          </p:cNvPr>
          <p:cNvSpPr txBox="1"/>
          <p:nvPr/>
        </p:nvSpPr>
        <p:spPr>
          <a:xfrm>
            <a:off x="644943" y="3804931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1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79" name="Einspeisung">
            <a:extLst>
              <a:ext uri="{FF2B5EF4-FFF2-40B4-BE49-F238E27FC236}">
                <a16:creationId xmlns:a16="http://schemas.microsoft.com/office/drawing/2014/main" id="{BE6EE128-802F-2B6A-3B0A-BDA831D0EE5C}"/>
              </a:ext>
            </a:extLst>
          </p:cNvPr>
          <p:cNvSpPr txBox="1"/>
          <p:nvPr/>
        </p:nvSpPr>
        <p:spPr>
          <a:xfrm>
            <a:off x="7612226" y="3804936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2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80" name="Einspeisung">
            <a:extLst>
              <a:ext uri="{FF2B5EF4-FFF2-40B4-BE49-F238E27FC236}">
                <a16:creationId xmlns:a16="http://schemas.microsoft.com/office/drawing/2014/main" id="{5A2E6878-9D8C-C9D0-EDCE-DA00CA0F53AC}"/>
              </a:ext>
            </a:extLst>
          </p:cNvPr>
          <p:cNvSpPr txBox="1"/>
          <p:nvPr/>
        </p:nvSpPr>
        <p:spPr>
          <a:xfrm>
            <a:off x="4147369" y="2148790"/>
            <a:ext cx="501546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882B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DC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882B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ruppieren"/>
          <p:cNvGrpSpPr/>
          <p:nvPr/>
        </p:nvGrpSpPr>
        <p:grpSpPr>
          <a:xfrm>
            <a:off x="2047609" y="652535"/>
            <a:ext cx="6064783" cy="1362277"/>
            <a:chOff x="0" y="0"/>
            <a:chExt cx="6064781" cy="1362275"/>
          </a:xfrm>
        </p:grpSpPr>
        <p:grpSp>
          <p:nvGrpSpPr>
            <p:cNvPr id="281" name="Gruppieren"/>
            <p:cNvGrpSpPr/>
            <p:nvPr/>
          </p:nvGrpSpPr>
          <p:grpSpPr>
            <a:xfrm rot="21480000">
              <a:off x="216314" y="528564"/>
              <a:ext cx="1257305" cy="751965"/>
              <a:chOff x="0" y="0"/>
              <a:chExt cx="1257304" cy="751963"/>
            </a:xfrm>
          </p:grpSpPr>
          <p:sp>
            <p:nvSpPr>
              <p:cNvPr id="273" name="Oval"/>
              <p:cNvSpPr/>
              <p:nvPr/>
            </p:nvSpPr>
            <p:spPr>
              <a:xfrm rot="584529" flipH="1">
                <a:off x="165325" y="72537"/>
                <a:ext cx="900232" cy="503311"/>
              </a:xfrm>
              <a:prstGeom prst="ellipse">
                <a:avLst/>
              </a:pr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4" name="Abgerundetes Rechteck"/>
              <p:cNvSpPr/>
              <p:nvPr/>
            </p:nvSpPr>
            <p:spPr>
              <a:xfrm rot="60000" flipH="1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grpSp>
            <p:nvGrpSpPr>
              <p:cNvPr id="277" name="Gruppieren"/>
              <p:cNvGrpSpPr/>
              <p:nvPr/>
            </p:nvGrpSpPr>
            <p:grpSpPr>
              <a:xfrm flipH="1">
                <a:off x="747319" y="342769"/>
                <a:ext cx="409196" cy="409195"/>
                <a:chOff x="0" y="0"/>
                <a:chExt cx="409195" cy="409194"/>
              </a:xfrm>
            </p:grpSpPr>
            <p:sp>
              <p:nvSpPr>
                <p:cNvPr id="275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76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280" name="Gruppieren"/>
              <p:cNvGrpSpPr/>
              <p:nvPr/>
            </p:nvGrpSpPr>
            <p:grpSpPr>
              <a:xfrm flipH="1">
                <a:off x="76239" y="342769"/>
                <a:ext cx="409196" cy="409195"/>
                <a:chOff x="0" y="0"/>
                <a:chExt cx="409195" cy="409194"/>
              </a:xfrm>
            </p:grpSpPr>
            <p:sp>
              <p:nvSpPr>
                <p:cNvPr id="278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79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  <p:sp>
          <p:nvSpPr>
            <p:cNvPr id="282" name="Linie"/>
            <p:cNvSpPr/>
            <p:nvPr/>
          </p:nvSpPr>
          <p:spPr>
            <a:xfrm>
              <a:off x="1578969" y="901150"/>
              <a:ext cx="557280" cy="3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83" name="v1"/>
            <p:cNvSpPr txBox="1"/>
            <p:nvPr/>
          </p:nvSpPr>
          <p:spPr>
            <a:xfrm>
              <a:off x="1639201" y="589410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t>v</a:t>
              </a:r>
              <a:r>
                <a:rPr baseline="-5999"/>
                <a:t>1</a:t>
              </a:r>
            </a:p>
          </p:txBody>
        </p:sp>
        <p:grpSp>
          <p:nvGrpSpPr>
            <p:cNvPr id="292" name="Gruppieren"/>
            <p:cNvGrpSpPr/>
            <p:nvPr/>
          </p:nvGrpSpPr>
          <p:grpSpPr>
            <a:xfrm rot="60000" flipH="1">
              <a:off x="4170699" y="541264"/>
              <a:ext cx="1257305" cy="751965"/>
              <a:chOff x="0" y="0"/>
              <a:chExt cx="1257304" cy="751963"/>
            </a:xfrm>
          </p:grpSpPr>
          <p:sp>
            <p:nvSpPr>
              <p:cNvPr id="284" name="Oval"/>
              <p:cNvSpPr/>
              <p:nvPr/>
            </p:nvSpPr>
            <p:spPr>
              <a:xfrm rot="21015471">
                <a:off x="191747" y="72537"/>
                <a:ext cx="900232" cy="503311"/>
              </a:xfrm>
              <a:prstGeom prst="ellipse">
                <a:avLst/>
              </a:pr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5" name="Abgerundetes Rechteck"/>
              <p:cNvSpPr/>
              <p:nvPr/>
            </p:nvSpPr>
            <p:spPr>
              <a:xfrm rot="2154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grpSp>
            <p:nvGrpSpPr>
              <p:cNvPr id="288" name="Gruppieren"/>
              <p:cNvGrpSpPr/>
              <p:nvPr/>
            </p:nvGrpSpPr>
            <p:grpSpPr>
              <a:xfrm>
                <a:off x="100789" y="342769"/>
                <a:ext cx="409196" cy="409196"/>
                <a:chOff x="0" y="0"/>
                <a:chExt cx="409195" cy="409194"/>
              </a:xfrm>
            </p:grpSpPr>
            <p:sp>
              <p:nvSpPr>
                <p:cNvPr id="286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87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291" name="Gruppieren"/>
              <p:cNvGrpSpPr/>
              <p:nvPr/>
            </p:nvGrpSpPr>
            <p:grpSpPr>
              <a:xfrm>
                <a:off x="771869" y="342769"/>
                <a:ext cx="409196" cy="409196"/>
                <a:chOff x="0" y="0"/>
                <a:chExt cx="409195" cy="409194"/>
              </a:xfrm>
            </p:grpSpPr>
            <p:sp>
              <p:nvSpPr>
                <p:cNvPr id="289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90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  <p:sp>
          <p:nvSpPr>
            <p:cNvPr id="293" name="Linie"/>
            <p:cNvSpPr/>
            <p:nvPr/>
          </p:nvSpPr>
          <p:spPr>
            <a:xfrm>
              <a:off x="5507502" y="901150"/>
              <a:ext cx="557280" cy="3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94" name="v2"/>
            <p:cNvSpPr txBox="1"/>
            <p:nvPr/>
          </p:nvSpPr>
          <p:spPr>
            <a:xfrm>
              <a:off x="5567734" y="589410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t>v</a:t>
              </a:r>
              <a:r>
                <a:rPr baseline="-5999"/>
                <a:t>2</a:t>
              </a:r>
            </a:p>
          </p:txBody>
        </p:sp>
        <p:sp>
          <p:nvSpPr>
            <p:cNvPr id="301" name="Verbindungslinie"/>
            <p:cNvSpPr/>
            <p:nvPr/>
          </p:nvSpPr>
          <p:spPr>
            <a:xfrm>
              <a:off x="0" y="1284119"/>
              <a:ext cx="6044506" cy="7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93" extrusionOk="0">
                  <a:moveTo>
                    <a:pt x="0" y="11736"/>
                  </a:moveTo>
                  <a:cubicBezTo>
                    <a:pt x="7555" y="-5307"/>
                    <a:pt x="14755" y="-3788"/>
                    <a:pt x="21600" y="16293"/>
                  </a:cubicBezTo>
                </a:path>
              </a:pathLst>
            </a:custGeom>
            <a:noFill/>
            <a:ln w="254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96" name="Linie"/>
            <p:cNvSpPr/>
            <p:nvPr/>
          </p:nvSpPr>
          <p:spPr>
            <a:xfrm flipV="1">
              <a:off x="4160125" y="0"/>
              <a:ext cx="15817" cy="1076182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97" name="Linie"/>
            <p:cNvSpPr/>
            <p:nvPr/>
          </p:nvSpPr>
          <p:spPr>
            <a:xfrm flipV="1">
              <a:off x="1480263" y="25400"/>
              <a:ext cx="15817" cy="1076182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98" name="Linie"/>
            <p:cNvSpPr/>
            <p:nvPr/>
          </p:nvSpPr>
          <p:spPr>
            <a:xfrm>
              <a:off x="1474918" y="342156"/>
              <a:ext cx="2715226" cy="1415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99" name="d"/>
            <p:cNvSpPr txBox="1"/>
            <p:nvPr/>
          </p:nvSpPr>
          <p:spPr>
            <a:xfrm>
              <a:off x="2614945" y="47544"/>
              <a:ext cx="436772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1600" i="1">
                  <a:solidFill>
                    <a:schemeClr val="accent1">
                      <a:hueOff val="47394"/>
                      <a:satOff val="-25753"/>
                      <a:lumOff val="-7544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d</a:t>
              </a:r>
            </a:p>
          </p:txBody>
        </p:sp>
      </p:grp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">
            <a:extLst>
              <a:ext uri="{FF2B5EF4-FFF2-40B4-BE49-F238E27FC236}">
                <a16:creationId xmlns:a16="http://schemas.microsoft.com/office/drawing/2014/main" id="{BBA0C695-9A08-1C57-A3D4-16D166F7FFB9}"/>
              </a:ext>
            </a:extLst>
          </p:cNvPr>
          <p:cNvSpPr/>
          <p:nvPr/>
        </p:nvSpPr>
        <p:spPr>
          <a:xfrm>
            <a:off x="688693" y="2205304"/>
            <a:ext cx="3974618" cy="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algn="l" defTabSz="54643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3" name="Einspeisung">
            <a:extLst>
              <a:ext uri="{FF2B5EF4-FFF2-40B4-BE49-F238E27FC236}">
                <a16:creationId xmlns:a16="http://schemas.microsoft.com/office/drawing/2014/main" id="{A478892D-CAB3-3FAD-C542-662A10CDE34F}"/>
              </a:ext>
            </a:extLst>
          </p:cNvPr>
          <p:cNvSpPr txBox="1"/>
          <p:nvPr/>
        </p:nvSpPr>
        <p:spPr>
          <a:xfrm>
            <a:off x="1659010" y="2433658"/>
            <a:ext cx="824482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Front-End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Einspeisung">
            <a:extLst>
              <a:ext uri="{FF2B5EF4-FFF2-40B4-BE49-F238E27FC236}">
                <a16:creationId xmlns:a16="http://schemas.microsoft.com/office/drawing/2014/main" id="{DA2A5A2E-9608-E818-8654-8D5D62865104}"/>
              </a:ext>
            </a:extLst>
          </p:cNvPr>
          <p:cNvSpPr txBox="1"/>
          <p:nvPr/>
        </p:nvSpPr>
        <p:spPr>
          <a:xfrm>
            <a:off x="2817603" y="1671606"/>
            <a:ext cx="824482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Back-End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Linie">
            <a:extLst>
              <a:ext uri="{FF2B5EF4-FFF2-40B4-BE49-F238E27FC236}">
                <a16:creationId xmlns:a16="http://schemas.microsoft.com/office/drawing/2014/main" id="{2955D494-E77C-DC04-DCBD-5447B55CC50B}"/>
              </a:ext>
            </a:extLst>
          </p:cNvPr>
          <p:cNvSpPr/>
          <p:nvPr/>
        </p:nvSpPr>
        <p:spPr>
          <a:xfrm>
            <a:off x="2256117" y="2203503"/>
            <a:ext cx="793701" cy="0"/>
          </a:xfrm>
          <a:prstGeom prst="line">
            <a:avLst/>
          </a:prstGeom>
          <a:noFill/>
          <a:ln w="28575" cap="flat">
            <a:solidFill>
              <a:srgbClr val="00882B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marR="0" lvl="0" indent="0" algn="l" defTabSz="5464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kumimoji="0" sz="143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6" name="Gruppieren">
            <a:extLst>
              <a:ext uri="{FF2B5EF4-FFF2-40B4-BE49-F238E27FC236}">
                <a16:creationId xmlns:a16="http://schemas.microsoft.com/office/drawing/2014/main" id="{DA7ECA3D-0137-9752-F837-EC6F133C8F76}"/>
              </a:ext>
            </a:extLst>
          </p:cNvPr>
          <p:cNvGrpSpPr/>
          <p:nvPr/>
        </p:nvGrpSpPr>
        <p:grpSpPr>
          <a:xfrm rot="10800000">
            <a:off x="3019005" y="1981298"/>
            <a:ext cx="363801" cy="541025"/>
            <a:chOff x="0" y="-30426"/>
            <a:chExt cx="304382" cy="452661"/>
          </a:xfrm>
        </p:grpSpPr>
        <p:sp>
          <p:nvSpPr>
            <p:cNvPr id="7" name="Rechteck">
              <a:extLst>
                <a:ext uri="{FF2B5EF4-FFF2-40B4-BE49-F238E27FC236}">
                  <a16:creationId xmlns:a16="http://schemas.microsoft.com/office/drawing/2014/main" id="{365E1CD9-6741-0527-EB0E-292AE107DD6D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" name="Linie">
              <a:extLst>
                <a:ext uri="{FF2B5EF4-FFF2-40B4-BE49-F238E27FC236}">
                  <a16:creationId xmlns:a16="http://schemas.microsoft.com/office/drawing/2014/main" id="{3523B068-8E1B-1CA3-E7B7-FCC678D3DE34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9" name="=">
              <a:extLst>
                <a:ext uri="{FF2B5EF4-FFF2-40B4-BE49-F238E27FC236}">
                  <a16:creationId xmlns:a16="http://schemas.microsoft.com/office/drawing/2014/main" id="{E804045F-15BA-AB91-3E9D-AF363F3624D5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10" name="∼">
              <a:extLst>
                <a:ext uri="{FF2B5EF4-FFF2-40B4-BE49-F238E27FC236}">
                  <a16:creationId xmlns:a16="http://schemas.microsoft.com/office/drawing/2014/main" id="{2B32D74A-5CB9-07F2-0F8A-94BA42B80B34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11" name="Gruppieren">
            <a:extLst>
              <a:ext uri="{FF2B5EF4-FFF2-40B4-BE49-F238E27FC236}">
                <a16:creationId xmlns:a16="http://schemas.microsoft.com/office/drawing/2014/main" id="{68B5AD05-C60B-282D-5AF4-FF4B4CF74C4B}"/>
              </a:ext>
            </a:extLst>
          </p:cNvPr>
          <p:cNvGrpSpPr/>
          <p:nvPr/>
        </p:nvGrpSpPr>
        <p:grpSpPr>
          <a:xfrm rot="10800000" flipH="1" flipV="1">
            <a:off x="1885022" y="1909338"/>
            <a:ext cx="363801" cy="541025"/>
            <a:chOff x="0" y="-30426"/>
            <a:chExt cx="304382" cy="452661"/>
          </a:xfrm>
        </p:grpSpPr>
        <p:sp>
          <p:nvSpPr>
            <p:cNvPr id="12" name="Rechteck">
              <a:extLst>
                <a:ext uri="{FF2B5EF4-FFF2-40B4-BE49-F238E27FC236}">
                  <a16:creationId xmlns:a16="http://schemas.microsoft.com/office/drawing/2014/main" id="{874CDA53-A58B-32C5-E0D1-48CCD515058F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algn="l" defTabSz="983577" rtl="0" eaLnBrk="1" fontAlgn="auto" latinLnBrk="0" hangingPunct="1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3" name="Linie">
              <a:extLst>
                <a:ext uri="{FF2B5EF4-FFF2-40B4-BE49-F238E27FC236}">
                  <a16:creationId xmlns:a16="http://schemas.microsoft.com/office/drawing/2014/main" id="{851E7F65-1E4F-E653-32E7-5F4566B9CA65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algn="l" defTabSz="5464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4" name="=">
              <a:extLst>
                <a:ext uri="{FF2B5EF4-FFF2-40B4-BE49-F238E27FC236}">
                  <a16:creationId xmlns:a16="http://schemas.microsoft.com/office/drawing/2014/main" id="{DA125A34-0444-93D9-868D-7570442FD11C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15" name="∼">
              <a:extLst>
                <a:ext uri="{FF2B5EF4-FFF2-40B4-BE49-F238E27FC236}">
                  <a16:creationId xmlns:a16="http://schemas.microsoft.com/office/drawing/2014/main" id="{F0861957-B25D-4C1A-D94B-C52DD9BD243A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10959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sp>
        <p:nvSpPr>
          <p:cNvPr id="16" name="Einspeisung">
            <a:extLst>
              <a:ext uri="{FF2B5EF4-FFF2-40B4-BE49-F238E27FC236}">
                <a16:creationId xmlns:a16="http://schemas.microsoft.com/office/drawing/2014/main" id="{082904A9-DFD2-51BB-8945-C9D8764BF915}"/>
              </a:ext>
            </a:extLst>
          </p:cNvPr>
          <p:cNvSpPr txBox="1"/>
          <p:nvPr/>
        </p:nvSpPr>
        <p:spPr>
          <a:xfrm>
            <a:off x="2400262" y="1901591"/>
            <a:ext cx="501546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882B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DC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882B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17" name="Abgerundetes Rechteck 215">
            <a:extLst>
              <a:ext uri="{FF2B5EF4-FFF2-40B4-BE49-F238E27FC236}">
                <a16:creationId xmlns:a16="http://schemas.microsoft.com/office/drawing/2014/main" id="{A4E1019D-E865-C09E-372A-6E338CD4367A}"/>
              </a:ext>
            </a:extLst>
          </p:cNvPr>
          <p:cNvSpPr/>
          <p:nvPr/>
        </p:nvSpPr>
        <p:spPr>
          <a:xfrm>
            <a:off x="1035934" y="1045679"/>
            <a:ext cx="3252464" cy="2316757"/>
          </a:xfrm>
          <a:prstGeom prst="roundRect">
            <a:avLst>
              <a:gd name="adj" fmla="val 6545"/>
            </a:avLst>
          </a:prstGeom>
          <a:noFill/>
          <a:ln w="12700" cap="flat">
            <a:solidFill>
              <a:srgbClr val="FFC0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8" name="Kreis">
            <a:extLst>
              <a:ext uri="{FF2B5EF4-FFF2-40B4-BE49-F238E27FC236}">
                <a16:creationId xmlns:a16="http://schemas.microsoft.com/office/drawing/2014/main" id="{07D460D6-EA08-8926-5174-CE7A6CBB528A}"/>
              </a:ext>
            </a:extLst>
          </p:cNvPr>
          <p:cNvSpPr/>
          <p:nvPr/>
        </p:nvSpPr>
        <p:spPr>
          <a:xfrm rot="10800000" flipH="1">
            <a:off x="1405916" y="2165741"/>
            <a:ext cx="75049" cy="75523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9" name="Kreis">
            <a:extLst>
              <a:ext uri="{FF2B5EF4-FFF2-40B4-BE49-F238E27FC236}">
                <a16:creationId xmlns:a16="http://schemas.microsoft.com/office/drawing/2014/main" id="{9368ECDE-4BC6-4727-FE34-93105A59A871}"/>
              </a:ext>
            </a:extLst>
          </p:cNvPr>
          <p:cNvSpPr/>
          <p:nvPr/>
        </p:nvSpPr>
        <p:spPr>
          <a:xfrm rot="10800000" flipH="1">
            <a:off x="3804168" y="2165741"/>
            <a:ext cx="75049" cy="75523"/>
          </a:xfrm>
          <a:prstGeom prst="ellipse">
            <a:avLst/>
          </a:prstGeom>
          <a:solidFill>
            <a:srgbClr val="FFFFFF"/>
          </a:solidFill>
          <a:ln w="19050" cap="flat">
            <a:solidFill>
              <a:srgbClr val="FF2600"/>
            </a:solidFill>
            <a:prstDash val="solid"/>
            <a:round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0" name="Einspeisung">
            <a:extLst>
              <a:ext uri="{FF2B5EF4-FFF2-40B4-BE49-F238E27FC236}">
                <a16:creationId xmlns:a16="http://schemas.microsoft.com/office/drawing/2014/main" id="{B608E962-1613-2CCD-700B-1910EB6DD36D}"/>
              </a:ext>
            </a:extLst>
          </p:cNvPr>
          <p:cNvSpPr txBox="1"/>
          <p:nvPr/>
        </p:nvSpPr>
        <p:spPr>
          <a:xfrm>
            <a:off x="1402485" y="2781732"/>
            <a:ext cx="893347" cy="307284"/>
          </a:xfrm>
          <a:prstGeom prst="rect">
            <a:avLst/>
          </a:prstGeom>
          <a:solidFill>
            <a:srgbClr val="F8F2D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ü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= U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/ U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1" name="Einspeisung">
            <a:extLst>
              <a:ext uri="{FF2B5EF4-FFF2-40B4-BE49-F238E27FC236}">
                <a16:creationId xmlns:a16="http://schemas.microsoft.com/office/drawing/2014/main" id="{24B0CC51-1191-220E-5610-99834596B2F2}"/>
              </a:ext>
            </a:extLst>
          </p:cNvPr>
          <p:cNvSpPr txBox="1"/>
          <p:nvPr/>
        </p:nvSpPr>
        <p:spPr>
          <a:xfrm>
            <a:off x="930892" y="1775069"/>
            <a:ext cx="944277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u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(t), i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(t)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Einspeisung">
            <a:extLst>
              <a:ext uri="{FF2B5EF4-FFF2-40B4-BE49-F238E27FC236}">
                <a16:creationId xmlns:a16="http://schemas.microsoft.com/office/drawing/2014/main" id="{37FEB976-7AD7-AA59-FECA-4C0F2BF66E64}"/>
              </a:ext>
            </a:extLst>
          </p:cNvPr>
          <p:cNvSpPr txBox="1"/>
          <p:nvPr/>
        </p:nvSpPr>
        <p:spPr>
          <a:xfrm>
            <a:off x="604511" y="1916651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1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24" name="Einspeisung">
            <a:extLst>
              <a:ext uri="{FF2B5EF4-FFF2-40B4-BE49-F238E27FC236}">
                <a16:creationId xmlns:a16="http://schemas.microsoft.com/office/drawing/2014/main" id="{43F2B7E0-3DD3-DC6A-7B98-A976379043B2}"/>
              </a:ext>
            </a:extLst>
          </p:cNvPr>
          <p:cNvSpPr txBox="1"/>
          <p:nvPr/>
        </p:nvSpPr>
        <p:spPr>
          <a:xfrm>
            <a:off x="3444455" y="2251916"/>
            <a:ext cx="89334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u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(t), i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(t)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5" name="180-Grad-Pfeil 24">
            <a:extLst>
              <a:ext uri="{FF2B5EF4-FFF2-40B4-BE49-F238E27FC236}">
                <a16:creationId xmlns:a16="http://schemas.microsoft.com/office/drawing/2014/main" id="{8E2E815A-74C4-6BEC-6BBA-673B3E18E9A0}"/>
              </a:ext>
            </a:extLst>
          </p:cNvPr>
          <p:cNvSpPr/>
          <p:nvPr/>
        </p:nvSpPr>
        <p:spPr>
          <a:xfrm flipH="1">
            <a:off x="2042506" y="1449474"/>
            <a:ext cx="1835810" cy="641892"/>
          </a:xfrm>
          <a:prstGeom prst="uturnArrow">
            <a:avLst>
              <a:gd name="adj1" fmla="val 13323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C000"/>
          </a:solidFill>
          <a:ln w="12700" cap="flat">
            <a:solidFill>
              <a:srgbClr val="FF0000"/>
            </a:solidFill>
            <a:prstDash val="solid"/>
            <a:round/>
          </a:ln>
          <a:effectLst/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Einspeisung">
            <a:extLst>
              <a:ext uri="{FF2B5EF4-FFF2-40B4-BE49-F238E27FC236}">
                <a16:creationId xmlns:a16="http://schemas.microsoft.com/office/drawing/2014/main" id="{AFC2ADCE-E73E-FB1E-DF7A-195E135D8CBB}"/>
              </a:ext>
            </a:extLst>
          </p:cNvPr>
          <p:cNvSpPr txBox="1"/>
          <p:nvPr/>
        </p:nvSpPr>
        <p:spPr>
          <a:xfrm>
            <a:off x="2163684" y="1094012"/>
            <a:ext cx="775684" cy="307284"/>
          </a:xfrm>
          <a:prstGeom prst="rect">
            <a:avLst/>
          </a:prstGeom>
          <a:solidFill>
            <a:srgbClr val="F8F2D3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1d 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=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ü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I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2d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7" name="Linien">
            <a:extLst>
              <a:ext uri="{FF2B5EF4-FFF2-40B4-BE49-F238E27FC236}">
                <a16:creationId xmlns:a16="http://schemas.microsoft.com/office/drawing/2014/main" id="{9F4D54CC-EE0F-AD89-5347-D6E9F7D839CA}"/>
              </a:ext>
            </a:extLst>
          </p:cNvPr>
          <p:cNvSpPr/>
          <p:nvPr/>
        </p:nvSpPr>
        <p:spPr>
          <a:xfrm flipV="1">
            <a:off x="3212325" y="2412372"/>
            <a:ext cx="0" cy="1169711"/>
          </a:xfrm>
          <a:prstGeom prst="line">
            <a:avLst/>
          </a:prstGeom>
          <a:noFill/>
          <a:ln w="50800" cap="flat">
            <a:solidFill>
              <a:srgbClr val="00882B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792" tIns="50792" rIns="50792" bIns="50792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29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28" name="Einspeisung">
            <a:extLst>
              <a:ext uri="{FF2B5EF4-FFF2-40B4-BE49-F238E27FC236}">
                <a16:creationId xmlns:a16="http://schemas.microsoft.com/office/drawing/2014/main" id="{6E97A752-AB35-C858-9185-E43F87B6C9C4}"/>
              </a:ext>
            </a:extLst>
          </p:cNvPr>
          <p:cNvSpPr txBox="1"/>
          <p:nvPr/>
        </p:nvSpPr>
        <p:spPr>
          <a:xfrm>
            <a:off x="2901809" y="3601321"/>
            <a:ext cx="630328" cy="307284"/>
          </a:xfrm>
          <a:prstGeom prst="rect">
            <a:avLst/>
          </a:prstGeom>
          <a:solidFill>
            <a:srgbClr val="00882B">
              <a:lumMod val="20000"/>
              <a:lumOff val="80000"/>
            </a:srgbClr>
          </a:solidFill>
          <a:ln w="12700" cap="flat">
            <a:solidFill>
              <a:srgbClr val="00882B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U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, f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2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9" name="Einspeisung">
            <a:extLst>
              <a:ext uri="{FF2B5EF4-FFF2-40B4-BE49-F238E27FC236}">
                <a16:creationId xmlns:a16="http://schemas.microsoft.com/office/drawing/2014/main" id="{849BF007-654D-E03C-601C-461A52E7A2C1}"/>
              </a:ext>
            </a:extLst>
          </p:cNvPr>
          <p:cNvSpPr txBox="1"/>
          <p:nvPr/>
        </p:nvSpPr>
        <p:spPr>
          <a:xfrm>
            <a:off x="1786451" y="377341"/>
            <a:ext cx="377233" cy="307284"/>
          </a:xfrm>
          <a:prstGeom prst="rect">
            <a:avLst/>
          </a:prstGeom>
          <a:solidFill>
            <a:srgbClr val="00882B">
              <a:lumMod val="20000"/>
              <a:lumOff val="80000"/>
            </a:srgbClr>
          </a:solidFill>
          <a:ln w="12700" cap="flat">
            <a:solidFill>
              <a:srgbClr val="00882B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1q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0" name="Linien">
            <a:extLst>
              <a:ext uri="{FF2B5EF4-FFF2-40B4-BE49-F238E27FC236}">
                <a16:creationId xmlns:a16="http://schemas.microsoft.com/office/drawing/2014/main" id="{13DA9E85-59DD-D626-5A79-86482DC2B5A4}"/>
              </a:ext>
            </a:extLst>
          </p:cNvPr>
          <p:cNvSpPr/>
          <p:nvPr/>
        </p:nvSpPr>
        <p:spPr>
          <a:xfrm>
            <a:off x="1963108" y="759000"/>
            <a:ext cx="0" cy="1169711"/>
          </a:xfrm>
          <a:prstGeom prst="line">
            <a:avLst/>
          </a:prstGeom>
          <a:noFill/>
          <a:ln w="50800" cap="flat">
            <a:solidFill>
              <a:srgbClr val="00882B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792" tIns="50792" rIns="50792" bIns="50792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29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n-ea"/>
              <a:cs typeface="Gill Sans"/>
              <a:sym typeface="Gill Sans"/>
            </a:endParaRPr>
          </a:p>
        </p:txBody>
      </p:sp>
      <p:sp>
        <p:nvSpPr>
          <p:cNvPr id="33" name="Einspeisung">
            <a:extLst>
              <a:ext uri="{FF2B5EF4-FFF2-40B4-BE49-F238E27FC236}">
                <a16:creationId xmlns:a16="http://schemas.microsoft.com/office/drawing/2014/main" id="{127F873E-73E7-6F1D-BB34-53BE276BFE6A}"/>
              </a:ext>
            </a:extLst>
          </p:cNvPr>
          <p:cNvSpPr txBox="1"/>
          <p:nvPr/>
        </p:nvSpPr>
        <p:spPr>
          <a:xfrm>
            <a:off x="4263579" y="1921348"/>
            <a:ext cx="493968" cy="3072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AC</a:t>
            </a:r>
            <a:r>
              <a:rPr kumimoji="0" lang="de-DE" sz="1200" b="0" i="0" u="none" strike="noStrike" kern="0" cap="none" spc="0" normalizeH="0" baseline="-2500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2</a:t>
            </a:r>
            <a:endParaRPr kumimoji="0" sz="1200" b="0" i="0" u="none" strike="noStrike" kern="0" cap="none" spc="0" normalizeH="0" baseline="-2500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36" name="t [s]">
            <a:extLst>
              <a:ext uri="{FF2B5EF4-FFF2-40B4-BE49-F238E27FC236}">
                <a16:creationId xmlns:a16="http://schemas.microsoft.com/office/drawing/2014/main" id="{D9C0846C-99BC-0488-9803-9B6B72E4F383}"/>
              </a:ext>
            </a:extLst>
          </p:cNvPr>
          <p:cNvSpPr txBox="1"/>
          <p:nvPr/>
        </p:nvSpPr>
        <p:spPr>
          <a:xfrm>
            <a:off x="8839568" y="3656306"/>
            <a:ext cx="51139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 [s]</a:t>
            </a:r>
          </a:p>
        </p:txBody>
      </p:sp>
      <p:sp>
        <p:nvSpPr>
          <p:cNvPr id="37" name="Einspeisung">
            <a:extLst>
              <a:ext uri="{FF2B5EF4-FFF2-40B4-BE49-F238E27FC236}">
                <a16:creationId xmlns:a16="http://schemas.microsoft.com/office/drawing/2014/main" id="{694FCB64-A4FA-CC2E-4098-4C9861FF0D41}"/>
              </a:ext>
            </a:extLst>
          </p:cNvPr>
          <p:cNvSpPr txBox="1"/>
          <p:nvPr/>
        </p:nvSpPr>
        <p:spPr>
          <a:xfrm>
            <a:off x="5475168" y="848160"/>
            <a:ext cx="992687" cy="2458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Netz: 50 Hz</a:t>
            </a:r>
            <a:endParaRPr kumimoji="0" sz="1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Einspeisung">
            <a:extLst>
              <a:ext uri="{FF2B5EF4-FFF2-40B4-BE49-F238E27FC236}">
                <a16:creationId xmlns:a16="http://schemas.microsoft.com/office/drawing/2014/main" id="{73F86F4E-12EE-A563-DE5B-604F4EA0CC11}"/>
              </a:ext>
            </a:extLst>
          </p:cNvPr>
          <p:cNvSpPr txBox="1"/>
          <p:nvPr/>
        </p:nvSpPr>
        <p:spPr>
          <a:xfrm>
            <a:off x="5472102" y="2260435"/>
            <a:ext cx="1241214" cy="2458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Maschine: 60 Hz</a:t>
            </a:r>
            <a:endParaRPr kumimoji="0" sz="1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9" name="Einspeisung">
            <a:extLst>
              <a:ext uri="{FF2B5EF4-FFF2-40B4-BE49-F238E27FC236}">
                <a16:creationId xmlns:a16="http://schemas.microsoft.com/office/drawing/2014/main" id="{FC03A1A0-EC4C-492A-4AAF-E3A370A8E5D5}"/>
              </a:ext>
            </a:extLst>
          </p:cNvPr>
          <p:cNvSpPr txBox="1"/>
          <p:nvPr/>
        </p:nvSpPr>
        <p:spPr>
          <a:xfrm>
            <a:off x="8321155" y="847510"/>
            <a:ext cx="1079031" cy="2458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Leistung: 70 kW</a:t>
            </a:r>
            <a:endParaRPr kumimoji="0" sz="1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" name="Einspeisung">
            <a:extLst>
              <a:ext uri="{FF2B5EF4-FFF2-40B4-BE49-F238E27FC236}">
                <a16:creationId xmlns:a16="http://schemas.microsoft.com/office/drawing/2014/main" id="{EAD3FDB5-BFA0-FA28-7AA9-BBF6C8152C9A}"/>
              </a:ext>
            </a:extLst>
          </p:cNvPr>
          <p:cNvSpPr txBox="1"/>
          <p:nvPr/>
        </p:nvSpPr>
        <p:spPr>
          <a:xfrm>
            <a:off x="2343626" y="301955"/>
            <a:ext cx="1587773" cy="307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4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Regelungskonzept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9216254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ng 6">
            <a:extLst>
              <a:ext uri="{FF2B5EF4-FFF2-40B4-BE49-F238E27FC236}">
                <a16:creationId xmlns:a16="http://schemas.microsoft.com/office/drawing/2014/main" id="{2F5FEE56-9CD8-FB2E-65C2-E1047E6DC681}"/>
              </a:ext>
            </a:extLst>
          </p:cNvPr>
          <p:cNvSpPr>
            <a:spLocks noChangeAspect="1"/>
          </p:cNvSpPr>
          <p:nvPr/>
        </p:nvSpPr>
        <p:spPr>
          <a:xfrm>
            <a:off x="670572" y="812694"/>
            <a:ext cx="2111321" cy="2111321"/>
          </a:xfrm>
          <a:prstGeom prst="donut">
            <a:avLst>
              <a:gd name="adj" fmla="val 14713"/>
            </a:avLst>
          </a:prstGeom>
          <a:solidFill>
            <a:srgbClr val="FB7ABD"/>
          </a:solidFill>
          <a:ln w="12700" cap="flat">
            <a:noFill/>
            <a:miter lim="400000"/>
          </a:ln>
          <a:effectLst/>
          <a:scene3d>
            <a:camera prst="orthographicFront">
              <a:rot lat="600000" lon="3000000" rev="600000"/>
            </a:camera>
            <a:lightRig rig="threePt" dir="t"/>
          </a:scene3d>
          <a:sp3d>
            <a:bevelT w="152400" h="152400"/>
            <a:bevelB w="152400" h="1524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8" name="Einspeisung, Verbraucher">
            <a:extLst>
              <a:ext uri="{FF2B5EF4-FFF2-40B4-BE49-F238E27FC236}">
                <a16:creationId xmlns:a16="http://schemas.microsoft.com/office/drawing/2014/main" id="{A2C496DF-DEDD-9564-5A92-C523FD120A6D}"/>
              </a:ext>
            </a:extLst>
          </p:cNvPr>
          <p:cNvSpPr txBox="1"/>
          <p:nvPr/>
        </p:nvSpPr>
        <p:spPr>
          <a:xfrm>
            <a:off x="2308919" y="753640"/>
            <a:ext cx="973553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400" i="1">
                <a:solidFill>
                  <a:srgbClr val="FF2F9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0" cap="none" spc="0" normalizeH="0" baseline="0" noProof="0" dirty="0" err="1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Ringkern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FF2F9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Rechteck">
            <a:extLst>
              <a:ext uri="{FF2B5EF4-FFF2-40B4-BE49-F238E27FC236}">
                <a16:creationId xmlns:a16="http://schemas.microsoft.com/office/drawing/2014/main" id="{9D099280-9CA5-3C3B-36D4-D1AE959EC2A7}"/>
              </a:ext>
            </a:extLst>
          </p:cNvPr>
          <p:cNvSpPr/>
          <p:nvPr/>
        </p:nvSpPr>
        <p:spPr>
          <a:xfrm>
            <a:off x="6489440" y="1446327"/>
            <a:ext cx="401323" cy="455273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0" name="Rechteck">
            <a:extLst>
              <a:ext uri="{FF2B5EF4-FFF2-40B4-BE49-F238E27FC236}">
                <a16:creationId xmlns:a16="http://schemas.microsoft.com/office/drawing/2014/main" id="{E553B1A7-792E-FB70-A474-C8126C4059BC}"/>
              </a:ext>
            </a:extLst>
          </p:cNvPr>
          <p:cNvSpPr/>
          <p:nvPr/>
        </p:nvSpPr>
        <p:spPr>
          <a:xfrm>
            <a:off x="6092089" y="1450270"/>
            <a:ext cx="401324" cy="455273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11" name="Gruppieren">
            <a:extLst>
              <a:ext uri="{FF2B5EF4-FFF2-40B4-BE49-F238E27FC236}">
                <a16:creationId xmlns:a16="http://schemas.microsoft.com/office/drawing/2014/main" id="{A78F63BA-17CA-EEEB-CB5E-033073171F39}"/>
              </a:ext>
            </a:extLst>
          </p:cNvPr>
          <p:cNvGrpSpPr/>
          <p:nvPr/>
        </p:nvGrpSpPr>
        <p:grpSpPr>
          <a:xfrm>
            <a:off x="5983902" y="1186996"/>
            <a:ext cx="217341" cy="956420"/>
            <a:chOff x="0" y="0"/>
            <a:chExt cx="217340" cy="956418"/>
          </a:xfrm>
        </p:grpSpPr>
        <p:grpSp>
          <p:nvGrpSpPr>
            <p:cNvPr id="12" name="Gruppieren">
              <a:extLst>
                <a:ext uri="{FF2B5EF4-FFF2-40B4-BE49-F238E27FC236}">
                  <a16:creationId xmlns:a16="http://schemas.microsoft.com/office/drawing/2014/main" id="{35E4927A-7D80-99A6-6312-D62FBC546DC5}"/>
                </a:ext>
              </a:extLst>
            </p:cNvPr>
            <p:cNvGrpSpPr/>
            <p:nvPr/>
          </p:nvGrpSpPr>
          <p:grpSpPr>
            <a:xfrm flipH="1">
              <a:off x="-1" y="302322"/>
              <a:ext cx="217342" cy="377175"/>
              <a:chOff x="0" y="0"/>
              <a:chExt cx="217340" cy="377174"/>
            </a:xfrm>
          </p:grpSpPr>
          <p:sp>
            <p:nvSpPr>
              <p:cNvPr id="15" name="Linie">
                <a:extLst>
                  <a:ext uri="{FF2B5EF4-FFF2-40B4-BE49-F238E27FC236}">
                    <a16:creationId xmlns:a16="http://schemas.microsoft.com/office/drawing/2014/main" id="{8A3F04F7-1669-5FEF-9EB9-19D5022E5654}"/>
                  </a:ext>
                </a:extLst>
              </p:cNvPr>
              <p:cNvSpPr/>
              <p:nvPr/>
            </p:nvSpPr>
            <p:spPr>
              <a:xfrm rot="16200000" flipH="1">
                <a:off x="38587" y="87136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" name="Linie">
                <a:extLst>
                  <a:ext uri="{FF2B5EF4-FFF2-40B4-BE49-F238E27FC236}">
                    <a16:creationId xmlns:a16="http://schemas.microsoft.com/office/drawing/2014/main" id="{FF4ED590-5B35-BB3A-9407-AC153FBAB41E}"/>
                  </a:ext>
                </a:extLst>
              </p:cNvPr>
              <p:cNvSpPr/>
              <p:nvPr/>
            </p:nvSpPr>
            <p:spPr>
              <a:xfrm rot="16200000" flipH="1">
                <a:off x="53027" y="212861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" name="Linie">
                <a:extLst>
                  <a:ext uri="{FF2B5EF4-FFF2-40B4-BE49-F238E27FC236}">
                    <a16:creationId xmlns:a16="http://schemas.microsoft.com/office/drawing/2014/main" id="{1C433B4C-DE60-F355-1185-E5E77C2A78A3}"/>
                  </a:ext>
                </a:extLst>
              </p:cNvPr>
              <p:cNvSpPr/>
              <p:nvPr/>
            </p:nvSpPr>
            <p:spPr>
              <a:xfrm rot="16200000" flipH="1">
                <a:off x="53027" y="-38588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" name="Linie">
              <a:extLst>
                <a:ext uri="{FF2B5EF4-FFF2-40B4-BE49-F238E27FC236}">
                  <a16:creationId xmlns:a16="http://schemas.microsoft.com/office/drawing/2014/main" id="{E336B977-F06A-0010-DEED-6C6796D61F6C}"/>
                </a:ext>
              </a:extLst>
            </p:cNvPr>
            <p:cNvSpPr/>
            <p:nvPr/>
          </p:nvSpPr>
          <p:spPr>
            <a:xfrm flipV="1">
              <a:off x="8175" y="-1"/>
              <a:ext cx="1" cy="28882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4" name="Linie">
              <a:extLst>
                <a:ext uri="{FF2B5EF4-FFF2-40B4-BE49-F238E27FC236}">
                  <a16:creationId xmlns:a16="http://schemas.microsoft.com/office/drawing/2014/main" id="{A9A68D28-3567-0364-598A-CD5977746478}"/>
                </a:ext>
              </a:extLst>
            </p:cNvPr>
            <p:cNvSpPr/>
            <p:nvPr/>
          </p:nvSpPr>
          <p:spPr>
            <a:xfrm flipV="1">
              <a:off x="8175" y="667599"/>
              <a:ext cx="1" cy="28882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18" name="Gruppieren">
            <a:extLst>
              <a:ext uri="{FF2B5EF4-FFF2-40B4-BE49-F238E27FC236}">
                <a16:creationId xmlns:a16="http://schemas.microsoft.com/office/drawing/2014/main" id="{C47FC6A0-0B86-6973-1CA7-842ED192FBF1}"/>
              </a:ext>
            </a:extLst>
          </p:cNvPr>
          <p:cNvGrpSpPr/>
          <p:nvPr/>
        </p:nvGrpSpPr>
        <p:grpSpPr>
          <a:xfrm flipH="1">
            <a:off x="6384220" y="1190938"/>
            <a:ext cx="217341" cy="956420"/>
            <a:chOff x="0" y="0"/>
            <a:chExt cx="217340" cy="956418"/>
          </a:xfrm>
        </p:grpSpPr>
        <p:grpSp>
          <p:nvGrpSpPr>
            <p:cNvPr id="19" name="Gruppieren">
              <a:extLst>
                <a:ext uri="{FF2B5EF4-FFF2-40B4-BE49-F238E27FC236}">
                  <a16:creationId xmlns:a16="http://schemas.microsoft.com/office/drawing/2014/main" id="{71EB8F9E-3F6B-F465-375C-98F374E6A1A1}"/>
                </a:ext>
              </a:extLst>
            </p:cNvPr>
            <p:cNvGrpSpPr/>
            <p:nvPr/>
          </p:nvGrpSpPr>
          <p:grpSpPr>
            <a:xfrm>
              <a:off x="0" y="289622"/>
              <a:ext cx="217341" cy="377175"/>
              <a:chOff x="0" y="0"/>
              <a:chExt cx="217340" cy="377174"/>
            </a:xfrm>
          </p:grpSpPr>
          <p:sp>
            <p:nvSpPr>
              <p:cNvPr id="22" name="Linie">
                <a:extLst>
                  <a:ext uri="{FF2B5EF4-FFF2-40B4-BE49-F238E27FC236}">
                    <a16:creationId xmlns:a16="http://schemas.microsoft.com/office/drawing/2014/main" id="{DD10A6A7-55C9-D395-50EA-97EB3270A88D}"/>
                  </a:ext>
                </a:extLst>
              </p:cNvPr>
              <p:cNvSpPr/>
              <p:nvPr/>
            </p:nvSpPr>
            <p:spPr>
              <a:xfrm rot="16200000" flipH="1">
                <a:off x="38587" y="87136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3" name="Linie">
                <a:extLst>
                  <a:ext uri="{FF2B5EF4-FFF2-40B4-BE49-F238E27FC236}">
                    <a16:creationId xmlns:a16="http://schemas.microsoft.com/office/drawing/2014/main" id="{3C6BB1F6-D2CB-0466-666D-ED6AAE9FDF63}"/>
                  </a:ext>
                </a:extLst>
              </p:cNvPr>
              <p:cNvSpPr/>
              <p:nvPr/>
            </p:nvSpPr>
            <p:spPr>
              <a:xfrm rot="16200000" flipH="1">
                <a:off x="53027" y="212861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4" name="Linie">
                <a:extLst>
                  <a:ext uri="{FF2B5EF4-FFF2-40B4-BE49-F238E27FC236}">
                    <a16:creationId xmlns:a16="http://schemas.microsoft.com/office/drawing/2014/main" id="{DA57F6A7-C553-C845-8DC9-EF9D8AC62E6A}"/>
                  </a:ext>
                </a:extLst>
              </p:cNvPr>
              <p:cNvSpPr/>
              <p:nvPr/>
            </p:nvSpPr>
            <p:spPr>
              <a:xfrm rot="16200000" flipH="1">
                <a:off x="53027" y="-38588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" name="Linie">
              <a:extLst>
                <a:ext uri="{FF2B5EF4-FFF2-40B4-BE49-F238E27FC236}">
                  <a16:creationId xmlns:a16="http://schemas.microsoft.com/office/drawing/2014/main" id="{AE5CD430-8972-6BF4-3EAE-48CBC56673F7}"/>
                </a:ext>
              </a:extLst>
            </p:cNvPr>
            <p:cNvSpPr/>
            <p:nvPr/>
          </p:nvSpPr>
          <p:spPr>
            <a:xfrm flipV="1">
              <a:off x="209056" y="-1"/>
              <a:ext cx="1" cy="28882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21" name="Linie">
              <a:extLst>
                <a:ext uri="{FF2B5EF4-FFF2-40B4-BE49-F238E27FC236}">
                  <a16:creationId xmlns:a16="http://schemas.microsoft.com/office/drawing/2014/main" id="{E0D85727-09C0-6C27-2930-0514160C9D6C}"/>
                </a:ext>
              </a:extLst>
            </p:cNvPr>
            <p:cNvSpPr/>
            <p:nvPr/>
          </p:nvSpPr>
          <p:spPr>
            <a:xfrm flipV="1">
              <a:off x="209056" y="667599"/>
              <a:ext cx="1" cy="28882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25" name="Aufwärtswandler">
            <a:extLst>
              <a:ext uri="{FF2B5EF4-FFF2-40B4-BE49-F238E27FC236}">
                <a16:creationId xmlns:a16="http://schemas.microsoft.com/office/drawing/2014/main" id="{9C76C00B-D75F-58F0-C595-D57F77E9A1CA}"/>
              </a:ext>
            </a:extLst>
          </p:cNvPr>
          <p:cNvSpPr txBox="1"/>
          <p:nvPr/>
        </p:nvSpPr>
        <p:spPr>
          <a:xfrm>
            <a:off x="5816929" y="911693"/>
            <a:ext cx="392423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L1</a:t>
            </a:r>
          </a:p>
        </p:txBody>
      </p:sp>
      <p:sp>
        <p:nvSpPr>
          <p:cNvPr id="26" name="Aufwärtswandler">
            <a:extLst>
              <a:ext uri="{FF2B5EF4-FFF2-40B4-BE49-F238E27FC236}">
                <a16:creationId xmlns:a16="http://schemas.microsoft.com/office/drawing/2014/main" id="{99A0710F-7304-F30C-C9D3-92567E134D22}"/>
              </a:ext>
            </a:extLst>
          </p:cNvPr>
          <p:cNvSpPr txBox="1"/>
          <p:nvPr/>
        </p:nvSpPr>
        <p:spPr>
          <a:xfrm>
            <a:off x="6223855" y="915994"/>
            <a:ext cx="392423" cy="264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L2</a:t>
            </a:r>
          </a:p>
        </p:txBody>
      </p:sp>
      <p:sp>
        <p:nvSpPr>
          <p:cNvPr id="27" name="Abgerundetes Rechteck 215">
            <a:extLst>
              <a:ext uri="{FF2B5EF4-FFF2-40B4-BE49-F238E27FC236}">
                <a16:creationId xmlns:a16="http://schemas.microsoft.com/office/drawing/2014/main" id="{8AAA9722-661A-4040-C55D-FC7F5B78F34E}"/>
              </a:ext>
            </a:extLst>
          </p:cNvPr>
          <p:cNvSpPr/>
          <p:nvPr/>
        </p:nvSpPr>
        <p:spPr>
          <a:xfrm>
            <a:off x="5830732" y="812694"/>
            <a:ext cx="1266451" cy="1535708"/>
          </a:xfrm>
          <a:prstGeom prst="roundRect">
            <a:avLst>
              <a:gd name="adj" fmla="val 17106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28" name="Gruppieren">
            <a:extLst>
              <a:ext uri="{FF2B5EF4-FFF2-40B4-BE49-F238E27FC236}">
                <a16:creationId xmlns:a16="http://schemas.microsoft.com/office/drawing/2014/main" id="{1D784225-A3BB-B121-D33F-BEF8268E8AD2}"/>
              </a:ext>
            </a:extLst>
          </p:cNvPr>
          <p:cNvGrpSpPr/>
          <p:nvPr/>
        </p:nvGrpSpPr>
        <p:grpSpPr>
          <a:xfrm flipH="1">
            <a:off x="6778445" y="1195444"/>
            <a:ext cx="217341" cy="956420"/>
            <a:chOff x="0" y="0"/>
            <a:chExt cx="217340" cy="956418"/>
          </a:xfrm>
        </p:grpSpPr>
        <p:grpSp>
          <p:nvGrpSpPr>
            <p:cNvPr id="29" name="Gruppieren">
              <a:extLst>
                <a:ext uri="{FF2B5EF4-FFF2-40B4-BE49-F238E27FC236}">
                  <a16:creationId xmlns:a16="http://schemas.microsoft.com/office/drawing/2014/main" id="{2C79581E-215F-207D-DB72-A1F2B5FCB0BC}"/>
                </a:ext>
              </a:extLst>
            </p:cNvPr>
            <p:cNvGrpSpPr/>
            <p:nvPr/>
          </p:nvGrpSpPr>
          <p:grpSpPr>
            <a:xfrm>
              <a:off x="0" y="289622"/>
              <a:ext cx="217341" cy="377175"/>
              <a:chOff x="0" y="0"/>
              <a:chExt cx="217340" cy="377174"/>
            </a:xfrm>
          </p:grpSpPr>
          <p:sp>
            <p:nvSpPr>
              <p:cNvPr id="32" name="Linie">
                <a:extLst>
                  <a:ext uri="{FF2B5EF4-FFF2-40B4-BE49-F238E27FC236}">
                    <a16:creationId xmlns:a16="http://schemas.microsoft.com/office/drawing/2014/main" id="{47E40645-D4EA-990F-08F2-C73E08B41E27}"/>
                  </a:ext>
                </a:extLst>
              </p:cNvPr>
              <p:cNvSpPr/>
              <p:nvPr/>
            </p:nvSpPr>
            <p:spPr>
              <a:xfrm rot="16200000" flipH="1">
                <a:off x="38587" y="87136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3" name="Linie">
                <a:extLst>
                  <a:ext uri="{FF2B5EF4-FFF2-40B4-BE49-F238E27FC236}">
                    <a16:creationId xmlns:a16="http://schemas.microsoft.com/office/drawing/2014/main" id="{BEEA98A4-8141-BC9A-238A-286A5AA7EFD9}"/>
                  </a:ext>
                </a:extLst>
              </p:cNvPr>
              <p:cNvSpPr/>
              <p:nvPr/>
            </p:nvSpPr>
            <p:spPr>
              <a:xfrm rot="16200000" flipH="1">
                <a:off x="53027" y="212861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Linie">
                <a:extLst>
                  <a:ext uri="{FF2B5EF4-FFF2-40B4-BE49-F238E27FC236}">
                    <a16:creationId xmlns:a16="http://schemas.microsoft.com/office/drawing/2014/main" id="{D079D9DA-1D84-A257-FD8B-4DA90BBB8260}"/>
                  </a:ext>
                </a:extLst>
              </p:cNvPr>
              <p:cNvSpPr/>
              <p:nvPr/>
            </p:nvSpPr>
            <p:spPr>
              <a:xfrm rot="16200000" flipH="1">
                <a:off x="53027" y="-38588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0" name="Linie">
              <a:extLst>
                <a:ext uri="{FF2B5EF4-FFF2-40B4-BE49-F238E27FC236}">
                  <a16:creationId xmlns:a16="http://schemas.microsoft.com/office/drawing/2014/main" id="{33068F98-2596-5E1B-E4F5-EE5EB117CC5E}"/>
                </a:ext>
              </a:extLst>
            </p:cNvPr>
            <p:cNvSpPr/>
            <p:nvPr/>
          </p:nvSpPr>
          <p:spPr>
            <a:xfrm flipV="1">
              <a:off x="209056" y="-1"/>
              <a:ext cx="1" cy="28882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1" name="Linie">
              <a:extLst>
                <a:ext uri="{FF2B5EF4-FFF2-40B4-BE49-F238E27FC236}">
                  <a16:creationId xmlns:a16="http://schemas.microsoft.com/office/drawing/2014/main" id="{DD8A64AA-BE3E-0AEB-6509-E347A815CEAA}"/>
                </a:ext>
              </a:extLst>
            </p:cNvPr>
            <p:cNvSpPr/>
            <p:nvPr/>
          </p:nvSpPr>
          <p:spPr>
            <a:xfrm flipV="1">
              <a:off x="209056" y="667599"/>
              <a:ext cx="1" cy="28882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35" name="Aufwärtswandler">
            <a:extLst>
              <a:ext uri="{FF2B5EF4-FFF2-40B4-BE49-F238E27FC236}">
                <a16:creationId xmlns:a16="http://schemas.microsoft.com/office/drawing/2014/main" id="{C92FA328-1C96-209B-5F56-749D63BDC2E5}"/>
              </a:ext>
            </a:extLst>
          </p:cNvPr>
          <p:cNvSpPr txBox="1"/>
          <p:nvPr/>
        </p:nvSpPr>
        <p:spPr>
          <a:xfrm>
            <a:off x="6630780" y="920500"/>
            <a:ext cx="392423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L3</a:t>
            </a:r>
          </a:p>
        </p:txBody>
      </p:sp>
      <p:sp>
        <p:nvSpPr>
          <p:cNvPr id="37" name="Einspeisung">
            <a:extLst>
              <a:ext uri="{FF2B5EF4-FFF2-40B4-BE49-F238E27FC236}">
                <a16:creationId xmlns:a16="http://schemas.microsoft.com/office/drawing/2014/main" id="{DAD37FC4-F1B4-129A-3D0B-A4D082B800C6}"/>
              </a:ext>
            </a:extLst>
          </p:cNvPr>
          <p:cNvSpPr txBox="1"/>
          <p:nvPr/>
        </p:nvSpPr>
        <p:spPr>
          <a:xfrm>
            <a:off x="5721097" y="2456208"/>
            <a:ext cx="1536686" cy="46129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Magnetischer Kern mit 3 Schenkeln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2334CAC-7E40-953D-C633-AC232FE7D7F4}"/>
              </a:ext>
            </a:extLst>
          </p:cNvPr>
          <p:cNvSpPr/>
          <p:nvPr/>
        </p:nvSpPr>
        <p:spPr>
          <a:xfrm rot="20446041">
            <a:off x="1212825" y="904468"/>
            <a:ext cx="1184340" cy="1876858"/>
          </a:xfrm>
          <a:prstGeom prst="ellipse">
            <a:avLst/>
          </a:prstGeom>
          <a:noFill/>
          <a:ln w="1905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450D3756-E741-4996-7F89-146F5E62D72B}"/>
              </a:ext>
            </a:extLst>
          </p:cNvPr>
          <p:cNvCxnSpPr>
            <a:cxnSpLocks/>
          </p:cNvCxnSpPr>
          <p:nvPr/>
        </p:nvCxnSpPr>
        <p:spPr>
          <a:xfrm flipH="1" flipV="1">
            <a:off x="2457182" y="1691563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FF08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C148925-E9AF-99FC-D4D1-FF7746BE943B}"/>
              </a:ext>
            </a:extLst>
          </p:cNvPr>
          <p:cNvSpPr/>
          <p:nvPr/>
        </p:nvSpPr>
        <p:spPr>
          <a:xfrm rot="20947327">
            <a:off x="2282887" y="1814033"/>
            <a:ext cx="312608" cy="175130"/>
          </a:xfrm>
          <a:prstGeom prst="ellipse">
            <a:avLst/>
          </a:prstGeom>
          <a:solidFill>
            <a:srgbClr val="FFFF00">
              <a:alpha val="21961"/>
            </a:srgbClr>
          </a:solidFill>
          <a:ln w="1905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DAA575E-AD49-40A8-E994-BB05EA782316}"/>
              </a:ext>
            </a:extLst>
          </p:cNvPr>
          <p:cNvSpPr/>
          <p:nvPr/>
        </p:nvSpPr>
        <p:spPr>
          <a:xfrm rot="20947327">
            <a:off x="3267861" y="1676875"/>
            <a:ext cx="624558" cy="286228"/>
          </a:xfrm>
          <a:prstGeom prst="ellipse">
            <a:avLst/>
          </a:prstGeom>
          <a:solidFill>
            <a:srgbClr val="FFFF00">
              <a:alpha val="21961"/>
            </a:srgbClr>
          </a:solidFill>
          <a:ln w="1905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F2A8077B-A206-7391-99D9-E2D46F4FB84B}"/>
              </a:ext>
            </a:extLst>
          </p:cNvPr>
          <p:cNvCxnSpPr>
            <a:cxnSpLocks/>
          </p:cNvCxnSpPr>
          <p:nvPr/>
        </p:nvCxnSpPr>
        <p:spPr>
          <a:xfrm flipH="1" flipV="1">
            <a:off x="2337193" y="1694763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FF08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26AF233D-E466-2961-6453-A41B7599EC53}"/>
              </a:ext>
            </a:extLst>
          </p:cNvPr>
          <p:cNvSpPr txBox="1"/>
          <p:nvPr/>
        </p:nvSpPr>
        <p:spPr>
          <a:xfrm>
            <a:off x="3883612" y="1784621"/>
            <a:ext cx="155374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rPr>
              <a:t>Fläche A (Quer-schnitt des Kerns)</a:t>
            </a: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41015575-A2CB-EA13-7B9D-5AF0C031BEA1}"/>
              </a:ext>
            </a:extLst>
          </p:cNvPr>
          <p:cNvCxnSpPr>
            <a:cxnSpLocks/>
          </p:cNvCxnSpPr>
          <p:nvPr/>
        </p:nvCxnSpPr>
        <p:spPr>
          <a:xfrm flipH="1" flipV="1">
            <a:off x="3716264" y="1552181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E17B38E6-831A-6756-0E69-0F90F9A7AB6D}"/>
              </a:ext>
            </a:extLst>
          </p:cNvPr>
          <p:cNvCxnSpPr>
            <a:cxnSpLocks/>
          </p:cNvCxnSpPr>
          <p:nvPr/>
        </p:nvCxnSpPr>
        <p:spPr>
          <a:xfrm flipH="1" flipV="1">
            <a:off x="3546776" y="1547929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0B6CF62D-ED8A-5CA4-C77B-2A9765412993}"/>
              </a:ext>
            </a:extLst>
          </p:cNvPr>
          <p:cNvCxnSpPr>
            <a:cxnSpLocks/>
          </p:cNvCxnSpPr>
          <p:nvPr/>
        </p:nvCxnSpPr>
        <p:spPr>
          <a:xfrm flipH="1" flipV="1">
            <a:off x="3426631" y="1574507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A86AC697-16B4-6C48-2A53-403438230B10}"/>
              </a:ext>
            </a:extLst>
          </p:cNvPr>
          <p:cNvCxnSpPr>
            <a:cxnSpLocks/>
          </p:cNvCxnSpPr>
          <p:nvPr/>
        </p:nvCxnSpPr>
        <p:spPr>
          <a:xfrm flipH="1" flipV="1">
            <a:off x="3326620" y="1675925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AEF3B108-17BF-9A60-4440-5F79111938D8}"/>
              </a:ext>
            </a:extLst>
          </p:cNvPr>
          <p:cNvCxnSpPr>
            <a:cxnSpLocks/>
          </p:cNvCxnSpPr>
          <p:nvPr/>
        </p:nvCxnSpPr>
        <p:spPr>
          <a:xfrm flipH="1" flipV="1">
            <a:off x="3528605" y="1701780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721B7557-40B3-EB95-E653-255CCDB13CB6}"/>
              </a:ext>
            </a:extLst>
          </p:cNvPr>
          <p:cNvCxnSpPr>
            <a:cxnSpLocks/>
          </p:cNvCxnSpPr>
          <p:nvPr/>
        </p:nvCxnSpPr>
        <p:spPr>
          <a:xfrm flipH="1" flipV="1">
            <a:off x="3647824" y="1669148"/>
            <a:ext cx="36341" cy="220367"/>
          </a:xfrm>
          <a:prstGeom prst="straightConnector1">
            <a:avLst/>
          </a:prstGeom>
          <a:noFill/>
          <a:ln w="19050" cap="flat">
            <a:solidFill>
              <a:srgbClr val="FFC000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6" name="Einspeisung">
            <a:extLst>
              <a:ext uri="{FF2B5EF4-FFF2-40B4-BE49-F238E27FC236}">
                <a16:creationId xmlns:a16="http://schemas.microsoft.com/office/drawing/2014/main" id="{D06D1BA7-8766-D209-8DA3-94D45B7D5F17}"/>
              </a:ext>
            </a:extLst>
          </p:cNvPr>
          <p:cNvSpPr txBox="1"/>
          <p:nvPr/>
        </p:nvSpPr>
        <p:spPr>
          <a:xfrm>
            <a:off x="3656898" y="1445907"/>
            <a:ext cx="1536686" cy="276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537" tIns="45537" rIns="45537" bIns="45537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kumimoji="0" lang="de-DE" sz="12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Flussdichte B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8" name="Gerade Verbindung 67">
            <a:extLst>
              <a:ext uri="{FF2B5EF4-FFF2-40B4-BE49-F238E27FC236}">
                <a16:creationId xmlns:a16="http://schemas.microsoft.com/office/drawing/2014/main" id="{9C1EEE33-7A34-7248-403E-A9FEFDEDA390}"/>
              </a:ext>
            </a:extLst>
          </p:cNvPr>
          <p:cNvCxnSpPr>
            <a:cxnSpLocks/>
          </p:cNvCxnSpPr>
          <p:nvPr/>
        </p:nvCxnSpPr>
        <p:spPr>
          <a:xfrm flipV="1">
            <a:off x="2622678" y="1730611"/>
            <a:ext cx="593794" cy="97865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DAF2E825-E644-F8C0-1C9A-277167BCAEFF}"/>
              </a:ext>
            </a:extLst>
          </p:cNvPr>
          <p:cNvCxnSpPr>
            <a:cxnSpLocks/>
          </p:cNvCxnSpPr>
          <p:nvPr/>
        </p:nvCxnSpPr>
        <p:spPr>
          <a:xfrm>
            <a:off x="2622678" y="1976631"/>
            <a:ext cx="652630" cy="0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2" name="Textfeld 71">
            <a:extLst>
              <a:ext uri="{FF2B5EF4-FFF2-40B4-BE49-F238E27FC236}">
                <a16:creationId xmlns:a16="http://schemas.microsoft.com/office/drawing/2014/main" id="{4575CC7C-2440-AEB5-ED31-96434F34D230}"/>
              </a:ext>
            </a:extLst>
          </p:cNvPr>
          <p:cNvSpPr txBox="1"/>
          <p:nvPr/>
        </p:nvSpPr>
        <p:spPr>
          <a:xfrm>
            <a:off x="3042824" y="2367347"/>
            <a:ext cx="198612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rPr>
              <a:t>Länge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rPr>
              <a:t> d des magnetischen 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rPr>
              <a:t>Pfades</a:t>
            </a:r>
          </a:p>
        </p:txBody>
      </p:sp>
      <p:cxnSp>
        <p:nvCxnSpPr>
          <p:cNvPr id="73" name="Gerade Verbindung 72">
            <a:extLst>
              <a:ext uri="{FF2B5EF4-FFF2-40B4-BE49-F238E27FC236}">
                <a16:creationId xmlns:a16="http://schemas.microsoft.com/office/drawing/2014/main" id="{89D672E2-A158-E863-F30E-663B21704009}"/>
              </a:ext>
            </a:extLst>
          </p:cNvPr>
          <p:cNvCxnSpPr>
            <a:cxnSpLocks/>
          </p:cNvCxnSpPr>
          <p:nvPr/>
        </p:nvCxnSpPr>
        <p:spPr>
          <a:xfrm>
            <a:off x="2385549" y="2371762"/>
            <a:ext cx="585951" cy="163731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558578256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ng 7">
            <a:extLst>
              <a:ext uri="{FF2B5EF4-FFF2-40B4-BE49-F238E27FC236}">
                <a16:creationId xmlns:a16="http://schemas.microsoft.com/office/drawing/2014/main" id="{7D383253-A22E-024D-F1E3-C1658B92A775}"/>
              </a:ext>
            </a:extLst>
          </p:cNvPr>
          <p:cNvSpPr>
            <a:spLocks noChangeAspect="1"/>
          </p:cNvSpPr>
          <p:nvPr/>
        </p:nvSpPr>
        <p:spPr>
          <a:xfrm>
            <a:off x="6481697" y="1195318"/>
            <a:ext cx="1320746" cy="1320746"/>
          </a:xfrm>
          <a:prstGeom prst="donut">
            <a:avLst>
              <a:gd name="adj" fmla="val 14713"/>
            </a:avLst>
          </a:prstGeom>
          <a:solidFill>
            <a:srgbClr val="FB7ABD"/>
          </a:solidFill>
          <a:ln w="12700" cap="flat">
            <a:noFill/>
            <a:miter lim="400000"/>
          </a:ln>
          <a:effectLst/>
          <a:scene3d>
            <a:camera prst="orthographicFront">
              <a:rot lat="600000" lon="3000000" rev="600000"/>
            </a:camera>
            <a:lightRig rig="threePt" dir="t"/>
          </a:scene3d>
          <a:sp3d>
            <a:bevelT w="152400" h="152400"/>
            <a:bevelB w="152400" h="1524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5" name="Ring 4">
            <a:extLst>
              <a:ext uri="{FF2B5EF4-FFF2-40B4-BE49-F238E27FC236}">
                <a16:creationId xmlns:a16="http://schemas.microsoft.com/office/drawing/2014/main" id="{0124070E-9317-1E53-4DA3-3FCD2B049197}"/>
              </a:ext>
            </a:extLst>
          </p:cNvPr>
          <p:cNvSpPr>
            <a:spLocks noChangeAspect="1"/>
          </p:cNvSpPr>
          <p:nvPr/>
        </p:nvSpPr>
        <p:spPr>
          <a:xfrm>
            <a:off x="2183989" y="1205801"/>
            <a:ext cx="1320746" cy="1320746"/>
          </a:xfrm>
          <a:prstGeom prst="donut">
            <a:avLst>
              <a:gd name="adj" fmla="val 14713"/>
            </a:avLst>
          </a:prstGeom>
          <a:solidFill>
            <a:srgbClr val="FB7ABD"/>
          </a:solidFill>
          <a:ln w="12700" cap="flat">
            <a:noFill/>
            <a:miter lim="400000"/>
          </a:ln>
          <a:effectLst/>
          <a:scene3d>
            <a:camera prst="orthographicFront">
              <a:rot lat="600000" lon="3000000" rev="600000"/>
            </a:camera>
            <a:lightRig rig="threePt" dir="t"/>
          </a:scene3d>
          <a:sp3d>
            <a:bevelT w="152400" h="152400"/>
            <a:bevelB w="152400" h="1524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1218" name="Aufwärtswandler"/>
          <p:cNvSpPr txBox="1"/>
          <p:nvPr/>
        </p:nvSpPr>
        <p:spPr>
          <a:xfrm>
            <a:off x="470429" y="1060365"/>
            <a:ext cx="1536324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Zwei </a:t>
            </a: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Phasen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19" name="Aufwärtswandler"/>
          <p:cNvSpPr txBox="1"/>
          <p:nvPr/>
        </p:nvSpPr>
        <p:spPr>
          <a:xfrm>
            <a:off x="5080000" y="1082320"/>
            <a:ext cx="1536323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Drei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Phasen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21" name="Linien"/>
          <p:cNvSpPr/>
          <p:nvPr/>
        </p:nvSpPr>
        <p:spPr>
          <a:xfrm flipV="1">
            <a:off x="1829516" y="1658828"/>
            <a:ext cx="1328570" cy="483666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24" name="Linien"/>
          <p:cNvSpPr/>
          <p:nvPr/>
        </p:nvSpPr>
        <p:spPr>
          <a:xfrm flipV="1">
            <a:off x="1885760" y="1817366"/>
            <a:ext cx="1332210" cy="484991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26" name="Einspeisung, Verbraucher"/>
          <p:cNvSpPr txBox="1"/>
          <p:nvPr/>
        </p:nvSpPr>
        <p:spPr>
          <a:xfrm>
            <a:off x="3395206" y="2218924"/>
            <a:ext cx="973553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400" i="1">
                <a:solidFill>
                  <a:srgbClr val="FF2F9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0" cap="none" spc="0" normalizeH="0" baseline="0" noProof="0" dirty="0" err="1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Ringkern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FF2F9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7" name="Linie"/>
          <p:cNvSpPr/>
          <p:nvPr/>
        </p:nvSpPr>
        <p:spPr>
          <a:xfrm flipV="1">
            <a:off x="2080055" y="2258254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28" name="Linie"/>
          <p:cNvSpPr/>
          <p:nvPr/>
        </p:nvSpPr>
        <p:spPr>
          <a:xfrm flipV="1">
            <a:off x="1949394" y="1903724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29" name="Aufwärtswandler"/>
          <p:cNvSpPr txBox="1"/>
          <p:nvPr/>
        </p:nvSpPr>
        <p:spPr>
          <a:xfrm>
            <a:off x="696356" y="2035294"/>
            <a:ext cx="1266401" cy="442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Gleichtakt-ströme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lumOff val="-7647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30" name="Linie"/>
          <p:cNvSpPr/>
          <p:nvPr/>
        </p:nvSpPr>
        <p:spPr>
          <a:xfrm flipV="1">
            <a:off x="3415385" y="1371788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1" name="Linie"/>
          <p:cNvSpPr/>
          <p:nvPr/>
        </p:nvSpPr>
        <p:spPr>
          <a:xfrm flipH="1">
            <a:off x="3533306" y="1718152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2" name="Aufwärtswandler"/>
          <p:cNvSpPr txBox="1"/>
          <p:nvPr/>
        </p:nvSpPr>
        <p:spPr>
          <a:xfrm>
            <a:off x="3533306" y="1060365"/>
            <a:ext cx="1266402" cy="442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Gegentakt-ströme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lumOff val="-7647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34" name="Linien"/>
          <p:cNvSpPr/>
          <p:nvPr/>
        </p:nvSpPr>
        <p:spPr>
          <a:xfrm flipV="1">
            <a:off x="6264942" y="1611233"/>
            <a:ext cx="1151194" cy="419093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5" name="Linien"/>
          <p:cNvSpPr/>
          <p:nvPr/>
        </p:nvSpPr>
        <p:spPr>
          <a:xfrm flipV="1">
            <a:off x="6321185" y="1771096"/>
            <a:ext cx="1151194" cy="419092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6" name="Einspeisung, Verbraucher"/>
          <p:cNvSpPr txBox="1"/>
          <p:nvPr/>
        </p:nvSpPr>
        <p:spPr>
          <a:xfrm>
            <a:off x="7656984" y="2218890"/>
            <a:ext cx="97355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400" i="1">
                <a:solidFill>
                  <a:srgbClr val="FF2F9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Ringkern</a:t>
            </a:r>
          </a:p>
        </p:txBody>
      </p:sp>
      <p:sp>
        <p:nvSpPr>
          <p:cNvPr id="1237" name="Linie"/>
          <p:cNvSpPr/>
          <p:nvPr/>
        </p:nvSpPr>
        <p:spPr>
          <a:xfrm flipV="1">
            <a:off x="6452122" y="1968335"/>
            <a:ext cx="244115" cy="8885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8" name="Linie"/>
          <p:cNvSpPr/>
          <p:nvPr/>
        </p:nvSpPr>
        <p:spPr>
          <a:xfrm flipV="1">
            <a:off x="6384820" y="1791554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39" name="Aufwärtswandler"/>
          <p:cNvSpPr txBox="1"/>
          <p:nvPr/>
        </p:nvSpPr>
        <p:spPr>
          <a:xfrm>
            <a:off x="5113275" y="2045708"/>
            <a:ext cx="1266402" cy="442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Gleichtakt-ströme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lumOff val="-7647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40" name="Linie"/>
          <p:cNvSpPr/>
          <p:nvPr/>
        </p:nvSpPr>
        <p:spPr>
          <a:xfrm flipV="1">
            <a:off x="7900972" y="1344055"/>
            <a:ext cx="244115" cy="88852"/>
          </a:xfrm>
          <a:prstGeom prst="line">
            <a:avLst/>
          </a:prstGeom>
          <a:ln w="25400">
            <a:solidFill>
              <a:srgbClr val="004B93"/>
            </a:solidFill>
            <a:miter lim="400000"/>
            <a:headEnd type="none" w="med" len="med"/>
            <a:tailEnd type="arrow" w="med" len="med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1" name="Linie"/>
          <p:cNvSpPr/>
          <p:nvPr/>
        </p:nvSpPr>
        <p:spPr>
          <a:xfrm flipH="1">
            <a:off x="7934728" y="1514297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headEnd type="none" w="med" len="med"/>
            <a:tailEnd type="arrow" w="med" len="med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2" name="Aufwärtswandler"/>
          <p:cNvSpPr txBox="1"/>
          <p:nvPr/>
        </p:nvSpPr>
        <p:spPr>
          <a:xfrm>
            <a:off x="8114005" y="1061674"/>
            <a:ext cx="1266402" cy="442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 dirty="0" err="1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Gegentakt-ströme</a:t>
            </a:r>
            <a:endParaRPr kumimoji="0" sz="1200" b="0" i="1" u="none" strike="noStrike" kern="0" cap="none" spc="0" normalizeH="0" baseline="0" noProof="0" dirty="0">
              <a:ln>
                <a:noFill/>
              </a:ln>
              <a:solidFill>
                <a:srgbClr val="0365C0">
                  <a:lumOff val="-7647"/>
                </a:srgb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243" name="Linie"/>
          <p:cNvSpPr/>
          <p:nvPr/>
        </p:nvSpPr>
        <p:spPr>
          <a:xfrm flipV="1">
            <a:off x="6511538" y="2146084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4" name="Linien"/>
          <p:cNvSpPr/>
          <p:nvPr/>
        </p:nvSpPr>
        <p:spPr>
          <a:xfrm flipV="1">
            <a:off x="6386993" y="1942479"/>
            <a:ext cx="1126379" cy="406303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5" name="Linie"/>
          <p:cNvSpPr/>
          <p:nvPr/>
        </p:nvSpPr>
        <p:spPr>
          <a:xfrm flipV="1">
            <a:off x="8036454" y="1692186"/>
            <a:ext cx="244115" cy="88851"/>
          </a:xfrm>
          <a:prstGeom prst="line">
            <a:avLst/>
          </a:prstGeom>
          <a:ln w="25400">
            <a:solidFill>
              <a:srgbClr val="004B93"/>
            </a:solidFill>
            <a:miter lim="400000"/>
            <a:headEnd type="none" w="med" len="med"/>
            <a:tailEnd type="arrow" w="med" len="med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6" name="Linien"/>
          <p:cNvSpPr/>
          <p:nvPr/>
        </p:nvSpPr>
        <p:spPr>
          <a:xfrm flipV="1">
            <a:off x="7658484" y="1328042"/>
            <a:ext cx="552479" cy="197010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7" name="Linien"/>
          <p:cNvSpPr/>
          <p:nvPr/>
        </p:nvSpPr>
        <p:spPr>
          <a:xfrm flipV="1">
            <a:off x="7714672" y="1487811"/>
            <a:ext cx="541278" cy="193016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248" name="Linien"/>
          <p:cNvSpPr/>
          <p:nvPr/>
        </p:nvSpPr>
        <p:spPr>
          <a:xfrm flipV="1">
            <a:off x="7752772" y="1685319"/>
            <a:ext cx="541278" cy="193016"/>
          </a:xfrm>
          <a:prstGeom prst="line">
            <a:avLst/>
          </a:prstGeom>
          <a:ln w="381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2125CF0-61B5-929A-9E76-F27F136202B6}"/>
              </a:ext>
            </a:extLst>
          </p:cNvPr>
          <p:cNvGrpSpPr/>
          <p:nvPr/>
        </p:nvGrpSpPr>
        <p:grpSpPr>
          <a:xfrm>
            <a:off x="608130" y="3073532"/>
            <a:ext cx="8943739" cy="1730292"/>
            <a:chOff x="481405" y="4401180"/>
            <a:chExt cx="8943739" cy="1730292"/>
          </a:xfrm>
        </p:grpSpPr>
        <p:sp>
          <p:nvSpPr>
            <p:cNvPr id="1213" name="Rechteck"/>
            <p:cNvSpPr/>
            <p:nvPr/>
          </p:nvSpPr>
          <p:spPr>
            <a:xfrm>
              <a:off x="6563556" y="5051456"/>
              <a:ext cx="1228122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14" name="Rechteck"/>
            <p:cNvSpPr/>
            <p:nvPr/>
          </p:nvSpPr>
          <p:spPr>
            <a:xfrm>
              <a:off x="7177114" y="5051456"/>
              <a:ext cx="401324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15" name="Rechteck"/>
            <p:cNvSpPr/>
            <p:nvPr/>
          </p:nvSpPr>
          <p:spPr>
            <a:xfrm>
              <a:off x="6778280" y="5051456"/>
              <a:ext cx="401323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16" name="Rechteck"/>
            <p:cNvSpPr/>
            <p:nvPr/>
          </p:nvSpPr>
          <p:spPr>
            <a:xfrm>
              <a:off x="5585885" y="5047513"/>
              <a:ext cx="401323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17" name="Rechteck"/>
            <p:cNvSpPr/>
            <p:nvPr/>
          </p:nvSpPr>
          <p:spPr>
            <a:xfrm>
              <a:off x="2770065" y="5025619"/>
              <a:ext cx="153842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49" name="Rechteck"/>
            <p:cNvSpPr/>
            <p:nvPr/>
          </p:nvSpPr>
          <p:spPr>
            <a:xfrm>
              <a:off x="818370" y="5038319"/>
              <a:ext cx="478153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256" name="Gruppieren"/>
            <p:cNvGrpSpPr/>
            <p:nvPr/>
          </p:nvGrpSpPr>
          <p:grpSpPr>
            <a:xfrm>
              <a:off x="691958" y="4775046"/>
              <a:ext cx="217342" cy="956419"/>
              <a:chOff x="0" y="0"/>
              <a:chExt cx="217340" cy="956418"/>
            </a:xfrm>
          </p:grpSpPr>
          <p:grpSp>
            <p:nvGrpSpPr>
              <p:cNvPr id="1253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250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1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2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54" name="Linie"/>
              <p:cNvSpPr/>
              <p:nvPr/>
            </p:nvSpPr>
            <p:spPr>
              <a:xfrm flipV="1">
                <a:off x="8175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55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263" name="Gruppieren"/>
            <p:cNvGrpSpPr/>
            <p:nvPr/>
          </p:nvGrpSpPr>
          <p:grpSpPr>
            <a:xfrm>
              <a:off x="1185766" y="4787746"/>
              <a:ext cx="217341" cy="956419"/>
              <a:chOff x="0" y="0"/>
              <a:chExt cx="217340" cy="956418"/>
            </a:xfrm>
          </p:grpSpPr>
          <p:grpSp>
            <p:nvGrpSpPr>
              <p:cNvPr id="1260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257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8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9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61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62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264" name="Aufwärtswandler"/>
            <p:cNvSpPr txBox="1"/>
            <p:nvPr/>
          </p:nvSpPr>
          <p:spPr>
            <a:xfrm>
              <a:off x="524986" y="4499742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265" name="Aufwärtswandler"/>
            <p:cNvSpPr txBox="1"/>
            <p:nvPr/>
          </p:nvSpPr>
          <p:spPr>
            <a:xfrm>
              <a:off x="1198612" y="4504044"/>
              <a:ext cx="392422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266" name="Rechteck"/>
            <p:cNvSpPr/>
            <p:nvPr/>
          </p:nvSpPr>
          <p:spPr>
            <a:xfrm>
              <a:off x="2195468" y="5034377"/>
              <a:ext cx="153841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273" name="Gruppieren"/>
            <p:cNvGrpSpPr/>
            <p:nvPr/>
          </p:nvGrpSpPr>
          <p:grpSpPr>
            <a:xfrm>
              <a:off x="2069057" y="4771103"/>
              <a:ext cx="217341" cy="956420"/>
              <a:chOff x="0" y="0"/>
              <a:chExt cx="217340" cy="956418"/>
            </a:xfrm>
          </p:grpSpPr>
          <p:grpSp>
            <p:nvGrpSpPr>
              <p:cNvPr id="1270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267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8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9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71" name="Linie"/>
              <p:cNvSpPr/>
              <p:nvPr/>
            </p:nvSpPr>
            <p:spPr>
              <a:xfrm flipV="1">
                <a:off x="8175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72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280" name="Gruppieren"/>
            <p:cNvGrpSpPr/>
            <p:nvPr/>
          </p:nvGrpSpPr>
          <p:grpSpPr>
            <a:xfrm flipH="1">
              <a:off x="2659874" y="4775046"/>
              <a:ext cx="217342" cy="956419"/>
              <a:chOff x="0" y="0"/>
              <a:chExt cx="217340" cy="956418"/>
            </a:xfrm>
          </p:grpSpPr>
          <p:grpSp>
            <p:nvGrpSpPr>
              <p:cNvPr id="1277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274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5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6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78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79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281" name="Aufwärtswandler"/>
            <p:cNvSpPr txBox="1"/>
            <p:nvPr/>
          </p:nvSpPr>
          <p:spPr>
            <a:xfrm>
              <a:off x="1902084" y="4495800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282" name="Aufwärtswandler"/>
            <p:cNvSpPr txBox="1"/>
            <p:nvPr/>
          </p:nvSpPr>
          <p:spPr>
            <a:xfrm>
              <a:off x="2512210" y="4500102"/>
              <a:ext cx="392422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283" name="Abgerundetes Rechteck 215"/>
            <p:cNvSpPr/>
            <p:nvPr/>
          </p:nvSpPr>
          <p:spPr>
            <a:xfrm>
              <a:off x="483087" y="4401180"/>
              <a:ext cx="1148719" cy="1704151"/>
            </a:xfrm>
            <a:prstGeom prst="roundRect">
              <a:avLst>
                <a:gd name="adj" fmla="val 19405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284" name="Abgerundetes Rechteck 215"/>
            <p:cNvSpPr/>
            <p:nvPr/>
          </p:nvSpPr>
          <p:spPr>
            <a:xfrm>
              <a:off x="1905098" y="4401180"/>
              <a:ext cx="1148720" cy="1704151"/>
            </a:xfrm>
            <a:prstGeom prst="roundRect">
              <a:avLst>
                <a:gd name="adj" fmla="val 19405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285" name="Rechteck"/>
            <p:cNvSpPr/>
            <p:nvPr/>
          </p:nvSpPr>
          <p:spPr>
            <a:xfrm>
              <a:off x="4009771" y="5033940"/>
              <a:ext cx="153842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86" name="Rechteck"/>
            <p:cNvSpPr/>
            <p:nvPr/>
          </p:nvSpPr>
          <p:spPr>
            <a:xfrm>
              <a:off x="3625674" y="5042698"/>
              <a:ext cx="153841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293" name="Gruppieren"/>
            <p:cNvGrpSpPr/>
            <p:nvPr/>
          </p:nvGrpSpPr>
          <p:grpSpPr>
            <a:xfrm>
              <a:off x="3499263" y="4779424"/>
              <a:ext cx="217341" cy="956420"/>
              <a:chOff x="0" y="0"/>
              <a:chExt cx="217340" cy="956418"/>
            </a:xfrm>
          </p:grpSpPr>
          <p:grpSp>
            <p:nvGrpSpPr>
              <p:cNvPr id="1290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287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8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91" name="Linie"/>
              <p:cNvSpPr/>
              <p:nvPr/>
            </p:nvSpPr>
            <p:spPr>
              <a:xfrm flipV="1">
                <a:off x="8175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92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300" name="Gruppieren"/>
            <p:cNvGrpSpPr/>
            <p:nvPr/>
          </p:nvGrpSpPr>
          <p:grpSpPr>
            <a:xfrm flipH="1">
              <a:off x="3899580" y="4783366"/>
              <a:ext cx="217342" cy="956420"/>
              <a:chOff x="0" y="0"/>
              <a:chExt cx="217340" cy="956418"/>
            </a:xfrm>
          </p:grpSpPr>
          <p:grpSp>
            <p:nvGrpSpPr>
              <p:cNvPr id="1297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294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5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6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98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299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01" name="Aufwärtswandler"/>
            <p:cNvSpPr txBox="1"/>
            <p:nvPr/>
          </p:nvSpPr>
          <p:spPr>
            <a:xfrm>
              <a:off x="3332290" y="4504121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302" name="Aufwärtswandler"/>
            <p:cNvSpPr txBox="1"/>
            <p:nvPr/>
          </p:nvSpPr>
          <p:spPr>
            <a:xfrm>
              <a:off x="3739216" y="4508422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303" name="Abgerundetes Rechteck 215"/>
            <p:cNvSpPr/>
            <p:nvPr/>
          </p:nvSpPr>
          <p:spPr>
            <a:xfrm>
              <a:off x="3356695" y="4409501"/>
              <a:ext cx="1303112" cy="1704152"/>
            </a:xfrm>
            <a:prstGeom prst="roundRect">
              <a:avLst>
                <a:gd name="adj" fmla="val 17106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304" name="Rechteck"/>
            <p:cNvSpPr/>
            <p:nvPr/>
          </p:nvSpPr>
          <p:spPr>
            <a:xfrm>
              <a:off x="4403997" y="5038446"/>
              <a:ext cx="153841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311" name="Gruppieren"/>
            <p:cNvGrpSpPr/>
            <p:nvPr/>
          </p:nvGrpSpPr>
          <p:grpSpPr>
            <a:xfrm flipH="1">
              <a:off x="4293806" y="4787872"/>
              <a:ext cx="217341" cy="956420"/>
              <a:chOff x="0" y="0"/>
              <a:chExt cx="217340" cy="956418"/>
            </a:xfrm>
          </p:grpSpPr>
          <p:grpSp>
            <p:nvGrpSpPr>
              <p:cNvPr id="1308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05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6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7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09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10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12" name="Aufwärtswandler"/>
            <p:cNvSpPr txBox="1"/>
            <p:nvPr/>
          </p:nvSpPr>
          <p:spPr>
            <a:xfrm>
              <a:off x="4146141" y="4512928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L3</a:t>
              </a:r>
            </a:p>
          </p:txBody>
        </p:sp>
        <p:sp>
          <p:nvSpPr>
            <p:cNvPr id="1314" name="Rechteck"/>
            <p:cNvSpPr/>
            <p:nvPr/>
          </p:nvSpPr>
          <p:spPr>
            <a:xfrm>
              <a:off x="5188534" y="5051456"/>
              <a:ext cx="401324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321" name="Gruppieren"/>
            <p:cNvGrpSpPr/>
            <p:nvPr/>
          </p:nvGrpSpPr>
          <p:grpSpPr>
            <a:xfrm>
              <a:off x="5080347" y="4788182"/>
              <a:ext cx="217341" cy="956420"/>
              <a:chOff x="0" y="0"/>
              <a:chExt cx="217340" cy="956418"/>
            </a:xfrm>
          </p:grpSpPr>
          <p:grpSp>
            <p:nvGrpSpPr>
              <p:cNvPr id="1318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315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6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7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19" name="Linie"/>
              <p:cNvSpPr/>
              <p:nvPr/>
            </p:nvSpPr>
            <p:spPr>
              <a:xfrm flipV="1">
                <a:off x="8175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20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328" name="Gruppieren"/>
            <p:cNvGrpSpPr/>
            <p:nvPr/>
          </p:nvGrpSpPr>
          <p:grpSpPr>
            <a:xfrm flipH="1">
              <a:off x="5480665" y="4792124"/>
              <a:ext cx="217341" cy="956420"/>
              <a:chOff x="0" y="0"/>
              <a:chExt cx="217340" cy="956418"/>
            </a:xfrm>
          </p:grpSpPr>
          <p:grpSp>
            <p:nvGrpSpPr>
              <p:cNvPr id="1325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22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3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4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26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27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29" name="Aufwärtswandler"/>
            <p:cNvSpPr txBox="1"/>
            <p:nvPr/>
          </p:nvSpPr>
          <p:spPr>
            <a:xfrm>
              <a:off x="4913374" y="4512879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330" name="Aufwärtswandler"/>
            <p:cNvSpPr txBox="1"/>
            <p:nvPr/>
          </p:nvSpPr>
          <p:spPr>
            <a:xfrm>
              <a:off x="5320300" y="4517180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331" name="Abgerundetes Rechteck 215"/>
            <p:cNvSpPr/>
            <p:nvPr/>
          </p:nvSpPr>
          <p:spPr>
            <a:xfrm>
              <a:off x="4927177" y="4413880"/>
              <a:ext cx="1303112" cy="1704152"/>
            </a:xfrm>
            <a:prstGeom prst="roundRect">
              <a:avLst>
                <a:gd name="adj" fmla="val 17106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1338" name="Gruppieren"/>
            <p:cNvGrpSpPr/>
            <p:nvPr/>
          </p:nvGrpSpPr>
          <p:grpSpPr>
            <a:xfrm flipH="1">
              <a:off x="5874890" y="4796630"/>
              <a:ext cx="217341" cy="956420"/>
              <a:chOff x="0" y="0"/>
              <a:chExt cx="217340" cy="956418"/>
            </a:xfrm>
          </p:grpSpPr>
          <p:grpSp>
            <p:nvGrpSpPr>
              <p:cNvPr id="1335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32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3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4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36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37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39" name="Aufwärtswandler"/>
            <p:cNvSpPr txBox="1"/>
            <p:nvPr/>
          </p:nvSpPr>
          <p:spPr>
            <a:xfrm>
              <a:off x="5727225" y="4521686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L3</a:t>
              </a:r>
            </a:p>
          </p:txBody>
        </p:sp>
        <p:grpSp>
          <p:nvGrpSpPr>
            <p:cNvPr id="1346" name="Gruppieren"/>
            <p:cNvGrpSpPr/>
            <p:nvPr/>
          </p:nvGrpSpPr>
          <p:grpSpPr>
            <a:xfrm>
              <a:off x="6688261" y="4796940"/>
              <a:ext cx="217341" cy="956419"/>
              <a:chOff x="0" y="0"/>
              <a:chExt cx="217340" cy="956418"/>
            </a:xfrm>
          </p:grpSpPr>
          <p:grpSp>
            <p:nvGrpSpPr>
              <p:cNvPr id="1343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340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1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2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44" name="Linie"/>
              <p:cNvSpPr/>
              <p:nvPr/>
            </p:nvSpPr>
            <p:spPr>
              <a:xfrm flipV="1">
                <a:off x="8175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45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353" name="Gruppieren"/>
            <p:cNvGrpSpPr/>
            <p:nvPr/>
          </p:nvGrpSpPr>
          <p:grpSpPr>
            <a:xfrm flipH="1">
              <a:off x="7088579" y="4800882"/>
              <a:ext cx="217342" cy="956420"/>
              <a:chOff x="0" y="0"/>
              <a:chExt cx="217340" cy="956418"/>
            </a:xfrm>
          </p:grpSpPr>
          <p:grpSp>
            <p:nvGrpSpPr>
              <p:cNvPr id="1350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47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8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9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51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52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54" name="Aufwärtswandler"/>
            <p:cNvSpPr txBox="1"/>
            <p:nvPr/>
          </p:nvSpPr>
          <p:spPr>
            <a:xfrm>
              <a:off x="6521289" y="4521636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355" name="Aufwärtswandler"/>
            <p:cNvSpPr txBox="1"/>
            <p:nvPr/>
          </p:nvSpPr>
          <p:spPr>
            <a:xfrm>
              <a:off x="6928215" y="4525938"/>
              <a:ext cx="392422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356" name="Abgerundetes Rechteck 215"/>
            <p:cNvSpPr/>
            <p:nvPr/>
          </p:nvSpPr>
          <p:spPr>
            <a:xfrm>
              <a:off x="6497934" y="4427320"/>
              <a:ext cx="1363732" cy="1704152"/>
            </a:xfrm>
            <a:prstGeom prst="roundRect">
              <a:avLst>
                <a:gd name="adj" fmla="val 16345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1363" name="Gruppieren"/>
            <p:cNvGrpSpPr/>
            <p:nvPr/>
          </p:nvGrpSpPr>
          <p:grpSpPr>
            <a:xfrm flipH="1">
              <a:off x="7482804" y="4805388"/>
              <a:ext cx="217341" cy="956419"/>
              <a:chOff x="0" y="0"/>
              <a:chExt cx="217340" cy="956418"/>
            </a:xfrm>
          </p:grpSpPr>
          <p:grpSp>
            <p:nvGrpSpPr>
              <p:cNvPr id="1360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57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8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9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61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62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64" name="Aufwärtswandler"/>
            <p:cNvSpPr txBox="1"/>
            <p:nvPr/>
          </p:nvSpPr>
          <p:spPr>
            <a:xfrm>
              <a:off x="7335140" y="4530444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L3</a:t>
              </a:r>
            </a:p>
          </p:txBody>
        </p:sp>
        <p:sp>
          <p:nvSpPr>
            <p:cNvPr id="1365" name="Rechteck"/>
            <p:cNvSpPr/>
            <p:nvPr/>
          </p:nvSpPr>
          <p:spPr>
            <a:xfrm>
              <a:off x="8399187" y="5047513"/>
              <a:ext cx="765154" cy="455273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grpSp>
          <p:nvGrpSpPr>
            <p:cNvPr id="1372" name="Gruppieren"/>
            <p:cNvGrpSpPr/>
            <p:nvPr/>
          </p:nvGrpSpPr>
          <p:grpSpPr>
            <a:xfrm>
              <a:off x="8285475" y="4809640"/>
              <a:ext cx="217342" cy="943719"/>
              <a:chOff x="0" y="12699"/>
              <a:chExt cx="217340" cy="943718"/>
            </a:xfrm>
          </p:grpSpPr>
          <p:grpSp>
            <p:nvGrpSpPr>
              <p:cNvPr id="1369" name="Gruppieren"/>
              <p:cNvGrpSpPr/>
              <p:nvPr/>
            </p:nvGrpSpPr>
            <p:grpSpPr>
              <a:xfrm flipH="1">
                <a:off x="-1" y="302322"/>
                <a:ext cx="217342" cy="377175"/>
                <a:chOff x="0" y="0"/>
                <a:chExt cx="217340" cy="377174"/>
              </a:xfrm>
            </p:grpSpPr>
            <p:sp>
              <p:nvSpPr>
                <p:cNvPr id="1366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7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8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70" name="Linie"/>
              <p:cNvSpPr/>
              <p:nvPr/>
            </p:nvSpPr>
            <p:spPr>
              <a:xfrm flipV="1">
                <a:off x="8175" y="12699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71" name="Linie"/>
              <p:cNvSpPr/>
              <p:nvPr/>
            </p:nvSpPr>
            <p:spPr>
              <a:xfrm flipV="1">
                <a:off x="8175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376" name="Gruppieren"/>
            <p:cNvGrpSpPr/>
            <p:nvPr/>
          </p:nvGrpSpPr>
          <p:grpSpPr>
            <a:xfrm rot="16200000">
              <a:off x="8636908" y="4861904"/>
              <a:ext cx="217341" cy="377176"/>
              <a:chOff x="0" y="0"/>
              <a:chExt cx="217340" cy="377174"/>
            </a:xfrm>
          </p:grpSpPr>
          <p:sp>
            <p:nvSpPr>
              <p:cNvPr id="1373" name="Linie"/>
              <p:cNvSpPr/>
              <p:nvPr/>
            </p:nvSpPr>
            <p:spPr>
              <a:xfrm rot="16200000" flipH="1">
                <a:off x="38587" y="87136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Linie"/>
              <p:cNvSpPr/>
              <p:nvPr/>
            </p:nvSpPr>
            <p:spPr>
              <a:xfrm rot="16200000" flipH="1">
                <a:off x="53027" y="212861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Linie"/>
              <p:cNvSpPr/>
              <p:nvPr/>
            </p:nvSpPr>
            <p:spPr>
              <a:xfrm rot="16200000" flipH="1">
                <a:off x="53027" y="-38588"/>
                <a:ext cx="125727" cy="202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36574" lvl="0" indent="0" algn="l" defTabSz="822960" rtl="0" eaLnBrk="1" fontAlgn="auto" latinLnBrk="0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77" name="Linie"/>
            <p:cNvSpPr/>
            <p:nvPr/>
          </p:nvSpPr>
          <p:spPr>
            <a:xfrm flipV="1">
              <a:off x="8556188" y="4809640"/>
              <a:ext cx="1" cy="140466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378" name="Linie"/>
            <p:cNvSpPr/>
            <p:nvPr/>
          </p:nvSpPr>
          <p:spPr>
            <a:xfrm flipV="1">
              <a:off x="8934968" y="4950105"/>
              <a:ext cx="1" cy="806853"/>
            </a:xfrm>
            <a:prstGeom prst="line">
              <a:avLst/>
            </a:prstGeom>
            <a:ln w="19050">
              <a:solidFill>
                <a:srgbClr val="515151"/>
              </a:solidFill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379" name="Aufwärtswandler"/>
            <p:cNvSpPr txBox="1"/>
            <p:nvPr/>
          </p:nvSpPr>
          <p:spPr>
            <a:xfrm>
              <a:off x="8118503" y="4521636"/>
              <a:ext cx="392423" cy="264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L1</a:t>
              </a:r>
            </a:p>
          </p:txBody>
        </p:sp>
        <p:sp>
          <p:nvSpPr>
            <p:cNvPr id="1380" name="Aufwärtswandler"/>
            <p:cNvSpPr txBox="1"/>
            <p:nvPr/>
          </p:nvSpPr>
          <p:spPr>
            <a:xfrm>
              <a:off x="8433354" y="4521996"/>
              <a:ext cx="392422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L2</a:t>
              </a:r>
            </a:p>
          </p:txBody>
        </p:sp>
        <p:sp>
          <p:nvSpPr>
            <p:cNvPr id="1381" name="Abgerundetes Rechteck 215"/>
            <p:cNvSpPr/>
            <p:nvPr/>
          </p:nvSpPr>
          <p:spPr>
            <a:xfrm>
              <a:off x="8122032" y="4423074"/>
              <a:ext cx="1303112" cy="1704152"/>
            </a:xfrm>
            <a:prstGeom prst="roundRect">
              <a:avLst>
                <a:gd name="adj" fmla="val 17106"/>
              </a:avLst>
            </a:prstGeom>
            <a:ln w="12700">
              <a:solidFill>
                <a:srgbClr val="FFC000"/>
              </a:solidFill>
            </a:ln>
          </p:spPr>
          <p:txBody>
            <a:bodyPr lIns="50800" tIns="50800" rIns="50800" bIns="5080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1388" name="Gruppieren"/>
            <p:cNvGrpSpPr/>
            <p:nvPr/>
          </p:nvGrpSpPr>
          <p:grpSpPr>
            <a:xfrm flipH="1">
              <a:off x="9067318" y="4805388"/>
              <a:ext cx="217342" cy="956419"/>
              <a:chOff x="0" y="0"/>
              <a:chExt cx="217340" cy="956418"/>
            </a:xfrm>
          </p:grpSpPr>
          <p:grpSp>
            <p:nvGrpSpPr>
              <p:cNvPr id="1385" name="Gruppieren"/>
              <p:cNvGrpSpPr/>
              <p:nvPr/>
            </p:nvGrpSpPr>
            <p:grpSpPr>
              <a:xfrm>
                <a:off x="0" y="289622"/>
                <a:ext cx="217341" cy="377175"/>
                <a:chOff x="0" y="0"/>
                <a:chExt cx="217340" cy="377174"/>
              </a:xfrm>
            </p:grpSpPr>
            <p:sp>
              <p:nvSpPr>
                <p:cNvPr id="1382" name="Linie"/>
                <p:cNvSpPr/>
                <p:nvPr/>
              </p:nvSpPr>
              <p:spPr>
                <a:xfrm rot="16200000" flipH="1">
                  <a:off x="38587" y="87136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3" name="Linie"/>
                <p:cNvSpPr/>
                <p:nvPr/>
              </p:nvSpPr>
              <p:spPr>
                <a:xfrm rot="16200000" flipH="1">
                  <a:off x="53027" y="212861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4" name="Linie"/>
                <p:cNvSpPr/>
                <p:nvPr/>
              </p:nvSpPr>
              <p:spPr>
                <a:xfrm rot="16200000" flipH="1">
                  <a:off x="53027" y="-38588"/>
                  <a:ext cx="125727" cy="2029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36574" lvl="0" indent="0" algn="l" defTabSz="822960" rtl="0" eaLnBrk="1" fontAlgn="auto" latinLnBrk="0" hangingPunct="0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86" name="Linie"/>
              <p:cNvSpPr/>
              <p:nvPr/>
            </p:nvSpPr>
            <p:spPr>
              <a:xfrm flipV="1">
                <a:off x="209056" y="-1"/>
                <a:ext cx="1" cy="28882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  <p:sp>
            <p:nvSpPr>
              <p:cNvPr id="1387" name="Linie"/>
              <p:cNvSpPr/>
              <p:nvPr/>
            </p:nvSpPr>
            <p:spPr>
              <a:xfrm flipV="1">
                <a:off x="209056" y="667599"/>
                <a:ext cx="1" cy="2888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endParaRPr>
              </a:p>
            </p:txBody>
          </p:sp>
        </p:grpSp>
        <p:sp>
          <p:nvSpPr>
            <p:cNvPr id="1389" name="Aufwärtswandler"/>
            <p:cNvSpPr txBox="1"/>
            <p:nvPr/>
          </p:nvSpPr>
          <p:spPr>
            <a:xfrm>
              <a:off x="8863892" y="4525938"/>
              <a:ext cx="392423" cy="2642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1" u="none" strike="noStrike" kern="0" cap="none" spc="0" normalizeH="0" baseline="0" noProof="0">
                  <a:ln>
                    <a:noFill/>
                  </a:ln>
                  <a:solidFill>
                    <a:srgbClr val="0365C0">
                      <a:lumOff val="-7647"/>
                    </a:srgbClr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L3</a:t>
              </a:r>
            </a:p>
          </p:txBody>
        </p:sp>
        <p:sp>
          <p:nvSpPr>
            <p:cNvPr id="1390" name="Aufwärtswandler"/>
            <p:cNvSpPr txBox="1"/>
            <p:nvPr/>
          </p:nvSpPr>
          <p:spPr>
            <a:xfrm>
              <a:off x="481405" y="5814853"/>
              <a:ext cx="1132106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A1</a:t>
              </a:r>
            </a:p>
          </p:txBody>
        </p:sp>
        <p:sp>
          <p:nvSpPr>
            <p:cNvPr id="1391" name="Aufwärtswandler"/>
            <p:cNvSpPr txBox="1"/>
            <p:nvPr/>
          </p:nvSpPr>
          <p:spPr>
            <a:xfrm>
              <a:off x="1900937" y="5814853"/>
              <a:ext cx="1132106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A2</a:t>
              </a:r>
            </a:p>
          </p:txBody>
        </p:sp>
        <p:sp>
          <p:nvSpPr>
            <p:cNvPr id="1392" name="Aufwärtswandler"/>
            <p:cNvSpPr txBox="1"/>
            <p:nvPr/>
          </p:nvSpPr>
          <p:spPr>
            <a:xfrm>
              <a:off x="3359251" y="5827806"/>
              <a:ext cx="1291621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B1</a:t>
              </a:r>
            </a:p>
          </p:txBody>
        </p:sp>
        <p:sp>
          <p:nvSpPr>
            <p:cNvPr id="1393" name="Aufwärtswandler"/>
            <p:cNvSpPr txBox="1"/>
            <p:nvPr/>
          </p:nvSpPr>
          <p:spPr>
            <a:xfrm>
              <a:off x="4931931" y="5814853"/>
              <a:ext cx="1291621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B2</a:t>
              </a:r>
            </a:p>
          </p:txBody>
        </p:sp>
        <p:sp>
          <p:nvSpPr>
            <p:cNvPr id="1394" name="Aufwärtswandler"/>
            <p:cNvSpPr txBox="1"/>
            <p:nvPr/>
          </p:nvSpPr>
          <p:spPr>
            <a:xfrm>
              <a:off x="6529415" y="5840506"/>
              <a:ext cx="1291621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B3</a:t>
              </a:r>
            </a:p>
          </p:txBody>
        </p:sp>
        <p:sp>
          <p:nvSpPr>
            <p:cNvPr id="1395" name="Aufwärtswandler"/>
            <p:cNvSpPr txBox="1"/>
            <p:nvPr/>
          </p:nvSpPr>
          <p:spPr>
            <a:xfrm>
              <a:off x="8120832" y="5840506"/>
              <a:ext cx="1291621" cy="2888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40639" lvl="0" indent="40639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B4</a:t>
              </a:r>
            </a:p>
          </p:txBody>
        </p:sp>
      </p:grpSp>
      <p:sp>
        <p:nvSpPr>
          <p:cNvPr id="6" name="Linien">
            <a:extLst>
              <a:ext uri="{FF2B5EF4-FFF2-40B4-BE49-F238E27FC236}">
                <a16:creationId xmlns:a16="http://schemas.microsoft.com/office/drawing/2014/main" id="{7FCF7AAD-5C31-D133-9F79-3B216F4E9275}"/>
              </a:ext>
            </a:extLst>
          </p:cNvPr>
          <p:cNvSpPr/>
          <p:nvPr/>
        </p:nvSpPr>
        <p:spPr>
          <a:xfrm flipV="1">
            <a:off x="3402454" y="1589141"/>
            <a:ext cx="453766" cy="165193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7" name="Linien">
            <a:extLst>
              <a:ext uri="{FF2B5EF4-FFF2-40B4-BE49-F238E27FC236}">
                <a16:creationId xmlns:a16="http://schemas.microsoft.com/office/drawing/2014/main" id="{93201F2A-BD27-06FC-B189-9E5F1EF316A8}"/>
              </a:ext>
            </a:extLst>
          </p:cNvPr>
          <p:cNvSpPr/>
          <p:nvPr/>
        </p:nvSpPr>
        <p:spPr>
          <a:xfrm flipV="1">
            <a:off x="3349198" y="1434992"/>
            <a:ext cx="453766" cy="165193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hteck"/>
          <p:cNvSpPr/>
          <p:nvPr/>
        </p:nvSpPr>
        <p:spPr>
          <a:xfrm rot="5400000">
            <a:off x="615736" y="1900482"/>
            <a:ext cx="1230695" cy="135100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71" name="Rechteck"/>
          <p:cNvSpPr/>
          <p:nvPr/>
        </p:nvSpPr>
        <p:spPr>
          <a:xfrm rot="5400000">
            <a:off x="615736" y="461359"/>
            <a:ext cx="1230695" cy="135100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172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83" y="711410"/>
            <a:ext cx="914401" cy="800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45" y="558556"/>
            <a:ext cx="408062" cy="3853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36" y="2074333"/>
            <a:ext cx="361585" cy="800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2" name="Gruppieren"/>
          <p:cNvGrpSpPr/>
          <p:nvPr/>
        </p:nvGrpSpPr>
        <p:grpSpPr>
          <a:xfrm>
            <a:off x="8944298" y="2007590"/>
            <a:ext cx="867862" cy="1099701"/>
            <a:chOff x="0" y="0"/>
            <a:chExt cx="867860" cy="1099699"/>
          </a:xfrm>
        </p:grpSpPr>
        <p:sp>
          <p:nvSpPr>
            <p:cNvPr id="175" name="Rechteck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6" name="Linien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77" name="Linien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78" name="Linien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79" name="Linien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80" name="Linien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81" name="Linien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pic>
        <p:nvPicPr>
          <p:cNvPr id="183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4747" y="2074333"/>
            <a:ext cx="361584" cy="800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291" y="2074333"/>
            <a:ext cx="361585" cy="800101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Batterie"/>
          <p:cNvSpPr txBox="1"/>
          <p:nvPr/>
        </p:nvSpPr>
        <p:spPr>
          <a:xfrm>
            <a:off x="546057" y="2901872"/>
            <a:ext cx="137005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Batterie</a:t>
            </a:r>
          </a:p>
        </p:txBody>
      </p:sp>
      <p:sp>
        <p:nvSpPr>
          <p:cNvPr id="186" name="Solarmodule"/>
          <p:cNvSpPr txBox="1"/>
          <p:nvPr/>
        </p:nvSpPr>
        <p:spPr>
          <a:xfrm>
            <a:off x="546057" y="1469460"/>
            <a:ext cx="137005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Solarmodule</a:t>
            </a:r>
          </a:p>
        </p:txBody>
      </p:sp>
      <p:sp>
        <p:nvSpPr>
          <p:cNvPr id="187" name="Wandler"/>
          <p:cNvSpPr txBox="1"/>
          <p:nvPr/>
        </p:nvSpPr>
        <p:spPr>
          <a:xfrm>
            <a:off x="4372259" y="2974100"/>
            <a:ext cx="1267316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Wandler</a:t>
            </a:r>
          </a:p>
        </p:txBody>
      </p:sp>
      <p:sp>
        <p:nvSpPr>
          <p:cNvPr id="188" name="Linien"/>
          <p:cNvSpPr/>
          <p:nvPr/>
        </p:nvSpPr>
        <p:spPr>
          <a:xfrm flipH="1">
            <a:off x="4096876" y="610335"/>
            <a:ext cx="1" cy="2410298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89" name="Kreis"/>
          <p:cNvSpPr/>
          <p:nvPr/>
        </p:nvSpPr>
        <p:spPr>
          <a:xfrm>
            <a:off x="4059522" y="956692"/>
            <a:ext cx="74710" cy="8093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90" name="Linien"/>
          <p:cNvSpPr/>
          <p:nvPr/>
        </p:nvSpPr>
        <p:spPr>
          <a:xfrm>
            <a:off x="1902691" y="992650"/>
            <a:ext cx="2349398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91" name="Wandler"/>
          <p:cNvSpPr txBox="1"/>
          <p:nvPr/>
        </p:nvSpPr>
        <p:spPr>
          <a:xfrm>
            <a:off x="2349396" y="1401560"/>
            <a:ext cx="126731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Wandler</a:t>
            </a:r>
          </a:p>
        </p:txBody>
      </p:sp>
      <p:sp>
        <p:nvSpPr>
          <p:cNvPr id="192" name="Linien"/>
          <p:cNvSpPr/>
          <p:nvPr/>
        </p:nvSpPr>
        <p:spPr>
          <a:xfrm>
            <a:off x="1902691" y="2575983"/>
            <a:ext cx="3343892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193" name="Kreis"/>
          <p:cNvSpPr/>
          <p:nvPr/>
        </p:nvSpPr>
        <p:spPr>
          <a:xfrm>
            <a:off x="4059522" y="2531492"/>
            <a:ext cx="74710" cy="80937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198" name="Gruppieren"/>
          <p:cNvGrpSpPr/>
          <p:nvPr/>
        </p:nvGrpSpPr>
        <p:grpSpPr>
          <a:xfrm>
            <a:off x="4502199" y="2157390"/>
            <a:ext cx="998529" cy="800101"/>
            <a:chOff x="0" y="0"/>
            <a:chExt cx="998528" cy="800100"/>
          </a:xfrm>
        </p:grpSpPr>
        <p:sp>
          <p:nvSpPr>
            <p:cNvPr id="194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5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196" name="A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AC </a:t>
              </a:r>
            </a:p>
          </p:txBody>
        </p:sp>
        <p:sp>
          <p:nvSpPr>
            <p:cNvPr id="197" name="Linien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199" name="Linien"/>
          <p:cNvSpPr/>
          <p:nvPr/>
        </p:nvSpPr>
        <p:spPr>
          <a:xfrm flipH="1">
            <a:off x="7915343" y="1924533"/>
            <a:ext cx="1" cy="665738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00" name="Kreis"/>
          <p:cNvSpPr/>
          <p:nvPr/>
        </p:nvSpPr>
        <p:spPr>
          <a:xfrm>
            <a:off x="7877989" y="2516972"/>
            <a:ext cx="74710" cy="80937"/>
          </a:xfrm>
          <a:prstGeom prst="ellipse">
            <a:avLst/>
          </a:prstGeom>
          <a:solidFill>
            <a:srgbClr val="EA2221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204" name="Gruppieren"/>
          <p:cNvGrpSpPr/>
          <p:nvPr/>
        </p:nvGrpSpPr>
        <p:grpSpPr>
          <a:xfrm>
            <a:off x="7230317" y="501543"/>
            <a:ext cx="1370053" cy="1883984"/>
            <a:chOff x="0" y="0"/>
            <a:chExt cx="1370052" cy="1883983"/>
          </a:xfrm>
        </p:grpSpPr>
        <p:sp>
          <p:nvSpPr>
            <p:cNvPr id="201" name="Rechteck"/>
            <p:cNvSpPr/>
            <p:nvPr/>
          </p:nvSpPr>
          <p:spPr>
            <a:xfrm rot="5400000">
              <a:off x="-248277" y="257801"/>
              <a:ext cx="1866606" cy="13510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pic>
          <p:nvPicPr>
            <p:cNvPr id="202" name="pasted-image.pdf" descr="pasted-imag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5926" y="65082"/>
              <a:ext cx="838201" cy="1447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3" name="Wind"/>
            <p:cNvSpPr txBox="1"/>
            <p:nvPr/>
          </p:nvSpPr>
          <p:spPr>
            <a:xfrm>
              <a:off x="0" y="1584999"/>
              <a:ext cx="1370053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Wind</a:t>
              </a:r>
            </a:p>
          </p:txBody>
        </p:sp>
      </p:grpSp>
      <p:sp>
        <p:nvSpPr>
          <p:cNvPr id="205" name="AC-Verbraucher"/>
          <p:cNvSpPr txBox="1"/>
          <p:nvPr/>
        </p:nvSpPr>
        <p:spPr>
          <a:xfrm>
            <a:off x="5900670" y="3248056"/>
            <a:ext cx="1267315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AC-Verbraucher</a:t>
            </a:r>
          </a:p>
        </p:txBody>
      </p:sp>
      <p:sp>
        <p:nvSpPr>
          <p:cNvPr id="206" name="Stromnetz"/>
          <p:cNvSpPr txBox="1"/>
          <p:nvPr/>
        </p:nvSpPr>
        <p:spPr>
          <a:xfrm>
            <a:off x="8813860" y="3152963"/>
            <a:ext cx="1128738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Stromnetz</a:t>
            </a:r>
          </a:p>
        </p:txBody>
      </p:sp>
      <p:sp>
        <p:nvSpPr>
          <p:cNvPr id="207" name="Rechteck"/>
          <p:cNvSpPr/>
          <p:nvPr/>
        </p:nvSpPr>
        <p:spPr>
          <a:xfrm>
            <a:off x="271448" y="168919"/>
            <a:ext cx="8445402" cy="3636038"/>
          </a:xfrm>
          <a:prstGeom prst="rect">
            <a:avLst/>
          </a:prstGeom>
          <a:ln w="1905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08" name="Kreis"/>
          <p:cNvSpPr/>
          <p:nvPr/>
        </p:nvSpPr>
        <p:spPr>
          <a:xfrm>
            <a:off x="6201095" y="2535515"/>
            <a:ext cx="74710" cy="80937"/>
          </a:xfrm>
          <a:prstGeom prst="ellipse">
            <a:avLst/>
          </a:prstGeom>
          <a:solidFill>
            <a:srgbClr val="EA2221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09" name="DC-Netz"/>
          <p:cNvSpPr txBox="1"/>
          <p:nvPr/>
        </p:nvSpPr>
        <p:spPr>
          <a:xfrm>
            <a:off x="3463219" y="216856"/>
            <a:ext cx="126731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00882B">
                    <a:hueOff val="-554920"/>
                    <a:satOff val="-21482"/>
                    <a:lumOff val="-622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DC-Netz</a:t>
            </a:r>
          </a:p>
        </p:txBody>
      </p:sp>
      <p:grpSp>
        <p:nvGrpSpPr>
          <p:cNvPr id="215" name="Gruppieren"/>
          <p:cNvGrpSpPr/>
          <p:nvPr/>
        </p:nvGrpSpPr>
        <p:grpSpPr>
          <a:xfrm>
            <a:off x="5532924" y="503870"/>
            <a:ext cx="1370053" cy="1265981"/>
            <a:chOff x="0" y="0"/>
            <a:chExt cx="1370052" cy="1265979"/>
          </a:xfrm>
        </p:grpSpPr>
        <p:sp>
          <p:nvSpPr>
            <p:cNvPr id="210" name="Rechteck"/>
            <p:cNvSpPr/>
            <p:nvPr/>
          </p:nvSpPr>
          <p:spPr>
            <a:xfrm rot="5400000">
              <a:off x="69678" y="-60154"/>
              <a:ext cx="1230696" cy="13510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1" name="Generator"/>
            <p:cNvSpPr txBox="1"/>
            <p:nvPr/>
          </p:nvSpPr>
          <p:spPr>
            <a:xfrm>
              <a:off x="0" y="966996"/>
              <a:ext cx="137005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40639" marR="40639" lvl="0" indent="0" algn="ctr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365C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Generator</a:t>
              </a:r>
            </a:p>
          </p:txBody>
        </p:sp>
        <p:grpSp>
          <p:nvGrpSpPr>
            <p:cNvPr id="214" name="Gruppieren"/>
            <p:cNvGrpSpPr/>
            <p:nvPr/>
          </p:nvGrpSpPr>
          <p:grpSpPr>
            <a:xfrm>
              <a:off x="314451" y="146168"/>
              <a:ext cx="690245" cy="684358"/>
              <a:chOff x="0" y="0"/>
              <a:chExt cx="690244" cy="684356"/>
            </a:xfrm>
          </p:grpSpPr>
          <p:sp>
            <p:nvSpPr>
              <p:cNvPr id="212" name="Kreis"/>
              <p:cNvSpPr/>
              <p:nvPr/>
            </p:nvSpPr>
            <p:spPr>
              <a:xfrm rot="16200000">
                <a:off x="2943" y="0"/>
                <a:ext cx="684358" cy="684357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13" name="G…"/>
              <p:cNvSpPr txBox="1"/>
              <p:nvPr/>
            </p:nvSpPr>
            <p:spPr>
              <a:xfrm>
                <a:off x="0" y="8561"/>
                <a:ext cx="690245" cy="6164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 sz="17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kumimoji="0" sz="17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rPr>
                  <a:t>G</a:t>
                </a:r>
              </a:p>
              <a:p>
                <a:pPr marL="40639" marR="40639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 sz="17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kumimoji="0" sz="17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cs typeface="Arial"/>
                    <a:sym typeface="Arial"/>
                  </a:rPr>
                  <a:t>3 ~</a:t>
                </a:r>
              </a:p>
            </p:txBody>
          </p:sp>
        </p:grpSp>
      </p:grpSp>
      <p:sp>
        <p:nvSpPr>
          <p:cNvPr id="216" name="Wandler"/>
          <p:cNvSpPr txBox="1"/>
          <p:nvPr/>
        </p:nvSpPr>
        <p:spPr>
          <a:xfrm>
            <a:off x="2349396" y="2974100"/>
            <a:ext cx="126731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Wandler</a:t>
            </a:r>
          </a:p>
        </p:txBody>
      </p:sp>
      <p:grpSp>
        <p:nvGrpSpPr>
          <p:cNvPr id="221" name="Gruppieren"/>
          <p:cNvGrpSpPr/>
          <p:nvPr/>
        </p:nvGrpSpPr>
        <p:grpSpPr>
          <a:xfrm>
            <a:off x="2479335" y="556154"/>
            <a:ext cx="998530" cy="800101"/>
            <a:chOff x="0" y="0"/>
            <a:chExt cx="998528" cy="800100"/>
          </a:xfrm>
        </p:grpSpPr>
        <p:sp>
          <p:nvSpPr>
            <p:cNvPr id="217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8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219" name="D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220" name="Linien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226" name="Gruppieren"/>
          <p:cNvGrpSpPr/>
          <p:nvPr/>
        </p:nvGrpSpPr>
        <p:grpSpPr>
          <a:xfrm>
            <a:off x="2476087" y="2157390"/>
            <a:ext cx="998529" cy="800101"/>
            <a:chOff x="0" y="0"/>
            <a:chExt cx="998528" cy="800100"/>
          </a:xfrm>
        </p:grpSpPr>
        <p:sp>
          <p:nvSpPr>
            <p:cNvPr id="222" name="Rechteck"/>
            <p:cNvSpPr/>
            <p:nvPr/>
          </p:nvSpPr>
          <p:spPr>
            <a:xfrm rot="5400000">
              <a:off x="103668" y="-87323"/>
              <a:ext cx="800101" cy="97474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3" name="DC"/>
            <p:cNvSpPr txBox="1"/>
            <p:nvPr/>
          </p:nvSpPr>
          <p:spPr>
            <a:xfrm>
              <a:off x="0" y="43271"/>
              <a:ext cx="496102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224" name="DC"/>
            <p:cNvSpPr txBox="1"/>
            <p:nvPr/>
          </p:nvSpPr>
          <p:spPr>
            <a:xfrm>
              <a:off x="502426" y="480019"/>
              <a:ext cx="496103" cy="31055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rPr>
                <a:t>DC</a:t>
              </a:r>
            </a:p>
          </p:txBody>
        </p:sp>
        <p:sp>
          <p:nvSpPr>
            <p:cNvPr id="225" name="Linien"/>
            <p:cNvSpPr/>
            <p:nvPr/>
          </p:nvSpPr>
          <p:spPr>
            <a:xfrm flipV="1">
              <a:off x="17594" y="16232"/>
              <a:ext cx="972249" cy="7676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227" name="400 V"/>
          <p:cNvSpPr txBox="1"/>
          <p:nvPr/>
        </p:nvSpPr>
        <p:spPr>
          <a:xfrm>
            <a:off x="3463219" y="3047056"/>
            <a:ext cx="126731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882B">
                    <a:hueOff val="-554920"/>
                    <a:satOff val="-21482"/>
                    <a:lumOff val="-622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7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882B">
                    <a:hueOff val="-554920"/>
                    <a:satOff val="-21482"/>
                    <a:lumOff val="-622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 V</a:t>
            </a:r>
          </a:p>
        </p:txBody>
      </p:sp>
      <p:sp>
        <p:nvSpPr>
          <p:cNvPr id="228" name="Linien"/>
          <p:cNvSpPr/>
          <p:nvPr/>
        </p:nvSpPr>
        <p:spPr>
          <a:xfrm flipH="1">
            <a:off x="6238450" y="1744472"/>
            <a:ext cx="1" cy="1265981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9" name="48 V"/>
          <p:cNvSpPr txBox="1"/>
          <p:nvPr/>
        </p:nvSpPr>
        <p:spPr>
          <a:xfrm>
            <a:off x="1839202" y="2633938"/>
            <a:ext cx="71331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00882B">
                    <a:hueOff val="-554920"/>
                    <a:satOff val="-21482"/>
                    <a:lumOff val="-622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48 V</a:t>
            </a:r>
          </a:p>
        </p:txBody>
      </p:sp>
      <p:sp>
        <p:nvSpPr>
          <p:cNvPr id="230" name="Linien"/>
          <p:cNvSpPr/>
          <p:nvPr/>
        </p:nvSpPr>
        <p:spPr>
          <a:xfrm>
            <a:off x="5513956" y="2575983"/>
            <a:ext cx="3439658" cy="1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31" name="Dreieck"/>
          <p:cNvSpPr/>
          <p:nvPr/>
        </p:nvSpPr>
        <p:spPr>
          <a:xfrm rot="10800000" flipH="1">
            <a:off x="6070365" y="2813395"/>
            <a:ext cx="336170" cy="58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32" name="AC-Netz"/>
          <p:cNvSpPr txBox="1"/>
          <p:nvPr/>
        </p:nvSpPr>
        <p:spPr>
          <a:xfrm>
            <a:off x="7048113" y="2757387"/>
            <a:ext cx="126731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EA222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AC-Netz</a:t>
            </a:r>
          </a:p>
        </p:txBody>
      </p:sp>
      <p:sp>
        <p:nvSpPr>
          <p:cNvPr id="233" name="Rechteck"/>
          <p:cNvSpPr/>
          <p:nvPr/>
        </p:nvSpPr>
        <p:spPr>
          <a:xfrm rot="16200000">
            <a:off x="8650843" y="2399121"/>
            <a:ext cx="155823" cy="2575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34" name="Linien"/>
          <p:cNvSpPr/>
          <p:nvPr/>
        </p:nvSpPr>
        <p:spPr>
          <a:xfrm flipV="1">
            <a:off x="8604582" y="2431324"/>
            <a:ext cx="266471" cy="145407"/>
          </a:xfrm>
          <a:prstGeom prst="line">
            <a:avLst/>
          </a:prstGeom>
          <a:ln w="28575">
            <a:solidFill>
              <a:srgbClr val="EA222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73"/>
          <p:cNvSpPr/>
          <p:nvPr/>
        </p:nvSpPr>
        <p:spPr>
          <a:xfrm>
            <a:off x="44992" y="1353223"/>
            <a:ext cx="6511315" cy="2483327"/>
          </a:xfrm>
          <a:prstGeom prst="rect">
            <a:avLst/>
          </a:prstGeom>
          <a:ln>
            <a:solidFill>
              <a:schemeClr val="accent2">
                <a:lumOff val="-5333"/>
              </a:schemeClr>
            </a:solidFill>
            <a:miter lim="4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latin typeface="Arial"/>
                <a:ea typeface="Arial"/>
                <a:cs typeface="Arial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35" name="schematic_Trägheit.png" descr="schematic_Träghe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50" y="1470912"/>
            <a:ext cx="6221596" cy="22479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pasted-image.tiff" descr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347" y="1668004"/>
            <a:ext cx="1178567" cy="2535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pasted-image.tiff" descr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130" y="1993749"/>
            <a:ext cx="445389" cy="2535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pasted-image.tiff" descr="pasted-image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153" y="2039909"/>
            <a:ext cx="266614" cy="1612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pasted-image.tiff" descr="pasted-image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9762" y="2061621"/>
            <a:ext cx="266567" cy="1177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pasted-image.tiff" descr="pasted-image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157" y="2020551"/>
            <a:ext cx="266567" cy="199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asted-image.tiff" descr="pasted-image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7106" y="3177777"/>
            <a:ext cx="364839" cy="161209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CustomShape 77"/>
          <p:cNvSpPr txBox="1"/>
          <p:nvPr/>
        </p:nvSpPr>
        <p:spPr>
          <a:xfrm>
            <a:off x="4944752" y="1382980"/>
            <a:ext cx="1400227" cy="360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ctr" defTabSz="914400">
              <a:defRPr sz="1800" spc="-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Rotorsystem</a:t>
            </a:r>
          </a:p>
        </p:txBody>
      </p:sp>
      <p:sp>
        <p:nvSpPr>
          <p:cNvPr id="243" name="t [s]"/>
          <p:cNvSpPr txBox="1"/>
          <p:nvPr/>
        </p:nvSpPr>
        <p:spPr>
          <a:xfrm>
            <a:off x="2735689" y="3495568"/>
            <a:ext cx="1648719" cy="272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marR="40639" indent="40639" algn="ctr" defTabSz="914400">
              <a:spcBef>
                <a:spcPts val="400"/>
              </a:spcBef>
              <a:defRPr sz="1600" i="1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1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Energiespeicher</a:t>
            </a:r>
          </a:p>
        </p:txBody>
      </p:sp>
      <p:sp>
        <p:nvSpPr>
          <p:cNvPr id="244" name="CustomShape 77"/>
          <p:cNvSpPr txBox="1"/>
          <p:nvPr/>
        </p:nvSpPr>
        <p:spPr>
          <a:xfrm>
            <a:off x="-37472" y="2815631"/>
            <a:ext cx="1178566" cy="502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r" defTabSz="914400">
              <a:defRPr sz="1400" spc="-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1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Mechanische Leistung</a:t>
            </a:r>
          </a:p>
        </p:txBody>
      </p:sp>
      <p:sp>
        <p:nvSpPr>
          <p:cNvPr id="245" name="CustomShape 77"/>
          <p:cNvSpPr txBox="1"/>
          <p:nvPr/>
        </p:nvSpPr>
        <p:spPr>
          <a:xfrm>
            <a:off x="-191669" y="1312300"/>
            <a:ext cx="1151159" cy="50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r" defTabSz="914400">
              <a:defRPr sz="1400" spc="-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-1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Elektrische Leistung</a:t>
            </a:r>
          </a:p>
        </p:txBody>
      </p:sp>
      <p:sp>
        <p:nvSpPr>
          <p:cNvPr id="246" name="Zylinder"/>
          <p:cNvSpPr/>
          <p:nvPr/>
        </p:nvSpPr>
        <p:spPr>
          <a:xfrm rot="14760000">
            <a:off x="7851533" y="1845325"/>
            <a:ext cx="1074310" cy="1418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600" extrusionOk="0">
                <a:moveTo>
                  <a:pt x="9839" y="0"/>
                </a:moveTo>
                <a:cubicBezTo>
                  <a:pt x="7321" y="0"/>
                  <a:pt x="4803" y="241"/>
                  <a:pt x="2882" y="724"/>
                </a:cubicBezTo>
                <a:cubicBezTo>
                  <a:pt x="-961" y="1689"/>
                  <a:pt x="-961" y="3255"/>
                  <a:pt x="2882" y="4221"/>
                </a:cubicBezTo>
                <a:cubicBezTo>
                  <a:pt x="6724" y="5186"/>
                  <a:pt x="12954" y="5186"/>
                  <a:pt x="16796" y="4221"/>
                </a:cubicBezTo>
                <a:cubicBezTo>
                  <a:pt x="20639" y="3255"/>
                  <a:pt x="20639" y="1689"/>
                  <a:pt x="16796" y="724"/>
                </a:cubicBezTo>
                <a:cubicBezTo>
                  <a:pt x="14875" y="241"/>
                  <a:pt x="12357" y="0"/>
                  <a:pt x="9839" y="0"/>
                </a:cubicBezTo>
                <a:close/>
                <a:moveTo>
                  <a:pt x="0" y="3593"/>
                </a:moveTo>
                <a:lnTo>
                  <a:pt x="0" y="18993"/>
                </a:lnTo>
                <a:cubicBezTo>
                  <a:pt x="0" y="20356"/>
                  <a:pt x="4405" y="21600"/>
                  <a:pt x="9839" y="21600"/>
                </a:cubicBezTo>
                <a:cubicBezTo>
                  <a:pt x="15273" y="21600"/>
                  <a:pt x="19678" y="20356"/>
                  <a:pt x="19678" y="18993"/>
                </a:cubicBezTo>
                <a:lnTo>
                  <a:pt x="19678" y="3593"/>
                </a:lnTo>
                <a:cubicBezTo>
                  <a:pt x="18279" y="4621"/>
                  <a:pt x="14401" y="5357"/>
                  <a:pt x="9839" y="5357"/>
                </a:cubicBezTo>
                <a:cubicBezTo>
                  <a:pt x="5277" y="5357"/>
                  <a:pt x="1399" y="4621"/>
                  <a:pt x="0" y="3593"/>
                </a:cubicBezTo>
                <a:close/>
              </a:path>
            </a:pathLst>
          </a:custGeom>
          <a:solidFill>
            <a:srgbClr val="DDDDDD"/>
          </a:solidFill>
          <a:ln>
            <a:solidFill>
              <a:srgbClr val="DE670B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47" name="Linien"/>
          <p:cNvSpPr/>
          <p:nvPr/>
        </p:nvSpPr>
        <p:spPr>
          <a:xfrm flipV="1">
            <a:off x="7273085" y="2774322"/>
            <a:ext cx="592207" cy="275689"/>
          </a:xfrm>
          <a:prstGeom prst="line">
            <a:avLst/>
          </a:prstGeom>
          <a:ln w="1270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48" name="Linien"/>
          <p:cNvSpPr/>
          <p:nvPr/>
        </p:nvSpPr>
        <p:spPr>
          <a:xfrm flipV="1">
            <a:off x="9011777" y="2067140"/>
            <a:ext cx="391538" cy="183886"/>
          </a:xfrm>
          <a:prstGeom prst="line">
            <a:avLst/>
          </a:prstGeom>
          <a:ln w="1270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49" name="CustomShape 77"/>
          <p:cNvSpPr txBox="1"/>
          <p:nvPr/>
        </p:nvSpPr>
        <p:spPr>
          <a:xfrm>
            <a:off x="7968167" y="2222400"/>
            <a:ext cx="1065077" cy="667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i="1"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Trägheits-moment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i="1"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</a:t>
            </a:r>
          </a:p>
        </p:txBody>
      </p:sp>
      <p:sp>
        <p:nvSpPr>
          <p:cNvPr id="259" name="Verbindungslinie"/>
          <p:cNvSpPr/>
          <p:nvPr/>
        </p:nvSpPr>
        <p:spPr>
          <a:xfrm>
            <a:off x="9338412" y="1893691"/>
            <a:ext cx="257830" cy="309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028" h="21600" extrusionOk="0">
                <a:moveTo>
                  <a:pt x="0" y="0"/>
                </a:moveTo>
                <a:cubicBezTo>
                  <a:pt x="16383" y="813"/>
                  <a:pt x="21600" y="8013"/>
                  <a:pt x="15650" y="21600"/>
                </a:cubicBezTo>
              </a:path>
            </a:pathLst>
          </a:custGeom>
          <a:ln w="25400">
            <a:solidFill>
              <a:schemeClr val="accent1"/>
            </a:solidFill>
            <a:headEnd type="arrow"/>
          </a:ln>
        </p:spPr>
        <p:txBody>
          <a:bodyPr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60" name="Verbindungslinie"/>
          <p:cNvSpPr/>
          <p:nvPr/>
        </p:nvSpPr>
        <p:spPr>
          <a:xfrm>
            <a:off x="7080705" y="2987253"/>
            <a:ext cx="257830" cy="309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028" h="21600" extrusionOk="0">
                <a:moveTo>
                  <a:pt x="18028" y="21600"/>
                </a:moveTo>
                <a:cubicBezTo>
                  <a:pt x="1645" y="20787"/>
                  <a:pt x="-3572" y="13587"/>
                  <a:pt x="2378" y="0"/>
                </a:cubicBezTo>
              </a:path>
            </a:pathLst>
          </a:custGeom>
          <a:ln w="25400">
            <a:solidFill>
              <a:schemeClr val="accent1"/>
            </a:solidFill>
            <a:headEnd type="arrow"/>
          </a:ln>
        </p:spPr>
        <p:txBody>
          <a:bodyPr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52" name="CustomShape 77"/>
          <p:cNvSpPr txBox="1"/>
          <p:nvPr/>
        </p:nvSpPr>
        <p:spPr>
          <a:xfrm>
            <a:off x="6869075" y="1358021"/>
            <a:ext cx="1400227" cy="360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ctr" defTabSz="914400">
              <a:defRPr sz="1800" spc="-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Rotor</a:t>
            </a:r>
          </a:p>
        </p:txBody>
      </p:sp>
      <p:sp>
        <p:nvSpPr>
          <p:cNvPr id="253" name="CustomShape 77"/>
          <p:cNvSpPr txBox="1"/>
          <p:nvPr/>
        </p:nvSpPr>
        <p:spPr>
          <a:xfrm>
            <a:off x="6869075" y="3458078"/>
            <a:ext cx="1400227" cy="452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ctr" defTabSz="914400">
              <a:defRPr spc="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elektrisches Drehmoment</a:t>
            </a:r>
          </a:p>
        </p:txBody>
      </p:sp>
      <p:sp>
        <p:nvSpPr>
          <p:cNvPr id="254" name="CustomShape 77"/>
          <p:cNvSpPr txBox="1"/>
          <p:nvPr/>
        </p:nvSpPr>
        <p:spPr>
          <a:xfrm>
            <a:off x="8578636" y="1312324"/>
            <a:ext cx="1400227" cy="452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>
            <a:lvl1pPr algn="ctr" defTabSz="914400">
              <a:defRPr spc="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mechanisches Drehmoment</a:t>
            </a:r>
          </a:p>
        </p:txBody>
      </p:sp>
      <p:sp>
        <p:nvSpPr>
          <p:cNvPr id="255" name="CustomShape 77"/>
          <p:cNvSpPr txBox="1"/>
          <p:nvPr/>
        </p:nvSpPr>
        <p:spPr>
          <a:xfrm>
            <a:off x="567798" y="1832908"/>
            <a:ext cx="445389" cy="380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i="1" spc="-1">
                <a:solidFill>
                  <a:srgbClr val="535353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800" b="0" i="1" u="none" strike="noStrike" kern="0" cap="none" spc="-1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P</a:t>
            </a:r>
            <a:r>
              <a:rPr kumimoji="0" sz="1800" b="0" i="1" u="none" strike="noStrike" kern="0" cap="none" spc="-1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e</a:t>
            </a:r>
          </a:p>
        </p:txBody>
      </p:sp>
      <p:sp>
        <p:nvSpPr>
          <p:cNvPr id="256" name="CustomShape 77"/>
          <p:cNvSpPr txBox="1"/>
          <p:nvPr/>
        </p:nvSpPr>
        <p:spPr>
          <a:xfrm>
            <a:off x="567798" y="2232334"/>
            <a:ext cx="445389" cy="380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i="1" spc="-1">
                <a:solidFill>
                  <a:srgbClr val="535353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800" b="0" i="1" u="none" strike="noStrike" kern="0" cap="none" spc="-1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P</a:t>
            </a:r>
            <a:r>
              <a:rPr kumimoji="0" sz="1800" b="0" i="1" u="none" strike="noStrike" kern="0" cap="none" spc="-1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m</a:t>
            </a:r>
          </a:p>
        </p:txBody>
      </p:sp>
      <p:sp>
        <p:nvSpPr>
          <p:cNvPr id="257" name="Aufgabe 1: Elektrische Maschinen…"/>
          <p:cNvSpPr txBox="1"/>
          <p:nvPr/>
        </p:nvSpPr>
        <p:spPr>
          <a:xfrm>
            <a:off x="42578" y="183169"/>
            <a:ext cx="781175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Aufgabe 1: Elektrische Maschinen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"/>
              <a:cs typeface="Courier"/>
              <a:sym typeface="Courier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(Motorbetrieb, Generatorbetrieb, Kenngrößen (Trägheitsmoment und Maschinenkonstante), Drehzahlregler)</a:t>
            </a:r>
          </a:p>
        </p:txBody>
      </p:sp>
      <p:pic>
        <p:nvPicPr>
          <p:cNvPr id="258" name="pasted-image.png" descr="pasted-imag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H="1">
            <a:off x="1274752" y="2087712"/>
            <a:ext cx="662430" cy="644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sted-image.png" descr="pasted-image.png">
            <a:extLst>
              <a:ext uri="{FF2B5EF4-FFF2-40B4-BE49-F238E27FC236}">
                <a16:creationId xmlns:a16="http://schemas.microsoft.com/office/drawing/2014/main" id="{D290DBBB-4F1F-BFDA-55EF-107450D50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92" y="2730015"/>
            <a:ext cx="308810" cy="22525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hteck">
            <a:extLst>
              <a:ext uri="{FF2B5EF4-FFF2-40B4-BE49-F238E27FC236}">
                <a16:creationId xmlns:a16="http://schemas.microsoft.com/office/drawing/2014/main" id="{2656A9F8-3E49-B20B-D7CC-CA3C3F24A95D}"/>
              </a:ext>
            </a:extLst>
          </p:cNvPr>
          <p:cNvSpPr/>
          <p:nvPr/>
        </p:nvSpPr>
        <p:spPr>
          <a:xfrm>
            <a:off x="5714378" y="519498"/>
            <a:ext cx="877370" cy="1823408"/>
          </a:xfrm>
          <a:prstGeom prst="rect">
            <a:avLst/>
          </a:prstGeom>
          <a:solidFill>
            <a:srgbClr val="73FDFF">
              <a:alpha val="21034"/>
            </a:srgbClr>
          </a:solidFill>
          <a:ln w="12700">
            <a:solidFill>
              <a:srgbClr val="0096FF">
                <a:alpha val="21034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hteck">
            <a:extLst>
              <a:ext uri="{FF2B5EF4-FFF2-40B4-BE49-F238E27FC236}">
                <a16:creationId xmlns:a16="http://schemas.microsoft.com/office/drawing/2014/main" id="{BE78456C-365F-06EE-EA67-28A2B0CA9369}"/>
              </a:ext>
            </a:extLst>
          </p:cNvPr>
          <p:cNvSpPr/>
          <p:nvPr/>
        </p:nvSpPr>
        <p:spPr>
          <a:xfrm>
            <a:off x="2312911" y="532198"/>
            <a:ext cx="1246042" cy="1772608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Linie">
            <a:extLst>
              <a:ext uri="{FF2B5EF4-FFF2-40B4-BE49-F238E27FC236}">
                <a16:creationId xmlns:a16="http://schemas.microsoft.com/office/drawing/2014/main" id="{B974BB99-AC5F-8D6D-2004-DE26F5E892C5}"/>
              </a:ext>
            </a:extLst>
          </p:cNvPr>
          <p:cNvSpPr/>
          <p:nvPr/>
        </p:nvSpPr>
        <p:spPr>
          <a:xfrm>
            <a:off x="1866900" y="1431202"/>
            <a:ext cx="60812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9" name="Linie">
            <a:extLst>
              <a:ext uri="{FF2B5EF4-FFF2-40B4-BE49-F238E27FC236}">
                <a16:creationId xmlns:a16="http://schemas.microsoft.com/office/drawing/2014/main" id="{72BE30FF-917D-04A8-095D-4B00DEEB8F01}"/>
              </a:ext>
            </a:extLst>
          </p:cNvPr>
          <p:cNvSpPr/>
          <p:nvPr/>
        </p:nvSpPr>
        <p:spPr>
          <a:xfrm>
            <a:off x="2487822" y="990904"/>
            <a:ext cx="1" cy="88059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10" name="u1">
            <a:extLst>
              <a:ext uri="{FF2B5EF4-FFF2-40B4-BE49-F238E27FC236}">
                <a16:creationId xmlns:a16="http://schemas.microsoft.com/office/drawing/2014/main" id="{CF65EF43-5601-0512-F9BF-88B52617DF8B}"/>
              </a:ext>
            </a:extLst>
          </p:cNvPr>
          <p:cNvSpPr txBox="1"/>
          <p:nvPr/>
        </p:nvSpPr>
        <p:spPr>
          <a:xfrm>
            <a:off x="5867206" y="1158377"/>
            <a:ext cx="393440" cy="264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L1</a:t>
            </a:r>
          </a:p>
        </p:txBody>
      </p:sp>
      <p:sp>
        <p:nvSpPr>
          <p:cNvPr id="11" name="Aufwärtswandler">
            <a:extLst>
              <a:ext uri="{FF2B5EF4-FFF2-40B4-BE49-F238E27FC236}">
                <a16:creationId xmlns:a16="http://schemas.microsoft.com/office/drawing/2014/main" id="{9D85AB03-B484-7BC4-4CE7-99AC8BA571F9}"/>
              </a:ext>
            </a:extLst>
          </p:cNvPr>
          <p:cNvSpPr txBox="1"/>
          <p:nvPr/>
        </p:nvSpPr>
        <p:spPr>
          <a:xfrm>
            <a:off x="1446968" y="853912"/>
            <a:ext cx="814258" cy="288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Sender</a:t>
            </a:r>
          </a:p>
        </p:txBody>
      </p:sp>
      <p:sp>
        <p:nvSpPr>
          <p:cNvPr id="12" name="Kreis">
            <a:extLst>
              <a:ext uri="{FF2B5EF4-FFF2-40B4-BE49-F238E27FC236}">
                <a16:creationId xmlns:a16="http://schemas.microsoft.com/office/drawing/2014/main" id="{D0D8FDB5-3C1D-26A8-0201-2A300A669509}"/>
              </a:ext>
            </a:extLst>
          </p:cNvPr>
          <p:cNvSpPr/>
          <p:nvPr/>
        </p:nvSpPr>
        <p:spPr>
          <a:xfrm>
            <a:off x="2620587" y="844054"/>
            <a:ext cx="305233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u01">
            <a:extLst>
              <a:ext uri="{FF2B5EF4-FFF2-40B4-BE49-F238E27FC236}">
                <a16:creationId xmlns:a16="http://schemas.microsoft.com/office/drawing/2014/main" id="{6BE8E8C9-10DD-F232-545D-B7146883ABBA}"/>
              </a:ext>
            </a:extLst>
          </p:cNvPr>
          <p:cNvSpPr txBox="1"/>
          <p:nvPr/>
        </p:nvSpPr>
        <p:spPr>
          <a:xfrm>
            <a:off x="2576483" y="513725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sp>
        <p:nvSpPr>
          <p:cNvPr id="14" name="R1">
            <a:extLst>
              <a:ext uri="{FF2B5EF4-FFF2-40B4-BE49-F238E27FC236}">
                <a16:creationId xmlns:a16="http://schemas.microsoft.com/office/drawing/2014/main" id="{98905EE9-B911-98BA-24F6-DA49A58F8AB1}"/>
              </a:ext>
            </a:extLst>
          </p:cNvPr>
          <p:cNvSpPr txBox="1"/>
          <p:nvPr/>
        </p:nvSpPr>
        <p:spPr>
          <a:xfrm>
            <a:off x="2946373" y="553105"/>
            <a:ext cx="653201" cy="264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ctr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Z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" name="Linie">
            <a:extLst>
              <a:ext uri="{FF2B5EF4-FFF2-40B4-BE49-F238E27FC236}">
                <a16:creationId xmlns:a16="http://schemas.microsoft.com/office/drawing/2014/main" id="{95F8EC38-41E6-4E36-561C-BE3C0F4AEBDB}"/>
              </a:ext>
            </a:extLst>
          </p:cNvPr>
          <p:cNvSpPr/>
          <p:nvPr/>
        </p:nvSpPr>
        <p:spPr>
          <a:xfrm>
            <a:off x="6454138" y="982975"/>
            <a:ext cx="1" cy="89645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17" name="u01">
            <a:extLst>
              <a:ext uri="{FF2B5EF4-FFF2-40B4-BE49-F238E27FC236}">
                <a16:creationId xmlns:a16="http://schemas.microsoft.com/office/drawing/2014/main" id="{594F220C-BB38-103F-487C-E317D5ACA228}"/>
              </a:ext>
            </a:extLst>
          </p:cNvPr>
          <p:cNvSpPr txBox="1"/>
          <p:nvPr/>
        </p:nvSpPr>
        <p:spPr>
          <a:xfrm>
            <a:off x="2576483" y="2057402"/>
            <a:ext cx="393440" cy="301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02</a:t>
            </a:r>
          </a:p>
        </p:txBody>
      </p:sp>
      <p:sp>
        <p:nvSpPr>
          <p:cNvPr id="18" name="Linie">
            <a:extLst>
              <a:ext uri="{FF2B5EF4-FFF2-40B4-BE49-F238E27FC236}">
                <a16:creationId xmlns:a16="http://schemas.microsoft.com/office/drawing/2014/main" id="{6405EF4D-99A0-FF6F-012D-00A24AEBCD67}"/>
              </a:ext>
            </a:extLst>
          </p:cNvPr>
          <p:cNvSpPr/>
          <p:nvPr/>
        </p:nvSpPr>
        <p:spPr>
          <a:xfrm flipH="1">
            <a:off x="2500778" y="2086861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19" name="R1">
            <a:extLst>
              <a:ext uri="{FF2B5EF4-FFF2-40B4-BE49-F238E27FC236}">
                <a16:creationId xmlns:a16="http://schemas.microsoft.com/office/drawing/2014/main" id="{A9F4B9B3-09BB-06FC-A9D6-68B4757405D5}"/>
              </a:ext>
            </a:extLst>
          </p:cNvPr>
          <p:cNvSpPr txBox="1"/>
          <p:nvPr/>
        </p:nvSpPr>
        <p:spPr>
          <a:xfrm>
            <a:off x="2946373" y="2005754"/>
            <a:ext cx="653201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ctr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Z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20" name="Kreis">
            <a:extLst>
              <a:ext uri="{FF2B5EF4-FFF2-40B4-BE49-F238E27FC236}">
                <a16:creationId xmlns:a16="http://schemas.microsoft.com/office/drawing/2014/main" id="{2CA6F5D1-A9FA-FBFC-22F1-51E141158D2F}"/>
              </a:ext>
            </a:extLst>
          </p:cNvPr>
          <p:cNvSpPr/>
          <p:nvPr/>
        </p:nvSpPr>
        <p:spPr>
          <a:xfrm>
            <a:off x="2620587" y="1722004"/>
            <a:ext cx="305233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Linie">
            <a:extLst>
              <a:ext uri="{FF2B5EF4-FFF2-40B4-BE49-F238E27FC236}">
                <a16:creationId xmlns:a16="http://schemas.microsoft.com/office/drawing/2014/main" id="{350C92C7-DD07-6F1E-C088-A7D652CB6125}"/>
              </a:ext>
            </a:extLst>
          </p:cNvPr>
          <p:cNvSpPr/>
          <p:nvPr/>
        </p:nvSpPr>
        <p:spPr>
          <a:xfrm flipH="1">
            <a:off x="2500778" y="790054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2" name="u1">
            <a:extLst>
              <a:ext uri="{FF2B5EF4-FFF2-40B4-BE49-F238E27FC236}">
                <a16:creationId xmlns:a16="http://schemas.microsoft.com/office/drawing/2014/main" id="{ED042FEC-EFC0-F528-998F-FFF420A59DB1}"/>
              </a:ext>
            </a:extLst>
          </p:cNvPr>
          <p:cNvSpPr txBox="1"/>
          <p:nvPr/>
        </p:nvSpPr>
        <p:spPr>
          <a:xfrm>
            <a:off x="5867206" y="1514433"/>
            <a:ext cx="393440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L1</a:t>
            </a:r>
          </a:p>
        </p:txBody>
      </p:sp>
      <p:sp>
        <p:nvSpPr>
          <p:cNvPr id="23" name="Linie">
            <a:extLst>
              <a:ext uri="{FF2B5EF4-FFF2-40B4-BE49-F238E27FC236}">
                <a16:creationId xmlns:a16="http://schemas.microsoft.com/office/drawing/2014/main" id="{F051F436-C900-DB94-8689-7EE3F35A3DB7}"/>
              </a:ext>
            </a:extLst>
          </p:cNvPr>
          <p:cNvSpPr/>
          <p:nvPr/>
        </p:nvSpPr>
        <p:spPr>
          <a:xfrm>
            <a:off x="5788789" y="790054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4" name="Linie">
            <a:extLst>
              <a:ext uri="{FF2B5EF4-FFF2-40B4-BE49-F238E27FC236}">
                <a16:creationId xmlns:a16="http://schemas.microsoft.com/office/drawing/2014/main" id="{558A5A13-79B9-932F-7E52-35A7C5D3FB2D}"/>
              </a:ext>
            </a:extLst>
          </p:cNvPr>
          <p:cNvSpPr/>
          <p:nvPr/>
        </p:nvSpPr>
        <p:spPr>
          <a:xfrm>
            <a:off x="5791500" y="2086861"/>
            <a:ext cx="54485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5" name="u01">
            <a:extLst>
              <a:ext uri="{FF2B5EF4-FFF2-40B4-BE49-F238E27FC236}">
                <a16:creationId xmlns:a16="http://schemas.microsoft.com/office/drawing/2014/main" id="{5FF156AF-ED8B-EDE8-A2C1-C18B02B652B7}"/>
              </a:ext>
            </a:extLst>
          </p:cNvPr>
          <p:cNvSpPr txBox="1"/>
          <p:nvPr/>
        </p:nvSpPr>
        <p:spPr>
          <a:xfrm>
            <a:off x="5867206" y="513725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L1</a:t>
            </a:r>
          </a:p>
        </p:txBody>
      </p:sp>
      <p:sp>
        <p:nvSpPr>
          <p:cNvPr id="26" name="u01">
            <a:extLst>
              <a:ext uri="{FF2B5EF4-FFF2-40B4-BE49-F238E27FC236}">
                <a16:creationId xmlns:a16="http://schemas.microsoft.com/office/drawing/2014/main" id="{BA421EBD-0878-76E7-ADB0-FC6D3F0637A0}"/>
              </a:ext>
            </a:extLst>
          </p:cNvPr>
          <p:cNvSpPr txBox="1"/>
          <p:nvPr/>
        </p:nvSpPr>
        <p:spPr>
          <a:xfrm>
            <a:off x="5867206" y="2057402"/>
            <a:ext cx="393440" cy="301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L2</a:t>
            </a:r>
          </a:p>
        </p:txBody>
      </p:sp>
      <p:sp>
        <p:nvSpPr>
          <p:cNvPr id="27" name="Linie">
            <a:extLst>
              <a:ext uri="{FF2B5EF4-FFF2-40B4-BE49-F238E27FC236}">
                <a16:creationId xmlns:a16="http://schemas.microsoft.com/office/drawing/2014/main" id="{FC4C2D8F-F368-FD19-E106-F39B00522C8D}"/>
              </a:ext>
            </a:extLst>
          </p:cNvPr>
          <p:cNvSpPr/>
          <p:nvPr/>
        </p:nvSpPr>
        <p:spPr>
          <a:xfrm>
            <a:off x="6443377" y="1418502"/>
            <a:ext cx="65320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8" name="Linie">
            <a:extLst>
              <a:ext uri="{FF2B5EF4-FFF2-40B4-BE49-F238E27FC236}">
                <a16:creationId xmlns:a16="http://schemas.microsoft.com/office/drawing/2014/main" id="{C5E7C401-30E0-DEAC-680A-0B6B741A9171}"/>
              </a:ext>
            </a:extLst>
          </p:cNvPr>
          <p:cNvSpPr/>
          <p:nvPr/>
        </p:nvSpPr>
        <p:spPr>
          <a:xfrm flipH="1">
            <a:off x="1854097" y="1417860"/>
            <a:ext cx="1" cy="13126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" name="Linie">
            <a:extLst>
              <a:ext uri="{FF2B5EF4-FFF2-40B4-BE49-F238E27FC236}">
                <a16:creationId xmlns:a16="http://schemas.microsoft.com/office/drawing/2014/main" id="{098F6B93-6FC9-053B-AEE1-CAE3A1D3591B}"/>
              </a:ext>
            </a:extLst>
          </p:cNvPr>
          <p:cNvSpPr/>
          <p:nvPr/>
        </p:nvSpPr>
        <p:spPr>
          <a:xfrm>
            <a:off x="7093497" y="1414023"/>
            <a:ext cx="1" cy="1312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" name="Linie">
            <a:extLst>
              <a:ext uri="{FF2B5EF4-FFF2-40B4-BE49-F238E27FC236}">
                <a16:creationId xmlns:a16="http://schemas.microsoft.com/office/drawing/2014/main" id="{D576222C-AC3D-ACE3-7482-E3457A86F194}"/>
              </a:ext>
            </a:extLst>
          </p:cNvPr>
          <p:cNvSpPr/>
          <p:nvPr/>
        </p:nvSpPr>
        <p:spPr>
          <a:xfrm>
            <a:off x="1850897" y="2731676"/>
            <a:ext cx="524580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3" name="Linie">
            <a:extLst>
              <a:ext uri="{FF2B5EF4-FFF2-40B4-BE49-F238E27FC236}">
                <a16:creationId xmlns:a16="http://schemas.microsoft.com/office/drawing/2014/main" id="{12B89383-662A-DF32-7A10-81C2C60D9583}"/>
              </a:ext>
            </a:extLst>
          </p:cNvPr>
          <p:cNvSpPr/>
          <p:nvPr/>
        </p:nvSpPr>
        <p:spPr>
          <a:xfrm>
            <a:off x="2491463" y="998323"/>
            <a:ext cx="3964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4" name="Rechteck">
            <a:extLst>
              <a:ext uri="{FF2B5EF4-FFF2-40B4-BE49-F238E27FC236}">
                <a16:creationId xmlns:a16="http://schemas.microsoft.com/office/drawing/2014/main" id="{3223E61C-0652-C1AE-6A57-6D621454D6BC}"/>
              </a:ext>
            </a:extLst>
          </p:cNvPr>
          <p:cNvSpPr/>
          <p:nvPr/>
        </p:nvSpPr>
        <p:spPr>
          <a:xfrm>
            <a:off x="3083983" y="895224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Kreis">
            <a:extLst>
              <a:ext uri="{FF2B5EF4-FFF2-40B4-BE49-F238E27FC236}">
                <a16:creationId xmlns:a16="http://schemas.microsoft.com/office/drawing/2014/main" id="{E80DE8F5-FA85-3A4F-1EFA-B3836272B0F1}"/>
              </a:ext>
            </a:extLst>
          </p:cNvPr>
          <p:cNvSpPr/>
          <p:nvPr/>
        </p:nvSpPr>
        <p:spPr>
          <a:xfrm rot="10800000">
            <a:off x="3620128" y="960561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Kreis">
            <a:extLst>
              <a:ext uri="{FF2B5EF4-FFF2-40B4-BE49-F238E27FC236}">
                <a16:creationId xmlns:a16="http://schemas.microsoft.com/office/drawing/2014/main" id="{0323DE99-A7C9-5D65-801F-87FA048FA539}"/>
              </a:ext>
            </a:extLst>
          </p:cNvPr>
          <p:cNvSpPr/>
          <p:nvPr/>
        </p:nvSpPr>
        <p:spPr>
          <a:xfrm rot="10800000">
            <a:off x="5598661" y="960561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hteck">
            <a:extLst>
              <a:ext uri="{FF2B5EF4-FFF2-40B4-BE49-F238E27FC236}">
                <a16:creationId xmlns:a16="http://schemas.microsoft.com/office/drawing/2014/main" id="{592A44A4-9B86-0DE1-03E4-D6C38EC63202}"/>
              </a:ext>
            </a:extLst>
          </p:cNvPr>
          <p:cNvSpPr/>
          <p:nvPr/>
        </p:nvSpPr>
        <p:spPr>
          <a:xfrm>
            <a:off x="5874935" y="895224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Linie">
            <a:extLst>
              <a:ext uri="{FF2B5EF4-FFF2-40B4-BE49-F238E27FC236}">
                <a16:creationId xmlns:a16="http://schemas.microsoft.com/office/drawing/2014/main" id="{3E1E782A-0961-FCCB-37A4-0805BF25ECE6}"/>
              </a:ext>
            </a:extLst>
          </p:cNvPr>
          <p:cNvSpPr/>
          <p:nvPr/>
        </p:nvSpPr>
        <p:spPr>
          <a:xfrm>
            <a:off x="2491463" y="1876273"/>
            <a:ext cx="3964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9" name="Rechteck">
            <a:extLst>
              <a:ext uri="{FF2B5EF4-FFF2-40B4-BE49-F238E27FC236}">
                <a16:creationId xmlns:a16="http://schemas.microsoft.com/office/drawing/2014/main" id="{28B95B1A-694D-8C69-D4A5-51C4FC8413A2}"/>
              </a:ext>
            </a:extLst>
          </p:cNvPr>
          <p:cNvSpPr/>
          <p:nvPr/>
        </p:nvSpPr>
        <p:spPr>
          <a:xfrm>
            <a:off x="3083983" y="1773173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Kreis">
            <a:extLst>
              <a:ext uri="{FF2B5EF4-FFF2-40B4-BE49-F238E27FC236}">
                <a16:creationId xmlns:a16="http://schemas.microsoft.com/office/drawing/2014/main" id="{5CAD5EA9-4758-821C-864D-6F9860357E55}"/>
              </a:ext>
            </a:extLst>
          </p:cNvPr>
          <p:cNvSpPr/>
          <p:nvPr/>
        </p:nvSpPr>
        <p:spPr>
          <a:xfrm rot="10800000">
            <a:off x="3620128" y="1838511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Kreis">
            <a:extLst>
              <a:ext uri="{FF2B5EF4-FFF2-40B4-BE49-F238E27FC236}">
                <a16:creationId xmlns:a16="http://schemas.microsoft.com/office/drawing/2014/main" id="{A60351A6-E1BC-DC38-2298-D21460173AE9}"/>
              </a:ext>
            </a:extLst>
          </p:cNvPr>
          <p:cNvSpPr/>
          <p:nvPr/>
        </p:nvSpPr>
        <p:spPr>
          <a:xfrm rot="10800000">
            <a:off x="5598661" y="1838511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Rechteck">
            <a:extLst>
              <a:ext uri="{FF2B5EF4-FFF2-40B4-BE49-F238E27FC236}">
                <a16:creationId xmlns:a16="http://schemas.microsoft.com/office/drawing/2014/main" id="{143040FE-57F1-F7AC-BB99-DC30E089B056}"/>
              </a:ext>
            </a:extLst>
          </p:cNvPr>
          <p:cNvSpPr/>
          <p:nvPr/>
        </p:nvSpPr>
        <p:spPr>
          <a:xfrm>
            <a:off x="5874935" y="1773173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Aufwärtswandler">
            <a:extLst>
              <a:ext uri="{FF2B5EF4-FFF2-40B4-BE49-F238E27FC236}">
                <a16:creationId xmlns:a16="http://schemas.microsoft.com/office/drawing/2014/main" id="{42FFC6AA-CBDA-2685-9B01-009413C4730D}"/>
              </a:ext>
            </a:extLst>
          </p:cNvPr>
          <p:cNvSpPr txBox="1"/>
          <p:nvPr/>
        </p:nvSpPr>
        <p:spPr>
          <a:xfrm>
            <a:off x="6622889" y="853914"/>
            <a:ext cx="1064276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Empfänger</a:t>
            </a:r>
          </a:p>
        </p:txBody>
      </p:sp>
      <p:sp>
        <p:nvSpPr>
          <p:cNvPr id="44" name="Aufwärtswandler">
            <a:extLst>
              <a:ext uri="{FF2B5EF4-FFF2-40B4-BE49-F238E27FC236}">
                <a16:creationId xmlns:a16="http://schemas.microsoft.com/office/drawing/2014/main" id="{D50C98A6-1A7D-DF7E-03A2-6D5C3D47DAEB}"/>
              </a:ext>
            </a:extLst>
          </p:cNvPr>
          <p:cNvSpPr txBox="1"/>
          <p:nvPr/>
        </p:nvSpPr>
        <p:spPr>
          <a:xfrm>
            <a:off x="4008241" y="1286792"/>
            <a:ext cx="1178576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Leiterbündel</a:t>
            </a:r>
          </a:p>
        </p:txBody>
      </p:sp>
      <p:pic>
        <p:nvPicPr>
          <p:cNvPr id="45" name="pasted-image.png" descr="pasted-image.png">
            <a:extLst>
              <a:ext uri="{FF2B5EF4-FFF2-40B4-BE49-F238E27FC236}">
                <a16:creationId xmlns:a16="http://schemas.microsoft.com/office/drawing/2014/main" id="{D7E792ED-0D49-96DC-D4DD-0F5B2A2EF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857" y="6354510"/>
            <a:ext cx="308810" cy="22525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Rechteck">
            <a:extLst>
              <a:ext uri="{FF2B5EF4-FFF2-40B4-BE49-F238E27FC236}">
                <a16:creationId xmlns:a16="http://schemas.microsoft.com/office/drawing/2014/main" id="{160D1D0F-5F70-EB9F-E216-FA91E1D70015}"/>
              </a:ext>
            </a:extLst>
          </p:cNvPr>
          <p:cNvSpPr/>
          <p:nvPr/>
        </p:nvSpPr>
        <p:spPr>
          <a:xfrm>
            <a:off x="5673712" y="3887733"/>
            <a:ext cx="860516" cy="1911456"/>
          </a:xfrm>
          <a:prstGeom prst="rect">
            <a:avLst/>
          </a:prstGeom>
          <a:solidFill>
            <a:srgbClr val="73FDFF">
              <a:alpha val="21034"/>
            </a:srgbClr>
          </a:solidFill>
          <a:ln w="12700">
            <a:solidFill>
              <a:srgbClr val="0096FF">
                <a:alpha val="21034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Rechteck">
            <a:extLst>
              <a:ext uri="{FF2B5EF4-FFF2-40B4-BE49-F238E27FC236}">
                <a16:creationId xmlns:a16="http://schemas.microsoft.com/office/drawing/2014/main" id="{230265FA-2094-A559-FC86-FB23FACFF67D}"/>
              </a:ext>
            </a:extLst>
          </p:cNvPr>
          <p:cNvSpPr/>
          <p:nvPr/>
        </p:nvSpPr>
        <p:spPr>
          <a:xfrm>
            <a:off x="2278948" y="3913133"/>
            <a:ext cx="1246041" cy="1911456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Linie">
            <a:extLst>
              <a:ext uri="{FF2B5EF4-FFF2-40B4-BE49-F238E27FC236}">
                <a16:creationId xmlns:a16="http://schemas.microsoft.com/office/drawing/2014/main" id="{D7B09C1E-140E-B79D-7B72-4133647D6371}"/>
              </a:ext>
            </a:extLst>
          </p:cNvPr>
          <p:cNvSpPr/>
          <p:nvPr/>
        </p:nvSpPr>
        <p:spPr>
          <a:xfrm flipH="1">
            <a:off x="2419587" y="4354112"/>
            <a:ext cx="1" cy="124825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9" name="Kreis">
            <a:extLst>
              <a:ext uri="{FF2B5EF4-FFF2-40B4-BE49-F238E27FC236}">
                <a16:creationId xmlns:a16="http://schemas.microsoft.com/office/drawing/2014/main" id="{74C9A4EE-DBA2-D882-FA6E-09D01B29FF08}"/>
              </a:ext>
            </a:extLst>
          </p:cNvPr>
          <p:cNvSpPr/>
          <p:nvPr/>
        </p:nvSpPr>
        <p:spPr>
          <a:xfrm>
            <a:off x="2552352" y="4201849"/>
            <a:ext cx="305233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u01">
            <a:extLst>
              <a:ext uri="{FF2B5EF4-FFF2-40B4-BE49-F238E27FC236}">
                <a16:creationId xmlns:a16="http://schemas.microsoft.com/office/drawing/2014/main" id="{1793BC3E-0990-5D33-426E-3E913E4026DB}"/>
              </a:ext>
            </a:extLst>
          </p:cNvPr>
          <p:cNvSpPr txBox="1"/>
          <p:nvPr/>
        </p:nvSpPr>
        <p:spPr>
          <a:xfrm>
            <a:off x="2508248" y="3871520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0a</a:t>
            </a:r>
          </a:p>
        </p:txBody>
      </p:sp>
      <p:sp>
        <p:nvSpPr>
          <p:cNvPr id="51" name="Linie">
            <a:extLst>
              <a:ext uri="{FF2B5EF4-FFF2-40B4-BE49-F238E27FC236}">
                <a16:creationId xmlns:a16="http://schemas.microsoft.com/office/drawing/2014/main" id="{6C24DEF1-9912-9805-1E5C-67112424737A}"/>
              </a:ext>
            </a:extLst>
          </p:cNvPr>
          <p:cNvSpPr/>
          <p:nvPr/>
        </p:nvSpPr>
        <p:spPr>
          <a:xfrm>
            <a:off x="6385903" y="4353470"/>
            <a:ext cx="1" cy="124825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52" name="Kreis">
            <a:extLst>
              <a:ext uri="{FF2B5EF4-FFF2-40B4-BE49-F238E27FC236}">
                <a16:creationId xmlns:a16="http://schemas.microsoft.com/office/drawing/2014/main" id="{EF7E8086-923F-90C8-98BD-E84334B4A684}"/>
              </a:ext>
            </a:extLst>
          </p:cNvPr>
          <p:cNvSpPr/>
          <p:nvPr/>
        </p:nvSpPr>
        <p:spPr>
          <a:xfrm>
            <a:off x="1684397" y="5580787"/>
            <a:ext cx="305233" cy="30854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u01">
            <a:extLst>
              <a:ext uri="{FF2B5EF4-FFF2-40B4-BE49-F238E27FC236}">
                <a16:creationId xmlns:a16="http://schemas.microsoft.com/office/drawing/2014/main" id="{9CF35B12-EE69-9CBD-6B80-B34B4E78A495}"/>
              </a:ext>
            </a:extLst>
          </p:cNvPr>
          <p:cNvSpPr txBox="1"/>
          <p:nvPr/>
        </p:nvSpPr>
        <p:spPr>
          <a:xfrm>
            <a:off x="2508248" y="5131798"/>
            <a:ext cx="393440" cy="301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02</a:t>
            </a:r>
          </a:p>
        </p:txBody>
      </p:sp>
      <p:sp>
        <p:nvSpPr>
          <p:cNvPr id="54" name="Linie">
            <a:extLst>
              <a:ext uri="{FF2B5EF4-FFF2-40B4-BE49-F238E27FC236}">
                <a16:creationId xmlns:a16="http://schemas.microsoft.com/office/drawing/2014/main" id="{45F8B117-95EE-57DD-C48E-FCBBEE1380C2}"/>
              </a:ext>
            </a:extLst>
          </p:cNvPr>
          <p:cNvSpPr/>
          <p:nvPr/>
        </p:nvSpPr>
        <p:spPr>
          <a:xfrm flipH="1">
            <a:off x="2419587" y="5405974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55" name="Kreis">
            <a:extLst>
              <a:ext uri="{FF2B5EF4-FFF2-40B4-BE49-F238E27FC236}">
                <a16:creationId xmlns:a16="http://schemas.microsoft.com/office/drawing/2014/main" id="{7E15EA64-3ABD-AD28-8DB6-7AF216DF6E7C}"/>
              </a:ext>
            </a:extLst>
          </p:cNvPr>
          <p:cNvSpPr/>
          <p:nvPr/>
        </p:nvSpPr>
        <p:spPr>
          <a:xfrm>
            <a:off x="2552352" y="5435399"/>
            <a:ext cx="305233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Linie">
            <a:extLst>
              <a:ext uri="{FF2B5EF4-FFF2-40B4-BE49-F238E27FC236}">
                <a16:creationId xmlns:a16="http://schemas.microsoft.com/office/drawing/2014/main" id="{4F00A941-1FF4-62B0-C958-3239A0937FF8}"/>
              </a:ext>
            </a:extLst>
          </p:cNvPr>
          <p:cNvSpPr/>
          <p:nvPr/>
        </p:nvSpPr>
        <p:spPr>
          <a:xfrm flipH="1">
            <a:off x="2432543" y="4147849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57" name="Linie">
            <a:extLst>
              <a:ext uri="{FF2B5EF4-FFF2-40B4-BE49-F238E27FC236}">
                <a16:creationId xmlns:a16="http://schemas.microsoft.com/office/drawing/2014/main" id="{2799ACCC-0D28-9068-21BB-F333EB040056}"/>
              </a:ext>
            </a:extLst>
          </p:cNvPr>
          <p:cNvSpPr/>
          <p:nvPr/>
        </p:nvSpPr>
        <p:spPr>
          <a:xfrm>
            <a:off x="5720554" y="4147849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58" name="Linie">
            <a:extLst>
              <a:ext uri="{FF2B5EF4-FFF2-40B4-BE49-F238E27FC236}">
                <a16:creationId xmlns:a16="http://schemas.microsoft.com/office/drawing/2014/main" id="{8639C96B-F223-7F3E-E990-79614C7AD423}"/>
              </a:ext>
            </a:extLst>
          </p:cNvPr>
          <p:cNvSpPr/>
          <p:nvPr/>
        </p:nvSpPr>
        <p:spPr>
          <a:xfrm>
            <a:off x="5718561" y="5410086"/>
            <a:ext cx="54485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59" name="u01">
            <a:extLst>
              <a:ext uri="{FF2B5EF4-FFF2-40B4-BE49-F238E27FC236}">
                <a16:creationId xmlns:a16="http://schemas.microsoft.com/office/drawing/2014/main" id="{2DAA07C4-1883-4EE5-DBDE-DD81CA20B8CA}"/>
              </a:ext>
            </a:extLst>
          </p:cNvPr>
          <p:cNvSpPr txBox="1"/>
          <p:nvPr/>
        </p:nvSpPr>
        <p:spPr>
          <a:xfrm>
            <a:off x="5798971" y="3871520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La</a:t>
            </a:r>
          </a:p>
        </p:txBody>
      </p:sp>
      <p:sp>
        <p:nvSpPr>
          <p:cNvPr id="60" name="Linie">
            <a:extLst>
              <a:ext uri="{FF2B5EF4-FFF2-40B4-BE49-F238E27FC236}">
                <a16:creationId xmlns:a16="http://schemas.microsoft.com/office/drawing/2014/main" id="{2414293E-6BD8-EE1E-A65F-66D8603EF803}"/>
              </a:ext>
            </a:extLst>
          </p:cNvPr>
          <p:cNvSpPr/>
          <p:nvPr/>
        </p:nvSpPr>
        <p:spPr>
          <a:xfrm flipH="1">
            <a:off x="1836662" y="4987283"/>
            <a:ext cx="1" cy="136767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61" name="Linie">
            <a:extLst>
              <a:ext uri="{FF2B5EF4-FFF2-40B4-BE49-F238E27FC236}">
                <a16:creationId xmlns:a16="http://schemas.microsoft.com/office/drawing/2014/main" id="{1F732C9F-AECE-538D-A12F-71FCF8F8E792}"/>
              </a:ext>
            </a:extLst>
          </p:cNvPr>
          <p:cNvSpPr/>
          <p:nvPr/>
        </p:nvSpPr>
        <p:spPr>
          <a:xfrm>
            <a:off x="6970821" y="4991121"/>
            <a:ext cx="1" cy="135999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62" name="Linie">
            <a:extLst>
              <a:ext uri="{FF2B5EF4-FFF2-40B4-BE49-F238E27FC236}">
                <a16:creationId xmlns:a16="http://schemas.microsoft.com/office/drawing/2014/main" id="{2F8B3DCF-1FAC-163B-1ED8-261C0DE1CE4D}"/>
              </a:ext>
            </a:extLst>
          </p:cNvPr>
          <p:cNvSpPr/>
          <p:nvPr/>
        </p:nvSpPr>
        <p:spPr>
          <a:xfrm>
            <a:off x="1833462" y="6356171"/>
            <a:ext cx="514420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63" name="Linie">
            <a:extLst>
              <a:ext uri="{FF2B5EF4-FFF2-40B4-BE49-F238E27FC236}">
                <a16:creationId xmlns:a16="http://schemas.microsoft.com/office/drawing/2014/main" id="{A9705AEE-E42B-1B25-4919-6C088AD4F0B1}"/>
              </a:ext>
            </a:extLst>
          </p:cNvPr>
          <p:cNvSpPr/>
          <p:nvPr/>
        </p:nvSpPr>
        <p:spPr>
          <a:xfrm flipH="1">
            <a:off x="1589274" y="5502186"/>
            <a:ext cx="0" cy="49066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64" name="u01">
            <a:extLst>
              <a:ext uri="{FF2B5EF4-FFF2-40B4-BE49-F238E27FC236}">
                <a16:creationId xmlns:a16="http://schemas.microsoft.com/office/drawing/2014/main" id="{A79538C2-7ED9-8B60-56D6-3757E8AFD1D1}"/>
              </a:ext>
            </a:extLst>
          </p:cNvPr>
          <p:cNvSpPr txBox="1"/>
          <p:nvPr/>
        </p:nvSpPr>
        <p:spPr>
          <a:xfrm>
            <a:off x="1120612" y="5553058"/>
            <a:ext cx="434566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CM</a:t>
            </a:r>
          </a:p>
        </p:txBody>
      </p:sp>
      <p:sp>
        <p:nvSpPr>
          <p:cNvPr id="65" name="Linie">
            <a:extLst>
              <a:ext uri="{FF2B5EF4-FFF2-40B4-BE49-F238E27FC236}">
                <a16:creationId xmlns:a16="http://schemas.microsoft.com/office/drawing/2014/main" id="{7719E1FE-F1E7-DF8A-8380-1461BC5E371E}"/>
              </a:ext>
            </a:extLst>
          </p:cNvPr>
          <p:cNvSpPr/>
          <p:nvPr/>
        </p:nvSpPr>
        <p:spPr>
          <a:xfrm>
            <a:off x="2423228" y="4356118"/>
            <a:ext cx="3964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66" name="Rechteck">
            <a:extLst>
              <a:ext uri="{FF2B5EF4-FFF2-40B4-BE49-F238E27FC236}">
                <a16:creationId xmlns:a16="http://schemas.microsoft.com/office/drawing/2014/main" id="{A4B1D6A7-6E0B-6DD6-E727-13AB3E69EC49}"/>
              </a:ext>
            </a:extLst>
          </p:cNvPr>
          <p:cNvSpPr/>
          <p:nvPr/>
        </p:nvSpPr>
        <p:spPr>
          <a:xfrm>
            <a:off x="3015748" y="4253019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Kreis">
            <a:extLst>
              <a:ext uri="{FF2B5EF4-FFF2-40B4-BE49-F238E27FC236}">
                <a16:creationId xmlns:a16="http://schemas.microsoft.com/office/drawing/2014/main" id="{46D74928-FF44-AED8-3EC7-12E842C4F117}"/>
              </a:ext>
            </a:extLst>
          </p:cNvPr>
          <p:cNvSpPr/>
          <p:nvPr/>
        </p:nvSpPr>
        <p:spPr>
          <a:xfrm rot="10800000">
            <a:off x="3551893" y="4318356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Kreis">
            <a:extLst>
              <a:ext uri="{FF2B5EF4-FFF2-40B4-BE49-F238E27FC236}">
                <a16:creationId xmlns:a16="http://schemas.microsoft.com/office/drawing/2014/main" id="{9E3759DD-96C3-EFA8-C810-15E367E9E51F}"/>
              </a:ext>
            </a:extLst>
          </p:cNvPr>
          <p:cNvSpPr/>
          <p:nvPr/>
        </p:nvSpPr>
        <p:spPr>
          <a:xfrm rot="10800000">
            <a:off x="5530426" y="4318356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Rechteck">
            <a:extLst>
              <a:ext uri="{FF2B5EF4-FFF2-40B4-BE49-F238E27FC236}">
                <a16:creationId xmlns:a16="http://schemas.microsoft.com/office/drawing/2014/main" id="{27919617-BF26-5308-F2D4-C6B292B4C107}"/>
              </a:ext>
            </a:extLst>
          </p:cNvPr>
          <p:cNvSpPr/>
          <p:nvPr/>
        </p:nvSpPr>
        <p:spPr>
          <a:xfrm>
            <a:off x="5806700" y="4253019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Linie">
            <a:extLst>
              <a:ext uri="{FF2B5EF4-FFF2-40B4-BE49-F238E27FC236}">
                <a16:creationId xmlns:a16="http://schemas.microsoft.com/office/drawing/2014/main" id="{281B321D-C0EE-CF60-98C6-DE57BC0555C5}"/>
              </a:ext>
            </a:extLst>
          </p:cNvPr>
          <p:cNvSpPr/>
          <p:nvPr/>
        </p:nvSpPr>
        <p:spPr>
          <a:xfrm>
            <a:off x="2423228" y="5589668"/>
            <a:ext cx="3964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71" name="Rechteck">
            <a:extLst>
              <a:ext uri="{FF2B5EF4-FFF2-40B4-BE49-F238E27FC236}">
                <a16:creationId xmlns:a16="http://schemas.microsoft.com/office/drawing/2014/main" id="{E0269209-27E1-708A-2D5A-CD1E1B762DD4}"/>
              </a:ext>
            </a:extLst>
          </p:cNvPr>
          <p:cNvSpPr/>
          <p:nvPr/>
        </p:nvSpPr>
        <p:spPr>
          <a:xfrm>
            <a:off x="3015748" y="5486568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Kreis">
            <a:extLst>
              <a:ext uri="{FF2B5EF4-FFF2-40B4-BE49-F238E27FC236}">
                <a16:creationId xmlns:a16="http://schemas.microsoft.com/office/drawing/2014/main" id="{C6A38AB4-5A1D-890A-7F7A-E855B559C877}"/>
              </a:ext>
            </a:extLst>
          </p:cNvPr>
          <p:cNvSpPr/>
          <p:nvPr/>
        </p:nvSpPr>
        <p:spPr>
          <a:xfrm rot="10800000">
            <a:off x="3551893" y="5551906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Kreis">
            <a:extLst>
              <a:ext uri="{FF2B5EF4-FFF2-40B4-BE49-F238E27FC236}">
                <a16:creationId xmlns:a16="http://schemas.microsoft.com/office/drawing/2014/main" id="{A3DAC7A5-845E-C307-381A-A4736ED6054A}"/>
              </a:ext>
            </a:extLst>
          </p:cNvPr>
          <p:cNvSpPr/>
          <p:nvPr/>
        </p:nvSpPr>
        <p:spPr>
          <a:xfrm rot="10800000">
            <a:off x="5530426" y="5551906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Rechteck">
            <a:extLst>
              <a:ext uri="{FF2B5EF4-FFF2-40B4-BE49-F238E27FC236}">
                <a16:creationId xmlns:a16="http://schemas.microsoft.com/office/drawing/2014/main" id="{FE922702-3C76-422A-DF71-E711C7200B3C}"/>
              </a:ext>
            </a:extLst>
          </p:cNvPr>
          <p:cNvSpPr/>
          <p:nvPr/>
        </p:nvSpPr>
        <p:spPr>
          <a:xfrm>
            <a:off x="5806700" y="5486568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Aufwärtswandler">
            <a:extLst>
              <a:ext uri="{FF2B5EF4-FFF2-40B4-BE49-F238E27FC236}">
                <a16:creationId xmlns:a16="http://schemas.microsoft.com/office/drawing/2014/main" id="{A24E102D-2F97-35CE-2FE8-27306C0EA7CD}"/>
              </a:ext>
            </a:extLst>
          </p:cNvPr>
          <p:cNvSpPr txBox="1"/>
          <p:nvPr/>
        </p:nvSpPr>
        <p:spPr>
          <a:xfrm>
            <a:off x="3959632" y="3940328"/>
            <a:ext cx="1178576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40639" lvl="0" indent="40639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Leiterbündel</a:t>
            </a:r>
          </a:p>
        </p:txBody>
      </p:sp>
      <p:sp>
        <p:nvSpPr>
          <p:cNvPr id="76" name="Kreis">
            <a:extLst>
              <a:ext uri="{FF2B5EF4-FFF2-40B4-BE49-F238E27FC236}">
                <a16:creationId xmlns:a16="http://schemas.microsoft.com/office/drawing/2014/main" id="{F80A8AA9-859A-2B3F-E79C-95C4024A200E}"/>
              </a:ext>
            </a:extLst>
          </p:cNvPr>
          <p:cNvSpPr/>
          <p:nvPr/>
        </p:nvSpPr>
        <p:spPr>
          <a:xfrm>
            <a:off x="2550359" y="4834131"/>
            <a:ext cx="305233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u01">
            <a:extLst>
              <a:ext uri="{FF2B5EF4-FFF2-40B4-BE49-F238E27FC236}">
                <a16:creationId xmlns:a16="http://schemas.microsoft.com/office/drawing/2014/main" id="{06E0E6D1-3EAF-8757-C599-92934A3BFA5E}"/>
              </a:ext>
            </a:extLst>
          </p:cNvPr>
          <p:cNvSpPr txBox="1"/>
          <p:nvPr/>
        </p:nvSpPr>
        <p:spPr>
          <a:xfrm>
            <a:off x="2508248" y="4525465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0b</a:t>
            </a:r>
          </a:p>
        </p:txBody>
      </p:sp>
      <p:sp>
        <p:nvSpPr>
          <p:cNvPr id="78" name="Linie">
            <a:extLst>
              <a:ext uri="{FF2B5EF4-FFF2-40B4-BE49-F238E27FC236}">
                <a16:creationId xmlns:a16="http://schemas.microsoft.com/office/drawing/2014/main" id="{97D9DA12-AAE9-D035-9315-504F01E41487}"/>
              </a:ext>
            </a:extLst>
          </p:cNvPr>
          <p:cNvSpPr/>
          <p:nvPr/>
        </p:nvSpPr>
        <p:spPr>
          <a:xfrm flipH="1">
            <a:off x="2432543" y="4799437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79" name="Linie">
            <a:extLst>
              <a:ext uri="{FF2B5EF4-FFF2-40B4-BE49-F238E27FC236}">
                <a16:creationId xmlns:a16="http://schemas.microsoft.com/office/drawing/2014/main" id="{CED96F0D-39C5-6412-59D5-DE05746749EC}"/>
              </a:ext>
            </a:extLst>
          </p:cNvPr>
          <p:cNvSpPr/>
          <p:nvPr/>
        </p:nvSpPr>
        <p:spPr>
          <a:xfrm>
            <a:off x="5720554" y="4807576"/>
            <a:ext cx="54485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80" name="u01">
            <a:extLst>
              <a:ext uri="{FF2B5EF4-FFF2-40B4-BE49-F238E27FC236}">
                <a16:creationId xmlns:a16="http://schemas.microsoft.com/office/drawing/2014/main" id="{C52ACFF3-8E10-615A-5F9C-A650EFF48160}"/>
              </a:ext>
            </a:extLst>
          </p:cNvPr>
          <p:cNvSpPr txBox="1"/>
          <p:nvPr/>
        </p:nvSpPr>
        <p:spPr>
          <a:xfrm>
            <a:off x="5798773" y="4529925"/>
            <a:ext cx="393440" cy="301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Lb</a:t>
            </a:r>
          </a:p>
        </p:txBody>
      </p:sp>
      <p:sp>
        <p:nvSpPr>
          <p:cNvPr id="81" name="Linie">
            <a:extLst>
              <a:ext uri="{FF2B5EF4-FFF2-40B4-BE49-F238E27FC236}">
                <a16:creationId xmlns:a16="http://schemas.microsoft.com/office/drawing/2014/main" id="{BC8F216A-B77C-9474-572E-FC4FCCA66924}"/>
              </a:ext>
            </a:extLst>
          </p:cNvPr>
          <p:cNvSpPr/>
          <p:nvPr/>
        </p:nvSpPr>
        <p:spPr>
          <a:xfrm>
            <a:off x="1837044" y="4988400"/>
            <a:ext cx="513703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82" name="Rechteck">
            <a:extLst>
              <a:ext uri="{FF2B5EF4-FFF2-40B4-BE49-F238E27FC236}">
                <a16:creationId xmlns:a16="http://schemas.microsoft.com/office/drawing/2014/main" id="{170DEC33-3034-95DE-4872-3920B6C947E1}"/>
              </a:ext>
            </a:extLst>
          </p:cNvPr>
          <p:cNvSpPr/>
          <p:nvPr/>
        </p:nvSpPr>
        <p:spPr>
          <a:xfrm>
            <a:off x="3013755" y="4885300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Kreis">
            <a:extLst>
              <a:ext uri="{FF2B5EF4-FFF2-40B4-BE49-F238E27FC236}">
                <a16:creationId xmlns:a16="http://schemas.microsoft.com/office/drawing/2014/main" id="{E2BBF6E9-7692-B6D5-51CF-D999FD9B59DE}"/>
              </a:ext>
            </a:extLst>
          </p:cNvPr>
          <p:cNvSpPr/>
          <p:nvPr/>
        </p:nvSpPr>
        <p:spPr>
          <a:xfrm rot="10800000">
            <a:off x="3549900" y="4950638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Kreis">
            <a:extLst>
              <a:ext uri="{FF2B5EF4-FFF2-40B4-BE49-F238E27FC236}">
                <a16:creationId xmlns:a16="http://schemas.microsoft.com/office/drawing/2014/main" id="{FDBDA452-EA53-E5E8-124A-6A24DD26A333}"/>
              </a:ext>
            </a:extLst>
          </p:cNvPr>
          <p:cNvSpPr/>
          <p:nvPr/>
        </p:nvSpPr>
        <p:spPr>
          <a:xfrm rot="10800000">
            <a:off x="5528434" y="4950638"/>
            <a:ext cx="75051" cy="755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Rechteck">
            <a:extLst>
              <a:ext uri="{FF2B5EF4-FFF2-40B4-BE49-F238E27FC236}">
                <a16:creationId xmlns:a16="http://schemas.microsoft.com/office/drawing/2014/main" id="{83C9E45A-2C83-E8D9-1214-D9371F180055}"/>
              </a:ext>
            </a:extLst>
          </p:cNvPr>
          <p:cNvSpPr/>
          <p:nvPr/>
        </p:nvSpPr>
        <p:spPr>
          <a:xfrm>
            <a:off x="5804707" y="4885300"/>
            <a:ext cx="377981" cy="2062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u1">
            <a:extLst>
              <a:ext uri="{FF2B5EF4-FFF2-40B4-BE49-F238E27FC236}">
                <a16:creationId xmlns:a16="http://schemas.microsoft.com/office/drawing/2014/main" id="{77BC937C-38F7-A828-E5F1-A652CA158A78}"/>
              </a:ext>
            </a:extLst>
          </p:cNvPr>
          <p:cNvSpPr txBox="1"/>
          <p:nvPr/>
        </p:nvSpPr>
        <p:spPr>
          <a:xfrm>
            <a:off x="5799404" y="4221304"/>
            <a:ext cx="393440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La</a:t>
            </a:r>
          </a:p>
        </p:txBody>
      </p:sp>
      <p:sp>
        <p:nvSpPr>
          <p:cNvPr id="87" name="u1">
            <a:extLst>
              <a:ext uri="{FF2B5EF4-FFF2-40B4-BE49-F238E27FC236}">
                <a16:creationId xmlns:a16="http://schemas.microsoft.com/office/drawing/2014/main" id="{A459C9E8-F4A3-EFA5-D101-1D7F407A2795}"/>
              </a:ext>
            </a:extLst>
          </p:cNvPr>
          <p:cNvSpPr txBox="1"/>
          <p:nvPr/>
        </p:nvSpPr>
        <p:spPr>
          <a:xfrm>
            <a:off x="5795182" y="4856273"/>
            <a:ext cx="393440" cy="264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Lb</a:t>
            </a:r>
          </a:p>
        </p:txBody>
      </p:sp>
      <p:sp>
        <p:nvSpPr>
          <p:cNvPr id="88" name="u1">
            <a:extLst>
              <a:ext uri="{FF2B5EF4-FFF2-40B4-BE49-F238E27FC236}">
                <a16:creationId xmlns:a16="http://schemas.microsoft.com/office/drawing/2014/main" id="{5D56F153-6A72-3305-C2DA-C2CCAA4CA319}"/>
              </a:ext>
            </a:extLst>
          </p:cNvPr>
          <p:cNvSpPr txBox="1"/>
          <p:nvPr/>
        </p:nvSpPr>
        <p:spPr>
          <a:xfrm>
            <a:off x="5796259" y="5439997"/>
            <a:ext cx="393440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Lc</a:t>
            </a:r>
          </a:p>
        </p:txBody>
      </p:sp>
      <p:sp>
        <p:nvSpPr>
          <p:cNvPr id="89" name="u01">
            <a:extLst>
              <a:ext uri="{FF2B5EF4-FFF2-40B4-BE49-F238E27FC236}">
                <a16:creationId xmlns:a16="http://schemas.microsoft.com/office/drawing/2014/main" id="{AF4FC1EF-536D-3898-8D77-07C3881449E7}"/>
              </a:ext>
            </a:extLst>
          </p:cNvPr>
          <p:cNvSpPr txBox="1"/>
          <p:nvPr/>
        </p:nvSpPr>
        <p:spPr>
          <a:xfrm>
            <a:off x="5797537" y="5145355"/>
            <a:ext cx="393440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Lc</a:t>
            </a:r>
          </a:p>
        </p:txBody>
      </p:sp>
      <p:sp>
        <p:nvSpPr>
          <p:cNvPr id="90" name="R1">
            <a:extLst>
              <a:ext uri="{FF2B5EF4-FFF2-40B4-BE49-F238E27FC236}">
                <a16:creationId xmlns:a16="http://schemas.microsoft.com/office/drawing/2014/main" id="{37B6259F-B948-B562-E806-CD623D8F80BF}"/>
              </a:ext>
            </a:extLst>
          </p:cNvPr>
          <p:cNvSpPr txBox="1"/>
          <p:nvPr/>
        </p:nvSpPr>
        <p:spPr>
          <a:xfrm>
            <a:off x="2878138" y="4223991"/>
            <a:ext cx="653201" cy="264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ctr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Z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sp>
        <p:nvSpPr>
          <p:cNvPr id="91" name="R1">
            <a:extLst>
              <a:ext uri="{FF2B5EF4-FFF2-40B4-BE49-F238E27FC236}">
                <a16:creationId xmlns:a16="http://schemas.microsoft.com/office/drawing/2014/main" id="{88E28184-DBCB-0A33-64AE-7CF839AB780B}"/>
              </a:ext>
            </a:extLst>
          </p:cNvPr>
          <p:cNvSpPr txBox="1"/>
          <p:nvPr/>
        </p:nvSpPr>
        <p:spPr>
          <a:xfrm>
            <a:off x="2878138" y="4851254"/>
            <a:ext cx="653201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ctr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Z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92" name="R1">
            <a:extLst>
              <a:ext uri="{FF2B5EF4-FFF2-40B4-BE49-F238E27FC236}">
                <a16:creationId xmlns:a16="http://schemas.microsoft.com/office/drawing/2014/main" id="{347273E9-EE97-4775-7830-5276C53FB0CC}"/>
              </a:ext>
            </a:extLst>
          </p:cNvPr>
          <p:cNvSpPr txBox="1"/>
          <p:nvPr/>
        </p:nvSpPr>
        <p:spPr>
          <a:xfrm>
            <a:off x="2887175" y="5457054"/>
            <a:ext cx="653201" cy="26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ctr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Z</a:t>
            </a:r>
            <a:r>
              <a:rPr kumimoji="0" sz="1200" b="0" i="0" u="sng" strike="noStrike" kern="0" cap="none" spc="0" normalizeH="0" baseline="-5998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c</a:t>
            </a:r>
          </a:p>
        </p:txBody>
      </p:sp>
      <p:sp>
        <p:nvSpPr>
          <p:cNvPr id="93" name="Kreis">
            <a:extLst>
              <a:ext uri="{FF2B5EF4-FFF2-40B4-BE49-F238E27FC236}">
                <a16:creationId xmlns:a16="http://schemas.microsoft.com/office/drawing/2014/main" id="{22B07E1C-A588-58A1-2F92-AF4E768D530A}"/>
              </a:ext>
            </a:extLst>
          </p:cNvPr>
          <p:cNvSpPr/>
          <p:nvPr/>
        </p:nvSpPr>
        <p:spPr>
          <a:xfrm>
            <a:off x="1704880" y="1867393"/>
            <a:ext cx="305233" cy="308541"/>
          </a:xfrm>
          <a:prstGeom prst="ellipse">
            <a:avLst/>
          </a:prstGeom>
          <a:noFill/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Linie">
            <a:extLst>
              <a:ext uri="{FF2B5EF4-FFF2-40B4-BE49-F238E27FC236}">
                <a16:creationId xmlns:a16="http://schemas.microsoft.com/office/drawing/2014/main" id="{5CF61020-554B-5A5C-6BB9-A5AB457C8591}"/>
              </a:ext>
            </a:extLst>
          </p:cNvPr>
          <p:cNvSpPr/>
          <p:nvPr/>
        </p:nvSpPr>
        <p:spPr>
          <a:xfrm flipH="1">
            <a:off x="1609757" y="1788792"/>
            <a:ext cx="0" cy="49066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95" name="u01">
            <a:extLst>
              <a:ext uri="{FF2B5EF4-FFF2-40B4-BE49-F238E27FC236}">
                <a16:creationId xmlns:a16="http://schemas.microsoft.com/office/drawing/2014/main" id="{DF167B08-A0D2-7900-28A1-19E3ABF9339D}"/>
              </a:ext>
            </a:extLst>
          </p:cNvPr>
          <p:cNvSpPr txBox="1"/>
          <p:nvPr/>
        </p:nvSpPr>
        <p:spPr>
          <a:xfrm>
            <a:off x="1141095" y="1839664"/>
            <a:ext cx="434566" cy="30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36574" lvl="0" indent="36574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kumimoji="0" sz="1200" b="0" i="0" u="sng" strike="noStrike" kern="0" cap="none" spc="0" normalizeH="0" baseline="-30428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333044914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eck"/>
          <p:cNvSpPr/>
          <p:nvPr/>
        </p:nvSpPr>
        <p:spPr>
          <a:xfrm>
            <a:off x="8909097" y="1842209"/>
            <a:ext cx="567266" cy="1555852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63" name="Abgerundetes Rechteck 215"/>
          <p:cNvSpPr/>
          <p:nvPr/>
        </p:nvSpPr>
        <p:spPr>
          <a:xfrm>
            <a:off x="345467" y="1535645"/>
            <a:ext cx="3993060" cy="2519018"/>
          </a:xfrm>
          <a:prstGeom prst="roundRect">
            <a:avLst>
              <a:gd name="adj" fmla="val 56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sp>
        <p:nvSpPr>
          <p:cNvPr id="264" name="Linie"/>
          <p:cNvSpPr/>
          <p:nvPr/>
        </p:nvSpPr>
        <p:spPr>
          <a:xfrm flipV="1">
            <a:off x="2602088" y="2056831"/>
            <a:ext cx="1" cy="913714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65" name="Einspeisung, Verbraucher"/>
          <p:cNvSpPr txBox="1"/>
          <p:nvPr/>
        </p:nvSpPr>
        <p:spPr>
          <a:xfrm>
            <a:off x="2141986" y="2733649"/>
            <a:ext cx="49899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400">
                <a:solidFill>
                  <a:schemeClr val="accent1">
                    <a:lumOff val="-7647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AC</a:t>
            </a:r>
          </a:p>
        </p:txBody>
      </p:sp>
      <p:sp>
        <p:nvSpPr>
          <p:cNvPr id="266" name="DC"/>
          <p:cNvSpPr txBox="1"/>
          <p:nvPr/>
        </p:nvSpPr>
        <p:spPr>
          <a:xfrm>
            <a:off x="2637324" y="2733649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914400">
              <a:defRPr sz="1400">
                <a:solidFill>
                  <a:schemeClr val="accent2">
                    <a:lumOff val="-533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882B">
                    <a:lumOff val="-5333"/>
                  </a:srgbClr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DC</a:t>
            </a:r>
          </a:p>
        </p:txBody>
      </p:sp>
      <p:sp>
        <p:nvSpPr>
          <p:cNvPr id="267" name="Linie"/>
          <p:cNvSpPr/>
          <p:nvPr/>
        </p:nvSpPr>
        <p:spPr>
          <a:xfrm>
            <a:off x="3240293" y="2302868"/>
            <a:ext cx="1" cy="269240"/>
          </a:xfrm>
          <a:prstGeom prst="line">
            <a:avLst/>
          </a:prstGeom>
          <a:ln w="19050">
            <a:solidFill>
              <a:schemeClr val="accent2">
                <a:lumOff val="-5333"/>
              </a:schemeClr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271" name="Gruppieren"/>
          <p:cNvGrpSpPr/>
          <p:nvPr/>
        </p:nvGrpSpPr>
        <p:grpSpPr>
          <a:xfrm>
            <a:off x="3147884" y="2422811"/>
            <a:ext cx="180001" cy="40870"/>
            <a:chOff x="0" y="0"/>
            <a:chExt cx="179999" cy="40868"/>
          </a:xfrm>
        </p:grpSpPr>
        <p:sp>
          <p:nvSpPr>
            <p:cNvPr id="268" name="Rechteck"/>
            <p:cNvSpPr/>
            <p:nvPr/>
          </p:nvSpPr>
          <p:spPr>
            <a:xfrm>
              <a:off x="21982" y="0"/>
              <a:ext cx="154979" cy="4018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9" name="Linie"/>
            <p:cNvSpPr/>
            <p:nvPr/>
          </p:nvSpPr>
          <p:spPr>
            <a:xfrm flipH="1" flipV="1">
              <a:off x="-1" y="4043"/>
              <a:ext cx="18000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270" name="Linie"/>
            <p:cNvSpPr/>
            <p:nvPr/>
          </p:nvSpPr>
          <p:spPr>
            <a:xfrm flipH="1" flipV="1">
              <a:off x="-1" y="40867"/>
              <a:ext cx="18000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272" name="Linie"/>
          <p:cNvSpPr/>
          <p:nvPr/>
        </p:nvSpPr>
        <p:spPr>
          <a:xfrm>
            <a:off x="3159003" y="2578532"/>
            <a:ext cx="144527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73" name="Line 47"/>
          <p:cNvSpPr/>
          <p:nvPr/>
        </p:nvSpPr>
        <p:spPr>
          <a:xfrm>
            <a:off x="2708423" y="2303161"/>
            <a:ext cx="954540" cy="1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278" name="Gruppieren"/>
          <p:cNvGrpSpPr/>
          <p:nvPr/>
        </p:nvGrpSpPr>
        <p:grpSpPr>
          <a:xfrm>
            <a:off x="2440370" y="2109930"/>
            <a:ext cx="272851" cy="361063"/>
            <a:chOff x="0" y="0"/>
            <a:chExt cx="272850" cy="361061"/>
          </a:xfrm>
        </p:grpSpPr>
        <p:sp>
          <p:nvSpPr>
            <p:cNvPr id="274" name="Rechteck"/>
            <p:cNvSpPr/>
            <p:nvPr/>
          </p:nvSpPr>
          <p:spPr>
            <a:xfrm>
              <a:off x="21310" y="67624"/>
              <a:ext cx="251541" cy="25552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32784" lvl="0" indent="0" algn="l" defTabSz="737700" rtl="0" eaLnBrk="1" fontAlgn="auto" latinLnBrk="0" hangingPunct="0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5" name="Linie"/>
            <p:cNvSpPr/>
            <p:nvPr/>
          </p:nvSpPr>
          <p:spPr>
            <a:xfrm flipH="1">
              <a:off x="23070" y="69486"/>
              <a:ext cx="248025" cy="251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6" name="="/>
            <p:cNvSpPr txBox="1"/>
            <p:nvPr/>
          </p:nvSpPr>
          <p:spPr>
            <a:xfrm>
              <a:off x="114645" y="143552"/>
              <a:ext cx="138649" cy="217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spAutoFit/>
            </a:bodyPr>
            <a:lstStyle>
              <a:lvl1pPr defTabSz="821953">
                <a:defRPr sz="10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277" name="∼"/>
            <p:cNvSpPr txBox="1"/>
            <p:nvPr/>
          </p:nvSpPr>
          <p:spPr>
            <a:xfrm>
              <a:off x="0" y="0"/>
              <a:ext cx="138649" cy="244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spAutoFit/>
            </a:bodyPr>
            <a:lstStyle>
              <a:lvl1pPr defTabSz="821953"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286" name="Gruppierung 3"/>
          <p:cNvGrpSpPr/>
          <p:nvPr/>
        </p:nvGrpSpPr>
        <p:grpSpPr>
          <a:xfrm>
            <a:off x="3646656" y="2150147"/>
            <a:ext cx="442756" cy="318479"/>
            <a:chOff x="0" y="9516"/>
            <a:chExt cx="442754" cy="318477"/>
          </a:xfrm>
        </p:grpSpPr>
        <p:sp>
          <p:nvSpPr>
            <p:cNvPr id="279" name="Rechteck 346"/>
            <p:cNvSpPr/>
            <p:nvPr/>
          </p:nvSpPr>
          <p:spPr>
            <a:xfrm>
              <a:off x="0" y="9516"/>
              <a:ext cx="442755" cy="29320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280" name="Gerade Verbindung mit Pfeil 347"/>
            <p:cNvSpPr/>
            <p:nvPr/>
          </p:nvSpPr>
          <p:spPr>
            <a:xfrm flipH="1">
              <a:off x="229884" y="27784"/>
              <a:ext cx="1" cy="25776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1" name="Rechteck 348"/>
            <p:cNvSpPr/>
            <p:nvPr/>
          </p:nvSpPr>
          <p:spPr>
            <a:xfrm rot="16200000" flipH="1">
              <a:off x="207345" y="29697"/>
              <a:ext cx="66282" cy="2417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282" name="Gerade Verbindung mit Pfeil 349"/>
            <p:cNvSpPr/>
            <p:nvPr/>
          </p:nvSpPr>
          <p:spPr>
            <a:xfrm flipV="1">
              <a:off x="35261" y="124982"/>
              <a:ext cx="371841" cy="21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3" name="Gerade Verbindung mit Pfeil 350"/>
            <p:cNvSpPr/>
            <p:nvPr/>
          </p:nvSpPr>
          <p:spPr>
            <a:xfrm>
              <a:off x="152061" y="178061"/>
              <a:ext cx="149238" cy="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4" name="Textfeld 351"/>
            <p:cNvSpPr/>
            <p:nvPr/>
          </p:nvSpPr>
          <p:spPr>
            <a:xfrm rot="10800000">
              <a:off x="211075" y="135545"/>
              <a:ext cx="17356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285" name="Textfeld 352"/>
            <p:cNvSpPr/>
            <p:nvPr/>
          </p:nvSpPr>
          <p:spPr>
            <a:xfrm rot="10800000">
              <a:off x="187894" y="327993"/>
              <a:ext cx="17356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  <p:sp>
        <p:nvSpPr>
          <p:cNvPr id="287" name="Linie"/>
          <p:cNvSpPr/>
          <p:nvPr/>
        </p:nvSpPr>
        <p:spPr>
          <a:xfrm flipH="1">
            <a:off x="1023198" y="2301777"/>
            <a:ext cx="142851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88" name="Rechteck"/>
          <p:cNvSpPr/>
          <p:nvPr/>
        </p:nvSpPr>
        <p:spPr>
          <a:xfrm flipH="1">
            <a:off x="497086" y="1967933"/>
            <a:ext cx="521266" cy="67736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289" name="Linie"/>
          <p:cNvSpPr/>
          <p:nvPr/>
        </p:nvSpPr>
        <p:spPr>
          <a:xfrm flipV="1">
            <a:off x="507383" y="1975606"/>
            <a:ext cx="500673" cy="6620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0" name="Linie"/>
          <p:cNvSpPr/>
          <p:nvPr/>
        </p:nvSpPr>
        <p:spPr>
          <a:xfrm>
            <a:off x="495015" y="1972185"/>
            <a:ext cx="513980" cy="66749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1" name="Linie"/>
          <p:cNvSpPr/>
          <p:nvPr/>
        </p:nvSpPr>
        <p:spPr>
          <a:xfrm flipV="1">
            <a:off x="751223" y="2283360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2" name="Linie"/>
          <p:cNvSpPr/>
          <p:nvPr/>
        </p:nvSpPr>
        <p:spPr>
          <a:xfrm>
            <a:off x="490548" y="2299406"/>
            <a:ext cx="258429" cy="33843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3" name="Linie"/>
          <p:cNvSpPr/>
          <p:nvPr/>
        </p:nvSpPr>
        <p:spPr>
          <a:xfrm>
            <a:off x="757210" y="1962225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4" name="Linie"/>
          <p:cNvSpPr/>
          <p:nvPr/>
        </p:nvSpPr>
        <p:spPr>
          <a:xfrm flipV="1">
            <a:off x="488333" y="1974749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5" name="Einspeisung, Verbraucher"/>
          <p:cNvSpPr txBox="1"/>
          <p:nvPr/>
        </p:nvSpPr>
        <p:spPr>
          <a:xfrm>
            <a:off x="366180" y="2651804"/>
            <a:ext cx="771650" cy="28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</a:p>
        </p:txBody>
      </p:sp>
      <p:sp>
        <p:nvSpPr>
          <p:cNvPr id="296" name="Linie"/>
          <p:cNvSpPr/>
          <p:nvPr/>
        </p:nvSpPr>
        <p:spPr>
          <a:xfrm flipV="1">
            <a:off x="1546338" y="1825643"/>
            <a:ext cx="1" cy="1285965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7" name="Kreis"/>
          <p:cNvSpPr/>
          <p:nvPr/>
        </p:nvSpPr>
        <p:spPr>
          <a:xfrm>
            <a:off x="1784838" y="2258089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8" name="Kreis"/>
          <p:cNvSpPr/>
          <p:nvPr/>
        </p:nvSpPr>
        <p:spPr>
          <a:xfrm>
            <a:off x="1229691" y="2258089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299" name="Linie"/>
          <p:cNvSpPr/>
          <p:nvPr/>
        </p:nvSpPr>
        <p:spPr>
          <a:xfrm flipH="1">
            <a:off x="1555638" y="2906045"/>
            <a:ext cx="31039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0" name="Linie"/>
          <p:cNvSpPr/>
          <p:nvPr/>
        </p:nvSpPr>
        <p:spPr>
          <a:xfrm>
            <a:off x="1853429" y="3472558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1" name="Linie"/>
          <p:cNvSpPr/>
          <p:nvPr/>
        </p:nvSpPr>
        <p:spPr>
          <a:xfrm flipV="1">
            <a:off x="1859001" y="2904487"/>
            <a:ext cx="1" cy="79196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2" name="Kreis"/>
          <p:cNvSpPr/>
          <p:nvPr/>
        </p:nvSpPr>
        <p:spPr>
          <a:xfrm flipH="1">
            <a:off x="1701237" y="3120800"/>
            <a:ext cx="305231" cy="30853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3" name="Gerader Verbinder 322"/>
          <p:cNvSpPr/>
          <p:nvPr/>
        </p:nvSpPr>
        <p:spPr>
          <a:xfrm>
            <a:off x="1751759" y="3685769"/>
            <a:ext cx="204188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4" name="Linie"/>
          <p:cNvSpPr/>
          <p:nvPr/>
        </p:nvSpPr>
        <p:spPr>
          <a:xfrm>
            <a:off x="1697934" y="3275067"/>
            <a:ext cx="311839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5" name="Kreis"/>
          <p:cNvSpPr/>
          <p:nvPr/>
        </p:nvSpPr>
        <p:spPr>
          <a:xfrm>
            <a:off x="1695938" y="2862357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06" name="Einspeisung, Verbraucher"/>
          <p:cNvSpPr txBox="1"/>
          <p:nvPr/>
        </p:nvSpPr>
        <p:spPr>
          <a:xfrm>
            <a:off x="2156558" y="2513263"/>
            <a:ext cx="891059" cy="286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Konverter</a:t>
            </a:r>
          </a:p>
        </p:txBody>
      </p:sp>
      <p:sp>
        <p:nvSpPr>
          <p:cNvPr id="307" name="Einspeisung, Verbraucher"/>
          <p:cNvSpPr txBox="1"/>
          <p:nvPr/>
        </p:nvSpPr>
        <p:spPr>
          <a:xfrm>
            <a:off x="3467336" y="2475380"/>
            <a:ext cx="891059" cy="47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Energie-speicher</a:t>
            </a:r>
          </a:p>
        </p:txBody>
      </p:sp>
      <p:sp>
        <p:nvSpPr>
          <p:cNvPr id="308" name="Einspeisung, Verbraucher"/>
          <p:cNvSpPr txBox="1"/>
          <p:nvPr/>
        </p:nvSpPr>
        <p:spPr>
          <a:xfrm>
            <a:off x="1682778" y="1550913"/>
            <a:ext cx="2236788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60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Konverter am Netz</a:t>
            </a:r>
          </a:p>
        </p:txBody>
      </p:sp>
      <p:sp>
        <p:nvSpPr>
          <p:cNvPr id="309" name="Einspeisung, Verbraucher"/>
          <p:cNvSpPr txBox="1"/>
          <p:nvPr/>
        </p:nvSpPr>
        <p:spPr>
          <a:xfrm>
            <a:off x="572122" y="3275068"/>
            <a:ext cx="1111970" cy="47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bzw. Einspeisung</a:t>
            </a:r>
          </a:p>
        </p:txBody>
      </p:sp>
      <p:grpSp>
        <p:nvGrpSpPr>
          <p:cNvPr id="314" name="Gruppieren"/>
          <p:cNvGrpSpPr/>
          <p:nvPr/>
        </p:nvGrpSpPr>
        <p:grpSpPr>
          <a:xfrm>
            <a:off x="8300129" y="1877904"/>
            <a:ext cx="348442" cy="447380"/>
            <a:chOff x="0" y="0"/>
            <a:chExt cx="348440" cy="447379"/>
          </a:xfrm>
        </p:grpSpPr>
        <p:sp>
          <p:nvSpPr>
            <p:cNvPr id="310" name="Rechteck"/>
            <p:cNvSpPr/>
            <p:nvPr/>
          </p:nvSpPr>
          <p:spPr>
            <a:xfrm>
              <a:off x="8648" y="61003"/>
              <a:ext cx="310399" cy="3153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32784" lvl="0" indent="0" algn="l" defTabSz="737700" rtl="0" eaLnBrk="1" fontAlgn="auto" latinLnBrk="0" hangingPunct="0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1" name="Linie"/>
            <p:cNvSpPr/>
            <p:nvPr/>
          </p:nvSpPr>
          <p:spPr>
            <a:xfrm flipH="1">
              <a:off x="10819" y="63301"/>
              <a:ext cx="306061" cy="3107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2" name="="/>
            <p:cNvSpPr txBox="1"/>
            <p:nvPr/>
          </p:nvSpPr>
          <p:spPr>
            <a:xfrm>
              <a:off x="123822" y="179716"/>
              <a:ext cx="224619" cy="267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dq</a:t>
              </a:r>
            </a:p>
          </p:txBody>
        </p:sp>
        <p:sp>
          <p:nvSpPr>
            <p:cNvPr id="313" name="="/>
            <p:cNvSpPr txBox="1"/>
            <p:nvPr/>
          </p:nvSpPr>
          <p:spPr>
            <a:xfrm>
              <a:off x="0" y="0"/>
              <a:ext cx="327695" cy="267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abc</a:t>
              </a:r>
            </a:p>
          </p:txBody>
        </p:sp>
      </p:grpSp>
      <p:grpSp>
        <p:nvGrpSpPr>
          <p:cNvPr id="319" name="Gruppieren"/>
          <p:cNvGrpSpPr/>
          <p:nvPr/>
        </p:nvGrpSpPr>
        <p:grpSpPr>
          <a:xfrm>
            <a:off x="8300129" y="2331600"/>
            <a:ext cx="348442" cy="447380"/>
            <a:chOff x="0" y="0"/>
            <a:chExt cx="348440" cy="447379"/>
          </a:xfrm>
        </p:grpSpPr>
        <p:sp>
          <p:nvSpPr>
            <p:cNvPr id="315" name="Rechteck"/>
            <p:cNvSpPr/>
            <p:nvPr/>
          </p:nvSpPr>
          <p:spPr>
            <a:xfrm>
              <a:off x="8648" y="61003"/>
              <a:ext cx="310399" cy="3153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32784" lvl="0" indent="0" algn="l" defTabSz="737700" rtl="0" eaLnBrk="1" fontAlgn="auto" latinLnBrk="0" hangingPunct="0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6" name="Linie"/>
            <p:cNvSpPr/>
            <p:nvPr/>
          </p:nvSpPr>
          <p:spPr>
            <a:xfrm flipH="1">
              <a:off x="10819" y="63301"/>
              <a:ext cx="306061" cy="3107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7" name="="/>
            <p:cNvSpPr txBox="1"/>
            <p:nvPr/>
          </p:nvSpPr>
          <p:spPr>
            <a:xfrm>
              <a:off x="123822" y="179716"/>
              <a:ext cx="224619" cy="267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dq</a:t>
              </a:r>
            </a:p>
          </p:txBody>
        </p:sp>
        <p:sp>
          <p:nvSpPr>
            <p:cNvPr id="318" name="="/>
            <p:cNvSpPr txBox="1"/>
            <p:nvPr/>
          </p:nvSpPr>
          <p:spPr>
            <a:xfrm>
              <a:off x="0" y="0"/>
              <a:ext cx="327695" cy="267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abc</a:t>
              </a:r>
            </a:p>
          </p:txBody>
        </p:sp>
      </p:grpSp>
      <p:sp>
        <p:nvSpPr>
          <p:cNvPr id="320" name="Linien"/>
          <p:cNvSpPr/>
          <p:nvPr/>
        </p:nvSpPr>
        <p:spPr>
          <a:xfrm>
            <a:off x="5669464" y="2101594"/>
            <a:ext cx="2626571" cy="1"/>
          </a:xfrm>
          <a:prstGeom prst="line">
            <a:avLst/>
          </a:prstGeom>
          <a:ln w="1905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21" name="Linien"/>
          <p:cNvSpPr/>
          <p:nvPr/>
        </p:nvSpPr>
        <p:spPr>
          <a:xfrm>
            <a:off x="5858480" y="2555289"/>
            <a:ext cx="2437555" cy="1"/>
          </a:xfrm>
          <a:prstGeom prst="line">
            <a:avLst/>
          </a:prstGeom>
          <a:ln w="1905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22" name="Linien"/>
          <p:cNvSpPr/>
          <p:nvPr/>
        </p:nvSpPr>
        <p:spPr>
          <a:xfrm>
            <a:off x="8625709" y="2555289"/>
            <a:ext cx="297498" cy="1"/>
          </a:xfrm>
          <a:prstGeom prst="line">
            <a:avLst/>
          </a:prstGeom>
          <a:ln w="19050">
            <a:solidFill>
              <a:schemeClr val="accent2">
                <a:satOff val="-55555"/>
                <a:lumOff val="18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grpSp>
        <p:nvGrpSpPr>
          <p:cNvPr id="327" name="Gruppieren"/>
          <p:cNvGrpSpPr/>
          <p:nvPr/>
        </p:nvGrpSpPr>
        <p:grpSpPr>
          <a:xfrm>
            <a:off x="8300129" y="2959455"/>
            <a:ext cx="348442" cy="447380"/>
            <a:chOff x="0" y="0"/>
            <a:chExt cx="348440" cy="447379"/>
          </a:xfrm>
        </p:grpSpPr>
        <p:sp>
          <p:nvSpPr>
            <p:cNvPr id="323" name="Rechteck"/>
            <p:cNvSpPr/>
            <p:nvPr/>
          </p:nvSpPr>
          <p:spPr>
            <a:xfrm>
              <a:off x="8648" y="61003"/>
              <a:ext cx="310399" cy="3153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32784" lvl="0" indent="0" algn="l" defTabSz="737700" rtl="0" eaLnBrk="1" fontAlgn="auto" latinLnBrk="0" hangingPunct="0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24" name="Linie"/>
            <p:cNvSpPr/>
            <p:nvPr/>
          </p:nvSpPr>
          <p:spPr>
            <a:xfrm flipH="1">
              <a:off x="10819" y="63301"/>
              <a:ext cx="306061" cy="3107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25" name="="/>
            <p:cNvSpPr txBox="1"/>
            <p:nvPr/>
          </p:nvSpPr>
          <p:spPr>
            <a:xfrm>
              <a:off x="123822" y="179716"/>
              <a:ext cx="224619" cy="267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dq</a:t>
              </a:r>
            </a:p>
          </p:txBody>
        </p:sp>
        <p:sp>
          <p:nvSpPr>
            <p:cNvPr id="326" name="="/>
            <p:cNvSpPr txBox="1"/>
            <p:nvPr/>
          </p:nvSpPr>
          <p:spPr>
            <a:xfrm>
              <a:off x="0" y="0"/>
              <a:ext cx="327695" cy="267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noAutofit/>
            </a:bodyPr>
            <a:lstStyle>
              <a:lvl1pPr defTabSz="821953">
                <a:defRPr sz="7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7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abc</a:t>
              </a:r>
            </a:p>
          </p:txBody>
        </p:sp>
      </p:grpSp>
      <p:sp>
        <p:nvSpPr>
          <p:cNvPr id="328" name="Linien"/>
          <p:cNvSpPr/>
          <p:nvPr/>
        </p:nvSpPr>
        <p:spPr>
          <a:xfrm flipH="1">
            <a:off x="7563305" y="3183144"/>
            <a:ext cx="727273" cy="1"/>
          </a:xfrm>
          <a:prstGeom prst="line">
            <a:avLst/>
          </a:prstGeom>
          <a:ln w="19050">
            <a:solidFill>
              <a:srgbClr val="A6AAA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29" name="CustomShape 77"/>
          <p:cNvSpPr txBox="1"/>
          <p:nvPr/>
        </p:nvSpPr>
        <p:spPr>
          <a:xfrm rot="16200000">
            <a:off x="8823835" y="2265307"/>
            <a:ext cx="726101" cy="57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i="1"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endParaRPr kumimoji="0" sz="10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i="1" spc="-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400" b="0" i="1" u="none" strike="noStrike" kern="0" cap="none" spc="-1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Regler</a:t>
            </a:r>
          </a:p>
        </p:txBody>
      </p:sp>
      <p:sp>
        <p:nvSpPr>
          <p:cNvPr id="330" name="uabc(t)"/>
          <p:cNvSpPr txBox="1"/>
          <p:nvPr/>
        </p:nvSpPr>
        <p:spPr>
          <a:xfrm>
            <a:off x="6273598" y="1767276"/>
            <a:ext cx="787862" cy="38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400" b="0" i="1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abc</a:t>
            </a: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31" name="u’abc(t)"/>
          <p:cNvSpPr txBox="1"/>
          <p:nvPr/>
        </p:nvSpPr>
        <p:spPr>
          <a:xfrm>
            <a:off x="7533011" y="3249521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u’</a:t>
            </a:r>
            <a:r>
              <a:rPr kumimoji="0" sz="1400" b="0" i="1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abc</a:t>
            </a: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32" name="iabc(t)"/>
          <p:cNvSpPr txBox="1"/>
          <p:nvPr/>
        </p:nvSpPr>
        <p:spPr>
          <a:xfrm>
            <a:off x="6398409" y="2264604"/>
            <a:ext cx="787862" cy="387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lvl="0" indent="0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</a:t>
            </a:r>
            <a:r>
              <a:rPr kumimoji="0" sz="1400" b="0" i="1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abc</a:t>
            </a:r>
            <a:r>
              <a:rPr kumimoji="0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33" name="Rechteck"/>
          <p:cNvSpPr/>
          <p:nvPr/>
        </p:nvSpPr>
        <p:spPr>
          <a:xfrm>
            <a:off x="6576679" y="2874273"/>
            <a:ext cx="970726" cy="617744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34" name="Linie"/>
          <p:cNvSpPr/>
          <p:nvPr/>
        </p:nvSpPr>
        <p:spPr>
          <a:xfrm flipH="1" flipV="1">
            <a:off x="4777890" y="3183144"/>
            <a:ext cx="1801959" cy="1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35" name="CustomShape 77"/>
          <p:cNvSpPr txBox="1"/>
          <p:nvPr/>
        </p:nvSpPr>
        <p:spPr>
          <a:xfrm>
            <a:off x="6584772" y="2791562"/>
            <a:ext cx="954540" cy="783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i="1"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endParaRPr kumimoji="0" sz="1000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i="1" spc="-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400" b="0" i="1" u="none" strike="noStrike" kern="0" cap="none" spc="-1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Leistungs-verstärker</a:t>
            </a:r>
          </a:p>
        </p:txBody>
      </p:sp>
      <p:sp>
        <p:nvSpPr>
          <p:cNvPr id="336" name="Linien"/>
          <p:cNvSpPr/>
          <p:nvPr/>
        </p:nvSpPr>
        <p:spPr>
          <a:xfrm>
            <a:off x="8625709" y="2101594"/>
            <a:ext cx="297498" cy="1"/>
          </a:xfrm>
          <a:prstGeom prst="line">
            <a:avLst/>
          </a:prstGeom>
          <a:ln w="19050">
            <a:solidFill>
              <a:schemeClr val="accent2">
                <a:satOff val="-55555"/>
                <a:lumOff val="18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37" name="Linien"/>
          <p:cNvSpPr/>
          <p:nvPr/>
        </p:nvSpPr>
        <p:spPr>
          <a:xfrm flipH="1">
            <a:off x="8625709" y="3183144"/>
            <a:ext cx="297498" cy="1"/>
          </a:xfrm>
          <a:prstGeom prst="line">
            <a:avLst/>
          </a:prstGeom>
          <a:ln w="19050">
            <a:solidFill>
              <a:schemeClr val="accent2">
                <a:satOff val="-55555"/>
                <a:lumOff val="18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38" name="Linien"/>
          <p:cNvSpPr/>
          <p:nvPr/>
        </p:nvSpPr>
        <p:spPr>
          <a:xfrm>
            <a:off x="5868005" y="2545997"/>
            <a:ext cx="1" cy="630444"/>
          </a:xfrm>
          <a:prstGeom prst="line">
            <a:avLst/>
          </a:prstGeom>
          <a:ln w="1905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39" name="Linien"/>
          <p:cNvSpPr/>
          <p:nvPr/>
        </p:nvSpPr>
        <p:spPr>
          <a:xfrm>
            <a:off x="5678869" y="2106321"/>
            <a:ext cx="1" cy="1075184"/>
          </a:xfrm>
          <a:prstGeom prst="line">
            <a:avLst/>
          </a:prstGeom>
          <a:ln w="1905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340" name="Kreis"/>
          <p:cNvSpPr/>
          <p:nvPr/>
        </p:nvSpPr>
        <p:spPr>
          <a:xfrm>
            <a:off x="5824317" y="3139457"/>
            <a:ext cx="87377" cy="87377"/>
          </a:xfrm>
          <a:prstGeom prst="ellipse">
            <a:avLst/>
          </a:pr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41" name="Kreis"/>
          <p:cNvSpPr/>
          <p:nvPr/>
        </p:nvSpPr>
        <p:spPr>
          <a:xfrm>
            <a:off x="5635181" y="3057294"/>
            <a:ext cx="87377" cy="87377"/>
          </a:xfrm>
          <a:prstGeom prst="ellipse">
            <a:avLst/>
          </a:pr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42" name="CustomShape 77"/>
          <p:cNvSpPr txBox="1"/>
          <p:nvPr/>
        </p:nvSpPr>
        <p:spPr>
          <a:xfrm rot="16200000">
            <a:off x="5042861" y="2198720"/>
            <a:ext cx="913714" cy="629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60" tIns="50760" rIns="50760" bIns="50760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pc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Messwerte</a:t>
            </a:r>
          </a:p>
        </p:txBody>
      </p:sp>
      <p:sp>
        <p:nvSpPr>
          <p:cNvPr id="343" name="Rechteck 15"/>
          <p:cNvSpPr/>
          <p:nvPr/>
        </p:nvSpPr>
        <p:spPr>
          <a:xfrm>
            <a:off x="5299769" y="1702445"/>
            <a:ext cx="4323066" cy="2023070"/>
          </a:xfrm>
          <a:prstGeom prst="rect">
            <a:avLst/>
          </a:prstGeom>
          <a:ln w="12700">
            <a:solidFill>
              <a:srgbClr val="FFC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latin typeface="+mj-lt"/>
                <a:ea typeface="+mj-ea"/>
                <a:cs typeface="+mj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44" name="Einspeisung, Verbraucher"/>
          <p:cNvSpPr txBox="1"/>
          <p:nvPr/>
        </p:nvSpPr>
        <p:spPr>
          <a:xfrm>
            <a:off x="5353148" y="3818979"/>
            <a:ext cx="891059" cy="286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Konverter</a:t>
            </a:r>
          </a:p>
        </p:txBody>
      </p:sp>
      <p:sp>
        <p:nvSpPr>
          <p:cNvPr id="345" name="Kreis"/>
          <p:cNvSpPr/>
          <p:nvPr/>
        </p:nvSpPr>
        <p:spPr>
          <a:xfrm>
            <a:off x="4963355" y="3139457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350" name="Gruppieren"/>
          <p:cNvGrpSpPr/>
          <p:nvPr/>
        </p:nvGrpSpPr>
        <p:grpSpPr>
          <a:xfrm rot="16200000" flipH="1">
            <a:off x="6217987" y="2988064"/>
            <a:ext cx="127264" cy="310399"/>
            <a:chOff x="0" y="0"/>
            <a:chExt cx="127262" cy="310398"/>
          </a:xfrm>
        </p:grpSpPr>
        <p:sp>
          <p:nvSpPr>
            <p:cNvPr id="346" name="Rechteck"/>
            <p:cNvSpPr/>
            <p:nvPr/>
          </p:nvSpPr>
          <p:spPr>
            <a:xfrm rot="5400000" flipH="1">
              <a:off x="-91568" y="91567"/>
              <a:ext cx="310399" cy="1272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Linie"/>
            <p:cNvSpPr/>
            <p:nvPr/>
          </p:nvSpPr>
          <p:spPr>
            <a:xfrm rot="16200000">
              <a:off x="15983" y="119628"/>
              <a:ext cx="102817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Linie"/>
            <p:cNvSpPr/>
            <p:nvPr/>
          </p:nvSpPr>
          <p:spPr>
            <a:xfrm rot="16200000">
              <a:off x="21045" y="1681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Linie"/>
            <p:cNvSpPr/>
            <p:nvPr/>
          </p:nvSpPr>
          <p:spPr>
            <a:xfrm rot="16200000">
              <a:off x="21045" y="22244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51" name="Aufwärtswandler"/>
          <p:cNvSpPr txBox="1"/>
          <p:nvPr/>
        </p:nvSpPr>
        <p:spPr>
          <a:xfrm>
            <a:off x="5999379" y="3202570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53535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L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k</a:t>
            </a:r>
          </a:p>
        </p:txBody>
      </p:sp>
      <p:sp>
        <p:nvSpPr>
          <p:cNvPr id="352" name="Aufgabe 2: Zeigertransformation…"/>
          <p:cNvSpPr txBox="1"/>
          <p:nvPr/>
        </p:nvSpPr>
        <p:spPr>
          <a:xfrm>
            <a:off x="144817" y="240988"/>
            <a:ext cx="842194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Aufgabe 2: Zeigertransformation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"/>
              <a:cs typeface="Courier"/>
              <a:sym typeface="Courier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(stationär{dq} -&gt; rotierend {αβ} -&gt; Drehstrom {abc}, Bezugsystem der Transformation, Nullsystem, Gegensystem)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Aufgabe 3: Netzbildender Betrieb…"/>
          <p:cNvSpPr txBox="1"/>
          <p:nvPr/>
        </p:nvSpPr>
        <p:spPr>
          <a:xfrm>
            <a:off x="298176" y="215118"/>
            <a:ext cx="948842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Aufgabe 3: Netzbildender Betrieb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latin typeface="Courier"/>
                <a:ea typeface="Courier"/>
                <a:cs typeface="Courier"/>
                <a:sym typeface="Courier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"/>
              <a:cs typeface="Courier"/>
              <a:sym typeface="Courier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latin typeface="Courier"/>
                <a:ea typeface="Courier"/>
                <a:cs typeface="Courier"/>
                <a:sym typeface="Courier"/>
              </a:defRPr>
            </a:pPr>
            <a:r>
              <a: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(Funktionsprinzip mit Zeigerdiagrammen, Parallelbetrieb von Spannungsquellen, Regelungskonzept, Rolle des Energiespeichers)</a:t>
            </a:r>
          </a:p>
        </p:txBody>
      </p:sp>
      <p:sp>
        <p:nvSpPr>
          <p:cNvPr id="355" name="Abgerundetes Rechteck 215"/>
          <p:cNvSpPr/>
          <p:nvPr/>
        </p:nvSpPr>
        <p:spPr>
          <a:xfrm>
            <a:off x="5698251" y="1618983"/>
            <a:ext cx="3967605" cy="3266714"/>
          </a:xfrm>
          <a:prstGeom prst="roundRect">
            <a:avLst>
              <a:gd name="adj" fmla="val 4390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sp>
        <p:nvSpPr>
          <p:cNvPr id="356" name="Abgerundetes Rechteck 215"/>
          <p:cNvSpPr/>
          <p:nvPr/>
        </p:nvSpPr>
        <p:spPr>
          <a:xfrm>
            <a:off x="521100" y="1618983"/>
            <a:ext cx="4654069" cy="3266714"/>
          </a:xfrm>
          <a:prstGeom prst="roundRect">
            <a:avLst>
              <a:gd name="adj" fmla="val 4390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362" name="Gruppieren"/>
          <p:cNvGrpSpPr/>
          <p:nvPr/>
        </p:nvGrpSpPr>
        <p:grpSpPr>
          <a:xfrm>
            <a:off x="4024611" y="3219600"/>
            <a:ext cx="506034" cy="379277"/>
            <a:chOff x="0" y="0"/>
            <a:chExt cx="506032" cy="379276"/>
          </a:xfrm>
        </p:grpSpPr>
        <p:grpSp>
          <p:nvGrpSpPr>
            <p:cNvPr id="360" name="Gruppieren 231"/>
            <p:cNvGrpSpPr/>
            <p:nvPr/>
          </p:nvGrpSpPr>
          <p:grpSpPr>
            <a:xfrm rot="10800000">
              <a:off x="0" y="82768"/>
              <a:ext cx="446403" cy="296508"/>
              <a:chOff x="0" y="0"/>
              <a:chExt cx="446402" cy="296507"/>
            </a:xfrm>
          </p:grpSpPr>
          <p:sp>
            <p:nvSpPr>
              <p:cNvPr id="357" name="Rechteck"/>
              <p:cNvSpPr/>
              <p:nvPr/>
            </p:nvSpPr>
            <p:spPr>
              <a:xfrm flipH="1">
                <a:off x="0" y="-1"/>
                <a:ext cx="446403" cy="291194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marR="32784" lvl="0" indent="0" algn="l" defTabSz="737700" rtl="0" eaLnBrk="1" fontAlgn="auto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58" name="Freihandform 374"/>
              <p:cNvSpPr/>
              <p:nvPr/>
            </p:nvSpPr>
            <p:spPr>
              <a:xfrm flipH="1">
                <a:off x="0" y="9410"/>
                <a:ext cx="417375" cy="2817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2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marR="0" lvl="0" indent="0" algn="ctr" defTabSz="821953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>
                    <a:solidFill>
                      <a:srgbClr val="FFFFFF"/>
                    </a:solidFill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cida Grande"/>
                  <a:cs typeface="Lucida Grande"/>
                  <a:sym typeface="Lucida Grande"/>
                </a:endParaRPr>
              </a:p>
            </p:txBody>
          </p:sp>
          <p:sp>
            <p:nvSpPr>
              <p:cNvPr id="359" name="Linie"/>
              <p:cNvSpPr/>
              <p:nvPr/>
            </p:nvSpPr>
            <p:spPr>
              <a:xfrm>
                <a:off x="3114" y="6679"/>
                <a:ext cx="443289" cy="28982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</p:grpSp>
        <p:sp>
          <p:nvSpPr>
            <p:cNvPr id="361" name="H2"/>
            <p:cNvSpPr txBox="1"/>
            <p:nvPr/>
          </p:nvSpPr>
          <p:spPr>
            <a:xfrm>
              <a:off x="213903" y="0"/>
              <a:ext cx="292130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00882B">
                      <a:lumOff val="-5333"/>
                    </a:srgbClr>
                  </a:solidFill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882B">
                      <a:lumOff val="-5333"/>
                    </a:srgbClr>
                  </a:solidFill>
                  <a:effectLst/>
                  <a:uLnTx/>
                  <a:uFillTx/>
                  <a:latin typeface="Courier"/>
                  <a:cs typeface="Courier"/>
                  <a:sym typeface="Courier"/>
                </a:rPr>
                <a:t>H</a:t>
              </a:r>
              <a:r>
                <a:rPr kumimoji="0" sz="1400" b="0" i="0" u="none" strike="noStrike" kern="0" cap="none" spc="0" normalizeH="0" baseline="-5999" noProof="0">
                  <a:ln>
                    <a:noFill/>
                  </a:ln>
                  <a:solidFill>
                    <a:srgbClr val="00882B">
                      <a:lumOff val="-5333"/>
                    </a:srgbClr>
                  </a:solidFill>
                  <a:effectLst/>
                  <a:uLnTx/>
                  <a:uFillTx/>
                  <a:latin typeface="Courier"/>
                  <a:cs typeface="Courier"/>
                  <a:sym typeface="Courier"/>
                </a:rPr>
                <a:t>2</a:t>
              </a:r>
            </a:p>
          </p:txBody>
        </p:sp>
      </p:grpSp>
      <p:sp>
        <p:nvSpPr>
          <p:cNvPr id="363" name="Linie"/>
          <p:cNvSpPr/>
          <p:nvPr/>
        </p:nvSpPr>
        <p:spPr>
          <a:xfrm flipV="1">
            <a:off x="2753762" y="3412057"/>
            <a:ext cx="1" cy="913714"/>
          </a:xfrm>
          <a:prstGeom prst="line">
            <a:avLst/>
          </a:prstGeom>
          <a:ln w="127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64" name="Linie"/>
          <p:cNvSpPr/>
          <p:nvPr/>
        </p:nvSpPr>
        <p:spPr>
          <a:xfrm flipH="1">
            <a:off x="3747304" y="2379920"/>
            <a:ext cx="539070" cy="1"/>
          </a:xfrm>
          <a:prstGeom prst="line">
            <a:avLst/>
          </a:prstGeom>
          <a:ln w="50800">
            <a:solidFill>
              <a:schemeClr val="accent4">
                <a:lumOff val="-9333"/>
              </a:schemeClr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65" name="Linie"/>
          <p:cNvSpPr/>
          <p:nvPr/>
        </p:nvSpPr>
        <p:spPr>
          <a:xfrm flipH="1">
            <a:off x="1170217" y="2385116"/>
            <a:ext cx="142851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66" name="Rechteck"/>
          <p:cNvSpPr/>
          <p:nvPr/>
        </p:nvSpPr>
        <p:spPr>
          <a:xfrm flipH="1">
            <a:off x="821905" y="2051272"/>
            <a:ext cx="521266" cy="67736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67" name="Linie"/>
          <p:cNvSpPr/>
          <p:nvPr/>
        </p:nvSpPr>
        <p:spPr>
          <a:xfrm flipV="1">
            <a:off x="832202" y="2058944"/>
            <a:ext cx="500673" cy="6620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68" name="Linie"/>
          <p:cNvSpPr/>
          <p:nvPr/>
        </p:nvSpPr>
        <p:spPr>
          <a:xfrm>
            <a:off x="819834" y="2055524"/>
            <a:ext cx="513980" cy="66749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69" name="Linie"/>
          <p:cNvSpPr/>
          <p:nvPr/>
        </p:nvSpPr>
        <p:spPr>
          <a:xfrm flipV="1">
            <a:off x="1076042" y="2366699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70" name="Linie"/>
          <p:cNvSpPr/>
          <p:nvPr/>
        </p:nvSpPr>
        <p:spPr>
          <a:xfrm>
            <a:off x="815367" y="2382744"/>
            <a:ext cx="258429" cy="33843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71" name="Linie"/>
          <p:cNvSpPr/>
          <p:nvPr/>
        </p:nvSpPr>
        <p:spPr>
          <a:xfrm>
            <a:off x="1082029" y="2045564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72" name="Linie"/>
          <p:cNvSpPr/>
          <p:nvPr/>
        </p:nvSpPr>
        <p:spPr>
          <a:xfrm flipV="1">
            <a:off x="813152" y="2058088"/>
            <a:ext cx="270193" cy="3502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73" name="Einspeisung, Verbraucher"/>
          <p:cNvSpPr txBox="1"/>
          <p:nvPr/>
        </p:nvSpPr>
        <p:spPr>
          <a:xfrm>
            <a:off x="690999" y="2741284"/>
            <a:ext cx="771650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</a:p>
        </p:txBody>
      </p:sp>
      <p:sp>
        <p:nvSpPr>
          <p:cNvPr id="374" name="Linie"/>
          <p:cNvSpPr/>
          <p:nvPr/>
        </p:nvSpPr>
        <p:spPr>
          <a:xfrm flipV="1">
            <a:off x="1871157" y="1908981"/>
            <a:ext cx="1" cy="2145754"/>
          </a:xfrm>
          <a:prstGeom prst="line">
            <a:avLst/>
          </a:prstGeom>
          <a:ln w="2540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377" name="Gruppieren"/>
          <p:cNvGrpSpPr/>
          <p:nvPr/>
        </p:nvGrpSpPr>
        <p:grpSpPr>
          <a:xfrm>
            <a:off x="2518309" y="2232644"/>
            <a:ext cx="390536" cy="314624"/>
            <a:chOff x="0" y="0"/>
            <a:chExt cx="390535" cy="314622"/>
          </a:xfrm>
        </p:grpSpPr>
        <p:sp>
          <p:nvSpPr>
            <p:cNvPr id="375" name="Kreis"/>
            <p:cNvSpPr/>
            <p:nvPr/>
          </p:nvSpPr>
          <p:spPr>
            <a:xfrm rot="16200000" flipH="1">
              <a:off x="42652" y="-1653"/>
              <a:ext cx="305231" cy="30853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Rechteck 75"/>
            <p:cNvSpPr txBox="1"/>
            <p:nvPr/>
          </p:nvSpPr>
          <p:spPr>
            <a:xfrm>
              <a:off x="0" y="1232"/>
              <a:ext cx="390536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914400"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</a:t>
              </a:r>
            </a:p>
          </p:txBody>
        </p:sp>
      </p:grpSp>
      <p:sp>
        <p:nvSpPr>
          <p:cNvPr id="378" name="Kreis"/>
          <p:cNvSpPr/>
          <p:nvPr/>
        </p:nvSpPr>
        <p:spPr>
          <a:xfrm>
            <a:off x="2109658" y="2341428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79" name="Kreis"/>
          <p:cNvSpPr/>
          <p:nvPr/>
        </p:nvSpPr>
        <p:spPr>
          <a:xfrm>
            <a:off x="1554510" y="2341428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80" name="Linie"/>
          <p:cNvSpPr/>
          <p:nvPr/>
        </p:nvSpPr>
        <p:spPr>
          <a:xfrm flipH="1">
            <a:off x="2865156" y="2390704"/>
            <a:ext cx="514479" cy="1"/>
          </a:xfrm>
          <a:prstGeom prst="line">
            <a:avLst/>
          </a:prstGeom>
          <a:ln w="50800">
            <a:solidFill>
              <a:schemeClr val="accent1">
                <a:lumOff val="-7647"/>
              </a:schemeClr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81" name="Einspeisung, Verbraucher"/>
          <p:cNvSpPr txBox="1"/>
          <p:nvPr/>
        </p:nvSpPr>
        <p:spPr>
          <a:xfrm>
            <a:off x="2212619" y="1848205"/>
            <a:ext cx="1893401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 als Generator</a:t>
            </a:r>
          </a:p>
        </p:txBody>
      </p:sp>
      <p:sp>
        <p:nvSpPr>
          <p:cNvPr id="382" name="Einspeisung, Verbraucher"/>
          <p:cNvSpPr txBox="1"/>
          <p:nvPr/>
        </p:nvSpPr>
        <p:spPr>
          <a:xfrm>
            <a:off x="2278285" y="2666231"/>
            <a:ext cx="89105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Generator</a:t>
            </a:r>
          </a:p>
        </p:txBody>
      </p:sp>
      <p:sp>
        <p:nvSpPr>
          <p:cNvPr id="383" name="Einspeisung, Verbraucher"/>
          <p:cNvSpPr txBox="1"/>
          <p:nvPr/>
        </p:nvSpPr>
        <p:spPr>
          <a:xfrm>
            <a:off x="2293660" y="4088875"/>
            <a:ext cx="49899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400">
                <a:solidFill>
                  <a:schemeClr val="accent1">
                    <a:lumOff val="-7647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365C0">
                    <a:lumOff val="-7647"/>
                  </a:srgbClr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AC</a:t>
            </a:r>
          </a:p>
        </p:txBody>
      </p:sp>
      <p:sp>
        <p:nvSpPr>
          <p:cNvPr id="384" name="DC"/>
          <p:cNvSpPr txBox="1"/>
          <p:nvPr/>
        </p:nvSpPr>
        <p:spPr>
          <a:xfrm>
            <a:off x="2788999" y="4088875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914400">
              <a:defRPr sz="1400">
                <a:solidFill>
                  <a:schemeClr val="accent2">
                    <a:lumOff val="-533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882B">
                    <a:lumOff val="-5333"/>
                  </a:srgbClr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DC</a:t>
            </a:r>
          </a:p>
        </p:txBody>
      </p:sp>
      <p:sp>
        <p:nvSpPr>
          <p:cNvPr id="385" name="Linie"/>
          <p:cNvSpPr/>
          <p:nvPr/>
        </p:nvSpPr>
        <p:spPr>
          <a:xfrm>
            <a:off x="3391967" y="3658094"/>
            <a:ext cx="1" cy="269240"/>
          </a:xfrm>
          <a:prstGeom prst="line">
            <a:avLst/>
          </a:prstGeom>
          <a:ln w="19050">
            <a:solidFill>
              <a:schemeClr val="accent2">
                <a:lumOff val="-5333"/>
              </a:schemeClr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389" name="Gruppieren"/>
          <p:cNvGrpSpPr/>
          <p:nvPr/>
        </p:nvGrpSpPr>
        <p:grpSpPr>
          <a:xfrm>
            <a:off x="3299559" y="3778037"/>
            <a:ext cx="180001" cy="40870"/>
            <a:chOff x="0" y="0"/>
            <a:chExt cx="179999" cy="40868"/>
          </a:xfrm>
        </p:grpSpPr>
        <p:sp>
          <p:nvSpPr>
            <p:cNvPr id="386" name="Rechteck"/>
            <p:cNvSpPr/>
            <p:nvPr/>
          </p:nvSpPr>
          <p:spPr>
            <a:xfrm>
              <a:off x="21982" y="0"/>
              <a:ext cx="154979" cy="4018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10160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7" name="Linie"/>
            <p:cNvSpPr/>
            <p:nvPr/>
          </p:nvSpPr>
          <p:spPr>
            <a:xfrm flipH="1" flipV="1">
              <a:off x="-1" y="4043"/>
              <a:ext cx="18000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388" name="Linie"/>
            <p:cNvSpPr/>
            <p:nvPr/>
          </p:nvSpPr>
          <p:spPr>
            <a:xfrm flipH="1" flipV="1">
              <a:off x="-1" y="40867"/>
              <a:ext cx="18000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390" name="Linie"/>
          <p:cNvSpPr/>
          <p:nvPr/>
        </p:nvSpPr>
        <p:spPr>
          <a:xfrm>
            <a:off x="3310678" y="3933758"/>
            <a:ext cx="144527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391" name="Line 47"/>
          <p:cNvSpPr/>
          <p:nvPr/>
        </p:nvSpPr>
        <p:spPr>
          <a:xfrm>
            <a:off x="2860098" y="3658387"/>
            <a:ext cx="954540" cy="1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394" name="Group 46"/>
          <p:cNvGrpSpPr/>
          <p:nvPr/>
        </p:nvGrpSpPr>
        <p:grpSpPr>
          <a:xfrm>
            <a:off x="4052988" y="2213566"/>
            <a:ext cx="304755" cy="327587"/>
            <a:chOff x="0" y="0"/>
            <a:chExt cx="304754" cy="327586"/>
          </a:xfrm>
        </p:grpSpPr>
        <p:sp>
          <p:nvSpPr>
            <p:cNvPr id="392" name="Oval 44"/>
            <p:cNvSpPr/>
            <p:nvPr/>
          </p:nvSpPr>
          <p:spPr>
            <a:xfrm>
              <a:off x="-1" y="-1"/>
              <a:ext cx="304756" cy="275265"/>
            </a:xfrm>
            <a:prstGeom prst="ellipse">
              <a:avLst/>
            </a:prstGeom>
            <a:solidFill>
              <a:srgbClr val="A3D979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l" defTabSz="308609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393" name="AutoShape 45"/>
            <p:cNvSpPr/>
            <p:nvPr/>
          </p:nvSpPr>
          <p:spPr>
            <a:xfrm>
              <a:off x="0" y="101801"/>
              <a:ext cx="304755" cy="225786"/>
            </a:xfrm>
            <a:prstGeom prst="roundRect">
              <a:avLst>
                <a:gd name="adj" fmla="val 7921"/>
              </a:avLst>
            </a:prstGeom>
            <a:solidFill>
              <a:srgbClr val="86CD4D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l" defTabSz="308609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399" name="Gruppieren"/>
          <p:cNvGrpSpPr/>
          <p:nvPr/>
        </p:nvGrpSpPr>
        <p:grpSpPr>
          <a:xfrm>
            <a:off x="2592044" y="3465157"/>
            <a:ext cx="272852" cy="361062"/>
            <a:chOff x="0" y="0"/>
            <a:chExt cx="272850" cy="361061"/>
          </a:xfrm>
        </p:grpSpPr>
        <p:sp>
          <p:nvSpPr>
            <p:cNvPr id="395" name="Rechteck"/>
            <p:cNvSpPr/>
            <p:nvPr/>
          </p:nvSpPr>
          <p:spPr>
            <a:xfrm>
              <a:off x="21310" y="67624"/>
              <a:ext cx="251541" cy="25552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32784" lvl="0" indent="0" algn="l" defTabSz="737700" rtl="0" eaLnBrk="1" fontAlgn="auto" latinLnBrk="0" hangingPunct="0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6" name="Linie"/>
            <p:cNvSpPr/>
            <p:nvPr/>
          </p:nvSpPr>
          <p:spPr>
            <a:xfrm flipH="1">
              <a:off x="23070" y="69486"/>
              <a:ext cx="248025" cy="251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7" name="="/>
            <p:cNvSpPr txBox="1"/>
            <p:nvPr/>
          </p:nvSpPr>
          <p:spPr>
            <a:xfrm>
              <a:off x="114645" y="143552"/>
              <a:ext cx="138649" cy="217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spAutoFit/>
            </a:bodyPr>
            <a:lstStyle>
              <a:lvl1pPr defTabSz="821953">
                <a:defRPr sz="10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98" name="∼"/>
            <p:cNvSpPr txBox="1"/>
            <p:nvPr/>
          </p:nvSpPr>
          <p:spPr>
            <a:xfrm>
              <a:off x="0" y="0"/>
              <a:ext cx="138649" cy="244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0982" tIns="40982" rIns="40982" bIns="40982" numCol="1" anchor="ctr">
              <a:spAutoFit/>
            </a:bodyPr>
            <a:lstStyle>
              <a:lvl1pPr defTabSz="821953"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403" name="Gruppieren"/>
          <p:cNvGrpSpPr/>
          <p:nvPr/>
        </p:nvGrpSpPr>
        <p:grpSpPr>
          <a:xfrm>
            <a:off x="4434781" y="2082989"/>
            <a:ext cx="138879" cy="300400"/>
            <a:chOff x="0" y="0"/>
            <a:chExt cx="138878" cy="300398"/>
          </a:xfrm>
        </p:grpSpPr>
        <p:sp>
          <p:nvSpPr>
            <p:cNvPr id="400" name="Abgerundetes Rechteck"/>
            <p:cNvSpPr/>
            <p:nvPr/>
          </p:nvSpPr>
          <p:spPr>
            <a:xfrm>
              <a:off x="-1" y="0"/>
              <a:ext cx="114419" cy="300399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1" name="Abgerundetes Rechteck"/>
            <p:cNvSpPr/>
            <p:nvPr/>
          </p:nvSpPr>
          <p:spPr>
            <a:xfrm>
              <a:off x="24833" y="24030"/>
              <a:ext cx="64751" cy="65614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l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2" name="Verbindungslinie"/>
            <p:cNvSpPr/>
            <p:nvPr/>
          </p:nvSpPr>
          <p:spPr>
            <a:xfrm>
              <a:off x="77551" y="73570"/>
              <a:ext cx="61327" cy="152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l" defTabSz="40983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11" name="Gruppierung 3"/>
          <p:cNvGrpSpPr/>
          <p:nvPr/>
        </p:nvGrpSpPr>
        <p:grpSpPr>
          <a:xfrm>
            <a:off x="3798330" y="3505373"/>
            <a:ext cx="442756" cy="318479"/>
            <a:chOff x="0" y="9516"/>
            <a:chExt cx="442754" cy="318477"/>
          </a:xfrm>
        </p:grpSpPr>
        <p:sp>
          <p:nvSpPr>
            <p:cNvPr id="404" name="Rechteck 346"/>
            <p:cNvSpPr/>
            <p:nvPr/>
          </p:nvSpPr>
          <p:spPr>
            <a:xfrm>
              <a:off x="0" y="9516"/>
              <a:ext cx="442755" cy="29320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405" name="Gerade Verbindung mit Pfeil 347"/>
            <p:cNvSpPr/>
            <p:nvPr/>
          </p:nvSpPr>
          <p:spPr>
            <a:xfrm flipH="1">
              <a:off x="229884" y="27784"/>
              <a:ext cx="1" cy="25776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6" name="Rechteck 348"/>
            <p:cNvSpPr/>
            <p:nvPr/>
          </p:nvSpPr>
          <p:spPr>
            <a:xfrm rot="16200000" flipH="1">
              <a:off x="207345" y="29697"/>
              <a:ext cx="66282" cy="2417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407" name="Gerade Verbindung mit Pfeil 349"/>
            <p:cNvSpPr/>
            <p:nvPr/>
          </p:nvSpPr>
          <p:spPr>
            <a:xfrm flipV="1">
              <a:off x="35261" y="124982"/>
              <a:ext cx="371841" cy="21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8" name="Gerade Verbindung mit Pfeil 350"/>
            <p:cNvSpPr/>
            <p:nvPr/>
          </p:nvSpPr>
          <p:spPr>
            <a:xfrm>
              <a:off x="152061" y="178061"/>
              <a:ext cx="149238" cy="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9" name="Textfeld 351"/>
            <p:cNvSpPr/>
            <p:nvPr/>
          </p:nvSpPr>
          <p:spPr>
            <a:xfrm rot="10800000">
              <a:off x="211075" y="135545"/>
              <a:ext cx="17356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410" name="Textfeld 352"/>
            <p:cNvSpPr/>
            <p:nvPr/>
          </p:nvSpPr>
          <p:spPr>
            <a:xfrm rot="10800000">
              <a:off x="187894" y="327993"/>
              <a:ext cx="17356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  <p:grpSp>
        <p:nvGrpSpPr>
          <p:cNvPr id="414" name="Gruppieren"/>
          <p:cNvGrpSpPr/>
          <p:nvPr/>
        </p:nvGrpSpPr>
        <p:grpSpPr>
          <a:xfrm>
            <a:off x="3335947" y="2197137"/>
            <a:ext cx="445478" cy="360444"/>
            <a:chOff x="0" y="0"/>
            <a:chExt cx="445477" cy="360442"/>
          </a:xfrm>
        </p:grpSpPr>
        <p:sp>
          <p:nvSpPr>
            <p:cNvPr id="412" name="Rechteck 346"/>
            <p:cNvSpPr/>
            <p:nvPr/>
          </p:nvSpPr>
          <p:spPr>
            <a:xfrm>
              <a:off x="0" y="67237"/>
              <a:ext cx="442755" cy="29320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  <p:sp>
          <p:nvSpPr>
            <p:cNvPr id="413" name="Rechteck 346"/>
            <p:cNvSpPr/>
            <p:nvPr/>
          </p:nvSpPr>
          <p:spPr>
            <a:xfrm>
              <a:off x="377151" y="0"/>
              <a:ext cx="68327" cy="6460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algn="ctr" defTabSz="82195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>
                  <a:solidFill>
                    <a:srgbClr val="FFFFFF"/>
                  </a:solidFill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415" name="Einspeisung, Verbraucher"/>
          <p:cNvSpPr txBox="1"/>
          <p:nvPr/>
        </p:nvSpPr>
        <p:spPr>
          <a:xfrm>
            <a:off x="3113156" y="2666231"/>
            <a:ext cx="89105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Antrieb</a:t>
            </a:r>
          </a:p>
        </p:txBody>
      </p:sp>
      <p:sp>
        <p:nvSpPr>
          <p:cNvPr id="416" name="Einspeisung, Verbraucher"/>
          <p:cNvSpPr txBox="1"/>
          <p:nvPr/>
        </p:nvSpPr>
        <p:spPr>
          <a:xfrm>
            <a:off x="3921431" y="2652385"/>
            <a:ext cx="891059" cy="452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Energie-speicher</a:t>
            </a:r>
          </a:p>
        </p:txBody>
      </p:sp>
      <p:grpSp>
        <p:nvGrpSpPr>
          <p:cNvPr id="419" name="Group 43"/>
          <p:cNvGrpSpPr/>
          <p:nvPr/>
        </p:nvGrpSpPr>
        <p:grpSpPr>
          <a:xfrm>
            <a:off x="4264687" y="2319911"/>
            <a:ext cx="521943" cy="247736"/>
            <a:chOff x="30591" y="0"/>
            <a:chExt cx="521941" cy="247734"/>
          </a:xfrm>
        </p:grpSpPr>
        <p:sp>
          <p:nvSpPr>
            <p:cNvPr id="417" name="AutoShape 41"/>
            <p:cNvSpPr/>
            <p:nvPr/>
          </p:nvSpPr>
          <p:spPr>
            <a:xfrm>
              <a:off x="30591" y="0"/>
              <a:ext cx="395488" cy="247735"/>
            </a:xfrm>
            <a:prstGeom prst="triangle">
              <a:avLst/>
            </a:prstGeom>
            <a:solidFill>
              <a:srgbClr val="1A1A1A"/>
            </a:solidFill>
            <a:ln w="25400" cap="flat">
              <a:solidFill>
                <a:srgbClr val="1A1A1A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l" defTabSz="40983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AutoShape 42"/>
            <p:cNvSpPr/>
            <p:nvPr/>
          </p:nvSpPr>
          <p:spPr>
            <a:xfrm>
              <a:off x="157044" y="46450"/>
              <a:ext cx="395489" cy="200375"/>
            </a:xfrm>
            <a:prstGeom prst="triangle">
              <a:avLst/>
            </a:prstGeom>
            <a:solidFill>
              <a:srgbClr val="1A1A1A"/>
            </a:solidFill>
            <a:ln w="25400" cap="flat">
              <a:solidFill>
                <a:srgbClr val="1A1A1A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l" defTabSz="40983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kumimoji="0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81" name="Verbindungslinie"/>
          <p:cNvSpPr/>
          <p:nvPr/>
        </p:nvSpPr>
        <p:spPr>
          <a:xfrm>
            <a:off x="2996833" y="2317454"/>
            <a:ext cx="151582" cy="1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152" h="20376" extrusionOk="0">
                <a:moveTo>
                  <a:pt x="17152" y="20194"/>
                </a:moveTo>
                <a:cubicBezTo>
                  <a:pt x="-330" y="21600"/>
                  <a:pt x="-4448" y="14869"/>
                  <a:pt x="4799" y="0"/>
                </a:cubicBezTo>
              </a:path>
            </a:pathLst>
          </a:custGeom>
          <a:ln w="12700">
            <a:solidFill>
              <a:schemeClr val="accent1"/>
            </a:solidFill>
            <a:headEnd type="arrow"/>
          </a:ln>
        </p:spPr>
        <p:txBody>
          <a:bodyPr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21" name="Einspeisung, Verbraucher"/>
          <p:cNvSpPr txBox="1"/>
          <p:nvPr/>
        </p:nvSpPr>
        <p:spPr>
          <a:xfrm>
            <a:off x="2308233" y="3874632"/>
            <a:ext cx="891058" cy="2744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Konverter</a:t>
            </a:r>
          </a:p>
        </p:txBody>
      </p:sp>
      <p:sp>
        <p:nvSpPr>
          <p:cNvPr id="422" name="Einspeisung, Verbraucher"/>
          <p:cNvSpPr txBox="1"/>
          <p:nvPr/>
        </p:nvSpPr>
        <p:spPr>
          <a:xfrm>
            <a:off x="3619011" y="3843099"/>
            <a:ext cx="891059" cy="452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Energie-speicher</a:t>
            </a:r>
          </a:p>
        </p:txBody>
      </p:sp>
      <p:sp>
        <p:nvSpPr>
          <p:cNvPr id="423" name="Einspeisung, Verbraucher"/>
          <p:cNvSpPr txBox="1"/>
          <p:nvPr/>
        </p:nvSpPr>
        <p:spPr>
          <a:xfrm>
            <a:off x="2267039" y="4435088"/>
            <a:ext cx="1832598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netzbildender Konverter</a:t>
            </a:r>
          </a:p>
        </p:txBody>
      </p:sp>
      <p:sp>
        <p:nvSpPr>
          <p:cNvPr id="424" name="Dreieck"/>
          <p:cNvSpPr/>
          <p:nvPr/>
        </p:nvSpPr>
        <p:spPr>
          <a:xfrm rot="5400000" flipH="1">
            <a:off x="1009270" y="3536469"/>
            <a:ext cx="178788" cy="243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53535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25" name="Linie"/>
          <p:cNvSpPr/>
          <p:nvPr/>
        </p:nvSpPr>
        <p:spPr>
          <a:xfrm flipH="1">
            <a:off x="1170217" y="3661562"/>
            <a:ext cx="142851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26" name="Einspeisung, Verbraucher"/>
          <p:cNvSpPr txBox="1"/>
          <p:nvPr/>
        </p:nvSpPr>
        <p:spPr>
          <a:xfrm>
            <a:off x="487794" y="3899860"/>
            <a:ext cx="1144864" cy="452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Last/ Einspeisung</a:t>
            </a:r>
          </a:p>
        </p:txBody>
      </p:sp>
      <p:sp>
        <p:nvSpPr>
          <p:cNvPr id="427" name="Kreis"/>
          <p:cNvSpPr/>
          <p:nvPr/>
        </p:nvSpPr>
        <p:spPr>
          <a:xfrm>
            <a:off x="1499007" y="3627399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28" name="Kreis"/>
          <p:cNvSpPr/>
          <p:nvPr/>
        </p:nvSpPr>
        <p:spPr>
          <a:xfrm>
            <a:off x="2153346" y="3624276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29" name="Kreis"/>
          <p:cNvSpPr/>
          <p:nvPr/>
        </p:nvSpPr>
        <p:spPr>
          <a:xfrm rot="16200000" flipH="1">
            <a:off x="8352573" y="3312563"/>
            <a:ext cx="305231" cy="30853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0" name="Kreis"/>
          <p:cNvSpPr/>
          <p:nvPr/>
        </p:nvSpPr>
        <p:spPr>
          <a:xfrm rot="16200000" flipH="1">
            <a:off x="8352372" y="2643951"/>
            <a:ext cx="305231" cy="30853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1" name="Aufwärtswandler"/>
          <p:cNvSpPr txBox="1"/>
          <p:nvPr/>
        </p:nvSpPr>
        <p:spPr>
          <a:xfrm>
            <a:off x="8269913" y="3000198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C82506">
                    <a:lumOff val="-8078"/>
                  </a:srgbClr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U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432" name="Linie"/>
          <p:cNvSpPr/>
          <p:nvPr/>
        </p:nvSpPr>
        <p:spPr>
          <a:xfrm>
            <a:off x="8277769" y="3028800"/>
            <a:ext cx="45484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33" name="Linie"/>
          <p:cNvSpPr/>
          <p:nvPr/>
        </p:nvSpPr>
        <p:spPr>
          <a:xfrm flipV="1">
            <a:off x="7346657" y="2798218"/>
            <a:ext cx="1" cy="17096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34" name="Linie"/>
          <p:cNvSpPr/>
          <p:nvPr/>
        </p:nvSpPr>
        <p:spPr>
          <a:xfrm flipV="1">
            <a:off x="7346658" y="4260885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437" name="Gruppieren"/>
          <p:cNvGrpSpPr/>
          <p:nvPr/>
        </p:nvGrpSpPr>
        <p:grpSpPr>
          <a:xfrm>
            <a:off x="7190739" y="3857216"/>
            <a:ext cx="311839" cy="308537"/>
            <a:chOff x="0" y="0"/>
            <a:chExt cx="311838" cy="308536"/>
          </a:xfrm>
        </p:grpSpPr>
        <p:sp>
          <p:nvSpPr>
            <p:cNvPr id="435" name="Kreis"/>
            <p:cNvSpPr/>
            <p:nvPr/>
          </p:nvSpPr>
          <p:spPr>
            <a:xfrm flipH="1">
              <a:off x="3303" y="0"/>
              <a:ext cx="305231" cy="30853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Linie"/>
            <p:cNvSpPr/>
            <p:nvPr/>
          </p:nvSpPr>
          <p:spPr>
            <a:xfrm>
              <a:off x="0" y="154267"/>
              <a:ext cx="311839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438" name="Aufwärtswandler"/>
          <p:cNvSpPr txBox="1"/>
          <p:nvPr/>
        </p:nvSpPr>
        <p:spPr>
          <a:xfrm>
            <a:off x="7451615" y="4198567"/>
            <a:ext cx="1547253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006AB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I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L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= I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d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 + j I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q</a:t>
            </a:r>
          </a:p>
        </p:txBody>
      </p:sp>
      <p:sp>
        <p:nvSpPr>
          <p:cNvPr id="439" name="Kreis"/>
          <p:cNvSpPr/>
          <p:nvPr/>
        </p:nvSpPr>
        <p:spPr>
          <a:xfrm rot="16200000" flipH="1">
            <a:off x="6041006" y="2641563"/>
            <a:ext cx="305231" cy="30853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0" marR="36574" lvl="0" indent="0" algn="l" defTabSz="822960" rtl="0" eaLnBrk="1" fontAlgn="auto" latinLnBrk="0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40" name="Gerader Verbinder 322"/>
          <p:cNvSpPr/>
          <p:nvPr/>
        </p:nvSpPr>
        <p:spPr>
          <a:xfrm flipV="1">
            <a:off x="5875103" y="2693738"/>
            <a:ext cx="1" cy="20418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41" name="Aufwärtswandler"/>
          <p:cNvSpPr txBox="1"/>
          <p:nvPr/>
        </p:nvSpPr>
        <p:spPr>
          <a:xfrm>
            <a:off x="5951303" y="2298946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C82506">
                    <a:lumOff val="-8078"/>
                  </a:srgbClr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U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N</a:t>
            </a:r>
          </a:p>
        </p:txBody>
      </p:sp>
      <p:sp>
        <p:nvSpPr>
          <p:cNvPr id="442" name="Linie"/>
          <p:cNvSpPr/>
          <p:nvPr/>
        </p:nvSpPr>
        <p:spPr>
          <a:xfrm flipH="1">
            <a:off x="5973638" y="2563810"/>
            <a:ext cx="45484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43" name="Einspeisung, Verbraucher"/>
          <p:cNvSpPr txBox="1"/>
          <p:nvPr/>
        </p:nvSpPr>
        <p:spPr>
          <a:xfrm>
            <a:off x="5863201" y="3034767"/>
            <a:ext cx="771651" cy="28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sz="13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Netz</a:t>
            </a:r>
          </a:p>
        </p:txBody>
      </p:sp>
      <p:sp>
        <p:nvSpPr>
          <p:cNvPr id="444" name="Linie"/>
          <p:cNvSpPr/>
          <p:nvPr/>
        </p:nvSpPr>
        <p:spPr>
          <a:xfrm flipH="1">
            <a:off x="7338604" y="3470859"/>
            <a:ext cx="170969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45" name="Einspeisung, Verbraucher"/>
          <p:cNvSpPr txBox="1"/>
          <p:nvPr/>
        </p:nvSpPr>
        <p:spPr>
          <a:xfrm>
            <a:off x="8482216" y="3796552"/>
            <a:ext cx="1144864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Konverter</a:t>
            </a:r>
          </a:p>
        </p:txBody>
      </p:sp>
      <p:sp>
        <p:nvSpPr>
          <p:cNvPr id="446" name="Einspeisung, Verbraucher"/>
          <p:cNvSpPr txBox="1"/>
          <p:nvPr/>
        </p:nvSpPr>
        <p:spPr>
          <a:xfrm>
            <a:off x="8482216" y="2159151"/>
            <a:ext cx="1144864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Maschine</a:t>
            </a:r>
          </a:p>
        </p:txBody>
      </p:sp>
      <p:grpSp>
        <p:nvGrpSpPr>
          <p:cNvPr id="451" name="Gruppieren"/>
          <p:cNvGrpSpPr/>
          <p:nvPr/>
        </p:nvGrpSpPr>
        <p:grpSpPr>
          <a:xfrm rot="16200000" flipH="1">
            <a:off x="7732159" y="3280185"/>
            <a:ext cx="127263" cy="310399"/>
            <a:chOff x="0" y="0"/>
            <a:chExt cx="127262" cy="310398"/>
          </a:xfrm>
        </p:grpSpPr>
        <p:sp>
          <p:nvSpPr>
            <p:cNvPr id="447" name="Rechteck"/>
            <p:cNvSpPr/>
            <p:nvPr/>
          </p:nvSpPr>
          <p:spPr>
            <a:xfrm rot="5400000" flipH="1">
              <a:off x="-91568" y="91567"/>
              <a:ext cx="310399" cy="1272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Linie"/>
            <p:cNvSpPr/>
            <p:nvPr/>
          </p:nvSpPr>
          <p:spPr>
            <a:xfrm rot="16200000">
              <a:off x="15983" y="119628"/>
              <a:ext cx="102817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Linie"/>
            <p:cNvSpPr/>
            <p:nvPr/>
          </p:nvSpPr>
          <p:spPr>
            <a:xfrm rot="16200000">
              <a:off x="21045" y="1681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Linie"/>
            <p:cNvSpPr/>
            <p:nvPr/>
          </p:nvSpPr>
          <p:spPr>
            <a:xfrm rot="16200000">
              <a:off x="21045" y="22244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52" name="Linie"/>
          <p:cNvSpPr/>
          <p:nvPr/>
        </p:nvSpPr>
        <p:spPr>
          <a:xfrm flipH="1" flipV="1">
            <a:off x="5879982" y="2799260"/>
            <a:ext cx="315265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grpSp>
        <p:nvGrpSpPr>
          <p:cNvPr id="457" name="Gruppieren"/>
          <p:cNvGrpSpPr/>
          <p:nvPr/>
        </p:nvGrpSpPr>
        <p:grpSpPr>
          <a:xfrm rot="16200000" flipH="1">
            <a:off x="7730906" y="2597969"/>
            <a:ext cx="127264" cy="310399"/>
            <a:chOff x="0" y="0"/>
            <a:chExt cx="127262" cy="310398"/>
          </a:xfrm>
        </p:grpSpPr>
        <p:sp>
          <p:nvSpPr>
            <p:cNvPr id="453" name="Rechteck"/>
            <p:cNvSpPr/>
            <p:nvPr/>
          </p:nvSpPr>
          <p:spPr>
            <a:xfrm rot="5400000" flipH="1">
              <a:off x="-91568" y="91567"/>
              <a:ext cx="310399" cy="1272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4" name="Linie"/>
            <p:cNvSpPr/>
            <p:nvPr/>
          </p:nvSpPr>
          <p:spPr>
            <a:xfrm rot="16200000">
              <a:off x="15983" y="119628"/>
              <a:ext cx="102817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Linie"/>
            <p:cNvSpPr/>
            <p:nvPr/>
          </p:nvSpPr>
          <p:spPr>
            <a:xfrm rot="16200000">
              <a:off x="21045" y="1681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Linie"/>
            <p:cNvSpPr/>
            <p:nvPr/>
          </p:nvSpPr>
          <p:spPr>
            <a:xfrm rot="16200000">
              <a:off x="21045" y="22244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62" name="Gruppieren"/>
          <p:cNvGrpSpPr/>
          <p:nvPr/>
        </p:nvGrpSpPr>
        <p:grpSpPr>
          <a:xfrm rot="16200000" flipH="1">
            <a:off x="6692031" y="2597969"/>
            <a:ext cx="127264" cy="310399"/>
            <a:chOff x="0" y="0"/>
            <a:chExt cx="127262" cy="310398"/>
          </a:xfrm>
        </p:grpSpPr>
        <p:sp>
          <p:nvSpPr>
            <p:cNvPr id="458" name="Rechteck"/>
            <p:cNvSpPr/>
            <p:nvPr/>
          </p:nvSpPr>
          <p:spPr>
            <a:xfrm rot="5400000" flipH="1">
              <a:off x="-91568" y="91567"/>
              <a:ext cx="310399" cy="1272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Linie"/>
            <p:cNvSpPr/>
            <p:nvPr/>
          </p:nvSpPr>
          <p:spPr>
            <a:xfrm rot="16200000">
              <a:off x="15983" y="119628"/>
              <a:ext cx="102817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Linie"/>
            <p:cNvSpPr/>
            <p:nvPr/>
          </p:nvSpPr>
          <p:spPr>
            <a:xfrm rot="16200000">
              <a:off x="21045" y="1681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Linie"/>
            <p:cNvSpPr/>
            <p:nvPr/>
          </p:nvSpPr>
          <p:spPr>
            <a:xfrm rot="16200000">
              <a:off x="21045" y="222443"/>
              <a:ext cx="102818" cy="71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63" name="Gerader Verbinder 322"/>
          <p:cNvSpPr/>
          <p:nvPr/>
        </p:nvSpPr>
        <p:spPr>
          <a:xfrm flipV="1">
            <a:off x="9034811" y="2693738"/>
            <a:ext cx="1" cy="20418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64" name="Gerader Verbinder 322"/>
          <p:cNvSpPr/>
          <p:nvPr/>
        </p:nvSpPr>
        <p:spPr>
          <a:xfrm flipV="1">
            <a:off x="9054647" y="3368766"/>
            <a:ext cx="1" cy="20418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65" name="Aufwärtswandler"/>
          <p:cNvSpPr txBox="1"/>
          <p:nvPr/>
        </p:nvSpPr>
        <p:spPr>
          <a:xfrm>
            <a:off x="8269913" y="3668800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C82506">
                    <a:lumOff val="-8078"/>
                  </a:srgbClr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U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466" name="Linie"/>
          <p:cNvSpPr/>
          <p:nvPr/>
        </p:nvSpPr>
        <p:spPr>
          <a:xfrm>
            <a:off x="8283764" y="3696105"/>
            <a:ext cx="45484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67" name="Gerader Verbinder 322"/>
          <p:cNvSpPr/>
          <p:nvPr/>
        </p:nvSpPr>
        <p:spPr>
          <a:xfrm>
            <a:off x="7244564" y="4517039"/>
            <a:ext cx="204188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68" name="Einspeisung, Verbraucher"/>
          <p:cNvSpPr txBox="1"/>
          <p:nvPr/>
        </p:nvSpPr>
        <p:spPr>
          <a:xfrm>
            <a:off x="6007727" y="3956645"/>
            <a:ext cx="1144864" cy="452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914400">
              <a:defRPr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Last/ Einspeisung</a:t>
            </a:r>
          </a:p>
        </p:txBody>
      </p:sp>
      <p:sp>
        <p:nvSpPr>
          <p:cNvPr id="469" name="Aufwärtswandler"/>
          <p:cNvSpPr txBox="1"/>
          <p:nvPr/>
        </p:nvSpPr>
        <p:spPr>
          <a:xfrm>
            <a:off x="7540725" y="2798218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53535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jX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470" name="Aufwärtswandler"/>
          <p:cNvSpPr txBox="1"/>
          <p:nvPr/>
        </p:nvSpPr>
        <p:spPr>
          <a:xfrm>
            <a:off x="7540725" y="3492717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53535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jX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471" name="Aufwärtswandler"/>
          <p:cNvSpPr txBox="1"/>
          <p:nvPr/>
        </p:nvSpPr>
        <p:spPr>
          <a:xfrm>
            <a:off x="6483339" y="2801148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53535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jX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53535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N</a:t>
            </a:r>
          </a:p>
        </p:txBody>
      </p:sp>
      <p:sp>
        <p:nvSpPr>
          <p:cNvPr id="472" name="Kreis"/>
          <p:cNvSpPr/>
          <p:nvPr/>
        </p:nvSpPr>
        <p:spPr>
          <a:xfrm>
            <a:off x="7302969" y="2754530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73" name="Kreis"/>
          <p:cNvSpPr/>
          <p:nvPr/>
        </p:nvSpPr>
        <p:spPr>
          <a:xfrm>
            <a:off x="7302969" y="3432873"/>
            <a:ext cx="87377" cy="87377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74" name="Linie"/>
          <p:cNvSpPr/>
          <p:nvPr/>
        </p:nvSpPr>
        <p:spPr>
          <a:xfrm>
            <a:off x="7568371" y="2577268"/>
            <a:ext cx="131374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75" name="Aufwärtswandler"/>
          <p:cNvSpPr txBox="1"/>
          <p:nvPr/>
        </p:nvSpPr>
        <p:spPr>
          <a:xfrm>
            <a:off x="7952918" y="2294572"/>
            <a:ext cx="54464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C82506">
                    <a:lumOff val="-8078"/>
                  </a:srgbClr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U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AC</a:t>
            </a:r>
          </a:p>
        </p:txBody>
      </p:sp>
      <p:sp>
        <p:nvSpPr>
          <p:cNvPr id="476" name="Rechteck 75"/>
          <p:cNvSpPr txBox="1"/>
          <p:nvPr/>
        </p:nvSpPr>
        <p:spPr>
          <a:xfrm>
            <a:off x="6915922" y="2037355"/>
            <a:ext cx="861471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Arial"/>
                <a:ea typeface="Arial"/>
                <a:cs typeface="Arial"/>
                <a:sym typeface="Arial"/>
              </a:defRPr>
            </a:pPr>
            <a:r>
              <a: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Anschluss-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Arial"/>
                <a:ea typeface="Arial"/>
                <a:cs typeface="Arial"/>
                <a:sym typeface="Arial"/>
              </a:defRPr>
            </a:pPr>
            <a:r>
              <a:rPr kumimoji="0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punkt</a:t>
            </a:r>
          </a:p>
        </p:txBody>
      </p:sp>
      <p:sp>
        <p:nvSpPr>
          <p:cNvPr id="477" name="Linie"/>
          <p:cNvSpPr/>
          <p:nvPr/>
        </p:nvSpPr>
        <p:spPr>
          <a:xfrm flipH="1">
            <a:off x="6602290" y="2563810"/>
            <a:ext cx="45484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78" name="Aufwärtswandler"/>
          <p:cNvSpPr txBox="1"/>
          <p:nvPr/>
        </p:nvSpPr>
        <p:spPr>
          <a:xfrm>
            <a:off x="6557387" y="2289226"/>
            <a:ext cx="544646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C82506">
                    <a:lumOff val="-8078"/>
                  </a:srgbClr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Δ</a:t>
            </a: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U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C82506">
                    <a:lumOff val="-8078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N</a:t>
            </a:r>
          </a:p>
        </p:txBody>
      </p:sp>
      <p:sp>
        <p:nvSpPr>
          <p:cNvPr id="479" name="Linie"/>
          <p:cNvSpPr/>
          <p:nvPr/>
        </p:nvSpPr>
        <p:spPr>
          <a:xfrm flipH="1">
            <a:off x="7053288" y="2798218"/>
            <a:ext cx="154672" cy="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Grande"/>
              <a:cs typeface="Lucida Grande"/>
              <a:sym typeface="Lucida Grande"/>
            </a:endParaRPr>
          </a:p>
        </p:txBody>
      </p:sp>
      <p:sp>
        <p:nvSpPr>
          <p:cNvPr id="480" name="Aufwärtswandler"/>
          <p:cNvSpPr txBox="1"/>
          <p:nvPr/>
        </p:nvSpPr>
        <p:spPr>
          <a:xfrm>
            <a:off x="6966830" y="2798218"/>
            <a:ext cx="327587" cy="26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0" marR="40639" lvl="0" indent="40639" algn="ctr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rgbClr val="006AB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sng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I</a:t>
            </a:r>
            <a:r>
              <a:rPr kumimoji="0" sz="1200" b="1" i="0" u="none" strike="noStrike" kern="0" cap="none" spc="0" normalizeH="0" baseline="-5999" noProof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N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ylinder 32"/>
          <p:cNvSpPr/>
          <p:nvPr/>
        </p:nvSpPr>
        <p:spPr>
          <a:xfrm rot="15776175">
            <a:off x="4841333" y="919175"/>
            <a:ext cx="1482896" cy="525463"/>
          </a:xfrm>
          <a:prstGeom prst="can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1" name="Zylinder 30"/>
          <p:cNvSpPr/>
          <p:nvPr/>
        </p:nvSpPr>
        <p:spPr>
          <a:xfrm rot="15776175">
            <a:off x="5144122" y="957469"/>
            <a:ext cx="192950" cy="519581"/>
          </a:xfrm>
          <a:prstGeom prst="can">
            <a:avLst>
              <a:gd name="adj" fmla="val 35543"/>
            </a:avLst>
          </a:prstGeom>
          <a:solidFill>
            <a:schemeClr val="accent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" name="Zylinder 2"/>
          <p:cNvSpPr/>
          <p:nvPr/>
        </p:nvSpPr>
        <p:spPr>
          <a:xfrm rot="15776175">
            <a:off x="4155254" y="633773"/>
            <a:ext cx="746699" cy="1334976"/>
          </a:xfrm>
          <a:prstGeom prst="can">
            <a:avLst/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7" name="Zylinder 26"/>
          <p:cNvSpPr/>
          <p:nvPr/>
        </p:nvSpPr>
        <p:spPr>
          <a:xfrm rot="15776175">
            <a:off x="3647872" y="1138580"/>
            <a:ext cx="192950" cy="519581"/>
          </a:xfrm>
          <a:prstGeom prst="can">
            <a:avLst>
              <a:gd name="adj" fmla="val 35543"/>
            </a:avLst>
          </a:prstGeom>
          <a:solidFill>
            <a:schemeClr val="accent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" name="Zylinder 27"/>
          <p:cNvSpPr/>
          <p:nvPr/>
        </p:nvSpPr>
        <p:spPr>
          <a:xfrm rot="15776175">
            <a:off x="2659302" y="1208480"/>
            <a:ext cx="1482896" cy="525463"/>
          </a:xfrm>
          <a:prstGeom prst="can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" name="Oval 3"/>
          <p:cNvSpPr/>
          <p:nvPr/>
        </p:nvSpPr>
        <p:spPr>
          <a:xfrm rot="21230093">
            <a:off x="3200346" y="1028686"/>
            <a:ext cx="147914" cy="866113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4" name="Zylinder 33"/>
          <p:cNvSpPr/>
          <p:nvPr/>
        </p:nvSpPr>
        <p:spPr>
          <a:xfrm rot="15776175">
            <a:off x="5814744" y="2236264"/>
            <a:ext cx="1482896" cy="525463"/>
          </a:xfrm>
          <a:prstGeom prst="can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7" name="Zylinder 36"/>
          <p:cNvSpPr/>
          <p:nvPr/>
        </p:nvSpPr>
        <p:spPr>
          <a:xfrm rot="15776175">
            <a:off x="5377335" y="1606875"/>
            <a:ext cx="172848" cy="2025682"/>
          </a:xfrm>
          <a:prstGeom prst="can">
            <a:avLst>
              <a:gd name="adj" fmla="val 35543"/>
            </a:avLst>
          </a:prstGeom>
          <a:solidFill>
            <a:schemeClr val="accent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8" name="Zylinder 37"/>
          <p:cNvSpPr/>
          <p:nvPr/>
        </p:nvSpPr>
        <p:spPr>
          <a:xfrm rot="15776175">
            <a:off x="3632713" y="2525569"/>
            <a:ext cx="1482896" cy="525463"/>
          </a:xfrm>
          <a:prstGeom prst="can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9" name="Oval 38"/>
          <p:cNvSpPr/>
          <p:nvPr/>
        </p:nvSpPr>
        <p:spPr>
          <a:xfrm rot="21230093">
            <a:off x="4173758" y="2345775"/>
            <a:ext cx="147914" cy="866113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1" name="Punktmasse"/>
          <p:cNvSpPr txBox="1"/>
          <p:nvPr/>
        </p:nvSpPr>
        <p:spPr>
          <a:xfrm>
            <a:off x="4161820" y="530625"/>
            <a:ext cx="564257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dirty="0"/>
              <a:t>Motor</a:t>
            </a:r>
            <a:endParaRPr dirty="0"/>
          </a:p>
        </p:txBody>
      </p:sp>
      <p:sp>
        <p:nvSpPr>
          <p:cNvPr id="43" name="Punktmasse"/>
          <p:cNvSpPr txBox="1"/>
          <p:nvPr/>
        </p:nvSpPr>
        <p:spPr>
          <a:xfrm>
            <a:off x="6020403" y="530625"/>
            <a:ext cx="1240299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dirty="0"/>
              <a:t>Antriebsachse </a:t>
            </a:r>
          </a:p>
          <a:p>
            <a:r>
              <a:rPr lang="de-DE" dirty="0"/>
              <a:t>mit Rädern</a:t>
            </a:r>
            <a:endParaRPr dirty="0"/>
          </a:p>
        </p:txBody>
      </p:sp>
      <p:sp>
        <p:nvSpPr>
          <p:cNvPr id="9" name="Freihandform 8"/>
          <p:cNvSpPr/>
          <p:nvPr/>
        </p:nvSpPr>
        <p:spPr>
          <a:xfrm>
            <a:off x="4064000" y="1260231"/>
            <a:ext cx="1494692" cy="1367692"/>
          </a:xfrm>
          <a:custGeom>
            <a:avLst/>
            <a:gdLst>
              <a:gd name="connsiteX0" fmla="*/ 0 w 1494692"/>
              <a:gd name="connsiteY0" fmla="*/ 146538 h 1367692"/>
              <a:gd name="connsiteX1" fmla="*/ 1143000 w 1494692"/>
              <a:gd name="connsiteY1" fmla="*/ 0 h 1367692"/>
              <a:gd name="connsiteX2" fmla="*/ 1494692 w 1494692"/>
              <a:gd name="connsiteY2" fmla="*/ 1367692 h 1367692"/>
              <a:gd name="connsiteX3" fmla="*/ 0 w 1494692"/>
              <a:gd name="connsiteY3" fmla="*/ 146538 h 1367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4692" h="1367692">
                <a:moveTo>
                  <a:pt x="0" y="146538"/>
                </a:moveTo>
                <a:lnTo>
                  <a:pt x="1143000" y="0"/>
                </a:lnTo>
                <a:lnTo>
                  <a:pt x="1494692" y="1367692"/>
                </a:lnTo>
                <a:lnTo>
                  <a:pt x="0" y="146538"/>
                </a:lnTo>
                <a:close/>
              </a:path>
            </a:pathLst>
          </a:custGeom>
          <a:solidFill>
            <a:srgbClr val="C1E1FE"/>
          </a:solidFill>
          <a:ln>
            <a:solidFill>
              <a:srgbClr val="0365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8" name="t [s]"/>
          <p:cNvSpPr txBox="1"/>
          <p:nvPr/>
        </p:nvSpPr>
        <p:spPr>
          <a:xfrm>
            <a:off x="2642876" y="1423478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/>
              <a:t>J</a:t>
            </a:r>
            <a:r>
              <a:rPr lang="de-DE" b="1" baseline="-25000" dirty="0"/>
              <a:t>R</a:t>
            </a:r>
            <a:endParaRPr b="1" baseline="-25000" dirty="0"/>
          </a:p>
        </p:txBody>
      </p:sp>
      <p:sp>
        <p:nvSpPr>
          <p:cNvPr id="49" name="t [s]"/>
          <p:cNvSpPr txBox="1"/>
          <p:nvPr/>
        </p:nvSpPr>
        <p:spPr>
          <a:xfrm>
            <a:off x="3607353" y="2909938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/>
              <a:t>J</a:t>
            </a:r>
            <a:r>
              <a:rPr lang="de-DE" b="1" baseline="-25000" dirty="0"/>
              <a:t>R</a:t>
            </a:r>
            <a:endParaRPr b="1" baseline="-25000" dirty="0"/>
          </a:p>
        </p:txBody>
      </p:sp>
      <p:sp>
        <p:nvSpPr>
          <p:cNvPr id="50" name="t [s]"/>
          <p:cNvSpPr txBox="1"/>
          <p:nvPr/>
        </p:nvSpPr>
        <p:spPr>
          <a:xfrm>
            <a:off x="5803718" y="1037562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/>
              <a:t>J</a:t>
            </a:r>
            <a:r>
              <a:rPr lang="de-DE" b="1" baseline="-25000" dirty="0"/>
              <a:t>R</a:t>
            </a:r>
            <a:endParaRPr b="1" baseline="-25000" dirty="0"/>
          </a:p>
        </p:txBody>
      </p:sp>
      <p:sp>
        <p:nvSpPr>
          <p:cNvPr id="51" name="t [s]"/>
          <p:cNvSpPr txBox="1"/>
          <p:nvPr/>
        </p:nvSpPr>
        <p:spPr>
          <a:xfrm>
            <a:off x="6757819" y="2320535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/>
              <a:t>J</a:t>
            </a:r>
            <a:r>
              <a:rPr lang="de-DE" b="1" baseline="-25000" dirty="0"/>
              <a:t>R</a:t>
            </a:r>
            <a:endParaRPr b="1" baseline="-25000" dirty="0"/>
          </a:p>
        </p:txBody>
      </p:sp>
      <p:sp>
        <p:nvSpPr>
          <p:cNvPr id="52" name="t [s]"/>
          <p:cNvSpPr txBox="1"/>
          <p:nvPr/>
        </p:nvSpPr>
        <p:spPr>
          <a:xfrm>
            <a:off x="4367752" y="963292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>
                <a:solidFill>
                  <a:schemeClr val="bg1"/>
                </a:solidFill>
              </a:rPr>
              <a:t>J</a:t>
            </a:r>
            <a:r>
              <a:rPr lang="de-DE" b="1" baseline="-25000" dirty="0">
                <a:solidFill>
                  <a:schemeClr val="bg1"/>
                </a:solidFill>
              </a:rPr>
              <a:t>M</a:t>
            </a:r>
            <a:endParaRPr b="1" baseline="-25000" dirty="0">
              <a:solidFill>
                <a:schemeClr val="bg1"/>
              </a:solidFill>
            </a:endParaRPr>
          </a:p>
        </p:txBody>
      </p:sp>
      <p:sp>
        <p:nvSpPr>
          <p:cNvPr id="10" name="Zylinder 9"/>
          <p:cNvSpPr/>
          <p:nvPr/>
        </p:nvSpPr>
        <p:spPr>
          <a:xfrm>
            <a:off x="4752142" y="1453497"/>
            <a:ext cx="327858" cy="300364"/>
          </a:xfrm>
          <a:prstGeom prst="can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3" name="t [s]"/>
          <p:cNvSpPr txBox="1"/>
          <p:nvPr/>
        </p:nvSpPr>
        <p:spPr>
          <a:xfrm>
            <a:off x="4662523" y="1443141"/>
            <a:ext cx="511390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 i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b="1" dirty="0">
                <a:solidFill>
                  <a:srgbClr val="FFFFFF"/>
                </a:solidFill>
              </a:rPr>
              <a:t>m</a:t>
            </a:r>
            <a:endParaRPr lang="de-DE" b="1" baseline="-25000" dirty="0">
              <a:solidFill>
                <a:srgbClr val="FFFFFF"/>
              </a:solidFill>
            </a:endParaRPr>
          </a:p>
        </p:txBody>
      </p:sp>
      <p:sp>
        <p:nvSpPr>
          <p:cNvPr id="55" name="Punktmasse"/>
          <p:cNvSpPr txBox="1"/>
          <p:nvPr/>
        </p:nvSpPr>
        <p:spPr>
          <a:xfrm>
            <a:off x="6501175" y="1341242"/>
            <a:ext cx="1289916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de-DE" dirty="0">
                <a:solidFill>
                  <a:schemeClr val="tx1"/>
                </a:solidFill>
              </a:rPr>
              <a:t>Punktmasse m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68085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Linie"/>
          <p:cNvSpPr/>
          <p:nvPr/>
        </p:nvSpPr>
        <p:spPr>
          <a:xfrm flipV="1">
            <a:off x="854282" y="921223"/>
            <a:ext cx="351176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8" name="Linie"/>
          <p:cNvSpPr/>
          <p:nvPr/>
        </p:nvSpPr>
        <p:spPr>
          <a:xfrm flipV="1">
            <a:off x="854282" y="2229227"/>
            <a:ext cx="3511763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9" name="Linie"/>
          <p:cNvSpPr/>
          <p:nvPr/>
        </p:nvSpPr>
        <p:spPr>
          <a:xfrm>
            <a:off x="4360875" y="916829"/>
            <a:ext cx="1" cy="131679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0" name="Kreis"/>
          <p:cNvSpPr/>
          <p:nvPr/>
        </p:nvSpPr>
        <p:spPr>
          <a:xfrm>
            <a:off x="4202125" y="136789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algn="l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1" name="uind"/>
          <p:cNvSpPr txBox="1"/>
          <p:nvPr/>
        </p:nvSpPr>
        <p:spPr>
          <a:xfrm>
            <a:off x="3542184" y="1280837"/>
            <a:ext cx="58378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baseline="-25000"/>
              <a:t>ind</a:t>
            </a:r>
          </a:p>
        </p:txBody>
      </p:sp>
      <p:sp>
        <p:nvSpPr>
          <p:cNvPr id="352" name="Linie"/>
          <p:cNvSpPr/>
          <p:nvPr/>
        </p:nvSpPr>
        <p:spPr>
          <a:xfrm>
            <a:off x="4062477" y="1180504"/>
            <a:ext cx="1" cy="79985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3" name="Rechteck"/>
          <p:cNvSpPr/>
          <p:nvPr/>
        </p:nvSpPr>
        <p:spPr>
          <a:xfrm>
            <a:off x="1707497" y="781661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algn="l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4" name="R"/>
          <p:cNvSpPr txBox="1"/>
          <p:nvPr/>
        </p:nvSpPr>
        <p:spPr>
          <a:xfrm>
            <a:off x="1697972" y="404008"/>
            <a:ext cx="504758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</a:t>
            </a:r>
          </a:p>
        </p:txBody>
      </p:sp>
      <p:sp>
        <p:nvSpPr>
          <p:cNvPr id="355" name="Linie"/>
          <p:cNvSpPr/>
          <p:nvPr/>
        </p:nvSpPr>
        <p:spPr>
          <a:xfrm flipH="1">
            <a:off x="869505" y="1148046"/>
            <a:ext cx="1" cy="86477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6" name="Kreis"/>
          <p:cNvSpPr/>
          <p:nvPr/>
        </p:nvSpPr>
        <p:spPr>
          <a:xfrm rot="10800000">
            <a:off x="821256" y="865637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algn="l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7" name="Kreis"/>
          <p:cNvSpPr/>
          <p:nvPr/>
        </p:nvSpPr>
        <p:spPr>
          <a:xfrm rot="10800000">
            <a:off x="821256" y="2180673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algn="l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8" name="i"/>
          <p:cNvSpPr txBox="1"/>
          <p:nvPr/>
        </p:nvSpPr>
        <p:spPr>
          <a:xfrm>
            <a:off x="3472668" y="55424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i</a:t>
            </a:r>
          </a:p>
        </p:txBody>
      </p:sp>
      <p:sp>
        <p:nvSpPr>
          <p:cNvPr id="359" name="u1"/>
          <p:cNvSpPr txBox="1"/>
          <p:nvPr/>
        </p:nvSpPr>
        <p:spPr>
          <a:xfrm>
            <a:off x="454680" y="1280837"/>
            <a:ext cx="63531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360" name="Linie"/>
          <p:cNvSpPr/>
          <p:nvPr/>
        </p:nvSpPr>
        <p:spPr>
          <a:xfrm flipV="1">
            <a:off x="3701737" y="91419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61" name="Anschluss-klemme"/>
          <p:cNvSpPr txBox="1"/>
          <p:nvPr/>
        </p:nvSpPr>
        <p:spPr>
          <a:xfrm>
            <a:off x="325104" y="411707"/>
            <a:ext cx="1088804" cy="519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Anschluss-klemme</a:t>
            </a:r>
          </a:p>
        </p:txBody>
      </p:sp>
      <p:sp>
        <p:nvSpPr>
          <p:cNvPr id="362" name="Linie"/>
          <p:cNvSpPr/>
          <p:nvPr/>
        </p:nvSpPr>
        <p:spPr>
          <a:xfrm>
            <a:off x="2597763" y="1203046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63" name="uL"/>
          <p:cNvSpPr txBox="1"/>
          <p:nvPr/>
        </p:nvSpPr>
        <p:spPr>
          <a:xfrm>
            <a:off x="2810886" y="1277207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grpSp>
        <p:nvGrpSpPr>
          <p:cNvPr id="366" name="Gruppieren"/>
          <p:cNvGrpSpPr/>
          <p:nvPr/>
        </p:nvGrpSpPr>
        <p:grpSpPr>
          <a:xfrm>
            <a:off x="7315185" y="1468172"/>
            <a:ext cx="1012940" cy="603937"/>
            <a:chOff x="-123" y="19813"/>
            <a:chExt cx="1012938" cy="603935"/>
          </a:xfrm>
        </p:grpSpPr>
        <p:sp>
          <p:nvSpPr>
            <p:cNvPr id="364" name="Rechteck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5" name="Motor"/>
            <p:cNvSpPr txBox="1"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r>
                <a:t>Motor</a:t>
              </a:r>
            </a:p>
          </p:txBody>
        </p:sp>
      </p:grpSp>
      <p:sp>
        <p:nvSpPr>
          <p:cNvPr id="367" name="Linie"/>
          <p:cNvSpPr/>
          <p:nvPr/>
        </p:nvSpPr>
        <p:spPr>
          <a:xfrm flipV="1">
            <a:off x="8342164" y="1770140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8" name="u1(t)"/>
          <p:cNvSpPr txBox="1"/>
          <p:nvPr/>
        </p:nvSpPr>
        <p:spPr>
          <a:xfrm>
            <a:off x="6348444" y="1595641"/>
            <a:ext cx="583784" cy="35933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369" name="f(t)"/>
          <p:cNvSpPr txBox="1"/>
          <p:nvPr/>
        </p:nvSpPr>
        <p:spPr>
          <a:xfrm>
            <a:off x="8639844" y="1590471"/>
            <a:ext cx="635312" cy="35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f(t)</a:t>
            </a:r>
          </a:p>
        </p:txBody>
      </p:sp>
      <p:sp>
        <p:nvSpPr>
          <p:cNvPr id="370" name="Linie"/>
          <p:cNvSpPr/>
          <p:nvPr/>
        </p:nvSpPr>
        <p:spPr>
          <a:xfrm flipV="1">
            <a:off x="6949691" y="1770140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1" name="Spannung"/>
          <p:cNvSpPr txBox="1"/>
          <p:nvPr/>
        </p:nvSpPr>
        <p:spPr>
          <a:xfrm>
            <a:off x="6185915" y="1240041"/>
            <a:ext cx="1115232" cy="35933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Spannung</a:t>
            </a:r>
          </a:p>
        </p:txBody>
      </p:sp>
      <p:sp>
        <p:nvSpPr>
          <p:cNvPr id="372" name="Drehzahl"/>
          <p:cNvSpPr txBox="1"/>
          <p:nvPr/>
        </p:nvSpPr>
        <p:spPr>
          <a:xfrm>
            <a:off x="8489567" y="1240041"/>
            <a:ext cx="908842" cy="35933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Drehzahl</a:t>
            </a:r>
          </a:p>
        </p:txBody>
      </p:sp>
      <p:sp>
        <p:nvSpPr>
          <p:cNvPr id="373" name="Rechteck"/>
          <p:cNvSpPr/>
          <p:nvPr/>
        </p:nvSpPr>
        <p:spPr>
          <a:xfrm>
            <a:off x="6256162" y="721747"/>
            <a:ext cx="3130986" cy="1549981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74" name="Rechteck"/>
          <p:cNvSpPr/>
          <p:nvPr/>
        </p:nvSpPr>
        <p:spPr>
          <a:xfrm>
            <a:off x="2753063" y="788692"/>
            <a:ext cx="485885" cy="265063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algn="l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5" name="L"/>
          <p:cNvSpPr txBox="1"/>
          <p:nvPr/>
        </p:nvSpPr>
        <p:spPr>
          <a:xfrm>
            <a:off x="2736854" y="404008"/>
            <a:ext cx="50475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</a:t>
            </a:r>
          </a:p>
        </p:txBody>
      </p:sp>
      <p:sp>
        <p:nvSpPr>
          <p:cNvPr id="376" name="Linie"/>
          <p:cNvSpPr/>
          <p:nvPr/>
        </p:nvSpPr>
        <p:spPr>
          <a:xfrm>
            <a:off x="7821655" y="1087616"/>
            <a:ext cx="1" cy="366135"/>
          </a:xfrm>
          <a:prstGeom prst="line">
            <a:avLst/>
          </a:prstGeom>
          <a:ln w="1905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7" name="Lastmoment"/>
          <p:cNvSpPr txBox="1"/>
          <p:nvPr/>
        </p:nvSpPr>
        <p:spPr>
          <a:xfrm>
            <a:off x="7213240" y="780182"/>
            <a:ext cx="1232806" cy="35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Lastmoment</a:t>
            </a:r>
          </a:p>
        </p:txBody>
      </p:sp>
      <p:sp>
        <p:nvSpPr>
          <p:cNvPr id="378" name="M(t)"/>
          <p:cNvSpPr txBox="1"/>
          <p:nvPr/>
        </p:nvSpPr>
        <p:spPr>
          <a:xfrm>
            <a:off x="7841430" y="1091014"/>
            <a:ext cx="635312" cy="35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M(t)</a:t>
            </a:r>
          </a:p>
        </p:txBody>
      </p:sp>
      <p:sp>
        <p:nvSpPr>
          <p:cNvPr id="379" name="Linie"/>
          <p:cNvSpPr/>
          <p:nvPr/>
        </p:nvSpPr>
        <p:spPr>
          <a:xfrm>
            <a:off x="1552196" y="1203046"/>
            <a:ext cx="79648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80" name="uL"/>
          <p:cNvSpPr txBox="1"/>
          <p:nvPr/>
        </p:nvSpPr>
        <p:spPr>
          <a:xfrm>
            <a:off x="1697481" y="1277207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u</a:t>
            </a:r>
            <a:r>
              <a:rPr lang="de-DE" baseline="-25000" dirty="0"/>
              <a:t>R</a:t>
            </a:r>
            <a:endParaRPr baseline="-25000" dirty="0"/>
          </a:p>
        </p:txBody>
      </p:sp>
      <p:sp>
        <p:nvSpPr>
          <p:cNvPr id="381" name="Pfeil"/>
          <p:cNvSpPr/>
          <p:nvPr/>
        </p:nvSpPr>
        <p:spPr>
          <a:xfrm>
            <a:off x="4634086" y="1394271"/>
            <a:ext cx="769897" cy="264738"/>
          </a:xfrm>
          <a:prstGeom prst="rightArrow">
            <a:avLst>
              <a:gd name="adj1" fmla="val 57212"/>
              <a:gd name="adj2" fmla="val 90298"/>
            </a:avLst>
          </a:prstGeom>
          <a:solidFill>
            <a:schemeClr val="accent3">
              <a:satOff val="18648"/>
              <a:lumOff val="5971"/>
            </a:schemeClr>
          </a:solidFill>
          <a:ln w="127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82" name="Lastmoment"/>
          <p:cNvSpPr txBox="1"/>
          <p:nvPr/>
        </p:nvSpPr>
        <p:spPr>
          <a:xfrm>
            <a:off x="4558792" y="1023377"/>
            <a:ext cx="1232807" cy="35933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Lastmoment</a:t>
            </a:r>
          </a:p>
        </p:txBody>
      </p:sp>
      <p:sp>
        <p:nvSpPr>
          <p:cNvPr id="383" name="Trägheits-…"/>
          <p:cNvSpPr txBox="1"/>
          <p:nvPr/>
        </p:nvSpPr>
        <p:spPr>
          <a:xfrm>
            <a:off x="4561275" y="1770782"/>
            <a:ext cx="1115233" cy="60393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algn="l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Trägheits-</a:t>
            </a:r>
          </a:p>
          <a:p>
            <a:pPr algn="l" defTabSz="1016000">
              <a:buClr>
                <a:srgbClr val="000000"/>
              </a:buClr>
              <a:defRPr sz="1600" i="1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moment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uppierung 84"/>
          <p:cNvGrpSpPr/>
          <p:nvPr/>
        </p:nvGrpSpPr>
        <p:grpSpPr>
          <a:xfrm>
            <a:off x="1572621" y="409712"/>
            <a:ext cx="6621096" cy="1905579"/>
            <a:chOff x="1471021" y="523785"/>
            <a:chExt cx="6621096" cy="1905579"/>
          </a:xfrm>
        </p:grpSpPr>
        <p:grpSp>
          <p:nvGrpSpPr>
            <p:cNvPr id="26" name="Gruppieren"/>
            <p:cNvGrpSpPr/>
            <p:nvPr/>
          </p:nvGrpSpPr>
          <p:grpSpPr>
            <a:xfrm rot="21480000" flipH="1">
              <a:off x="2817868" y="1230549"/>
              <a:ext cx="1167096" cy="1160701"/>
              <a:chOff x="0" y="0"/>
              <a:chExt cx="409195" cy="409194"/>
            </a:xfrm>
          </p:grpSpPr>
          <p:sp>
            <p:nvSpPr>
              <p:cNvPr id="27" name="Kreis"/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" name="Kreis"/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10" name="Verbindungslinie"/>
            <p:cNvSpPr/>
            <p:nvPr/>
          </p:nvSpPr>
          <p:spPr>
            <a:xfrm rot="20592680">
              <a:off x="2047609" y="1936656"/>
              <a:ext cx="6044508" cy="7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93" extrusionOk="0">
                  <a:moveTo>
                    <a:pt x="0" y="11736"/>
                  </a:moveTo>
                  <a:cubicBezTo>
                    <a:pt x="7555" y="-5307"/>
                    <a:pt x="14755" y="-3788"/>
                    <a:pt x="21600" y="16293"/>
                  </a:cubicBezTo>
                </a:path>
              </a:pathLst>
            </a:custGeom>
            <a:noFill/>
            <a:ln w="254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31" name="Gruppieren"/>
            <p:cNvGrpSpPr/>
            <p:nvPr/>
          </p:nvGrpSpPr>
          <p:grpSpPr>
            <a:xfrm rot="21480000" flipH="1">
              <a:off x="5239329" y="1150025"/>
              <a:ext cx="613994" cy="612534"/>
              <a:chOff x="0" y="0"/>
              <a:chExt cx="409195" cy="409194"/>
            </a:xfrm>
          </p:grpSpPr>
          <p:sp>
            <p:nvSpPr>
              <p:cNvPr id="32" name="Kreis"/>
              <p:cNvSpPr/>
              <p:nvPr/>
            </p:nvSpPr>
            <p:spPr>
              <a:xfrm>
                <a:off x="0" y="0"/>
                <a:ext cx="409196" cy="409195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3" name="Kreis"/>
              <p:cNvSpPr/>
              <p:nvPr/>
            </p:nvSpPr>
            <p:spPr>
              <a:xfrm>
                <a:off x="73655" y="69563"/>
                <a:ext cx="261886" cy="261886"/>
              </a:xfrm>
              <a:prstGeom prst="ellipse">
                <a:avLst/>
              </a:pr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41" name="mL g"/>
            <p:cNvSpPr txBox="1"/>
            <p:nvPr/>
          </p:nvSpPr>
          <p:spPr>
            <a:xfrm>
              <a:off x="3123460" y="1723186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de-DE" dirty="0" err="1"/>
                <a:t>r</a:t>
              </a:r>
              <a:r>
                <a:rPr lang="de-DE" baseline="-5999" dirty="0" err="1"/>
                <a:t>Rad</a:t>
              </a:r>
              <a:endParaRPr dirty="0"/>
            </a:p>
          </p:txBody>
        </p:sp>
        <p:sp>
          <p:nvSpPr>
            <p:cNvPr id="44" name="Oval"/>
            <p:cNvSpPr/>
            <p:nvPr/>
          </p:nvSpPr>
          <p:spPr>
            <a:xfrm>
              <a:off x="3366340" y="1746167"/>
              <a:ext cx="97244" cy="93529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l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" name="Linie"/>
            <p:cNvSpPr/>
            <p:nvPr/>
          </p:nvSpPr>
          <p:spPr>
            <a:xfrm flipV="1">
              <a:off x="2435813" y="1819850"/>
              <a:ext cx="930527" cy="281999"/>
            </a:xfrm>
            <a:prstGeom prst="lin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6" name="Linie"/>
            <p:cNvSpPr/>
            <p:nvPr/>
          </p:nvSpPr>
          <p:spPr>
            <a:xfrm flipH="1" flipV="1">
              <a:off x="3396106" y="1756089"/>
              <a:ext cx="244535" cy="632576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7" name="Fab"/>
            <p:cNvSpPr txBox="1"/>
            <p:nvPr/>
          </p:nvSpPr>
          <p:spPr>
            <a:xfrm>
              <a:off x="1966984" y="1811107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F</a:t>
              </a:r>
              <a:r>
                <a:rPr baseline="-5999" dirty="0"/>
                <a:t>ab</a:t>
              </a:r>
            </a:p>
          </p:txBody>
        </p:sp>
        <p:sp>
          <p:nvSpPr>
            <p:cNvPr id="66" name="Oval"/>
            <p:cNvSpPr/>
            <p:nvPr/>
          </p:nvSpPr>
          <p:spPr>
            <a:xfrm>
              <a:off x="3578272" y="2315291"/>
              <a:ext cx="97244" cy="93529"/>
            </a:xfrm>
            <a:prstGeom prst="ellipse">
              <a:avLst/>
            </a:prstGeom>
            <a:solidFill>
              <a:srgbClr val="FF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l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7" name="Fab"/>
            <p:cNvSpPr txBox="1"/>
            <p:nvPr/>
          </p:nvSpPr>
          <p:spPr>
            <a:xfrm>
              <a:off x="1471021" y="1139497"/>
              <a:ext cx="1243501" cy="470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de-DE" dirty="0" err="1"/>
                <a:t>M</a:t>
              </a:r>
              <a:r>
                <a:rPr lang="de-DE" baseline="-25000" dirty="0" err="1"/>
                <a:t>ab</a:t>
              </a:r>
              <a:r>
                <a:rPr lang="de-DE" dirty="0"/>
                <a:t>= </a:t>
              </a:r>
              <a:r>
                <a:rPr lang="de-DE" dirty="0" err="1"/>
                <a:t>r</a:t>
              </a:r>
              <a:r>
                <a:rPr lang="de-DE" baseline="-25000" dirty="0" err="1"/>
                <a:t>Rad</a:t>
              </a:r>
              <a:r>
                <a:rPr lang="de-DE" dirty="0"/>
                <a:t> F</a:t>
              </a:r>
              <a:r>
                <a:rPr baseline="-5999" dirty="0"/>
                <a:t>ab</a:t>
              </a:r>
            </a:p>
          </p:txBody>
        </p:sp>
        <p:sp>
          <p:nvSpPr>
            <p:cNvPr id="68" name="Fab"/>
            <p:cNvSpPr txBox="1"/>
            <p:nvPr/>
          </p:nvSpPr>
          <p:spPr>
            <a:xfrm>
              <a:off x="4078582" y="523785"/>
              <a:ext cx="2877752" cy="470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de-DE" dirty="0" err="1"/>
                <a:t>M</a:t>
              </a:r>
              <a:r>
                <a:rPr lang="de-DE" baseline="-25000" dirty="0" err="1"/>
                <a:t>ab</a:t>
              </a:r>
              <a:r>
                <a:rPr lang="de-DE" dirty="0"/>
                <a:t>= </a:t>
              </a:r>
              <a:r>
                <a:rPr lang="de-DE" dirty="0" err="1"/>
                <a:t>ü</a:t>
              </a:r>
              <a:r>
                <a:rPr lang="de-DE" baseline="-25000" dirty="0" err="1"/>
                <a:t>G</a:t>
              </a:r>
              <a:r>
                <a:rPr lang="de-DE" dirty="0"/>
                <a:t> </a:t>
              </a:r>
              <a:r>
                <a:rPr lang="de-DE" dirty="0" err="1"/>
                <a:t>r</a:t>
              </a:r>
              <a:r>
                <a:rPr lang="de-DE" baseline="-25000" dirty="0" err="1"/>
                <a:t>Rad</a:t>
              </a:r>
              <a:r>
                <a:rPr lang="de-DE" dirty="0"/>
                <a:t> </a:t>
              </a:r>
              <a:r>
                <a:rPr lang="de-DE" dirty="0" err="1"/>
                <a:t>F</a:t>
              </a:r>
              <a:r>
                <a:rPr lang="de-DE" baseline="-25000" dirty="0" err="1"/>
                <a:t>ab</a:t>
              </a:r>
              <a:r>
                <a:rPr lang="de-DE" dirty="0"/>
                <a:t> = </a:t>
              </a:r>
              <a:r>
                <a:rPr lang="de-DE" dirty="0" err="1"/>
                <a:t>r‘</a:t>
              </a:r>
              <a:r>
                <a:rPr lang="de-DE" baseline="-25000" dirty="0" err="1"/>
                <a:t>Rad</a:t>
              </a:r>
              <a:r>
                <a:rPr lang="de-DE" dirty="0"/>
                <a:t> </a:t>
              </a:r>
              <a:r>
                <a:rPr lang="de-DE" dirty="0" err="1"/>
                <a:t>F</a:t>
              </a:r>
              <a:r>
                <a:rPr lang="de-DE" baseline="-5999" dirty="0" err="1"/>
                <a:t>ab</a:t>
              </a:r>
              <a:endParaRPr lang="de-DE" baseline="-5999" dirty="0"/>
            </a:p>
          </p:txBody>
        </p:sp>
        <p:sp>
          <p:nvSpPr>
            <p:cNvPr id="77" name="mL g"/>
            <p:cNvSpPr txBox="1"/>
            <p:nvPr/>
          </p:nvSpPr>
          <p:spPr>
            <a:xfrm>
              <a:off x="5904355" y="1104929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de-DE" dirty="0" err="1"/>
                <a:t>r‘</a:t>
              </a:r>
              <a:r>
                <a:rPr lang="de-DE" baseline="-5999" dirty="0" err="1"/>
                <a:t>Rad</a:t>
              </a:r>
              <a:endParaRPr dirty="0"/>
            </a:p>
          </p:txBody>
        </p:sp>
        <p:sp>
          <p:nvSpPr>
            <p:cNvPr id="79" name="Linie"/>
            <p:cNvSpPr/>
            <p:nvPr/>
          </p:nvSpPr>
          <p:spPr>
            <a:xfrm flipV="1">
              <a:off x="4627635" y="1469660"/>
              <a:ext cx="897705" cy="276507"/>
            </a:xfrm>
            <a:prstGeom prst="lin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0" name="Linie"/>
            <p:cNvSpPr/>
            <p:nvPr/>
          </p:nvSpPr>
          <p:spPr>
            <a:xfrm flipH="1" flipV="1">
              <a:off x="5567383" y="1471455"/>
              <a:ext cx="145920" cy="322996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8" name="Oval"/>
            <p:cNvSpPr/>
            <p:nvPr/>
          </p:nvSpPr>
          <p:spPr>
            <a:xfrm>
              <a:off x="5505146" y="1404734"/>
              <a:ext cx="97244" cy="93529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l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" name="Oval"/>
            <p:cNvSpPr/>
            <p:nvPr/>
          </p:nvSpPr>
          <p:spPr>
            <a:xfrm>
              <a:off x="5635110" y="1713264"/>
              <a:ext cx="97244" cy="93529"/>
            </a:xfrm>
            <a:prstGeom prst="ellipse">
              <a:avLst/>
            </a:prstGeom>
            <a:solidFill>
              <a:srgbClr val="FF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l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" name="Fab"/>
            <p:cNvSpPr txBox="1"/>
            <p:nvPr/>
          </p:nvSpPr>
          <p:spPr>
            <a:xfrm>
              <a:off x="4627634" y="1192850"/>
              <a:ext cx="501651" cy="618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>
                  <a:solidFill>
                    <a:schemeClr val="accent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F</a:t>
              </a:r>
              <a:r>
                <a:rPr baseline="-5999" dirty="0"/>
                <a:t>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45496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574" y="3379918"/>
            <a:ext cx="6307667" cy="3570111"/>
          </a:xfrm>
          <a:prstGeom prst="rect">
            <a:avLst/>
          </a:prstGeom>
        </p:spPr>
      </p:pic>
      <p:grpSp>
        <p:nvGrpSpPr>
          <p:cNvPr id="5" name="Gruppierung 4"/>
          <p:cNvGrpSpPr/>
          <p:nvPr/>
        </p:nvGrpSpPr>
        <p:grpSpPr>
          <a:xfrm>
            <a:off x="413775" y="3516887"/>
            <a:ext cx="2819683" cy="1159446"/>
            <a:chOff x="574305" y="1540994"/>
            <a:chExt cx="2537715" cy="1043501"/>
          </a:xfrm>
        </p:grpSpPr>
        <p:sp>
          <p:nvSpPr>
            <p:cNvPr id="8" name="Shape 51"/>
            <p:cNvSpPr/>
            <p:nvPr/>
          </p:nvSpPr>
          <p:spPr>
            <a:xfrm>
              <a:off x="1383490" y="1540994"/>
              <a:ext cx="957727" cy="71267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2333" tIns="42333" rIns="42333" bIns="42333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333"/>
            </a:p>
          </p:txBody>
        </p:sp>
        <p:sp>
          <p:nvSpPr>
            <p:cNvPr id="13" name="Shape 73"/>
            <p:cNvSpPr/>
            <p:nvPr/>
          </p:nvSpPr>
          <p:spPr>
            <a:xfrm flipV="1">
              <a:off x="1038087" y="1917276"/>
              <a:ext cx="345403" cy="0"/>
            </a:xfrm>
            <a:prstGeom prst="line">
              <a:avLst/>
            </a:prstGeom>
            <a:ln w="19050">
              <a:solidFill>
                <a:srgbClr val="515151"/>
              </a:solidFill>
              <a:round/>
              <a:tailEnd type="triangle"/>
            </a:ln>
          </p:spPr>
          <p:txBody>
            <a:bodyPr lIns="0" tIns="0" rIns="0" bIns="0" anchor="ctr"/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333"/>
            </a:p>
          </p:txBody>
        </p:sp>
        <p:sp>
          <p:nvSpPr>
            <p:cNvPr id="16" name="Shape 76"/>
            <p:cNvSpPr/>
            <p:nvPr/>
          </p:nvSpPr>
          <p:spPr>
            <a:xfrm>
              <a:off x="574305" y="1736320"/>
              <a:ext cx="530040" cy="359338"/>
            </a:xfrm>
            <a:prstGeom prst="rect">
              <a:avLst/>
            </a:prstGeom>
            <a:ln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2333" tIns="42333" rIns="42333" bIns="42333"/>
            <a:lstStyle/>
            <a:p>
              <a:pPr defTabSz="1128878">
                <a:buClr>
                  <a:srgbClr val="000000"/>
                </a:buClr>
                <a:defRPr sz="1800"/>
              </a:pPr>
              <a:r>
                <a:rPr sz="1778" i="1" dirty="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lang="de-DE" sz="1778" i="1" baseline="-5999" dirty="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DC</a:t>
              </a:r>
              <a:endParaRPr sz="1778" i="1" baseline="-5999" dirty="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52"/>
            <p:cNvSpPr/>
            <p:nvPr/>
          </p:nvSpPr>
          <p:spPr>
            <a:xfrm>
              <a:off x="1937993" y="1922852"/>
              <a:ext cx="396425" cy="33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6444" tIns="56444" rIns="56444" bIns="56444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rPr lang="de-DE" sz="2000" dirty="0"/>
                <a:t>AC</a:t>
              </a:r>
              <a:endParaRPr sz="2000" dirty="0"/>
            </a:p>
          </p:txBody>
        </p:sp>
        <p:sp>
          <p:nvSpPr>
            <p:cNvPr id="20" name="Shape 52"/>
            <p:cNvSpPr/>
            <p:nvPr/>
          </p:nvSpPr>
          <p:spPr>
            <a:xfrm>
              <a:off x="1399439" y="1540995"/>
              <a:ext cx="396425" cy="33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6444" tIns="56444" rIns="56444" bIns="56444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rPr lang="de-DE" sz="2000" dirty="0"/>
                <a:t>DC</a:t>
              </a:r>
              <a:endParaRPr sz="2000" dirty="0"/>
            </a:p>
          </p:txBody>
        </p:sp>
        <p:sp>
          <p:nvSpPr>
            <p:cNvPr id="21" name="Shape 52"/>
            <p:cNvSpPr/>
            <p:nvPr/>
          </p:nvSpPr>
          <p:spPr>
            <a:xfrm>
              <a:off x="1399439" y="2253673"/>
              <a:ext cx="974715" cy="33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6444" tIns="56444" rIns="56444" bIns="56444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rPr lang="de-DE" sz="2000" dirty="0"/>
                <a:t>Wandler</a:t>
              </a:r>
              <a:endParaRPr sz="2000" dirty="0"/>
            </a:p>
          </p:txBody>
        </p:sp>
        <p:sp>
          <p:nvSpPr>
            <p:cNvPr id="6" name="Shape 48"/>
            <p:cNvSpPr/>
            <p:nvPr/>
          </p:nvSpPr>
          <p:spPr>
            <a:xfrm flipV="1">
              <a:off x="1383490" y="1540995"/>
              <a:ext cx="957727" cy="712677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/>
            </a:ln>
          </p:spPr>
          <p:txBody>
            <a:bodyPr lIns="0" tIns="0" rIns="0" bIns="0" anchor="ctr"/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333"/>
            </a:p>
          </p:txBody>
        </p:sp>
        <p:sp>
          <p:nvSpPr>
            <p:cNvPr id="22" name="Shape 73"/>
            <p:cNvSpPr/>
            <p:nvPr/>
          </p:nvSpPr>
          <p:spPr>
            <a:xfrm flipV="1">
              <a:off x="2327539" y="1917276"/>
              <a:ext cx="254441" cy="0"/>
            </a:xfrm>
            <a:prstGeom prst="line">
              <a:avLst/>
            </a:prstGeom>
            <a:ln w="19050">
              <a:solidFill>
                <a:srgbClr val="515151"/>
              </a:solidFill>
              <a:round/>
              <a:tailEnd type="triangle"/>
            </a:ln>
          </p:spPr>
          <p:txBody>
            <a:bodyPr lIns="0" tIns="0" rIns="0" bIns="0" anchor="ctr"/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333"/>
            </a:p>
          </p:txBody>
        </p:sp>
        <p:sp>
          <p:nvSpPr>
            <p:cNvPr id="23" name="Shape 76"/>
            <p:cNvSpPr/>
            <p:nvPr/>
          </p:nvSpPr>
          <p:spPr>
            <a:xfrm>
              <a:off x="2581980" y="1736325"/>
              <a:ext cx="530040" cy="359338"/>
            </a:xfrm>
            <a:prstGeom prst="rect">
              <a:avLst/>
            </a:prstGeom>
            <a:ln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2333" tIns="42333" rIns="42333" bIns="42333"/>
            <a:lstStyle/>
            <a:p>
              <a:pPr defTabSz="1128878">
                <a:buClr>
                  <a:srgbClr val="000000"/>
                </a:buClr>
                <a:defRPr sz="1800"/>
              </a:pPr>
              <a:r>
                <a:rPr sz="1778" i="1" dirty="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lang="de-DE" sz="1778" i="1" baseline="-5999" dirty="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AC</a:t>
              </a:r>
              <a:endParaRPr sz="1778" i="1" baseline="-5999" dirty="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" name="Gerade Verbindung mit Pfeil 9"/>
          <p:cNvCxnSpPr/>
          <p:nvPr/>
        </p:nvCxnSpPr>
        <p:spPr>
          <a:xfrm>
            <a:off x="6429759" y="5300871"/>
            <a:ext cx="2196424" cy="0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3899578" y="3684836"/>
            <a:ext cx="0" cy="2401344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18626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hteck 130">
            <a:extLst>
              <a:ext uri="{FF2B5EF4-FFF2-40B4-BE49-F238E27FC236}">
                <a16:creationId xmlns:a16="http://schemas.microsoft.com/office/drawing/2014/main" id="{DF3F559E-EF58-37CB-FF10-45870FA21362}"/>
              </a:ext>
            </a:extLst>
          </p:cNvPr>
          <p:cNvSpPr/>
          <p:nvPr/>
        </p:nvSpPr>
        <p:spPr>
          <a:xfrm>
            <a:off x="591272" y="496025"/>
            <a:ext cx="7269210" cy="3560325"/>
          </a:xfrm>
          <a:prstGeom prst="rect">
            <a:avLst/>
          </a:prstGeom>
          <a:noFill/>
          <a:ln w="12700" cap="flat">
            <a:solidFill>
              <a:srgbClr val="FFC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ea typeface="+mj-ea"/>
              <a:cs typeface="Gill Sans"/>
              <a:sym typeface="Gill Sans"/>
            </a:endParaRPr>
          </a:p>
        </p:txBody>
      </p:sp>
      <p:sp>
        <p:nvSpPr>
          <p:cNvPr id="2" name="Linien">
            <a:extLst>
              <a:ext uri="{FF2B5EF4-FFF2-40B4-BE49-F238E27FC236}">
                <a16:creationId xmlns:a16="http://schemas.microsoft.com/office/drawing/2014/main" id="{0F6AFDF4-2EEA-8BBB-7DD1-6A97609A300C}"/>
              </a:ext>
            </a:extLst>
          </p:cNvPr>
          <p:cNvSpPr/>
          <p:nvPr/>
        </p:nvSpPr>
        <p:spPr>
          <a:xfrm>
            <a:off x="6375668" y="1969967"/>
            <a:ext cx="404926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" name="Linien">
            <a:extLst>
              <a:ext uri="{FF2B5EF4-FFF2-40B4-BE49-F238E27FC236}">
                <a16:creationId xmlns:a16="http://schemas.microsoft.com/office/drawing/2014/main" id="{4A42D06F-D3E2-A700-D5A2-9053DF697E28}"/>
              </a:ext>
            </a:extLst>
          </p:cNvPr>
          <p:cNvSpPr/>
          <p:nvPr/>
        </p:nvSpPr>
        <p:spPr>
          <a:xfrm>
            <a:off x="5436105" y="2667927"/>
            <a:ext cx="3121760" cy="4417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4" name="Gruppieren">
            <a:extLst>
              <a:ext uri="{FF2B5EF4-FFF2-40B4-BE49-F238E27FC236}">
                <a16:creationId xmlns:a16="http://schemas.microsoft.com/office/drawing/2014/main" id="{592AF254-0232-73CA-0806-1D09D8FDC5E1}"/>
              </a:ext>
            </a:extLst>
          </p:cNvPr>
          <p:cNvGrpSpPr/>
          <p:nvPr/>
        </p:nvGrpSpPr>
        <p:grpSpPr>
          <a:xfrm rot="10800000" flipH="1">
            <a:off x="5614483" y="2898238"/>
            <a:ext cx="318482" cy="704045"/>
            <a:chOff x="0" y="0"/>
            <a:chExt cx="318481" cy="704044"/>
          </a:xfrm>
        </p:grpSpPr>
        <p:sp>
          <p:nvSpPr>
            <p:cNvPr id="5" name="Linien">
              <a:extLst>
                <a:ext uri="{FF2B5EF4-FFF2-40B4-BE49-F238E27FC236}">
                  <a16:creationId xmlns:a16="http://schemas.microsoft.com/office/drawing/2014/main" id="{F7FCCFD9-53D3-B15E-FF8F-E37CE2EB285C}"/>
                </a:ext>
              </a:extLst>
            </p:cNvPr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6" name="Dreieck">
              <a:extLst>
                <a:ext uri="{FF2B5EF4-FFF2-40B4-BE49-F238E27FC236}">
                  <a16:creationId xmlns:a16="http://schemas.microsoft.com/office/drawing/2014/main" id="{CF2EE537-0EA0-3280-ADDE-8274B814D1CB}"/>
                </a:ext>
              </a:extLst>
            </p:cNvPr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7" name="Linien">
              <a:extLst>
                <a:ext uri="{FF2B5EF4-FFF2-40B4-BE49-F238E27FC236}">
                  <a16:creationId xmlns:a16="http://schemas.microsoft.com/office/drawing/2014/main" id="{C333453F-166B-4229-7983-008A1AD6A74B}"/>
                </a:ext>
              </a:extLst>
            </p:cNvPr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8" name="Gruppieren">
            <a:extLst>
              <a:ext uri="{FF2B5EF4-FFF2-40B4-BE49-F238E27FC236}">
                <a16:creationId xmlns:a16="http://schemas.microsoft.com/office/drawing/2014/main" id="{8CED760B-400E-01E4-3052-5A09CC83550B}"/>
              </a:ext>
            </a:extLst>
          </p:cNvPr>
          <p:cNvGrpSpPr/>
          <p:nvPr/>
        </p:nvGrpSpPr>
        <p:grpSpPr>
          <a:xfrm rot="10800000" flipH="1">
            <a:off x="6603569" y="2898238"/>
            <a:ext cx="318483" cy="704045"/>
            <a:chOff x="0" y="0"/>
            <a:chExt cx="318481" cy="704044"/>
          </a:xfrm>
        </p:grpSpPr>
        <p:sp>
          <p:nvSpPr>
            <p:cNvPr id="9" name="Linien">
              <a:extLst>
                <a:ext uri="{FF2B5EF4-FFF2-40B4-BE49-F238E27FC236}">
                  <a16:creationId xmlns:a16="http://schemas.microsoft.com/office/drawing/2014/main" id="{D6310C58-E8F8-5670-9107-A380585EE9E5}"/>
                </a:ext>
              </a:extLst>
            </p:cNvPr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0" name="Dreieck">
              <a:extLst>
                <a:ext uri="{FF2B5EF4-FFF2-40B4-BE49-F238E27FC236}">
                  <a16:creationId xmlns:a16="http://schemas.microsoft.com/office/drawing/2014/main" id="{25850501-78F9-751A-7949-BEFE0009D9E0}"/>
                </a:ext>
              </a:extLst>
            </p:cNvPr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1" name="Linien">
              <a:extLst>
                <a:ext uri="{FF2B5EF4-FFF2-40B4-BE49-F238E27FC236}">
                  <a16:creationId xmlns:a16="http://schemas.microsoft.com/office/drawing/2014/main" id="{A4A7E4F0-B900-CF79-F11B-39037B2B5683}"/>
                </a:ext>
              </a:extLst>
            </p:cNvPr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24" name="Linien">
            <a:extLst>
              <a:ext uri="{FF2B5EF4-FFF2-40B4-BE49-F238E27FC236}">
                <a16:creationId xmlns:a16="http://schemas.microsoft.com/office/drawing/2014/main" id="{0F40F570-F198-01F0-0D01-DB200820D71B}"/>
              </a:ext>
            </a:extLst>
          </p:cNvPr>
          <p:cNvSpPr/>
          <p:nvPr/>
        </p:nvSpPr>
        <p:spPr>
          <a:xfrm flipH="1">
            <a:off x="7862839" y="2123313"/>
            <a:ext cx="0" cy="450630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9" name="UAC">
            <a:extLst>
              <a:ext uri="{FF2B5EF4-FFF2-40B4-BE49-F238E27FC236}">
                <a16:creationId xmlns:a16="http://schemas.microsoft.com/office/drawing/2014/main" id="{B131CE77-DE47-6F91-94C3-D7B2A05173E2}"/>
              </a:ext>
            </a:extLst>
          </p:cNvPr>
          <p:cNvSpPr txBox="1"/>
          <p:nvPr/>
        </p:nvSpPr>
        <p:spPr>
          <a:xfrm>
            <a:off x="7911181" y="2131306"/>
            <a:ext cx="53173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AC</a:t>
            </a:r>
          </a:p>
        </p:txBody>
      </p:sp>
      <p:sp>
        <p:nvSpPr>
          <p:cNvPr id="30" name="Kreis">
            <a:extLst>
              <a:ext uri="{FF2B5EF4-FFF2-40B4-BE49-F238E27FC236}">
                <a16:creationId xmlns:a16="http://schemas.microsoft.com/office/drawing/2014/main" id="{DC9601C2-310A-A515-97F9-A9A2C4BD25E2}"/>
              </a:ext>
            </a:extLst>
          </p:cNvPr>
          <p:cNvSpPr/>
          <p:nvPr/>
        </p:nvSpPr>
        <p:spPr>
          <a:xfrm>
            <a:off x="7826465" y="2613752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6" name="Linien">
            <a:extLst>
              <a:ext uri="{FF2B5EF4-FFF2-40B4-BE49-F238E27FC236}">
                <a16:creationId xmlns:a16="http://schemas.microsoft.com/office/drawing/2014/main" id="{8AD7D994-A967-6FBB-46FD-DF2943BEDAFC}"/>
              </a:ext>
            </a:extLst>
          </p:cNvPr>
          <p:cNvSpPr/>
          <p:nvPr/>
        </p:nvSpPr>
        <p:spPr>
          <a:xfrm>
            <a:off x="1126297" y="3596275"/>
            <a:ext cx="5634989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7" name="Linien">
            <a:extLst>
              <a:ext uri="{FF2B5EF4-FFF2-40B4-BE49-F238E27FC236}">
                <a16:creationId xmlns:a16="http://schemas.microsoft.com/office/drawing/2014/main" id="{5FCA051C-907B-3FD6-720B-2F672FFBA802}"/>
              </a:ext>
            </a:extLst>
          </p:cNvPr>
          <p:cNvSpPr/>
          <p:nvPr/>
        </p:nvSpPr>
        <p:spPr>
          <a:xfrm>
            <a:off x="6368251" y="2912629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8" name="Linien">
            <a:extLst>
              <a:ext uri="{FF2B5EF4-FFF2-40B4-BE49-F238E27FC236}">
                <a16:creationId xmlns:a16="http://schemas.microsoft.com/office/drawing/2014/main" id="{1E290EBD-2261-B38B-A92F-122606EDD4E9}"/>
              </a:ext>
            </a:extLst>
          </p:cNvPr>
          <p:cNvSpPr/>
          <p:nvPr/>
        </p:nvSpPr>
        <p:spPr>
          <a:xfrm>
            <a:off x="5382921" y="2909848"/>
            <a:ext cx="404925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44" name="Gruppieren">
            <a:extLst>
              <a:ext uri="{FF2B5EF4-FFF2-40B4-BE49-F238E27FC236}">
                <a16:creationId xmlns:a16="http://schemas.microsoft.com/office/drawing/2014/main" id="{773C60E5-0F0C-AD26-1973-B2E98371C962}"/>
              </a:ext>
            </a:extLst>
          </p:cNvPr>
          <p:cNvGrpSpPr/>
          <p:nvPr/>
        </p:nvGrpSpPr>
        <p:grpSpPr>
          <a:xfrm rot="10800000" flipH="1">
            <a:off x="5630939" y="978835"/>
            <a:ext cx="318483" cy="704045"/>
            <a:chOff x="0" y="0"/>
            <a:chExt cx="318481" cy="704044"/>
          </a:xfrm>
        </p:grpSpPr>
        <p:sp>
          <p:nvSpPr>
            <p:cNvPr id="45" name="Linien">
              <a:extLst>
                <a:ext uri="{FF2B5EF4-FFF2-40B4-BE49-F238E27FC236}">
                  <a16:creationId xmlns:a16="http://schemas.microsoft.com/office/drawing/2014/main" id="{F5B08052-7775-6810-D4A1-AEC049294E16}"/>
                </a:ext>
              </a:extLst>
            </p:cNvPr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46" name="Dreieck">
              <a:extLst>
                <a:ext uri="{FF2B5EF4-FFF2-40B4-BE49-F238E27FC236}">
                  <a16:creationId xmlns:a16="http://schemas.microsoft.com/office/drawing/2014/main" id="{E4BFF4D3-FAB2-7D65-A92E-621CCCD683A0}"/>
                </a:ext>
              </a:extLst>
            </p:cNvPr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47" name="Linien">
              <a:extLst>
                <a:ext uri="{FF2B5EF4-FFF2-40B4-BE49-F238E27FC236}">
                  <a16:creationId xmlns:a16="http://schemas.microsoft.com/office/drawing/2014/main" id="{B24C2A5A-CF40-7033-A668-04C73D330C39}"/>
                </a:ext>
              </a:extLst>
            </p:cNvPr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48" name="Gruppieren">
            <a:extLst>
              <a:ext uri="{FF2B5EF4-FFF2-40B4-BE49-F238E27FC236}">
                <a16:creationId xmlns:a16="http://schemas.microsoft.com/office/drawing/2014/main" id="{6B5E22F9-B8A1-A4A5-6ACB-78E6AF8D499F}"/>
              </a:ext>
            </a:extLst>
          </p:cNvPr>
          <p:cNvGrpSpPr/>
          <p:nvPr/>
        </p:nvGrpSpPr>
        <p:grpSpPr>
          <a:xfrm rot="10800000" flipH="1">
            <a:off x="6603569" y="978835"/>
            <a:ext cx="318483" cy="704045"/>
            <a:chOff x="0" y="0"/>
            <a:chExt cx="318481" cy="704044"/>
          </a:xfrm>
        </p:grpSpPr>
        <p:sp>
          <p:nvSpPr>
            <p:cNvPr id="49" name="Linien">
              <a:extLst>
                <a:ext uri="{FF2B5EF4-FFF2-40B4-BE49-F238E27FC236}">
                  <a16:creationId xmlns:a16="http://schemas.microsoft.com/office/drawing/2014/main" id="{2AC2C2F3-5694-40D3-989C-992C8BBD6434}"/>
                </a:ext>
              </a:extLst>
            </p:cNvPr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50" name="Dreieck">
              <a:extLst>
                <a:ext uri="{FF2B5EF4-FFF2-40B4-BE49-F238E27FC236}">
                  <a16:creationId xmlns:a16="http://schemas.microsoft.com/office/drawing/2014/main" id="{CB4B180D-1BD5-DABE-FE6E-FDB6EA69D5AC}"/>
                </a:ext>
              </a:extLst>
            </p:cNvPr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51" name="Linien">
              <a:extLst>
                <a:ext uri="{FF2B5EF4-FFF2-40B4-BE49-F238E27FC236}">
                  <a16:creationId xmlns:a16="http://schemas.microsoft.com/office/drawing/2014/main" id="{132BCE3F-DCE2-D65D-655B-29081041B822}"/>
                </a:ext>
              </a:extLst>
            </p:cNvPr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52" name="Linien">
            <a:extLst>
              <a:ext uri="{FF2B5EF4-FFF2-40B4-BE49-F238E27FC236}">
                <a16:creationId xmlns:a16="http://schemas.microsoft.com/office/drawing/2014/main" id="{5A1BDA81-E15D-4286-C8DB-EC63A84BE7C5}"/>
              </a:ext>
            </a:extLst>
          </p:cNvPr>
          <p:cNvSpPr/>
          <p:nvPr/>
        </p:nvSpPr>
        <p:spPr>
          <a:xfrm>
            <a:off x="6375667" y="986609"/>
            <a:ext cx="1" cy="2626147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3" name="Linien">
            <a:extLst>
              <a:ext uri="{FF2B5EF4-FFF2-40B4-BE49-F238E27FC236}">
                <a16:creationId xmlns:a16="http://schemas.microsoft.com/office/drawing/2014/main" id="{47D421EC-547B-BA30-F940-6F6FB87C41B2}"/>
              </a:ext>
            </a:extLst>
          </p:cNvPr>
          <p:cNvSpPr/>
          <p:nvPr/>
        </p:nvSpPr>
        <p:spPr>
          <a:xfrm flipV="1">
            <a:off x="1126297" y="988826"/>
            <a:ext cx="5646880" cy="0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4" name="Linien">
            <a:extLst>
              <a:ext uri="{FF2B5EF4-FFF2-40B4-BE49-F238E27FC236}">
                <a16:creationId xmlns:a16="http://schemas.microsoft.com/office/drawing/2014/main" id="{89603D87-C497-915E-2628-D0A2278787E8}"/>
              </a:ext>
            </a:extLst>
          </p:cNvPr>
          <p:cNvSpPr/>
          <p:nvPr/>
        </p:nvSpPr>
        <p:spPr>
          <a:xfrm>
            <a:off x="5388750" y="1676427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5" name="Linien">
            <a:extLst>
              <a:ext uri="{FF2B5EF4-FFF2-40B4-BE49-F238E27FC236}">
                <a16:creationId xmlns:a16="http://schemas.microsoft.com/office/drawing/2014/main" id="{EB851C7A-BA43-6A8E-F018-380D2ABAA5C2}"/>
              </a:ext>
            </a:extLst>
          </p:cNvPr>
          <p:cNvSpPr/>
          <p:nvPr/>
        </p:nvSpPr>
        <p:spPr>
          <a:xfrm>
            <a:off x="6361380" y="1676427"/>
            <a:ext cx="404926" cy="1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6" name="Linien">
            <a:extLst>
              <a:ext uri="{FF2B5EF4-FFF2-40B4-BE49-F238E27FC236}">
                <a16:creationId xmlns:a16="http://schemas.microsoft.com/office/drawing/2014/main" id="{A23F5F31-C6DA-B9FA-8603-55A42FE2295B}"/>
              </a:ext>
            </a:extLst>
          </p:cNvPr>
          <p:cNvSpPr/>
          <p:nvPr/>
        </p:nvSpPr>
        <p:spPr>
          <a:xfrm>
            <a:off x="5383616" y="982818"/>
            <a:ext cx="1" cy="2626146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57" name="Oval">
            <a:extLst>
              <a:ext uri="{FF2B5EF4-FFF2-40B4-BE49-F238E27FC236}">
                <a16:creationId xmlns:a16="http://schemas.microsoft.com/office/drawing/2014/main" id="{662ACEAE-CA21-350C-5410-CC9C12C722B6}"/>
              </a:ext>
            </a:extLst>
          </p:cNvPr>
          <p:cNvSpPr/>
          <p:nvPr/>
        </p:nvSpPr>
        <p:spPr>
          <a:xfrm>
            <a:off x="6328550" y="1913725"/>
            <a:ext cx="100374" cy="9390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58" name="Oval">
            <a:extLst>
              <a:ext uri="{FF2B5EF4-FFF2-40B4-BE49-F238E27FC236}">
                <a16:creationId xmlns:a16="http://schemas.microsoft.com/office/drawing/2014/main" id="{CF1BCB7D-3399-05A8-2EED-62094D589FDD}"/>
              </a:ext>
            </a:extLst>
          </p:cNvPr>
          <p:cNvSpPr/>
          <p:nvPr/>
        </p:nvSpPr>
        <p:spPr>
          <a:xfrm>
            <a:off x="5340846" y="2617061"/>
            <a:ext cx="100374" cy="9390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59" name="Gruppieren">
            <a:extLst>
              <a:ext uri="{FF2B5EF4-FFF2-40B4-BE49-F238E27FC236}">
                <a16:creationId xmlns:a16="http://schemas.microsoft.com/office/drawing/2014/main" id="{E27B0217-033C-16D1-8AC0-F0AC140354B0}"/>
              </a:ext>
            </a:extLst>
          </p:cNvPr>
          <p:cNvGrpSpPr/>
          <p:nvPr/>
        </p:nvGrpSpPr>
        <p:grpSpPr>
          <a:xfrm>
            <a:off x="5203898" y="1224717"/>
            <a:ext cx="221447" cy="314512"/>
            <a:chOff x="-12094" y="0"/>
            <a:chExt cx="221445" cy="314511"/>
          </a:xfrm>
        </p:grpSpPr>
        <p:sp>
          <p:nvSpPr>
            <p:cNvPr id="60" name="Rechteck">
              <a:extLst>
                <a:ext uri="{FF2B5EF4-FFF2-40B4-BE49-F238E27FC236}">
                  <a16:creationId xmlns:a16="http://schemas.microsoft.com/office/drawing/2014/main" id="{21339F12-4C41-54B2-ECE6-913BCAD74E50}"/>
                </a:ext>
              </a:extLst>
            </p:cNvPr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61" name="Linien">
              <a:extLst>
                <a:ext uri="{FF2B5EF4-FFF2-40B4-BE49-F238E27FC236}">
                  <a16:creationId xmlns:a16="http://schemas.microsoft.com/office/drawing/2014/main" id="{3F80E39F-F8A9-9B50-E921-E66B1EA351D4}"/>
                </a:ext>
              </a:extLst>
            </p:cNvPr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62" name="Gruppieren">
            <a:extLst>
              <a:ext uri="{FF2B5EF4-FFF2-40B4-BE49-F238E27FC236}">
                <a16:creationId xmlns:a16="http://schemas.microsoft.com/office/drawing/2014/main" id="{F5933ACB-8375-8472-1A34-9C6636F8D4D1}"/>
              </a:ext>
            </a:extLst>
          </p:cNvPr>
          <p:cNvGrpSpPr/>
          <p:nvPr/>
        </p:nvGrpSpPr>
        <p:grpSpPr>
          <a:xfrm>
            <a:off x="6182456" y="1181448"/>
            <a:ext cx="221447" cy="314513"/>
            <a:chOff x="-12094" y="0"/>
            <a:chExt cx="221445" cy="314511"/>
          </a:xfrm>
        </p:grpSpPr>
        <p:sp>
          <p:nvSpPr>
            <p:cNvPr id="63" name="Rechteck">
              <a:extLst>
                <a:ext uri="{FF2B5EF4-FFF2-40B4-BE49-F238E27FC236}">
                  <a16:creationId xmlns:a16="http://schemas.microsoft.com/office/drawing/2014/main" id="{9DABA966-7FB1-64FF-2858-456DB74C0187}"/>
                </a:ext>
              </a:extLst>
            </p:cNvPr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64" name="Linien">
              <a:extLst>
                <a:ext uri="{FF2B5EF4-FFF2-40B4-BE49-F238E27FC236}">
                  <a16:creationId xmlns:a16="http://schemas.microsoft.com/office/drawing/2014/main" id="{944294AC-C68C-4E0E-0520-272564F2309C}"/>
                </a:ext>
              </a:extLst>
            </p:cNvPr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65" name="Gruppieren">
            <a:extLst>
              <a:ext uri="{FF2B5EF4-FFF2-40B4-BE49-F238E27FC236}">
                <a16:creationId xmlns:a16="http://schemas.microsoft.com/office/drawing/2014/main" id="{7E85B959-D9BA-C17B-F9F8-2B985491BB1F}"/>
              </a:ext>
            </a:extLst>
          </p:cNvPr>
          <p:cNvGrpSpPr/>
          <p:nvPr/>
        </p:nvGrpSpPr>
        <p:grpSpPr>
          <a:xfrm>
            <a:off x="5203898" y="3101493"/>
            <a:ext cx="221447" cy="314513"/>
            <a:chOff x="-12094" y="0"/>
            <a:chExt cx="221445" cy="314511"/>
          </a:xfrm>
        </p:grpSpPr>
        <p:sp>
          <p:nvSpPr>
            <p:cNvPr id="66" name="Rechteck">
              <a:extLst>
                <a:ext uri="{FF2B5EF4-FFF2-40B4-BE49-F238E27FC236}">
                  <a16:creationId xmlns:a16="http://schemas.microsoft.com/office/drawing/2014/main" id="{BDD94581-0B7B-D7C0-4214-9AD9A88CB9FF}"/>
                </a:ext>
              </a:extLst>
            </p:cNvPr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67" name="Linien">
              <a:extLst>
                <a:ext uri="{FF2B5EF4-FFF2-40B4-BE49-F238E27FC236}">
                  <a16:creationId xmlns:a16="http://schemas.microsoft.com/office/drawing/2014/main" id="{1CBE2E19-6EB1-052F-22D6-573884AF9940}"/>
                </a:ext>
              </a:extLst>
            </p:cNvPr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68" name="Gruppieren">
            <a:extLst>
              <a:ext uri="{FF2B5EF4-FFF2-40B4-BE49-F238E27FC236}">
                <a16:creationId xmlns:a16="http://schemas.microsoft.com/office/drawing/2014/main" id="{1531B58D-5550-E256-4345-69F730977DB8}"/>
              </a:ext>
            </a:extLst>
          </p:cNvPr>
          <p:cNvGrpSpPr/>
          <p:nvPr/>
        </p:nvGrpSpPr>
        <p:grpSpPr>
          <a:xfrm>
            <a:off x="6186277" y="3083972"/>
            <a:ext cx="221447" cy="314513"/>
            <a:chOff x="-12094" y="0"/>
            <a:chExt cx="221445" cy="314511"/>
          </a:xfrm>
        </p:grpSpPr>
        <p:sp>
          <p:nvSpPr>
            <p:cNvPr id="69" name="Rechteck">
              <a:extLst>
                <a:ext uri="{FF2B5EF4-FFF2-40B4-BE49-F238E27FC236}">
                  <a16:creationId xmlns:a16="http://schemas.microsoft.com/office/drawing/2014/main" id="{D43223E5-77D3-38AF-892D-89B4C1997C68}"/>
                </a:ext>
              </a:extLst>
            </p:cNvPr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70" name="Linien">
              <a:extLst>
                <a:ext uri="{FF2B5EF4-FFF2-40B4-BE49-F238E27FC236}">
                  <a16:creationId xmlns:a16="http://schemas.microsoft.com/office/drawing/2014/main" id="{D6CF095F-9A34-C2AD-037A-A57B2C2722C7}"/>
                </a:ext>
              </a:extLst>
            </p:cNvPr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71" name="Rechteck">
            <a:extLst>
              <a:ext uri="{FF2B5EF4-FFF2-40B4-BE49-F238E27FC236}">
                <a16:creationId xmlns:a16="http://schemas.microsoft.com/office/drawing/2014/main" id="{92D5D79C-76CE-F7F9-B9DC-6DCB6C0F983C}"/>
              </a:ext>
            </a:extLst>
          </p:cNvPr>
          <p:cNvSpPr/>
          <p:nvPr/>
        </p:nvSpPr>
        <p:spPr>
          <a:xfrm>
            <a:off x="5095469" y="721989"/>
            <a:ext cx="2490865" cy="3135106"/>
          </a:xfrm>
          <a:prstGeom prst="rect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73" name="Kreis">
            <a:extLst>
              <a:ext uri="{FF2B5EF4-FFF2-40B4-BE49-F238E27FC236}">
                <a16:creationId xmlns:a16="http://schemas.microsoft.com/office/drawing/2014/main" id="{B99EA454-3A07-4C77-3D93-6280E1D7C979}"/>
              </a:ext>
            </a:extLst>
          </p:cNvPr>
          <p:cNvSpPr/>
          <p:nvPr/>
        </p:nvSpPr>
        <p:spPr>
          <a:xfrm>
            <a:off x="1816840" y="931658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74" name="Kreis">
            <a:extLst>
              <a:ext uri="{FF2B5EF4-FFF2-40B4-BE49-F238E27FC236}">
                <a16:creationId xmlns:a16="http://schemas.microsoft.com/office/drawing/2014/main" id="{F189E0D1-1411-6DC1-28F8-431C5C8E6B69}"/>
              </a:ext>
            </a:extLst>
          </p:cNvPr>
          <p:cNvSpPr/>
          <p:nvPr/>
        </p:nvSpPr>
        <p:spPr>
          <a:xfrm>
            <a:off x="1813690" y="3537617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75" name="Linien">
            <a:extLst>
              <a:ext uri="{FF2B5EF4-FFF2-40B4-BE49-F238E27FC236}">
                <a16:creationId xmlns:a16="http://schemas.microsoft.com/office/drawing/2014/main" id="{BCC77493-2A36-BED7-8FAF-6474312FA05C}"/>
              </a:ext>
            </a:extLst>
          </p:cNvPr>
          <p:cNvSpPr/>
          <p:nvPr/>
        </p:nvSpPr>
        <p:spPr>
          <a:xfrm flipH="1">
            <a:off x="1870253" y="1152892"/>
            <a:ext cx="2" cy="222250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76" name="UDC">
            <a:extLst>
              <a:ext uri="{FF2B5EF4-FFF2-40B4-BE49-F238E27FC236}">
                <a16:creationId xmlns:a16="http://schemas.microsoft.com/office/drawing/2014/main" id="{AF128D8F-127B-AA56-4327-9662C925E0A1}"/>
              </a:ext>
            </a:extLst>
          </p:cNvPr>
          <p:cNvSpPr txBox="1"/>
          <p:nvPr/>
        </p:nvSpPr>
        <p:spPr>
          <a:xfrm>
            <a:off x="1290977" y="2098665"/>
            <a:ext cx="54014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U</a:t>
            </a:r>
            <a:r>
              <a:rPr kumimoji="0" sz="1800" b="0" i="0" u="none" strike="noStrike" kern="0" cap="none" spc="0" normalizeH="0" baseline="-5999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</a:t>
            </a:r>
          </a:p>
        </p:txBody>
      </p:sp>
      <p:sp>
        <p:nvSpPr>
          <p:cNvPr id="77" name="Linien">
            <a:extLst>
              <a:ext uri="{FF2B5EF4-FFF2-40B4-BE49-F238E27FC236}">
                <a16:creationId xmlns:a16="http://schemas.microsoft.com/office/drawing/2014/main" id="{CD7A764B-3E40-207E-1FA7-AF173A8C5BCA}"/>
              </a:ext>
            </a:extLst>
          </p:cNvPr>
          <p:cNvSpPr/>
          <p:nvPr/>
        </p:nvSpPr>
        <p:spPr>
          <a:xfrm flipH="1">
            <a:off x="1126297" y="979650"/>
            <a:ext cx="1" cy="263451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78" name="Gruppieren">
            <a:extLst>
              <a:ext uri="{FF2B5EF4-FFF2-40B4-BE49-F238E27FC236}">
                <a16:creationId xmlns:a16="http://schemas.microsoft.com/office/drawing/2014/main" id="{05150B8B-BE59-6C05-7185-58848640930E}"/>
              </a:ext>
            </a:extLst>
          </p:cNvPr>
          <p:cNvGrpSpPr/>
          <p:nvPr/>
        </p:nvGrpSpPr>
        <p:grpSpPr>
          <a:xfrm>
            <a:off x="960897" y="1170506"/>
            <a:ext cx="318494" cy="652858"/>
            <a:chOff x="0" y="0"/>
            <a:chExt cx="318492" cy="652857"/>
          </a:xfrm>
        </p:grpSpPr>
        <p:sp>
          <p:nvSpPr>
            <p:cNvPr id="79" name="Rechteck">
              <a:extLst>
                <a:ext uri="{FF2B5EF4-FFF2-40B4-BE49-F238E27FC236}">
                  <a16:creationId xmlns:a16="http://schemas.microsoft.com/office/drawing/2014/main" id="{778BBE77-90CD-8382-3A47-8A091C28918F}"/>
                </a:ext>
              </a:extLst>
            </p:cNvPr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Dreieck">
              <a:extLst>
                <a:ext uri="{FF2B5EF4-FFF2-40B4-BE49-F238E27FC236}">
                  <a16:creationId xmlns:a16="http://schemas.microsoft.com/office/drawing/2014/main" id="{4D5977E7-34A5-825A-3F0F-A102D1896318}"/>
                </a:ext>
              </a:extLst>
            </p:cNvPr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81" name="Gruppieren">
            <a:extLst>
              <a:ext uri="{FF2B5EF4-FFF2-40B4-BE49-F238E27FC236}">
                <a16:creationId xmlns:a16="http://schemas.microsoft.com/office/drawing/2014/main" id="{23FB70B8-32EF-AD1E-0999-9A3BDFB9E6A9}"/>
              </a:ext>
            </a:extLst>
          </p:cNvPr>
          <p:cNvGrpSpPr/>
          <p:nvPr/>
        </p:nvGrpSpPr>
        <p:grpSpPr>
          <a:xfrm>
            <a:off x="960897" y="2008965"/>
            <a:ext cx="318494" cy="652859"/>
            <a:chOff x="0" y="0"/>
            <a:chExt cx="318492" cy="652857"/>
          </a:xfrm>
        </p:grpSpPr>
        <p:sp>
          <p:nvSpPr>
            <p:cNvPr id="82" name="Rechteck">
              <a:extLst>
                <a:ext uri="{FF2B5EF4-FFF2-40B4-BE49-F238E27FC236}">
                  <a16:creationId xmlns:a16="http://schemas.microsoft.com/office/drawing/2014/main" id="{6BD7960E-A654-3749-A51C-5353F3F5BB15}"/>
                </a:ext>
              </a:extLst>
            </p:cNvPr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" name="Dreieck">
              <a:extLst>
                <a:ext uri="{FF2B5EF4-FFF2-40B4-BE49-F238E27FC236}">
                  <a16:creationId xmlns:a16="http://schemas.microsoft.com/office/drawing/2014/main" id="{8B9DA06F-08ED-27B6-CE7C-5F00A1C2D6C3}"/>
                </a:ext>
              </a:extLst>
            </p:cNvPr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84" name="Gruppieren">
            <a:extLst>
              <a:ext uri="{FF2B5EF4-FFF2-40B4-BE49-F238E27FC236}">
                <a16:creationId xmlns:a16="http://schemas.microsoft.com/office/drawing/2014/main" id="{8F1B6AF0-163D-711A-4506-7E22B863F6FB}"/>
              </a:ext>
            </a:extLst>
          </p:cNvPr>
          <p:cNvGrpSpPr/>
          <p:nvPr/>
        </p:nvGrpSpPr>
        <p:grpSpPr>
          <a:xfrm>
            <a:off x="960897" y="2800048"/>
            <a:ext cx="318494" cy="652858"/>
            <a:chOff x="0" y="0"/>
            <a:chExt cx="318492" cy="652857"/>
          </a:xfrm>
        </p:grpSpPr>
        <p:sp>
          <p:nvSpPr>
            <p:cNvPr id="85" name="Rechteck">
              <a:extLst>
                <a:ext uri="{FF2B5EF4-FFF2-40B4-BE49-F238E27FC236}">
                  <a16:creationId xmlns:a16="http://schemas.microsoft.com/office/drawing/2014/main" id="{04898268-1BF2-1F96-79C4-2C2485A7FB48}"/>
                </a:ext>
              </a:extLst>
            </p:cNvPr>
            <p:cNvSpPr/>
            <p:nvPr/>
          </p:nvSpPr>
          <p:spPr>
            <a:xfrm rot="5400000">
              <a:off x="-169759" y="171451"/>
              <a:ext cx="651165" cy="31164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Dreieck">
              <a:extLst>
                <a:ext uri="{FF2B5EF4-FFF2-40B4-BE49-F238E27FC236}">
                  <a16:creationId xmlns:a16="http://schemas.microsoft.com/office/drawing/2014/main" id="{8B47CA18-64FA-0D11-E80F-A6D59BC07672}"/>
                </a:ext>
              </a:extLst>
            </p:cNvPr>
            <p:cNvSpPr/>
            <p:nvPr/>
          </p:nvSpPr>
          <p:spPr>
            <a:xfrm rot="10800000" flipH="1">
              <a:off x="10" y="-1"/>
              <a:ext cx="318483" cy="18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</p:grpSp>
      <p:sp>
        <p:nvSpPr>
          <p:cNvPr id="89" name="Rechteck">
            <a:extLst>
              <a:ext uri="{FF2B5EF4-FFF2-40B4-BE49-F238E27FC236}">
                <a16:creationId xmlns:a16="http://schemas.microsoft.com/office/drawing/2014/main" id="{79D0D838-2BC5-78CA-0355-41E04C2D777A}"/>
              </a:ext>
            </a:extLst>
          </p:cNvPr>
          <p:cNvSpPr/>
          <p:nvPr/>
        </p:nvSpPr>
        <p:spPr>
          <a:xfrm>
            <a:off x="2164592" y="734922"/>
            <a:ext cx="2424167" cy="3058442"/>
          </a:xfrm>
          <a:prstGeom prst="rect">
            <a:avLst/>
          </a:prstGeom>
          <a:ln w="12700">
            <a:solidFill>
              <a:schemeClr val="accent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95" name="Linien">
            <a:extLst>
              <a:ext uri="{FF2B5EF4-FFF2-40B4-BE49-F238E27FC236}">
                <a16:creationId xmlns:a16="http://schemas.microsoft.com/office/drawing/2014/main" id="{78A5F959-25EB-442F-32CF-5877D356751B}"/>
              </a:ext>
            </a:extLst>
          </p:cNvPr>
          <p:cNvSpPr/>
          <p:nvPr/>
        </p:nvSpPr>
        <p:spPr>
          <a:xfrm>
            <a:off x="3142747" y="976469"/>
            <a:ext cx="1" cy="2626147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grpSp>
        <p:nvGrpSpPr>
          <p:cNvPr id="96" name="Gruppieren">
            <a:extLst>
              <a:ext uri="{FF2B5EF4-FFF2-40B4-BE49-F238E27FC236}">
                <a16:creationId xmlns:a16="http://schemas.microsoft.com/office/drawing/2014/main" id="{20FA9516-406F-A92D-19A7-6D5E519696EC}"/>
              </a:ext>
            </a:extLst>
          </p:cNvPr>
          <p:cNvGrpSpPr/>
          <p:nvPr/>
        </p:nvGrpSpPr>
        <p:grpSpPr>
          <a:xfrm>
            <a:off x="2957055" y="2047865"/>
            <a:ext cx="221447" cy="314512"/>
            <a:chOff x="-12094" y="0"/>
            <a:chExt cx="221445" cy="314511"/>
          </a:xfrm>
        </p:grpSpPr>
        <p:sp>
          <p:nvSpPr>
            <p:cNvPr id="97" name="Rechteck">
              <a:extLst>
                <a:ext uri="{FF2B5EF4-FFF2-40B4-BE49-F238E27FC236}">
                  <a16:creationId xmlns:a16="http://schemas.microsoft.com/office/drawing/2014/main" id="{2D6A2061-BD34-3467-ED67-027EFE014DD6}"/>
                </a:ext>
              </a:extLst>
            </p:cNvPr>
            <p:cNvSpPr/>
            <p:nvPr/>
          </p:nvSpPr>
          <p:spPr>
            <a:xfrm>
              <a:off x="0" y="0"/>
              <a:ext cx="209351" cy="298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98" name="Linien">
              <a:extLst>
                <a:ext uri="{FF2B5EF4-FFF2-40B4-BE49-F238E27FC236}">
                  <a16:creationId xmlns:a16="http://schemas.microsoft.com/office/drawing/2014/main" id="{6E10D84F-E852-65AF-3544-3148D6A54968}"/>
                </a:ext>
              </a:extLst>
            </p:cNvPr>
            <p:cNvSpPr/>
            <p:nvPr/>
          </p:nvSpPr>
          <p:spPr>
            <a:xfrm>
              <a:off x="-12095" y="5363"/>
              <a:ext cx="195357" cy="30914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99" name="Gruppieren">
            <a:extLst>
              <a:ext uri="{FF2B5EF4-FFF2-40B4-BE49-F238E27FC236}">
                <a16:creationId xmlns:a16="http://schemas.microsoft.com/office/drawing/2014/main" id="{3A07E411-CFFC-5C9C-E64F-100A04D4AD8C}"/>
              </a:ext>
            </a:extLst>
          </p:cNvPr>
          <p:cNvGrpSpPr/>
          <p:nvPr/>
        </p:nvGrpSpPr>
        <p:grpSpPr>
          <a:xfrm rot="16200000" flipH="1">
            <a:off x="3294849" y="636174"/>
            <a:ext cx="318482" cy="704046"/>
            <a:chOff x="0" y="0"/>
            <a:chExt cx="318481" cy="704044"/>
          </a:xfrm>
        </p:grpSpPr>
        <p:sp>
          <p:nvSpPr>
            <p:cNvPr id="100" name="Linien">
              <a:extLst>
                <a:ext uri="{FF2B5EF4-FFF2-40B4-BE49-F238E27FC236}">
                  <a16:creationId xmlns:a16="http://schemas.microsoft.com/office/drawing/2014/main" id="{4C4A8DC4-9A21-828C-D00F-224A54FA4ADB}"/>
                </a:ext>
              </a:extLst>
            </p:cNvPr>
            <p:cNvSpPr/>
            <p:nvPr/>
          </p:nvSpPr>
          <p:spPr>
            <a:xfrm>
              <a:off x="157716" y="0"/>
              <a:ext cx="3050" cy="704045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01" name="Dreieck">
              <a:extLst>
                <a:ext uri="{FF2B5EF4-FFF2-40B4-BE49-F238E27FC236}">
                  <a16:creationId xmlns:a16="http://schemas.microsoft.com/office/drawing/2014/main" id="{292E7F1D-E445-3CF5-081C-CD5AD1E1CC96}"/>
                </a:ext>
              </a:extLst>
            </p:cNvPr>
            <p:cNvSpPr/>
            <p:nvPr/>
          </p:nvSpPr>
          <p:spPr>
            <a:xfrm rot="10800000" flipH="1">
              <a:off x="0" y="202946"/>
              <a:ext cx="318482" cy="298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sp>
          <p:nvSpPr>
            <p:cNvPr id="102" name="Linien">
              <a:extLst>
                <a:ext uri="{FF2B5EF4-FFF2-40B4-BE49-F238E27FC236}">
                  <a16:creationId xmlns:a16="http://schemas.microsoft.com/office/drawing/2014/main" id="{8D306E39-F2E0-8FAB-B499-7434DB56F8F7}"/>
                </a:ext>
              </a:extLst>
            </p:cNvPr>
            <p:cNvSpPr/>
            <p:nvPr/>
          </p:nvSpPr>
          <p:spPr>
            <a:xfrm flipV="1">
              <a:off x="7635" y="520936"/>
              <a:ext cx="303211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103" name="Gruppieren">
            <a:extLst>
              <a:ext uri="{FF2B5EF4-FFF2-40B4-BE49-F238E27FC236}">
                <a16:creationId xmlns:a16="http://schemas.microsoft.com/office/drawing/2014/main" id="{66B0E780-A591-D54E-9E8B-9925591D0875}"/>
              </a:ext>
            </a:extLst>
          </p:cNvPr>
          <p:cNvGrpSpPr/>
          <p:nvPr/>
        </p:nvGrpSpPr>
        <p:grpSpPr>
          <a:xfrm>
            <a:off x="2314614" y="853333"/>
            <a:ext cx="705899" cy="171848"/>
            <a:chOff x="0" y="0"/>
            <a:chExt cx="705898" cy="171846"/>
          </a:xfrm>
        </p:grpSpPr>
        <p:sp>
          <p:nvSpPr>
            <p:cNvPr id="104" name="Rechteck">
              <a:extLst>
                <a:ext uri="{FF2B5EF4-FFF2-40B4-BE49-F238E27FC236}">
                  <a16:creationId xmlns:a16="http://schemas.microsoft.com/office/drawing/2014/main" id="{8F4E6E77-CDA9-917C-2EC9-F260D66151A2}"/>
                </a:ext>
              </a:extLst>
            </p:cNvPr>
            <p:cNvSpPr/>
            <p:nvPr/>
          </p:nvSpPr>
          <p:spPr>
            <a:xfrm>
              <a:off x="0" y="0"/>
              <a:ext cx="705899" cy="1718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Gill Sans"/>
                <a:sym typeface="Gill Sans"/>
              </a:endParaRPr>
            </a:p>
          </p:txBody>
        </p:sp>
        <p:grpSp>
          <p:nvGrpSpPr>
            <p:cNvPr id="105" name="Gruppieren">
              <a:extLst>
                <a:ext uri="{FF2B5EF4-FFF2-40B4-BE49-F238E27FC236}">
                  <a16:creationId xmlns:a16="http://schemas.microsoft.com/office/drawing/2014/main" id="{57E8B96B-A0C7-EF4E-7FF4-14A85C7A6E88}"/>
                </a:ext>
              </a:extLst>
            </p:cNvPr>
            <p:cNvGrpSpPr/>
            <p:nvPr/>
          </p:nvGrpSpPr>
          <p:grpSpPr>
            <a:xfrm rot="16200000" flipH="1">
              <a:off x="293238" y="-253780"/>
              <a:ext cx="119423" cy="704807"/>
              <a:chOff x="0" y="0"/>
              <a:chExt cx="119422" cy="704806"/>
            </a:xfrm>
          </p:grpSpPr>
          <p:sp>
            <p:nvSpPr>
              <p:cNvPr id="106" name="Linien">
                <a:extLst>
                  <a:ext uri="{FF2B5EF4-FFF2-40B4-BE49-F238E27FC236}">
                    <a16:creationId xmlns:a16="http://schemas.microsoft.com/office/drawing/2014/main" id="{192CA142-6EEE-2718-558D-A0C10D589BB2}"/>
                  </a:ext>
                </a:extLst>
              </p:cNvPr>
              <p:cNvSpPr/>
              <p:nvPr/>
            </p:nvSpPr>
            <p:spPr>
              <a:xfrm rot="16200000">
                <a:off x="-61724" y="296659"/>
                <a:ext cx="234936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Linien">
                <a:extLst>
                  <a:ext uri="{FF2B5EF4-FFF2-40B4-BE49-F238E27FC236}">
                    <a16:creationId xmlns:a16="http://schemas.microsoft.com/office/drawing/2014/main" id="{529F46EA-BC5B-AB03-ECA7-BC3BF4C4565A}"/>
                  </a:ext>
                </a:extLst>
              </p:cNvPr>
              <p:cNvSpPr/>
              <p:nvPr/>
            </p:nvSpPr>
            <p:spPr>
              <a:xfrm rot="16200000">
                <a:off x="-53790" y="61723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Linien">
                <a:extLst>
                  <a:ext uri="{FF2B5EF4-FFF2-40B4-BE49-F238E27FC236}">
                    <a16:creationId xmlns:a16="http://schemas.microsoft.com/office/drawing/2014/main" id="{D347B714-0D94-900F-9FAB-7CD3549C6A64}"/>
                  </a:ext>
                </a:extLst>
              </p:cNvPr>
              <p:cNvSpPr/>
              <p:nvPr/>
            </p:nvSpPr>
            <p:spPr>
              <a:xfrm rot="16200000">
                <a:off x="-53790" y="531594"/>
                <a:ext cx="234937" cy="111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lvl="0" indent="0" algn="l" defTabSz="914400" rtl="0" eaLnBrk="1" fontAlgn="auto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AEE84768-9305-BA9A-A014-73EDEB74C935}"/>
              </a:ext>
            </a:extLst>
          </p:cNvPr>
          <p:cNvGrpSpPr/>
          <p:nvPr/>
        </p:nvGrpSpPr>
        <p:grpSpPr>
          <a:xfrm>
            <a:off x="3808296" y="1003736"/>
            <a:ext cx="698087" cy="2578146"/>
            <a:chOff x="1435948" y="991045"/>
            <a:chExt cx="698087" cy="2578146"/>
          </a:xfrm>
        </p:grpSpPr>
        <p:sp>
          <p:nvSpPr>
            <p:cNvPr id="91" name="Linien">
              <a:extLst>
                <a:ext uri="{FF2B5EF4-FFF2-40B4-BE49-F238E27FC236}">
                  <a16:creationId xmlns:a16="http://schemas.microsoft.com/office/drawing/2014/main" id="{92C4BBDA-5123-A853-756E-FD78140D282B}"/>
                </a:ext>
              </a:extLst>
            </p:cNvPr>
            <p:cNvSpPr/>
            <p:nvPr/>
          </p:nvSpPr>
          <p:spPr>
            <a:xfrm flipV="1">
              <a:off x="1447016" y="2277069"/>
              <a:ext cx="687019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92" name="Linien">
              <a:extLst>
                <a:ext uri="{FF2B5EF4-FFF2-40B4-BE49-F238E27FC236}">
                  <a16:creationId xmlns:a16="http://schemas.microsoft.com/office/drawing/2014/main" id="{30FA93DF-4501-F972-06ED-D0C645BA6431}"/>
                </a:ext>
              </a:extLst>
            </p:cNvPr>
            <p:cNvSpPr/>
            <p:nvPr/>
          </p:nvSpPr>
          <p:spPr>
            <a:xfrm flipH="1">
              <a:off x="1780475" y="991045"/>
              <a:ext cx="0" cy="115636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93" name="Linien">
              <a:extLst>
                <a:ext uri="{FF2B5EF4-FFF2-40B4-BE49-F238E27FC236}">
                  <a16:creationId xmlns:a16="http://schemas.microsoft.com/office/drawing/2014/main" id="{6153652C-A1C3-4158-BF95-973933B2D561}"/>
                </a:ext>
              </a:extLst>
            </p:cNvPr>
            <p:cNvSpPr/>
            <p:nvPr/>
          </p:nvSpPr>
          <p:spPr>
            <a:xfrm>
              <a:off x="1784656" y="2291092"/>
              <a:ext cx="1" cy="127809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09" name="Linien">
              <a:extLst>
                <a:ext uri="{FF2B5EF4-FFF2-40B4-BE49-F238E27FC236}">
                  <a16:creationId xmlns:a16="http://schemas.microsoft.com/office/drawing/2014/main" id="{2C3BE108-4C65-73A8-3186-3375501F3DDA}"/>
                </a:ext>
              </a:extLst>
            </p:cNvPr>
            <p:cNvSpPr/>
            <p:nvPr/>
          </p:nvSpPr>
          <p:spPr>
            <a:xfrm flipV="1">
              <a:off x="1435948" y="2152954"/>
              <a:ext cx="687019" cy="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grpSp>
        <p:nvGrpSpPr>
          <p:cNvPr id="110" name="Gruppieren">
            <a:extLst>
              <a:ext uri="{FF2B5EF4-FFF2-40B4-BE49-F238E27FC236}">
                <a16:creationId xmlns:a16="http://schemas.microsoft.com/office/drawing/2014/main" id="{53720226-5972-3FD6-565E-E1D09CB07B4F}"/>
              </a:ext>
            </a:extLst>
          </p:cNvPr>
          <p:cNvGrpSpPr/>
          <p:nvPr/>
        </p:nvGrpSpPr>
        <p:grpSpPr>
          <a:xfrm rot="16200000" flipH="1" flipV="1">
            <a:off x="7067622" y="1590777"/>
            <a:ext cx="119423" cy="704807"/>
            <a:chOff x="0" y="0"/>
            <a:chExt cx="119422" cy="704806"/>
          </a:xfrm>
        </p:grpSpPr>
        <p:sp>
          <p:nvSpPr>
            <p:cNvPr id="111" name="Linien">
              <a:extLst>
                <a:ext uri="{FF2B5EF4-FFF2-40B4-BE49-F238E27FC236}">
                  <a16:creationId xmlns:a16="http://schemas.microsoft.com/office/drawing/2014/main" id="{93E3CF15-CA20-4352-CB87-C56C4706FA26}"/>
                </a:ext>
              </a:extLst>
            </p:cNvPr>
            <p:cNvSpPr/>
            <p:nvPr/>
          </p:nvSpPr>
          <p:spPr>
            <a:xfrm rot="16200000">
              <a:off x="-61724" y="29665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12" name="Linien">
              <a:extLst>
                <a:ext uri="{FF2B5EF4-FFF2-40B4-BE49-F238E27FC236}">
                  <a16:creationId xmlns:a16="http://schemas.microsoft.com/office/drawing/2014/main" id="{35C3CF5F-2DFC-F046-183F-44CE97A0F143}"/>
                </a:ext>
              </a:extLst>
            </p:cNvPr>
            <p:cNvSpPr/>
            <p:nvPr/>
          </p:nvSpPr>
          <p:spPr>
            <a:xfrm rot="16200000">
              <a:off x="-53790" y="61723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13" name="Linien">
              <a:extLst>
                <a:ext uri="{FF2B5EF4-FFF2-40B4-BE49-F238E27FC236}">
                  <a16:creationId xmlns:a16="http://schemas.microsoft.com/office/drawing/2014/main" id="{6FA2DB14-710E-B133-6077-B47BE259836F}"/>
                </a:ext>
              </a:extLst>
            </p:cNvPr>
            <p:cNvSpPr/>
            <p:nvPr/>
          </p:nvSpPr>
          <p:spPr>
            <a:xfrm rot="16200000">
              <a:off x="-53790" y="5315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lvl="0" indent="0" algn="l" defTabSz="91440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14" name="Linien">
            <a:extLst>
              <a:ext uri="{FF2B5EF4-FFF2-40B4-BE49-F238E27FC236}">
                <a16:creationId xmlns:a16="http://schemas.microsoft.com/office/drawing/2014/main" id="{C6896A41-9407-DF2B-0C2D-15F2439850D0}"/>
              </a:ext>
            </a:extLst>
          </p:cNvPr>
          <p:cNvSpPr/>
          <p:nvPr/>
        </p:nvSpPr>
        <p:spPr>
          <a:xfrm flipV="1">
            <a:off x="7479738" y="2008964"/>
            <a:ext cx="1082711" cy="1693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Kreis">
            <a:extLst>
              <a:ext uri="{FF2B5EF4-FFF2-40B4-BE49-F238E27FC236}">
                <a16:creationId xmlns:a16="http://schemas.microsoft.com/office/drawing/2014/main" id="{9BDC707F-274B-FAB3-4F83-0275ABE0CEC8}"/>
              </a:ext>
            </a:extLst>
          </p:cNvPr>
          <p:cNvSpPr/>
          <p:nvPr/>
        </p:nvSpPr>
        <p:spPr>
          <a:xfrm>
            <a:off x="7797374" y="1953393"/>
            <a:ext cx="113807" cy="114527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17" name="Regler">
            <a:extLst>
              <a:ext uri="{FF2B5EF4-FFF2-40B4-BE49-F238E27FC236}">
                <a16:creationId xmlns:a16="http://schemas.microsoft.com/office/drawing/2014/main" id="{F25BA672-567C-9970-28D9-89CA7EFA47CD}"/>
              </a:ext>
            </a:extLst>
          </p:cNvPr>
          <p:cNvSpPr txBox="1"/>
          <p:nvPr/>
        </p:nvSpPr>
        <p:spPr>
          <a:xfrm>
            <a:off x="2293099" y="4124767"/>
            <a:ext cx="2443906" cy="46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DC-Hochsetzsteller</a:t>
            </a:r>
            <a:endParaRPr kumimoji="0" sz="2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18" name="Regler">
            <a:extLst>
              <a:ext uri="{FF2B5EF4-FFF2-40B4-BE49-F238E27FC236}">
                <a16:creationId xmlns:a16="http://schemas.microsoft.com/office/drawing/2014/main" id="{73BD87F3-E22F-5A9D-CA50-319C27806CE5}"/>
              </a:ext>
            </a:extLst>
          </p:cNvPr>
          <p:cNvSpPr txBox="1"/>
          <p:nvPr/>
        </p:nvSpPr>
        <p:spPr>
          <a:xfrm>
            <a:off x="504417" y="4120161"/>
            <a:ext cx="1782566" cy="46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Solarmodule</a:t>
            </a:r>
            <a:endParaRPr kumimoji="0" sz="2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119" name="Regler">
            <a:extLst>
              <a:ext uri="{FF2B5EF4-FFF2-40B4-BE49-F238E27FC236}">
                <a16:creationId xmlns:a16="http://schemas.microsoft.com/office/drawing/2014/main" id="{1DE59FE3-29EA-3590-6150-D805798135EA}"/>
              </a:ext>
            </a:extLst>
          </p:cNvPr>
          <p:cNvSpPr txBox="1"/>
          <p:nvPr/>
        </p:nvSpPr>
        <p:spPr>
          <a:xfrm>
            <a:off x="5421922" y="4131715"/>
            <a:ext cx="2443906" cy="46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Wechselrichter</a:t>
            </a:r>
            <a:endParaRPr kumimoji="0" sz="2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grpSp>
        <p:nvGrpSpPr>
          <p:cNvPr id="130" name="Gruppieren 129">
            <a:extLst>
              <a:ext uri="{FF2B5EF4-FFF2-40B4-BE49-F238E27FC236}">
                <a16:creationId xmlns:a16="http://schemas.microsoft.com/office/drawing/2014/main" id="{143CB58A-BBA8-FB52-774F-C3E514FF5CD1}"/>
              </a:ext>
            </a:extLst>
          </p:cNvPr>
          <p:cNvGrpSpPr/>
          <p:nvPr/>
        </p:nvGrpSpPr>
        <p:grpSpPr>
          <a:xfrm>
            <a:off x="8554423" y="1823365"/>
            <a:ext cx="837675" cy="1001664"/>
            <a:chOff x="6972539" y="5677734"/>
            <a:chExt cx="539070" cy="683076"/>
          </a:xfrm>
        </p:grpSpPr>
        <p:sp>
          <p:nvSpPr>
            <p:cNvPr id="120" name="Rechteck">
              <a:extLst>
                <a:ext uri="{FF2B5EF4-FFF2-40B4-BE49-F238E27FC236}">
                  <a16:creationId xmlns:a16="http://schemas.microsoft.com/office/drawing/2014/main" id="{4A601F63-B16E-280F-482F-536B7E51C3C5}"/>
                </a:ext>
              </a:extLst>
            </p:cNvPr>
            <p:cNvSpPr/>
            <p:nvPr/>
          </p:nvSpPr>
          <p:spPr>
            <a:xfrm flipH="1">
              <a:off x="6981292" y="5683442"/>
              <a:ext cx="521266" cy="6773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515151"/>
              </a:solidFill>
            </a:ln>
          </p:spPr>
          <p:txBody>
            <a:bodyPr lIns="50800" tIns="50800" rIns="50800" bIns="50800" anchor="ctr"/>
            <a:lstStyle/>
            <a:p>
              <a:pPr marL="0" marR="36574" lvl="0" indent="0" algn="l" defTabSz="822960" rtl="0" eaLnBrk="1" fontAlgn="auto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21" name="Linie">
              <a:extLst>
                <a:ext uri="{FF2B5EF4-FFF2-40B4-BE49-F238E27FC236}">
                  <a16:creationId xmlns:a16="http://schemas.microsoft.com/office/drawing/2014/main" id="{C0230FAD-004B-3922-6058-675724DF7F0F}"/>
                </a:ext>
              </a:extLst>
            </p:cNvPr>
            <p:cNvSpPr/>
            <p:nvPr/>
          </p:nvSpPr>
          <p:spPr>
            <a:xfrm flipV="1">
              <a:off x="6991589" y="5691115"/>
              <a:ext cx="500673" cy="662024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2" name="Linie">
              <a:extLst>
                <a:ext uri="{FF2B5EF4-FFF2-40B4-BE49-F238E27FC236}">
                  <a16:creationId xmlns:a16="http://schemas.microsoft.com/office/drawing/2014/main" id="{69B20CAA-43AE-45AE-F531-784DF9F1643E}"/>
                </a:ext>
              </a:extLst>
            </p:cNvPr>
            <p:cNvSpPr/>
            <p:nvPr/>
          </p:nvSpPr>
          <p:spPr>
            <a:xfrm>
              <a:off x="6979221" y="5687694"/>
              <a:ext cx="513980" cy="667497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3" name="Linie">
              <a:extLst>
                <a:ext uri="{FF2B5EF4-FFF2-40B4-BE49-F238E27FC236}">
                  <a16:creationId xmlns:a16="http://schemas.microsoft.com/office/drawing/2014/main" id="{9DE09B18-8835-8B90-3B42-93FF061AE7E0}"/>
                </a:ext>
              </a:extLst>
            </p:cNvPr>
            <p:cNvSpPr/>
            <p:nvPr/>
          </p:nvSpPr>
          <p:spPr>
            <a:xfrm flipV="1">
              <a:off x="7235429" y="5998869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4" name="Linie">
              <a:extLst>
                <a:ext uri="{FF2B5EF4-FFF2-40B4-BE49-F238E27FC236}">
                  <a16:creationId xmlns:a16="http://schemas.microsoft.com/office/drawing/2014/main" id="{B6597214-90CD-4BBC-4123-EDF5A6C692C5}"/>
                </a:ext>
              </a:extLst>
            </p:cNvPr>
            <p:cNvSpPr/>
            <p:nvPr/>
          </p:nvSpPr>
          <p:spPr>
            <a:xfrm>
              <a:off x="6974754" y="6014915"/>
              <a:ext cx="258429" cy="338439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5" name="Linie">
              <a:extLst>
                <a:ext uri="{FF2B5EF4-FFF2-40B4-BE49-F238E27FC236}">
                  <a16:creationId xmlns:a16="http://schemas.microsoft.com/office/drawing/2014/main" id="{BEFC58D0-736A-6E96-1D6E-9678A00425D0}"/>
                </a:ext>
              </a:extLst>
            </p:cNvPr>
            <p:cNvSpPr/>
            <p:nvPr/>
          </p:nvSpPr>
          <p:spPr>
            <a:xfrm>
              <a:off x="7241416" y="5677734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  <p:sp>
          <p:nvSpPr>
            <p:cNvPr id="126" name="Linie">
              <a:extLst>
                <a:ext uri="{FF2B5EF4-FFF2-40B4-BE49-F238E27FC236}">
                  <a16:creationId xmlns:a16="http://schemas.microsoft.com/office/drawing/2014/main" id="{5A5997BA-7078-88A2-A5B9-4AFDA5587DE6}"/>
                </a:ext>
              </a:extLst>
            </p:cNvPr>
            <p:cNvSpPr/>
            <p:nvPr/>
          </p:nvSpPr>
          <p:spPr>
            <a:xfrm flipV="1">
              <a:off x="6972539" y="5690258"/>
              <a:ext cx="270193" cy="350203"/>
            </a:xfrm>
            <a:prstGeom prst="line">
              <a:avLst/>
            </a:prstGeom>
            <a:ln w="12700">
              <a:solidFill>
                <a:srgbClr val="000000"/>
              </a:solidFill>
              <a:miter lim="400000"/>
            </a:ln>
          </p:spPr>
          <p:txBody>
            <a:bodyPr lIns="45718" tIns="45718" rIns="45718" bIns="45718"/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sym typeface="Helvetica"/>
              </a:endParaRPr>
            </a:p>
          </p:txBody>
        </p:sp>
      </p:grpSp>
      <p:sp>
        <p:nvSpPr>
          <p:cNvPr id="129" name="Regler">
            <a:extLst>
              <a:ext uri="{FF2B5EF4-FFF2-40B4-BE49-F238E27FC236}">
                <a16:creationId xmlns:a16="http://schemas.microsoft.com/office/drawing/2014/main" id="{11972A29-C8E4-1E8F-CA7D-750FF511F9A4}"/>
              </a:ext>
            </a:extLst>
          </p:cNvPr>
          <p:cNvSpPr txBox="1"/>
          <p:nvPr/>
        </p:nvSpPr>
        <p:spPr>
          <a:xfrm>
            <a:off x="8595345" y="4116429"/>
            <a:ext cx="957107" cy="46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6AB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Netz</a:t>
            </a:r>
            <a:endParaRPr kumimoji="0" sz="2000" b="0" i="1" u="none" strike="noStrike" kern="0" cap="none" spc="0" normalizeH="0" baseline="0" noProof="0" dirty="0">
              <a:ln>
                <a:noFill/>
              </a:ln>
              <a:solidFill>
                <a:srgbClr val="006AB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1025</Words>
  <Application>Microsoft Macintosh PowerPoint</Application>
  <PresentationFormat>Benutzerdefiniert</PresentationFormat>
  <Paragraphs>652</Paragraphs>
  <Slides>47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47</vt:i4>
      </vt:variant>
    </vt:vector>
  </HeadingPairs>
  <TitlesOfParts>
    <vt:vector size="63" baseType="lpstr">
      <vt:lpstr>Arial</vt:lpstr>
      <vt:lpstr>Arial Narrow</vt:lpstr>
      <vt:lpstr>Calibri</vt:lpstr>
      <vt:lpstr>Courier</vt:lpstr>
      <vt:lpstr>Courier New</vt:lpstr>
      <vt:lpstr>Gill Sans</vt:lpstr>
      <vt:lpstr>Helvetica</vt:lpstr>
      <vt:lpstr>Helvetica Neue</vt:lpstr>
      <vt:lpstr>Helvetica Neue Medium</vt:lpstr>
      <vt:lpstr>Lucida Grande</vt:lpstr>
      <vt:lpstr>Open Sans</vt:lpstr>
      <vt:lpstr>Segoe UI</vt:lpstr>
      <vt:lpstr>Times New Roman</vt:lpstr>
      <vt:lpstr>White</vt:lpstr>
      <vt:lpstr>1_White</vt:lpstr>
      <vt:lpstr>2_White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EA Dr Stephan Rupp</cp:lastModifiedBy>
  <cp:revision>44</cp:revision>
  <dcterms:modified xsi:type="dcterms:W3CDTF">2024-04-09T09:26:55Z</dcterms:modified>
</cp:coreProperties>
</file>