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20320000" cy="1524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2E7CB"/>
          </a:solidFill>
        </a:fill>
      </a:tcStyle>
    </a:wholeTbl>
    <a:band2H>
      <a:tcTxStyle b="def" i="def"/>
      <a:tcStyle>
        <a:tcBdr/>
        <a:fill>
          <a:solidFill>
            <a:srgbClr val="F8F4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CDDE"/>
          </a:solidFill>
        </a:fill>
      </a:tcStyle>
    </a:wholeTbl>
    <a:band2H>
      <a:tcTxStyle b="def" i="def"/>
      <a:tcStyle>
        <a:tcBdr/>
        <a:fill>
          <a:solidFill>
            <a:srgbClr val="EBE8E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1" name="Shape 24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3200">
        <a:latin typeface="+mn-lt"/>
        <a:ea typeface="+mn-ea"/>
        <a:cs typeface="+mn-cs"/>
        <a:sym typeface="Lucida Grande"/>
      </a:defRPr>
    </a:lvl1pPr>
    <a:lvl2pPr indent="228600" latinLnBrk="0">
      <a:defRPr sz="3200">
        <a:latin typeface="+mn-lt"/>
        <a:ea typeface="+mn-ea"/>
        <a:cs typeface="+mn-cs"/>
        <a:sym typeface="Lucida Grande"/>
      </a:defRPr>
    </a:lvl2pPr>
    <a:lvl3pPr indent="457200" latinLnBrk="0">
      <a:defRPr sz="3200">
        <a:latin typeface="+mn-lt"/>
        <a:ea typeface="+mn-ea"/>
        <a:cs typeface="+mn-cs"/>
        <a:sym typeface="Lucida Grande"/>
      </a:defRPr>
    </a:lvl3pPr>
    <a:lvl4pPr indent="685800" latinLnBrk="0">
      <a:defRPr sz="3200">
        <a:latin typeface="+mn-lt"/>
        <a:ea typeface="+mn-ea"/>
        <a:cs typeface="+mn-cs"/>
        <a:sym typeface="Lucida Grande"/>
      </a:defRPr>
    </a:lvl4pPr>
    <a:lvl5pPr indent="914400" latinLnBrk="0">
      <a:defRPr sz="3200">
        <a:latin typeface="+mn-lt"/>
        <a:ea typeface="+mn-ea"/>
        <a:cs typeface="+mn-cs"/>
        <a:sym typeface="Lucida Grande"/>
      </a:defRPr>
    </a:lvl5pPr>
    <a:lvl6pPr indent="1143000" latinLnBrk="0">
      <a:defRPr sz="3200">
        <a:latin typeface="+mn-lt"/>
        <a:ea typeface="+mn-ea"/>
        <a:cs typeface="+mn-cs"/>
        <a:sym typeface="Lucida Grande"/>
      </a:defRPr>
    </a:lvl6pPr>
    <a:lvl7pPr indent="1371600" latinLnBrk="0">
      <a:defRPr sz="3200">
        <a:latin typeface="+mn-lt"/>
        <a:ea typeface="+mn-ea"/>
        <a:cs typeface="+mn-cs"/>
        <a:sym typeface="Lucida Grande"/>
      </a:defRPr>
    </a:lvl7pPr>
    <a:lvl8pPr indent="1600200" latinLnBrk="0">
      <a:defRPr sz="3200">
        <a:latin typeface="+mn-lt"/>
        <a:ea typeface="+mn-ea"/>
        <a:cs typeface="+mn-cs"/>
        <a:sym typeface="Lucida Grande"/>
      </a:defRPr>
    </a:lvl8pPr>
    <a:lvl9pPr indent="1828800" latinLnBrk="0">
      <a:defRPr sz="32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Relationship Id="rId4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gif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text"/>
          <p:cNvSpPr txBox="1"/>
          <p:nvPr>
            <p:ph type="title"/>
          </p:nvPr>
        </p:nvSpPr>
        <p:spPr>
          <a:xfrm>
            <a:off x="1981200" y="2565400"/>
            <a:ext cx="163576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" name="Textebene 1…"/>
          <p:cNvSpPr txBox="1"/>
          <p:nvPr>
            <p:ph type="body" sz="quarter" idx="1"/>
          </p:nvPr>
        </p:nvSpPr>
        <p:spPr>
          <a:xfrm>
            <a:off x="1981200" y="7848600"/>
            <a:ext cx="16357600" cy="17780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6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Bild"/>
          <p:cNvSpPr/>
          <p:nvPr>
            <p:ph type="pic" sz="half" idx="21"/>
          </p:nvPr>
        </p:nvSpPr>
        <p:spPr>
          <a:xfrm>
            <a:off x="10845800" y="2667000"/>
            <a:ext cx="7162800" cy="95250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91" name="Titeltext"/>
          <p:cNvSpPr txBox="1"/>
          <p:nvPr>
            <p:ph type="title"/>
          </p:nvPr>
        </p:nvSpPr>
        <p:spPr>
          <a:xfrm>
            <a:off x="990600" y="2209800"/>
            <a:ext cx="91694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0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92" name="Textebene 1…"/>
          <p:cNvSpPr txBox="1"/>
          <p:nvPr>
            <p:ph type="body" sz="quarter" idx="1"/>
          </p:nvPr>
        </p:nvSpPr>
        <p:spPr>
          <a:xfrm>
            <a:off x="990600" y="7493000"/>
            <a:ext cx="9169400" cy="51562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Bild"/>
          <p:cNvSpPr/>
          <p:nvPr>
            <p:ph type="pic" sz="half" idx="21"/>
          </p:nvPr>
        </p:nvSpPr>
        <p:spPr>
          <a:xfrm>
            <a:off x="10845800" y="2667000"/>
            <a:ext cx="7162800" cy="9525000"/>
          </a:xfrm>
          <a:prstGeom prst="rect">
            <a:avLst/>
          </a:prstGeom>
          <a:ln w="127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01" name="Titeltext"/>
          <p:cNvSpPr txBox="1"/>
          <p:nvPr>
            <p:ph type="title"/>
          </p:nvPr>
        </p:nvSpPr>
        <p:spPr>
          <a:xfrm>
            <a:off x="990600" y="2209800"/>
            <a:ext cx="91694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0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02" name="Textebene 1…"/>
          <p:cNvSpPr txBox="1"/>
          <p:nvPr>
            <p:ph type="body" sz="quarter" idx="1"/>
          </p:nvPr>
        </p:nvSpPr>
        <p:spPr>
          <a:xfrm>
            <a:off x="990600" y="7493000"/>
            <a:ext cx="9169400" cy="51562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Bild"/>
          <p:cNvSpPr/>
          <p:nvPr>
            <p:ph type="pic" sz="quarter" idx="21"/>
          </p:nvPr>
        </p:nvSpPr>
        <p:spPr>
          <a:xfrm>
            <a:off x="11226800" y="4521200"/>
            <a:ext cx="6400800" cy="85344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11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12" name="Textebene 1…"/>
          <p:cNvSpPr txBox="1"/>
          <p:nvPr>
            <p:ph type="body" sz="half" idx="1"/>
          </p:nvPr>
        </p:nvSpPr>
        <p:spPr>
          <a:xfrm>
            <a:off x="1981200" y="4318000"/>
            <a:ext cx="78740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21" name="Textebene 1…"/>
          <p:cNvSpPr txBox="1"/>
          <p:nvPr>
            <p:ph type="body" sz="half" idx="1"/>
          </p:nvPr>
        </p:nvSpPr>
        <p:spPr>
          <a:xfrm>
            <a:off x="1981200" y="4318000"/>
            <a:ext cx="78740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2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0" name="Textebene 1…"/>
          <p:cNvSpPr txBox="1"/>
          <p:nvPr>
            <p:ph type="body" sz="quarter" idx="1"/>
          </p:nvPr>
        </p:nvSpPr>
        <p:spPr>
          <a:xfrm>
            <a:off x="12141200" y="4318000"/>
            <a:ext cx="61976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1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4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ebene 1…"/>
          <p:cNvSpPr txBox="1"/>
          <p:nvPr>
            <p:ph type="body" idx="1"/>
          </p:nvPr>
        </p:nvSpPr>
        <p:spPr>
          <a:xfrm>
            <a:off x="1520472" y="2589388"/>
            <a:ext cx="18058700" cy="11542891"/>
          </a:xfrm>
          <a:prstGeom prst="rect">
            <a:avLst/>
          </a:prstGeom>
          <a:ln w="12700"/>
        </p:spPr>
        <p:txBody>
          <a:bodyPr lIns="0" tIns="0" rIns="0" bIns="0"/>
          <a:lstStyle>
            <a:lvl1pPr marR="0" defTabSz="2032000">
              <a:spcBef>
                <a:spcPts val="3000"/>
              </a:spcBef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463826" marR="0" indent="-463826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712787" marR="0" indent="-355600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1021819" marR="0" indent="-397931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381125" marR="0" indent="-469900" defTabSz="2032000">
              <a:spcBef>
                <a:spcPts val="30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7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Freihandform 12"/>
          <p:cNvSpPr/>
          <p:nvPr/>
        </p:nvSpPr>
        <p:spPr>
          <a:xfrm>
            <a:off x="-3530" y="-3"/>
            <a:ext cx="20320005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65" name="Freihandform 9"/>
          <p:cNvSpPr/>
          <p:nvPr/>
        </p:nvSpPr>
        <p:spPr>
          <a:xfrm>
            <a:off x="-2" y="-2"/>
            <a:ext cx="20320005" cy="2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68" name="Grafik 17"/>
          <p:cNvGrpSpPr/>
          <p:nvPr/>
        </p:nvGrpSpPr>
        <p:grpSpPr>
          <a:xfrm>
            <a:off x="18182420" y="305416"/>
            <a:ext cx="1400007" cy="1400004"/>
            <a:chOff x="0" y="0"/>
            <a:chExt cx="1400006" cy="1400003"/>
          </a:xfrm>
        </p:grpSpPr>
        <p:sp>
          <p:nvSpPr>
            <p:cNvPr id="166" name="Form"/>
            <p:cNvSpPr/>
            <p:nvPr/>
          </p:nvSpPr>
          <p:spPr>
            <a:xfrm>
              <a:off x="-1" y="0"/>
              <a:ext cx="1400008" cy="14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67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1400008" cy="140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69" name="Rectangle 1026"/>
          <p:cNvSpPr txBox="1"/>
          <p:nvPr/>
        </p:nvSpPr>
        <p:spPr>
          <a:xfrm>
            <a:off x="15799027" y="14930263"/>
            <a:ext cx="149931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70" name="Rectangle 1026"/>
          <p:cNvSpPr txBox="1"/>
          <p:nvPr/>
        </p:nvSpPr>
        <p:spPr>
          <a:xfrm>
            <a:off x="1520469" y="14936637"/>
            <a:ext cx="976790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71" name="Rectangle 1026"/>
          <p:cNvSpPr txBox="1"/>
          <p:nvPr/>
        </p:nvSpPr>
        <p:spPr>
          <a:xfrm>
            <a:off x="11288372" y="14936637"/>
            <a:ext cx="4354623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72" name="Rectangle 1026"/>
          <p:cNvSpPr txBox="1"/>
          <p:nvPr/>
        </p:nvSpPr>
        <p:spPr>
          <a:xfrm>
            <a:off x="11660620" y="14972700"/>
            <a:ext cx="38452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73" name="Rectangle 1026"/>
          <p:cNvSpPr txBox="1"/>
          <p:nvPr/>
        </p:nvSpPr>
        <p:spPr>
          <a:xfrm>
            <a:off x="15625706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4" name="Rectangle 1026"/>
          <p:cNvSpPr txBox="1"/>
          <p:nvPr/>
        </p:nvSpPr>
        <p:spPr>
          <a:xfrm>
            <a:off x="17337140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75" name="Titeltext"/>
          <p:cNvSpPr txBox="1"/>
          <p:nvPr>
            <p:ph type="title"/>
          </p:nvPr>
        </p:nvSpPr>
        <p:spPr>
          <a:xfrm>
            <a:off x="1520472" y="-3"/>
            <a:ext cx="16608781" cy="2032003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marR="0" indent="0" defTabSz="2032000">
              <a:tabLst>
                <a:tab pos="8458200" algn="l"/>
              </a:tabLst>
              <a:defRPr cap="all" sz="48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76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reihandform 12"/>
          <p:cNvSpPr/>
          <p:nvPr/>
        </p:nvSpPr>
        <p:spPr>
          <a:xfrm>
            <a:off x="-3530" y="-3"/>
            <a:ext cx="20320005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184" name="Freihandform 9"/>
          <p:cNvSpPr/>
          <p:nvPr/>
        </p:nvSpPr>
        <p:spPr>
          <a:xfrm>
            <a:off x="-2" y="-2"/>
            <a:ext cx="20320005" cy="2032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spcBef>
                <a:spcPts val="18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187" name="Grafik 17"/>
          <p:cNvGrpSpPr/>
          <p:nvPr/>
        </p:nvGrpSpPr>
        <p:grpSpPr>
          <a:xfrm>
            <a:off x="18182420" y="305416"/>
            <a:ext cx="1400007" cy="1400004"/>
            <a:chOff x="0" y="0"/>
            <a:chExt cx="1400006" cy="1400003"/>
          </a:xfrm>
        </p:grpSpPr>
        <p:sp>
          <p:nvSpPr>
            <p:cNvPr id="185" name="Form"/>
            <p:cNvSpPr/>
            <p:nvPr/>
          </p:nvSpPr>
          <p:spPr>
            <a:xfrm>
              <a:off x="-1" y="0"/>
              <a:ext cx="1400008" cy="1400004"/>
            </a:xfrm>
            <a:prstGeom prst="ellipse">
              <a:avLst/>
            </a:prstGeom>
            <a:solidFill>
              <a:srgbClr val="B2B1A8"/>
            </a:solidFill>
            <a:ln w="12700" cap="flat">
              <a:noFill/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186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-1" y="0"/>
              <a:ext cx="1400008" cy="1400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3"/>
                    <a:pt x="4837" y="21600"/>
                    <a:pt x="10800" y="21600"/>
                  </a:cubicBezTo>
                  <a:cubicBezTo>
                    <a:pt x="16763" y="21600"/>
                    <a:pt x="21600" y="16763"/>
                    <a:pt x="21600" y="10800"/>
                  </a:cubicBezTo>
                  <a:cubicBezTo>
                    <a:pt x="21600" y="4837"/>
                    <a:pt x="16763" y="0"/>
                    <a:pt x="1080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188" name="Rectangle 1026"/>
          <p:cNvSpPr txBox="1"/>
          <p:nvPr/>
        </p:nvSpPr>
        <p:spPr>
          <a:xfrm>
            <a:off x="15799027" y="14930263"/>
            <a:ext cx="149931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29.06.2018</a:t>
            </a:r>
          </a:p>
        </p:txBody>
      </p:sp>
      <p:sp>
        <p:nvSpPr>
          <p:cNvPr id="189" name="Rectangle 1026"/>
          <p:cNvSpPr txBox="1"/>
          <p:nvPr/>
        </p:nvSpPr>
        <p:spPr>
          <a:xfrm>
            <a:off x="1520469" y="14936637"/>
            <a:ext cx="976790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190" name="Rectangle 1026"/>
          <p:cNvSpPr txBox="1"/>
          <p:nvPr/>
        </p:nvSpPr>
        <p:spPr>
          <a:xfrm>
            <a:off x="11288372" y="14936637"/>
            <a:ext cx="4354623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PQLE S. Rupp</a:t>
            </a:r>
          </a:p>
        </p:txBody>
      </p:sp>
      <p:sp>
        <p:nvSpPr>
          <p:cNvPr id="191" name="Rectangle 1026"/>
          <p:cNvSpPr txBox="1"/>
          <p:nvPr/>
        </p:nvSpPr>
        <p:spPr>
          <a:xfrm>
            <a:off x="11660620" y="14972700"/>
            <a:ext cx="38452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 I </a:t>
            </a:r>
          </a:p>
        </p:txBody>
      </p:sp>
      <p:sp>
        <p:nvSpPr>
          <p:cNvPr id="192" name="Rectangle 1026"/>
          <p:cNvSpPr txBox="1"/>
          <p:nvPr/>
        </p:nvSpPr>
        <p:spPr>
          <a:xfrm>
            <a:off x="15625706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3" name="Rectangle 1026"/>
          <p:cNvSpPr txBox="1"/>
          <p:nvPr/>
        </p:nvSpPr>
        <p:spPr>
          <a:xfrm>
            <a:off x="17337140" y="14930263"/>
            <a:ext cx="384531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194" name="Rechteck 1"/>
          <p:cNvSpPr/>
          <p:nvPr/>
        </p:nvSpPr>
        <p:spPr>
          <a:xfrm>
            <a:off x="-3" y="-2"/>
            <a:ext cx="20320006" cy="152400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 algn="ctr" defTabSz="2032000">
              <a:defRPr sz="400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pic>
        <p:nvPicPr>
          <p:cNvPr id="195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59250" y="5898443"/>
            <a:ext cx="12001503" cy="344311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Foliennummer"/>
          <p:cNvSpPr txBox="1"/>
          <p:nvPr>
            <p:ph type="sldNum" sz="quarter" idx="2"/>
          </p:nvPr>
        </p:nvSpPr>
        <p:spPr>
          <a:xfrm>
            <a:off x="17732249" y="14726715"/>
            <a:ext cx="408236" cy="394767"/>
          </a:xfrm>
          <a:prstGeom prst="rect">
            <a:avLst/>
          </a:prstGeom>
          <a:ln w="12700"/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4" name="Textebene 1…"/>
          <p:cNvSpPr txBox="1"/>
          <p:nvPr>
            <p:ph type="body" idx="1"/>
          </p:nvPr>
        </p:nvSpPr>
        <p:spPr>
          <a:xfrm>
            <a:off x="1981200" y="4318000"/>
            <a:ext cx="16357600" cy="89408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1430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485900" marR="0" indent="-889000" defTabSz="914400">
              <a:spcBef>
                <a:spcPts val="36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8288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84400" marR="0" indent="-889000" defTabSz="914400">
              <a:spcBef>
                <a:spcPts val="36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27300" marR="0" indent="-889000" defTabSz="914400">
              <a:spcBef>
                <a:spcPts val="36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eltext"/>
          <p:cNvSpPr txBox="1"/>
          <p:nvPr>
            <p:ph type="title"/>
          </p:nvPr>
        </p:nvSpPr>
        <p:spPr>
          <a:xfrm>
            <a:off x="1981200" y="2565400"/>
            <a:ext cx="16357600" cy="5156200"/>
          </a:xfrm>
          <a:prstGeom prst="rect">
            <a:avLst/>
          </a:prstGeom>
        </p:spPr>
        <p:txBody>
          <a:bodyPr lIns="76200" tIns="76200" rIns="76200" bIns="76200" anchor="b">
            <a:noAutofit/>
          </a:bodyPr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04" name="Textebene 1…"/>
          <p:cNvSpPr txBox="1"/>
          <p:nvPr>
            <p:ph type="body" sz="quarter" idx="1"/>
          </p:nvPr>
        </p:nvSpPr>
        <p:spPr>
          <a:xfrm>
            <a:off x="1981200" y="7848600"/>
            <a:ext cx="16357600" cy="1778000"/>
          </a:xfrm>
          <a:prstGeom prst="rect">
            <a:avLst/>
          </a:prstGeom>
        </p:spPr>
        <p:txBody>
          <a:bodyPr lIns="76200" tIns="76200" rIns="76200" bIns="76200">
            <a:noAutofit/>
          </a:bodyPr>
          <a:lstStyle>
            <a:lvl1pPr marR="0" algn="ctr" defTabSz="914400">
              <a:spcBef>
                <a:spcPts val="0"/>
              </a:spcBef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0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Freihandform 12"/>
          <p:cNvSpPr/>
          <p:nvPr/>
        </p:nvSpPr>
        <p:spPr>
          <a:xfrm>
            <a:off x="-3530" y="-3"/>
            <a:ext cx="20320007" cy="20640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solidFill>
            <a:srgbClr val="696969"/>
          </a:solidFill>
          <a:ln w="25400">
            <a:miter lim="400000"/>
          </a:ln>
          <a:effectLst>
            <a:outerShdw sx="100000" sy="100000" kx="0" ky="0" algn="b" rotWithShape="0" blurRad="203200" dist="50800" dir="4800000">
              <a:srgbClr val="000000">
                <a:alpha val="50000"/>
              </a:srgbClr>
            </a:outerShdw>
          </a:effectLst>
        </p:spPr>
        <p:txBody>
          <a:bodyPr lIns="80000" tIns="80000" rIns="80000" bIns="80000" anchor="ctr"/>
          <a:lstStyle/>
          <a:p>
            <a:pPr algn="ctr" defTabSz="2032000">
              <a:spcBef>
                <a:spcPts val="1700"/>
              </a:spcBef>
              <a:defRPr sz="2800">
                <a:effectLst>
                  <a:outerShdw sx="100000" sy="100000" kx="0" ky="0" algn="b" rotWithShape="0" blurRad="50800" dist="38100" dir="2700000">
                    <a:srgbClr val="000000">
                      <a:alpha val="4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213" name="Freihandform 9"/>
          <p:cNvSpPr/>
          <p:nvPr/>
        </p:nvSpPr>
        <p:spPr>
          <a:xfrm>
            <a:off x="-3" y="-3"/>
            <a:ext cx="20320004" cy="2032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cubicBezTo>
                  <a:pt x="21600" y="8556"/>
                  <a:pt x="21600" y="959"/>
                  <a:pt x="21600" y="9515"/>
                </a:cubicBezTo>
                <a:cubicBezTo>
                  <a:pt x="21600" y="12720"/>
                  <a:pt x="21476" y="15794"/>
                  <a:pt x="21254" y="18060"/>
                </a:cubicBezTo>
                <a:cubicBezTo>
                  <a:pt x="21032" y="20327"/>
                  <a:pt x="20732" y="21600"/>
                  <a:pt x="20419" y="21600"/>
                </a:cubicBezTo>
                <a:lnTo>
                  <a:pt x="0" y="21600"/>
                </a:lnTo>
                <a:lnTo>
                  <a:pt x="0" y="9515"/>
                </a:lnTo>
                <a:cubicBezTo>
                  <a:pt x="0" y="6343"/>
                  <a:pt x="0" y="3172"/>
                  <a:pt x="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5400">
            <a:miter lim="400000"/>
          </a:ln>
        </p:spPr>
        <p:txBody>
          <a:bodyPr lIns="80000" tIns="80000" rIns="80000" bIns="80000" anchor="ctr"/>
          <a:lstStyle/>
          <a:p>
            <a:pPr algn="ctr" defTabSz="2032000">
              <a:spcBef>
                <a:spcPts val="1700"/>
              </a:spcBef>
              <a:defRPr sz="2800"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grpSp>
        <p:nvGrpSpPr>
          <p:cNvPr id="216" name="Grafik 17"/>
          <p:cNvGrpSpPr/>
          <p:nvPr/>
        </p:nvGrpSpPr>
        <p:grpSpPr>
          <a:xfrm>
            <a:off x="18182420" y="305415"/>
            <a:ext cx="1400005" cy="1400007"/>
            <a:chOff x="0" y="0"/>
            <a:chExt cx="1400004" cy="1400006"/>
          </a:xfrm>
        </p:grpSpPr>
        <p:sp>
          <p:nvSpPr>
            <p:cNvPr id="214" name="Form"/>
            <p:cNvSpPr/>
            <p:nvPr/>
          </p:nvSpPr>
          <p:spPr>
            <a:xfrm>
              <a:off x="-1" y="0"/>
              <a:ext cx="1400006" cy="1400007"/>
            </a:xfrm>
            <a:prstGeom prst="ellipse">
              <a:avLst/>
            </a:prstGeom>
            <a:solidFill>
              <a:srgbClr val="B2B1A8"/>
            </a:solidFill>
            <a:ln w="25400" cap="flat">
              <a:noFill/>
              <a:miter lim="400000"/>
            </a:ln>
            <a:effectLst/>
          </p:spPr>
          <p:txBody>
            <a:bodyPr wrap="square" lIns="80000" tIns="80000" rIns="80000" bIns="80000" numCol="1" anchor="ctr">
              <a:noAutofit/>
            </a:bodyPr>
            <a:lstStyle/>
            <a:p>
              <a:pPr defTabSz="20320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pic>
          <p:nvPicPr>
            <p:cNvPr id="215" name="image2.gif" descr="image2.gi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15" b="15"/>
            <a:stretch>
              <a:fillRect/>
            </a:stretch>
          </p:blipFill>
          <p:spPr>
            <a:xfrm>
              <a:off x="-1" y="0"/>
              <a:ext cx="1399780" cy="139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3" y="0"/>
                  </a:moveTo>
                  <a:cubicBezTo>
                    <a:pt x="4838" y="0"/>
                    <a:pt x="0" y="4838"/>
                    <a:pt x="0" y="10803"/>
                  </a:cubicBezTo>
                  <a:cubicBezTo>
                    <a:pt x="0" y="16769"/>
                    <a:pt x="4838" y="21600"/>
                    <a:pt x="10803" y="21600"/>
                  </a:cubicBezTo>
                  <a:cubicBezTo>
                    <a:pt x="16769" y="21600"/>
                    <a:pt x="21600" y="16769"/>
                    <a:pt x="21600" y="10803"/>
                  </a:cubicBezTo>
                  <a:cubicBezTo>
                    <a:pt x="21600" y="4838"/>
                    <a:pt x="16769" y="0"/>
                    <a:pt x="10803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sp>
        <p:nvSpPr>
          <p:cNvPr id="217" name="Rectangle 1026"/>
          <p:cNvSpPr txBox="1"/>
          <p:nvPr/>
        </p:nvSpPr>
        <p:spPr>
          <a:xfrm>
            <a:off x="15799027" y="14930265"/>
            <a:ext cx="149931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30.08.2018</a:t>
            </a:r>
          </a:p>
        </p:txBody>
      </p:sp>
      <p:sp>
        <p:nvSpPr>
          <p:cNvPr id="218" name="Rectangle 1026"/>
          <p:cNvSpPr txBox="1"/>
          <p:nvPr/>
        </p:nvSpPr>
        <p:spPr>
          <a:xfrm>
            <a:off x="1520470" y="14936638"/>
            <a:ext cx="9767899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Power Electronics </a:t>
            </a:r>
          </a:p>
        </p:txBody>
      </p:sp>
      <p:sp>
        <p:nvSpPr>
          <p:cNvPr id="219" name="Rectangle 1026"/>
          <p:cNvSpPr txBox="1"/>
          <p:nvPr/>
        </p:nvSpPr>
        <p:spPr>
          <a:xfrm>
            <a:off x="11288371" y="14936638"/>
            <a:ext cx="4354624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4B4B4B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S.Rupp@reinhausen.com</a:t>
            </a:r>
          </a:p>
        </p:txBody>
      </p:sp>
      <p:sp>
        <p:nvSpPr>
          <p:cNvPr id="220" name="Rectangle 1026"/>
          <p:cNvSpPr txBox="1"/>
          <p:nvPr/>
        </p:nvSpPr>
        <p:spPr>
          <a:xfrm>
            <a:off x="11107033" y="14930265"/>
            <a:ext cx="384530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1" name="Rectangle 1026"/>
          <p:cNvSpPr txBox="1"/>
          <p:nvPr/>
        </p:nvSpPr>
        <p:spPr>
          <a:xfrm>
            <a:off x="15625705" y="14930265"/>
            <a:ext cx="384532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2" name="Rectangle 1026"/>
          <p:cNvSpPr txBox="1"/>
          <p:nvPr/>
        </p:nvSpPr>
        <p:spPr>
          <a:xfrm>
            <a:off x="17337138" y="14930265"/>
            <a:ext cx="384532" cy="2286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algn="ctr" defTabSz="2032000">
              <a:tabLst>
                <a:tab pos="8458200" algn="l"/>
              </a:tabLst>
              <a:defRPr sz="1600">
                <a:solidFill>
                  <a:srgbClr val="898989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23" name="Titeltext"/>
          <p:cNvSpPr txBox="1"/>
          <p:nvPr>
            <p:ph type="title"/>
          </p:nvPr>
        </p:nvSpPr>
        <p:spPr>
          <a:xfrm>
            <a:off x="1520470" y="-1"/>
            <a:ext cx="16608781" cy="2032001"/>
          </a:xfrm>
          <a:prstGeom prst="rect">
            <a:avLst/>
          </a:prstGeom>
        </p:spPr>
        <p:txBody>
          <a:bodyPr lIns="0" tIns="0" rIns="0" bIns="0" anchor="b"/>
          <a:lstStyle>
            <a:lvl1pPr marR="0" indent="0" defTabSz="2032000">
              <a:tabLst>
                <a:tab pos="8458200" algn="l"/>
              </a:tabLst>
              <a:defRPr cap="all" sz="4800">
                <a:solidFill>
                  <a:srgbClr val="4B4B4B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24" name="Textebene 1…"/>
          <p:cNvSpPr txBox="1"/>
          <p:nvPr>
            <p:ph type="body" idx="1"/>
          </p:nvPr>
        </p:nvSpPr>
        <p:spPr>
          <a:xfrm>
            <a:off x="1520470" y="2589388"/>
            <a:ext cx="18058702" cy="11542890"/>
          </a:xfrm>
          <a:prstGeom prst="rect">
            <a:avLst/>
          </a:prstGeom>
        </p:spPr>
        <p:txBody>
          <a:bodyPr lIns="0" tIns="0" rIns="0" bIns="0"/>
          <a:lstStyle>
            <a:lvl1pPr marR="0" defTabSz="2032000">
              <a:spcBef>
                <a:spcPts val="2800"/>
              </a:spcBef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1pPr>
            <a:lvl2pPr marL="463826" marR="0" indent="-463826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2pPr>
            <a:lvl3pPr marL="712786" marR="0" indent="-355598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3pPr>
            <a:lvl4pPr marL="1021820" marR="0" indent="-397932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4pPr>
            <a:lvl5pPr marL="1381126" marR="0" indent="-469901" defTabSz="2032000">
              <a:spcBef>
                <a:spcPts val="2800"/>
              </a:spcBef>
              <a:buChar char="I"/>
              <a:defRPr sz="4800">
                <a:solidFill>
                  <a:srgbClr val="006AB3"/>
                </a:solidFill>
                <a:uFillTx/>
                <a:latin typeface="Arial Narrow"/>
                <a:ea typeface="Arial Narrow"/>
                <a:cs typeface="Arial Narrow"/>
                <a:sym typeface="Arial Narrow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5" name="Foliennummer"/>
          <p:cNvSpPr txBox="1"/>
          <p:nvPr>
            <p:ph type="sldNum" sz="quarter" idx="2"/>
          </p:nvPr>
        </p:nvSpPr>
        <p:spPr>
          <a:xfrm>
            <a:off x="17732249" y="14726713"/>
            <a:ext cx="408236" cy="394768"/>
          </a:xfrm>
          <a:prstGeom prst="rect">
            <a:avLst/>
          </a:prstGeom>
        </p:spPr>
        <p:txBody>
          <a:bodyPr lIns="0" tIns="0" rIns="0" bIns="0" anchor="b"/>
          <a:lstStyle>
            <a:lvl1pPr algn="l" defTabSz="2032000">
              <a:defRPr sz="2800">
                <a:uFillTx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iteltext"/>
          <p:cNvSpPr txBox="1"/>
          <p:nvPr>
            <p:ph type="title"/>
          </p:nvPr>
        </p:nvSpPr>
        <p:spPr>
          <a:xfrm>
            <a:off x="1981200" y="2565400"/>
            <a:ext cx="16357600" cy="5156200"/>
          </a:xfrm>
          <a:prstGeom prst="rect">
            <a:avLst/>
          </a:prstGeom>
        </p:spPr>
        <p:txBody>
          <a:bodyPr lIns="76200" tIns="76200" rIns="76200" bIns="76200" anchor="b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233" name="Textebene 1…"/>
          <p:cNvSpPr txBox="1"/>
          <p:nvPr>
            <p:ph type="body" sz="quarter" idx="1"/>
          </p:nvPr>
        </p:nvSpPr>
        <p:spPr>
          <a:xfrm>
            <a:off x="1981200" y="7848600"/>
            <a:ext cx="16357600" cy="1778000"/>
          </a:xfrm>
          <a:prstGeom prst="rect">
            <a:avLst/>
          </a:prstGeom>
        </p:spPr>
        <p:txBody>
          <a:bodyPr lIns="76200" tIns="76200" rIns="76200" bIns="76200"/>
          <a:lstStyle>
            <a:lvl1pPr marR="0" algn="ctr" defTabSz="914400">
              <a:spcBef>
                <a:spcPts val="0"/>
              </a:spcBef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0" marR="0" indent="0" algn="ctr" defTabSz="914400">
              <a:spcBef>
                <a:spcPts val="0"/>
              </a:spcBef>
              <a:buSzTx/>
              <a:buNone/>
              <a:defRPr sz="56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4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33" name="Textebene 1…"/>
          <p:cNvSpPr txBox="1"/>
          <p:nvPr>
            <p:ph type="body" idx="1"/>
          </p:nvPr>
        </p:nvSpPr>
        <p:spPr>
          <a:xfrm>
            <a:off x="1981200" y="4318000"/>
            <a:ext cx="16357600" cy="8940800"/>
          </a:xfrm>
          <a:prstGeom prst="rect">
            <a:avLst/>
          </a:prstGeom>
        </p:spPr>
        <p:txBody>
          <a:bodyPr lIns="76200" tIns="76200" rIns="76200" bIns="76200" numCol="2" spcCol="817880"/>
          <a:lstStyle>
            <a:lvl1pPr marL="1026844" marR="0" indent="-772844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3697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7126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068243" marR="0" indent="-772843" defTabSz="914400">
              <a:spcBef>
                <a:spcPts val="6000"/>
              </a:spcBef>
              <a:buSzPct val="171000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411143" marR="0" indent="-772843" defTabSz="914400">
              <a:spcBef>
                <a:spcPts val="6000"/>
              </a:spcBef>
              <a:buSzPct val="171000"/>
              <a:buChar char="•"/>
              <a:defRPr sz="4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4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ebene 1…"/>
          <p:cNvSpPr txBox="1"/>
          <p:nvPr>
            <p:ph type="body" idx="1"/>
          </p:nvPr>
        </p:nvSpPr>
        <p:spPr>
          <a:xfrm>
            <a:off x="1981200" y="1981200"/>
            <a:ext cx="16357600" cy="112776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L="11430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  <a:lvl2pPr marL="1485900" marR="0" indent="-889000" defTabSz="914400">
              <a:spcBef>
                <a:spcPts val="74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2pPr>
            <a:lvl3pPr marL="18288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3pPr>
            <a:lvl4pPr marL="2184400" marR="0" indent="-889000" defTabSz="914400">
              <a:spcBef>
                <a:spcPts val="7400"/>
              </a:spcBef>
              <a:buSzPct val="171000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4pPr>
            <a:lvl5pPr marL="2527300" marR="0" indent="-889000" defTabSz="914400">
              <a:spcBef>
                <a:spcPts val="7400"/>
              </a:spcBef>
              <a:buSzPct val="171000"/>
              <a:buChar char="•"/>
              <a:defRPr sz="64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2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xfrm>
            <a:off x="1981200" y="406400"/>
            <a:ext cx="16357600" cy="3810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57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eltext"/>
          <p:cNvSpPr txBox="1"/>
          <p:nvPr>
            <p:ph type="title"/>
          </p:nvPr>
        </p:nvSpPr>
        <p:spPr>
          <a:xfrm>
            <a:off x="1981200" y="4648200"/>
            <a:ext cx="16357600" cy="59436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65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ild"/>
          <p:cNvSpPr/>
          <p:nvPr>
            <p:ph type="pic" sz="half" idx="21"/>
          </p:nvPr>
        </p:nvSpPr>
        <p:spPr>
          <a:xfrm>
            <a:off x="3937000" y="2844800"/>
            <a:ext cx="12446000" cy="6985000"/>
          </a:xfrm>
          <a:prstGeom prst="rect">
            <a:avLst/>
          </a:prstGeom>
          <a:ln w="12700"/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73" name="Titeltext"/>
          <p:cNvSpPr txBox="1"/>
          <p:nvPr>
            <p:ph type="title"/>
          </p:nvPr>
        </p:nvSpPr>
        <p:spPr>
          <a:xfrm>
            <a:off x="1981200" y="11506200"/>
            <a:ext cx="16357600" cy="2667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74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Bild"/>
          <p:cNvSpPr/>
          <p:nvPr>
            <p:ph type="pic" sz="half" idx="21"/>
          </p:nvPr>
        </p:nvSpPr>
        <p:spPr>
          <a:xfrm>
            <a:off x="3937000" y="2844800"/>
            <a:ext cx="12446000" cy="6985000"/>
          </a:xfrm>
          <a:prstGeom prst="rect">
            <a:avLst/>
          </a:prstGeom>
          <a:ln w="127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2" name="Titeltext"/>
          <p:cNvSpPr txBox="1"/>
          <p:nvPr>
            <p:ph type="title"/>
          </p:nvPr>
        </p:nvSpPr>
        <p:spPr>
          <a:xfrm>
            <a:off x="1981200" y="11506200"/>
            <a:ext cx="16357600" cy="2667000"/>
          </a:xfrm>
          <a:prstGeom prst="rect">
            <a:avLst/>
          </a:prstGeom>
        </p:spPr>
        <p:txBody>
          <a:bodyPr lIns="76200" tIns="76200" rIns="76200" bIns="76200" anchor="ctr"/>
          <a:lstStyle>
            <a:lvl1pPr marR="0" indent="0" algn="ctr" defTabSz="914400">
              <a:defRPr sz="12800">
                <a:solidFill>
                  <a:srgbClr val="000000"/>
                </a:solidFill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83" name="Foliennummer"/>
          <p:cNvSpPr txBox="1"/>
          <p:nvPr>
            <p:ph type="sldNum" sz="quarter" idx="2"/>
          </p:nvPr>
        </p:nvSpPr>
        <p:spPr>
          <a:xfrm>
            <a:off x="9886950" y="14503400"/>
            <a:ext cx="520701" cy="558800"/>
          </a:xfrm>
          <a:prstGeom prst="rect">
            <a:avLst/>
          </a:prstGeom>
        </p:spPr>
        <p:txBody>
          <a:bodyPr lIns="76200" tIns="76200" rIns="76200" bIns="76200"/>
          <a:lstStyle>
            <a:lvl1pPr defTabSz="914400">
              <a:defRPr sz="2800">
                <a:uFillTx/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HBW_d_Stuttgart_Folienmaster_RGB_090615.png" descr="DHBW_d_Stuttgart_Folienmaster_RGB_09061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57200" y="1173609"/>
            <a:ext cx="6060181" cy="96064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4. Semester, Nachrichtentechnik, 2012"/>
          <p:cNvSpPr txBox="1"/>
          <p:nvPr/>
        </p:nvSpPr>
        <p:spPr>
          <a:xfrm>
            <a:off x="13360400" y="14198600"/>
            <a:ext cx="5496382" cy="54882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>
            <a:spAutoFit/>
          </a:bodyPr>
          <a:lstStyle>
            <a:lvl1pPr marR="90309" indent="45154" defTabSz="2032000">
              <a:spcBef>
                <a:spcPts val="8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4" name="Wellen und Leitungen, Übersicht, S. Rupp"/>
          <p:cNvSpPr txBox="1"/>
          <p:nvPr/>
        </p:nvSpPr>
        <p:spPr>
          <a:xfrm>
            <a:off x="1701800" y="14198600"/>
            <a:ext cx="5931556" cy="54882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1600" tIns="101600" rIns="101600" bIns="101600">
            <a:spAutoFit/>
          </a:bodyPr>
          <a:lstStyle>
            <a:lvl1pPr marR="90309" indent="45154" defTabSz="2032000">
              <a:spcBef>
                <a:spcPts val="8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5" name="Titeltext"/>
          <p:cNvSpPr txBox="1"/>
          <p:nvPr>
            <p:ph type="title"/>
          </p:nvPr>
        </p:nvSpPr>
        <p:spPr>
          <a:xfrm>
            <a:off x="1574800" y="736600"/>
            <a:ext cx="17500600" cy="104140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6" name="Textebene 1…"/>
          <p:cNvSpPr txBox="1"/>
          <p:nvPr>
            <p:ph type="body" idx="1"/>
          </p:nvPr>
        </p:nvSpPr>
        <p:spPr>
          <a:xfrm>
            <a:off x="1574800" y="2184400"/>
            <a:ext cx="17500600" cy="1201420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" name="Foliennummer"/>
          <p:cNvSpPr txBox="1"/>
          <p:nvPr>
            <p:ph type="sldNum" sz="quarter" idx="2"/>
          </p:nvPr>
        </p:nvSpPr>
        <p:spPr>
          <a:xfrm>
            <a:off x="9882534" y="14198600"/>
            <a:ext cx="554932" cy="548829"/>
          </a:xfrm>
          <a:prstGeom prst="rect">
            <a:avLst/>
          </a:prstGeom>
          <a:ln w="25400">
            <a:miter lim="400000"/>
          </a:ln>
        </p:spPr>
        <p:txBody>
          <a:bodyPr wrap="none" lIns="101600" tIns="101600" rIns="101600" bIns="101600">
            <a:spAutoFit/>
          </a:bodyPr>
          <a:lstStyle>
            <a:lvl1pPr algn="ctr" defTabSz="1295400"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transition xmlns:p14="http://schemas.microsoft.com/office/powerpoint/2010/main" spd="med" advClick="1"/>
  <p:txStyles>
    <p:titleStyle>
      <a:lvl1pPr marL="0" marR="90250" indent="45125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1pPr>
      <a:lvl2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2pPr>
      <a:lvl3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3pPr>
      <a:lvl4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4pPr>
      <a:lvl5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5pPr>
      <a:lvl6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6pPr>
      <a:lvl7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7pPr>
      <a:lvl8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8pPr>
      <a:lvl9pPr marL="0" marR="90250" indent="0" algn="l" defTabSz="202847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EA2221"/>
          </a:solidFill>
          <a:uFill>
            <a:solidFill>
              <a:srgbClr val="EA2221"/>
            </a:solidFill>
          </a:uFill>
          <a:latin typeface="Arial"/>
          <a:ea typeface="Arial"/>
          <a:cs typeface="Arial"/>
          <a:sym typeface="Arial"/>
        </a:defRPr>
      </a:lvl9pPr>
    </p:titleStyle>
    <p:bodyStyle>
      <a:lvl1pPr marL="0" marR="90309" indent="0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1pPr>
      <a:lvl2pPr marL="634363" marR="90309" indent="-568323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2pPr>
      <a:lvl3pPr marL="1018539" marR="90309" indent="-598486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-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3pPr>
      <a:lvl4pPr marL="1295397" marR="90309" indent="-594357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4pPr>
      <a:lvl5pPr marL="1829524" marR="90309" indent="-849085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5pPr>
      <a:lvl6pPr marL="27035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6pPr>
      <a:lvl7pPr marL="30464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7pPr>
      <a:lvl8pPr marL="33893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8pPr>
      <a:lvl9pPr marL="3732212" marR="90309" indent="-722312" algn="l" defTabSz="2028471" rtl="0" latinLnBrk="0">
        <a:lnSpc>
          <a:spcPct val="100000"/>
        </a:lnSpc>
        <a:spcBef>
          <a:spcPts val="16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5200" u="none">
          <a:solidFill>
            <a:srgbClr val="797979"/>
          </a:solidFill>
          <a:uFill>
            <a:solidFill>
              <a:srgbClr val="797979"/>
            </a:solidFill>
          </a:uFill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ctr" defTabSz="1295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1" name="Gruppieren"/>
          <p:cNvGrpSpPr/>
          <p:nvPr/>
        </p:nvGrpSpPr>
        <p:grpSpPr>
          <a:xfrm>
            <a:off x="1624230" y="1772884"/>
            <a:ext cx="17071539" cy="7336187"/>
            <a:chOff x="0" y="0"/>
            <a:chExt cx="17071538" cy="7336186"/>
          </a:xfrm>
        </p:grpSpPr>
        <p:sp>
          <p:nvSpPr>
            <p:cNvPr id="243" name="Rechteck 66"/>
            <p:cNvSpPr txBox="1"/>
            <p:nvPr/>
          </p:nvSpPr>
          <p:spPr>
            <a:xfrm>
              <a:off x="0" y="217043"/>
              <a:ext cx="8563482" cy="63948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Netz mit Verbrauchern und Einspeisung</a:t>
              </a:r>
            </a:p>
          </p:txBody>
        </p:sp>
        <p:sp>
          <p:nvSpPr>
            <p:cNvPr id="244" name="Gerader Verbinder 444"/>
            <p:cNvSpPr/>
            <p:nvPr/>
          </p:nvSpPr>
          <p:spPr>
            <a:xfrm flipH="1" flipV="1">
              <a:off x="68619" y="954584"/>
              <a:ext cx="16989727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45" name="Gerader Verbinder 447"/>
            <p:cNvSpPr/>
            <p:nvPr/>
          </p:nvSpPr>
          <p:spPr>
            <a:xfrm flipH="1" flipV="1">
              <a:off x="55765" y="7046031"/>
              <a:ext cx="1701543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46" name="Gerader Verbinder 20"/>
            <p:cNvSpPr/>
            <p:nvPr/>
          </p:nvSpPr>
          <p:spPr>
            <a:xfrm flipH="1">
              <a:off x="45342" y="0"/>
              <a:ext cx="1" cy="7040704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47" name="Gerader Verbinder 444"/>
            <p:cNvSpPr/>
            <p:nvPr/>
          </p:nvSpPr>
          <p:spPr>
            <a:xfrm flipH="1" flipV="1">
              <a:off x="68619" y="21800"/>
              <a:ext cx="16989725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48" name="Gerader Verbinder 20"/>
            <p:cNvSpPr/>
            <p:nvPr/>
          </p:nvSpPr>
          <p:spPr>
            <a:xfrm flipH="1">
              <a:off x="8538081" y="50800"/>
              <a:ext cx="1" cy="6989906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49" name="Gerader Verbinder 20"/>
            <p:cNvSpPr/>
            <p:nvPr/>
          </p:nvSpPr>
          <p:spPr>
            <a:xfrm>
              <a:off x="17046408" y="0"/>
              <a:ext cx="1" cy="7040705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250" name="Rechteck 66"/>
            <p:cNvSpPr txBox="1"/>
            <p:nvPr/>
          </p:nvSpPr>
          <p:spPr>
            <a:xfrm>
              <a:off x="8508056" y="201355"/>
              <a:ext cx="8563483" cy="63948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Im Netz</a:t>
              </a:r>
            </a:p>
          </p:txBody>
        </p:sp>
        <p:grpSp>
          <p:nvGrpSpPr>
            <p:cNvPr id="311" name="Gruppieren"/>
            <p:cNvGrpSpPr/>
            <p:nvPr/>
          </p:nvGrpSpPr>
          <p:grpSpPr>
            <a:xfrm>
              <a:off x="8782391" y="1186453"/>
              <a:ext cx="7166228" cy="6149733"/>
              <a:chOff x="0" y="0"/>
              <a:chExt cx="7166226" cy="6149732"/>
            </a:xfrm>
          </p:grpSpPr>
          <p:sp>
            <p:nvSpPr>
              <p:cNvPr id="251" name="Aufwärtswandler"/>
              <p:cNvSpPr/>
              <p:nvPr/>
            </p:nvSpPr>
            <p:spPr>
              <a:xfrm>
                <a:off x="333925" y="2238964"/>
                <a:ext cx="1628511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 1</a:t>
                </a:r>
              </a:p>
            </p:txBody>
          </p:sp>
          <p:sp>
            <p:nvSpPr>
              <p:cNvPr id="252" name="Linie"/>
              <p:cNvSpPr/>
              <p:nvPr/>
            </p:nvSpPr>
            <p:spPr>
              <a:xfrm flipV="1">
                <a:off x="627875" y="888624"/>
                <a:ext cx="6165793" cy="3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3" name="Rechteck"/>
              <p:cNvSpPr/>
              <p:nvPr/>
            </p:nvSpPr>
            <p:spPr>
              <a:xfrm>
                <a:off x="612437" y="240794"/>
                <a:ext cx="1042529" cy="1354734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72000" tIns="72000" rIns="72000" bIns="72000" numCol="1" anchor="ctr">
                <a:noAutofit/>
              </a:bodyPr>
              <a:lstStyle/>
              <a:p>
                <a:pPr marR="73149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4" name="Linie"/>
              <p:cNvSpPr/>
              <p:nvPr/>
            </p:nvSpPr>
            <p:spPr>
              <a:xfrm flipH="1" flipV="1">
                <a:off x="633029" y="256139"/>
                <a:ext cx="1001345" cy="132404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5" name="Linie"/>
              <p:cNvSpPr/>
              <p:nvPr/>
            </p:nvSpPr>
            <p:spPr>
              <a:xfrm flipH="1">
                <a:off x="631152" y="249298"/>
                <a:ext cx="1027957" cy="13349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6" name="Linie"/>
              <p:cNvSpPr/>
              <p:nvPr/>
            </p:nvSpPr>
            <p:spPr>
              <a:xfrm flipH="1" flipV="1">
                <a:off x="606311" y="871649"/>
                <a:ext cx="540383" cy="70040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7" name="Linie"/>
              <p:cNvSpPr/>
              <p:nvPr/>
            </p:nvSpPr>
            <p:spPr>
              <a:xfrm flipH="1">
                <a:off x="1151189" y="903739"/>
                <a:ext cx="516855" cy="67687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8" name="Linie"/>
              <p:cNvSpPr/>
              <p:nvPr/>
            </p:nvSpPr>
            <p:spPr>
              <a:xfrm flipH="1">
                <a:off x="594337" y="229379"/>
                <a:ext cx="540383" cy="70040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59" name="Linie"/>
              <p:cNvSpPr/>
              <p:nvPr/>
            </p:nvSpPr>
            <p:spPr>
              <a:xfrm flipH="1" flipV="1">
                <a:off x="1132091" y="254427"/>
                <a:ext cx="540383" cy="70040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0" name="Rechteck"/>
              <p:cNvSpPr/>
              <p:nvPr/>
            </p:nvSpPr>
            <p:spPr>
              <a:xfrm>
                <a:off x="5830707" y="243942"/>
                <a:ext cx="1042529" cy="1354733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72000" tIns="72000" rIns="72000" bIns="72000" numCol="1" anchor="ctr">
                <a:noAutofit/>
              </a:bodyPr>
              <a:lstStyle/>
              <a:p>
                <a:pPr marR="73149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1" name="Linie"/>
              <p:cNvSpPr/>
              <p:nvPr/>
            </p:nvSpPr>
            <p:spPr>
              <a:xfrm flipH="1" flipV="1">
                <a:off x="5851298" y="259287"/>
                <a:ext cx="1001346" cy="132404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2" name="Linie"/>
              <p:cNvSpPr/>
              <p:nvPr/>
            </p:nvSpPr>
            <p:spPr>
              <a:xfrm flipH="1">
                <a:off x="5849422" y="252446"/>
                <a:ext cx="1027957" cy="133499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3" name="Linie"/>
              <p:cNvSpPr/>
              <p:nvPr/>
            </p:nvSpPr>
            <p:spPr>
              <a:xfrm flipH="1" flipV="1">
                <a:off x="5824582" y="874797"/>
                <a:ext cx="540383" cy="70040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4" name="Linie"/>
              <p:cNvSpPr/>
              <p:nvPr/>
            </p:nvSpPr>
            <p:spPr>
              <a:xfrm flipH="1">
                <a:off x="6369459" y="906886"/>
                <a:ext cx="516855" cy="67687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5" name="Linie"/>
              <p:cNvSpPr/>
              <p:nvPr/>
            </p:nvSpPr>
            <p:spPr>
              <a:xfrm flipH="1">
                <a:off x="5812607" y="232526"/>
                <a:ext cx="540383" cy="70040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6" name="Linie"/>
              <p:cNvSpPr/>
              <p:nvPr/>
            </p:nvSpPr>
            <p:spPr>
              <a:xfrm flipH="1" flipV="1">
                <a:off x="6350362" y="257575"/>
                <a:ext cx="540383" cy="70040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67" name="Rechteck 451"/>
              <p:cNvSpPr/>
              <p:nvPr/>
            </p:nvSpPr>
            <p:spPr>
              <a:xfrm>
                <a:off x="0" y="4879732"/>
                <a:ext cx="1270000" cy="1270001"/>
              </a:xfrm>
              <a:prstGeom prst="line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Hochspannungs-Gleichstrom-Übertragung (HGÜ)</a:t>
                </a:r>
              </a:p>
            </p:txBody>
          </p:sp>
          <p:sp>
            <p:nvSpPr>
              <p:cNvPr id="268" name="Aufwärtswandler"/>
              <p:cNvSpPr/>
              <p:nvPr/>
            </p:nvSpPr>
            <p:spPr>
              <a:xfrm>
                <a:off x="5537716" y="2238964"/>
                <a:ext cx="1628511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 2</a:t>
                </a:r>
              </a:p>
            </p:txBody>
          </p:sp>
          <p:sp>
            <p:nvSpPr>
              <p:cNvPr id="269" name="Rechteck 451"/>
              <p:cNvSpPr/>
              <p:nvPr/>
            </p:nvSpPr>
            <p:spPr>
              <a:xfrm>
                <a:off x="2084826" y="1335757"/>
                <a:ext cx="1270001" cy="1270001"/>
              </a:xfrm>
              <a:prstGeom prst="line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t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Regeltransformator</a:t>
                </a:r>
              </a:p>
            </p:txBody>
          </p:sp>
          <p:sp>
            <p:nvSpPr>
              <p:cNvPr id="270" name="Linie"/>
              <p:cNvSpPr/>
              <p:nvPr/>
            </p:nvSpPr>
            <p:spPr>
              <a:xfrm flipV="1">
                <a:off x="5241095" y="3928061"/>
                <a:ext cx="309341" cy="3"/>
              </a:xfrm>
              <a:prstGeom prst="line">
                <a:avLst/>
              </a:prstGeom>
              <a:noFill/>
              <a:ln w="508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71" name="Linie"/>
              <p:cNvSpPr/>
              <p:nvPr/>
            </p:nvSpPr>
            <p:spPr>
              <a:xfrm flipV="1">
                <a:off x="621076" y="3927451"/>
                <a:ext cx="6165792" cy="3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grpSp>
            <p:nvGrpSpPr>
              <p:cNvPr id="279" name="Gruppieren"/>
              <p:cNvGrpSpPr/>
              <p:nvPr/>
            </p:nvGrpSpPr>
            <p:grpSpPr>
              <a:xfrm>
                <a:off x="617634" y="3264861"/>
                <a:ext cx="1066162" cy="1366149"/>
                <a:chOff x="0" y="0"/>
                <a:chExt cx="1066161" cy="1366147"/>
              </a:xfrm>
            </p:grpSpPr>
            <p:sp>
              <p:nvSpPr>
                <p:cNvPr id="272" name="Rechteck"/>
                <p:cNvSpPr/>
                <p:nvPr/>
              </p:nvSpPr>
              <p:spPr>
                <a:xfrm>
                  <a:off x="6124" y="11415"/>
                  <a:ext cx="1042529" cy="1354733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72000" tIns="72000" rIns="72000" bIns="72000" numCol="1" anchor="ctr">
                  <a:noAutofit/>
                </a:bodyPr>
                <a:lstStyle/>
                <a:p>
                  <a:pPr marR="73149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3" name="Linie"/>
                <p:cNvSpPr/>
                <p:nvPr/>
              </p:nvSpPr>
              <p:spPr>
                <a:xfrm flipH="1" flipV="1">
                  <a:off x="26716" y="26762"/>
                  <a:ext cx="1001345" cy="132404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4" name="Linie"/>
                <p:cNvSpPr/>
                <p:nvPr/>
              </p:nvSpPr>
              <p:spPr>
                <a:xfrm flipH="1">
                  <a:off x="24842" y="19918"/>
                  <a:ext cx="1027955" cy="133498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5" name="Linie"/>
                <p:cNvSpPr/>
                <p:nvPr/>
              </p:nvSpPr>
              <p:spPr>
                <a:xfrm flipH="1" flipV="1">
                  <a:off x="0" y="642270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6" name="Linie"/>
                <p:cNvSpPr/>
                <p:nvPr/>
              </p:nvSpPr>
              <p:spPr>
                <a:xfrm flipH="1">
                  <a:off x="544879" y="674359"/>
                  <a:ext cx="516853" cy="67687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7" name="Linie"/>
                <p:cNvSpPr/>
                <p:nvPr/>
              </p:nvSpPr>
              <p:spPr>
                <a:xfrm flipH="1">
                  <a:off x="13426" y="-1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78" name="Linie"/>
                <p:cNvSpPr/>
                <p:nvPr/>
              </p:nvSpPr>
              <p:spPr>
                <a:xfrm flipH="1" flipV="1">
                  <a:off x="525781" y="25048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grpSp>
            <p:nvGrpSpPr>
              <p:cNvPr id="287" name="Gruppieren"/>
              <p:cNvGrpSpPr/>
              <p:nvPr/>
            </p:nvGrpSpPr>
            <p:grpSpPr>
              <a:xfrm>
                <a:off x="5823931" y="3268009"/>
                <a:ext cx="1078136" cy="1366149"/>
                <a:chOff x="0" y="0"/>
                <a:chExt cx="1078134" cy="1366147"/>
              </a:xfrm>
            </p:grpSpPr>
            <p:sp>
              <p:nvSpPr>
                <p:cNvPr id="280" name="Rechteck"/>
                <p:cNvSpPr/>
                <p:nvPr/>
              </p:nvSpPr>
              <p:spPr>
                <a:xfrm>
                  <a:off x="18098" y="11415"/>
                  <a:ext cx="1042529" cy="1354733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72000" tIns="72000" rIns="72000" bIns="72000" numCol="1" anchor="ctr">
                  <a:noAutofit/>
                </a:bodyPr>
                <a:lstStyle/>
                <a:p>
                  <a:pPr marR="73149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1" name="Linie"/>
                <p:cNvSpPr/>
                <p:nvPr/>
              </p:nvSpPr>
              <p:spPr>
                <a:xfrm flipH="1" flipV="1">
                  <a:off x="38690" y="26762"/>
                  <a:ext cx="1001345" cy="132404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2" name="Linie"/>
                <p:cNvSpPr/>
                <p:nvPr/>
              </p:nvSpPr>
              <p:spPr>
                <a:xfrm flipH="1">
                  <a:off x="36815" y="19918"/>
                  <a:ext cx="1027955" cy="133498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3" name="Linie"/>
                <p:cNvSpPr/>
                <p:nvPr/>
              </p:nvSpPr>
              <p:spPr>
                <a:xfrm flipH="1" flipV="1">
                  <a:off x="11973" y="642270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4" name="Linie"/>
                <p:cNvSpPr/>
                <p:nvPr/>
              </p:nvSpPr>
              <p:spPr>
                <a:xfrm flipH="1">
                  <a:off x="556852" y="674359"/>
                  <a:ext cx="516853" cy="67687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5" name="Linie"/>
                <p:cNvSpPr/>
                <p:nvPr/>
              </p:nvSpPr>
              <p:spPr>
                <a:xfrm flipH="1">
                  <a:off x="-1" y="0"/>
                  <a:ext cx="540382" cy="7004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86" name="Linie"/>
                <p:cNvSpPr/>
                <p:nvPr/>
              </p:nvSpPr>
              <p:spPr>
                <a:xfrm flipH="1" flipV="1">
                  <a:off x="537754" y="25048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288" name="Aufwärtswandler"/>
              <p:cNvSpPr/>
              <p:nvPr/>
            </p:nvSpPr>
            <p:spPr>
              <a:xfrm>
                <a:off x="4879396" y="4025579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006AB3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289" name="Linie"/>
              <p:cNvSpPr/>
              <p:nvPr/>
            </p:nvSpPr>
            <p:spPr>
              <a:xfrm>
                <a:off x="2745358" y="3935095"/>
                <a:ext cx="1704284" cy="1"/>
              </a:xfrm>
              <a:prstGeom prst="line">
                <a:avLst/>
              </a:prstGeom>
              <a:noFill/>
              <a:ln w="50800" cap="flat">
                <a:solidFill>
                  <a:srgbClr val="0099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90" name="Aufwärtswandler"/>
              <p:cNvSpPr/>
              <p:nvPr/>
            </p:nvSpPr>
            <p:spPr>
              <a:xfrm>
                <a:off x="3226618" y="3380379"/>
                <a:ext cx="726549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0099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DC</a:t>
                </a:r>
              </a:p>
            </p:txBody>
          </p:sp>
          <p:sp>
            <p:nvSpPr>
              <p:cNvPr id="291" name="Linie"/>
              <p:cNvSpPr/>
              <p:nvPr/>
            </p:nvSpPr>
            <p:spPr>
              <a:xfrm>
                <a:off x="4995795" y="3324555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92" name="Aufwärtswandler"/>
              <p:cNvSpPr/>
              <p:nvPr/>
            </p:nvSpPr>
            <p:spPr>
              <a:xfrm>
                <a:off x="4375565" y="3055315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sp>
            <p:nvSpPr>
              <p:cNvPr id="293" name="Linie"/>
              <p:cNvSpPr/>
              <p:nvPr/>
            </p:nvSpPr>
            <p:spPr>
              <a:xfrm>
                <a:off x="4918833" y="579580"/>
                <a:ext cx="541921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294" name="Aufwärtswandler"/>
              <p:cNvSpPr/>
              <p:nvPr/>
            </p:nvSpPr>
            <p:spPr>
              <a:xfrm>
                <a:off x="4310009" y="296964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grpSp>
            <p:nvGrpSpPr>
              <p:cNvPr id="299" name="Gruppieren"/>
              <p:cNvGrpSpPr/>
              <p:nvPr/>
            </p:nvGrpSpPr>
            <p:grpSpPr>
              <a:xfrm>
                <a:off x="3269992" y="527374"/>
                <a:ext cx="881558" cy="730774"/>
                <a:chOff x="0" y="0"/>
                <a:chExt cx="881556" cy="730773"/>
              </a:xfrm>
            </p:grpSpPr>
            <p:sp>
              <p:nvSpPr>
                <p:cNvPr id="295" name="Abgerundetes Rechteck"/>
                <p:cNvSpPr/>
                <p:nvPr/>
              </p:nvSpPr>
              <p:spPr>
                <a:xfrm>
                  <a:off x="11624" y="302768"/>
                  <a:ext cx="550325" cy="1698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96" name="Kreis"/>
                <p:cNvSpPr/>
                <p:nvPr/>
              </p:nvSpPr>
              <p:spPr>
                <a:xfrm flipH="1" rot="5400000">
                  <a:off x="307982" y="82590"/>
                  <a:ext cx="573577" cy="573573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97" name="Kreis"/>
                <p:cNvSpPr/>
                <p:nvPr/>
              </p:nvSpPr>
              <p:spPr>
                <a:xfrm flipH="1" rot="5400000">
                  <a:off x="-1" y="82591"/>
                  <a:ext cx="573574" cy="573573"/>
                </a:xfrm>
                <a:prstGeom prst="ellipse">
                  <a:avLst/>
                </a:prstGeom>
                <a:noFill/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298" name="Linie"/>
                <p:cNvSpPr/>
                <p:nvPr/>
              </p:nvSpPr>
              <p:spPr>
                <a:xfrm flipH="1">
                  <a:off x="65562" y="0"/>
                  <a:ext cx="730775" cy="730774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  <a:headEnd type="arrow" w="med" len="med"/>
                </a:ln>
                <a:effectLst/>
              </p:spPr>
              <p:txBody>
                <a:bodyPr wrap="square" lIns="91437" tIns="91437" rIns="91437" bIns="91437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300" name="Aufwärtswandler"/>
              <p:cNvSpPr/>
              <p:nvPr/>
            </p:nvSpPr>
            <p:spPr>
              <a:xfrm>
                <a:off x="3339796" y="0"/>
                <a:ext cx="620795" cy="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ü</a:t>
                </a:r>
              </a:p>
            </p:txBody>
          </p:sp>
          <p:grpSp>
            <p:nvGrpSpPr>
              <p:cNvPr id="305" name="Gruppieren"/>
              <p:cNvGrpSpPr/>
              <p:nvPr/>
            </p:nvGrpSpPr>
            <p:grpSpPr>
              <a:xfrm>
                <a:off x="2352911" y="3518475"/>
                <a:ext cx="608761" cy="792967"/>
                <a:chOff x="0" y="0"/>
                <a:chExt cx="608760" cy="792965"/>
              </a:xfrm>
            </p:grpSpPr>
            <p:sp>
              <p:nvSpPr>
                <p:cNvPr id="301" name="Rechteck"/>
                <p:cNvSpPr/>
                <p:nvPr/>
              </p:nvSpPr>
              <p:spPr>
                <a:xfrm>
                  <a:off x="47546" y="141912"/>
                  <a:ext cx="561215" cy="570097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marR="73148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02" name="Linie"/>
                <p:cNvSpPr/>
                <p:nvPr/>
              </p:nvSpPr>
              <p:spPr>
                <a:xfrm flipH="1">
                  <a:off x="51471" y="146067"/>
                  <a:ext cx="553370" cy="56178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91437" tIns="91437" rIns="91437" bIns="91437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3" name="="/>
                <p:cNvSpPr txBox="1"/>
                <p:nvPr/>
              </p:nvSpPr>
              <p:spPr>
                <a:xfrm>
                  <a:off x="255786" y="314954"/>
                  <a:ext cx="309341" cy="478012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b="1"/>
                  </a:lvl1pPr>
                </a:lstStyle>
                <a:p>
                  <a:pPr/>
                  <a:r>
                    <a:t>=</a:t>
                  </a:r>
                </a:p>
              </p:txBody>
            </p:sp>
            <p:sp>
              <p:nvSpPr>
                <p:cNvPr id="304" name="∼"/>
                <p:cNvSpPr txBox="1"/>
                <p:nvPr/>
              </p:nvSpPr>
              <p:spPr>
                <a:xfrm>
                  <a:off x="0" y="0"/>
                  <a:ext cx="309341" cy="52850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b="1" sz="3200"/>
                  </a:lvl1pPr>
                </a:lstStyle>
                <a:p>
                  <a:pPr/>
                  <a:r>
                    <a:t>∼</a:t>
                  </a:r>
                </a:p>
              </p:txBody>
            </p:sp>
          </p:grpSp>
          <p:grpSp>
            <p:nvGrpSpPr>
              <p:cNvPr id="310" name="Gruppieren"/>
              <p:cNvGrpSpPr/>
              <p:nvPr/>
            </p:nvGrpSpPr>
            <p:grpSpPr>
              <a:xfrm>
                <a:off x="4213595" y="3529348"/>
                <a:ext cx="593096" cy="796236"/>
                <a:chOff x="0" y="0"/>
                <a:chExt cx="593094" cy="796234"/>
              </a:xfrm>
            </p:grpSpPr>
            <p:sp>
              <p:nvSpPr>
                <p:cNvPr id="306" name="Rechteck"/>
                <p:cNvSpPr/>
                <p:nvPr/>
              </p:nvSpPr>
              <p:spPr>
                <a:xfrm>
                  <a:off x="31880" y="125441"/>
                  <a:ext cx="561215" cy="570098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marR="73148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07" name="Linie"/>
                <p:cNvSpPr/>
                <p:nvPr/>
              </p:nvSpPr>
              <p:spPr>
                <a:xfrm flipH="1">
                  <a:off x="35805" y="129596"/>
                  <a:ext cx="553370" cy="56179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91437" tIns="91437" rIns="91437" bIns="91437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08" name="="/>
                <p:cNvSpPr txBox="1"/>
                <p:nvPr/>
              </p:nvSpPr>
              <p:spPr>
                <a:xfrm>
                  <a:off x="0" y="0"/>
                  <a:ext cx="309341" cy="478012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b="1"/>
                  </a:lvl1pPr>
                </a:lstStyle>
                <a:p>
                  <a:pPr/>
                  <a:r>
                    <a:t>=</a:t>
                  </a:r>
                </a:p>
              </p:txBody>
            </p:sp>
            <p:sp>
              <p:nvSpPr>
                <p:cNvPr id="309" name="∼"/>
                <p:cNvSpPr txBox="1"/>
                <p:nvPr/>
              </p:nvSpPr>
              <p:spPr>
                <a:xfrm>
                  <a:off x="225284" y="267726"/>
                  <a:ext cx="309341" cy="528509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b="1" sz="3200"/>
                  </a:lvl1pPr>
                </a:lstStyle>
                <a:p>
                  <a:pPr/>
                  <a:r>
                    <a:t>∼</a:t>
                  </a:r>
                </a:p>
              </p:txBody>
            </p:sp>
          </p:grpSp>
        </p:grpSp>
        <p:grpSp>
          <p:nvGrpSpPr>
            <p:cNvPr id="350" name="Gruppieren"/>
            <p:cNvGrpSpPr/>
            <p:nvPr/>
          </p:nvGrpSpPr>
          <p:grpSpPr>
            <a:xfrm>
              <a:off x="486562" y="1868317"/>
              <a:ext cx="7610300" cy="3950336"/>
              <a:chOff x="0" y="0"/>
              <a:chExt cx="7610299" cy="3950335"/>
            </a:xfrm>
          </p:grpSpPr>
          <p:sp>
            <p:nvSpPr>
              <p:cNvPr id="312" name="Linie"/>
              <p:cNvSpPr/>
              <p:nvPr/>
            </p:nvSpPr>
            <p:spPr>
              <a:xfrm>
                <a:off x="33537" y="1824295"/>
                <a:ext cx="6434984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13" name="Aufwärtswandler"/>
              <p:cNvSpPr txBox="1"/>
              <p:nvPr/>
            </p:nvSpPr>
            <p:spPr>
              <a:xfrm>
                <a:off x="10891" y="2570298"/>
                <a:ext cx="1056353" cy="528510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</a:t>
                </a:r>
              </a:p>
            </p:txBody>
          </p:sp>
          <p:grpSp>
            <p:nvGrpSpPr>
              <p:cNvPr id="321" name="Gruppieren"/>
              <p:cNvGrpSpPr/>
              <p:nvPr/>
            </p:nvGrpSpPr>
            <p:grpSpPr>
              <a:xfrm>
                <a:off x="0" y="1165047"/>
                <a:ext cx="1078135" cy="1366149"/>
                <a:chOff x="0" y="0"/>
                <a:chExt cx="1078134" cy="1366147"/>
              </a:xfrm>
            </p:grpSpPr>
            <p:sp>
              <p:nvSpPr>
                <p:cNvPr id="314" name="Rechteck"/>
                <p:cNvSpPr/>
                <p:nvPr/>
              </p:nvSpPr>
              <p:spPr>
                <a:xfrm>
                  <a:off x="18098" y="11415"/>
                  <a:ext cx="1042529" cy="1354733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72000" tIns="72000" rIns="72000" bIns="72000" numCol="1" anchor="ctr">
                  <a:noAutofit/>
                </a:bodyPr>
                <a:lstStyle/>
                <a:p>
                  <a:pPr marR="73149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15" name="Linie"/>
                <p:cNvSpPr/>
                <p:nvPr/>
              </p:nvSpPr>
              <p:spPr>
                <a:xfrm flipH="1" flipV="1">
                  <a:off x="38690" y="26762"/>
                  <a:ext cx="1001345" cy="132404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16" name="Linie"/>
                <p:cNvSpPr/>
                <p:nvPr/>
              </p:nvSpPr>
              <p:spPr>
                <a:xfrm flipH="1">
                  <a:off x="36815" y="19918"/>
                  <a:ext cx="1027955" cy="133498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17" name="Linie"/>
                <p:cNvSpPr/>
                <p:nvPr/>
              </p:nvSpPr>
              <p:spPr>
                <a:xfrm flipH="1" flipV="1">
                  <a:off x="11973" y="642270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18" name="Linie"/>
                <p:cNvSpPr/>
                <p:nvPr/>
              </p:nvSpPr>
              <p:spPr>
                <a:xfrm flipH="1">
                  <a:off x="556852" y="674359"/>
                  <a:ext cx="516853" cy="67687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19" name="Linie"/>
                <p:cNvSpPr/>
                <p:nvPr/>
              </p:nvSpPr>
              <p:spPr>
                <a:xfrm flipH="1">
                  <a:off x="-1" y="0"/>
                  <a:ext cx="540382" cy="7004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20" name="Linie"/>
                <p:cNvSpPr/>
                <p:nvPr/>
              </p:nvSpPr>
              <p:spPr>
                <a:xfrm flipH="1" flipV="1">
                  <a:off x="537754" y="25048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322" name="Aufwärtswandler"/>
              <p:cNvSpPr txBox="1"/>
              <p:nvPr/>
            </p:nvSpPr>
            <p:spPr>
              <a:xfrm>
                <a:off x="5294149" y="2142729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/>
              <a:p>
                <a: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pPr>
                <a:r>
                  <a:t>P</a:t>
                </a:r>
                <a:r>
                  <a:rPr baseline="-5999"/>
                  <a:t>3</a:t>
                </a:r>
              </a:p>
            </p:txBody>
          </p:sp>
          <p:sp>
            <p:nvSpPr>
              <p:cNvPr id="323" name="Einspeisung"/>
              <p:cNvSpPr txBox="1"/>
              <p:nvPr/>
            </p:nvSpPr>
            <p:spPr>
              <a:xfrm>
                <a:off x="5154616" y="3264214"/>
                <a:ext cx="2455684" cy="597967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ctr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Einspeisung</a:t>
                </a:r>
              </a:p>
            </p:txBody>
          </p:sp>
          <p:sp>
            <p:nvSpPr>
              <p:cNvPr id="324" name="Verbraucher"/>
              <p:cNvSpPr txBox="1"/>
              <p:nvPr/>
            </p:nvSpPr>
            <p:spPr>
              <a:xfrm>
                <a:off x="5154616" y="-1"/>
                <a:ext cx="2455684" cy="597968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ctr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Verbraucher</a:t>
                </a:r>
              </a:p>
            </p:txBody>
          </p:sp>
          <p:sp>
            <p:nvSpPr>
              <p:cNvPr id="325" name="Aufwärtswandler"/>
              <p:cNvSpPr txBox="1"/>
              <p:nvPr/>
            </p:nvSpPr>
            <p:spPr>
              <a:xfrm>
                <a:off x="1410727" y="2297296"/>
                <a:ext cx="1628511" cy="528510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Lastfluss</a:t>
                </a:r>
              </a:p>
            </p:txBody>
          </p:sp>
          <p:sp>
            <p:nvSpPr>
              <p:cNvPr id="326" name="Linie"/>
              <p:cNvSpPr/>
              <p:nvPr/>
            </p:nvSpPr>
            <p:spPr>
              <a:xfrm flipH="1">
                <a:off x="4245166" y="630431"/>
                <a:ext cx="1" cy="2721313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27" name="Linie"/>
              <p:cNvSpPr/>
              <p:nvPr/>
            </p:nvSpPr>
            <p:spPr>
              <a:xfrm>
                <a:off x="4226116" y="1052508"/>
                <a:ext cx="2255087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28" name="Linie"/>
              <p:cNvSpPr/>
              <p:nvPr/>
            </p:nvSpPr>
            <p:spPr>
              <a:xfrm>
                <a:off x="4226116" y="2651483"/>
                <a:ext cx="2453887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29" name="Linie"/>
              <p:cNvSpPr/>
              <p:nvPr/>
            </p:nvSpPr>
            <p:spPr>
              <a:xfrm>
                <a:off x="4918439" y="1052508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0" name="Linie"/>
              <p:cNvSpPr/>
              <p:nvPr/>
            </p:nvSpPr>
            <p:spPr>
              <a:xfrm>
                <a:off x="4935737" y="1824294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1" name="Aufwärtswandler"/>
              <p:cNvSpPr txBox="1"/>
              <p:nvPr/>
            </p:nvSpPr>
            <p:spPr>
              <a:xfrm>
                <a:off x="4494949" y="1357958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/>
              <a:p>
                <a: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pPr>
                <a:r>
                  <a:t>P</a:t>
                </a:r>
                <a:r>
                  <a:rPr baseline="-5999"/>
                  <a:t>2</a:t>
                </a:r>
              </a:p>
            </p:txBody>
          </p:sp>
          <p:sp>
            <p:nvSpPr>
              <p:cNvPr id="332" name="Aufwärtswandler"/>
              <p:cNvSpPr txBox="1"/>
              <p:nvPr/>
            </p:nvSpPr>
            <p:spPr>
              <a:xfrm>
                <a:off x="4494949" y="619048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/>
              <a:p>
                <a: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pPr>
                <a:r>
                  <a:t>P</a:t>
                </a:r>
                <a:r>
                  <a:rPr baseline="-5999"/>
                  <a:t>1</a:t>
                </a:r>
              </a:p>
            </p:txBody>
          </p:sp>
          <p:sp>
            <p:nvSpPr>
              <p:cNvPr id="333" name="Linie"/>
              <p:cNvSpPr/>
              <p:nvPr/>
            </p:nvSpPr>
            <p:spPr>
              <a:xfrm>
                <a:off x="1925474" y="1817497"/>
                <a:ext cx="541921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34" name="Aufwärtswandler"/>
              <p:cNvSpPr txBox="1"/>
              <p:nvPr/>
            </p:nvSpPr>
            <p:spPr>
              <a:xfrm>
                <a:off x="1914585" y="1033458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grpSp>
            <p:nvGrpSpPr>
              <p:cNvPr id="339" name="Gruppieren"/>
              <p:cNvGrpSpPr/>
              <p:nvPr/>
            </p:nvGrpSpPr>
            <p:grpSpPr>
              <a:xfrm>
                <a:off x="2926869" y="1458907"/>
                <a:ext cx="881558" cy="730775"/>
                <a:chOff x="0" y="0"/>
                <a:chExt cx="881556" cy="730773"/>
              </a:xfrm>
            </p:grpSpPr>
            <p:sp>
              <p:nvSpPr>
                <p:cNvPr id="335" name="Abgerundetes Rechteck"/>
                <p:cNvSpPr/>
                <p:nvPr/>
              </p:nvSpPr>
              <p:spPr>
                <a:xfrm>
                  <a:off x="11624" y="302768"/>
                  <a:ext cx="550325" cy="1698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36" name="Kreis"/>
                <p:cNvSpPr/>
                <p:nvPr/>
              </p:nvSpPr>
              <p:spPr>
                <a:xfrm flipH="1" rot="5400000">
                  <a:off x="307982" y="82590"/>
                  <a:ext cx="573577" cy="573573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37" name="Kreis"/>
                <p:cNvSpPr/>
                <p:nvPr/>
              </p:nvSpPr>
              <p:spPr>
                <a:xfrm flipH="1" rot="5400000">
                  <a:off x="-1" y="82591"/>
                  <a:ext cx="573574" cy="573573"/>
                </a:xfrm>
                <a:prstGeom prst="ellipse">
                  <a:avLst/>
                </a:prstGeom>
                <a:noFill/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38" name="Linie"/>
                <p:cNvSpPr/>
                <p:nvPr/>
              </p:nvSpPr>
              <p:spPr>
                <a:xfrm flipH="1">
                  <a:off x="65562" y="0"/>
                  <a:ext cx="730775" cy="730774"/>
                </a:xfrm>
                <a:prstGeom prst="line">
                  <a:avLst/>
                </a:prstGeom>
                <a:noFill/>
                <a:ln w="25400" cap="flat">
                  <a:solidFill>
                    <a:srgbClr val="515151"/>
                  </a:solidFill>
                  <a:prstDash val="solid"/>
                  <a:round/>
                  <a:headEnd type="arrow" w="med" len="med"/>
                </a:ln>
                <a:effectLst/>
              </p:spPr>
              <p:txBody>
                <a:bodyPr wrap="square" lIns="91437" tIns="91437" rIns="91437" bIns="91437" numCol="1" anchor="t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340" name="Aufwärtswandler"/>
              <p:cNvSpPr txBox="1"/>
              <p:nvPr/>
            </p:nvSpPr>
            <p:spPr>
              <a:xfrm>
                <a:off x="3070351" y="935722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ü</a:t>
                </a:r>
              </a:p>
            </p:txBody>
          </p:sp>
          <p:sp>
            <p:nvSpPr>
              <p:cNvPr id="341" name="Dreieck"/>
              <p:cNvSpPr/>
              <p:nvPr/>
            </p:nvSpPr>
            <p:spPr>
              <a:xfrm rot="16200000">
                <a:off x="6266064" y="800954"/>
                <a:ext cx="503109" cy="5031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342" name="Dreieck"/>
              <p:cNvSpPr/>
              <p:nvPr/>
            </p:nvSpPr>
            <p:spPr>
              <a:xfrm rot="16200000">
                <a:off x="6266064" y="1580394"/>
                <a:ext cx="503109" cy="5031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21600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345" name="Gruppieren"/>
              <p:cNvGrpSpPr/>
              <p:nvPr/>
            </p:nvGrpSpPr>
            <p:grpSpPr>
              <a:xfrm>
                <a:off x="6343334" y="2381710"/>
                <a:ext cx="843458" cy="539548"/>
                <a:chOff x="0" y="0"/>
                <a:chExt cx="843456" cy="539546"/>
              </a:xfrm>
            </p:grpSpPr>
            <p:sp>
              <p:nvSpPr>
                <p:cNvPr id="343" name="Rechteck"/>
                <p:cNvSpPr/>
                <p:nvPr/>
              </p:nvSpPr>
              <p:spPr>
                <a:xfrm>
                  <a:off x="0" y="0"/>
                  <a:ext cx="843457" cy="539547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marR="73148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344" name="Dreieck"/>
                <p:cNvSpPr/>
                <p:nvPr/>
              </p:nvSpPr>
              <p:spPr>
                <a:xfrm flipH="1" rot="5400000">
                  <a:off x="6853" y="20748"/>
                  <a:ext cx="503109" cy="503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fill="norm" stroke="1" extrusionOk="0">
                      <a:moveTo>
                        <a:pt x="10800" y="0"/>
                      </a:move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540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346" name="Linie"/>
              <p:cNvSpPr/>
              <p:nvPr/>
            </p:nvSpPr>
            <p:spPr>
              <a:xfrm flipH="1">
                <a:off x="4947030" y="2651483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7" name="Linie"/>
              <p:cNvSpPr/>
              <p:nvPr/>
            </p:nvSpPr>
            <p:spPr>
              <a:xfrm flipV="1">
                <a:off x="1410727" y="1826225"/>
                <a:ext cx="309341" cy="3"/>
              </a:xfrm>
              <a:prstGeom prst="line">
                <a:avLst/>
              </a:prstGeom>
              <a:noFill/>
              <a:ln w="508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348" name="Aufwärtswandler"/>
              <p:cNvSpPr txBox="1"/>
              <p:nvPr/>
            </p:nvSpPr>
            <p:spPr>
              <a:xfrm>
                <a:off x="1145082" y="1156397"/>
                <a:ext cx="620795" cy="52578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006AB3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349" name="U2"/>
              <p:cNvSpPr txBox="1"/>
              <p:nvPr/>
            </p:nvSpPr>
            <p:spPr>
              <a:xfrm>
                <a:off x="3923664" y="3401506"/>
                <a:ext cx="589667" cy="548830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101600" tIns="101600" rIns="101600" bIns="101600" numCol="1" anchor="ctr">
                <a:spAutoFit/>
              </a:bodyPr>
              <a:lstStyle/>
              <a:p>
                <a:pPr marR="81278" indent="40639" defTabSz="1828800">
                  <a:spcBef>
                    <a:spcPts val="800"/>
                  </a:spcBef>
                  <a:defRPr>
                    <a:solidFill>
                      <a:srgbClr val="011993"/>
                    </a:solidFill>
                    <a:uFill>
                      <a:solidFill>
                        <a:srgbClr val="000000"/>
                      </a:solidFill>
                    </a:uFill>
                  </a:defRPr>
                </a:pPr>
                <a:r>
                  <a:t>U</a:t>
                </a:r>
                <a:r>
                  <a:rPr baseline="-5999"/>
                  <a:t>2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6" name="Gruppieren"/>
          <p:cNvGrpSpPr/>
          <p:nvPr/>
        </p:nvGrpSpPr>
        <p:grpSpPr>
          <a:xfrm>
            <a:off x="1624230" y="1657570"/>
            <a:ext cx="17071539" cy="5882198"/>
            <a:chOff x="0" y="0"/>
            <a:chExt cx="17071538" cy="5882197"/>
          </a:xfrm>
        </p:grpSpPr>
        <p:sp>
          <p:nvSpPr>
            <p:cNvPr id="353" name="Rechteck 66"/>
            <p:cNvSpPr txBox="1"/>
            <p:nvPr/>
          </p:nvSpPr>
          <p:spPr>
            <a:xfrm>
              <a:off x="0" y="217043"/>
              <a:ext cx="8563482" cy="63948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Netz mit Verbrauchern und Einspeisung</a:t>
              </a:r>
            </a:p>
          </p:txBody>
        </p:sp>
        <p:sp>
          <p:nvSpPr>
            <p:cNvPr id="354" name="Gerader Verbinder 444"/>
            <p:cNvSpPr/>
            <p:nvPr/>
          </p:nvSpPr>
          <p:spPr>
            <a:xfrm flipH="1" flipV="1">
              <a:off x="68618" y="954584"/>
              <a:ext cx="16989728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5" name="Gerader Verbinder 447"/>
            <p:cNvSpPr/>
            <p:nvPr/>
          </p:nvSpPr>
          <p:spPr>
            <a:xfrm flipH="1" flipV="1">
              <a:off x="55765" y="5843716"/>
              <a:ext cx="1701543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6" name="Gerader Verbinder 20"/>
            <p:cNvSpPr/>
            <p:nvPr/>
          </p:nvSpPr>
          <p:spPr>
            <a:xfrm flipH="1">
              <a:off x="45342" y="0"/>
              <a:ext cx="1" cy="5882198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7" name="Gerader Verbinder 444"/>
            <p:cNvSpPr/>
            <p:nvPr/>
          </p:nvSpPr>
          <p:spPr>
            <a:xfrm flipH="1" flipV="1">
              <a:off x="68619" y="21800"/>
              <a:ext cx="16989725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8" name="Gerader Verbinder 20"/>
            <p:cNvSpPr/>
            <p:nvPr/>
          </p:nvSpPr>
          <p:spPr>
            <a:xfrm>
              <a:off x="17046408" y="0"/>
              <a:ext cx="1" cy="579273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59" name="Rechteck 66"/>
            <p:cNvSpPr txBox="1"/>
            <p:nvPr/>
          </p:nvSpPr>
          <p:spPr>
            <a:xfrm>
              <a:off x="8508056" y="201355"/>
              <a:ext cx="8563483" cy="63948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Im Netz</a:t>
              </a:r>
            </a:p>
          </p:txBody>
        </p:sp>
        <p:sp>
          <p:nvSpPr>
            <p:cNvPr id="360" name="Linie"/>
            <p:cNvSpPr/>
            <p:nvPr/>
          </p:nvSpPr>
          <p:spPr>
            <a:xfrm>
              <a:off x="9417182" y="3411850"/>
              <a:ext cx="5689657" cy="1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61" name="Linie"/>
            <p:cNvSpPr/>
            <p:nvPr/>
          </p:nvSpPr>
          <p:spPr>
            <a:xfrm flipV="1">
              <a:off x="10536646" y="2096037"/>
              <a:ext cx="1" cy="2727663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62" name="Linie"/>
            <p:cNvSpPr/>
            <p:nvPr/>
          </p:nvSpPr>
          <p:spPr>
            <a:xfrm flipV="1">
              <a:off x="9884417" y="2577755"/>
              <a:ext cx="5302116" cy="948252"/>
            </a:xfrm>
            <a:prstGeom prst="line">
              <a:avLst/>
            </a:prstGeom>
            <a:noFill/>
            <a:ln w="25400" cap="flat">
              <a:solidFill>
                <a:srgbClr val="01199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07" name="Verbindungslinie"/>
            <p:cNvSpPr/>
            <p:nvPr/>
          </p:nvSpPr>
          <p:spPr>
            <a:xfrm>
              <a:off x="11852082" y="2663978"/>
              <a:ext cx="3376110" cy="1889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3225" y="8832"/>
                    <a:pt x="10425" y="1632"/>
                    <a:pt x="21600" y="0"/>
                  </a:cubicBezTo>
                </a:path>
              </a:pathLst>
            </a:custGeom>
            <a:noFill/>
            <a:ln w="508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364" name="Aufwärtswandler"/>
            <p:cNvSpPr txBox="1"/>
            <p:nvPr/>
          </p:nvSpPr>
          <p:spPr>
            <a:xfrm>
              <a:off x="4414843" y="1790406"/>
              <a:ext cx="3888447" cy="52851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solidFill>
                    <a:srgbClr val="011993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>
                <a:defRPr b="1">
                  <a:latin typeface="Courier New"/>
                  <a:ea typeface="Courier New"/>
                  <a:cs typeface="Courier New"/>
                  <a:sym typeface="Courier New"/>
                </a:defRPr>
              </a:pPr>
              <a:r>
                <a:rPr b="0">
                  <a:latin typeface="Arial"/>
                  <a:ea typeface="Arial"/>
                  <a:cs typeface="Arial"/>
                  <a:sym typeface="Arial"/>
                </a:rPr>
                <a:t>mit Regeltransformator</a:t>
              </a:r>
            </a:p>
          </p:txBody>
        </p:sp>
        <p:sp>
          <p:nvSpPr>
            <p:cNvPr id="365" name="Linie"/>
            <p:cNvSpPr/>
            <p:nvPr/>
          </p:nvSpPr>
          <p:spPr>
            <a:xfrm>
              <a:off x="405973" y="4534577"/>
              <a:ext cx="5030085" cy="1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66" name="Linie"/>
            <p:cNvSpPr/>
            <p:nvPr/>
          </p:nvSpPr>
          <p:spPr>
            <a:xfrm flipV="1">
              <a:off x="1035749" y="2085817"/>
              <a:ext cx="1" cy="2727664"/>
            </a:xfrm>
            <a:prstGeom prst="line">
              <a:avLst/>
            </a:prstGeom>
            <a:noFill/>
            <a:ln w="25400" cap="flat">
              <a:solidFill>
                <a:srgbClr val="515151"/>
              </a:solidFill>
              <a:prstDash val="solid"/>
              <a:round/>
              <a:tailEnd type="arrow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67" name="ü"/>
            <p:cNvSpPr txBox="1"/>
            <p:nvPr/>
          </p:nvSpPr>
          <p:spPr>
            <a:xfrm>
              <a:off x="4824072" y="4018415"/>
              <a:ext cx="426055" cy="54882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ü</a:t>
              </a:r>
            </a:p>
          </p:txBody>
        </p:sp>
        <p:sp>
          <p:nvSpPr>
            <p:cNvPr id="368" name="U2(ü)"/>
            <p:cNvSpPr txBox="1"/>
            <p:nvPr/>
          </p:nvSpPr>
          <p:spPr>
            <a:xfrm>
              <a:off x="4441741" y="2455173"/>
              <a:ext cx="962184" cy="54883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/>
            <a:p>
              <a:pPr marR="81278" indent="40639" defTabSz="1828800">
                <a:spcBef>
                  <a:spcPts val="800"/>
                </a:spcBef>
                <a:defRPr>
                  <a:solidFill>
                    <a:srgbClr val="011993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2</a:t>
              </a:r>
              <a:r>
                <a:t>(ü)</a:t>
              </a:r>
            </a:p>
          </p:txBody>
        </p:sp>
        <p:sp>
          <p:nvSpPr>
            <p:cNvPr id="369" name="Linie"/>
            <p:cNvSpPr/>
            <p:nvPr/>
          </p:nvSpPr>
          <p:spPr>
            <a:xfrm flipV="1">
              <a:off x="1967259" y="2793930"/>
              <a:ext cx="2418098" cy="880622"/>
            </a:xfrm>
            <a:prstGeom prst="line">
              <a:avLst/>
            </a:prstGeom>
            <a:noFill/>
            <a:ln w="25400" cap="flat">
              <a:solidFill>
                <a:srgbClr val="0433FF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08" name="Verbindungslinie"/>
            <p:cNvSpPr/>
            <p:nvPr/>
          </p:nvSpPr>
          <p:spPr>
            <a:xfrm>
              <a:off x="2009982" y="2563092"/>
              <a:ext cx="2191886" cy="1376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cubicBezTo>
                    <a:pt x="14035" y="10335"/>
                    <a:pt x="6835" y="17535"/>
                    <a:pt x="0" y="21600"/>
                  </a:cubicBezTo>
                </a:path>
              </a:pathLst>
            </a:custGeom>
            <a:noFill/>
            <a:ln w="5080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/>
            <a:lstStyle/>
            <a:p>
              <a:pPr/>
            </a:p>
          </p:txBody>
        </p:sp>
        <p:sp>
          <p:nvSpPr>
            <p:cNvPr id="371" name="P(ü)"/>
            <p:cNvSpPr txBox="1"/>
            <p:nvPr/>
          </p:nvSpPr>
          <p:spPr>
            <a:xfrm>
              <a:off x="3145170" y="2117410"/>
              <a:ext cx="832356" cy="54883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solidFill>
                    <a:srgbClr val="FF2600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P(ü)</a:t>
              </a:r>
            </a:p>
          </p:txBody>
        </p:sp>
        <p:sp>
          <p:nvSpPr>
            <p:cNvPr id="372" name="0.9"/>
            <p:cNvSpPr txBox="1"/>
            <p:nvPr/>
          </p:nvSpPr>
          <p:spPr>
            <a:xfrm>
              <a:off x="2184248" y="4470934"/>
              <a:ext cx="609634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0.9</a:t>
              </a:r>
            </a:p>
          </p:txBody>
        </p:sp>
        <p:sp>
          <p:nvSpPr>
            <p:cNvPr id="373" name="1.0"/>
            <p:cNvSpPr txBox="1"/>
            <p:nvPr/>
          </p:nvSpPr>
          <p:spPr>
            <a:xfrm>
              <a:off x="2715866" y="4470934"/>
              <a:ext cx="609635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1.0</a:t>
              </a:r>
            </a:p>
          </p:txBody>
        </p:sp>
        <p:sp>
          <p:nvSpPr>
            <p:cNvPr id="374" name="1.1"/>
            <p:cNvSpPr txBox="1"/>
            <p:nvPr/>
          </p:nvSpPr>
          <p:spPr>
            <a:xfrm>
              <a:off x="3256530" y="4470934"/>
              <a:ext cx="609635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1.1</a:t>
              </a:r>
            </a:p>
          </p:txBody>
        </p:sp>
        <p:sp>
          <p:nvSpPr>
            <p:cNvPr id="375" name="1.2"/>
            <p:cNvSpPr txBox="1"/>
            <p:nvPr/>
          </p:nvSpPr>
          <p:spPr>
            <a:xfrm>
              <a:off x="3742119" y="4468566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1.2</a:t>
              </a:r>
            </a:p>
          </p:txBody>
        </p:sp>
        <p:sp>
          <p:nvSpPr>
            <p:cNvPr id="376" name="Linie"/>
            <p:cNvSpPr/>
            <p:nvPr/>
          </p:nvSpPr>
          <p:spPr>
            <a:xfrm flipV="1">
              <a:off x="3051876" y="2852778"/>
              <a:ext cx="1" cy="176703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77" name="Linie"/>
            <p:cNvSpPr/>
            <p:nvPr/>
          </p:nvSpPr>
          <p:spPr>
            <a:xfrm>
              <a:off x="1035908" y="3118898"/>
              <a:ext cx="3699728" cy="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78" name="1.0"/>
            <p:cNvSpPr txBox="1"/>
            <p:nvPr/>
          </p:nvSpPr>
          <p:spPr>
            <a:xfrm>
              <a:off x="218884" y="2875403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1.0</a:t>
              </a:r>
            </a:p>
          </p:txBody>
        </p:sp>
        <p:sp>
          <p:nvSpPr>
            <p:cNvPr id="379" name="0.8"/>
            <p:cNvSpPr txBox="1"/>
            <p:nvPr/>
          </p:nvSpPr>
          <p:spPr>
            <a:xfrm>
              <a:off x="244284" y="3307747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0.8</a:t>
              </a:r>
            </a:p>
          </p:txBody>
        </p:sp>
        <p:sp>
          <p:nvSpPr>
            <p:cNvPr id="380" name="U2 ohne Regel-transformator"/>
            <p:cNvSpPr txBox="1"/>
            <p:nvPr/>
          </p:nvSpPr>
          <p:spPr>
            <a:xfrm>
              <a:off x="5083709" y="3124428"/>
              <a:ext cx="3065380" cy="90443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/>
            <a:p>
              <a:pPr marR="81278" indent="40639" defTabSz="1828800">
                <a:spcBef>
                  <a:spcPts val="800"/>
                </a:spcBef>
                <a:defRPr>
                  <a:solidFill>
                    <a:srgbClr val="424242"/>
                  </a:solidFill>
                  <a:uFill>
                    <a:solidFill>
                      <a:srgbClr val="000000"/>
                    </a:solidFill>
                  </a:uFill>
                </a:defRPr>
              </a:pPr>
              <a:r>
                <a:t>U</a:t>
              </a:r>
              <a:r>
                <a:rPr baseline="-5999"/>
                <a:t>2</a:t>
              </a:r>
              <a:r>
                <a:t> ohne Regel-transformator</a:t>
              </a:r>
            </a:p>
          </p:txBody>
        </p:sp>
        <p:sp>
          <p:nvSpPr>
            <p:cNvPr id="381" name="Linie"/>
            <p:cNvSpPr/>
            <p:nvPr/>
          </p:nvSpPr>
          <p:spPr>
            <a:xfrm>
              <a:off x="961169" y="3576642"/>
              <a:ext cx="3906301" cy="1"/>
            </a:xfrm>
            <a:prstGeom prst="line">
              <a:avLst/>
            </a:prstGeom>
            <a:noFill/>
            <a:ln w="25400" cap="flat">
              <a:solidFill>
                <a:srgbClr val="424242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82" name="0.6"/>
            <p:cNvSpPr txBox="1"/>
            <p:nvPr/>
          </p:nvSpPr>
          <p:spPr>
            <a:xfrm>
              <a:off x="252285" y="3735181"/>
              <a:ext cx="609634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0.6</a:t>
              </a:r>
            </a:p>
          </p:txBody>
        </p:sp>
        <p:sp>
          <p:nvSpPr>
            <p:cNvPr id="383" name="0.8"/>
            <p:cNvSpPr txBox="1"/>
            <p:nvPr/>
          </p:nvSpPr>
          <p:spPr>
            <a:xfrm>
              <a:off x="1689614" y="4463743"/>
              <a:ext cx="609634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0.8</a:t>
              </a:r>
            </a:p>
          </p:txBody>
        </p:sp>
        <p:sp>
          <p:nvSpPr>
            <p:cNvPr id="384" name="1.2"/>
            <p:cNvSpPr txBox="1"/>
            <p:nvPr/>
          </p:nvSpPr>
          <p:spPr>
            <a:xfrm>
              <a:off x="217167" y="2504133"/>
              <a:ext cx="609634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1.2</a:t>
              </a:r>
            </a:p>
          </p:txBody>
        </p:sp>
        <p:sp>
          <p:nvSpPr>
            <p:cNvPr id="385" name="[pu]"/>
            <p:cNvSpPr txBox="1"/>
            <p:nvPr/>
          </p:nvSpPr>
          <p:spPr>
            <a:xfrm>
              <a:off x="1041799" y="2155359"/>
              <a:ext cx="764937" cy="54882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[pu]</a:t>
              </a:r>
            </a:p>
          </p:txBody>
        </p:sp>
        <p:sp>
          <p:nvSpPr>
            <p:cNvPr id="386" name="P(ü) mit Regeltransformator"/>
            <p:cNvSpPr txBox="1"/>
            <p:nvPr/>
          </p:nvSpPr>
          <p:spPr>
            <a:xfrm>
              <a:off x="12025808" y="4135937"/>
              <a:ext cx="4016832" cy="54882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solidFill>
                    <a:srgbClr val="FF2600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P(ü) mit Regeltransformator</a:t>
              </a:r>
            </a:p>
          </p:txBody>
        </p:sp>
        <p:sp>
          <p:nvSpPr>
            <p:cNvPr id="387" name="0.9"/>
            <p:cNvSpPr txBox="1"/>
            <p:nvPr/>
          </p:nvSpPr>
          <p:spPr>
            <a:xfrm>
              <a:off x="11927349" y="3350352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0.9</a:t>
              </a:r>
            </a:p>
          </p:txBody>
        </p:sp>
        <p:sp>
          <p:nvSpPr>
            <p:cNvPr id="388" name="1.0"/>
            <p:cNvSpPr txBox="1"/>
            <p:nvPr/>
          </p:nvSpPr>
          <p:spPr>
            <a:xfrm>
              <a:off x="12458968" y="3350352"/>
              <a:ext cx="609634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1.0</a:t>
              </a:r>
            </a:p>
          </p:txBody>
        </p:sp>
        <p:sp>
          <p:nvSpPr>
            <p:cNvPr id="389" name="1.1"/>
            <p:cNvSpPr txBox="1"/>
            <p:nvPr/>
          </p:nvSpPr>
          <p:spPr>
            <a:xfrm>
              <a:off x="12999631" y="3350352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1.1</a:t>
              </a:r>
            </a:p>
          </p:txBody>
        </p:sp>
        <p:sp>
          <p:nvSpPr>
            <p:cNvPr id="390" name="1.2"/>
            <p:cNvSpPr txBox="1"/>
            <p:nvPr/>
          </p:nvSpPr>
          <p:spPr>
            <a:xfrm>
              <a:off x="13485221" y="3347985"/>
              <a:ext cx="609635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1.2</a:t>
              </a:r>
            </a:p>
          </p:txBody>
        </p:sp>
        <p:sp>
          <p:nvSpPr>
            <p:cNvPr id="391" name="0.8"/>
            <p:cNvSpPr txBox="1"/>
            <p:nvPr/>
          </p:nvSpPr>
          <p:spPr>
            <a:xfrm>
              <a:off x="11432714" y="3368562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0.8</a:t>
              </a:r>
            </a:p>
          </p:txBody>
        </p:sp>
        <p:sp>
          <p:nvSpPr>
            <p:cNvPr id="392" name="1.0"/>
            <p:cNvSpPr txBox="1"/>
            <p:nvPr/>
          </p:nvSpPr>
          <p:spPr>
            <a:xfrm>
              <a:off x="9901359" y="2739112"/>
              <a:ext cx="609635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1.0</a:t>
              </a:r>
            </a:p>
          </p:txBody>
        </p:sp>
        <p:sp>
          <p:nvSpPr>
            <p:cNvPr id="393" name="0"/>
            <p:cNvSpPr txBox="1"/>
            <p:nvPr/>
          </p:nvSpPr>
          <p:spPr>
            <a:xfrm>
              <a:off x="10303234" y="3212224"/>
              <a:ext cx="593096" cy="7790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   0</a:t>
              </a:r>
            </a:p>
          </p:txBody>
        </p:sp>
        <p:sp>
          <p:nvSpPr>
            <p:cNvPr id="394" name="-1.0"/>
            <p:cNvSpPr txBox="1"/>
            <p:nvPr/>
          </p:nvSpPr>
          <p:spPr>
            <a:xfrm>
              <a:off x="9833161" y="3598890"/>
              <a:ext cx="694218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-1.0</a:t>
              </a:r>
            </a:p>
          </p:txBody>
        </p:sp>
        <p:sp>
          <p:nvSpPr>
            <p:cNvPr id="395" name="2.0"/>
            <p:cNvSpPr txBox="1"/>
            <p:nvPr/>
          </p:nvSpPr>
          <p:spPr>
            <a:xfrm>
              <a:off x="9901359" y="2291011"/>
              <a:ext cx="609635" cy="48699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2.0</a:t>
              </a:r>
            </a:p>
          </p:txBody>
        </p:sp>
        <p:sp>
          <p:nvSpPr>
            <p:cNvPr id="396" name="Linie"/>
            <p:cNvSpPr/>
            <p:nvPr/>
          </p:nvSpPr>
          <p:spPr>
            <a:xfrm flipV="1">
              <a:off x="12826878" y="2739895"/>
              <a:ext cx="1" cy="1246516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97" name="Linie"/>
            <p:cNvSpPr/>
            <p:nvPr/>
          </p:nvSpPr>
          <p:spPr>
            <a:xfrm>
              <a:off x="10485172" y="2978012"/>
              <a:ext cx="3699728" cy="1"/>
            </a:xfrm>
            <a:prstGeom prst="line">
              <a:avLst/>
            </a:prstGeom>
            <a:noFill/>
            <a:ln w="12700" cap="flat">
              <a:solidFill>
                <a:srgbClr val="51515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398" name="-2.0"/>
            <p:cNvSpPr txBox="1"/>
            <p:nvPr/>
          </p:nvSpPr>
          <p:spPr>
            <a:xfrm>
              <a:off x="9828338" y="4118741"/>
              <a:ext cx="694219" cy="48699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-2.0</a:t>
              </a:r>
            </a:p>
          </p:txBody>
        </p:sp>
        <p:sp>
          <p:nvSpPr>
            <p:cNvPr id="399" name="P(i) mit HGÜ"/>
            <p:cNvSpPr txBox="1"/>
            <p:nvPr/>
          </p:nvSpPr>
          <p:spPr>
            <a:xfrm>
              <a:off x="11648194" y="2091394"/>
              <a:ext cx="1983541" cy="54882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solidFill>
                    <a:srgbClr val="011993"/>
                  </a:solidFill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P(i) mit HGÜ</a:t>
              </a:r>
            </a:p>
          </p:txBody>
        </p:sp>
        <p:sp>
          <p:nvSpPr>
            <p:cNvPr id="400" name="ü"/>
            <p:cNvSpPr txBox="1"/>
            <p:nvPr/>
          </p:nvSpPr>
          <p:spPr>
            <a:xfrm>
              <a:off x="14511472" y="3363152"/>
              <a:ext cx="426055" cy="54883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ü</a:t>
              </a:r>
            </a:p>
          </p:txBody>
        </p:sp>
        <p:sp>
          <p:nvSpPr>
            <p:cNvPr id="401" name="i"/>
            <p:cNvSpPr txBox="1"/>
            <p:nvPr/>
          </p:nvSpPr>
          <p:spPr>
            <a:xfrm>
              <a:off x="14562272" y="2948796"/>
              <a:ext cx="324257" cy="548829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402" name="[pu]"/>
            <p:cNvSpPr txBox="1"/>
            <p:nvPr/>
          </p:nvSpPr>
          <p:spPr>
            <a:xfrm>
              <a:off x="10544267" y="2117410"/>
              <a:ext cx="764937" cy="548830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101600" tIns="101600" rIns="101600" bIns="101600" numCol="1" anchor="ctr">
              <a:spAutoFit/>
            </a:bodyPr>
            <a:lstStyle>
              <a:lvl1pPr marR="81278" indent="40639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[pu]</a:t>
              </a:r>
            </a:p>
          </p:txBody>
        </p:sp>
        <p:sp>
          <p:nvSpPr>
            <p:cNvPr id="403" name="Gerader Verbinder 20"/>
            <p:cNvSpPr/>
            <p:nvPr/>
          </p:nvSpPr>
          <p:spPr>
            <a:xfrm flipH="1">
              <a:off x="51615" y="1670809"/>
              <a:ext cx="1" cy="3685195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04" name="Gerader Verbinder 20"/>
            <p:cNvSpPr/>
            <p:nvPr/>
          </p:nvSpPr>
          <p:spPr>
            <a:xfrm flipH="1">
              <a:off x="8569754" y="44733"/>
              <a:ext cx="1" cy="5792732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05" name="Gerader Verbinder 20"/>
            <p:cNvSpPr/>
            <p:nvPr/>
          </p:nvSpPr>
          <p:spPr>
            <a:xfrm>
              <a:off x="17052683" y="1670809"/>
              <a:ext cx="1" cy="3685195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" name="Gruppieren"/>
          <p:cNvGrpSpPr/>
          <p:nvPr/>
        </p:nvGrpSpPr>
        <p:grpSpPr>
          <a:xfrm>
            <a:off x="2044988" y="1726656"/>
            <a:ext cx="16230024" cy="7846029"/>
            <a:chOff x="0" y="0"/>
            <a:chExt cx="16230023" cy="7846028"/>
          </a:xfrm>
        </p:grpSpPr>
        <p:sp>
          <p:nvSpPr>
            <p:cNvPr id="410" name="Rechteck 66"/>
            <p:cNvSpPr txBox="1"/>
            <p:nvPr/>
          </p:nvSpPr>
          <p:spPr>
            <a:xfrm>
              <a:off x="506" y="174800"/>
              <a:ext cx="7527110" cy="63948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Maschinen und Umrichter</a:t>
              </a:r>
            </a:p>
          </p:txBody>
        </p:sp>
        <p:sp>
          <p:nvSpPr>
            <p:cNvPr id="411" name="Gerader Verbinder 444"/>
            <p:cNvSpPr/>
            <p:nvPr/>
          </p:nvSpPr>
          <p:spPr>
            <a:xfrm flipH="1" flipV="1">
              <a:off x="0" y="954584"/>
              <a:ext cx="1623002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2" name="Gerader Verbinder 447"/>
            <p:cNvSpPr/>
            <p:nvPr/>
          </p:nvSpPr>
          <p:spPr>
            <a:xfrm flipH="1" flipV="1">
              <a:off x="0" y="7846028"/>
              <a:ext cx="1623002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3" name="Gerader Verbinder 20"/>
            <p:cNvSpPr/>
            <p:nvPr/>
          </p:nvSpPr>
          <p:spPr>
            <a:xfrm flipH="1">
              <a:off x="4422" y="0"/>
              <a:ext cx="1" cy="7826759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4" name="Gerader Verbinder 444"/>
            <p:cNvSpPr/>
            <p:nvPr/>
          </p:nvSpPr>
          <p:spPr>
            <a:xfrm flipH="1" flipV="1">
              <a:off x="0" y="21800"/>
              <a:ext cx="1623002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5" name="Gerader Verbinder 20"/>
            <p:cNvSpPr/>
            <p:nvPr/>
          </p:nvSpPr>
          <p:spPr>
            <a:xfrm flipH="1">
              <a:off x="7048584" y="0"/>
              <a:ext cx="1" cy="7826759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6" name="Gerader Verbinder 20"/>
            <p:cNvSpPr/>
            <p:nvPr/>
          </p:nvSpPr>
          <p:spPr>
            <a:xfrm>
              <a:off x="16218089" y="0"/>
              <a:ext cx="1" cy="7826759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17" name="Rechteck 66"/>
            <p:cNvSpPr txBox="1"/>
            <p:nvPr/>
          </p:nvSpPr>
          <p:spPr>
            <a:xfrm>
              <a:off x="7508740" y="226485"/>
              <a:ext cx="8692396" cy="63948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Lastfluss</a:t>
              </a:r>
            </a:p>
          </p:txBody>
        </p:sp>
        <p:sp>
          <p:nvSpPr>
            <p:cNvPr id="418" name="Aufwärtswandler"/>
            <p:cNvSpPr txBox="1"/>
            <p:nvPr/>
          </p:nvSpPr>
          <p:spPr>
            <a:xfrm>
              <a:off x="15172878" y="2101794"/>
              <a:ext cx="620795" cy="52578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marR="81278" indent="40639" algn="ctr" defTabSz="1828800">
                <a:spcBef>
                  <a:spcPts val="800"/>
                </a:spcBef>
                <a:defRPr b="1">
                  <a:solidFill>
                    <a:srgbClr val="FF2600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P</a:t>
              </a:r>
            </a:p>
          </p:txBody>
        </p:sp>
        <p:grpSp>
          <p:nvGrpSpPr>
            <p:cNvPr id="457" name="Gruppieren"/>
            <p:cNvGrpSpPr/>
            <p:nvPr/>
          </p:nvGrpSpPr>
          <p:grpSpPr>
            <a:xfrm>
              <a:off x="271516" y="2285125"/>
              <a:ext cx="6985090" cy="4230362"/>
              <a:chOff x="0" y="298983"/>
              <a:chExt cx="6985088" cy="4230360"/>
            </a:xfrm>
          </p:grpSpPr>
          <p:sp>
            <p:nvSpPr>
              <p:cNvPr id="419" name="Linie"/>
              <p:cNvSpPr/>
              <p:nvPr/>
            </p:nvSpPr>
            <p:spPr>
              <a:xfrm>
                <a:off x="33537" y="2311860"/>
                <a:ext cx="6030183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20" name="Aufwärtswandler"/>
              <p:cNvSpPr/>
              <p:nvPr/>
            </p:nvSpPr>
            <p:spPr>
              <a:xfrm>
                <a:off x="44" y="3067778"/>
                <a:ext cx="1061129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Netz</a:t>
                </a:r>
              </a:p>
            </p:txBody>
          </p:sp>
          <p:sp>
            <p:nvSpPr>
              <p:cNvPr id="421" name="Linie"/>
              <p:cNvSpPr/>
              <p:nvPr/>
            </p:nvSpPr>
            <p:spPr>
              <a:xfrm flipH="1">
                <a:off x="2845472" y="892466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grpSp>
            <p:nvGrpSpPr>
              <p:cNvPr id="429" name="Gruppieren"/>
              <p:cNvGrpSpPr/>
              <p:nvPr/>
            </p:nvGrpSpPr>
            <p:grpSpPr>
              <a:xfrm>
                <a:off x="-1" y="1652613"/>
                <a:ext cx="1078136" cy="1366148"/>
                <a:chOff x="0" y="0"/>
                <a:chExt cx="1078134" cy="1366147"/>
              </a:xfrm>
            </p:grpSpPr>
            <p:sp>
              <p:nvSpPr>
                <p:cNvPr id="422" name="Rechteck"/>
                <p:cNvSpPr/>
                <p:nvPr/>
              </p:nvSpPr>
              <p:spPr>
                <a:xfrm>
                  <a:off x="18098" y="11415"/>
                  <a:ext cx="1042529" cy="1354733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72000" tIns="72000" rIns="72000" bIns="72000" numCol="1" anchor="ctr">
                  <a:noAutofit/>
                </a:bodyPr>
                <a:lstStyle/>
                <a:p>
                  <a:pPr marR="73149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3" name="Linie"/>
                <p:cNvSpPr/>
                <p:nvPr/>
              </p:nvSpPr>
              <p:spPr>
                <a:xfrm flipH="1" flipV="1">
                  <a:off x="38690" y="26762"/>
                  <a:ext cx="1001345" cy="132404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4" name="Linie"/>
                <p:cNvSpPr/>
                <p:nvPr/>
              </p:nvSpPr>
              <p:spPr>
                <a:xfrm flipH="1">
                  <a:off x="36815" y="19918"/>
                  <a:ext cx="1027955" cy="133498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5" name="Linie"/>
                <p:cNvSpPr/>
                <p:nvPr/>
              </p:nvSpPr>
              <p:spPr>
                <a:xfrm flipH="1" flipV="1">
                  <a:off x="11973" y="642270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6" name="Linie"/>
                <p:cNvSpPr/>
                <p:nvPr/>
              </p:nvSpPr>
              <p:spPr>
                <a:xfrm flipH="1">
                  <a:off x="556852" y="674359"/>
                  <a:ext cx="516853" cy="67687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7" name="Linie"/>
                <p:cNvSpPr/>
                <p:nvPr/>
              </p:nvSpPr>
              <p:spPr>
                <a:xfrm flipH="1">
                  <a:off x="-1" y="0"/>
                  <a:ext cx="540382" cy="7004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28" name="Linie"/>
                <p:cNvSpPr/>
                <p:nvPr/>
              </p:nvSpPr>
              <p:spPr>
                <a:xfrm flipH="1" flipV="1">
                  <a:off x="537754" y="25048"/>
                  <a:ext cx="540381" cy="700401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1828800">
                    <a:defRPr sz="2800"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</p:grpSp>
          <p:sp>
            <p:nvSpPr>
              <p:cNvPr id="430" name="Aufwärtswandler"/>
              <p:cNvSpPr/>
              <p:nvPr/>
            </p:nvSpPr>
            <p:spPr>
              <a:xfrm>
                <a:off x="3358251" y="589822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sp>
            <p:nvSpPr>
              <p:cNvPr id="431" name="Umrichter"/>
              <p:cNvSpPr/>
              <p:nvPr/>
            </p:nvSpPr>
            <p:spPr>
              <a:xfrm>
                <a:off x="4529405" y="4529344"/>
                <a:ext cx="2455684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ctr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Umrichter</a:t>
                </a:r>
              </a:p>
            </p:txBody>
          </p:sp>
          <p:sp>
            <p:nvSpPr>
              <p:cNvPr id="432" name="Maschine"/>
              <p:cNvSpPr/>
              <p:nvPr/>
            </p:nvSpPr>
            <p:spPr>
              <a:xfrm>
                <a:off x="4529405" y="298983"/>
                <a:ext cx="2455684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ctr">
                <a:spAutoFit/>
              </a:bodyPr>
              <a:lstStyle>
                <a:lvl1pPr defTabSz="1828800">
                  <a:defRPr i="1" sz="2800">
                    <a:solidFill>
                      <a:srgbClr val="006AB3"/>
                    </a:solidFill>
                  </a:defRPr>
                </a:lvl1pPr>
              </a:lstStyle>
              <a:p>
                <a:pPr/>
                <a:r>
                  <a:t>Maschine</a:t>
                </a:r>
              </a:p>
            </p:txBody>
          </p:sp>
          <p:sp>
            <p:nvSpPr>
              <p:cNvPr id="433" name="Linie"/>
              <p:cNvSpPr/>
              <p:nvPr/>
            </p:nvSpPr>
            <p:spPr>
              <a:xfrm flipV="1">
                <a:off x="4000903" y="2310285"/>
                <a:ext cx="309341" cy="3"/>
              </a:xfrm>
              <a:prstGeom prst="line">
                <a:avLst/>
              </a:prstGeom>
              <a:noFill/>
              <a:ln w="508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34" name="Aufwärtswandler"/>
              <p:cNvSpPr/>
              <p:nvPr/>
            </p:nvSpPr>
            <p:spPr>
              <a:xfrm>
                <a:off x="4010947" y="2335686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006AB3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  <p:sp>
            <p:nvSpPr>
              <p:cNvPr id="435" name="Linie"/>
              <p:cNvSpPr/>
              <p:nvPr/>
            </p:nvSpPr>
            <p:spPr>
              <a:xfrm flipH="1">
                <a:off x="2218192" y="970313"/>
                <a:ext cx="1" cy="2721313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36" name="Linie"/>
              <p:cNvSpPr/>
              <p:nvPr/>
            </p:nvSpPr>
            <p:spPr>
              <a:xfrm>
                <a:off x="2237135" y="1125523"/>
                <a:ext cx="3836876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37" name="Linie"/>
              <p:cNvSpPr/>
              <p:nvPr/>
            </p:nvSpPr>
            <p:spPr>
              <a:xfrm>
                <a:off x="2237135" y="3524227"/>
                <a:ext cx="3836876" cy="1"/>
              </a:xfrm>
              <a:prstGeom prst="line">
                <a:avLst/>
              </a:prstGeom>
              <a:noFill/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38" name="Linie"/>
              <p:cNvSpPr/>
              <p:nvPr/>
            </p:nvSpPr>
            <p:spPr>
              <a:xfrm flipH="1">
                <a:off x="2845472" y="3305214"/>
                <a:ext cx="541922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39" name="Linie"/>
              <p:cNvSpPr/>
              <p:nvPr/>
            </p:nvSpPr>
            <p:spPr>
              <a:xfrm>
                <a:off x="2871563" y="2046818"/>
                <a:ext cx="541921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40" name="Aufwärtswandler"/>
              <p:cNvSpPr/>
              <p:nvPr/>
            </p:nvSpPr>
            <p:spPr>
              <a:xfrm>
                <a:off x="2341223" y="1777578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sp>
            <p:nvSpPr>
              <p:cNvPr id="441" name="Aufwärtswandler"/>
              <p:cNvSpPr/>
              <p:nvPr/>
            </p:nvSpPr>
            <p:spPr>
              <a:xfrm>
                <a:off x="3358251" y="3035974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sp>
            <p:nvSpPr>
              <p:cNvPr id="442" name="Aufwärtswandler"/>
              <p:cNvSpPr/>
              <p:nvPr/>
            </p:nvSpPr>
            <p:spPr>
              <a:xfrm>
                <a:off x="2341223" y="3524227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FF2600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P</a:t>
                </a:r>
              </a:p>
            </p:txBody>
          </p:sp>
          <p:sp>
            <p:nvSpPr>
              <p:cNvPr id="443" name="Linie"/>
              <p:cNvSpPr/>
              <p:nvPr/>
            </p:nvSpPr>
            <p:spPr>
              <a:xfrm>
                <a:off x="2871563" y="3785012"/>
                <a:ext cx="541921" cy="1"/>
              </a:xfrm>
              <a:prstGeom prst="line">
                <a:avLst/>
              </a:prstGeom>
              <a:noFill/>
              <a:ln w="50800" cap="flat">
                <a:solidFill>
                  <a:srgbClr val="FF26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grpSp>
            <p:nvGrpSpPr>
              <p:cNvPr id="448" name="Gruppieren"/>
              <p:cNvGrpSpPr/>
              <p:nvPr/>
            </p:nvGrpSpPr>
            <p:grpSpPr>
              <a:xfrm>
                <a:off x="4919844" y="3044487"/>
                <a:ext cx="864001" cy="940035"/>
                <a:chOff x="0" y="0"/>
                <a:chExt cx="863999" cy="940033"/>
              </a:xfrm>
            </p:grpSpPr>
            <p:sp>
              <p:nvSpPr>
                <p:cNvPr id="444" name="Rechteck"/>
                <p:cNvSpPr/>
                <p:nvPr/>
              </p:nvSpPr>
              <p:spPr>
                <a:xfrm>
                  <a:off x="0" y="62359"/>
                  <a:ext cx="864000" cy="877675"/>
                </a:xfrm>
                <a:prstGeom prst="rect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marR="73148" defTabSz="1645920">
                    <a:spcBef>
                      <a:spcPts val="600"/>
                    </a:spcBef>
                    <a:defRPr sz="3200">
                      <a:uFill>
                        <a:solidFill>
                          <a:srgbClr val="000000"/>
                        </a:solidFill>
                      </a:uFill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45" name="Linie"/>
                <p:cNvSpPr/>
                <p:nvPr/>
              </p:nvSpPr>
              <p:spPr>
                <a:xfrm flipH="1">
                  <a:off x="6042" y="68755"/>
                  <a:ext cx="851923" cy="864886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91437" tIns="91437" rIns="91437" bIns="91437" numCol="1" anchor="t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46" name="="/>
                <p:cNvSpPr txBox="1"/>
                <p:nvPr/>
              </p:nvSpPr>
              <p:spPr>
                <a:xfrm>
                  <a:off x="478051" y="410574"/>
                  <a:ext cx="344714" cy="478725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sz="2800"/>
                  </a:lvl1pPr>
                </a:lstStyle>
                <a:p>
                  <a:pPr/>
                  <a:r>
                    <a:t>=</a:t>
                  </a:r>
                </a:p>
              </p:txBody>
            </p:sp>
            <p:sp>
              <p:nvSpPr>
                <p:cNvPr id="447" name="∼"/>
                <p:cNvSpPr txBox="1"/>
                <p:nvPr/>
              </p:nvSpPr>
              <p:spPr>
                <a:xfrm>
                  <a:off x="7884" y="0"/>
                  <a:ext cx="380935" cy="519880"/>
                </a:xfrm>
                <a:prstGeom prst="rect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91437" tIns="91437" rIns="91437" bIns="91437" numCol="1" anchor="ctr">
                  <a:noAutofit/>
                </a:bodyPr>
                <a:lstStyle>
                  <a:lvl1pPr defTabSz="1828800">
                    <a:defRPr sz="3600"/>
                  </a:lvl1pPr>
                </a:lstStyle>
                <a:p>
                  <a:pPr/>
                  <a:r>
                    <a:t>∼</a:t>
                  </a:r>
                </a:p>
              </p:txBody>
            </p:sp>
          </p:grpSp>
          <p:grpSp>
            <p:nvGrpSpPr>
              <p:cNvPr id="451" name="Gruppieren"/>
              <p:cNvGrpSpPr/>
              <p:nvPr/>
            </p:nvGrpSpPr>
            <p:grpSpPr>
              <a:xfrm>
                <a:off x="4917146" y="693825"/>
                <a:ext cx="1416561" cy="1705224"/>
                <a:chOff x="0" y="0"/>
                <a:chExt cx="1416560" cy="1705222"/>
              </a:xfrm>
            </p:grpSpPr>
            <p:sp>
              <p:nvSpPr>
                <p:cNvPr id="449" name="Kreis"/>
                <p:cNvSpPr/>
                <p:nvPr/>
              </p:nvSpPr>
              <p:spPr>
                <a:xfrm flipH="1" rot="5400000">
                  <a:off x="-2" y="1"/>
                  <a:ext cx="864001" cy="863997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50" name="G"/>
                <p:cNvSpPr/>
                <p:nvPr/>
              </p:nvSpPr>
              <p:spPr>
                <a:xfrm>
                  <a:off x="146560" y="435222"/>
                  <a:ext cx="1270001" cy="1270001"/>
                </a:xfrm>
                <a:prstGeom prst="line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101600" tIns="101600" rIns="101600" bIns="101600" numCol="1" anchor="ctr">
                  <a:spAutoFit/>
                </a:bodyPr>
                <a:lstStyle>
                  <a:lvl1pPr>
                    <a:defRPr sz="3200"/>
                  </a:lvl1pPr>
                </a:lstStyle>
                <a:p>
                  <a:pPr/>
                  <a:r>
                    <a:t>G</a:t>
                  </a:r>
                </a:p>
              </p:txBody>
            </p:sp>
          </p:grpSp>
          <p:grpSp>
            <p:nvGrpSpPr>
              <p:cNvPr id="454" name="Gruppieren"/>
              <p:cNvGrpSpPr/>
              <p:nvPr/>
            </p:nvGrpSpPr>
            <p:grpSpPr>
              <a:xfrm>
                <a:off x="4917146" y="1881440"/>
                <a:ext cx="1416561" cy="1705224"/>
                <a:chOff x="0" y="0"/>
                <a:chExt cx="1416560" cy="1705222"/>
              </a:xfrm>
            </p:grpSpPr>
            <p:sp>
              <p:nvSpPr>
                <p:cNvPr id="452" name="Kreis"/>
                <p:cNvSpPr/>
                <p:nvPr/>
              </p:nvSpPr>
              <p:spPr>
                <a:xfrm flipH="1" rot="5400000">
                  <a:off x="-2" y="1"/>
                  <a:ext cx="864001" cy="863997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>
                  <a:solidFill>
                    <a:srgbClr val="515151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ctr">
                  <a:noAutofit/>
                </a:bodyPr>
                <a:lstStyle/>
                <a:p>
                  <a:pPr algn="ctr" defTabSz="1828800">
                    <a:defRPr sz="6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Arial Narrow"/>
                      <a:ea typeface="Arial Narrow"/>
                      <a:cs typeface="Arial Narrow"/>
                      <a:sym typeface="Arial Narrow"/>
                    </a:defRPr>
                  </a:pPr>
                </a:p>
              </p:txBody>
            </p:sp>
            <p:sp>
              <p:nvSpPr>
                <p:cNvPr id="453" name="M"/>
                <p:cNvSpPr/>
                <p:nvPr/>
              </p:nvSpPr>
              <p:spPr>
                <a:xfrm>
                  <a:off x="146560" y="435222"/>
                  <a:ext cx="1270001" cy="1270001"/>
                </a:xfrm>
                <a:prstGeom prst="line">
                  <a:avLst/>
                </a:prstGeom>
                <a:noFill/>
                <a:ln w="254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101600" tIns="101600" rIns="101600" bIns="101600" numCol="1" anchor="ctr">
                  <a:spAutoFit/>
                </a:bodyPr>
                <a:lstStyle>
                  <a:lvl1pPr>
                    <a:defRPr sz="3200"/>
                  </a:lvl1pPr>
                </a:lstStyle>
                <a:p>
                  <a:pPr/>
                  <a:r>
                    <a:t>M</a:t>
                  </a:r>
                </a:p>
              </p:txBody>
            </p:sp>
          </p:grpSp>
          <p:sp>
            <p:nvSpPr>
              <p:cNvPr id="455" name="Linie"/>
              <p:cNvSpPr/>
              <p:nvPr/>
            </p:nvSpPr>
            <p:spPr>
              <a:xfrm flipH="1" flipV="1">
                <a:off x="3854256" y="1125522"/>
                <a:ext cx="309341" cy="3"/>
              </a:xfrm>
              <a:prstGeom prst="line">
                <a:avLst/>
              </a:prstGeom>
              <a:noFill/>
              <a:ln w="50800" cap="flat">
                <a:solidFill>
                  <a:srgbClr val="004B93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1828800">
                  <a:defRPr sz="2800"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56" name="Aufwärtswandler"/>
              <p:cNvSpPr/>
              <p:nvPr/>
            </p:nvSpPr>
            <p:spPr>
              <a:xfrm>
                <a:off x="4010947" y="1109809"/>
                <a:ext cx="620795" cy="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0" fill="norm" stroke="1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b="1">
                    <a:solidFill>
                      <a:srgbClr val="006AB3"/>
                    </a:solidFill>
                    <a:uFill>
                      <a:solidFill>
                        <a:srgbClr val="000000"/>
                      </a:solidFill>
                    </a:uFill>
                    <a:latin typeface="Courier New"/>
                    <a:ea typeface="Courier New"/>
                    <a:cs typeface="Courier New"/>
                    <a:sym typeface="Courier New"/>
                  </a:defRPr>
                </a:lvl1pPr>
              </a:lstStyle>
              <a:p>
                <a:pPr/>
                <a:r>
                  <a:t>i</a:t>
                </a:r>
              </a:p>
            </p:txBody>
          </p:sp>
        </p:grpSp>
        <p:sp>
          <p:nvSpPr>
            <p:cNvPr id="458" name="Linie"/>
            <p:cNvSpPr/>
            <p:nvPr/>
          </p:nvSpPr>
          <p:spPr>
            <a:xfrm flipH="1">
              <a:off x="14550879" y="2371034"/>
              <a:ext cx="541921" cy="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59" name="Aufwärtswandler"/>
            <p:cNvSpPr txBox="1"/>
            <p:nvPr/>
          </p:nvSpPr>
          <p:spPr>
            <a:xfrm>
              <a:off x="14087360" y="2689234"/>
              <a:ext cx="2095605" cy="98404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marR="81278" indent="40639" algn="ctr" defTabSz="1828800">
                <a:spcBef>
                  <a:spcPts val="800"/>
                </a:spcBef>
                <a:defRPr sz="28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Lastfluss ins Netz</a:t>
              </a:r>
            </a:p>
          </p:txBody>
        </p:sp>
        <p:pic>
          <p:nvPicPr>
            <p:cNvPr id="460" name="Einspeisung.PNG" descr="Einspeisung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441707" y="1589489"/>
              <a:ext cx="5612545" cy="277593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1" name="Linie"/>
            <p:cNvSpPr/>
            <p:nvPr/>
          </p:nvSpPr>
          <p:spPr>
            <a:xfrm>
              <a:off x="9171327" y="2345367"/>
              <a:ext cx="1" cy="724434"/>
            </a:xfrm>
            <a:prstGeom prst="line">
              <a:avLst/>
            </a:prstGeom>
            <a:noFill/>
            <a:ln w="508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ctr">
                <a:defRPr sz="6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62" name="Linie"/>
            <p:cNvSpPr/>
            <p:nvPr/>
          </p:nvSpPr>
          <p:spPr>
            <a:xfrm flipV="1">
              <a:off x="9171327" y="1733264"/>
              <a:ext cx="1" cy="2488385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ctr">
                <a:defRPr sz="6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63" name="Rechteck 75"/>
            <p:cNvSpPr txBox="1"/>
            <p:nvPr/>
          </p:nvSpPr>
          <p:spPr>
            <a:xfrm>
              <a:off x="9808506" y="2688635"/>
              <a:ext cx="1143960" cy="57764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7" tIns="91437" rIns="91437" bIns="91437" numCol="1" anchor="t">
              <a:spAutoFit/>
            </a:bodyPr>
            <a:lstStyle>
              <a:lvl1pPr defTabSz="1828800">
                <a:defRPr i="1" sz="2800">
                  <a:solidFill>
                    <a:srgbClr val="011993"/>
                  </a:solidFill>
                </a:defRPr>
              </a:lvl1pPr>
            </a:lstStyle>
            <a:p>
              <a:pPr/>
              <a:r>
                <a:t>Strom</a:t>
              </a:r>
            </a:p>
          </p:txBody>
        </p:sp>
        <p:sp>
          <p:nvSpPr>
            <p:cNvPr id="464" name="Rechteck 75"/>
            <p:cNvSpPr txBox="1"/>
            <p:nvPr/>
          </p:nvSpPr>
          <p:spPr>
            <a:xfrm>
              <a:off x="9040705" y="1290674"/>
              <a:ext cx="5274163" cy="577644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7" tIns="91437" rIns="91437" bIns="91437" numCol="1" anchor="t">
              <a:spAutoFit/>
            </a:bodyPr>
            <a:lstStyle>
              <a:lvl1pPr defTabSz="1828800">
                <a:defRPr sz="2800">
                  <a:solidFill>
                    <a:srgbClr val="009051"/>
                  </a:solidFill>
                </a:defRPr>
              </a:lvl1pPr>
            </a:lstStyle>
            <a:p>
              <a:pPr/>
              <a:r>
                <a:t>Maschine / Umrichter treibt Netz</a:t>
              </a:r>
            </a:p>
          </p:txBody>
        </p:sp>
        <p:sp>
          <p:nvSpPr>
            <p:cNvPr id="465" name="Rechteck 75"/>
            <p:cNvSpPr txBox="1"/>
            <p:nvPr/>
          </p:nvSpPr>
          <p:spPr>
            <a:xfrm>
              <a:off x="11328050" y="1948935"/>
              <a:ext cx="926745" cy="577643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7" tIns="91437" rIns="91437" bIns="91437" numCol="1" anchor="t">
              <a:spAutoFit/>
            </a:bodyPr>
            <a:lstStyle>
              <a:lvl1pPr defTabSz="1828800">
                <a:defRPr sz="2800">
                  <a:solidFill>
                    <a:srgbClr val="FF2600"/>
                  </a:solidFill>
                </a:defRPr>
              </a:lvl1pPr>
            </a:lstStyle>
            <a:p>
              <a:pPr/>
              <a:r>
                <a:t>Netz</a:t>
              </a:r>
            </a:p>
          </p:txBody>
        </p:sp>
        <p:sp>
          <p:nvSpPr>
            <p:cNvPr id="466" name="t [s]"/>
            <p:cNvSpPr txBox="1"/>
            <p:nvPr/>
          </p:nvSpPr>
          <p:spPr>
            <a:xfrm>
              <a:off x="11926427" y="3464983"/>
              <a:ext cx="939445" cy="51011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t">
              <a:noAutofit/>
            </a:bodyPr>
            <a:lstStyle>
              <a:lvl1pPr marL="81279" marR="81279" algn="ctr" defTabSz="1828800">
                <a:spcBef>
                  <a:spcPts val="800"/>
                </a:spcBef>
                <a:buClr>
                  <a:srgbClr val="000000"/>
                </a:buClr>
                <a:buFont typeface="Arial"/>
                <a:defRPr i="1"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  <p:pic>
          <p:nvPicPr>
            <p:cNvPr id="467" name="Verbraucher.PNG" descr="Verbraucher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467417" y="4964762"/>
              <a:ext cx="5561124" cy="2765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8" name="Aufwärtswandler"/>
            <p:cNvSpPr txBox="1"/>
            <p:nvPr/>
          </p:nvSpPr>
          <p:spPr>
            <a:xfrm>
              <a:off x="14303393" y="5289338"/>
              <a:ext cx="620795" cy="525781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>
              <a:lvl1pPr marR="81278" indent="40639" algn="ctr" defTabSz="1828800">
                <a:spcBef>
                  <a:spcPts val="800"/>
                </a:spcBef>
                <a:defRPr b="1">
                  <a:solidFill>
                    <a:srgbClr val="FF2600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P</a:t>
              </a:r>
            </a:p>
          </p:txBody>
        </p:sp>
        <p:sp>
          <p:nvSpPr>
            <p:cNvPr id="469" name="Linie"/>
            <p:cNvSpPr/>
            <p:nvPr/>
          </p:nvSpPr>
          <p:spPr>
            <a:xfrm>
              <a:off x="15058218" y="5558578"/>
              <a:ext cx="541922" cy="1"/>
            </a:xfrm>
            <a:prstGeom prst="line">
              <a:avLst/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1828800">
                <a:defRPr sz="2800"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470" name="Aufwärtswandler"/>
            <p:cNvSpPr txBox="1"/>
            <p:nvPr/>
          </p:nvSpPr>
          <p:spPr>
            <a:xfrm>
              <a:off x="13782237" y="5844936"/>
              <a:ext cx="2424591" cy="100436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>
              <a:lvl1pPr algn="ctr">
                <a:defRPr sz="2800"/>
              </a:lvl1pPr>
            </a:lstStyle>
            <a:p>
              <a:pPr/>
              <a:r>
                <a:t>Lastfluss aus dem Netz</a:t>
              </a:r>
            </a:p>
          </p:txBody>
        </p:sp>
        <p:sp>
          <p:nvSpPr>
            <p:cNvPr id="471" name="Rechteck 75"/>
            <p:cNvSpPr txBox="1"/>
            <p:nvPr/>
          </p:nvSpPr>
          <p:spPr>
            <a:xfrm>
              <a:off x="9100207" y="4621197"/>
              <a:ext cx="5274163" cy="577644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7" tIns="91437" rIns="91437" bIns="91437" numCol="1" anchor="t">
              <a:spAutoFit/>
            </a:bodyPr>
            <a:lstStyle>
              <a:lvl1pPr defTabSz="1828800">
                <a:defRPr sz="2800">
                  <a:solidFill>
                    <a:srgbClr val="FF2600"/>
                  </a:solidFill>
                </a:defRPr>
              </a:lvl1pPr>
            </a:lstStyle>
            <a:p>
              <a:pPr/>
              <a:r>
                <a:t>Netz treibt Maschine / Umrichter</a:t>
              </a:r>
            </a:p>
          </p:txBody>
        </p:sp>
        <p:sp>
          <p:nvSpPr>
            <p:cNvPr id="472" name="Linie"/>
            <p:cNvSpPr/>
            <p:nvPr/>
          </p:nvSpPr>
          <p:spPr>
            <a:xfrm flipV="1">
              <a:off x="9222127" y="5125945"/>
              <a:ext cx="1" cy="2492374"/>
            </a:xfrm>
            <a:prstGeom prst="line">
              <a:avLst/>
            </a:prstGeom>
            <a:noFill/>
            <a:ln w="12700" cap="flat">
              <a:solidFill>
                <a:srgbClr val="F39019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ctr">
                <a:defRPr sz="6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3" name="Linie"/>
            <p:cNvSpPr/>
            <p:nvPr/>
          </p:nvSpPr>
          <p:spPr>
            <a:xfrm>
              <a:off x="9222127" y="5691941"/>
              <a:ext cx="1" cy="724435"/>
            </a:xfrm>
            <a:prstGeom prst="line">
              <a:avLst/>
            </a:prstGeom>
            <a:noFill/>
            <a:ln w="50800" cap="flat">
              <a:solidFill>
                <a:srgbClr val="F39019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algn="ctr">
                <a:defRPr sz="6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</a:p>
          </p:txBody>
        </p:sp>
        <p:sp>
          <p:nvSpPr>
            <p:cNvPr id="474" name="Rechteck 75"/>
            <p:cNvSpPr txBox="1"/>
            <p:nvPr/>
          </p:nvSpPr>
          <p:spPr>
            <a:xfrm>
              <a:off x="11542020" y="5219603"/>
              <a:ext cx="2095605" cy="984043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defTabSz="1828800">
                <a:defRPr sz="2800">
                  <a:solidFill>
                    <a:srgbClr val="009051"/>
                  </a:solidFill>
                </a:defRPr>
              </a:lvl1pPr>
            </a:lstStyle>
            <a:p>
              <a:pPr/>
              <a:r>
                <a:t>Maschine / Umrichter</a:t>
              </a:r>
            </a:p>
          </p:txBody>
        </p:sp>
        <p:sp>
          <p:nvSpPr>
            <p:cNvPr id="475" name="Rechteck 75"/>
            <p:cNvSpPr txBox="1"/>
            <p:nvPr/>
          </p:nvSpPr>
          <p:spPr>
            <a:xfrm>
              <a:off x="9808506" y="6063730"/>
              <a:ext cx="1143960" cy="577644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7" tIns="91437" rIns="91437" bIns="91437" numCol="1" anchor="t">
              <a:spAutoFit/>
            </a:bodyPr>
            <a:lstStyle>
              <a:lvl1pPr defTabSz="1828800">
                <a:defRPr i="1" sz="2800">
                  <a:solidFill>
                    <a:srgbClr val="011993"/>
                  </a:solidFill>
                </a:defRPr>
              </a:lvl1pPr>
            </a:lstStyle>
            <a:p>
              <a:pPr/>
              <a:r>
                <a:t>Strom</a:t>
              </a:r>
            </a:p>
          </p:txBody>
        </p:sp>
        <p:sp>
          <p:nvSpPr>
            <p:cNvPr id="476" name="t [s]"/>
            <p:cNvSpPr txBox="1"/>
            <p:nvPr/>
          </p:nvSpPr>
          <p:spPr>
            <a:xfrm>
              <a:off x="12091132" y="6823752"/>
              <a:ext cx="939445" cy="51012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t">
              <a:noAutofit/>
            </a:bodyPr>
            <a:lstStyle>
              <a:lvl1pPr marL="81279" marR="81279" algn="ctr" defTabSz="1828800">
                <a:spcBef>
                  <a:spcPts val="800"/>
                </a:spcBef>
                <a:buClr>
                  <a:srgbClr val="000000"/>
                </a:buClr>
                <a:buFont typeface="Arial"/>
                <a:defRPr i="1" sz="2000"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t [s]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Gruppieren"/>
          <p:cNvGrpSpPr/>
          <p:nvPr/>
        </p:nvGrpSpPr>
        <p:grpSpPr>
          <a:xfrm>
            <a:off x="2452485" y="1236028"/>
            <a:ext cx="15415030" cy="9914749"/>
            <a:chOff x="0" y="0"/>
            <a:chExt cx="15415029" cy="9914748"/>
          </a:xfrm>
        </p:grpSpPr>
        <p:sp>
          <p:nvSpPr>
            <p:cNvPr id="479" name="Linie"/>
            <p:cNvSpPr/>
            <p:nvPr/>
          </p:nvSpPr>
          <p:spPr>
            <a:xfrm>
              <a:off x="6924014" y="6125083"/>
              <a:ext cx="1" cy="2476656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0" name="Linie"/>
            <p:cNvSpPr/>
            <p:nvPr/>
          </p:nvSpPr>
          <p:spPr>
            <a:xfrm>
              <a:off x="8452826" y="6105846"/>
              <a:ext cx="1" cy="2476655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1" name="Rechteck 66"/>
            <p:cNvSpPr txBox="1"/>
            <p:nvPr/>
          </p:nvSpPr>
          <p:spPr>
            <a:xfrm>
              <a:off x="5502" y="137659"/>
              <a:ext cx="15375265" cy="639482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algn="ctr" defTabSz="1828800">
                <a:defRPr sz="3200"/>
              </a:lvl1pPr>
            </a:lstStyle>
            <a:p>
              <a:pPr/>
              <a:r>
                <a:t>Netz mit Einspeisung</a:t>
              </a:r>
            </a:p>
          </p:txBody>
        </p:sp>
        <p:sp>
          <p:nvSpPr>
            <p:cNvPr id="482" name="Gerader Verbinder 444"/>
            <p:cNvSpPr/>
            <p:nvPr/>
          </p:nvSpPr>
          <p:spPr>
            <a:xfrm flipH="1" flipV="1">
              <a:off x="0" y="937860"/>
              <a:ext cx="1539579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3" name="Gerader Verbinder 20"/>
            <p:cNvSpPr/>
            <p:nvPr/>
          </p:nvSpPr>
          <p:spPr>
            <a:xfrm flipH="1">
              <a:off x="6790" y="10819"/>
              <a:ext cx="1" cy="9890078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4" name="Gerader Verbinder 444"/>
            <p:cNvSpPr/>
            <p:nvPr/>
          </p:nvSpPr>
          <p:spPr>
            <a:xfrm flipH="1" flipV="1">
              <a:off x="4" y="5075"/>
              <a:ext cx="15395793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5" name="Linie"/>
            <p:cNvSpPr/>
            <p:nvPr/>
          </p:nvSpPr>
          <p:spPr>
            <a:xfrm flipV="1">
              <a:off x="2590590" y="4460184"/>
              <a:ext cx="9543785" cy="9759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86" name="Aufwärtswandler"/>
            <p:cNvSpPr txBox="1"/>
            <p:nvPr/>
          </p:nvSpPr>
          <p:spPr>
            <a:xfrm>
              <a:off x="7162093" y="3171928"/>
              <a:ext cx="1056355" cy="52850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Netz</a:t>
              </a:r>
            </a:p>
          </p:txBody>
        </p:sp>
        <p:grpSp>
          <p:nvGrpSpPr>
            <p:cNvPr id="494" name="Gruppieren"/>
            <p:cNvGrpSpPr/>
            <p:nvPr/>
          </p:nvGrpSpPr>
          <p:grpSpPr>
            <a:xfrm>
              <a:off x="7196289" y="3810694"/>
              <a:ext cx="1078141" cy="1366153"/>
              <a:chOff x="0" y="0"/>
              <a:chExt cx="1078139" cy="1366152"/>
            </a:xfrm>
          </p:grpSpPr>
          <p:sp>
            <p:nvSpPr>
              <p:cNvPr id="487" name="Rechteck"/>
              <p:cNvSpPr/>
              <p:nvPr/>
            </p:nvSpPr>
            <p:spPr>
              <a:xfrm>
                <a:off x="18098" y="11414"/>
                <a:ext cx="1042531" cy="1354739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488" name="Linie"/>
              <p:cNvSpPr/>
              <p:nvPr/>
            </p:nvSpPr>
            <p:spPr>
              <a:xfrm flipH="1" flipV="1">
                <a:off x="38691" y="26763"/>
                <a:ext cx="1001347" cy="132404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489" name="Linie"/>
              <p:cNvSpPr/>
              <p:nvPr/>
            </p:nvSpPr>
            <p:spPr>
              <a:xfrm flipH="1">
                <a:off x="36815" y="19918"/>
                <a:ext cx="1027958" cy="133499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490" name="Linie"/>
              <p:cNvSpPr/>
              <p:nvPr/>
            </p:nvSpPr>
            <p:spPr>
              <a:xfrm flipH="1" flipV="1">
                <a:off x="11973" y="642273"/>
                <a:ext cx="540383" cy="70040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491" name="Linie"/>
              <p:cNvSpPr/>
              <p:nvPr/>
            </p:nvSpPr>
            <p:spPr>
              <a:xfrm flipH="1">
                <a:off x="556854" y="674360"/>
                <a:ext cx="516855" cy="676877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492" name="Linie"/>
              <p:cNvSpPr/>
              <p:nvPr/>
            </p:nvSpPr>
            <p:spPr>
              <a:xfrm flipH="1">
                <a:off x="-1" y="0"/>
                <a:ext cx="540385" cy="700402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493" name="Linie"/>
              <p:cNvSpPr/>
              <p:nvPr/>
            </p:nvSpPr>
            <p:spPr>
              <a:xfrm flipH="1" flipV="1">
                <a:off x="537755" y="25049"/>
                <a:ext cx="540384" cy="70040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</p:grpSp>
        <p:sp>
          <p:nvSpPr>
            <p:cNvPr id="495" name="Einspeisung"/>
            <p:cNvSpPr txBox="1"/>
            <p:nvPr/>
          </p:nvSpPr>
          <p:spPr>
            <a:xfrm>
              <a:off x="8638552" y="2405244"/>
              <a:ext cx="2455685" cy="59796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>
              <a:lvl1pPr defTabSz="1828800">
                <a:defRPr i="1" sz="2800">
                  <a:solidFill>
                    <a:srgbClr val="006AB3"/>
                  </a:solidFill>
                </a:defRPr>
              </a:lvl1pPr>
            </a:lstStyle>
            <a:p>
              <a:pPr/>
              <a:r>
                <a:t>Einspeisung</a:t>
              </a:r>
            </a:p>
          </p:txBody>
        </p:sp>
        <p:sp>
          <p:nvSpPr>
            <p:cNvPr id="496" name="Linie"/>
            <p:cNvSpPr/>
            <p:nvPr/>
          </p:nvSpPr>
          <p:spPr>
            <a:xfrm>
              <a:off x="9880878" y="3276076"/>
              <a:ext cx="1" cy="2476655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97" name="Linie"/>
            <p:cNvSpPr/>
            <p:nvPr/>
          </p:nvSpPr>
          <p:spPr>
            <a:xfrm>
              <a:off x="9859288" y="3668095"/>
              <a:ext cx="2255090" cy="4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498" name="Linie"/>
            <p:cNvSpPr/>
            <p:nvPr/>
          </p:nvSpPr>
          <p:spPr>
            <a:xfrm>
              <a:off x="9874320" y="5297132"/>
              <a:ext cx="2305147" cy="1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grpSp>
          <p:nvGrpSpPr>
            <p:cNvPr id="507" name="Group 43"/>
            <p:cNvGrpSpPr/>
            <p:nvPr/>
          </p:nvGrpSpPr>
          <p:grpSpPr>
            <a:xfrm>
              <a:off x="12956648" y="4662685"/>
              <a:ext cx="965712" cy="1207003"/>
              <a:chOff x="0" y="0"/>
              <a:chExt cx="965710" cy="1207001"/>
            </a:xfrm>
          </p:grpSpPr>
          <p:sp>
            <p:nvSpPr>
              <p:cNvPr id="499" name="Oval 35"/>
              <p:cNvSpPr/>
              <p:nvPr/>
            </p:nvSpPr>
            <p:spPr>
              <a:xfrm>
                <a:off x="543322" y="-1"/>
                <a:ext cx="422389" cy="418089"/>
              </a:xfrm>
              <a:prstGeom prst="ellipse">
                <a:avLst/>
              </a:prstGeom>
              <a:solidFill>
                <a:srgbClr val="FCBD00"/>
              </a:solidFill>
              <a:ln w="12700" cap="flat">
                <a:solidFill>
                  <a:srgbClr val="9755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00" name="Line 36"/>
              <p:cNvSpPr/>
              <p:nvPr/>
            </p:nvSpPr>
            <p:spPr>
              <a:xfrm>
                <a:off x="120933" y="837993"/>
                <a:ext cx="711577" cy="369009"/>
              </a:xfrm>
              <a:prstGeom prst="line">
                <a:avLst/>
              </a:prstGeom>
              <a:noFill/>
              <a:ln w="508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01" name="Line 37"/>
              <p:cNvSpPr/>
              <p:nvPr/>
            </p:nvSpPr>
            <p:spPr>
              <a:xfrm flipH="1">
                <a:off x="127945" y="641674"/>
                <a:ext cx="3504" cy="205409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02" name="Line 38"/>
              <p:cNvSpPr/>
              <p:nvPr/>
            </p:nvSpPr>
            <p:spPr>
              <a:xfrm flipH="1">
                <a:off x="432906" y="814362"/>
                <a:ext cx="3505" cy="205409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03" name="Line 39"/>
              <p:cNvSpPr/>
              <p:nvPr/>
            </p:nvSpPr>
            <p:spPr>
              <a:xfrm flipH="1">
                <a:off x="744878" y="967055"/>
                <a:ext cx="1753" cy="205409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04" name="AutoShape 40"/>
              <p:cNvSpPr/>
              <p:nvPr/>
            </p:nvSpPr>
            <p:spPr>
              <a:xfrm>
                <a:off x="0" y="418088"/>
                <a:ext cx="254135" cy="374462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05" name="AutoShape 41"/>
              <p:cNvSpPr/>
              <p:nvPr/>
            </p:nvSpPr>
            <p:spPr>
              <a:xfrm>
                <a:off x="310219" y="558056"/>
                <a:ext cx="255889" cy="372645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06" name="AutoShape 42"/>
              <p:cNvSpPr/>
              <p:nvPr/>
            </p:nvSpPr>
            <p:spPr>
              <a:xfrm>
                <a:off x="622191" y="732562"/>
                <a:ext cx="255889" cy="374463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515" name="Gruppieren 79"/>
            <p:cNvGrpSpPr/>
            <p:nvPr/>
          </p:nvGrpSpPr>
          <p:grpSpPr>
            <a:xfrm>
              <a:off x="12454226" y="5577691"/>
              <a:ext cx="817681" cy="805440"/>
              <a:chOff x="0" y="0"/>
              <a:chExt cx="817680" cy="805438"/>
            </a:xfrm>
          </p:grpSpPr>
          <p:sp>
            <p:nvSpPr>
              <p:cNvPr id="508" name="Line 36"/>
              <p:cNvSpPr/>
              <p:nvPr/>
            </p:nvSpPr>
            <p:spPr>
              <a:xfrm>
                <a:off x="112614" y="428702"/>
                <a:ext cx="662631" cy="376737"/>
              </a:xfrm>
              <a:prstGeom prst="line">
                <a:avLst/>
              </a:prstGeom>
              <a:noFill/>
              <a:ln w="508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09" name="Line 37"/>
              <p:cNvSpPr/>
              <p:nvPr/>
            </p:nvSpPr>
            <p:spPr>
              <a:xfrm flipH="1">
                <a:off x="119142" y="228271"/>
                <a:ext cx="3265" cy="209711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10" name="Line 38"/>
              <p:cNvSpPr/>
              <p:nvPr/>
            </p:nvSpPr>
            <p:spPr>
              <a:xfrm flipH="1">
                <a:off x="403127" y="404577"/>
                <a:ext cx="3265" cy="209711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11" name="Line 39"/>
              <p:cNvSpPr/>
              <p:nvPr/>
            </p:nvSpPr>
            <p:spPr>
              <a:xfrm flipH="1">
                <a:off x="693641" y="560468"/>
                <a:ext cx="1633" cy="209711"/>
              </a:xfrm>
              <a:prstGeom prst="line">
                <a:avLst/>
              </a:prstGeom>
              <a:noFill/>
              <a:ln w="25400" cap="flat">
                <a:solidFill>
                  <a:srgbClr val="003C52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12" name="AutoShape 40"/>
              <p:cNvSpPr/>
              <p:nvPr/>
            </p:nvSpPr>
            <p:spPr>
              <a:xfrm>
                <a:off x="-1" y="-1"/>
                <a:ext cx="236655" cy="382306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13" name="AutoShape 41"/>
              <p:cNvSpPr/>
              <p:nvPr/>
            </p:nvSpPr>
            <p:spPr>
              <a:xfrm>
                <a:off x="288881" y="142900"/>
                <a:ext cx="238286" cy="380450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14" name="AutoShape 42"/>
              <p:cNvSpPr/>
              <p:nvPr/>
            </p:nvSpPr>
            <p:spPr>
              <a:xfrm>
                <a:off x="579394" y="321062"/>
                <a:ext cx="238287" cy="382306"/>
              </a:xfrm>
              <a:prstGeom prst="roundRect">
                <a:avLst>
                  <a:gd name="adj" fmla="val 33588"/>
                </a:avLst>
              </a:prstGeom>
              <a:solidFill>
                <a:schemeClr val="accent1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522" name="Group 34"/>
            <p:cNvGrpSpPr/>
            <p:nvPr/>
          </p:nvGrpSpPr>
          <p:grpSpPr>
            <a:xfrm>
              <a:off x="12245267" y="3513804"/>
              <a:ext cx="794873" cy="1044962"/>
              <a:chOff x="0" y="0"/>
              <a:chExt cx="794872" cy="1044961"/>
            </a:xfrm>
          </p:grpSpPr>
          <p:sp>
            <p:nvSpPr>
              <p:cNvPr id="516" name="Oval 28"/>
              <p:cNvSpPr/>
              <p:nvPr/>
            </p:nvSpPr>
            <p:spPr>
              <a:xfrm>
                <a:off x="0" y="0"/>
                <a:ext cx="794873" cy="691333"/>
              </a:xfrm>
              <a:prstGeom prst="ellipse">
                <a:avLst/>
              </a:prstGeom>
              <a:solidFill>
                <a:srgbClr val="C0EDFE"/>
              </a:solidFill>
              <a:ln w="508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17" name="Line 29"/>
              <p:cNvSpPr/>
              <p:nvPr/>
            </p:nvSpPr>
            <p:spPr>
              <a:xfrm>
                <a:off x="392113" y="9557"/>
                <a:ext cx="1775" cy="328143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18" name="Line 30"/>
              <p:cNvSpPr/>
              <p:nvPr/>
            </p:nvSpPr>
            <p:spPr>
              <a:xfrm flipH="1">
                <a:off x="70971" y="358409"/>
                <a:ext cx="294529" cy="187965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19" name="Rectangle 31"/>
              <p:cNvSpPr/>
              <p:nvPr/>
            </p:nvSpPr>
            <p:spPr>
              <a:xfrm>
                <a:off x="356627" y="352037"/>
                <a:ext cx="70971" cy="692925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20" name="Line 32"/>
              <p:cNvSpPr/>
              <p:nvPr/>
            </p:nvSpPr>
            <p:spPr>
              <a:xfrm>
                <a:off x="436469" y="352037"/>
                <a:ext cx="294529" cy="183187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21" name="Oval 33"/>
              <p:cNvSpPr/>
              <p:nvPr/>
            </p:nvSpPr>
            <p:spPr>
              <a:xfrm>
                <a:off x="306948" y="275576"/>
                <a:ext cx="170329" cy="165665"/>
              </a:xfrm>
              <a:prstGeom prst="ellipse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529" name="Group 34"/>
            <p:cNvGrpSpPr/>
            <p:nvPr/>
          </p:nvGrpSpPr>
          <p:grpSpPr>
            <a:xfrm>
              <a:off x="11672528" y="2388637"/>
              <a:ext cx="868161" cy="1180835"/>
              <a:chOff x="0" y="0"/>
              <a:chExt cx="868159" cy="1180833"/>
            </a:xfrm>
          </p:grpSpPr>
          <p:sp>
            <p:nvSpPr>
              <p:cNvPr id="523" name="Oval 28"/>
              <p:cNvSpPr/>
              <p:nvPr/>
            </p:nvSpPr>
            <p:spPr>
              <a:xfrm>
                <a:off x="0" y="-1"/>
                <a:ext cx="868160" cy="781225"/>
              </a:xfrm>
              <a:prstGeom prst="ellipse">
                <a:avLst/>
              </a:prstGeom>
              <a:solidFill>
                <a:srgbClr val="C0EDFE"/>
              </a:solidFill>
              <a:ln w="508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24" name="Line 29"/>
              <p:cNvSpPr/>
              <p:nvPr/>
            </p:nvSpPr>
            <p:spPr>
              <a:xfrm>
                <a:off x="428266" y="10800"/>
                <a:ext cx="1937" cy="370811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25" name="Line 30"/>
              <p:cNvSpPr/>
              <p:nvPr/>
            </p:nvSpPr>
            <p:spPr>
              <a:xfrm flipH="1">
                <a:off x="77514" y="405011"/>
                <a:ext cx="321685" cy="212407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26" name="Rectangle 31"/>
              <p:cNvSpPr/>
              <p:nvPr/>
            </p:nvSpPr>
            <p:spPr>
              <a:xfrm>
                <a:off x="389509" y="397811"/>
                <a:ext cx="77515" cy="783023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27" name="Line 32"/>
              <p:cNvSpPr/>
              <p:nvPr/>
            </p:nvSpPr>
            <p:spPr>
              <a:xfrm>
                <a:off x="476712" y="397811"/>
                <a:ext cx="321685" cy="207005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28" name="Oval 33"/>
              <p:cNvSpPr/>
              <p:nvPr/>
            </p:nvSpPr>
            <p:spPr>
              <a:xfrm>
                <a:off x="335249" y="311408"/>
                <a:ext cx="186037" cy="187205"/>
              </a:xfrm>
              <a:prstGeom prst="ellipse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536" name="Group 34"/>
            <p:cNvGrpSpPr/>
            <p:nvPr/>
          </p:nvGrpSpPr>
          <p:grpSpPr>
            <a:xfrm>
              <a:off x="12946188" y="2659621"/>
              <a:ext cx="794873" cy="1044963"/>
              <a:chOff x="0" y="0"/>
              <a:chExt cx="794872" cy="1044961"/>
            </a:xfrm>
          </p:grpSpPr>
          <p:sp>
            <p:nvSpPr>
              <p:cNvPr id="530" name="Oval 28"/>
              <p:cNvSpPr/>
              <p:nvPr/>
            </p:nvSpPr>
            <p:spPr>
              <a:xfrm>
                <a:off x="0" y="0"/>
                <a:ext cx="794873" cy="691333"/>
              </a:xfrm>
              <a:prstGeom prst="ellipse">
                <a:avLst/>
              </a:prstGeom>
              <a:solidFill>
                <a:srgbClr val="C0EDFE"/>
              </a:solidFill>
              <a:ln w="50800" cap="flat">
                <a:solidFill>
                  <a:srgbClr val="000000">
                    <a:alpha val="0"/>
                  </a:srgbClr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31" name="Line 29"/>
              <p:cNvSpPr/>
              <p:nvPr/>
            </p:nvSpPr>
            <p:spPr>
              <a:xfrm>
                <a:off x="392113" y="9557"/>
                <a:ext cx="1775" cy="328143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32" name="Line 30"/>
              <p:cNvSpPr/>
              <p:nvPr/>
            </p:nvSpPr>
            <p:spPr>
              <a:xfrm flipH="1">
                <a:off x="70971" y="358409"/>
                <a:ext cx="294529" cy="187965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33" name="Rectangle 31"/>
              <p:cNvSpPr/>
              <p:nvPr/>
            </p:nvSpPr>
            <p:spPr>
              <a:xfrm>
                <a:off x="356627" y="352037"/>
                <a:ext cx="70971" cy="692925"/>
              </a:xfrm>
              <a:prstGeom prst="rect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34" name="Line 32"/>
              <p:cNvSpPr/>
              <p:nvPr/>
            </p:nvSpPr>
            <p:spPr>
              <a:xfrm>
                <a:off x="436469" y="352037"/>
                <a:ext cx="294529" cy="183187"/>
              </a:xfrm>
              <a:prstGeom prst="line">
                <a:avLst/>
              </a:prstGeom>
              <a:noFill/>
              <a:ln w="76200" cap="flat">
                <a:solidFill>
                  <a:srgbClr val="003C52"/>
                </a:solidFill>
                <a:prstDash val="solid"/>
                <a:round/>
              </a:ln>
              <a:effectLst>
                <a:outerShdw sx="100000" sy="100000" kx="0" ky="0" algn="b" rotWithShape="0" blurRad="0" dist="139700" dir="2700000">
                  <a:srgbClr val="DCDEE0">
                    <a:alpha val="75000"/>
                  </a:srgbClr>
                </a:outerShdw>
              </a:effectLst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35" name="Oval 33"/>
              <p:cNvSpPr/>
              <p:nvPr/>
            </p:nvSpPr>
            <p:spPr>
              <a:xfrm>
                <a:off x="306948" y="275576"/>
                <a:ext cx="170329" cy="165665"/>
              </a:xfrm>
              <a:prstGeom prst="ellipse">
                <a:avLst/>
              </a:prstGeom>
              <a:solidFill>
                <a:schemeClr val="accent1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sp>
          <p:nvSpPr>
            <p:cNvPr id="537" name="Einspeisung"/>
            <p:cNvSpPr txBox="1"/>
            <p:nvPr/>
          </p:nvSpPr>
          <p:spPr>
            <a:xfrm>
              <a:off x="9299623" y="8063301"/>
              <a:ext cx="2875397" cy="59796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>
              <a:lvl1pPr defTabSz="1828800">
                <a:defRPr i="1" sz="2800">
                  <a:solidFill>
                    <a:srgbClr val="006AB3"/>
                  </a:solidFill>
                </a:defRPr>
              </a:lvl1pPr>
            </a:lstStyle>
            <a:p>
              <a:pPr/>
              <a:r>
                <a:t>Energiespeicher</a:t>
              </a:r>
            </a:p>
          </p:txBody>
        </p:sp>
        <p:sp>
          <p:nvSpPr>
            <p:cNvPr id="538" name="Linie"/>
            <p:cNvSpPr/>
            <p:nvPr/>
          </p:nvSpPr>
          <p:spPr>
            <a:xfrm flipH="1">
              <a:off x="5556567" y="3280283"/>
              <a:ext cx="1" cy="2472447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539" name="Einspeisung"/>
            <p:cNvSpPr txBox="1"/>
            <p:nvPr/>
          </p:nvSpPr>
          <p:spPr>
            <a:xfrm>
              <a:off x="4293934" y="2407728"/>
              <a:ext cx="2455685" cy="59796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101600" tIns="101600" rIns="101600" bIns="101600" numCol="1" anchor="ctr">
              <a:spAutoFit/>
            </a:bodyPr>
            <a:lstStyle>
              <a:lvl1pPr defTabSz="1828800">
                <a:defRPr i="1" sz="2800">
                  <a:solidFill>
                    <a:srgbClr val="006AB3"/>
                  </a:solidFill>
                </a:defRPr>
              </a:lvl1pPr>
            </a:lstStyle>
            <a:p>
              <a:pPr/>
              <a:r>
                <a:t>Einspeisung</a:t>
              </a:r>
            </a:p>
          </p:txBody>
        </p:sp>
        <p:sp>
          <p:nvSpPr>
            <p:cNvPr id="540" name="Linie"/>
            <p:cNvSpPr/>
            <p:nvPr/>
          </p:nvSpPr>
          <p:spPr>
            <a:xfrm>
              <a:off x="3280544" y="3657274"/>
              <a:ext cx="2255089" cy="3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541" name="Linie"/>
            <p:cNvSpPr/>
            <p:nvPr/>
          </p:nvSpPr>
          <p:spPr>
            <a:xfrm>
              <a:off x="3265510" y="5301344"/>
              <a:ext cx="2305147" cy="1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grpSp>
          <p:nvGrpSpPr>
            <p:cNvPr id="544" name="Gruppieren 64"/>
            <p:cNvGrpSpPr/>
            <p:nvPr/>
          </p:nvGrpSpPr>
          <p:grpSpPr>
            <a:xfrm>
              <a:off x="1637150" y="3982751"/>
              <a:ext cx="714349" cy="819399"/>
              <a:chOff x="0" y="0"/>
              <a:chExt cx="714348" cy="819397"/>
            </a:xfrm>
          </p:grpSpPr>
          <p:sp>
            <p:nvSpPr>
              <p:cNvPr id="542" name="Ellipse 63"/>
              <p:cNvSpPr/>
              <p:nvPr/>
            </p:nvSpPr>
            <p:spPr>
              <a:xfrm>
                <a:off x="-1" y="0"/>
                <a:ext cx="714350" cy="728352"/>
              </a:xfrm>
              <a:prstGeom prst="ellipse">
                <a:avLst/>
              </a:prstGeom>
              <a:solidFill>
                <a:srgbClr val="808080"/>
              </a:solidFill>
              <a:ln w="12700" cap="flat">
                <a:solidFill>
                  <a:srgbClr val="000000"/>
                </a:solidFill>
                <a:prstDash val="sysDash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1939625">
                  <a:spcBef>
                    <a:spcPts val="800"/>
                  </a:spcBef>
                  <a:defRPr sz="3800"/>
                </a:pPr>
              </a:p>
            </p:txBody>
          </p:sp>
          <p:sp>
            <p:nvSpPr>
              <p:cNvPr id="543" name="Rectangle 26"/>
              <p:cNvSpPr/>
              <p:nvPr/>
            </p:nvSpPr>
            <p:spPr>
              <a:xfrm>
                <a:off x="-1" y="364177"/>
                <a:ext cx="714350" cy="455221"/>
              </a:xfrm>
              <a:prstGeom prst="rect">
                <a:avLst/>
              </a:prstGeom>
              <a:solidFill>
                <a:srgbClr val="808080"/>
              </a:solidFill>
              <a:ln w="25400" cap="flat">
                <a:solidFill>
                  <a:srgbClr val="000000"/>
                </a:solidFill>
                <a:prstDash val="sysDash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/>
              </a:p>
            </p:txBody>
          </p:sp>
        </p:grpSp>
        <p:sp>
          <p:nvSpPr>
            <p:cNvPr id="545" name="Trapez 156"/>
            <p:cNvSpPr/>
            <p:nvPr/>
          </p:nvSpPr>
          <p:spPr>
            <a:xfrm>
              <a:off x="1027516" y="3967067"/>
              <a:ext cx="678371" cy="933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254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/>
            </a:p>
          </p:txBody>
        </p:sp>
        <p:sp>
          <p:nvSpPr>
            <p:cNvPr id="546" name="Rectangle 26"/>
            <p:cNvSpPr/>
            <p:nvPr/>
          </p:nvSpPr>
          <p:spPr>
            <a:xfrm>
              <a:off x="2416424" y="2683168"/>
              <a:ext cx="715231" cy="979625"/>
            </a:xfrm>
            <a:prstGeom prst="rect">
              <a:avLst/>
            </a:prstGeom>
            <a:solidFill>
              <a:srgbClr val="808080"/>
            </a:solidFill>
            <a:ln w="254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101600" tIns="101600" rIns="101600" bIns="101600" numCol="1" anchor="t">
              <a:noAutofit/>
            </a:bodyPr>
            <a:lstStyle/>
            <a:p>
              <a:pPr/>
            </a:p>
          </p:txBody>
        </p:sp>
        <p:sp>
          <p:nvSpPr>
            <p:cNvPr id="547" name="Rectangle 30"/>
            <p:cNvSpPr/>
            <p:nvPr/>
          </p:nvSpPr>
          <p:spPr>
            <a:xfrm>
              <a:off x="2827178" y="2108103"/>
              <a:ext cx="186313" cy="1572985"/>
            </a:xfrm>
            <a:prstGeom prst="rect">
              <a:avLst/>
            </a:prstGeom>
            <a:solidFill>
              <a:srgbClr val="4D4D4D"/>
            </a:solidFill>
            <a:ln w="254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101600" tIns="101600" rIns="101600" bIns="101600" numCol="1" anchor="t">
              <a:noAutofit/>
            </a:bodyPr>
            <a:lstStyle/>
            <a:p>
              <a:pPr/>
            </a:p>
          </p:txBody>
        </p:sp>
        <p:sp>
          <p:nvSpPr>
            <p:cNvPr id="548" name="Trapez 163"/>
            <p:cNvSpPr/>
            <p:nvPr/>
          </p:nvSpPr>
          <p:spPr>
            <a:xfrm>
              <a:off x="1888406" y="2896355"/>
              <a:ext cx="630279" cy="846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5400" y="0"/>
                  </a:lnTo>
                  <a:lnTo>
                    <a:pt x="16200" y="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BABABA"/>
            </a:solidFill>
            <a:ln w="25400" cap="flat">
              <a:solidFill>
                <a:srgbClr val="000000"/>
              </a:solidFill>
              <a:prstDash val="sysDash"/>
              <a:round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/>
            </a:p>
          </p:txBody>
        </p:sp>
        <p:grpSp>
          <p:nvGrpSpPr>
            <p:cNvPr id="551" name="Group 43"/>
            <p:cNvGrpSpPr/>
            <p:nvPr/>
          </p:nvGrpSpPr>
          <p:grpSpPr>
            <a:xfrm>
              <a:off x="2944056" y="3287876"/>
              <a:ext cx="1164515" cy="552727"/>
              <a:chOff x="68252" y="0"/>
              <a:chExt cx="1164513" cy="552726"/>
            </a:xfrm>
          </p:grpSpPr>
          <p:sp>
            <p:nvSpPr>
              <p:cNvPr id="549" name="AutoShape 41"/>
              <p:cNvSpPr/>
              <p:nvPr/>
            </p:nvSpPr>
            <p:spPr>
              <a:xfrm>
                <a:off x="68252" y="0"/>
                <a:ext cx="882380" cy="552727"/>
              </a:xfrm>
              <a:prstGeom prst="triangle">
                <a:avLst/>
              </a:prstGeom>
              <a:solidFill>
                <a:srgbClr val="1A1A1A"/>
              </a:solidFill>
              <a:ln w="508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50" name="AutoShape 42"/>
              <p:cNvSpPr/>
              <p:nvPr/>
            </p:nvSpPr>
            <p:spPr>
              <a:xfrm>
                <a:off x="350386" y="103636"/>
                <a:ext cx="882381" cy="447058"/>
              </a:xfrm>
              <a:prstGeom prst="triangle">
                <a:avLst/>
              </a:prstGeom>
              <a:solidFill>
                <a:srgbClr val="1A1A1A"/>
              </a:solidFill>
              <a:ln w="50800" cap="flat">
                <a:solidFill>
                  <a:srgbClr val="1A1A1A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556" name="Gruppieren"/>
            <p:cNvGrpSpPr/>
            <p:nvPr/>
          </p:nvGrpSpPr>
          <p:grpSpPr>
            <a:xfrm>
              <a:off x="10630827" y="3244466"/>
              <a:ext cx="608763" cy="831627"/>
              <a:chOff x="0" y="0"/>
              <a:chExt cx="608762" cy="831626"/>
            </a:xfrm>
          </p:grpSpPr>
          <p:sp>
            <p:nvSpPr>
              <p:cNvPr id="552" name="Rechteck"/>
              <p:cNvSpPr/>
              <p:nvPr/>
            </p:nvSpPr>
            <p:spPr>
              <a:xfrm>
                <a:off x="47546" y="155326"/>
                <a:ext cx="561217" cy="57010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553" name="Linie"/>
              <p:cNvSpPr/>
              <p:nvPr/>
            </p:nvSpPr>
            <p:spPr>
              <a:xfrm flipH="1">
                <a:off x="51471" y="159480"/>
                <a:ext cx="553374" cy="5617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54" name="="/>
              <p:cNvSpPr txBox="1"/>
              <p:nvPr/>
            </p:nvSpPr>
            <p:spPr>
              <a:xfrm>
                <a:off x="255786" y="303125"/>
                <a:ext cx="309343" cy="52850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555" name="∼"/>
              <p:cNvSpPr txBox="1"/>
              <p:nvPr/>
            </p:nvSpPr>
            <p:spPr>
              <a:xfrm>
                <a:off x="0" y="-1"/>
                <a:ext cx="309342" cy="55534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 sz="3200"/>
                </a:lvl1pPr>
              </a:lstStyle>
              <a:p>
                <a:pPr/>
                <a:r>
                  <a:t>∼</a:t>
                </a:r>
              </a:p>
            </p:txBody>
          </p:sp>
        </p:grpSp>
        <p:grpSp>
          <p:nvGrpSpPr>
            <p:cNvPr id="561" name="Gruppieren"/>
            <p:cNvGrpSpPr/>
            <p:nvPr/>
          </p:nvGrpSpPr>
          <p:grpSpPr>
            <a:xfrm>
              <a:off x="10635033" y="4060268"/>
              <a:ext cx="608763" cy="831627"/>
              <a:chOff x="0" y="0"/>
              <a:chExt cx="608762" cy="831626"/>
            </a:xfrm>
          </p:grpSpPr>
          <p:sp>
            <p:nvSpPr>
              <p:cNvPr id="557" name="Rechteck"/>
              <p:cNvSpPr/>
              <p:nvPr/>
            </p:nvSpPr>
            <p:spPr>
              <a:xfrm>
                <a:off x="47546" y="155326"/>
                <a:ext cx="561217" cy="57010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558" name="Linie"/>
              <p:cNvSpPr/>
              <p:nvPr/>
            </p:nvSpPr>
            <p:spPr>
              <a:xfrm flipH="1">
                <a:off x="51471" y="159480"/>
                <a:ext cx="553374" cy="5617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59" name="="/>
              <p:cNvSpPr txBox="1"/>
              <p:nvPr/>
            </p:nvSpPr>
            <p:spPr>
              <a:xfrm>
                <a:off x="255786" y="303125"/>
                <a:ext cx="309343" cy="52850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560" name="∼"/>
              <p:cNvSpPr txBox="1"/>
              <p:nvPr/>
            </p:nvSpPr>
            <p:spPr>
              <a:xfrm>
                <a:off x="0" y="-1"/>
                <a:ext cx="309342" cy="55534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 sz="3200"/>
                </a:lvl1pPr>
              </a:lstStyle>
              <a:p>
                <a:pPr/>
                <a:r>
                  <a:t>∼</a:t>
                </a:r>
              </a:p>
            </p:txBody>
          </p:sp>
        </p:grpSp>
        <p:grpSp>
          <p:nvGrpSpPr>
            <p:cNvPr id="566" name="Gruppieren"/>
            <p:cNvGrpSpPr/>
            <p:nvPr/>
          </p:nvGrpSpPr>
          <p:grpSpPr>
            <a:xfrm>
              <a:off x="10635033" y="4886898"/>
              <a:ext cx="608763" cy="831628"/>
              <a:chOff x="0" y="0"/>
              <a:chExt cx="608762" cy="831626"/>
            </a:xfrm>
          </p:grpSpPr>
          <p:sp>
            <p:nvSpPr>
              <p:cNvPr id="562" name="Rechteck"/>
              <p:cNvSpPr/>
              <p:nvPr/>
            </p:nvSpPr>
            <p:spPr>
              <a:xfrm>
                <a:off x="47546" y="155326"/>
                <a:ext cx="561217" cy="57010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563" name="Linie"/>
              <p:cNvSpPr/>
              <p:nvPr/>
            </p:nvSpPr>
            <p:spPr>
              <a:xfrm flipH="1">
                <a:off x="51471" y="159480"/>
                <a:ext cx="553374" cy="5617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64" name="="/>
              <p:cNvSpPr txBox="1"/>
              <p:nvPr/>
            </p:nvSpPr>
            <p:spPr>
              <a:xfrm>
                <a:off x="255786" y="303125"/>
                <a:ext cx="309343" cy="52850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565" name="∼"/>
              <p:cNvSpPr txBox="1"/>
              <p:nvPr/>
            </p:nvSpPr>
            <p:spPr>
              <a:xfrm>
                <a:off x="0" y="-1"/>
                <a:ext cx="309342" cy="55534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 sz="3200"/>
                </a:lvl1pPr>
              </a:lstStyle>
              <a:p>
                <a:pPr/>
                <a:r>
                  <a:t>∼</a:t>
                </a:r>
              </a:p>
            </p:txBody>
          </p:sp>
        </p:grpSp>
        <p:sp>
          <p:nvSpPr>
            <p:cNvPr id="567" name="Line 47"/>
            <p:cNvSpPr/>
            <p:nvPr/>
          </p:nvSpPr>
          <p:spPr>
            <a:xfrm flipV="1">
              <a:off x="3672720" y="8343664"/>
              <a:ext cx="2895989" cy="5263"/>
            </a:xfrm>
            <a:prstGeom prst="line">
              <a:avLst/>
            </a:prstGeom>
            <a:noFill/>
            <a:ln w="50800" cap="flat">
              <a:solidFill>
                <a:srgbClr val="008080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grpSp>
          <p:nvGrpSpPr>
            <p:cNvPr id="570" name="Group 46"/>
            <p:cNvGrpSpPr/>
            <p:nvPr/>
          </p:nvGrpSpPr>
          <p:grpSpPr>
            <a:xfrm>
              <a:off x="5476744" y="7834999"/>
              <a:ext cx="765001" cy="822313"/>
              <a:chOff x="0" y="0"/>
              <a:chExt cx="765000" cy="822312"/>
            </a:xfrm>
          </p:grpSpPr>
          <p:sp>
            <p:nvSpPr>
              <p:cNvPr id="568" name="Oval 44"/>
              <p:cNvSpPr/>
              <p:nvPr/>
            </p:nvSpPr>
            <p:spPr>
              <a:xfrm>
                <a:off x="-1" y="-1"/>
                <a:ext cx="765002" cy="690974"/>
              </a:xfrm>
              <a:prstGeom prst="ellipse">
                <a:avLst/>
              </a:prstGeom>
              <a:solidFill>
                <a:srgbClr val="A3D979"/>
              </a:solidFill>
              <a:ln w="254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  <p:sp>
            <p:nvSpPr>
              <p:cNvPr id="569" name="AutoShape 45"/>
              <p:cNvSpPr/>
              <p:nvPr/>
            </p:nvSpPr>
            <p:spPr>
              <a:xfrm>
                <a:off x="0" y="255544"/>
                <a:ext cx="765001" cy="566768"/>
              </a:xfrm>
              <a:prstGeom prst="roundRect">
                <a:avLst>
                  <a:gd name="adj" fmla="val 7921"/>
                </a:avLst>
              </a:prstGeom>
              <a:solidFill>
                <a:srgbClr val="86CD4D"/>
              </a:solidFill>
              <a:ln w="25400" cap="flat">
                <a:solidFill>
                  <a:srgbClr val="3F691E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defTabSz="617219">
                  <a:defRPr sz="1000">
                    <a:latin typeface="+mj-lt"/>
                    <a:ea typeface="+mj-ea"/>
                    <a:cs typeface="+mj-cs"/>
                    <a:sym typeface="Helvetica"/>
                  </a:defRPr>
                </a:pPr>
              </a:p>
            </p:txBody>
          </p:sp>
        </p:grpSp>
        <p:grpSp>
          <p:nvGrpSpPr>
            <p:cNvPr id="577" name="Gruppierung 2"/>
            <p:cNvGrpSpPr/>
            <p:nvPr/>
          </p:nvGrpSpPr>
          <p:grpSpPr>
            <a:xfrm>
              <a:off x="2268356" y="4577164"/>
              <a:ext cx="1809575" cy="1811948"/>
              <a:chOff x="0" y="0"/>
              <a:chExt cx="1809574" cy="1811947"/>
            </a:xfrm>
          </p:grpSpPr>
          <p:sp>
            <p:nvSpPr>
              <p:cNvPr id="571" name="Rectangle 26"/>
              <p:cNvSpPr/>
              <p:nvPr/>
            </p:nvSpPr>
            <p:spPr>
              <a:xfrm>
                <a:off x="528016" y="575063"/>
                <a:ext cx="715231" cy="979623"/>
              </a:xfrm>
              <a:prstGeom prst="rect">
                <a:avLst/>
              </a:prstGeom>
              <a:solidFill>
                <a:srgbClr val="CACACA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2" name="Rectangle 30"/>
              <p:cNvSpPr/>
              <p:nvPr/>
            </p:nvSpPr>
            <p:spPr>
              <a:xfrm>
                <a:off x="743380" y="0"/>
                <a:ext cx="186313" cy="1572983"/>
              </a:xfrm>
              <a:prstGeom prst="rect">
                <a:avLst/>
              </a:prstGeom>
              <a:solidFill>
                <a:srgbClr val="4D4D4D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3" name="Trapez 190"/>
              <p:cNvSpPr/>
              <p:nvPr/>
            </p:nvSpPr>
            <p:spPr>
              <a:xfrm>
                <a:off x="-1" y="788251"/>
                <a:ext cx="595772" cy="8356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5400" y="0"/>
                    </a:lnTo>
                    <a:lnTo>
                      <a:pt x="16200" y="0"/>
                    </a:ln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BABABA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576" name="Group 46"/>
              <p:cNvGrpSpPr/>
              <p:nvPr/>
            </p:nvGrpSpPr>
            <p:grpSpPr>
              <a:xfrm>
                <a:off x="1044574" y="989636"/>
                <a:ext cx="765001" cy="822312"/>
                <a:chOff x="0" y="0"/>
                <a:chExt cx="765000" cy="822311"/>
              </a:xfrm>
            </p:grpSpPr>
            <p:sp>
              <p:nvSpPr>
                <p:cNvPr id="574" name="Oval 44"/>
                <p:cNvSpPr/>
                <p:nvPr/>
              </p:nvSpPr>
              <p:spPr>
                <a:xfrm>
                  <a:off x="-1" y="0"/>
                  <a:ext cx="765002" cy="690972"/>
                </a:xfrm>
                <a:prstGeom prst="ellipse">
                  <a:avLst/>
                </a:prstGeom>
                <a:solidFill>
                  <a:srgbClr val="A3D979"/>
                </a:solidFill>
                <a:ln w="254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t">
                  <a:noAutofit/>
                </a:bodyPr>
                <a:lstStyle/>
                <a:p>
                  <a:pPr defTabSz="617219">
                    <a:defRPr sz="1000">
                      <a:latin typeface="+mj-lt"/>
                      <a:ea typeface="+mj-ea"/>
                      <a:cs typeface="+mj-cs"/>
                      <a:sym typeface="Helvetica"/>
                    </a:defRPr>
                  </a:pPr>
                </a:p>
              </p:txBody>
            </p:sp>
            <p:sp>
              <p:nvSpPr>
                <p:cNvPr id="575" name="AutoShape 45"/>
                <p:cNvSpPr/>
                <p:nvPr/>
              </p:nvSpPr>
              <p:spPr>
                <a:xfrm>
                  <a:off x="0" y="255544"/>
                  <a:ext cx="765001" cy="566768"/>
                </a:xfrm>
                <a:prstGeom prst="roundRect">
                  <a:avLst>
                    <a:gd name="adj" fmla="val 7921"/>
                  </a:avLst>
                </a:prstGeom>
                <a:solidFill>
                  <a:srgbClr val="86CD4D"/>
                </a:solidFill>
                <a:ln w="25400" cap="flat">
                  <a:solidFill>
                    <a:srgbClr val="3F691E"/>
                  </a:solidFill>
                  <a:prstDash val="solid"/>
                  <a:round/>
                </a:ln>
                <a:effectLst/>
              </p:spPr>
              <p:txBody>
                <a:bodyPr wrap="square" lIns="101600" tIns="101600" rIns="101600" bIns="101600" numCol="1" anchor="t">
                  <a:noAutofit/>
                </a:bodyPr>
                <a:lstStyle/>
                <a:p>
                  <a:pPr defTabSz="617219">
                    <a:defRPr sz="1000">
                      <a:latin typeface="+mj-lt"/>
                      <a:ea typeface="+mj-ea"/>
                      <a:cs typeface="+mj-cs"/>
                      <a:sym typeface="Helvetica"/>
                    </a:defRPr>
                  </a:pPr>
                </a:p>
              </p:txBody>
            </p:sp>
          </p:grpSp>
        </p:grpSp>
        <p:sp>
          <p:nvSpPr>
            <p:cNvPr id="578" name="Aufwärtswandler"/>
            <p:cNvSpPr txBox="1"/>
            <p:nvPr/>
          </p:nvSpPr>
          <p:spPr>
            <a:xfrm>
              <a:off x="4071048" y="5896490"/>
              <a:ext cx="926679" cy="52850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Gas</a:t>
              </a:r>
            </a:p>
          </p:txBody>
        </p:sp>
        <p:sp>
          <p:nvSpPr>
            <p:cNvPr id="579" name="Aufwärtswandler"/>
            <p:cNvSpPr txBox="1"/>
            <p:nvPr/>
          </p:nvSpPr>
          <p:spPr>
            <a:xfrm>
              <a:off x="647668" y="2714425"/>
              <a:ext cx="1221503" cy="52850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Kohle</a:t>
              </a:r>
            </a:p>
          </p:txBody>
        </p:sp>
        <p:sp>
          <p:nvSpPr>
            <p:cNvPr id="580" name="Aufwärtswandler"/>
            <p:cNvSpPr txBox="1"/>
            <p:nvPr/>
          </p:nvSpPr>
          <p:spPr>
            <a:xfrm>
              <a:off x="13712586" y="3530231"/>
              <a:ext cx="1221503" cy="52850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Wind</a:t>
              </a:r>
            </a:p>
          </p:txBody>
        </p:sp>
        <p:sp>
          <p:nvSpPr>
            <p:cNvPr id="581" name="Aufwärtswandler"/>
            <p:cNvSpPr txBox="1"/>
            <p:nvPr/>
          </p:nvSpPr>
          <p:spPr>
            <a:xfrm>
              <a:off x="13686733" y="6059409"/>
              <a:ext cx="1221503" cy="52850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Solar</a:t>
              </a:r>
            </a:p>
          </p:txBody>
        </p:sp>
        <p:sp>
          <p:nvSpPr>
            <p:cNvPr id="582" name="Aufwärtswandler"/>
            <p:cNvSpPr txBox="1"/>
            <p:nvPr/>
          </p:nvSpPr>
          <p:spPr>
            <a:xfrm>
              <a:off x="741956" y="4882896"/>
              <a:ext cx="1462081" cy="52850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Nuklear</a:t>
              </a:r>
            </a:p>
          </p:txBody>
        </p:sp>
        <p:grpSp>
          <p:nvGrpSpPr>
            <p:cNvPr id="587" name="Gruppieren"/>
            <p:cNvGrpSpPr/>
            <p:nvPr/>
          </p:nvGrpSpPr>
          <p:grpSpPr>
            <a:xfrm>
              <a:off x="6576802" y="6664599"/>
              <a:ext cx="608763" cy="831627"/>
              <a:chOff x="0" y="0"/>
              <a:chExt cx="608762" cy="831626"/>
            </a:xfrm>
          </p:grpSpPr>
          <p:sp>
            <p:nvSpPr>
              <p:cNvPr id="583" name="Rechteck"/>
              <p:cNvSpPr/>
              <p:nvPr/>
            </p:nvSpPr>
            <p:spPr>
              <a:xfrm>
                <a:off x="47546" y="155326"/>
                <a:ext cx="561217" cy="57010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584" name="Linie"/>
              <p:cNvSpPr/>
              <p:nvPr/>
            </p:nvSpPr>
            <p:spPr>
              <a:xfrm flipH="1">
                <a:off x="51471" y="159480"/>
                <a:ext cx="553374" cy="5617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85" name="="/>
              <p:cNvSpPr txBox="1"/>
              <p:nvPr/>
            </p:nvSpPr>
            <p:spPr>
              <a:xfrm>
                <a:off x="255786" y="303125"/>
                <a:ext cx="309343" cy="52850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586" name="∼"/>
              <p:cNvSpPr txBox="1"/>
              <p:nvPr/>
            </p:nvSpPr>
            <p:spPr>
              <a:xfrm>
                <a:off x="0" y="-1"/>
                <a:ext cx="309342" cy="55534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 sz="3200"/>
                </a:lvl1pPr>
              </a:lstStyle>
              <a:p>
                <a:pPr/>
                <a:r>
                  <a:t>∼</a:t>
                </a:r>
              </a:p>
            </p:txBody>
          </p:sp>
        </p:grpSp>
        <p:grpSp>
          <p:nvGrpSpPr>
            <p:cNvPr id="592" name="Gruppieren"/>
            <p:cNvGrpSpPr/>
            <p:nvPr/>
          </p:nvGrpSpPr>
          <p:grpSpPr>
            <a:xfrm>
              <a:off x="8109822" y="6679627"/>
              <a:ext cx="608763" cy="831628"/>
              <a:chOff x="0" y="0"/>
              <a:chExt cx="608762" cy="831626"/>
            </a:xfrm>
          </p:grpSpPr>
          <p:sp>
            <p:nvSpPr>
              <p:cNvPr id="588" name="Rechteck"/>
              <p:cNvSpPr/>
              <p:nvPr/>
            </p:nvSpPr>
            <p:spPr>
              <a:xfrm>
                <a:off x="47546" y="155326"/>
                <a:ext cx="561217" cy="570101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589" name="Linie"/>
              <p:cNvSpPr/>
              <p:nvPr/>
            </p:nvSpPr>
            <p:spPr>
              <a:xfrm flipH="1">
                <a:off x="51471" y="159480"/>
                <a:ext cx="553374" cy="56179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0" name="="/>
              <p:cNvSpPr txBox="1"/>
              <p:nvPr/>
            </p:nvSpPr>
            <p:spPr>
              <a:xfrm>
                <a:off x="255786" y="303125"/>
                <a:ext cx="309343" cy="528502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/>
                </a:lvl1pPr>
              </a:lstStyle>
              <a:p>
                <a:pPr/>
                <a:r>
                  <a:t>=</a:t>
                </a:r>
              </a:p>
            </p:txBody>
          </p:sp>
          <p:sp>
            <p:nvSpPr>
              <p:cNvPr id="591" name="∼"/>
              <p:cNvSpPr txBox="1"/>
              <p:nvPr/>
            </p:nvSpPr>
            <p:spPr>
              <a:xfrm>
                <a:off x="0" y="-1"/>
                <a:ext cx="309342" cy="55534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6" tIns="91436" rIns="91436" bIns="91436" numCol="1" anchor="ctr">
                <a:spAutoFit/>
              </a:bodyPr>
              <a:lstStyle>
                <a:lvl1pPr defTabSz="1828800">
                  <a:defRPr b="1" sz="3200"/>
                </a:lvl1pPr>
              </a:lstStyle>
              <a:p>
                <a:pPr/>
                <a:r>
                  <a:t>∼</a:t>
                </a:r>
              </a:p>
            </p:txBody>
          </p:sp>
        </p:grpSp>
        <p:grpSp>
          <p:nvGrpSpPr>
            <p:cNvPr id="600" name="Gruppierung 3"/>
            <p:cNvGrpSpPr/>
            <p:nvPr/>
          </p:nvGrpSpPr>
          <p:grpSpPr>
            <a:xfrm>
              <a:off x="7940780" y="8008846"/>
              <a:ext cx="987843" cy="802691"/>
              <a:chOff x="0" y="0"/>
              <a:chExt cx="987842" cy="802690"/>
            </a:xfrm>
          </p:grpSpPr>
          <p:sp>
            <p:nvSpPr>
              <p:cNvPr id="593" name="Rechteck 346"/>
              <p:cNvSpPr/>
              <p:nvPr/>
            </p:nvSpPr>
            <p:spPr>
              <a:xfrm>
                <a:off x="0" y="0"/>
                <a:ext cx="987843" cy="654178"/>
              </a:xfrm>
              <a:prstGeom prst="rect">
                <a:avLst/>
              </a:prstGeom>
              <a:solidFill>
                <a:srgbClr val="FFFFFF"/>
              </a:solidFill>
              <a:ln w="38100" cap="flat">
                <a:solidFill>
                  <a:srgbClr val="414141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algn="ctr" defTabSz="1828800">
                  <a:defRPr sz="36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4" name="Gerade Verbindung mit Pfeil 347"/>
              <p:cNvSpPr/>
              <p:nvPr/>
            </p:nvSpPr>
            <p:spPr>
              <a:xfrm flipH="1">
                <a:off x="510066" y="40759"/>
                <a:ext cx="1" cy="57510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5" name="Rechteck 348"/>
              <p:cNvSpPr/>
              <p:nvPr/>
            </p:nvSpPr>
            <p:spPr>
              <a:xfrm flipH="1" rot="16200000">
                <a:off x="462616" y="45025"/>
                <a:ext cx="147881" cy="53934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algn="ctr" defTabSz="1828800">
                  <a:defRPr sz="36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6" name="Gerade Verbindung mit Pfeil 349"/>
              <p:cNvSpPr/>
              <p:nvPr/>
            </p:nvSpPr>
            <p:spPr>
              <a:xfrm flipV="1">
                <a:off x="78673" y="257620"/>
                <a:ext cx="829623" cy="484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7" name="Gerade Verbindung mit Pfeil 350"/>
              <p:cNvSpPr/>
              <p:nvPr/>
            </p:nvSpPr>
            <p:spPr>
              <a:xfrm>
                <a:off x="339270" y="376047"/>
                <a:ext cx="332969" cy="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598" name="Textfeld 351"/>
              <p:cNvSpPr txBox="1"/>
              <p:nvPr/>
            </p:nvSpPr>
            <p:spPr>
              <a:xfrm rot="10800000">
                <a:off x="470936" y="5967"/>
                <a:ext cx="387235" cy="345630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</a:lvl1pPr>
              </a:lstStyle>
              <a:p>
                <a:pPr/>
                <a:r>
                  <a:t>+</a:t>
                </a:r>
              </a:p>
            </p:txBody>
          </p:sp>
          <p:sp>
            <p:nvSpPr>
              <p:cNvPr id="599" name="Textfeld 352"/>
              <p:cNvSpPr txBox="1"/>
              <p:nvPr/>
            </p:nvSpPr>
            <p:spPr>
              <a:xfrm rot="10800000">
                <a:off x="419218" y="407923"/>
                <a:ext cx="387234" cy="394768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>
                  <a:lnSpc>
                    <a:spcPct val="110000"/>
                  </a:lnSpc>
                  <a:defRPr sz="2800">
                    <a:solidFill>
                      <a:schemeClr val="accent6"/>
                    </a:solidFill>
                  </a:defRPr>
                </a:lvl1pPr>
              </a:lstStyle>
              <a:p>
                <a:pPr/>
                <a:r>
                  <a:t>-</a:t>
                </a:r>
              </a:p>
            </p:txBody>
          </p:sp>
        </p:grpSp>
        <p:sp>
          <p:nvSpPr>
            <p:cNvPr id="601" name="Linie"/>
            <p:cNvSpPr/>
            <p:nvPr/>
          </p:nvSpPr>
          <p:spPr>
            <a:xfrm>
              <a:off x="6522480" y="6127968"/>
              <a:ext cx="2305147" cy="1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02" name="Linie"/>
            <p:cNvSpPr/>
            <p:nvPr/>
          </p:nvSpPr>
          <p:spPr>
            <a:xfrm>
              <a:off x="7700648" y="5151546"/>
              <a:ext cx="6817" cy="996161"/>
            </a:xfrm>
            <a:prstGeom prst="line">
              <a:avLst/>
            </a:prstGeom>
            <a:noFill/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03" name="Aufwärtswandler"/>
            <p:cNvSpPr txBox="1"/>
            <p:nvPr/>
          </p:nvSpPr>
          <p:spPr>
            <a:xfrm>
              <a:off x="4318492" y="8395610"/>
              <a:ext cx="1056355" cy="528505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>
                  <a:uFill>
                    <a:solidFill>
                      <a:srgbClr val="000000"/>
                    </a:solidFill>
                  </a:uFill>
                </a:defRPr>
              </a:lvl1pPr>
            </a:lstStyle>
            <a:p>
              <a:pPr/>
              <a:r>
                <a:t>Gas</a:t>
              </a:r>
            </a:p>
          </p:txBody>
        </p:sp>
        <p:sp>
          <p:nvSpPr>
            <p:cNvPr id="604" name="Line 47"/>
            <p:cNvSpPr/>
            <p:nvPr/>
          </p:nvSpPr>
          <p:spPr>
            <a:xfrm flipV="1">
              <a:off x="3687746" y="6383970"/>
              <a:ext cx="1" cy="1951965"/>
            </a:xfrm>
            <a:prstGeom prst="line">
              <a:avLst/>
            </a:prstGeom>
            <a:noFill/>
            <a:ln w="50800" cap="flat">
              <a:solidFill>
                <a:srgbClr val="008080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05" name="Aufwärtswandler"/>
            <p:cNvSpPr txBox="1"/>
            <p:nvPr/>
          </p:nvSpPr>
          <p:spPr>
            <a:xfrm>
              <a:off x="11291510" y="5491789"/>
              <a:ext cx="767717" cy="52577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 b="1">
                  <a:solidFill>
                    <a:srgbClr val="009900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606" name="Aufwärtswandler"/>
            <p:cNvSpPr txBox="1"/>
            <p:nvPr/>
          </p:nvSpPr>
          <p:spPr>
            <a:xfrm>
              <a:off x="8975030" y="7354377"/>
              <a:ext cx="767717" cy="52577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 b="1">
                  <a:solidFill>
                    <a:srgbClr val="009900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DC</a:t>
              </a:r>
            </a:p>
          </p:txBody>
        </p:sp>
        <p:sp>
          <p:nvSpPr>
            <p:cNvPr id="607" name="Aufwärtswandler"/>
            <p:cNvSpPr txBox="1"/>
            <p:nvPr/>
          </p:nvSpPr>
          <p:spPr>
            <a:xfrm>
              <a:off x="4713104" y="4579377"/>
              <a:ext cx="726551" cy="525777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7" tIns="91437" rIns="91437" bIns="91437" numCol="1" anchor="t">
              <a:spAutoFit/>
            </a:bodyPr>
            <a:lstStyle>
              <a:lvl1pPr marR="81278" indent="81278" algn="ctr" defTabSz="1828800">
                <a:spcBef>
                  <a:spcPts val="800"/>
                </a:spcBef>
                <a:defRPr b="1">
                  <a:solidFill>
                    <a:schemeClr val="accent1"/>
                  </a:solidFill>
                  <a:uFill>
                    <a:solidFill>
                      <a:srgbClr val="000000"/>
                    </a:solidFill>
                  </a:uFill>
                  <a:latin typeface="Courier New"/>
                  <a:ea typeface="Courier New"/>
                  <a:cs typeface="Courier New"/>
                  <a:sym typeface="Courier New"/>
                </a:defRPr>
              </a:lvl1pPr>
            </a:lstStyle>
            <a:p>
              <a:pPr/>
              <a:r>
                <a:t>AC</a:t>
              </a:r>
            </a:p>
          </p:txBody>
        </p:sp>
        <p:sp>
          <p:nvSpPr>
            <p:cNvPr id="608" name="Gerader Verbinder 444"/>
            <p:cNvSpPr/>
            <p:nvPr/>
          </p:nvSpPr>
          <p:spPr>
            <a:xfrm flipH="1" flipV="1">
              <a:off x="19236" y="9914748"/>
              <a:ext cx="15395794" cy="1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09" name="Gerader Verbinder 20"/>
            <p:cNvSpPr/>
            <p:nvPr/>
          </p:nvSpPr>
          <p:spPr>
            <a:xfrm flipH="1">
              <a:off x="15371236" y="0"/>
              <a:ext cx="1" cy="9890077"/>
            </a:xfrm>
            <a:prstGeom prst="line">
              <a:avLst/>
            </a:prstGeom>
            <a:noFill/>
            <a:ln w="38100" cap="flat">
              <a:solidFill>
                <a:schemeClr val="accent3"/>
              </a:solidFill>
              <a:prstDash val="solid"/>
              <a:round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grpSp>
          <p:nvGrpSpPr>
            <p:cNvPr id="613" name="Gruppieren 231"/>
            <p:cNvGrpSpPr/>
            <p:nvPr/>
          </p:nvGrpSpPr>
          <p:grpSpPr>
            <a:xfrm>
              <a:off x="6418724" y="8009236"/>
              <a:ext cx="995981" cy="661546"/>
              <a:chOff x="0" y="0"/>
              <a:chExt cx="995980" cy="661544"/>
            </a:xfrm>
          </p:grpSpPr>
          <p:sp>
            <p:nvSpPr>
              <p:cNvPr id="610" name="Rechteck"/>
              <p:cNvSpPr/>
              <p:nvPr/>
            </p:nvSpPr>
            <p:spPr>
              <a:xfrm flipH="1">
                <a:off x="0" y="0"/>
                <a:ext cx="995981" cy="649687"/>
              </a:xfrm>
              <a:prstGeom prst="rect">
                <a:avLst/>
              </a:prstGeom>
              <a:solidFill>
                <a:srgbClr val="CCFFCC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marR="73148" defTabSz="1645920">
                  <a:spcBef>
                    <a:spcPts val="600"/>
                  </a:spcBef>
                  <a:defRPr sz="3200">
                    <a:uFill>
                      <a:solidFill>
                        <a:srgbClr val="000000"/>
                      </a:solidFill>
                    </a:uFill>
                    <a:latin typeface="Arial Narrow"/>
                    <a:ea typeface="Arial Narrow"/>
                    <a:cs typeface="Arial Narrow"/>
                    <a:sym typeface="Arial Narrow"/>
                  </a:defRPr>
                </a:pPr>
              </a:p>
            </p:txBody>
          </p:sp>
          <p:sp>
            <p:nvSpPr>
              <p:cNvPr id="611" name="Freihandform 374"/>
              <p:cNvSpPr/>
              <p:nvPr/>
            </p:nvSpPr>
            <p:spPr>
              <a:xfrm flipH="1">
                <a:off x="0" y="20997"/>
                <a:ext cx="931214" cy="6286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02"/>
                    </a:moveTo>
                    <a:lnTo>
                      <a:pt x="21600" y="0"/>
                    </a:lnTo>
                    <a:lnTo>
                      <a:pt x="0" y="21600"/>
                    </a:lnTo>
                    <a:lnTo>
                      <a:pt x="0" y="202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1600" tIns="101600" rIns="101600" bIns="101600" numCol="1" anchor="ctr">
                <a:noAutofit/>
              </a:bodyPr>
              <a:lstStyle/>
              <a:p>
                <a:pPr algn="ctr" defTabSz="1828800">
                  <a:defRPr sz="36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  <p:sp>
            <p:nvSpPr>
              <p:cNvPr id="612" name="Linie"/>
              <p:cNvSpPr/>
              <p:nvPr/>
            </p:nvSpPr>
            <p:spPr>
              <a:xfrm>
                <a:off x="6949" y="14904"/>
                <a:ext cx="989031" cy="64664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91437" tIns="91437" rIns="91437" bIns="91437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Lucida Grande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" name="Bild 3" descr="Bild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68680"/>
            <a:ext cx="20320000" cy="5088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7" name="Bild 1" descr="Bild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5602" y="844450"/>
            <a:ext cx="19921048" cy="4059412"/>
          </a:xfrm>
          <a:prstGeom prst="rect">
            <a:avLst/>
          </a:prstGeom>
          <a:ln w="12700">
            <a:miter lim="400000"/>
          </a:ln>
        </p:spPr>
      </p:pic>
      <p:sp>
        <p:nvSpPr>
          <p:cNvPr id="618" name="Rechteck 75"/>
          <p:cNvSpPr txBox="1"/>
          <p:nvPr/>
        </p:nvSpPr>
        <p:spPr>
          <a:xfrm>
            <a:off x="7030719" y="1962743"/>
            <a:ext cx="1645921" cy="528502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i="1">
                <a:solidFill>
                  <a:srgbClr val="FF0000"/>
                </a:solidFill>
              </a:defRPr>
            </a:lvl1pPr>
          </a:lstStyle>
          <a:p>
            <a:pPr/>
            <a:r>
              <a:t>Verbrauch</a:t>
            </a:r>
          </a:p>
        </p:txBody>
      </p:sp>
      <p:sp>
        <p:nvSpPr>
          <p:cNvPr id="619" name="Rechteck 75"/>
          <p:cNvSpPr txBox="1"/>
          <p:nvPr/>
        </p:nvSpPr>
        <p:spPr>
          <a:xfrm>
            <a:off x="4633757" y="1170264"/>
            <a:ext cx="1990563" cy="528501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i="1">
                <a:solidFill>
                  <a:srgbClr val="535353"/>
                </a:solidFill>
              </a:defRPr>
            </a:lvl1pPr>
          </a:lstStyle>
          <a:p>
            <a:pPr/>
            <a:r>
              <a:t>Erzeugung</a:t>
            </a:r>
          </a:p>
        </p:txBody>
      </p:sp>
      <p:pic>
        <p:nvPicPr>
          <p:cNvPr id="620" name="Bild 6" descr="Bild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1648" y="6829682"/>
            <a:ext cx="20320001" cy="5966443"/>
          </a:xfrm>
          <a:prstGeom prst="rect">
            <a:avLst/>
          </a:prstGeom>
          <a:ln w="12700">
            <a:miter lim="400000"/>
          </a:ln>
        </p:spPr>
      </p:pic>
      <p:pic>
        <p:nvPicPr>
          <p:cNvPr id="621" name="Bild 7" descr="Bild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5723" y="6736860"/>
            <a:ext cx="19780740" cy="4772941"/>
          </a:xfrm>
          <a:prstGeom prst="rect">
            <a:avLst/>
          </a:prstGeom>
          <a:ln w="12700">
            <a:miter lim="400000"/>
          </a:ln>
        </p:spPr>
      </p:pic>
      <p:sp>
        <p:nvSpPr>
          <p:cNvPr id="622" name="Rechteck 75"/>
          <p:cNvSpPr txBox="1"/>
          <p:nvPr/>
        </p:nvSpPr>
        <p:spPr>
          <a:xfrm>
            <a:off x="2154718" y="7611704"/>
            <a:ext cx="1990563" cy="528501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i="1">
                <a:solidFill>
                  <a:srgbClr val="535353"/>
                </a:solidFill>
              </a:defRPr>
            </a:lvl1pPr>
          </a:lstStyle>
          <a:p>
            <a:pPr/>
            <a:r>
              <a:t>Erzeugung</a:t>
            </a:r>
          </a:p>
        </p:txBody>
      </p:sp>
      <p:sp>
        <p:nvSpPr>
          <p:cNvPr id="623" name="Rechteck 75"/>
          <p:cNvSpPr txBox="1"/>
          <p:nvPr/>
        </p:nvSpPr>
        <p:spPr>
          <a:xfrm>
            <a:off x="7051040" y="8729304"/>
            <a:ext cx="1645921" cy="528501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i="1">
                <a:solidFill>
                  <a:srgbClr val="FF0000"/>
                </a:solidFill>
              </a:defRPr>
            </a:lvl1pPr>
          </a:lstStyle>
          <a:p>
            <a:pPr/>
            <a:r>
              <a:t>Verbrauch</a:t>
            </a:r>
          </a:p>
        </p:txBody>
      </p:sp>
      <p:sp>
        <p:nvSpPr>
          <p:cNvPr id="624" name="Rechteck 75"/>
          <p:cNvSpPr txBox="1"/>
          <p:nvPr/>
        </p:nvSpPr>
        <p:spPr>
          <a:xfrm>
            <a:off x="-1" y="926423"/>
            <a:ext cx="730724" cy="466664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sz="2000">
                <a:solidFill>
                  <a:srgbClr val="535353"/>
                </a:solidFill>
              </a:defRPr>
            </a:lvl1pPr>
          </a:lstStyle>
          <a:p>
            <a:pPr/>
            <a:r>
              <a:t>MW</a:t>
            </a:r>
          </a:p>
        </p:txBody>
      </p:sp>
      <p:sp>
        <p:nvSpPr>
          <p:cNvPr id="625" name="Rechteck 75"/>
          <p:cNvSpPr txBox="1"/>
          <p:nvPr/>
        </p:nvSpPr>
        <p:spPr>
          <a:xfrm>
            <a:off x="-1" y="6920824"/>
            <a:ext cx="730724" cy="466663"/>
          </a:xfrm>
          <a:prstGeom prst="rect">
            <a:avLst/>
          </a:prstGeom>
          <a:solidFill>
            <a:srgbClr val="FFFFFF"/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6" tIns="91436" rIns="91436" bIns="91436">
            <a:spAutoFit/>
          </a:bodyPr>
          <a:lstStyle>
            <a:lvl1pPr algn="ctr" defTabSz="1828800">
              <a:defRPr sz="2000">
                <a:solidFill>
                  <a:srgbClr val="535353"/>
                </a:solidFill>
              </a:defRPr>
            </a:lvl1pPr>
          </a:lstStyle>
          <a:p>
            <a:pPr/>
            <a:r>
              <a:t>MW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Rechteck 66"/>
          <p:cNvSpPr txBox="1"/>
          <p:nvPr/>
        </p:nvSpPr>
        <p:spPr>
          <a:xfrm>
            <a:off x="2045494" y="1901456"/>
            <a:ext cx="7281386" cy="6394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algn="ctr" defTabSz="1828800">
              <a:defRPr sz="3200"/>
            </a:lvl1pPr>
          </a:lstStyle>
          <a:p>
            <a:pPr/>
            <a:r>
              <a:t>Drehstrom und Gleichstrom</a:t>
            </a:r>
          </a:p>
        </p:txBody>
      </p:sp>
      <p:sp>
        <p:nvSpPr>
          <p:cNvPr id="628" name="Gerader Verbinder 444"/>
          <p:cNvSpPr/>
          <p:nvPr/>
        </p:nvSpPr>
        <p:spPr>
          <a:xfrm flipH="1" flipV="1">
            <a:off x="2044988" y="2681240"/>
            <a:ext cx="16230027" cy="1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29" name="Gerader Verbinder 447"/>
          <p:cNvSpPr/>
          <p:nvPr/>
        </p:nvSpPr>
        <p:spPr>
          <a:xfrm flipH="1" flipV="1">
            <a:off x="2044988" y="9572687"/>
            <a:ext cx="16230027" cy="1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30" name="Gerader Verbinder 20"/>
          <p:cNvSpPr/>
          <p:nvPr/>
        </p:nvSpPr>
        <p:spPr>
          <a:xfrm flipH="1">
            <a:off x="2049410" y="1726656"/>
            <a:ext cx="1" cy="7826763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31" name="Gerader Verbinder 444"/>
          <p:cNvSpPr/>
          <p:nvPr/>
        </p:nvSpPr>
        <p:spPr>
          <a:xfrm flipH="1" flipV="1">
            <a:off x="2044988" y="1748457"/>
            <a:ext cx="16230027" cy="1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32" name="Gerader Verbinder 20"/>
          <p:cNvSpPr/>
          <p:nvPr/>
        </p:nvSpPr>
        <p:spPr>
          <a:xfrm>
            <a:off x="18263078" y="1726656"/>
            <a:ext cx="1" cy="7826763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33" name="Rechteck 66"/>
          <p:cNvSpPr txBox="1"/>
          <p:nvPr/>
        </p:nvSpPr>
        <p:spPr>
          <a:xfrm>
            <a:off x="9391167" y="1953140"/>
            <a:ext cx="8692399" cy="6394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algn="ctr" defTabSz="1828800">
              <a:defRPr sz="3200"/>
            </a:lvl1pPr>
          </a:lstStyle>
          <a:p>
            <a:pPr/>
            <a:r>
              <a:t>Strom und Spannung</a:t>
            </a:r>
          </a:p>
        </p:txBody>
      </p:sp>
      <p:sp>
        <p:nvSpPr>
          <p:cNvPr id="634" name="Linie"/>
          <p:cNvSpPr/>
          <p:nvPr/>
        </p:nvSpPr>
        <p:spPr>
          <a:xfrm>
            <a:off x="2350041" y="6024660"/>
            <a:ext cx="2181322" cy="10381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35" name="Aufwärtswandler"/>
          <p:cNvSpPr txBox="1"/>
          <p:nvPr/>
        </p:nvSpPr>
        <p:spPr>
          <a:xfrm>
            <a:off x="2316547" y="6780578"/>
            <a:ext cx="1061131" cy="52850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>
                <a:uFill>
                  <a:solidFill>
                    <a:srgbClr val="000000"/>
                  </a:solidFill>
                </a:uFill>
              </a:defRPr>
            </a:lvl1pPr>
          </a:lstStyle>
          <a:p>
            <a:pPr/>
            <a:r>
              <a:t>Netz</a:t>
            </a:r>
          </a:p>
        </p:txBody>
      </p:sp>
      <p:sp>
        <p:nvSpPr>
          <p:cNvPr id="636" name="Linie"/>
          <p:cNvSpPr/>
          <p:nvPr/>
        </p:nvSpPr>
        <p:spPr>
          <a:xfrm flipH="1">
            <a:off x="4999416" y="4605264"/>
            <a:ext cx="541923" cy="3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grpSp>
        <p:nvGrpSpPr>
          <p:cNvPr id="644" name="Gruppieren"/>
          <p:cNvGrpSpPr/>
          <p:nvPr/>
        </p:nvGrpSpPr>
        <p:grpSpPr>
          <a:xfrm>
            <a:off x="2316499" y="5365412"/>
            <a:ext cx="1078144" cy="1366153"/>
            <a:chOff x="-2" y="0"/>
            <a:chExt cx="1078142" cy="1366152"/>
          </a:xfrm>
        </p:grpSpPr>
        <p:sp>
          <p:nvSpPr>
            <p:cNvPr id="637" name="Rechteck"/>
            <p:cNvSpPr/>
            <p:nvPr/>
          </p:nvSpPr>
          <p:spPr>
            <a:xfrm>
              <a:off x="18098" y="11414"/>
              <a:ext cx="1042533" cy="135473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marR="73148" defTabSz="1645920">
                <a:spcBef>
                  <a:spcPts val="600"/>
                </a:spcBef>
                <a:defRPr sz="32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38" name="Linie"/>
            <p:cNvSpPr/>
            <p:nvPr/>
          </p:nvSpPr>
          <p:spPr>
            <a:xfrm flipH="1" flipV="1">
              <a:off x="38691" y="26763"/>
              <a:ext cx="1001349" cy="132404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39" name="Linie"/>
            <p:cNvSpPr/>
            <p:nvPr/>
          </p:nvSpPr>
          <p:spPr>
            <a:xfrm flipH="1">
              <a:off x="36815" y="19918"/>
              <a:ext cx="1027959" cy="133499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40" name="Linie"/>
            <p:cNvSpPr/>
            <p:nvPr/>
          </p:nvSpPr>
          <p:spPr>
            <a:xfrm flipH="1" flipV="1">
              <a:off x="11972" y="642273"/>
              <a:ext cx="540385" cy="7004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41" name="Linie"/>
            <p:cNvSpPr/>
            <p:nvPr/>
          </p:nvSpPr>
          <p:spPr>
            <a:xfrm flipH="1">
              <a:off x="556855" y="674360"/>
              <a:ext cx="516855" cy="67687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42" name="Linie"/>
            <p:cNvSpPr/>
            <p:nvPr/>
          </p:nvSpPr>
          <p:spPr>
            <a:xfrm flipH="1">
              <a:off x="-3" y="0"/>
              <a:ext cx="540387" cy="70040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43" name="Linie"/>
            <p:cNvSpPr/>
            <p:nvPr/>
          </p:nvSpPr>
          <p:spPr>
            <a:xfrm flipH="1" flipV="1">
              <a:off x="537756" y="25049"/>
              <a:ext cx="540385" cy="70040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</p:grpSp>
      <p:sp>
        <p:nvSpPr>
          <p:cNvPr id="645" name="Aufwärtswandler"/>
          <p:cNvSpPr txBox="1"/>
          <p:nvPr/>
        </p:nvSpPr>
        <p:spPr>
          <a:xfrm>
            <a:off x="5512194" y="4302619"/>
            <a:ext cx="620797" cy="5257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>
                <a:solidFill>
                  <a:srgbClr val="FF26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646" name="Umrichter"/>
          <p:cNvSpPr txBox="1"/>
          <p:nvPr/>
        </p:nvSpPr>
        <p:spPr>
          <a:xfrm>
            <a:off x="5789269" y="8131119"/>
            <a:ext cx="1993291" cy="59796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 anchor="ctr">
            <a:spAutoFit/>
          </a:bodyPr>
          <a:lstStyle>
            <a:lvl1pPr algn="ctr" defTabSz="1828800">
              <a:defRPr i="1" sz="2800">
                <a:solidFill>
                  <a:srgbClr val="006AB3"/>
                </a:solidFill>
              </a:defRPr>
            </a:lvl1pPr>
          </a:lstStyle>
          <a:p>
            <a:pPr/>
            <a:r>
              <a:t>Umrichter</a:t>
            </a:r>
          </a:p>
        </p:txBody>
      </p:sp>
      <p:sp>
        <p:nvSpPr>
          <p:cNvPr id="647" name="Maschine"/>
          <p:cNvSpPr txBox="1"/>
          <p:nvPr/>
        </p:nvSpPr>
        <p:spPr>
          <a:xfrm>
            <a:off x="6784950" y="3637306"/>
            <a:ext cx="1891691" cy="59796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01600" tIns="101600" rIns="101600" bIns="101600" anchor="ctr">
            <a:spAutoFit/>
          </a:bodyPr>
          <a:lstStyle>
            <a:lvl1pPr algn="ctr" defTabSz="1828800">
              <a:defRPr i="1" sz="2800">
                <a:solidFill>
                  <a:srgbClr val="006AB3"/>
                </a:solidFill>
              </a:defRPr>
            </a:lvl1pPr>
          </a:lstStyle>
          <a:p>
            <a:pPr/>
            <a:r>
              <a:t>Maschine</a:t>
            </a:r>
          </a:p>
        </p:txBody>
      </p:sp>
      <p:sp>
        <p:nvSpPr>
          <p:cNvPr id="648" name="Linie"/>
          <p:cNvSpPr/>
          <p:nvPr/>
        </p:nvSpPr>
        <p:spPr>
          <a:xfrm flipH="1">
            <a:off x="4534696" y="4683109"/>
            <a:ext cx="2" cy="2721317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49" name="Linie"/>
          <p:cNvSpPr/>
          <p:nvPr/>
        </p:nvSpPr>
        <p:spPr>
          <a:xfrm>
            <a:off x="4553637" y="4838320"/>
            <a:ext cx="3836882" cy="3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50" name="Linie"/>
          <p:cNvSpPr/>
          <p:nvPr/>
        </p:nvSpPr>
        <p:spPr>
          <a:xfrm>
            <a:off x="4553637" y="7237025"/>
            <a:ext cx="3836882" cy="3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51" name="Linie"/>
          <p:cNvSpPr/>
          <p:nvPr/>
        </p:nvSpPr>
        <p:spPr>
          <a:xfrm flipH="1">
            <a:off x="4999416" y="7018014"/>
            <a:ext cx="541923" cy="3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52" name="Aufwärtswandler"/>
          <p:cNvSpPr txBox="1"/>
          <p:nvPr/>
        </p:nvSpPr>
        <p:spPr>
          <a:xfrm>
            <a:off x="5512194" y="6748774"/>
            <a:ext cx="620797" cy="5257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>
                <a:solidFill>
                  <a:srgbClr val="FF26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653" name="Aufwärtswandler"/>
          <p:cNvSpPr txBox="1"/>
          <p:nvPr/>
        </p:nvSpPr>
        <p:spPr>
          <a:xfrm>
            <a:off x="4495165" y="7237025"/>
            <a:ext cx="620797" cy="5257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>
                <a:solidFill>
                  <a:srgbClr val="FF26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654" name="Linie"/>
          <p:cNvSpPr/>
          <p:nvPr/>
        </p:nvSpPr>
        <p:spPr>
          <a:xfrm>
            <a:off x="5025506" y="7497813"/>
            <a:ext cx="541923" cy="3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grpSp>
        <p:nvGrpSpPr>
          <p:cNvPr id="659" name="Gruppieren"/>
          <p:cNvGrpSpPr/>
          <p:nvPr/>
        </p:nvGrpSpPr>
        <p:grpSpPr>
          <a:xfrm>
            <a:off x="6321950" y="6819644"/>
            <a:ext cx="864005" cy="877679"/>
            <a:chOff x="0" y="103366"/>
            <a:chExt cx="864004" cy="877678"/>
          </a:xfrm>
        </p:grpSpPr>
        <p:sp>
          <p:nvSpPr>
            <p:cNvPr id="655" name="Rechteck"/>
            <p:cNvSpPr/>
            <p:nvPr/>
          </p:nvSpPr>
          <p:spPr>
            <a:xfrm>
              <a:off x="0" y="103366"/>
              <a:ext cx="864005" cy="877679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101600" tIns="101600" rIns="101600" bIns="101600" numCol="1" anchor="ctr">
              <a:noAutofit/>
            </a:bodyPr>
            <a:lstStyle/>
            <a:p>
              <a:pPr marR="73148" defTabSz="1645920">
                <a:spcBef>
                  <a:spcPts val="600"/>
                </a:spcBef>
                <a:defRPr sz="3200">
                  <a:uFill>
                    <a:solidFill>
                      <a:srgbClr val="000000"/>
                    </a:solidFill>
                  </a:uFill>
                  <a:latin typeface="Arial Narrow"/>
                  <a:ea typeface="Arial Narrow"/>
                  <a:cs typeface="Arial Narrow"/>
                  <a:sym typeface="Arial Narrow"/>
                </a:defRPr>
              </a:pPr>
            </a:p>
          </p:txBody>
        </p:sp>
        <p:sp>
          <p:nvSpPr>
            <p:cNvPr id="656" name="Linie"/>
            <p:cNvSpPr/>
            <p:nvPr/>
          </p:nvSpPr>
          <p:spPr>
            <a:xfrm flipH="1">
              <a:off x="6044" y="109762"/>
              <a:ext cx="851927" cy="86489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57" name="="/>
            <p:cNvSpPr/>
            <p:nvPr/>
          </p:nvSpPr>
          <p:spPr>
            <a:xfrm>
              <a:off x="478052" y="690947"/>
              <a:ext cx="344717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defTabSz="1828800">
                <a:defRPr sz="2800"/>
              </a:lvl1pPr>
            </a:lstStyle>
            <a:p>
              <a:pPr/>
              <a:r>
                <a:t>=</a:t>
              </a:r>
            </a:p>
          </p:txBody>
        </p:sp>
        <p:sp>
          <p:nvSpPr>
            <p:cNvPr id="658" name="∼"/>
            <p:cNvSpPr/>
            <p:nvPr/>
          </p:nvSpPr>
          <p:spPr>
            <a:xfrm>
              <a:off x="7884" y="300948"/>
              <a:ext cx="380937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ctr">
              <a:spAutoFit/>
            </a:bodyPr>
            <a:lstStyle>
              <a:lvl1pPr defTabSz="1828800">
                <a:defRPr sz="3600"/>
              </a:lvl1pPr>
            </a:lstStyle>
            <a:p>
              <a:pPr/>
              <a:r>
                <a:t>∼</a:t>
              </a:r>
            </a:p>
          </p:txBody>
        </p:sp>
      </p:grpSp>
      <p:sp>
        <p:nvSpPr>
          <p:cNvPr id="660" name="Kreis"/>
          <p:cNvSpPr/>
          <p:nvPr/>
        </p:nvSpPr>
        <p:spPr>
          <a:xfrm flipH="1" rot="5400000">
            <a:off x="7274511" y="4406667"/>
            <a:ext cx="864005" cy="863913"/>
          </a:xfrm>
          <a:prstGeom prst="ellipse">
            <a:avLst/>
          </a:prstGeom>
          <a:solidFill>
            <a:srgbClr val="FFFFFF"/>
          </a:solidFill>
          <a:ln w="38100">
            <a:solidFill>
              <a:srgbClr val="515151"/>
            </a:solidFill>
          </a:ln>
        </p:spPr>
        <p:txBody>
          <a:bodyPr lIns="101600" tIns="101600" rIns="101600" bIns="101600" anchor="ctr"/>
          <a:lstStyle/>
          <a:p>
            <a:pPr algn="ctr" defTabSz="1828800">
              <a:defRPr sz="6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Arial Narrow"/>
                <a:ea typeface="Arial Narrow"/>
                <a:cs typeface="Arial Narrow"/>
                <a:sym typeface="Arial Narrow"/>
              </a:defRPr>
            </a:pPr>
          </a:p>
        </p:txBody>
      </p:sp>
      <p:sp>
        <p:nvSpPr>
          <p:cNvPr id="661" name="Rechteck 88"/>
          <p:cNvSpPr txBox="1"/>
          <p:nvPr/>
        </p:nvSpPr>
        <p:spPr>
          <a:xfrm>
            <a:off x="7468034" y="4518521"/>
            <a:ext cx="472178" cy="57764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2800"/>
            </a:lvl1pPr>
          </a:lstStyle>
          <a:p>
            <a:pPr/>
            <a:r>
              <a:t>G</a:t>
            </a:r>
          </a:p>
        </p:txBody>
      </p:sp>
      <p:sp>
        <p:nvSpPr>
          <p:cNvPr id="662" name="Aufwärtswandler"/>
          <p:cNvSpPr txBox="1"/>
          <p:nvPr/>
        </p:nvSpPr>
        <p:spPr>
          <a:xfrm>
            <a:off x="4474845" y="4859585"/>
            <a:ext cx="620797" cy="5257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>
                <a:solidFill>
                  <a:srgbClr val="FF26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P</a:t>
            </a:r>
          </a:p>
        </p:txBody>
      </p:sp>
      <p:sp>
        <p:nvSpPr>
          <p:cNvPr id="663" name="Linie"/>
          <p:cNvSpPr/>
          <p:nvPr/>
        </p:nvSpPr>
        <p:spPr>
          <a:xfrm>
            <a:off x="5005185" y="5120374"/>
            <a:ext cx="541923" cy="3"/>
          </a:xfrm>
          <a:prstGeom prst="line">
            <a:avLst/>
          </a:prstGeom>
          <a:ln w="50800">
            <a:solidFill>
              <a:srgbClr val="FF2600"/>
            </a:solidFill>
            <a:miter lim="400000"/>
            <a:tailEnd type="triangle"/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64" name="Rechteck 91"/>
          <p:cNvSpPr txBox="1"/>
          <p:nvPr/>
        </p:nvSpPr>
        <p:spPr>
          <a:xfrm>
            <a:off x="6370754" y="4132441"/>
            <a:ext cx="393348" cy="57764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2800"/>
            </a:lvl1pPr>
          </a:lstStyle>
          <a:p>
            <a:pPr/>
            <a:r>
              <a:t>3</a:t>
            </a:r>
          </a:p>
        </p:txBody>
      </p:sp>
      <p:sp>
        <p:nvSpPr>
          <p:cNvPr id="665" name="Linie"/>
          <p:cNvSpPr/>
          <p:nvPr/>
        </p:nvSpPr>
        <p:spPr>
          <a:xfrm flipV="1">
            <a:off x="7802880" y="7111999"/>
            <a:ext cx="243841" cy="243841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66" name="Aufwärtswandler"/>
          <p:cNvSpPr txBox="1"/>
          <p:nvPr/>
        </p:nvSpPr>
        <p:spPr>
          <a:xfrm>
            <a:off x="5994258" y="5002605"/>
            <a:ext cx="975503" cy="5765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 sz="2800">
                <a:solidFill>
                  <a:schemeClr val="accent1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AC</a:t>
            </a:r>
          </a:p>
        </p:txBody>
      </p:sp>
      <p:sp>
        <p:nvSpPr>
          <p:cNvPr id="667" name="Rechteck 95"/>
          <p:cNvSpPr txBox="1"/>
          <p:nvPr/>
        </p:nvSpPr>
        <p:spPr>
          <a:xfrm>
            <a:off x="7772834" y="6428602"/>
            <a:ext cx="393348" cy="57764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2800"/>
            </a:lvl1pPr>
          </a:lstStyle>
          <a:p>
            <a:pPr/>
            <a:r>
              <a:t>2</a:t>
            </a:r>
          </a:p>
        </p:txBody>
      </p:sp>
      <p:sp>
        <p:nvSpPr>
          <p:cNvPr id="668" name="Linie"/>
          <p:cNvSpPr/>
          <p:nvPr/>
        </p:nvSpPr>
        <p:spPr>
          <a:xfrm flipV="1">
            <a:off x="6441440" y="4714240"/>
            <a:ext cx="243841" cy="243841"/>
          </a:xfrm>
          <a:prstGeom prst="line">
            <a:avLst/>
          </a:prstGeom>
          <a:ln w="38100">
            <a:solidFill>
              <a:srgbClr val="515151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69" name="Aufwärtswandler"/>
          <p:cNvSpPr txBox="1"/>
          <p:nvPr/>
        </p:nvSpPr>
        <p:spPr>
          <a:xfrm>
            <a:off x="7492664" y="7398377"/>
            <a:ext cx="767717" cy="9702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7" tIns="91437" rIns="91437" bIns="91437">
            <a:spAutoFit/>
          </a:bodyPr>
          <a:lstStyle>
            <a:lvl1pPr marR="81278" indent="81278" algn="ctr" defTabSz="1828800">
              <a:spcBef>
                <a:spcPts val="800"/>
              </a:spcBef>
              <a:defRPr b="1" sz="2800">
                <a:solidFill>
                  <a:srgbClr val="009900"/>
                </a:solidFill>
                <a:uFill>
                  <a:solidFill>
                    <a:srgbClr val="000000"/>
                  </a:solidFill>
                </a:uFill>
                <a:latin typeface="Courier New"/>
                <a:ea typeface="Courier New"/>
                <a:cs typeface="Courier New"/>
                <a:sym typeface="Courier New"/>
              </a:defRPr>
            </a:lvl1pPr>
          </a:lstStyle>
          <a:p>
            <a:pPr/>
            <a:r>
              <a:t>DC</a:t>
            </a:r>
          </a:p>
        </p:txBody>
      </p:sp>
      <p:grpSp>
        <p:nvGrpSpPr>
          <p:cNvPr id="681" name="Gruppierung 4"/>
          <p:cNvGrpSpPr/>
          <p:nvPr/>
        </p:nvGrpSpPr>
        <p:grpSpPr>
          <a:xfrm>
            <a:off x="9580880" y="2936050"/>
            <a:ext cx="8178800" cy="2977071"/>
            <a:chOff x="0" y="0"/>
            <a:chExt cx="8178799" cy="2977069"/>
          </a:xfrm>
        </p:grpSpPr>
        <p:grpSp>
          <p:nvGrpSpPr>
            <p:cNvPr id="672" name="t [s]"/>
            <p:cNvGrpSpPr/>
            <p:nvPr/>
          </p:nvGrpSpPr>
          <p:grpSpPr>
            <a:xfrm>
              <a:off x="4456431" y="2175132"/>
              <a:ext cx="872761" cy="486991"/>
              <a:chOff x="0" y="0"/>
              <a:chExt cx="872760" cy="486990"/>
            </a:xfrm>
          </p:grpSpPr>
          <p:sp>
            <p:nvSpPr>
              <p:cNvPr id="670" name="Rechteck"/>
              <p:cNvSpPr/>
              <p:nvPr/>
            </p:nvSpPr>
            <p:spPr>
              <a:xfrm>
                <a:off x="0" y="0"/>
                <a:ext cx="872761" cy="46274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marR="81278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71" name="t [s]"/>
              <p:cNvSpPr txBox="1"/>
              <p:nvPr/>
            </p:nvSpPr>
            <p:spPr>
              <a:xfrm>
                <a:off x="0" y="0"/>
                <a:ext cx="872761" cy="48699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t [s]</a:t>
                </a:r>
              </a:p>
            </p:txBody>
          </p:sp>
        </p:grpSp>
        <p:pic>
          <p:nvPicPr>
            <p:cNvPr id="673" name="Bild 1" descr="Bild 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46254"/>
              <a:ext cx="8178800" cy="293081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4" name="Rechteck 75"/>
            <p:cNvSpPr txBox="1"/>
            <p:nvPr/>
          </p:nvSpPr>
          <p:spPr>
            <a:xfrm>
              <a:off x="1435752" y="0"/>
              <a:ext cx="1817130" cy="57763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>
              <a:lvl1pPr defTabSz="1828800">
                <a:defRPr sz="2800">
                  <a:solidFill>
                    <a:srgbClr val="009051"/>
                  </a:solidFill>
                </a:defRPr>
              </a:lvl1pPr>
            </a:lstStyle>
            <a:p>
              <a:pPr/>
              <a:r>
                <a:t>Spannung</a:t>
              </a:r>
            </a:p>
          </p:txBody>
        </p:sp>
        <p:sp>
          <p:nvSpPr>
            <p:cNvPr id="675" name="Linie"/>
            <p:cNvSpPr/>
            <p:nvPr/>
          </p:nvSpPr>
          <p:spPr>
            <a:xfrm flipH="1">
              <a:off x="556889" y="636102"/>
              <a:ext cx="7116859" cy="18431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ysDash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76" name="Linie"/>
            <p:cNvSpPr/>
            <p:nvPr/>
          </p:nvSpPr>
          <p:spPr>
            <a:xfrm flipH="1">
              <a:off x="538011" y="1041623"/>
              <a:ext cx="7116859" cy="18431"/>
            </a:xfrm>
            <a:prstGeom prst="line">
              <a:avLst/>
            </a:prstGeom>
            <a:noFill/>
            <a:ln w="12700" cap="flat">
              <a:solidFill>
                <a:srgbClr val="024C90"/>
              </a:solidFill>
              <a:prstDash val="sysDash"/>
              <a:miter lim="400000"/>
            </a:ln>
            <a:effectLst/>
          </p:spPr>
          <p:txBody>
            <a:bodyPr wrap="square" lIns="91437" tIns="91437" rIns="91437" bIns="91437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677" name="Rechteck 75"/>
            <p:cNvSpPr txBox="1"/>
            <p:nvPr/>
          </p:nvSpPr>
          <p:spPr>
            <a:xfrm>
              <a:off x="2977677" y="713253"/>
              <a:ext cx="1299551" cy="57763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t">
              <a:spAutoFit/>
            </a:bodyPr>
            <a:lstStyle>
              <a:lvl1pPr algn="ctr" defTabSz="1828800">
                <a:defRPr i="1" sz="2800">
                  <a:solidFill>
                    <a:srgbClr val="011993"/>
                  </a:solidFill>
                </a:defRPr>
              </a:lvl1pPr>
            </a:lstStyle>
            <a:p>
              <a:pPr/>
              <a:r>
                <a:t>Strom</a:t>
              </a:r>
            </a:p>
          </p:txBody>
        </p:sp>
        <p:grpSp>
          <p:nvGrpSpPr>
            <p:cNvPr id="680" name="t [s]"/>
            <p:cNvGrpSpPr/>
            <p:nvPr/>
          </p:nvGrpSpPr>
          <p:grpSpPr>
            <a:xfrm>
              <a:off x="6174294" y="2116060"/>
              <a:ext cx="872761" cy="486991"/>
              <a:chOff x="0" y="0"/>
              <a:chExt cx="872760" cy="486990"/>
            </a:xfrm>
          </p:grpSpPr>
          <p:sp>
            <p:nvSpPr>
              <p:cNvPr id="678" name="Rechteck"/>
              <p:cNvSpPr/>
              <p:nvPr/>
            </p:nvSpPr>
            <p:spPr>
              <a:xfrm>
                <a:off x="0" y="0"/>
                <a:ext cx="872761" cy="46274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marR="81278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79" name="t [s]"/>
              <p:cNvSpPr txBox="1"/>
              <p:nvPr/>
            </p:nvSpPr>
            <p:spPr>
              <a:xfrm>
                <a:off x="0" y="0"/>
                <a:ext cx="872761" cy="48699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t [s]</a:t>
                </a:r>
              </a:p>
            </p:txBody>
          </p:sp>
        </p:grpSp>
      </p:grpSp>
      <p:grpSp>
        <p:nvGrpSpPr>
          <p:cNvPr id="688" name="Gruppierung 3"/>
          <p:cNvGrpSpPr/>
          <p:nvPr/>
        </p:nvGrpSpPr>
        <p:grpSpPr>
          <a:xfrm>
            <a:off x="9692640" y="6146612"/>
            <a:ext cx="8107681" cy="2997390"/>
            <a:chOff x="0" y="0"/>
            <a:chExt cx="8107680" cy="2997389"/>
          </a:xfrm>
        </p:grpSpPr>
        <p:pic>
          <p:nvPicPr>
            <p:cNvPr id="682" name="Bild 2" descr="Bild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45243"/>
              <a:ext cx="8107681" cy="2952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83" name="Rechteck 75"/>
            <p:cNvSpPr txBox="1"/>
            <p:nvPr/>
          </p:nvSpPr>
          <p:spPr>
            <a:xfrm>
              <a:off x="1313479" y="-1"/>
              <a:ext cx="1817130" cy="57764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6" tIns="91436" rIns="91436" bIns="91436" numCol="1" anchor="t">
              <a:spAutoFit/>
            </a:bodyPr>
            <a:lstStyle>
              <a:lvl1pPr defTabSz="1828800">
                <a:defRPr sz="2800">
                  <a:solidFill>
                    <a:srgbClr val="009051"/>
                  </a:solidFill>
                </a:defRPr>
              </a:lvl1pPr>
            </a:lstStyle>
            <a:p>
              <a:pPr/>
              <a:r>
                <a:t>Spannung</a:t>
              </a:r>
            </a:p>
          </p:txBody>
        </p:sp>
        <p:sp>
          <p:nvSpPr>
            <p:cNvPr id="684" name="Rechteck 75"/>
            <p:cNvSpPr txBox="1"/>
            <p:nvPr/>
          </p:nvSpPr>
          <p:spPr>
            <a:xfrm>
              <a:off x="2907659" y="722054"/>
              <a:ext cx="1338465" cy="577639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6" tIns="91436" rIns="91436" bIns="91436" numCol="1" anchor="t">
              <a:spAutoFit/>
            </a:bodyPr>
            <a:lstStyle>
              <a:lvl1pPr algn="ctr" defTabSz="1828800">
                <a:defRPr i="1" sz="2800">
                  <a:solidFill>
                    <a:srgbClr val="011993"/>
                  </a:solidFill>
                </a:defRPr>
              </a:lvl1pPr>
            </a:lstStyle>
            <a:p>
              <a:pPr/>
              <a:r>
                <a:t>Strom</a:t>
              </a:r>
            </a:p>
          </p:txBody>
        </p:sp>
        <p:grpSp>
          <p:nvGrpSpPr>
            <p:cNvPr id="687" name="t [s]"/>
            <p:cNvGrpSpPr/>
            <p:nvPr/>
          </p:nvGrpSpPr>
          <p:grpSpPr>
            <a:xfrm>
              <a:off x="6155025" y="2124938"/>
              <a:ext cx="898895" cy="486992"/>
              <a:chOff x="0" y="0"/>
              <a:chExt cx="898893" cy="486990"/>
            </a:xfrm>
          </p:grpSpPr>
          <p:sp>
            <p:nvSpPr>
              <p:cNvPr id="685" name="Rechteck"/>
              <p:cNvSpPr/>
              <p:nvPr/>
            </p:nvSpPr>
            <p:spPr>
              <a:xfrm>
                <a:off x="0" y="0"/>
                <a:ext cx="898894" cy="46829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101600" tIns="101600" rIns="101600" bIns="101600" numCol="1" anchor="t">
                <a:noAutofit/>
              </a:bodyPr>
              <a:lstStyle/>
              <a:p>
                <a:pPr marR="81278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pPr>
              </a:p>
            </p:txBody>
          </p:sp>
          <p:sp>
            <p:nvSpPr>
              <p:cNvPr id="686" name="t [s]"/>
              <p:cNvSpPr txBox="1"/>
              <p:nvPr/>
            </p:nvSpPr>
            <p:spPr>
              <a:xfrm>
                <a:off x="0" y="0"/>
                <a:ext cx="898894" cy="486991"/>
              </a:xfrm>
              <a:prstGeom prst="rect">
                <a:avLst/>
              </a:prstGeom>
              <a:noFill/>
              <a:ln w="254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01600" tIns="101600" rIns="101600" bIns="101600" numCol="1" anchor="t">
                <a:spAutoFit/>
              </a:bodyPr>
              <a:lstStyle>
                <a:lvl1pPr marR="81278" indent="40639" algn="ctr" defTabSz="1828800">
                  <a:spcBef>
                    <a:spcPts val="800"/>
                  </a:spcBef>
                  <a:defRPr i="1" sz="2000">
                    <a:uFill>
                      <a:solidFill>
                        <a:srgbClr val="000000"/>
                      </a:solidFill>
                    </a:uFill>
                  </a:defRPr>
                </a:lvl1pPr>
              </a:lstStyle>
              <a:p>
                <a:pPr/>
                <a:r>
                  <a:t>t [s]</a:t>
                </a:r>
              </a:p>
            </p:txBody>
          </p:sp>
        </p:grpSp>
      </p:grpSp>
      <p:sp>
        <p:nvSpPr>
          <p:cNvPr id="689" name="Gerader Verbinder 20"/>
          <p:cNvSpPr/>
          <p:nvPr/>
        </p:nvSpPr>
        <p:spPr>
          <a:xfrm flipH="1">
            <a:off x="9337413" y="1706336"/>
            <a:ext cx="1" cy="7826762"/>
          </a:xfrm>
          <a:prstGeom prst="line">
            <a:avLst/>
          </a:prstGeom>
          <a:ln w="38100">
            <a:solidFill>
              <a:schemeClr val="accent3"/>
            </a:solidFill>
          </a:ln>
        </p:spPr>
        <p:txBody>
          <a:bodyPr lIns="91437" tIns="91437" rIns="91437" bIns="91437"/>
          <a:lstStyle/>
          <a:p>
            <a:pPr>
              <a:defRPr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690" name="Rechteck 5"/>
          <p:cNvSpPr/>
          <p:nvPr/>
        </p:nvSpPr>
        <p:spPr>
          <a:xfrm>
            <a:off x="9387840" y="4124959"/>
            <a:ext cx="386081" cy="4470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01600" tIns="101600" rIns="101600" bIns="1016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Lucida Grande"/>
        <a:ea typeface="Lucida Grande"/>
        <a:cs typeface="Lucida Grand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76200" dist="508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508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508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